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6" r:id="rId17"/>
    <p:sldId id="277" r:id="rId18"/>
    <p:sldId id="525" r:id="rId19"/>
    <p:sldId id="272" r:id="rId20"/>
    <p:sldId id="279" r:id="rId21"/>
    <p:sldId id="280" r:id="rId22"/>
    <p:sldId id="410" r:id="rId23"/>
    <p:sldId id="283" r:id="rId24"/>
    <p:sldId id="286" r:id="rId25"/>
    <p:sldId id="284" r:id="rId26"/>
    <p:sldId id="285" r:id="rId27"/>
    <p:sldId id="281" r:id="rId28"/>
    <p:sldId id="296" r:id="rId29"/>
    <p:sldId id="299" r:id="rId30"/>
    <p:sldId id="311" r:id="rId31"/>
    <p:sldId id="313" r:id="rId32"/>
    <p:sldId id="312" r:id="rId33"/>
    <p:sldId id="317" r:id="rId34"/>
    <p:sldId id="318" r:id="rId35"/>
    <p:sldId id="287" r:id="rId36"/>
    <p:sldId id="275" r:id="rId37"/>
    <p:sldId id="513" r:id="rId38"/>
    <p:sldId id="381" r:id="rId39"/>
    <p:sldId id="382" r:id="rId40"/>
    <p:sldId id="383" r:id="rId41"/>
    <p:sldId id="288" r:id="rId42"/>
    <p:sldId id="289" r:id="rId43"/>
    <p:sldId id="290" r:id="rId44"/>
    <p:sldId id="291" r:id="rId45"/>
    <p:sldId id="322" r:id="rId46"/>
    <p:sldId id="323" r:id="rId47"/>
    <p:sldId id="324" r:id="rId48"/>
    <p:sldId id="325" r:id="rId49"/>
    <p:sldId id="342" r:id="rId50"/>
    <p:sldId id="343" r:id="rId51"/>
    <p:sldId id="346" r:id="rId52"/>
    <p:sldId id="361" r:id="rId53"/>
    <p:sldId id="351" r:id="rId54"/>
    <p:sldId id="352" r:id="rId55"/>
    <p:sldId id="354" r:id="rId56"/>
    <p:sldId id="355" r:id="rId57"/>
    <p:sldId id="374" r:id="rId58"/>
    <p:sldId id="376" r:id="rId59"/>
    <p:sldId id="503" r:id="rId60"/>
    <p:sldId id="504" r:id="rId61"/>
    <p:sldId id="505" r:id="rId62"/>
    <p:sldId id="362" r:id="rId63"/>
    <p:sldId id="364" r:id="rId64"/>
    <p:sldId id="365" r:id="rId65"/>
    <p:sldId id="366" r:id="rId66"/>
    <p:sldId id="367" r:id="rId67"/>
    <p:sldId id="369" r:id="rId68"/>
    <p:sldId id="370" r:id="rId69"/>
    <p:sldId id="407" r:id="rId70"/>
    <p:sldId id="418" r:id="rId71"/>
    <p:sldId id="419" r:id="rId72"/>
    <p:sldId id="406" r:id="rId73"/>
    <p:sldId id="371" r:id="rId74"/>
    <p:sldId id="345" r:id="rId75"/>
    <p:sldId id="424" r:id="rId76"/>
    <p:sldId id="425" r:id="rId77"/>
    <p:sldId id="426" r:id="rId78"/>
    <p:sldId id="428" r:id="rId79"/>
    <p:sldId id="429" r:id="rId80"/>
    <p:sldId id="373" r:id="rId81"/>
    <p:sldId id="404" r:id="rId82"/>
    <p:sldId id="403" r:id="rId83"/>
    <p:sldId id="326" r:id="rId84"/>
    <p:sldId id="484" r:id="rId85"/>
    <p:sldId id="380" r:id="rId86"/>
    <p:sldId id="485" r:id="rId87"/>
    <p:sldId id="446" r:id="rId88"/>
    <p:sldId id="486" r:id="rId89"/>
    <p:sldId id="434" r:id="rId90"/>
    <p:sldId id="436" r:id="rId91"/>
    <p:sldId id="439" r:id="rId92"/>
    <p:sldId id="440" r:id="rId93"/>
    <p:sldId id="441" r:id="rId94"/>
    <p:sldId id="437" r:id="rId95"/>
    <p:sldId id="442" r:id="rId96"/>
    <p:sldId id="487" r:id="rId97"/>
    <p:sldId id="443" r:id="rId98"/>
    <p:sldId id="444" r:id="rId99"/>
    <p:sldId id="448" r:id="rId100"/>
    <p:sldId id="445" r:id="rId101"/>
    <p:sldId id="327" r:id="rId102"/>
    <p:sldId id="328" r:id="rId103"/>
    <p:sldId id="514" r:id="rId104"/>
    <p:sldId id="515" r:id="rId105"/>
    <p:sldId id="516" r:id="rId106"/>
    <p:sldId id="517" r:id="rId107"/>
    <p:sldId id="384" r:id="rId108"/>
    <p:sldId id="412" r:id="rId109"/>
    <p:sldId id="413" r:id="rId110"/>
    <p:sldId id="394" r:id="rId111"/>
    <p:sldId id="395" r:id="rId112"/>
    <p:sldId id="385" r:id="rId113"/>
    <p:sldId id="518" r:id="rId114"/>
    <p:sldId id="519" r:id="rId115"/>
    <p:sldId id="520" r:id="rId116"/>
    <p:sldId id="521" r:id="rId117"/>
    <p:sldId id="522" r:id="rId118"/>
    <p:sldId id="523" r:id="rId119"/>
    <p:sldId id="524" r:id="rId120"/>
    <p:sldId id="415" r:id="rId121"/>
    <p:sldId id="416" r:id="rId122"/>
    <p:sldId id="414" r:id="rId123"/>
    <p:sldId id="453" r:id="rId124"/>
    <p:sldId id="329" r:id="rId125"/>
    <p:sldId id="330" r:id="rId126"/>
    <p:sldId id="331" r:id="rId127"/>
    <p:sldId id="488" r:id="rId128"/>
    <p:sldId id="332" r:id="rId129"/>
    <p:sldId id="491" r:id="rId130"/>
    <p:sldId id="489" r:id="rId131"/>
    <p:sldId id="333" r:id="rId132"/>
    <p:sldId id="490" r:id="rId133"/>
    <p:sldId id="492" r:id="rId134"/>
    <p:sldId id="452" r:id="rId135"/>
    <p:sldId id="456" r:id="rId136"/>
    <p:sldId id="451" r:id="rId137"/>
    <p:sldId id="465" r:id="rId138"/>
    <p:sldId id="454" r:id="rId139"/>
    <p:sldId id="457" r:id="rId140"/>
    <p:sldId id="458" r:id="rId141"/>
    <p:sldId id="459" r:id="rId142"/>
    <p:sldId id="334" r:id="rId143"/>
    <p:sldId id="335" r:id="rId144"/>
    <p:sldId id="495" r:id="rId145"/>
    <p:sldId id="496" r:id="rId146"/>
    <p:sldId id="497" r:id="rId147"/>
    <p:sldId id="336" r:id="rId148"/>
    <p:sldId id="337" r:id="rId149"/>
    <p:sldId id="338" r:id="rId150"/>
    <p:sldId id="339" r:id="rId151"/>
    <p:sldId id="526" r:id="rId152"/>
    <p:sldId id="527" r:id="rId153"/>
    <p:sldId id="464" r:id="rId154"/>
    <p:sldId id="470" r:id="rId155"/>
    <p:sldId id="472" r:id="rId156"/>
    <p:sldId id="480" r:id="rId157"/>
    <p:sldId id="473" r:id="rId158"/>
    <p:sldId id="471" r:id="rId159"/>
    <p:sldId id="474" r:id="rId160"/>
    <p:sldId id="475" r:id="rId161"/>
    <p:sldId id="476" r:id="rId162"/>
    <p:sldId id="477" r:id="rId163"/>
    <p:sldId id="478" r:id="rId164"/>
    <p:sldId id="479" r:id="rId165"/>
    <p:sldId id="481" r:id="rId166"/>
    <p:sldId id="460" r:id="rId167"/>
    <p:sldId id="500" r:id="rId168"/>
    <p:sldId id="498" r:id="rId169"/>
    <p:sldId id="499" r:id="rId170"/>
    <p:sldId id="466" r:id="rId171"/>
    <p:sldId id="467" r:id="rId172"/>
    <p:sldId id="502" r:id="rId17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57" autoAdjust="0"/>
    <p:restoredTop sz="94660"/>
  </p:normalViewPr>
  <p:slideViewPr>
    <p:cSldViewPr>
      <p:cViewPr>
        <p:scale>
          <a:sx n="104" d="100"/>
          <a:sy n="104" d="100"/>
        </p:scale>
        <p:origin x="-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_rels/data1.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F143C6-B7D6-4851-88D4-0B3CC0617A78}" type="doc">
      <dgm:prSet loTypeId="urn:microsoft.com/office/officeart/2005/8/layout/pList1#2" loCatId="list" qsTypeId="urn:microsoft.com/office/officeart/2005/8/quickstyle/simple1" qsCatId="simple" csTypeId="urn:microsoft.com/office/officeart/2005/8/colors/accent1_2" csCatId="accent1" phldr="1"/>
      <dgm:spPr/>
      <dgm:t>
        <a:bodyPr/>
        <a:lstStyle/>
        <a:p>
          <a:endParaRPr lang="pl-PL"/>
        </a:p>
      </dgm:t>
    </dgm:pt>
    <dgm:pt modelId="{B98DAA9D-172F-4C4B-88D7-5DE3C771FB26}">
      <dgm:prSet phldrT="[Tekst]" custT="1"/>
      <dgm:spPr/>
      <dgm:t>
        <a:bodyPr/>
        <a:lstStyle/>
        <a:p>
          <a:r>
            <a:rPr lang="pl-PL" sz="2800" dirty="0" smtClean="0"/>
            <a:t>Percepcja</a:t>
          </a:r>
          <a:endParaRPr lang="pl-PL" sz="2800" dirty="0"/>
        </a:p>
      </dgm:t>
    </dgm:pt>
    <dgm:pt modelId="{2A39B29A-EADA-4EA7-AF85-5970A9DCD510}" type="parTrans" cxnId="{BCB98A30-EBB7-43DC-BA38-FF9F7E6D0D91}">
      <dgm:prSet/>
      <dgm:spPr/>
      <dgm:t>
        <a:bodyPr/>
        <a:lstStyle/>
        <a:p>
          <a:endParaRPr lang="pl-PL"/>
        </a:p>
      </dgm:t>
    </dgm:pt>
    <dgm:pt modelId="{90FEA2F6-BBC1-4FF3-B23E-C20CCAA47ED5}" type="sibTrans" cxnId="{BCB98A30-EBB7-43DC-BA38-FF9F7E6D0D91}">
      <dgm:prSet/>
      <dgm:spPr/>
      <dgm:t>
        <a:bodyPr/>
        <a:lstStyle/>
        <a:p>
          <a:endParaRPr lang="pl-PL"/>
        </a:p>
      </dgm:t>
    </dgm:pt>
    <dgm:pt modelId="{D1325156-35FE-4A51-A5DC-BAC976E2CCBC}">
      <dgm:prSet phldrT="[Tekst]" custT="1"/>
      <dgm:spPr/>
      <dgm:t>
        <a:bodyPr/>
        <a:lstStyle/>
        <a:p>
          <a:r>
            <a:rPr lang="pl-PL" sz="2800" dirty="0" smtClean="0"/>
            <a:t>Funkcjonalność</a:t>
          </a:r>
          <a:endParaRPr lang="pl-PL" sz="2800" dirty="0"/>
        </a:p>
      </dgm:t>
    </dgm:pt>
    <dgm:pt modelId="{456F25E2-B9BC-48FB-A169-197DAFE22020}" type="parTrans" cxnId="{8D8D6958-658F-4C0B-B24F-C65230AB0876}">
      <dgm:prSet/>
      <dgm:spPr/>
      <dgm:t>
        <a:bodyPr/>
        <a:lstStyle/>
        <a:p>
          <a:endParaRPr lang="pl-PL"/>
        </a:p>
      </dgm:t>
    </dgm:pt>
    <dgm:pt modelId="{1E45545B-8013-46FA-8F1A-D5445107A1A3}" type="sibTrans" cxnId="{8D8D6958-658F-4C0B-B24F-C65230AB0876}">
      <dgm:prSet/>
      <dgm:spPr/>
      <dgm:t>
        <a:bodyPr/>
        <a:lstStyle/>
        <a:p>
          <a:endParaRPr lang="pl-PL"/>
        </a:p>
      </dgm:t>
    </dgm:pt>
    <dgm:pt modelId="{E557866E-3BA4-4081-9082-1AA7D3785F62}">
      <dgm:prSet phldrT="[Tekst]"/>
      <dgm:spPr/>
      <dgm:t>
        <a:bodyPr/>
        <a:lstStyle/>
        <a:p>
          <a:r>
            <a:rPr lang="pl-PL" dirty="0" smtClean="0"/>
            <a:t>Zrozumiałość</a:t>
          </a:r>
          <a:endParaRPr lang="pl-PL" dirty="0"/>
        </a:p>
      </dgm:t>
    </dgm:pt>
    <dgm:pt modelId="{FBC031CC-6464-41F7-81E1-BA9AF27D3808}" type="parTrans" cxnId="{C1B2033C-9034-4F4B-8156-7A051265277E}">
      <dgm:prSet/>
      <dgm:spPr/>
      <dgm:t>
        <a:bodyPr/>
        <a:lstStyle/>
        <a:p>
          <a:endParaRPr lang="pl-PL"/>
        </a:p>
      </dgm:t>
    </dgm:pt>
    <dgm:pt modelId="{8E326A9E-7764-4058-B0C6-EF0EDCD8E156}" type="sibTrans" cxnId="{C1B2033C-9034-4F4B-8156-7A051265277E}">
      <dgm:prSet/>
      <dgm:spPr/>
      <dgm:t>
        <a:bodyPr/>
        <a:lstStyle/>
        <a:p>
          <a:endParaRPr lang="pl-PL"/>
        </a:p>
      </dgm:t>
    </dgm:pt>
    <dgm:pt modelId="{783478D8-9F96-47C5-8F10-21F21DB24A0C}">
      <dgm:prSet phldrT="[Tekst]"/>
      <dgm:spPr/>
      <dgm:t>
        <a:bodyPr/>
        <a:lstStyle/>
        <a:p>
          <a:r>
            <a:rPr lang="pl-PL" dirty="0" smtClean="0"/>
            <a:t>Rzetelność</a:t>
          </a:r>
          <a:endParaRPr lang="pl-PL" dirty="0"/>
        </a:p>
      </dgm:t>
    </dgm:pt>
    <dgm:pt modelId="{538616A4-169F-48D6-93FA-EDAD6AD13362}" type="parTrans" cxnId="{594757A1-8AEC-4249-BB4A-4C8F4CDA1F47}">
      <dgm:prSet/>
      <dgm:spPr/>
      <dgm:t>
        <a:bodyPr/>
        <a:lstStyle/>
        <a:p>
          <a:endParaRPr lang="pl-PL"/>
        </a:p>
      </dgm:t>
    </dgm:pt>
    <dgm:pt modelId="{7F25F7DC-7CF5-4F32-B978-7AC595BCA84C}" type="sibTrans" cxnId="{594757A1-8AEC-4249-BB4A-4C8F4CDA1F47}">
      <dgm:prSet/>
      <dgm:spPr/>
      <dgm:t>
        <a:bodyPr/>
        <a:lstStyle/>
        <a:p>
          <a:endParaRPr lang="pl-PL"/>
        </a:p>
      </dgm:t>
    </dgm:pt>
    <dgm:pt modelId="{8DFB97FE-90C8-49AB-A750-20A1CCA79F4A}" type="pres">
      <dgm:prSet presAssocID="{0BF143C6-B7D6-4851-88D4-0B3CC0617A78}" presName="Name0" presStyleCnt="0">
        <dgm:presLayoutVars>
          <dgm:dir/>
          <dgm:resizeHandles val="exact"/>
        </dgm:presLayoutVars>
      </dgm:prSet>
      <dgm:spPr/>
      <dgm:t>
        <a:bodyPr/>
        <a:lstStyle/>
        <a:p>
          <a:endParaRPr lang="pl-PL"/>
        </a:p>
      </dgm:t>
    </dgm:pt>
    <dgm:pt modelId="{20D6A943-B1FC-4170-8909-2ED7DE6AEC02}" type="pres">
      <dgm:prSet presAssocID="{B98DAA9D-172F-4C4B-88D7-5DE3C771FB26}" presName="compNode" presStyleCnt="0"/>
      <dgm:spPr/>
    </dgm:pt>
    <dgm:pt modelId="{D7EB06E8-AC6F-4B26-8599-4481B4BE47AB}" type="pres">
      <dgm:prSet presAssocID="{B98DAA9D-172F-4C4B-88D7-5DE3C771FB26}" presName="pictRect" presStyleLbl="node1" presStyleIdx="0" presStyleCnt="4" custLinFactNeighborX="-39925" custLinFactNeighborY="987"/>
      <dgm:spPr>
        <a:blipFill rotWithShape="0">
          <a:blip xmlns:r="http://schemas.openxmlformats.org/officeDocument/2006/relationships" r:embed="rId1"/>
          <a:stretch>
            <a:fillRect/>
          </a:stretch>
        </a:blipFill>
      </dgm:spPr>
      <dgm:t>
        <a:bodyPr/>
        <a:lstStyle/>
        <a:p>
          <a:endParaRPr lang="pl-PL"/>
        </a:p>
      </dgm:t>
    </dgm:pt>
    <dgm:pt modelId="{EA46CC01-FB67-40B9-88EB-31D189FB5922}" type="pres">
      <dgm:prSet presAssocID="{B98DAA9D-172F-4C4B-88D7-5DE3C771FB26}" presName="textRect" presStyleLbl="revTx" presStyleIdx="0" presStyleCnt="4" custLinFactNeighborX="-36763" custLinFactNeighborY="3617">
        <dgm:presLayoutVars>
          <dgm:bulletEnabled val="1"/>
        </dgm:presLayoutVars>
      </dgm:prSet>
      <dgm:spPr/>
      <dgm:t>
        <a:bodyPr/>
        <a:lstStyle/>
        <a:p>
          <a:endParaRPr lang="pl-PL"/>
        </a:p>
      </dgm:t>
    </dgm:pt>
    <dgm:pt modelId="{40112A68-77B4-45C6-9169-21A582E615E8}" type="pres">
      <dgm:prSet presAssocID="{90FEA2F6-BBC1-4FF3-B23E-C20CCAA47ED5}" presName="sibTrans" presStyleLbl="sibTrans2D1" presStyleIdx="0" presStyleCnt="0"/>
      <dgm:spPr/>
      <dgm:t>
        <a:bodyPr/>
        <a:lstStyle/>
        <a:p>
          <a:endParaRPr lang="pl-PL"/>
        </a:p>
      </dgm:t>
    </dgm:pt>
    <dgm:pt modelId="{EFCADBBD-B1CB-4582-9B13-B1E1D3CC56AD}" type="pres">
      <dgm:prSet presAssocID="{D1325156-35FE-4A51-A5DC-BAC976E2CCBC}" presName="compNode" presStyleCnt="0"/>
      <dgm:spPr/>
    </dgm:pt>
    <dgm:pt modelId="{8F07F71F-F98D-4B02-BF3B-B8D5B8E7BAE0}" type="pres">
      <dgm:prSet presAssocID="{D1325156-35FE-4A51-A5DC-BAC976E2CCBC}" presName="pictRect" presStyleLbl="node1" presStyleIdx="1" presStyleCnt="4"/>
      <dgm:spPr>
        <a:blipFill rotWithShape="0">
          <a:blip xmlns:r="http://schemas.openxmlformats.org/officeDocument/2006/relationships" r:embed="rId1"/>
          <a:stretch>
            <a:fillRect/>
          </a:stretch>
        </a:blipFill>
      </dgm:spPr>
    </dgm:pt>
    <dgm:pt modelId="{96FCCD41-8B46-44F8-BD2B-CB4EA03B6798}" type="pres">
      <dgm:prSet presAssocID="{D1325156-35FE-4A51-A5DC-BAC976E2CCBC}" presName="textRect" presStyleLbl="revTx" presStyleIdx="1" presStyleCnt="4" custScaleX="137778">
        <dgm:presLayoutVars>
          <dgm:bulletEnabled val="1"/>
        </dgm:presLayoutVars>
      </dgm:prSet>
      <dgm:spPr/>
      <dgm:t>
        <a:bodyPr/>
        <a:lstStyle/>
        <a:p>
          <a:endParaRPr lang="pl-PL"/>
        </a:p>
      </dgm:t>
    </dgm:pt>
    <dgm:pt modelId="{22D5B262-B160-4036-941E-4072A8231EAD}" type="pres">
      <dgm:prSet presAssocID="{1E45545B-8013-46FA-8F1A-D5445107A1A3}" presName="sibTrans" presStyleLbl="sibTrans2D1" presStyleIdx="0" presStyleCnt="0"/>
      <dgm:spPr/>
      <dgm:t>
        <a:bodyPr/>
        <a:lstStyle/>
        <a:p>
          <a:endParaRPr lang="pl-PL"/>
        </a:p>
      </dgm:t>
    </dgm:pt>
    <dgm:pt modelId="{87747CAC-324E-4C71-9CDF-F0C9F83373C0}" type="pres">
      <dgm:prSet presAssocID="{E557866E-3BA4-4081-9082-1AA7D3785F62}" presName="compNode" presStyleCnt="0"/>
      <dgm:spPr/>
    </dgm:pt>
    <dgm:pt modelId="{DC161F1D-4C68-43B3-B431-1B320B3E6AAD}" type="pres">
      <dgm:prSet presAssocID="{E557866E-3BA4-4081-9082-1AA7D3785F62}" presName="pictRect" presStyleLbl="node1" presStyleIdx="2" presStyleCnt="4" custLinFactNeighborX="-58536" custLinFactNeighborY="1961"/>
      <dgm:spPr>
        <a:blipFill rotWithShape="0">
          <a:blip xmlns:r="http://schemas.openxmlformats.org/officeDocument/2006/relationships" r:embed="rId1"/>
          <a:stretch>
            <a:fillRect/>
          </a:stretch>
        </a:blipFill>
      </dgm:spPr>
    </dgm:pt>
    <dgm:pt modelId="{A35B22F3-C2E7-4389-BEB9-0408A54C5EC9}" type="pres">
      <dgm:prSet presAssocID="{E557866E-3BA4-4081-9082-1AA7D3785F62}" presName="textRect" presStyleLbl="revTx" presStyleIdx="2" presStyleCnt="4" custScaleX="91906" custLinFactNeighborX="-60827" custLinFactNeighborY="-12784">
        <dgm:presLayoutVars>
          <dgm:bulletEnabled val="1"/>
        </dgm:presLayoutVars>
      </dgm:prSet>
      <dgm:spPr/>
      <dgm:t>
        <a:bodyPr/>
        <a:lstStyle/>
        <a:p>
          <a:endParaRPr lang="pl-PL"/>
        </a:p>
      </dgm:t>
    </dgm:pt>
    <dgm:pt modelId="{9A3357C1-04FD-41F7-97FF-E43B708CDE0E}" type="pres">
      <dgm:prSet presAssocID="{8E326A9E-7764-4058-B0C6-EF0EDCD8E156}" presName="sibTrans" presStyleLbl="sibTrans2D1" presStyleIdx="0" presStyleCnt="0"/>
      <dgm:spPr/>
      <dgm:t>
        <a:bodyPr/>
        <a:lstStyle/>
        <a:p>
          <a:endParaRPr lang="pl-PL"/>
        </a:p>
      </dgm:t>
    </dgm:pt>
    <dgm:pt modelId="{193B28F9-E8B6-436B-8F79-D5DEEF16BE65}" type="pres">
      <dgm:prSet presAssocID="{783478D8-9F96-47C5-8F10-21F21DB24A0C}" presName="compNode" presStyleCnt="0"/>
      <dgm:spPr/>
    </dgm:pt>
    <dgm:pt modelId="{C9431D6C-073A-4986-998C-BD2FA5FD2F26}" type="pres">
      <dgm:prSet presAssocID="{783478D8-9F96-47C5-8F10-21F21DB24A0C}" presName="pictRect" presStyleLbl="node1" presStyleIdx="3" presStyleCnt="4" custLinFactNeighborX="8986" custLinFactNeighborY="-7476"/>
      <dgm:spPr>
        <a:blipFill rotWithShape="0">
          <a:blip xmlns:r="http://schemas.openxmlformats.org/officeDocument/2006/relationships" r:embed="rId1"/>
          <a:stretch>
            <a:fillRect/>
          </a:stretch>
        </a:blipFill>
      </dgm:spPr>
    </dgm:pt>
    <dgm:pt modelId="{0718519A-FE60-412B-A1BD-B92D9F383447}" type="pres">
      <dgm:prSet presAssocID="{783478D8-9F96-47C5-8F10-21F21DB24A0C}" presName="textRect" presStyleLbl="revTx" presStyleIdx="3" presStyleCnt="4" custLinFactNeighborX="2685" custLinFactNeighborY="-21276">
        <dgm:presLayoutVars>
          <dgm:bulletEnabled val="1"/>
        </dgm:presLayoutVars>
      </dgm:prSet>
      <dgm:spPr/>
      <dgm:t>
        <a:bodyPr/>
        <a:lstStyle/>
        <a:p>
          <a:endParaRPr lang="pl-PL"/>
        </a:p>
      </dgm:t>
    </dgm:pt>
  </dgm:ptLst>
  <dgm:cxnLst>
    <dgm:cxn modelId="{BD52385D-77B7-461A-AA67-2166D3115B0B}" type="presOf" srcId="{8E326A9E-7764-4058-B0C6-EF0EDCD8E156}" destId="{9A3357C1-04FD-41F7-97FF-E43B708CDE0E}" srcOrd="0" destOrd="0" presId="urn:microsoft.com/office/officeart/2005/8/layout/pList1#2"/>
    <dgm:cxn modelId="{DD67BCE5-03C5-4D0E-86D3-E33264466C62}" type="presOf" srcId="{90FEA2F6-BBC1-4FF3-B23E-C20CCAA47ED5}" destId="{40112A68-77B4-45C6-9169-21A582E615E8}" srcOrd="0" destOrd="0" presId="urn:microsoft.com/office/officeart/2005/8/layout/pList1#2"/>
    <dgm:cxn modelId="{8D8D6958-658F-4C0B-B24F-C65230AB0876}" srcId="{0BF143C6-B7D6-4851-88D4-0B3CC0617A78}" destId="{D1325156-35FE-4A51-A5DC-BAC976E2CCBC}" srcOrd="1" destOrd="0" parTransId="{456F25E2-B9BC-48FB-A169-197DAFE22020}" sibTransId="{1E45545B-8013-46FA-8F1A-D5445107A1A3}"/>
    <dgm:cxn modelId="{1C176459-B545-439C-893B-6D9C32C36741}" type="presOf" srcId="{D1325156-35FE-4A51-A5DC-BAC976E2CCBC}" destId="{96FCCD41-8B46-44F8-BD2B-CB4EA03B6798}" srcOrd="0" destOrd="0" presId="urn:microsoft.com/office/officeart/2005/8/layout/pList1#2"/>
    <dgm:cxn modelId="{0388CD7F-3B68-4131-848A-8937EEFF6D1A}" type="presOf" srcId="{0BF143C6-B7D6-4851-88D4-0B3CC0617A78}" destId="{8DFB97FE-90C8-49AB-A750-20A1CCA79F4A}" srcOrd="0" destOrd="0" presId="urn:microsoft.com/office/officeart/2005/8/layout/pList1#2"/>
    <dgm:cxn modelId="{4F5CF386-B148-47B9-A29A-588CB67CF6FF}" type="presOf" srcId="{E557866E-3BA4-4081-9082-1AA7D3785F62}" destId="{A35B22F3-C2E7-4389-BEB9-0408A54C5EC9}" srcOrd="0" destOrd="0" presId="urn:microsoft.com/office/officeart/2005/8/layout/pList1#2"/>
    <dgm:cxn modelId="{594757A1-8AEC-4249-BB4A-4C8F4CDA1F47}" srcId="{0BF143C6-B7D6-4851-88D4-0B3CC0617A78}" destId="{783478D8-9F96-47C5-8F10-21F21DB24A0C}" srcOrd="3" destOrd="0" parTransId="{538616A4-169F-48D6-93FA-EDAD6AD13362}" sibTransId="{7F25F7DC-7CF5-4F32-B978-7AC595BCA84C}"/>
    <dgm:cxn modelId="{631A39E9-2696-4E50-B9D7-14175E47576D}" type="presOf" srcId="{B98DAA9D-172F-4C4B-88D7-5DE3C771FB26}" destId="{EA46CC01-FB67-40B9-88EB-31D189FB5922}" srcOrd="0" destOrd="0" presId="urn:microsoft.com/office/officeart/2005/8/layout/pList1#2"/>
    <dgm:cxn modelId="{884878D6-6B6C-4FB5-9100-631696B621DD}" type="presOf" srcId="{1E45545B-8013-46FA-8F1A-D5445107A1A3}" destId="{22D5B262-B160-4036-941E-4072A8231EAD}" srcOrd="0" destOrd="0" presId="urn:microsoft.com/office/officeart/2005/8/layout/pList1#2"/>
    <dgm:cxn modelId="{C1B2033C-9034-4F4B-8156-7A051265277E}" srcId="{0BF143C6-B7D6-4851-88D4-0B3CC0617A78}" destId="{E557866E-3BA4-4081-9082-1AA7D3785F62}" srcOrd="2" destOrd="0" parTransId="{FBC031CC-6464-41F7-81E1-BA9AF27D3808}" sibTransId="{8E326A9E-7764-4058-B0C6-EF0EDCD8E156}"/>
    <dgm:cxn modelId="{BCB98A30-EBB7-43DC-BA38-FF9F7E6D0D91}" srcId="{0BF143C6-B7D6-4851-88D4-0B3CC0617A78}" destId="{B98DAA9D-172F-4C4B-88D7-5DE3C771FB26}" srcOrd="0" destOrd="0" parTransId="{2A39B29A-EADA-4EA7-AF85-5970A9DCD510}" sibTransId="{90FEA2F6-BBC1-4FF3-B23E-C20CCAA47ED5}"/>
    <dgm:cxn modelId="{58600CD4-7F14-4B65-8376-846FDFD4B101}" type="presOf" srcId="{783478D8-9F96-47C5-8F10-21F21DB24A0C}" destId="{0718519A-FE60-412B-A1BD-B92D9F383447}" srcOrd="0" destOrd="0" presId="urn:microsoft.com/office/officeart/2005/8/layout/pList1#2"/>
    <dgm:cxn modelId="{27EC4CC3-BB45-4408-AC86-FFB118D8ADE2}" type="presParOf" srcId="{8DFB97FE-90C8-49AB-A750-20A1CCA79F4A}" destId="{20D6A943-B1FC-4170-8909-2ED7DE6AEC02}" srcOrd="0" destOrd="0" presId="urn:microsoft.com/office/officeart/2005/8/layout/pList1#2"/>
    <dgm:cxn modelId="{09C16871-624E-43CB-9016-D91FEAC49CDD}" type="presParOf" srcId="{20D6A943-B1FC-4170-8909-2ED7DE6AEC02}" destId="{D7EB06E8-AC6F-4B26-8599-4481B4BE47AB}" srcOrd="0" destOrd="0" presId="urn:microsoft.com/office/officeart/2005/8/layout/pList1#2"/>
    <dgm:cxn modelId="{A36297AA-7D1F-4218-BD8B-40BAD212992A}" type="presParOf" srcId="{20D6A943-B1FC-4170-8909-2ED7DE6AEC02}" destId="{EA46CC01-FB67-40B9-88EB-31D189FB5922}" srcOrd="1" destOrd="0" presId="urn:microsoft.com/office/officeart/2005/8/layout/pList1#2"/>
    <dgm:cxn modelId="{2A24AE6B-93A1-4847-A039-680B890C79F4}" type="presParOf" srcId="{8DFB97FE-90C8-49AB-A750-20A1CCA79F4A}" destId="{40112A68-77B4-45C6-9169-21A582E615E8}" srcOrd="1" destOrd="0" presId="urn:microsoft.com/office/officeart/2005/8/layout/pList1#2"/>
    <dgm:cxn modelId="{D1BB0500-5C43-41BA-84CF-B25C50DA5567}" type="presParOf" srcId="{8DFB97FE-90C8-49AB-A750-20A1CCA79F4A}" destId="{EFCADBBD-B1CB-4582-9B13-B1E1D3CC56AD}" srcOrd="2" destOrd="0" presId="urn:microsoft.com/office/officeart/2005/8/layout/pList1#2"/>
    <dgm:cxn modelId="{8DA85D1E-12A6-4DC1-BC2B-892FF88EE7A7}" type="presParOf" srcId="{EFCADBBD-B1CB-4582-9B13-B1E1D3CC56AD}" destId="{8F07F71F-F98D-4B02-BF3B-B8D5B8E7BAE0}" srcOrd="0" destOrd="0" presId="urn:microsoft.com/office/officeart/2005/8/layout/pList1#2"/>
    <dgm:cxn modelId="{2DF0D0E6-DB27-4A32-8593-3C454F7A06E2}" type="presParOf" srcId="{EFCADBBD-B1CB-4582-9B13-B1E1D3CC56AD}" destId="{96FCCD41-8B46-44F8-BD2B-CB4EA03B6798}" srcOrd="1" destOrd="0" presId="urn:microsoft.com/office/officeart/2005/8/layout/pList1#2"/>
    <dgm:cxn modelId="{AAC5D933-238E-477B-B090-7CA69222B56F}" type="presParOf" srcId="{8DFB97FE-90C8-49AB-A750-20A1CCA79F4A}" destId="{22D5B262-B160-4036-941E-4072A8231EAD}" srcOrd="3" destOrd="0" presId="urn:microsoft.com/office/officeart/2005/8/layout/pList1#2"/>
    <dgm:cxn modelId="{EDCDCD5F-6B17-4F32-9792-DC5A1A8F147B}" type="presParOf" srcId="{8DFB97FE-90C8-49AB-A750-20A1CCA79F4A}" destId="{87747CAC-324E-4C71-9CDF-F0C9F83373C0}" srcOrd="4" destOrd="0" presId="urn:microsoft.com/office/officeart/2005/8/layout/pList1#2"/>
    <dgm:cxn modelId="{C0AF36E6-D0D9-4670-B4EF-8492EFA6D681}" type="presParOf" srcId="{87747CAC-324E-4C71-9CDF-F0C9F83373C0}" destId="{DC161F1D-4C68-43B3-B431-1B320B3E6AAD}" srcOrd="0" destOrd="0" presId="urn:microsoft.com/office/officeart/2005/8/layout/pList1#2"/>
    <dgm:cxn modelId="{140FDA32-B373-48B4-B5EC-1EE9C82D9555}" type="presParOf" srcId="{87747CAC-324E-4C71-9CDF-F0C9F83373C0}" destId="{A35B22F3-C2E7-4389-BEB9-0408A54C5EC9}" srcOrd="1" destOrd="0" presId="urn:microsoft.com/office/officeart/2005/8/layout/pList1#2"/>
    <dgm:cxn modelId="{48EDE3D8-3BFA-46F9-80B0-2EC3E6A101D7}" type="presParOf" srcId="{8DFB97FE-90C8-49AB-A750-20A1CCA79F4A}" destId="{9A3357C1-04FD-41F7-97FF-E43B708CDE0E}" srcOrd="5" destOrd="0" presId="urn:microsoft.com/office/officeart/2005/8/layout/pList1#2"/>
    <dgm:cxn modelId="{3BE84598-38F4-4E81-97D2-B4497FDD2270}" type="presParOf" srcId="{8DFB97FE-90C8-49AB-A750-20A1CCA79F4A}" destId="{193B28F9-E8B6-436B-8F79-D5DEEF16BE65}" srcOrd="6" destOrd="0" presId="urn:microsoft.com/office/officeart/2005/8/layout/pList1#2"/>
    <dgm:cxn modelId="{682AA9D1-D403-4C47-97C7-0F05C18B1787}" type="presParOf" srcId="{193B28F9-E8B6-436B-8F79-D5DEEF16BE65}" destId="{C9431D6C-073A-4986-998C-BD2FA5FD2F26}" srcOrd="0" destOrd="0" presId="urn:microsoft.com/office/officeart/2005/8/layout/pList1#2"/>
    <dgm:cxn modelId="{F7C56F4E-022D-4273-8376-9CF408E3674A}" type="presParOf" srcId="{193B28F9-E8B6-436B-8F79-D5DEEF16BE65}" destId="{0718519A-FE60-412B-A1BD-B92D9F383447}" srcOrd="1" destOrd="0" presId="urn:microsoft.com/office/officeart/2005/8/layout/pList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2">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ytuł 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Text Placeholder 2"/>
          <p:cNvSpPr>
            <a:spLocks noGrp="1"/>
          </p:cNvSpPr>
          <p:nvPr>
            <p:ph type="body"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5" name="Footer Placeholder 4"/>
          <p:cNvSpPr>
            <a:spLocks noGrp="1"/>
          </p:cNvSpPr>
          <p:nvPr>
            <p:ph type="ftr" sz="quarter" idx="11"/>
          </p:nvPr>
        </p:nvSpPr>
        <p:spPr/>
        <p:txBody>
          <a:bodyPr/>
          <a:lstStyle>
            <a:lvl1pPr>
              <a:defRPr/>
            </a:lvl1pPr>
          </a:lstStyle>
          <a:p>
            <a:endParaRPr lang="pl-PL"/>
          </a:p>
        </p:txBody>
      </p:sp>
      <p:sp>
        <p:nvSpPr>
          <p:cNvPr id="6"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6" name="Footer Placeholder 4"/>
          <p:cNvSpPr>
            <a:spLocks noGrp="1"/>
          </p:cNvSpPr>
          <p:nvPr>
            <p:ph type="ftr" sz="quarter" idx="11"/>
          </p:nvPr>
        </p:nvSpPr>
        <p:spPr/>
        <p:txBody>
          <a:bodyPr/>
          <a:lstStyle>
            <a:lvl1pPr>
              <a:defRPr/>
            </a:lvl1pPr>
          </a:lstStyle>
          <a:p>
            <a:endParaRPr lang="pl-PL"/>
          </a:p>
        </p:txBody>
      </p:sp>
      <p:sp>
        <p:nvSpPr>
          <p:cNvPr id="7"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pl-P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8" name="Footer Placeholder 4"/>
          <p:cNvSpPr>
            <a:spLocks noGrp="1"/>
          </p:cNvSpPr>
          <p:nvPr>
            <p:ph type="ftr" sz="quarter" idx="11"/>
          </p:nvPr>
        </p:nvSpPr>
        <p:spPr/>
        <p:txBody>
          <a:bodyPr/>
          <a:lstStyle>
            <a:lvl1pPr>
              <a:defRPr/>
            </a:lvl1pPr>
          </a:lstStyle>
          <a:p>
            <a:endParaRPr lang="pl-PL"/>
          </a:p>
        </p:txBody>
      </p:sp>
      <p:sp>
        <p:nvSpPr>
          <p:cNvPr id="9"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pl-PL"/>
          </a:p>
        </p:txBody>
      </p:sp>
      <p:sp>
        <p:nvSpPr>
          <p:cNvPr id="3"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4" name="Footer Placeholder 4"/>
          <p:cNvSpPr>
            <a:spLocks noGrp="1"/>
          </p:cNvSpPr>
          <p:nvPr>
            <p:ph type="ftr" sz="quarter" idx="11"/>
          </p:nvPr>
        </p:nvSpPr>
        <p:spPr/>
        <p:txBody>
          <a:bodyPr/>
          <a:lstStyle>
            <a:lvl1pPr>
              <a:defRPr/>
            </a:lvl1pPr>
          </a:lstStyle>
          <a:p>
            <a:endParaRPr lang="pl-PL"/>
          </a:p>
        </p:txBody>
      </p:sp>
      <p:sp>
        <p:nvSpPr>
          <p:cNvPr id="5"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3" name="Footer Placeholder 4"/>
          <p:cNvSpPr>
            <a:spLocks noGrp="1"/>
          </p:cNvSpPr>
          <p:nvPr>
            <p:ph type="ftr" sz="quarter" idx="11"/>
          </p:nvPr>
        </p:nvSpPr>
        <p:spPr/>
        <p:txBody>
          <a:bodyPr/>
          <a:lstStyle>
            <a:lvl1pPr>
              <a:defRPr/>
            </a:lvl1pPr>
          </a:lstStyle>
          <a:p>
            <a:endParaRPr lang="pl-PL"/>
          </a:p>
        </p:txBody>
      </p:sp>
      <p:sp>
        <p:nvSpPr>
          <p:cNvPr id="4"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6" name="Footer Placeholder 4"/>
          <p:cNvSpPr>
            <a:spLocks noGrp="1"/>
          </p:cNvSpPr>
          <p:nvPr>
            <p:ph type="ftr" sz="quarter" idx="11"/>
          </p:nvPr>
        </p:nvSpPr>
        <p:spPr/>
        <p:txBody>
          <a:bodyPr/>
          <a:lstStyle>
            <a:lvl1pPr>
              <a:defRPr/>
            </a:lvl1pPr>
          </a:lstStyle>
          <a:p>
            <a:endParaRPr lang="pl-PL"/>
          </a:p>
        </p:txBody>
      </p:sp>
      <p:sp>
        <p:nvSpPr>
          <p:cNvPr id="7"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smtClean="0"/>
              <a:t>Kliknij ikonę, aby dodać obraz</a:t>
            </a:r>
            <a:endParaRPr lang="pl-P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3"/>
          <p:cNvSpPr>
            <a:spLocks noGrp="1"/>
          </p:cNvSpPr>
          <p:nvPr>
            <p:ph type="dt" sz="half" idx="10"/>
          </p:nvPr>
        </p:nvSpPr>
        <p:spPr/>
        <p:txBody>
          <a:bodyPr/>
          <a:lstStyle>
            <a:lvl1pPr>
              <a:defRPr/>
            </a:lvl1pPr>
          </a:lstStyle>
          <a:p>
            <a:fld id="{6D924A33-18AF-4251-BB01-5315429434ED}" type="datetimeFigureOut">
              <a:rPr lang="pl-PL" smtClean="0"/>
              <a:pPr/>
              <a:t>2017-09-26</a:t>
            </a:fld>
            <a:endParaRPr lang="pl-PL"/>
          </a:p>
        </p:txBody>
      </p:sp>
      <p:sp>
        <p:nvSpPr>
          <p:cNvPr id="6" name="Footer Placeholder 4"/>
          <p:cNvSpPr>
            <a:spLocks noGrp="1"/>
          </p:cNvSpPr>
          <p:nvPr>
            <p:ph type="ftr" sz="quarter" idx="11"/>
          </p:nvPr>
        </p:nvSpPr>
        <p:spPr/>
        <p:txBody>
          <a:bodyPr/>
          <a:lstStyle>
            <a:lvl1pPr>
              <a:defRPr/>
            </a:lvl1pPr>
          </a:lstStyle>
          <a:p>
            <a:endParaRPr lang="pl-PL"/>
          </a:p>
        </p:txBody>
      </p:sp>
      <p:sp>
        <p:nvSpPr>
          <p:cNvPr id="7" name="Slide Number Placeholder 5"/>
          <p:cNvSpPr>
            <a:spLocks noGrp="1"/>
          </p:cNvSpPr>
          <p:nvPr>
            <p:ph type="sldNum" sz="quarter" idx="12"/>
          </p:nvPr>
        </p:nvSpPr>
        <p:spPr/>
        <p:txBody>
          <a:bodyPr/>
          <a:lstStyle>
            <a:lvl1pPr>
              <a:defRPr/>
            </a:lvl1pPr>
          </a:lstStyle>
          <a:p>
            <a:fld id="{A5FA90EB-75D9-4A36-98D0-10C31A24900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fld id="{6D924A33-18AF-4251-BB01-5315429434ED}" type="datetimeFigureOut">
              <a:rPr lang="pl-PL" smtClean="0"/>
              <a:pPr/>
              <a:t>2017-09-26</a:t>
            </a:fld>
            <a:endParaRPr lang="pl-P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endParaRPr lang="pl-P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5FA90EB-75D9-4A36-98D0-10C31A24900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izabela.mrochen.us.edu.pl/" TargetMode="Externa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128.jpeg"/></Relationships>
</file>

<file path=ppt/slides/_rels/slide12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3.jpeg"/><Relationship Id="rId1" Type="http://schemas.openxmlformats.org/officeDocument/2006/relationships/slideLayout" Target="../slideLayouts/slideLayout8.xml"/><Relationship Id="rId5" Type="http://schemas.openxmlformats.org/officeDocument/2006/relationships/image" Target="../media/image132.jpeg"/><Relationship Id="rId4" Type="http://schemas.openxmlformats.org/officeDocument/2006/relationships/image" Target="../media/image13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 Id="rId4" Type="http://schemas.openxmlformats.org/officeDocument/2006/relationships/image" Target="../media/image138.png"/></Relationships>
</file>

<file path=ppt/slides/_rels/slide1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3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13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156.jpeg"/></Relationships>
</file>

<file path=ppt/slides/_rels/slide14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niepelnosprawni.gov.pl/download/(l5iane7hW5Wxx6KZcIDWz5Wzip-nj9GhapaYntyyU6Dfjpiin5iZnuayVpiwds3cqM3WyN3rjMbVx9zZl9LLytzZgNzVx9jZl9XPyNLmisrmudTVpdHW1dTvj9Tpt9GVpsLMha71)/files/europejska_strategia_w_sprawie_niepelnosprawnosci.pdf" TargetMode="External"/><Relationship Id="rId2" Type="http://schemas.openxmlformats.org/officeDocument/2006/relationships/hyperlink" Target="http://www.niepelnosprawni.gov.pl/download/(l5iane7hW5Wxx6KZcIDWz5Wzip-nj9GhapaYntyyU6Dfjpiin5iZnuayVp2wdtjTl8zFx-3hgtHXwsfVl73Y3djbm8Tlx9fJlczPyOPdjdPlx9jZl9XU3NbggJemhJ6UaI6XmKHohcuYj-U)/files/plan_dzialan_na_rzecz_osob_niepelnosprawnych_2006-2015.pdf" TargetMode="External"/><Relationship Id="rId1" Type="http://schemas.openxmlformats.org/officeDocument/2006/relationships/slideLayout" Target="../slideLayouts/slideLayout2.xml"/><Relationship Id="rId4" Type="http://schemas.openxmlformats.org/officeDocument/2006/relationships/hyperlink" Target="http://www.niepelnosprawni.gov.pl/download/(l5iane7hW5Wxx6KZcIDWz5Wzip-nj9GhapaYntyyU6Dfjpiin5iZnuayVpWwdtjTl8zFx-3hgtHXwsfZm73dwtbdjdrVxNrWo83JzdzXkdfXy8eYa4-UlKSmUZykxMzNWJnj)/files/plan_dzialan_re_w_celu_promocji_praw_151.11.07.pdf"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6.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 Id="rId4" Type="http://schemas.openxmlformats.org/officeDocument/2006/relationships/image" Target="../media/image171.png"/></Relationships>
</file>

<file path=ppt/slides/_rels/slide15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google.pl/url?sa=i&amp;rct=j&amp;q=&amp;esrc=s&amp;frm=1&amp;source=images&amp;cd=&amp;cad=rja&amp;docid=xGYKvxOozt8SrM&amp;tbnid=dSOS2rqG7lSyKM:&amp;ved=0CAUQjRw&amp;url=http://pccentre.pl/article/show/web-accessibility-najwazniejsze-zagadnienia/id=17713&amp;ei=WNEwUsrYIceWtAaL44GYBQ&amp;bvm=bv.52109249,d.Yms&amp;psig=AFQjCNHuTmNQ4AmKhG2F2k6DVmV92EePXg&amp;ust=1379017387910900"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www.izabela.mrochen.us.edu.pl/" TargetMode="External"/><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3.jpeg"/><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hyperlink" Target="http://www.home-2009.com/" TargetMode="External"/><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hyperlink" Target="http://www.ppr.com/"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851920" y="1556793"/>
            <a:ext cx="5082824" cy="2554545"/>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r>
              <a:rPr lang="pl-PL" b="1" dirty="0" smtClean="0">
                <a:solidFill>
                  <a:srgbClr val="636466"/>
                </a:solidFill>
                <a:latin typeface="Novecento wide Book" pitchFamily="50" charset="-18"/>
              </a:rPr>
              <a:t>Zasady dostępności dla osób niepełnosprawnych, w tym wymagania Web Content Accessibility </a:t>
            </a:r>
            <a:r>
              <a:rPr lang="pl-PL" b="1" dirty="0" err="1" smtClean="0">
                <a:solidFill>
                  <a:srgbClr val="636466"/>
                </a:solidFill>
                <a:latin typeface="Novecento wide Book" pitchFamily="50" charset="-18"/>
              </a:rPr>
              <a:t>Guideliness</a:t>
            </a:r>
            <a:r>
              <a:rPr lang="pl-PL" b="1" dirty="0" smtClean="0">
                <a:solidFill>
                  <a:srgbClr val="636466"/>
                </a:solidFill>
                <a:latin typeface="Novecento wide Book" pitchFamily="50" charset="-18"/>
              </a:rPr>
              <a:t> (WCAG 2.0) dla systemów teleinformatycznych w zakresie dostępności dla </a:t>
            </a:r>
            <a:br>
              <a:rPr lang="pl-PL" b="1" dirty="0" smtClean="0">
                <a:solidFill>
                  <a:srgbClr val="636466"/>
                </a:solidFill>
                <a:latin typeface="Novecento wide Book" pitchFamily="50" charset="-18"/>
              </a:rPr>
            </a:br>
            <a:r>
              <a:rPr lang="pl-PL" b="1" dirty="0" smtClean="0">
                <a:solidFill>
                  <a:srgbClr val="636466"/>
                </a:solidFill>
                <a:latin typeface="Novecento wide Book" pitchFamily="50" charset="-18"/>
              </a:rPr>
              <a:t>osób niepełnosprawnych</a:t>
            </a:r>
          </a:p>
          <a:p>
            <a:pPr algn="ctr"/>
            <a:endParaRPr lang="pl-PL" altLang="pl-PL" b="1" dirty="0">
              <a:solidFill>
                <a:srgbClr val="636466"/>
              </a:solidFill>
              <a:latin typeface="Novecento wide Book" pitchFamily="50" charset="-18"/>
            </a:endParaRPr>
          </a:p>
        </p:txBody>
      </p:sp>
      <p:sp>
        <p:nvSpPr>
          <p:cNvPr id="6" name="Prostokąt 5"/>
          <p:cNvSpPr/>
          <p:nvPr/>
        </p:nvSpPr>
        <p:spPr>
          <a:xfrm>
            <a:off x="4932040" y="4131898"/>
            <a:ext cx="4002704" cy="1152128"/>
          </a:xfrm>
          <a:prstGeom prst="rect">
            <a:avLst/>
          </a:prstGeom>
          <a:noFill/>
          <a:ln w="38100">
            <a:solidFill>
              <a:srgbClr val="636466"/>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r>
              <a:rPr lang="pl-PL" altLang="pl-PL" sz="1600" dirty="0" smtClean="0">
                <a:solidFill>
                  <a:srgbClr val="636466"/>
                </a:solidFill>
                <a:latin typeface="Lato" pitchFamily="34" charset="-18"/>
              </a:rPr>
              <a:t>dr Izabela </a:t>
            </a:r>
            <a:r>
              <a:rPr lang="pl-PL" altLang="pl-PL" sz="1600" dirty="0" err="1" smtClean="0">
                <a:solidFill>
                  <a:srgbClr val="636466"/>
                </a:solidFill>
                <a:latin typeface="Lato" pitchFamily="34" charset="-18"/>
              </a:rPr>
              <a:t>Mrochen</a:t>
            </a:r>
            <a:endParaRPr lang="pl-PL" altLang="pl-PL" sz="1600" dirty="0" smtClean="0">
              <a:solidFill>
                <a:srgbClr val="636466"/>
              </a:solidFill>
              <a:latin typeface="Lato" pitchFamily="34" charset="-18"/>
            </a:endParaRPr>
          </a:p>
          <a:p>
            <a:pPr eaLnBrk="1" hangingPunct="1"/>
            <a:r>
              <a:rPr lang="pl-PL" altLang="pl-PL" sz="1600" dirty="0" smtClean="0">
                <a:solidFill>
                  <a:srgbClr val="636466"/>
                </a:solidFill>
                <a:latin typeface="Lato" pitchFamily="34" charset="-18"/>
                <a:hlinkClick r:id="rId2"/>
              </a:rPr>
              <a:t>http://www.izabela.mrochen.us.edu.pl</a:t>
            </a:r>
            <a:endParaRPr lang="pl-PL" altLang="pl-PL" sz="1600" dirty="0" smtClean="0">
              <a:solidFill>
                <a:srgbClr val="636466"/>
              </a:solidFill>
              <a:latin typeface="Lato" pitchFamily="34" charset="-18"/>
            </a:endParaRPr>
          </a:p>
          <a:p>
            <a:pPr eaLnBrk="1" hangingPunct="1"/>
            <a:r>
              <a:rPr lang="pl-PL" altLang="pl-PL" sz="1600" dirty="0" smtClean="0">
                <a:solidFill>
                  <a:srgbClr val="636466"/>
                </a:solidFill>
                <a:latin typeface="Lato" pitchFamily="34" charset="-18"/>
              </a:rPr>
              <a:t>Uniwersytet  </a:t>
            </a:r>
            <a:r>
              <a:rPr lang="pl-PL" altLang="pl-PL" sz="1600" dirty="0" smtClean="0">
                <a:solidFill>
                  <a:srgbClr val="636466"/>
                </a:solidFill>
                <a:latin typeface="Lato" pitchFamily="34" charset="-18"/>
              </a:rPr>
              <a:t>Śląski</a:t>
            </a:r>
          </a:p>
          <a:p>
            <a:pPr eaLnBrk="1" hangingPunct="1"/>
            <a:r>
              <a:rPr lang="pl-PL" altLang="pl-PL" sz="1600" dirty="0" smtClean="0">
                <a:solidFill>
                  <a:srgbClr val="636466"/>
                </a:solidFill>
                <a:latin typeface="Lato" pitchFamily="34" charset="-18"/>
              </a:rPr>
              <a:t>29 września 2017 r.</a:t>
            </a:r>
            <a:endParaRPr lang="pl-PL" altLang="pl-PL" sz="1600" dirty="0">
              <a:solidFill>
                <a:srgbClr val="636466"/>
              </a:solidFill>
              <a:latin typeface="Lato" pitchFamily="34" charset="-18"/>
            </a:endParaRPr>
          </a:p>
        </p:txBody>
      </p:sp>
      <p:pic>
        <p:nvPicPr>
          <p:cNvPr id="7" name="Picture 2" descr="C:\Users\oem\Dropbox\musk grafika\107_Urząd RPO\logo RZŚ\JPG\RZŚ_podstawow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7625" y="549275"/>
            <a:ext cx="10001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oem\Desktop\RZŚ_negaty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4813"/>
            <a:ext cx="3402013"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5802313"/>
            <a:ext cx="41878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1800" b="1" dirty="0" smtClean="0">
                <a:solidFill>
                  <a:schemeClr val="accent6">
                    <a:lumMod val="75000"/>
                  </a:schemeClr>
                </a:solidFill>
              </a:rPr>
              <a:t/>
            </a:r>
            <a:br>
              <a:rPr lang="pl-PL" sz="1800" b="1" dirty="0" smtClean="0">
                <a:solidFill>
                  <a:schemeClr val="accent6">
                    <a:lumMod val="75000"/>
                  </a:schemeClr>
                </a:solidFill>
              </a:rPr>
            </a:br>
            <a:r>
              <a:rPr lang="pl-PL" sz="2000" dirty="0" smtClean="0"/>
              <a:t>Deklaracja Madrycka 2002 (założenia Europejskiego Kongresu na rzecz Osób Niepełnosprawnych); Preambuła do Deklaracji Madryckiej;</a:t>
            </a:r>
            <a:br>
              <a:rPr lang="pl-PL" sz="2000" dirty="0" smtClean="0"/>
            </a:br>
            <a:r>
              <a:rPr lang="pl-PL" sz="2000" dirty="0" smtClean="0"/>
              <a:t>Postanowienia:</a:t>
            </a:r>
            <a:endParaRPr lang="pl-PL" sz="2000" dirty="0"/>
          </a:p>
        </p:txBody>
      </p:sp>
      <p:sp>
        <p:nvSpPr>
          <p:cNvPr id="3" name="Symbol zastępczy zawartości 2"/>
          <p:cNvSpPr>
            <a:spLocks noGrp="1"/>
          </p:cNvSpPr>
          <p:nvPr>
            <p:ph idx="1"/>
          </p:nvPr>
        </p:nvSpPr>
        <p:spPr/>
        <p:txBody>
          <a:bodyPr>
            <a:normAutofit fontScale="85000" lnSpcReduction="20000"/>
          </a:bodyPr>
          <a:lstStyle/>
          <a:p>
            <a:r>
              <a:rPr lang="pl-PL" dirty="0" smtClean="0"/>
              <a:t>7. </a:t>
            </a:r>
            <a:r>
              <a:rPr lang="pl-PL" dirty="0" smtClean="0">
                <a:solidFill>
                  <a:srgbClr val="FF0000"/>
                </a:solidFill>
              </a:rPr>
              <a:t>ZATRUDNIENIE</a:t>
            </a:r>
            <a:r>
              <a:rPr lang="pl-PL" dirty="0" smtClean="0"/>
              <a:t> - KLUCZEM DO WŁĄCZANIA SPOŁECZNEGO. </a:t>
            </a:r>
            <a:br>
              <a:rPr lang="pl-PL" dirty="0" smtClean="0"/>
            </a:br>
            <a:r>
              <a:rPr lang="pl-PL" dirty="0" smtClean="0"/>
              <a:t>Szczególnych wysiłków wymaga </a:t>
            </a:r>
            <a:r>
              <a:rPr lang="pl-PL" b="1" dirty="0" smtClean="0">
                <a:solidFill>
                  <a:srgbClr val="FF0000"/>
                </a:solidFill>
              </a:rPr>
              <a:t>promocja dostępu osób niepełnosprawnych do zatrudnienia</a:t>
            </a:r>
            <a:r>
              <a:rPr lang="pl-PL" dirty="0" smtClean="0"/>
              <a:t>, najlepiej na otwartym rynku pracy. Jest to jedna z najważniejszych dróg walki ze społecznym wykluczaniem osób niepełnosprawnych oraz walki o ich godność i </a:t>
            </a:r>
            <a:r>
              <a:rPr lang="pl-PL" b="1" dirty="0" smtClean="0">
                <a:solidFill>
                  <a:srgbClr val="FF0000"/>
                </a:solidFill>
              </a:rPr>
              <a:t>niezależne życie</a:t>
            </a:r>
            <a:r>
              <a:rPr lang="pl-PL" dirty="0" smtClean="0"/>
              <a:t>. Wymaga to nie tylko aktywnej mobilizacji wszystkich partnerów społecznych lecz także zaangażowania ze strony władz państwowych, które powinny kontynuować aktywne wspieranie odpowiednich rozwiązań.</a:t>
            </a:r>
            <a:endParaRPr lang="pl-PL"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857224" y="6000768"/>
            <a:ext cx="4186808" cy="293422"/>
          </a:xfrm>
        </p:spPr>
        <p:txBody>
          <a:bodyPr>
            <a:normAutofit/>
          </a:bodyPr>
          <a:lstStyle/>
          <a:p>
            <a:pPr algn="l"/>
            <a:r>
              <a:rPr lang="pl-PL" sz="1100" dirty="0" smtClean="0"/>
              <a:t>Źródło: https://www.dcmp.org/caai/nadh218.pdf</a:t>
            </a:r>
            <a:endParaRPr lang="pl-PL" sz="1100" dirty="0"/>
          </a:p>
        </p:txBody>
      </p:sp>
      <p:pic>
        <p:nvPicPr>
          <p:cNvPr id="2050" name="Picture 2" descr="Zrzut strony tytułowej poradnika The CBC Captioning Style Guide. General Guidelines for Off Line roll up and pop-on Captions. "/>
          <p:cNvPicPr>
            <a:picLocks noChangeAspect="1" noChangeArrowheads="1"/>
          </p:cNvPicPr>
          <p:nvPr/>
        </p:nvPicPr>
        <p:blipFill>
          <a:blip r:embed="rId2" cstate="print"/>
          <a:srcRect/>
          <a:stretch>
            <a:fillRect/>
          </a:stretch>
        </p:blipFill>
        <p:spPr bwMode="auto">
          <a:xfrm>
            <a:off x="857224" y="928670"/>
            <a:ext cx="3178950" cy="4648511"/>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4500562" y="6000768"/>
            <a:ext cx="4214842" cy="261610"/>
          </a:xfrm>
          <a:prstGeom prst="rect">
            <a:avLst/>
          </a:prstGeom>
          <a:noFill/>
        </p:spPr>
        <p:txBody>
          <a:bodyPr wrap="square" rtlCol="0">
            <a:spAutoFit/>
          </a:bodyPr>
          <a:lstStyle/>
          <a:p>
            <a:r>
              <a:rPr lang="pl-PL" sz="1100" dirty="0" smtClean="0"/>
              <a:t>Źródło: http://serwistlumacza.com/content/view/24/32/</a:t>
            </a:r>
            <a:endParaRPr lang="pl-PL" sz="1100" dirty="0"/>
          </a:p>
        </p:txBody>
      </p:sp>
      <p:pic>
        <p:nvPicPr>
          <p:cNvPr id="193538" name="Picture 2" descr="Zrzut ekranu strony Serwis Tłumacza Arkadiusz Belczyk."/>
          <p:cNvPicPr>
            <a:picLocks noChangeAspect="1" noChangeArrowheads="1"/>
          </p:cNvPicPr>
          <p:nvPr/>
        </p:nvPicPr>
        <p:blipFill>
          <a:blip r:embed="rId3" cstate="print"/>
          <a:srcRect/>
          <a:stretch>
            <a:fillRect/>
          </a:stretch>
        </p:blipFill>
        <p:spPr bwMode="auto">
          <a:xfrm>
            <a:off x="4500562" y="2000240"/>
            <a:ext cx="3924973" cy="334803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428728" y="642918"/>
            <a:ext cx="3008313" cy="1512876"/>
          </a:xfrm>
        </p:spPr>
        <p:txBody>
          <a:bodyPr/>
          <a:lstStyle/>
          <a:p>
            <a:r>
              <a:rPr lang="pl-PL" sz="1600" dirty="0" smtClean="0"/>
              <a:t>Zasada 1: Percepcja - Informacje oraz komponenty interfejsu użytkownika muszą być przedstawione użytkownikom w dostępny dla nich sposób.</a:t>
            </a:r>
            <a:endParaRPr lang="pl-PL" sz="1600" dirty="0"/>
          </a:p>
        </p:txBody>
      </p:sp>
      <p:pic>
        <p:nvPicPr>
          <p:cNvPr id="7" name="Symbol zastępczy zawartości 8" descr="Niebieskie logo komputera stacjonarnego."/>
          <p:cNvPicPr>
            <a:picLocks noGrp="1" noChangeAspect="1"/>
          </p:cNvPicPr>
          <p:nvPr>
            <p:ph idx="1"/>
          </p:nvPr>
        </p:nvPicPr>
        <p:blipFill>
          <a:blip r:embed="rId2" cstate="print"/>
          <a:stretch>
            <a:fillRect/>
          </a:stretch>
        </p:blipFill>
        <p:spPr>
          <a:xfrm>
            <a:off x="5263549" y="2428868"/>
            <a:ext cx="2619975" cy="2328076"/>
          </a:xfrm>
        </p:spPr>
      </p:pic>
      <p:sp>
        <p:nvSpPr>
          <p:cNvPr id="6" name="Symbol zastępczy tekstu 5"/>
          <p:cNvSpPr>
            <a:spLocks noGrp="1"/>
          </p:cNvSpPr>
          <p:nvPr>
            <p:ph type="body" sz="half" idx="2"/>
          </p:nvPr>
        </p:nvSpPr>
        <p:spPr>
          <a:xfrm>
            <a:off x="1500166" y="2214554"/>
            <a:ext cx="3286148" cy="3983047"/>
          </a:xfrm>
        </p:spPr>
        <p:txBody>
          <a:bodyPr/>
          <a:lstStyle/>
          <a:p>
            <a:r>
              <a:rPr lang="pl-PL" sz="1800" b="1" dirty="0" smtClean="0"/>
              <a:t>Wytyczna 1.3 Możliwość adaptacji</a:t>
            </a:r>
          </a:p>
          <a:p>
            <a:r>
              <a:rPr lang="pl-PL" sz="1800" dirty="0" smtClean="0"/>
              <a:t>Treści należy tworzyć tak aby mogły być prezentowane na różne sposoby</a:t>
            </a:r>
          </a:p>
          <a:p>
            <a:r>
              <a:rPr lang="pl-PL" sz="1800" dirty="0" smtClean="0"/>
              <a:t>1.3.1 Informacje i relacje (A)</a:t>
            </a:r>
          </a:p>
          <a:p>
            <a:r>
              <a:rPr lang="pl-PL" sz="1800" dirty="0" smtClean="0"/>
              <a:t>1.3.2 Zrozumiała kolejność (A)</a:t>
            </a:r>
          </a:p>
          <a:p>
            <a:r>
              <a:rPr lang="pl-PL" sz="1800" dirty="0" smtClean="0"/>
              <a:t>Kolejność ma znaczenie dla zrozumienia treści</a:t>
            </a:r>
          </a:p>
          <a:p>
            <a:r>
              <a:rPr lang="pl-PL" sz="1800" dirty="0" smtClean="0"/>
              <a:t>1.3.3 Właściwości zmysłowe (A)</a:t>
            </a:r>
            <a:endParaRPr lang="pl-PL" sz="1800" dirty="0"/>
          </a:p>
        </p:txBody>
      </p:sp>
      <p:sp>
        <p:nvSpPr>
          <p:cNvPr id="5" name="pole tekstowe 4"/>
          <p:cNvSpPr txBox="1"/>
          <p:nvPr/>
        </p:nvSpPr>
        <p:spPr>
          <a:xfrm>
            <a:off x="1571604" y="5857892"/>
            <a:ext cx="4214842"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1538" y="642918"/>
            <a:ext cx="3008313" cy="1162050"/>
          </a:xfrm>
        </p:spPr>
        <p:txBody>
          <a:bodyPr/>
          <a:lstStyle/>
          <a:p>
            <a:r>
              <a:rPr lang="pl-PL" sz="1600" dirty="0" smtClean="0"/>
              <a:t>Zasada 1: Percepcja - Informacje oraz komponenty interfejsu użytkownika muszą być przedstawione użytkownikom w dostępny dla nich sposób.</a:t>
            </a:r>
            <a:endParaRPr lang="pl-PL" sz="1600" dirty="0"/>
          </a:p>
        </p:txBody>
      </p:sp>
      <p:pic>
        <p:nvPicPr>
          <p:cNvPr id="5" name="Symbol zastępczy zawartości 8" descr="Niebieskie logo komputera stacjonarnego. Na ekranie monitora fragment analizy współczynnika kontrastu. "/>
          <p:cNvPicPr>
            <a:picLocks noGrp="1" noChangeAspect="1"/>
          </p:cNvPicPr>
          <p:nvPr>
            <p:ph idx="1"/>
          </p:nvPr>
        </p:nvPicPr>
        <p:blipFill>
          <a:blip r:embed="rId2" cstate="print"/>
          <a:stretch>
            <a:fillRect/>
          </a:stretch>
        </p:blipFill>
        <p:spPr>
          <a:xfrm>
            <a:off x="4941969" y="2143116"/>
            <a:ext cx="2941556" cy="2613828"/>
          </a:xfrm>
        </p:spPr>
      </p:pic>
      <p:sp>
        <p:nvSpPr>
          <p:cNvPr id="4" name="Symbol zastępczy tekstu 3"/>
          <p:cNvSpPr>
            <a:spLocks noGrp="1"/>
          </p:cNvSpPr>
          <p:nvPr>
            <p:ph type="body" sz="half" idx="2"/>
          </p:nvPr>
        </p:nvSpPr>
        <p:spPr>
          <a:xfrm>
            <a:off x="1000100" y="1928802"/>
            <a:ext cx="3643338" cy="4268799"/>
          </a:xfrm>
        </p:spPr>
        <p:txBody>
          <a:bodyPr/>
          <a:lstStyle/>
          <a:p>
            <a:r>
              <a:rPr lang="pl-PL" sz="1600" b="1" dirty="0" smtClean="0"/>
              <a:t>Wytyczna 1.4 Możliwość rozróżnienia</a:t>
            </a:r>
          </a:p>
          <a:p>
            <a:r>
              <a:rPr lang="pl-PL" sz="1600" dirty="0" smtClean="0"/>
              <a:t>Użytkownik dobrze widzi i słyszy treści - może oddzielić informację od tła</a:t>
            </a:r>
          </a:p>
          <a:p>
            <a:r>
              <a:rPr lang="pl-PL" sz="1600" dirty="0" smtClean="0"/>
              <a:t>1.4.1 Użycie koloru (A)</a:t>
            </a:r>
          </a:p>
          <a:p>
            <a:r>
              <a:rPr lang="pl-PL" sz="1600" dirty="0" smtClean="0"/>
              <a:t>1.4.2 Kontrola odtwarzania dźwięku (A)</a:t>
            </a:r>
          </a:p>
          <a:p>
            <a:r>
              <a:rPr lang="pl-PL" sz="1600" dirty="0" smtClean="0"/>
              <a:t>1.4.3 Kontrast (minimalny) (AA)</a:t>
            </a:r>
          </a:p>
          <a:p>
            <a:r>
              <a:rPr lang="pl-PL" sz="1600" dirty="0" smtClean="0"/>
              <a:t>1.4.4 Zmiana rozmiaru tekstu (AA)</a:t>
            </a:r>
          </a:p>
          <a:p>
            <a:r>
              <a:rPr lang="pl-PL" sz="1600" dirty="0" smtClean="0"/>
              <a:t>1.4.5 Obrazy tekstu (AA)</a:t>
            </a:r>
          </a:p>
          <a:p>
            <a:r>
              <a:rPr lang="pl-PL" sz="1600" dirty="0" smtClean="0"/>
              <a:t>1.4.6 Wzmocniony kontrast (AAA)</a:t>
            </a:r>
          </a:p>
          <a:p>
            <a:r>
              <a:rPr lang="pl-PL" sz="1600" dirty="0" smtClean="0"/>
              <a:t>1.4.7 Niska głośność lub brak tła dźwiękowego (AAA)</a:t>
            </a:r>
          </a:p>
          <a:p>
            <a:r>
              <a:rPr lang="pl-PL" sz="1600" dirty="0" smtClean="0"/>
              <a:t>1.4.8 Prezentacja wizualna (AAA)</a:t>
            </a:r>
          </a:p>
          <a:p>
            <a:r>
              <a:rPr lang="pl-PL" sz="1600" dirty="0" smtClean="0"/>
              <a:t>1.4.9 Obrazy tekstu (bez wyjątków) (AAA)</a:t>
            </a:r>
            <a:endParaRPr lang="pl-PL" sz="1600" dirty="0"/>
          </a:p>
        </p:txBody>
      </p:sp>
      <p:pic>
        <p:nvPicPr>
          <p:cNvPr id="6" name="Obraz 5" descr="Lorem Ipsum_tabela.jpg"/>
          <p:cNvPicPr>
            <a:picLocks noChangeAspect="1"/>
          </p:cNvPicPr>
          <p:nvPr/>
        </p:nvPicPr>
        <p:blipFill>
          <a:blip r:embed="rId3" cstate="print"/>
          <a:stretch>
            <a:fillRect/>
          </a:stretch>
        </p:blipFill>
        <p:spPr>
          <a:xfrm>
            <a:off x="5214942" y="2357430"/>
            <a:ext cx="2381267" cy="1242400"/>
          </a:xfrm>
          <a:prstGeom prst="rect">
            <a:avLst/>
          </a:prstGeom>
          <a:ln>
            <a:noFill/>
          </a:ln>
          <a:effectLst>
            <a:softEdge rad="112500"/>
          </a:effectLst>
        </p:spPr>
      </p:pic>
      <p:sp>
        <p:nvSpPr>
          <p:cNvPr id="7" name="pole tekstowe 6"/>
          <p:cNvSpPr txBox="1"/>
          <p:nvPr/>
        </p:nvSpPr>
        <p:spPr>
          <a:xfrm>
            <a:off x="1142976" y="5929330"/>
            <a:ext cx="4214842"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857224" y="6000768"/>
            <a:ext cx="4071966" cy="261610"/>
          </a:xfrm>
          <a:prstGeom prst="rect">
            <a:avLst/>
          </a:prstGeom>
          <a:noFill/>
        </p:spPr>
        <p:txBody>
          <a:bodyPr wrap="square" rtlCol="0">
            <a:spAutoFit/>
          </a:bodyPr>
          <a:lstStyle/>
          <a:p>
            <a:r>
              <a:rPr lang="pl-PL" sz="1100" dirty="0" smtClean="0"/>
              <a:t>Źródło: http://www.bbc.co.uk/accessibility/</a:t>
            </a:r>
            <a:endParaRPr lang="pl-PL" sz="1100" dirty="0"/>
          </a:p>
        </p:txBody>
      </p:sp>
      <p:pic>
        <p:nvPicPr>
          <p:cNvPr id="2050" name="Picture 2" descr="Zrzut ekranu strony głównej BBC My web my way. Widok bez dużego kontrastu. "/>
          <p:cNvPicPr>
            <a:picLocks noChangeAspect="1" noChangeArrowheads="1"/>
          </p:cNvPicPr>
          <p:nvPr/>
        </p:nvPicPr>
        <p:blipFill>
          <a:blip r:embed="rId2"/>
          <a:srcRect/>
          <a:stretch>
            <a:fillRect/>
          </a:stretch>
        </p:blipFill>
        <p:spPr bwMode="auto">
          <a:xfrm>
            <a:off x="785786" y="1000108"/>
            <a:ext cx="7419993" cy="431394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857224" y="6000768"/>
            <a:ext cx="4071966" cy="261610"/>
          </a:xfrm>
          <a:prstGeom prst="rect">
            <a:avLst/>
          </a:prstGeom>
          <a:noFill/>
        </p:spPr>
        <p:txBody>
          <a:bodyPr wrap="square" rtlCol="0">
            <a:spAutoFit/>
          </a:bodyPr>
          <a:lstStyle/>
          <a:p>
            <a:r>
              <a:rPr lang="pl-PL" sz="1100" dirty="0" smtClean="0"/>
              <a:t>Źródło: http://www.bbc.co.uk/accessibility/</a:t>
            </a:r>
            <a:endParaRPr lang="pl-PL" sz="1100" dirty="0"/>
          </a:p>
        </p:txBody>
      </p:sp>
      <p:pic>
        <p:nvPicPr>
          <p:cNvPr id="3074" name="Picture 2" descr="Zrzut ekranu strony głównej BBC My web my way. Widok z włączonym dużym kontrastem. Tekst w kolorze granatowym. Tło strony w kolorze błekitnym."/>
          <p:cNvPicPr>
            <a:picLocks noChangeAspect="1" noChangeArrowheads="1"/>
          </p:cNvPicPr>
          <p:nvPr/>
        </p:nvPicPr>
        <p:blipFill>
          <a:blip r:embed="rId2"/>
          <a:srcRect/>
          <a:stretch>
            <a:fillRect/>
          </a:stretch>
        </p:blipFill>
        <p:spPr bwMode="auto">
          <a:xfrm>
            <a:off x="642910" y="1000108"/>
            <a:ext cx="7786742" cy="45349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857224" y="6000768"/>
            <a:ext cx="4071966" cy="261610"/>
          </a:xfrm>
          <a:prstGeom prst="rect">
            <a:avLst/>
          </a:prstGeom>
          <a:noFill/>
        </p:spPr>
        <p:txBody>
          <a:bodyPr wrap="square" rtlCol="0">
            <a:spAutoFit/>
          </a:bodyPr>
          <a:lstStyle/>
          <a:p>
            <a:r>
              <a:rPr lang="pl-PL" sz="1100" dirty="0" smtClean="0"/>
              <a:t>Źródło: http://www.bbc.co.uk/accessibility/</a:t>
            </a:r>
            <a:endParaRPr lang="pl-PL" sz="1100" dirty="0"/>
          </a:p>
        </p:txBody>
      </p:sp>
      <p:pic>
        <p:nvPicPr>
          <p:cNvPr id="4098" name="Picture 2" descr="Zrzut ekranu strony głównej BBC My web my way. Widok z włączonym dużym kontrastem. Tekst w kolorze żółtym i niebieskim. Tło w kolorze czarnym. Piktogramy w kolorze żółtym."/>
          <p:cNvPicPr>
            <a:picLocks noChangeAspect="1" noChangeArrowheads="1"/>
          </p:cNvPicPr>
          <p:nvPr/>
        </p:nvPicPr>
        <p:blipFill>
          <a:blip r:embed="rId2"/>
          <a:srcRect/>
          <a:stretch>
            <a:fillRect/>
          </a:stretch>
        </p:blipFill>
        <p:spPr bwMode="auto">
          <a:xfrm>
            <a:off x="642910" y="1000108"/>
            <a:ext cx="7708783" cy="45053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857224" y="6000768"/>
            <a:ext cx="4071966" cy="261610"/>
          </a:xfrm>
          <a:prstGeom prst="rect">
            <a:avLst/>
          </a:prstGeom>
          <a:noFill/>
        </p:spPr>
        <p:txBody>
          <a:bodyPr wrap="square" rtlCol="0">
            <a:spAutoFit/>
          </a:bodyPr>
          <a:lstStyle/>
          <a:p>
            <a:r>
              <a:rPr lang="pl-PL" sz="1100" dirty="0" smtClean="0"/>
              <a:t>Źródło: http://www.bbc.co.uk/accessibility/</a:t>
            </a:r>
            <a:endParaRPr lang="pl-PL" sz="1100" dirty="0"/>
          </a:p>
        </p:txBody>
      </p:sp>
      <p:pic>
        <p:nvPicPr>
          <p:cNvPr id="5122" name="Picture 2" descr="Zrzut ekranu strony głównej BBC My web my way. Widok z włączonym dużym kontrastem. Tekst w kolorze granatowym. Tło w kolorze jasno beżowym. Piktogramy w kolorze granatowym."/>
          <p:cNvPicPr>
            <a:picLocks noChangeAspect="1" noChangeArrowheads="1"/>
          </p:cNvPicPr>
          <p:nvPr/>
        </p:nvPicPr>
        <p:blipFill>
          <a:blip r:embed="rId2"/>
          <a:srcRect/>
          <a:stretch>
            <a:fillRect/>
          </a:stretch>
        </p:blipFill>
        <p:spPr bwMode="auto">
          <a:xfrm>
            <a:off x="714348" y="1000108"/>
            <a:ext cx="7689496" cy="450059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p:txBody>
          <a:bodyPr/>
          <a:lstStyle/>
          <a:p>
            <a:r>
              <a:rPr lang="pl-PL" dirty="0" smtClean="0"/>
              <a:t>Zasada 1: Percepcja</a:t>
            </a:r>
            <a:endParaRPr lang="pl-PL" dirty="0"/>
          </a:p>
        </p:txBody>
      </p:sp>
      <p:sp>
        <p:nvSpPr>
          <p:cNvPr id="7" name="Symbol zastępczy zawartości 6"/>
          <p:cNvSpPr>
            <a:spLocks noGrp="1"/>
          </p:cNvSpPr>
          <p:nvPr>
            <p:ph idx="1"/>
          </p:nvPr>
        </p:nvSpPr>
        <p:spPr/>
        <p:txBody>
          <a:bodyPr/>
          <a:lstStyle/>
          <a:p>
            <a:r>
              <a:rPr lang="pl-PL" sz="2000" b="1" dirty="0" smtClean="0"/>
              <a:t>1.4.3 Kontrast (minimalny):</a:t>
            </a:r>
            <a:r>
              <a:rPr lang="pl-PL" sz="2000" dirty="0" smtClean="0"/>
              <a:t> Wizualne przedstawienie tekstu, lub obrazu tekstu posiada kontrast wynoszący przynajmniej </a:t>
            </a:r>
            <a:r>
              <a:rPr lang="pl-PL" sz="2000" dirty="0" smtClean="0">
                <a:solidFill>
                  <a:srgbClr val="FF0000"/>
                </a:solidFill>
              </a:rPr>
              <a:t>4,5:1</a:t>
            </a:r>
            <a:r>
              <a:rPr lang="pl-PL" sz="2000" dirty="0" smtClean="0"/>
              <a:t>, poza następującymi wyjątkami: (Poziom AA) </a:t>
            </a:r>
          </a:p>
          <a:p>
            <a:pPr lvl="0"/>
            <a:r>
              <a:rPr lang="pl-PL" sz="2000" b="1" dirty="0" smtClean="0"/>
              <a:t>Duży tekst:</a:t>
            </a:r>
            <a:r>
              <a:rPr lang="pl-PL" sz="2000" dirty="0" smtClean="0"/>
              <a:t> Duży tekst oraz grafiki takiego tekstu posiadają kontrast przynajmniej </a:t>
            </a:r>
            <a:r>
              <a:rPr lang="pl-PL" sz="2000" dirty="0" smtClean="0">
                <a:solidFill>
                  <a:srgbClr val="FF0000"/>
                </a:solidFill>
              </a:rPr>
              <a:t>3:1</a:t>
            </a:r>
            <a:r>
              <a:rPr lang="pl-PL" sz="2000" dirty="0" smtClean="0"/>
              <a:t>. </a:t>
            </a:r>
          </a:p>
          <a:p>
            <a:pPr lvl="0"/>
            <a:r>
              <a:rPr lang="pl-PL" sz="2000" b="1" dirty="0" smtClean="0"/>
              <a:t>Przypadkowość:</a:t>
            </a:r>
            <a:r>
              <a:rPr lang="pl-PL" sz="2000" dirty="0" smtClean="0"/>
              <a:t> Nie stosuje się wymogów minimalnego kontrastu dla tekstów lub obrazu tekstu, będących elementem nieużywanych części interfejsu użytkownika, mających cel czysto dekoracyjny, nie są widoczne lub też są częścią obrazu zawierającego inne istotne treści wizualne. </a:t>
            </a:r>
          </a:p>
          <a:p>
            <a:pPr lvl="0"/>
            <a:r>
              <a:rPr lang="pl-PL" sz="2000" b="1" dirty="0" smtClean="0"/>
              <a:t>Logo:</a:t>
            </a:r>
            <a:r>
              <a:rPr lang="pl-PL" sz="2000" dirty="0" smtClean="0"/>
              <a:t> Nie wymaga się minimalnego kontrastu dla tekstu, który jest częścią logo lub nazwy własnej produktu (marki). </a:t>
            </a:r>
          </a:p>
          <a:p>
            <a:endParaRPr lang="pl-PL" sz="2000" dirty="0"/>
          </a:p>
        </p:txBody>
      </p:sp>
      <p:sp>
        <p:nvSpPr>
          <p:cNvPr id="4" name="pole tekstowe 3"/>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Koło barw</a:t>
            </a:r>
            <a:endParaRPr lang="pl-PL" dirty="0"/>
          </a:p>
        </p:txBody>
      </p:sp>
      <p:pic>
        <p:nvPicPr>
          <p:cNvPr id="4" name="Symbol zastępczy zawartości 3" descr="Paleta barw w kształcie koła. Barwy płynnie przechodzą w cyklu. Od góry, zgodnie zruchem wskazówek zegara: błekitny, zielony, żółty, pomarańczowy, czerwony, różowy, fioletowy, granatowy, błekitny. "/>
          <p:cNvPicPr>
            <a:picLocks noGrp="1" noChangeAspect="1"/>
          </p:cNvPicPr>
          <p:nvPr>
            <p:ph idx="1"/>
          </p:nvPr>
        </p:nvPicPr>
        <p:blipFill>
          <a:blip r:embed="rId2" cstate="print"/>
          <a:stretch>
            <a:fillRect/>
          </a:stretch>
        </p:blipFill>
        <p:spPr>
          <a:xfrm>
            <a:off x="3071802" y="1643050"/>
            <a:ext cx="3143272" cy="3143272"/>
          </a:xfrm>
        </p:spPr>
      </p:pic>
      <p:sp>
        <p:nvSpPr>
          <p:cNvPr id="5" name="pole tekstowe 4"/>
          <p:cNvSpPr txBox="1"/>
          <p:nvPr/>
        </p:nvSpPr>
        <p:spPr>
          <a:xfrm>
            <a:off x="857224" y="4786322"/>
            <a:ext cx="7572428" cy="923330"/>
          </a:xfrm>
          <a:prstGeom prst="rect">
            <a:avLst/>
          </a:prstGeom>
          <a:noFill/>
        </p:spPr>
        <p:txBody>
          <a:bodyPr wrap="square" rtlCol="0">
            <a:spAutoFit/>
          </a:bodyPr>
          <a:lstStyle/>
          <a:p>
            <a:r>
              <a:rPr lang="pl-PL" b="1" dirty="0" smtClean="0"/>
              <a:t>„Koło barw</a:t>
            </a:r>
            <a:r>
              <a:rPr lang="pl-PL" dirty="0" smtClean="0"/>
              <a:t> - graficzny model poglądowy, w którym wokół jego środka zgodnie z kierunkiem ruchu wskazówek zegara barwy przechodzą płynnie tworząc zamknięty cykl zmian barw.”</a:t>
            </a:r>
            <a:endParaRPr lang="pl-PL" dirty="0"/>
          </a:p>
        </p:txBody>
      </p:sp>
      <p:sp>
        <p:nvSpPr>
          <p:cNvPr id="6" name="pole tekstowe 5"/>
          <p:cNvSpPr txBox="1"/>
          <p:nvPr/>
        </p:nvSpPr>
        <p:spPr>
          <a:xfrm>
            <a:off x="1000100" y="6143644"/>
            <a:ext cx="5929354" cy="261610"/>
          </a:xfrm>
          <a:prstGeom prst="rect">
            <a:avLst/>
          </a:prstGeom>
          <a:noFill/>
        </p:spPr>
        <p:txBody>
          <a:bodyPr wrap="square" rtlCol="0">
            <a:spAutoFit/>
          </a:bodyPr>
          <a:lstStyle/>
          <a:p>
            <a:r>
              <a:rPr lang="pl-PL" sz="1100" dirty="0" smtClean="0"/>
              <a:t>Źródło: https://pl.wikipedia.org/wiki/Ko%C5%82o_barw</a:t>
            </a:r>
            <a:endParaRPr lang="pl-PL" sz="11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3" descr="Paleta barw w kształcie koła. Barwy płynnie przechodzą w cyklu. Od góry, zgodnie zruchem wskazówek zegara: błekitny, zielony, żółty, pomarańczowy, czerwony, różowy, fioletowy, granatowy, błekitny. Strzałka grotami wskazuje kolor zielony i czerwony."/>
          <p:cNvPicPr>
            <a:picLocks noChangeAspect="1"/>
          </p:cNvPicPr>
          <p:nvPr/>
        </p:nvPicPr>
        <p:blipFill>
          <a:blip r:embed="rId2" cstate="print"/>
          <a:stretch>
            <a:fillRect/>
          </a:stretch>
        </p:blipFill>
        <p:spPr>
          <a:xfrm>
            <a:off x="785786" y="500042"/>
            <a:ext cx="1928826" cy="1928826"/>
          </a:xfrm>
          <a:prstGeom prst="rect">
            <a:avLst/>
          </a:prstGeom>
        </p:spPr>
      </p:pic>
      <p:pic>
        <p:nvPicPr>
          <p:cNvPr id="6" name="Symbol zastępczy zawartości 3" descr="Paleta barw w kształcie koła. Barwy płynnie przechodzą w cyklu. Od góry, zgodnie zruchem wskazówek zegara: błekitny, zielony, żółty, pomarańczowy, czerwony, różowy, fioletowy, granatowy, błekitny. Trójkąt wskazuje rogami kolory: w górnej cześci zielony, w dole po prawej pomarańczowy a po lewej fioletowy."/>
          <p:cNvPicPr>
            <a:picLocks noChangeAspect="1"/>
          </p:cNvPicPr>
          <p:nvPr/>
        </p:nvPicPr>
        <p:blipFill>
          <a:blip r:embed="rId2" cstate="print"/>
          <a:stretch>
            <a:fillRect/>
          </a:stretch>
        </p:blipFill>
        <p:spPr>
          <a:xfrm>
            <a:off x="714348" y="3643314"/>
            <a:ext cx="1928826" cy="1928826"/>
          </a:xfrm>
          <a:prstGeom prst="rect">
            <a:avLst/>
          </a:prstGeom>
        </p:spPr>
      </p:pic>
      <p:pic>
        <p:nvPicPr>
          <p:cNvPr id="7" name="Symbol zastępczy zawartości 3" descr="Paleta barw w kształcie koła. Barwy płynnie przechodzą w cyklu. Od góry, zgodnie zruchem wskazówek zegara: błekitny, zielony, żółty, pomarańczowy, czerwony, różowy, fioletowy, granatowy, błekitny. Zaokrąglona strzałka przechodzi od koloru niebieskiego do zielonego."/>
          <p:cNvPicPr>
            <a:picLocks noChangeAspect="1"/>
          </p:cNvPicPr>
          <p:nvPr/>
        </p:nvPicPr>
        <p:blipFill>
          <a:blip r:embed="rId2" cstate="print"/>
          <a:stretch>
            <a:fillRect/>
          </a:stretch>
        </p:blipFill>
        <p:spPr>
          <a:xfrm>
            <a:off x="5000628" y="500042"/>
            <a:ext cx="1928826" cy="1928826"/>
          </a:xfrm>
          <a:prstGeom prst="rect">
            <a:avLst/>
          </a:prstGeom>
        </p:spPr>
      </p:pic>
      <p:pic>
        <p:nvPicPr>
          <p:cNvPr id="8" name="Symbol zastępczy zawartości 3" descr="Paleta barw w kształcie koła. Barwy płynnie przechodzą w cyklu. Od góry, zgodnie zruchem wskazówek zegara: błekitny, zielony, żółty, pomarańczowy, czerwony, różowy, fioletowy, granatowy, błekitny. Ramka prostokąta rogami oparta jest na kolorze niebieskim i zielonym w górnej cześci. Na dole na kolorze pomarańczowym i czerwonym."/>
          <p:cNvPicPr>
            <a:picLocks noChangeAspect="1"/>
          </p:cNvPicPr>
          <p:nvPr/>
        </p:nvPicPr>
        <p:blipFill>
          <a:blip r:embed="rId2" cstate="print"/>
          <a:stretch>
            <a:fillRect/>
          </a:stretch>
        </p:blipFill>
        <p:spPr>
          <a:xfrm>
            <a:off x="5000628" y="3500438"/>
            <a:ext cx="1928826" cy="1928826"/>
          </a:xfrm>
          <a:prstGeom prst="rect">
            <a:avLst/>
          </a:prstGeom>
        </p:spPr>
      </p:pic>
      <p:cxnSp>
        <p:nvCxnSpPr>
          <p:cNvPr id="10" name="Łącznik prosty ze strzałką 9"/>
          <p:cNvCxnSpPr/>
          <p:nvPr/>
        </p:nvCxnSpPr>
        <p:spPr>
          <a:xfrm rot="5400000">
            <a:off x="1393009" y="1250141"/>
            <a:ext cx="1071570" cy="71438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1" name="pole tekstowe 10"/>
          <p:cNvSpPr txBox="1"/>
          <p:nvPr/>
        </p:nvSpPr>
        <p:spPr>
          <a:xfrm>
            <a:off x="571472" y="2500306"/>
            <a:ext cx="3643338" cy="923330"/>
          </a:xfrm>
          <a:prstGeom prst="rect">
            <a:avLst/>
          </a:prstGeom>
          <a:noFill/>
        </p:spPr>
        <p:txBody>
          <a:bodyPr wrap="square" rtlCol="0">
            <a:spAutoFit/>
          </a:bodyPr>
          <a:lstStyle/>
          <a:p>
            <a:r>
              <a:rPr lang="pl-PL" b="1" dirty="0" smtClean="0"/>
              <a:t>Dopełniający schemat kolorów</a:t>
            </a:r>
          </a:p>
          <a:p>
            <a:r>
              <a:rPr lang="pl-PL" b="1" dirty="0" smtClean="0"/>
              <a:t>(czerwony i zielony) – nieodpowiedni dla tekstu</a:t>
            </a:r>
            <a:endParaRPr lang="pl-PL" dirty="0"/>
          </a:p>
        </p:txBody>
      </p:sp>
      <p:sp>
        <p:nvSpPr>
          <p:cNvPr id="12" name="pole tekstowe 11"/>
          <p:cNvSpPr txBox="1"/>
          <p:nvPr/>
        </p:nvSpPr>
        <p:spPr>
          <a:xfrm>
            <a:off x="4929190" y="2571744"/>
            <a:ext cx="3000396" cy="369332"/>
          </a:xfrm>
          <a:prstGeom prst="rect">
            <a:avLst/>
          </a:prstGeom>
          <a:noFill/>
        </p:spPr>
        <p:txBody>
          <a:bodyPr wrap="square" rtlCol="0">
            <a:spAutoFit/>
          </a:bodyPr>
          <a:lstStyle/>
          <a:p>
            <a:r>
              <a:rPr lang="pl-PL" b="1" dirty="0" smtClean="0"/>
              <a:t>Analogiczny schemat kolorów</a:t>
            </a:r>
            <a:endParaRPr lang="pl-PL" dirty="0"/>
          </a:p>
        </p:txBody>
      </p:sp>
      <p:sp>
        <p:nvSpPr>
          <p:cNvPr id="13" name="Strzałka kolista 12"/>
          <p:cNvSpPr/>
          <p:nvPr/>
        </p:nvSpPr>
        <p:spPr>
          <a:xfrm rot="1502759">
            <a:off x="5553616" y="645363"/>
            <a:ext cx="1214446" cy="857256"/>
          </a:xfrm>
          <a:prstGeom prst="circularArrow">
            <a:avLst>
              <a:gd name="adj1" fmla="val 9405"/>
              <a:gd name="adj2" fmla="val 2100857"/>
              <a:gd name="adj3" fmla="val 20685473"/>
              <a:gd name="adj4" fmla="val 10800000"/>
              <a:gd name="adj5" fmla="val 12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4" name="pole tekstowe 13"/>
          <p:cNvSpPr txBox="1"/>
          <p:nvPr/>
        </p:nvSpPr>
        <p:spPr>
          <a:xfrm>
            <a:off x="714348" y="5572140"/>
            <a:ext cx="3857652" cy="646331"/>
          </a:xfrm>
          <a:prstGeom prst="rect">
            <a:avLst/>
          </a:prstGeom>
          <a:noFill/>
        </p:spPr>
        <p:txBody>
          <a:bodyPr wrap="square" rtlCol="0">
            <a:spAutoFit/>
          </a:bodyPr>
          <a:lstStyle/>
          <a:p>
            <a:r>
              <a:rPr lang="pl-PL" b="1" dirty="0" err="1" smtClean="0"/>
              <a:t>Triadyczny</a:t>
            </a:r>
            <a:r>
              <a:rPr lang="pl-PL" b="1" dirty="0" smtClean="0"/>
              <a:t> schemat kolorów</a:t>
            </a:r>
          </a:p>
          <a:p>
            <a:r>
              <a:rPr lang="pl-PL" b="1" dirty="0" smtClean="0"/>
              <a:t>(zielony, pomarańczowy i filetowy)</a:t>
            </a:r>
            <a:endParaRPr lang="pl-PL" dirty="0"/>
          </a:p>
        </p:txBody>
      </p:sp>
      <p:sp>
        <p:nvSpPr>
          <p:cNvPr id="15" name="Schemat blokowy: wyodrębnianie 14"/>
          <p:cNvSpPr/>
          <p:nvPr/>
        </p:nvSpPr>
        <p:spPr>
          <a:xfrm rot="688310">
            <a:off x="1071538" y="4000504"/>
            <a:ext cx="1285884" cy="1000132"/>
          </a:xfrm>
          <a:prstGeom prst="flowChartExtra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p:cNvSpPr txBox="1"/>
          <p:nvPr/>
        </p:nvSpPr>
        <p:spPr>
          <a:xfrm>
            <a:off x="4929190" y="5429264"/>
            <a:ext cx="3857652" cy="923330"/>
          </a:xfrm>
          <a:prstGeom prst="rect">
            <a:avLst/>
          </a:prstGeom>
          <a:noFill/>
        </p:spPr>
        <p:txBody>
          <a:bodyPr wrap="square" rtlCol="0">
            <a:spAutoFit/>
          </a:bodyPr>
          <a:lstStyle/>
          <a:p>
            <a:r>
              <a:rPr lang="pl-PL" b="1" dirty="0" smtClean="0"/>
              <a:t>Prostokątny schemat kolorów</a:t>
            </a:r>
          </a:p>
          <a:p>
            <a:r>
              <a:rPr lang="pl-PL" b="1" dirty="0" smtClean="0"/>
              <a:t>(czerwony, pomarańczowy, niebieski, zielony – zimne i cieple)</a:t>
            </a:r>
            <a:endParaRPr lang="pl-PL" dirty="0"/>
          </a:p>
        </p:txBody>
      </p:sp>
      <p:sp>
        <p:nvSpPr>
          <p:cNvPr id="17" name="Prostokąt 16"/>
          <p:cNvSpPr/>
          <p:nvPr/>
        </p:nvSpPr>
        <p:spPr>
          <a:xfrm rot="21249734">
            <a:off x="5559353" y="3829890"/>
            <a:ext cx="920491" cy="1200359"/>
          </a:xfrm>
          <a:prstGeom prst="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p:cNvSpPr/>
          <p:nvPr/>
        </p:nvSpPr>
        <p:spPr>
          <a:xfrm>
            <a:off x="785786" y="6143644"/>
            <a:ext cx="2454518" cy="261610"/>
          </a:xfrm>
          <a:prstGeom prst="rect">
            <a:avLst/>
          </a:prstGeom>
        </p:spPr>
        <p:txBody>
          <a:bodyPr wrap="none">
            <a:spAutoFit/>
          </a:bodyPr>
          <a:lstStyle/>
          <a:p>
            <a:r>
              <a:rPr lang="pl-PL" sz="1100" dirty="0" smtClean="0"/>
              <a:t>Źródło: projekt w</a:t>
            </a:r>
            <a:r>
              <a:rPr lang="en-GB" sz="1100" dirty="0" smtClean="0"/>
              <a:t>ł</a:t>
            </a:r>
            <a:r>
              <a:rPr lang="pl-PL" sz="1100" dirty="0" err="1" smtClean="0"/>
              <a:t>asny</a:t>
            </a:r>
            <a:r>
              <a:rPr lang="pl-PL" sz="1100" dirty="0" smtClean="0"/>
              <a:t> Izabela Mrochen</a:t>
            </a:r>
            <a:endParaRPr lang="pl-PL" sz="1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 Preambuła do Deklaracji Madryckiej;</a:t>
            </a:r>
            <a:br>
              <a:rPr lang="pl-PL" sz="2000" dirty="0" smtClean="0"/>
            </a:br>
            <a:r>
              <a:rPr lang="pl-PL" sz="2000" dirty="0" smtClean="0"/>
              <a:t>Postanowienia:</a:t>
            </a:r>
            <a:endParaRPr lang="pl-PL" sz="2000" dirty="0"/>
          </a:p>
        </p:txBody>
      </p:sp>
      <p:sp>
        <p:nvSpPr>
          <p:cNvPr id="4" name="Symbol zastępczy zawartości 3"/>
          <p:cNvSpPr>
            <a:spLocks noGrp="1"/>
          </p:cNvSpPr>
          <p:nvPr>
            <p:ph idx="1"/>
          </p:nvPr>
        </p:nvSpPr>
        <p:spPr>
          <a:xfrm>
            <a:off x="457200" y="1600200"/>
            <a:ext cx="8229600" cy="4925144"/>
          </a:xfrm>
        </p:spPr>
        <p:txBody>
          <a:bodyPr>
            <a:normAutofit fontScale="62500" lnSpcReduction="20000"/>
          </a:bodyPr>
          <a:lstStyle/>
          <a:p>
            <a:r>
              <a:rPr lang="pl-PL" dirty="0" smtClean="0"/>
              <a:t>2. WŁADZE LOKALNE. </a:t>
            </a:r>
            <a:br>
              <a:rPr lang="pl-PL" dirty="0" smtClean="0"/>
            </a:br>
            <a:r>
              <a:rPr lang="pl-PL" dirty="0" smtClean="0"/>
              <a:t>Europejski Rok Osób Niepełnosprawnych musi zaistnieć najpierw na poziomie lokalnym, gdzie wszystkie problemy są codzienną rzeczywistością obywateli i gdzie stowarzyszenia osób niepełnosprawnych i organizacje działające na ich rzecz wykonują większość swojej pracy</a:t>
            </a:r>
            <a:r>
              <a:rPr lang="pl-PL" dirty="0" smtClean="0">
                <a:solidFill>
                  <a:srgbClr val="FF0000"/>
                </a:solidFill>
              </a:rPr>
              <a:t>. Cały wysiłek powinien skoncentrować </a:t>
            </a:r>
            <a:r>
              <a:rPr lang="pl-PL" b="1" dirty="0" smtClean="0">
                <a:solidFill>
                  <a:srgbClr val="FF0000"/>
                </a:solidFill>
              </a:rPr>
              <a:t>się na promocji</a:t>
            </a:r>
            <a:r>
              <a:rPr lang="pl-PL" dirty="0" smtClean="0"/>
              <a:t>, zapewnieniu środków i działaniach na poziomie lokalnym. </a:t>
            </a:r>
            <a:br>
              <a:rPr lang="pl-PL" dirty="0" smtClean="0"/>
            </a:br>
            <a:r>
              <a:rPr lang="pl-PL" dirty="0" smtClean="0"/>
              <a:t>Lokalnych działaczy powinno się zachęcać do </a:t>
            </a:r>
            <a:r>
              <a:rPr lang="pl-PL" b="1" dirty="0" smtClean="0">
                <a:solidFill>
                  <a:srgbClr val="FF0000"/>
                </a:solidFill>
              </a:rPr>
              <a:t>włączania</a:t>
            </a:r>
            <a:r>
              <a:rPr lang="pl-PL" dirty="0" smtClean="0"/>
              <a:t> potrzeb osób niepełnosprawnych w plany dotyczące </a:t>
            </a:r>
            <a:r>
              <a:rPr lang="pl-PL" dirty="0" smtClean="0">
                <a:solidFill>
                  <a:srgbClr val="FF0000"/>
                </a:solidFill>
              </a:rPr>
              <a:t>polityki społecznej miasta </a:t>
            </a:r>
            <a:r>
              <a:rPr lang="pl-PL" dirty="0" smtClean="0"/>
              <a:t>czy wspólnoty; </a:t>
            </a:r>
            <a:r>
              <a:rPr lang="pl-PL" dirty="0" smtClean="0">
                <a:solidFill>
                  <a:srgbClr val="FF0000"/>
                </a:solidFill>
              </a:rPr>
              <a:t>potrzeby te dotyczą edukacji</a:t>
            </a:r>
            <a:r>
              <a:rPr lang="pl-PL" dirty="0" smtClean="0"/>
              <a:t>, zatrudnienia, mieszkalnictwa, komunikacji, służb medycznych i socjalnych, a przy ich zaspokajaniu należy mieć na uwadze </a:t>
            </a:r>
            <a:r>
              <a:rPr lang="pl-PL" dirty="0" smtClean="0">
                <a:solidFill>
                  <a:srgbClr val="FF0000"/>
                </a:solidFill>
              </a:rPr>
              <a:t>zróżnicowanie zbiorowości osób niepełnosprawnych</a:t>
            </a:r>
            <a:r>
              <a:rPr lang="pl-PL" dirty="0" smtClean="0"/>
              <a:t>, wśród których są, m.in. osoby starsze, kobiety i imigranci. </a:t>
            </a:r>
          </a:p>
          <a:p>
            <a:r>
              <a:rPr lang="pl-PL" b="1" dirty="0" smtClean="0">
                <a:solidFill>
                  <a:srgbClr val="FF0000"/>
                </a:solidFill>
              </a:rPr>
              <a:t>Samorządy lokalne </a:t>
            </a:r>
            <a:r>
              <a:rPr lang="pl-PL" dirty="0" smtClean="0"/>
              <a:t>powinny, we współpracy z przedstawicielami osób niepełnosprawnych, opracować lokalne plany działań dotyczące niepełnosprawności oraz powołać własne lokalne komitety propagujące działania Roku.</a:t>
            </a:r>
            <a:endParaRPr lang="pl-PL" dirty="0"/>
          </a:p>
        </p:txBody>
      </p:sp>
      <p:sp>
        <p:nvSpPr>
          <p:cNvPr id="5" name="pole tekstowe 4"/>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Barwy w cyberprzestrzeni</a:t>
            </a:r>
            <a:endParaRPr lang="pl-PL" dirty="0"/>
          </a:p>
        </p:txBody>
      </p:sp>
      <p:pic>
        <p:nvPicPr>
          <p:cNvPr id="83970" name="Picture 2" descr="Zrzut ekranu tabeli barwy w cyberprzestrzeni. Poziome wiersze tabeli to przykłady tekstu w kolorze czerwonym, pomarańczowym, żółtym, zielonym, niebieskim, fioletowym, czarnym, białym i szarym. Kolumny to kolory tła w kolorze czerwonym, pomarańczowym, żółtym, zielonym, niebieskim, fioletowym, czarnym, białym i szarym.&#10;&#10;"/>
          <p:cNvPicPr>
            <a:picLocks noChangeAspect="1" noChangeArrowheads="1"/>
          </p:cNvPicPr>
          <p:nvPr/>
        </p:nvPicPr>
        <p:blipFill>
          <a:blip r:embed="rId2" cstate="print"/>
          <a:srcRect/>
          <a:stretch>
            <a:fillRect/>
          </a:stretch>
        </p:blipFill>
        <p:spPr bwMode="auto">
          <a:xfrm>
            <a:off x="467544" y="1340768"/>
            <a:ext cx="8254978" cy="4032448"/>
          </a:xfrm>
          <a:prstGeom prst="rect">
            <a:avLst/>
          </a:prstGeom>
          <a:noFill/>
        </p:spPr>
      </p:pic>
      <p:sp>
        <p:nvSpPr>
          <p:cNvPr id="4" name="pole tekstowe 3"/>
          <p:cNvSpPr txBox="1"/>
          <p:nvPr/>
        </p:nvSpPr>
        <p:spPr>
          <a:xfrm>
            <a:off x="571472" y="5929330"/>
            <a:ext cx="7704856" cy="430887"/>
          </a:xfrm>
          <a:prstGeom prst="rect">
            <a:avLst/>
          </a:prstGeom>
          <a:noFill/>
        </p:spPr>
        <p:txBody>
          <a:bodyPr wrap="square" rtlCol="0">
            <a:spAutoFit/>
          </a:bodyPr>
          <a:lstStyle/>
          <a:p>
            <a:r>
              <a:rPr lang="pl-PL" sz="1100" dirty="0" smtClean="0"/>
              <a:t>Źródło: http://www.windward.net/wp-content/uploads/2014/07/ColorCombos.jpg</a:t>
            </a:r>
          </a:p>
          <a:p>
            <a:r>
              <a:rPr lang="pl-PL" sz="1100" dirty="0" smtClean="0"/>
              <a:t>Źródło: http://webdesign.about.com/od/color/l/bl_contrast_table.htm</a:t>
            </a:r>
            <a:endParaRPr lang="pl-PL" sz="11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rzut ekranu czterech prostokątów ułożonych pionowo jeden nad drugim. Każdy prostokąt podzielony jest na sześć poziomych pasów. Od góry, prostokąt z kolorami teczy: czerwony, pomarańczowy, żółty, zielony, niebieski, fioletowy. Poniżej prostokąt z kolorami teczy widzianymi przez osobe z pronatopią. Przeważa barwa żółta i niebieska. Poniżej prostokąt z kolorami teczy widzianymi przez osobe z deuteranopią. Przeważa kolor żółty, szary i niebieski. Na dole prostokąt z kolorami teczy widzianymi przez osobe z tritanopią. Przeważa kolor czerwony, zielony i bordowy."/>
          <p:cNvPicPr>
            <a:picLocks noChangeAspect="1" noChangeArrowheads="1"/>
          </p:cNvPicPr>
          <p:nvPr/>
        </p:nvPicPr>
        <p:blipFill>
          <a:blip r:embed="rId2" cstate="print"/>
          <a:srcRect/>
          <a:stretch>
            <a:fillRect/>
          </a:stretch>
        </p:blipFill>
        <p:spPr bwMode="auto">
          <a:xfrm>
            <a:off x="500034" y="500042"/>
            <a:ext cx="3835719" cy="5572140"/>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4714876" y="500042"/>
            <a:ext cx="3888432" cy="3693319"/>
          </a:xfrm>
          <a:prstGeom prst="rect">
            <a:avLst/>
          </a:prstGeom>
          <a:noFill/>
        </p:spPr>
        <p:txBody>
          <a:bodyPr wrap="square" rtlCol="0">
            <a:spAutoFit/>
          </a:bodyPr>
          <a:lstStyle/>
          <a:p>
            <a:r>
              <a:rPr lang="pl-PL" b="1" dirty="0" err="1" smtClean="0"/>
              <a:t>Dichromatyzm</a:t>
            </a:r>
            <a:r>
              <a:rPr lang="pl-PL" dirty="0" smtClean="0"/>
              <a:t> – zaburzenie rozpoznawania barw</a:t>
            </a:r>
          </a:p>
          <a:p>
            <a:endParaRPr lang="pl-PL" dirty="0" smtClean="0"/>
          </a:p>
          <a:p>
            <a:r>
              <a:rPr lang="pl-PL" dirty="0" smtClean="0"/>
              <a:t>Rodzaje </a:t>
            </a:r>
            <a:r>
              <a:rPr lang="pl-PL" dirty="0" err="1" smtClean="0"/>
              <a:t>dichromatyzmu</a:t>
            </a:r>
            <a:r>
              <a:rPr lang="pl-PL" dirty="0" smtClean="0"/>
              <a:t>:</a:t>
            </a:r>
          </a:p>
          <a:p>
            <a:pPr lvl="0"/>
            <a:r>
              <a:rPr lang="pl-PL" b="1" u="sng" dirty="0" smtClean="0">
                <a:solidFill>
                  <a:srgbClr val="FF0000"/>
                </a:solidFill>
              </a:rPr>
              <a:t>protanopia</a:t>
            </a:r>
            <a:r>
              <a:rPr lang="pl-PL" dirty="0" smtClean="0"/>
              <a:t> – nierozpoznawanie barwy czerwonej (lub mylenie jej z barwą zieloną);</a:t>
            </a:r>
          </a:p>
          <a:p>
            <a:pPr lvl="0"/>
            <a:r>
              <a:rPr lang="pl-PL" b="1" u="sng" dirty="0" smtClean="0">
                <a:solidFill>
                  <a:srgbClr val="00B050"/>
                </a:solidFill>
              </a:rPr>
              <a:t>deuteranopia</a:t>
            </a:r>
            <a:r>
              <a:rPr lang="pl-PL" dirty="0" smtClean="0"/>
              <a:t> (tzw. daltonizm) – nierozpoznawanie barwy zielonej (lub mylenie jej z barwą czerwoną);</a:t>
            </a:r>
          </a:p>
          <a:p>
            <a:pPr lvl="0"/>
            <a:r>
              <a:rPr lang="pl-PL" b="1" u="sng" dirty="0" smtClean="0">
                <a:solidFill>
                  <a:srgbClr val="0070C0"/>
                </a:solidFill>
              </a:rPr>
              <a:t>tritanopia</a:t>
            </a:r>
            <a:r>
              <a:rPr lang="pl-PL" dirty="0" smtClean="0"/>
              <a:t> – nierozpoznawanie barw żółtej i niebieskiej.</a:t>
            </a:r>
          </a:p>
          <a:p>
            <a:endParaRPr lang="pl-PL" dirty="0"/>
          </a:p>
        </p:txBody>
      </p:sp>
      <p:sp>
        <p:nvSpPr>
          <p:cNvPr id="4" name="pole tekstowe 3"/>
          <p:cNvSpPr txBox="1"/>
          <p:nvPr/>
        </p:nvSpPr>
        <p:spPr>
          <a:xfrm>
            <a:off x="4786314" y="5786454"/>
            <a:ext cx="3786214" cy="261610"/>
          </a:xfrm>
          <a:prstGeom prst="rect">
            <a:avLst/>
          </a:prstGeom>
          <a:noFill/>
        </p:spPr>
        <p:txBody>
          <a:bodyPr wrap="square" rtlCol="0">
            <a:spAutoFit/>
          </a:bodyPr>
          <a:lstStyle/>
          <a:p>
            <a:r>
              <a:rPr lang="pl-PL" sz="1100" dirty="0" smtClean="0"/>
              <a:t>Źródło: https://pl.wikipedia.org/wiki/Dichromatyzm</a:t>
            </a:r>
            <a:endParaRPr lang="pl-PL" sz="11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err="1" smtClean="0"/>
              <a:t>Colour</a:t>
            </a:r>
            <a:r>
              <a:rPr lang="pl-PL" dirty="0" smtClean="0"/>
              <a:t> </a:t>
            </a:r>
            <a:r>
              <a:rPr lang="pl-PL" dirty="0" err="1" smtClean="0"/>
              <a:t>Contrast</a:t>
            </a:r>
            <a:r>
              <a:rPr lang="pl-PL" dirty="0" smtClean="0"/>
              <a:t> </a:t>
            </a:r>
            <a:r>
              <a:rPr lang="pl-PL" dirty="0" err="1" smtClean="0"/>
              <a:t>Analyser</a:t>
            </a:r>
            <a:endParaRPr lang="pl-PL" dirty="0"/>
          </a:p>
        </p:txBody>
      </p:sp>
      <p:pic>
        <p:nvPicPr>
          <p:cNvPr id="5" name="Obraz 4" descr="Zrzut ekranu badania współczynnika kontrastu. Aplikacja Colour Contrast Analyser."/>
          <p:cNvPicPr/>
          <p:nvPr/>
        </p:nvPicPr>
        <p:blipFill>
          <a:blip r:embed="rId2" cstate="print"/>
          <a:srcRect/>
          <a:stretch>
            <a:fillRect/>
          </a:stretch>
        </p:blipFill>
        <p:spPr bwMode="auto">
          <a:xfrm>
            <a:off x="1071538" y="1857364"/>
            <a:ext cx="2895105" cy="3188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Obraz 5" descr="Zrzut ekranu badania współczynnika kontrastu dla osób z protanopią, deuteranopią oraz tritanopią. Aplikacja Colour Contrast Analyser."/>
          <p:cNvPicPr/>
          <p:nvPr/>
        </p:nvPicPr>
        <p:blipFill>
          <a:blip r:embed="rId3" cstate="print"/>
          <a:srcRect/>
          <a:stretch>
            <a:fillRect/>
          </a:stretch>
        </p:blipFill>
        <p:spPr bwMode="auto">
          <a:xfrm>
            <a:off x="4714876" y="2000240"/>
            <a:ext cx="2875743" cy="3133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rzut ekranu badania ilustracji widzianej przez osoby z dysfunkcją widzenia barw. Ilustracja to dziewieć różnych  liści w kolorze zółto-czerwonym. Tło kwadratów z liśćmi zmienia sie: jest żółte, zielone, czerwone lub pomarańczowe. Aplikacja Colour Contrast Analyser."/>
          <p:cNvPicPr>
            <a:picLocks noChangeAspect="1" noChangeArrowheads="1"/>
          </p:cNvPicPr>
          <p:nvPr/>
        </p:nvPicPr>
        <p:blipFill>
          <a:blip r:embed="rId2"/>
          <a:srcRect/>
          <a:stretch>
            <a:fillRect/>
          </a:stretch>
        </p:blipFill>
        <p:spPr bwMode="auto">
          <a:xfrm>
            <a:off x="1285852" y="571480"/>
            <a:ext cx="6638946" cy="553127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Protanopia</a:t>
            </a:r>
            <a:endParaRPr lang="pl-PL" dirty="0"/>
          </a:p>
        </p:txBody>
      </p:sp>
      <p:pic>
        <p:nvPicPr>
          <p:cNvPr id="7170" name="Picture 2" descr="Zrzut ekranu badania ilustracji widzianej przez osoby z dysfunkcją widzenia barw. Przykład protanopii.  Ilustracja to dziewieć różnych  liści w kolorze zółto-zielonkawym. Tło kwadratów z liśćmi zmienia sie: jest żółte lub ciemno- zielone. Aplikacja Colour Contrast Analyser."/>
          <p:cNvPicPr>
            <a:picLocks noChangeAspect="1" noChangeArrowheads="1"/>
          </p:cNvPicPr>
          <p:nvPr/>
        </p:nvPicPr>
        <p:blipFill>
          <a:blip r:embed="rId2"/>
          <a:srcRect/>
          <a:stretch>
            <a:fillRect/>
          </a:stretch>
        </p:blipFill>
        <p:spPr bwMode="auto">
          <a:xfrm>
            <a:off x="1714480" y="1214422"/>
            <a:ext cx="6133780" cy="508160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Deuteranopia</a:t>
            </a:r>
            <a:endParaRPr lang="pl-PL" dirty="0"/>
          </a:p>
        </p:txBody>
      </p:sp>
      <p:pic>
        <p:nvPicPr>
          <p:cNvPr id="8194" name="Picture 2" descr="Zrzut ekranu badania ilustracji widzianej przez osoby z dysfunkcją widzenia barw. Przykład duteranopii.  Ilustracja to dziewieć różnych  liści w kolorze zółto-jasno zielonym. Tło kwadratów z liśćmi zmienia sie: jest żółte, ciemno lub jasno zielone. Aplikacja Colour Contrast Analyser."/>
          <p:cNvPicPr>
            <a:picLocks noChangeAspect="1" noChangeArrowheads="1"/>
          </p:cNvPicPr>
          <p:nvPr/>
        </p:nvPicPr>
        <p:blipFill>
          <a:blip r:embed="rId2"/>
          <a:srcRect/>
          <a:stretch>
            <a:fillRect/>
          </a:stretch>
        </p:blipFill>
        <p:spPr bwMode="auto">
          <a:xfrm>
            <a:off x="1785918" y="1214422"/>
            <a:ext cx="5980631" cy="50006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Trinatopia</a:t>
            </a:r>
            <a:endParaRPr lang="pl-PL" dirty="0"/>
          </a:p>
        </p:txBody>
      </p:sp>
      <p:pic>
        <p:nvPicPr>
          <p:cNvPr id="9218" name="Picture 2" descr="Zrzut ekranu badania ilustracji widzianej przez osoby z dysfunkcją widzenia barw. Przykład tritanopii. Ilustracja to dziewieć różnych  liści w kolorze różowo-szarawym. Tło kwadratów z liśćmi zmienia sie: jest szare, jasno lub ciemno różowe. Aplikacja Colour Contrast Analyser."/>
          <p:cNvPicPr>
            <a:picLocks noChangeAspect="1" noChangeArrowheads="1"/>
          </p:cNvPicPr>
          <p:nvPr/>
        </p:nvPicPr>
        <p:blipFill>
          <a:blip r:embed="rId2"/>
          <a:srcRect/>
          <a:stretch>
            <a:fillRect/>
          </a:stretch>
        </p:blipFill>
        <p:spPr bwMode="auto">
          <a:xfrm>
            <a:off x="1785917" y="1214422"/>
            <a:ext cx="5946705" cy="492922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Monochromatyzm</a:t>
            </a:r>
            <a:endParaRPr lang="pl-PL" dirty="0"/>
          </a:p>
        </p:txBody>
      </p:sp>
      <p:pic>
        <p:nvPicPr>
          <p:cNvPr id="10242" name="Picture 2" descr="Zrzut ekranu badania ilustracji widzianej przez osoby z dysfunkcją widzenia barw. Przykład widzenia w kolorze szarym. Ilustracja to dziewieć różnych  liści w kolorze jasno i ciemno szarym. Tło kwadratów z liśćmi zmienia sie: jest jasno lub ciemno szare. Aplikacja Colour Contrast Analyser."/>
          <p:cNvPicPr>
            <a:picLocks noChangeAspect="1" noChangeArrowheads="1"/>
          </p:cNvPicPr>
          <p:nvPr/>
        </p:nvPicPr>
        <p:blipFill>
          <a:blip r:embed="rId2"/>
          <a:srcRect/>
          <a:stretch>
            <a:fillRect/>
          </a:stretch>
        </p:blipFill>
        <p:spPr bwMode="auto">
          <a:xfrm>
            <a:off x="1500166" y="1285860"/>
            <a:ext cx="5862653" cy="48569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Pozytyw/negatyw</a:t>
            </a:r>
            <a:endParaRPr lang="pl-PL" dirty="0"/>
          </a:p>
        </p:txBody>
      </p:sp>
      <p:pic>
        <p:nvPicPr>
          <p:cNvPr id="11266" name="Picture 2" descr="Zrzut ekranu badania ilustracji widzianej przez osoby z dysfunkcją widzenia barw. Przykład kolorów odwróconych: pozytyw - negatyw. Ilustracja to dziewieć różnych  liści w kolorze granatowym, błekitnym lub turkusowym. Tło kwadratów z liśćmi zmienia sie: jest granatowe, błekitne lub fioletowe. Aplikacja Colour Contrast Analyser."/>
          <p:cNvPicPr>
            <a:picLocks noChangeAspect="1" noChangeArrowheads="1"/>
          </p:cNvPicPr>
          <p:nvPr/>
        </p:nvPicPr>
        <p:blipFill>
          <a:blip r:embed="rId2"/>
          <a:srcRect/>
          <a:stretch>
            <a:fillRect/>
          </a:stretch>
        </p:blipFill>
        <p:spPr bwMode="auto">
          <a:xfrm>
            <a:off x="1714480" y="1285860"/>
            <a:ext cx="6057030" cy="503873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Katarakta</a:t>
            </a:r>
            <a:endParaRPr lang="pl-PL" dirty="0"/>
          </a:p>
        </p:txBody>
      </p:sp>
      <p:pic>
        <p:nvPicPr>
          <p:cNvPr id="12290" name="Picture 2" descr="Zrzut ekranu badania ilustracji widzianej przez osoby z dysfunkcją widzenia barw. Przykład widzenia z kataraktą. Ilustracja to dziewieć różnych  liści w kolorze zółto-czerwonym. Tło kwadratów z liśćmi zmienia sie: jest żółte, zielone, czerwone lub pomarańczowe. Cały obraz jest niewyraźny.  Aplikacja Colour Contrast Analyser."/>
          <p:cNvPicPr>
            <a:picLocks noChangeAspect="1" noChangeArrowheads="1"/>
          </p:cNvPicPr>
          <p:nvPr/>
        </p:nvPicPr>
        <p:blipFill>
          <a:blip r:embed="rId2"/>
          <a:srcRect/>
          <a:stretch>
            <a:fillRect/>
          </a:stretch>
        </p:blipFill>
        <p:spPr bwMode="auto">
          <a:xfrm>
            <a:off x="1571604" y="1214422"/>
            <a:ext cx="6039263" cy="500063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571480"/>
            <a:ext cx="8229600" cy="939784"/>
          </a:xfrm>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3100" dirty="0" smtClean="0">
                <a:solidFill>
                  <a:srgbClr val="FF0000"/>
                </a:solidFill>
              </a:rPr>
              <a:t>Trzy</a:t>
            </a:r>
            <a:r>
              <a:rPr lang="pl-PL" sz="3100" dirty="0" smtClean="0"/>
              <a:t> Priorytety obowiązujące w państwach Unii Europejskiej </a:t>
            </a:r>
            <a:br>
              <a:rPr lang="pl-PL" sz="3100" dirty="0" smtClean="0"/>
            </a:br>
            <a:r>
              <a:rPr lang="pl-PL" sz="2000" b="1" dirty="0" smtClean="0">
                <a:solidFill>
                  <a:schemeClr val="accent6">
                    <a:lumMod val="75000"/>
                  </a:schemeClr>
                </a:solidFill>
              </a:rPr>
              <a:t/>
            </a:r>
            <a:br>
              <a:rPr lang="pl-PL" sz="2000" b="1" dirty="0" smtClean="0">
                <a:solidFill>
                  <a:schemeClr val="accent6">
                    <a:lumMod val="75000"/>
                  </a:schemeClr>
                </a:solidFill>
              </a:rPr>
            </a:br>
            <a:endParaRPr lang="pl-PL" sz="2000" dirty="0"/>
          </a:p>
        </p:txBody>
      </p:sp>
      <p:sp>
        <p:nvSpPr>
          <p:cNvPr id="3" name="Symbol zastępczy zawartości 2"/>
          <p:cNvSpPr>
            <a:spLocks noGrp="1"/>
          </p:cNvSpPr>
          <p:nvPr>
            <p:ph idx="1"/>
          </p:nvPr>
        </p:nvSpPr>
        <p:spPr/>
        <p:txBody>
          <a:bodyPr>
            <a:normAutofit lnSpcReduction="10000"/>
          </a:bodyPr>
          <a:lstStyle/>
          <a:p>
            <a:r>
              <a:rPr lang="pl-PL" dirty="0" smtClean="0"/>
              <a:t>Wzrost </a:t>
            </a:r>
            <a:r>
              <a:rPr lang="pl-PL" dirty="0" smtClean="0">
                <a:solidFill>
                  <a:srgbClr val="FF0000"/>
                </a:solidFill>
              </a:rPr>
              <a:t>inteligentny</a:t>
            </a:r>
            <a:r>
              <a:rPr lang="pl-PL" dirty="0" smtClean="0"/>
              <a:t> – oparty na wiedzy</a:t>
            </a:r>
          </a:p>
          <a:p>
            <a:r>
              <a:rPr lang="pl-PL" dirty="0" smtClean="0"/>
              <a:t>Wzrost </a:t>
            </a:r>
            <a:r>
              <a:rPr lang="pl-PL" dirty="0" smtClean="0">
                <a:solidFill>
                  <a:srgbClr val="FF0000"/>
                </a:solidFill>
              </a:rPr>
              <a:t>zrównoważony</a:t>
            </a:r>
            <a:r>
              <a:rPr lang="pl-PL" dirty="0" smtClean="0"/>
              <a:t> – efektywne wykorzystanie zasobów</a:t>
            </a:r>
          </a:p>
          <a:p>
            <a:r>
              <a:rPr lang="pl-PL" dirty="0" smtClean="0"/>
              <a:t>Wzrost sprzyjający </a:t>
            </a:r>
            <a:r>
              <a:rPr lang="pl-PL" dirty="0" smtClean="0">
                <a:solidFill>
                  <a:srgbClr val="FF0000"/>
                </a:solidFill>
              </a:rPr>
              <a:t>włączeniu społecznemu </a:t>
            </a:r>
            <a:r>
              <a:rPr lang="pl-PL" dirty="0" smtClean="0"/>
              <a:t>– rozwój gospodarki oparty na zwiększonym poziomie zatrudnienia, zachęcanie do nabywania i rozwijania nowych umiejętności i kompetencji; zapobieganie wykluczeniu społecznemu </a:t>
            </a:r>
            <a:r>
              <a:rPr lang="pl-PL" sz="1400" dirty="0" smtClean="0"/>
              <a:t>(Strategia rozwoju Uniwersytetu Śląskiego na lata  2012-2020, str.8)</a:t>
            </a:r>
            <a:endParaRPr lang="pl-PL" sz="14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Czcionka szeryfowa</a:t>
            </a:r>
            <a:endParaRPr lang="pl-PL" dirty="0"/>
          </a:p>
        </p:txBody>
      </p:sp>
      <p:sp>
        <p:nvSpPr>
          <p:cNvPr id="4" name="pole tekstowe 3"/>
          <p:cNvSpPr txBox="1"/>
          <p:nvPr/>
        </p:nvSpPr>
        <p:spPr>
          <a:xfrm>
            <a:off x="714348" y="6072206"/>
            <a:ext cx="6143668" cy="261610"/>
          </a:xfrm>
          <a:prstGeom prst="rect">
            <a:avLst/>
          </a:prstGeom>
          <a:noFill/>
        </p:spPr>
        <p:txBody>
          <a:bodyPr wrap="square" rtlCol="0">
            <a:spAutoFit/>
          </a:bodyPr>
          <a:lstStyle/>
          <a:p>
            <a:r>
              <a:rPr lang="pl-PL" sz="1100" dirty="0" smtClean="0"/>
              <a:t>Źródło: https://pl.wikipedia.org/wiki/Czcionka_szeryfowa</a:t>
            </a:r>
            <a:endParaRPr lang="pl-PL" sz="1100" dirty="0"/>
          </a:p>
        </p:txBody>
      </p:sp>
      <p:pic>
        <p:nvPicPr>
          <p:cNvPr id="5" name="Obraz 4" descr="Fragment kamiennej tablicy z napisami z czasów rzymskich. Litery są wydrążone w kamieniu. Zakończenia szeryfowe."/>
          <p:cNvPicPr>
            <a:picLocks noChangeAspect="1"/>
          </p:cNvPicPr>
          <p:nvPr/>
        </p:nvPicPr>
        <p:blipFill>
          <a:blip r:embed="rId2" cstate="print"/>
          <a:stretch>
            <a:fillRect/>
          </a:stretch>
        </p:blipFill>
        <p:spPr>
          <a:xfrm>
            <a:off x="642910" y="1214421"/>
            <a:ext cx="5072098" cy="3376115"/>
          </a:xfrm>
          <a:prstGeom prst="rect">
            <a:avLst/>
          </a:prstGeom>
        </p:spPr>
      </p:pic>
      <p:pic>
        <p:nvPicPr>
          <p:cNvPr id="3074" name="Picture 2" descr="Przykład czcionek bezszeryfowych bez zdobień oraz czcionek szeryfowych ze zdobieniami."/>
          <p:cNvPicPr>
            <a:picLocks noChangeAspect="1" noChangeArrowheads="1"/>
          </p:cNvPicPr>
          <p:nvPr/>
        </p:nvPicPr>
        <p:blipFill>
          <a:blip r:embed="rId3" cstate="print"/>
          <a:srcRect/>
          <a:stretch>
            <a:fillRect/>
          </a:stretch>
        </p:blipFill>
        <p:spPr bwMode="auto">
          <a:xfrm>
            <a:off x="2143108" y="2928934"/>
            <a:ext cx="6466553" cy="3143271"/>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ytuł 1"/>
          <p:cNvSpPr>
            <a:spLocks noGrp="1"/>
          </p:cNvSpPr>
          <p:nvPr>
            <p:ph type="title"/>
          </p:nvPr>
        </p:nvSpPr>
        <p:spPr/>
        <p:txBody>
          <a:bodyPr/>
          <a:lstStyle/>
          <a:p>
            <a:r>
              <a:rPr lang="pl-PL" smtClean="0"/>
              <a:t>Czcionki</a:t>
            </a:r>
          </a:p>
        </p:txBody>
      </p:sp>
      <p:sp>
        <p:nvSpPr>
          <p:cNvPr id="98307" name="Symbol zastępczy zawartości 2"/>
          <p:cNvSpPr>
            <a:spLocks noGrp="1"/>
          </p:cNvSpPr>
          <p:nvPr>
            <p:ph sz="half" idx="1"/>
          </p:nvPr>
        </p:nvSpPr>
        <p:spPr>
          <a:xfrm>
            <a:off x="1428728" y="1214423"/>
            <a:ext cx="2857520" cy="3714776"/>
          </a:xfrm>
        </p:spPr>
        <p:txBody>
          <a:bodyPr/>
          <a:lstStyle/>
          <a:p>
            <a:r>
              <a:rPr lang="pl-PL" dirty="0" smtClean="0">
                <a:latin typeface="Bernard MT Condensed" pitchFamily="18" charset="0"/>
              </a:rPr>
              <a:t>Czcionki</a:t>
            </a:r>
          </a:p>
          <a:p>
            <a:r>
              <a:rPr lang="pl-PL" dirty="0" smtClean="0">
                <a:latin typeface="Blackadder ITC" pitchFamily="82" charset="0"/>
              </a:rPr>
              <a:t>Czcionki</a:t>
            </a:r>
          </a:p>
          <a:p>
            <a:r>
              <a:rPr lang="pl-PL" dirty="0" smtClean="0">
                <a:latin typeface="Bradley Hand ITC" pitchFamily="66" charset="0"/>
              </a:rPr>
              <a:t>Czcionki</a:t>
            </a:r>
          </a:p>
          <a:p>
            <a:r>
              <a:rPr lang="pl-PL" dirty="0" smtClean="0">
                <a:latin typeface="Chiller" pitchFamily="82" charset="0"/>
              </a:rPr>
              <a:t>Czcionki</a:t>
            </a:r>
          </a:p>
          <a:p>
            <a:r>
              <a:rPr lang="pl-PL" dirty="0" smtClean="0">
                <a:latin typeface="Curlz MT" pitchFamily="82" charset="0"/>
              </a:rPr>
              <a:t>Czcionki</a:t>
            </a:r>
          </a:p>
          <a:p>
            <a:r>
              <a:rPr lang="pl-PL" dirty="0" smtClean="0">
                <a:latin typeface="Edwardian Script ITC" pitchFamily="66" charset="0"/>
              </a:rPr>
              <a:t>Czcionki</a:t>
            </a:r>
          </a:p>
          <a:p>
            <a:r>
              <a:rPr lang="pl-PL" dirty="0" smtClean="0">
                <a:latin typeface="Bookman Old Style" pitchFamily="18" charset="0"/>
              </a:rPr>
              <a:t>Czcionki</a:t>
            </a:r>
          </a:p>
        </p:txBody>
      </p:sp>
      <p:sp>
        <p:nvSpPr>
          <p:cNvPr id="98308" name="Symbol zastępczy zawartości 3"/>
          <p:cNvSpPr>
            <a:spLocks noGrp="1"/>
          </p:cNvSpPr>
          <p:nvPr>
            <p:ph sz="half" idx="2"/>
          </p:nvPr>
        </p:nvSpPr>
        <p:spPr>
          <a:xfrm>
            <a:off x="4786314" y="1285860"/>
            <a:ext cx="4038600" cy="3786214"/>
          </a:xfrm>
        </p:spPr>
        <p:txBody>
          <a:bodyPr/>
          <a:lstStyle/>
          <a:p>
            <a:r>
              <a:rPr lang="pl-PL" dirty="0" smtClean="0">
                <a:latin typeface="Forte" pitchFamily="66" charset="0"/>
              </a:rPr>
              <a:t>Czcionki</a:t>
            </a:r>
          </a:p>
          <a:p>
            <a:r>
              <a:rPr lang="pl-PL" dirty="0" smtClean="0">
                <a:latin typeface="Freestyle Script" pitchFamily="66" charset="0"/>
              </a:rPr>
              <a:t>Czcionki</a:t>
            </a:r>
          </a:p>
          <a:p>
            <a:r>
              <a:rPr lang="pl-PL" dirty="0" smtClean="0">
                <a:latin typeface="French Script MT" pitchFamily="66" charset="0"/>
              </a:rPr>
              <a:t>Czcionki</a:t>
            </a:r>
          </a:p>
          <a:p>
            <a:r>
              <a:rPr lang="pl-PL" dirty="0" smtClean="0">
                <a:latin typeface="Gigi" pitchFamily="82" charset="0"/>
              </a:rPr>
              <a:t>Czcionki</a:t>
            </a:r>
          </a:p>
          <a:p>
            <a:r>
              <a:rPr lang="pl-PL" dirty="0" smtClean="0">
                <a:latin typeface="Lucida Handwriting" pitchFamily="66" charset="0"/>
              </a:rPr>
              <a:t>Czcionki</a:t>
            </a:r>
          </a:p>
          <a:p>
            <a:r>
              <a:rPr lang="pl-PL" dirty="0" smtClean="0">
                <a:latin typeface="Magneto" pitchFamily="82" charset="0"/>
              </a:rPr>
              <a:t>Czcionki</a:t>
            </a:r>
          </a:p>
          <a:p>
            <a:r>
              <a:rPr lang="pl-PL" dirty="0" smtClean="0">
                <a:latin typeface="Ravie" pitchFamily="82" charset="0"/>
              </a:rPr>
              <a:t>Czcionki</a:t>
            </a:r>
          </a:p>
        </p:txBody>
      </p:sp>
      <p:sp>
        <p:nvSpPr>
          <p:cNvPr id="98309" name="pole tekstowe 4"/>
          <p:cNvSpPr txBox="1">
            <a:spLocks noChangeArrowheads="1"/>
          </p:cNvSpPr>
          <p:nvPr/>
        </p:nvSpPr>
        <p:spPr bwMode="auto">
          <a:xfrm>
            <a:off x="357158" y="5143512"/>
            <a:ext cx="8497887" cy="923925"/>
          </a:xfrm>
          <a:prstGeom prst="rect">
            <a:avLst/>
          </a:prstGeom>
          <a:noFill/>
          <a:ln w="9525">
            <a:noFill/>
            <a:miter lim="800000"/>
            <a:headEnd/>
            <a:tailEnd/>
          </a:ln>
        </p:spPr>
        <p:txBody>
          <a:bodyPr>
            <a:spAutoFit/>
          </a:bodyPr>
          <a:lstStyle/>
          <a:p>
            <a:r>
              <a:rPr lang="pl-PL" dirty="0">
                <a:latin typeface="Calibri" pitchFamily="34" charset="0"/>
              </a:rPr>
              <a:t>Tekst na ekranie łatwiej czyta się wyświetlony krojem </a:t>
            </a:r>
            <a:r>
              <a:rPr lang="pl-PL" dirty="0">
                <a:solidFill>
                  <a:srgbClr val="FF0000"/>
                </a:solidFill>
                <a:latin typeface="Calibri" pitchFamily="34" charset="0"/>
              </a:rPr>
              <a:t>czcionki </a:t>
            </a:r>
            <a:r>
              <a:rPr lang="pl-PL" dirty="0" err="1">
                <a:solidFill>
                  <a:srgbClr val="FF0000"/>
                </a:solidFill>
                <a:latin typeface="Calibri" pitchFamily="34" charset="0"/>
              </a:rPr>
              <a:t>bezszeryfowej</a:t>
            </a:r>
            <a:r>
              <a:rPr lang="pl-PL" dirty="0">
                <a:solidFill>
                  <a:srgbClr val="FF0000"/>
                </a:solidFill>
                <a:latin typeface="Calibri" pitchFamily="34" charset="0"/>
              </a:rPr>
              <a:t> </a:t>
            </a:r>
            <a:r>
              <a:rPr lang="pl-PL" dirty="0">
                <a:latin typeface="Calibri" pitchFamily="34" charset="0"/>
              </a:rPr>
              <a:t>o prostych</a:t>
            </a:r>
          </a:p>
          <a:p>
            <a:r>
              <a:rPr lang="pl-PL" dirty="0">
                <a:latin typeface="Calibri" pitchFamily="34" charset="0"/>
              </a:rPr>
              <a:t>zakończeniach np. Arial, </a:t>
            </a:r>
            <a:r>
              <a:rPr lang="pl-PL" dirty="0" err="1">
                <a:latin typeface="Calibri" pitchFamily="34" charset="0"/>
              </a:rPr>
              <a:t>Verdana</a:t>
            </a:r>
            <a:r>
              <a:rPr lang="pl-PL" dirty="0">
                <a:latin typeface="Calibri" pitchFamily="34" charset="0"/>
              </a:rPr>
              <a:t>. Wielkość czcionki ustaw na 12 do 13 pkt., odstępy między wierszami na 1,5 wiersza.</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rzut ekranu fragmentu ekranu z platformy YouTube. Przykład użycia ustawień w celu wyboru rodziny czcionek, koloru czcionek, typu czcionek, tła okna w celu prezentacji napisów w filmie. "/>
          <p:cNvPicPr>
            <a:picLocks noChangeAspect="1" noChangeArrowheads="1"/>
          </p:cNvPicPr>
          <p:nvPr/>
        </p:nvPicPr>
        <p:blipFill>
          <a:blip r:embed="rId2" cstate="print"/>
          <a:srcRect/>
          <a:stretch>
            <a:fillRect/>
          </a:stretch>
        </p:blipFill>
        <p:spPr bwMode="auto">
          <a:xfrm>
            <a:off x="785786" y="857232"/>
            <a:ext cx="4929222" cy="4756645"/>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785786" y="5929330"/>
            <a:ext cx="5929354" cy="261610"/>
          </a:xfrm>
          <a:prstGeom prst="rect">
            <a:avLst/>
          </a:prstGeom>
          <a:noFill/>
        </p:spPr>
        <p:txBody>
          <a:bodyPr wrap="square" rtlCol="0">
            <a:spAutoFit/>
          </a:bodyPr>
          <a:lstStyle/>
          <a:p>
            <a:r>
              <a:rPr lang="pl-PL" sz="1100" dirty="0" smtClean="0"/>
              <a:t>Źródło: https://www.youtube.com/watch?v=jqxENMKaeCU</a:t>
            </a:r>
            <a:endParaRPr lang="pl-PL" sz="1100" dirty="0"/>
          </a:p>
        </p:txBody>
      </p:sp>
      <p:pic>
        <p:nvPicPr>
          <p:cNvPr id="2051" name="Picture 3" descr="Zrzut ekranu fragmentu ekranu z platformy YouTube. Przykład użycia ustawień w celu wyboru typu czcionek takich jak szeryfowe, kursywy, małe litery czy zwykłe pismo, w celu prezentacji listy dialogowej w filmie. "/>
          <p:cNvPicPr>
            <a:picLocks noChangeAspect="1" noChangeArrowheads="1"/>
          </p:cNvPicPr>
          <p:nvPr/>
        </p:nvPicPr>
        <p:blipFill>
          <a:blip r:embed="rId3" cstate="print"/>
          <a:srcRect/>
          <a:stretch>
            <a:fillRect/>
          </a:stretch>
        </p:blipFill>
        <p:spPr bwMode="auto">
          <a:xfrm>
            <a:off x="6072198" y="1785926"/>
            <a:ext cx="2527822" cy="37862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0" y="274638"/>
            <a:ext cx="8229600" cy="1143000"/>
          </a:xfrm>
        </p:spPr>
        <p:txBody>
          <a:bodyPr>
            <a:normAutofit fontScale="90000"/>
          </a:bodyPr>
          <a:lstStyle/>
          <a:p>
            <a:r>
              <a:rPr lang="pl-PL" dirty="0" smtClean="0"/>
              <a:t/>
            </a:r>
            <a:br>
              <a:rPr lang="pl-PL" dirty="0" smtClean="0"/>
            </a:br>
            <a:endParaRPr lang="pl-PL" dirty="0"/>
          </a:p>
        </p:txBody>
      </p:sp>
      <p:pic>
        <p:nvPicPr>
          <p:cNvPr id="94209" name="Obraz 1" descr="Zrzut ekranu aplikacji Dasplankton do badania współczynnika kontrastu."/>
          <p:cNvPicPr>
            <a:picLocks noChangeAspect="1" noChangeArrowheads="1"/>
          </p:cNvPicPr>
          <p:nvPr/>
        </p:nvPicPr>
        <p:blipFill>
          <a:blip r:embed="rId2" cstate="print"/>
          <a:srcRect/>
          <a:stretch>
            <a:fillRect/>
          </a:stretch>
        </p:blipFill>
        <p:spPr bwMode="auto">
          <a:xfrm>
            <a:off x="714348" y="642918"/>
            <a:ext cx="7391393" cy="5151323"/>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714348" y="6072206"/>
            <a:ext cx="5214974" cy="261610"/>
          </a:xfrm>
          <a:prstGeom prst="rect">
            <a:avLst/>
          </a:prstGeom>
          <a:noFill/>
        </p:spPr>
        <p:txBody>
          <a:bodyPr wrap="square" rtlCol="0">
            <a:spAutoFit/>
          </a:bodyPr>
          <a:lstStyle/>
          <a:p>
            <a:r>
              <a:rPr lang="pl-PL" sz="1100" dirty="0" smtClean="0"/>
              <a:t>Źródło: http://dasplankton.de/ContrastA/</a:t>
            </a:r>
            <a:endParaRPr lang="pl-PL" sz="11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 nr 2 - Funkcjonalnoś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6</a:t>
            </a:r>
            <a:endParaRPr lang="pl-PL" altLang="pl-PL" b="1" dirty="0">
              <a:solidFill>
                <a:srgbClr val="636466"/>
              </a:solidFill>
              <a:latin typeface="Novecento wide Book" pitchFamily="50" charset="-18"/>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000100" y="642918"/>
            <a:ext cx="3008313" cy="1162050"/>
          </a:xfrm>
        </p:spPr>
        <p:txBody>
          <a:bodyPr/>
          <a:lstStyle/>
          <a:p>
            <a:r>
              <a:rPr lang="pl-PL" sz="1600" dirty="0" smtClean="0"/>
              <a:t>Zasada nr 2: Funkcjonalność  WCAG 2.0 — komponenty interfejsu użytkownika oraz nawigacja muszą być możliwe do użycia. </a:t>
            </a:r>
            <a:endParaRPr lang="pl-PL" sz="1600" dirty="0"/>
          </a:p>
        </p:txBody>
      </p:sp>
      <p:pic>
        <p:nvPicPr>
          <p:cNvPr id="7" name="Symbol zastępczy zawartości 8" descr="Niebieskie logo komputera stacjonarnego. Na ekranie monitora czarna klawiatura."/>
          <p:cNvPicPr>
            <a:picLocks noGrp="1" noChangeAspect="1"/>
          </p:cNvPicPr>
          <p:nvPr>
            <p:ph idx="1"/>
          </p:nvPr>
        </p:nvPicPr>
        <p:blipFill>
          <a:blip r:embed="rId2" cstate="print"/>
          <a:stretch>
            <a:fillRect/>
          </a:stretch>
        </p:blipFill>
        <p:spPr>
          <a:xfrm>
            <a:off x="4700783" y="1928802"/>
            <a:ext cx="3182741" cy="2828142"/>
          </a:xfrm>
        </p:spPr>
      </p:pic>
      <p:sp>
        <p:nvSpPr>
          <p:cNvPr id="6" name="Symbol zastępczy tekstu 5"/>
          <p:cNvSpPr>
            <a:spLocks noGrp="1"/>
          </p:cNvSpPr>
          <p:nvPr>
            <p:ph type="body" sz="half" idx="2"/>
          </p:nvPr>
        </p:nvSpPr>
        <p:spPr>
          <a:xfrm>
            <a:off x="1000100" y="1857364"/>
            <a:ext cx="3214710" cy="4268799"/>
          </a:xfrm>
        </p:spPr>
        <p:txBody>
          <a:bodyPr/>
          <a:lstStyle/>
          <a:p>
            <a:r>
              <a:rPr lang="pl-PL" sz="1800" b="1" dirty="0" smtClean="0"/>
              <a:t>Wytyczna 2.1 Dostępność z klawiatury</a:t>
            </a:r>
          </a:p>
          <a:p>
            <a:r>
              <a:rPr lang="pl-PL" sz="1800" dirty="0" smtClean="0"/>
              <a:t>Dostępność wszystkich funkcjonalności za pomocą klawiatury</a:t>
            </a:r>
          </a:p>
          <a:p>
            <a:r>
              <a:rPr lang="pl-PL" sz="1800" dirty="0" smtClean="0"/>
              <a:t>2.1.1 Klawiatura (A)</a:t>
            </a:r>
          </a:p>
          <a:p>
            <a:r>
              <a:rPr lang="pl-PL" sz="1800" dirty="0" smtClean="0"/>
              <a:t>2.1.2 Brak pułapki na klawiaturę (A)</a:t>
            </a:r>
          </a:p>
          <a:p>
            <a:r>
              <a:rPr lang="pl-PL" sz="1800" dirty="0" smtClean="0"/>
              <a:t>2.1.3 Klawiatura (bez wyjątków) (AAA)</a:t>
            </a:r>
            <a:endParaRPr lang="pl-PL" sz="1800" dirty="0"/>
          </a:p>
        </p:txBody>
      </p:sp>
      <p:pic>
        <p:nvPicPr>
          <p:cNvPr id="8" name="Obraz 7" descr="klawiatura.jpg"/>
          <p:cNvPicPr>
            <a:picLocks noChangeAspect="1"/>
          </p:cNvPicPr>
          <p:nvPr/>
        </p:nvPicPr>
        <p:blipFill>
          <a:blip r:embed="rId3" cstate="print"/>
          <a:stretch>
            <a:fillRect/>
          </a:stretch>
        </p:blipFill>
        <p:spPr>
          <a:xfrm>
            <a:off x="4929190" y="2214554"/>
            <a:ext cx="2714644" cy="1202529"/>
          </a:xfrm>
          <a:prstGeom prst="rect">
            <a:avLst/>
          </a:prstGeom>
        </p:spPr>
      </p:pic>
      <p:sp>
        <p:nvSpPr>
          <p:cNvPr id="9" name="pole tekstowe 8"/>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214414" y="500042"/>
            <a:ext cx="3008313" cy="1512876"/>
          </a:xfrm>
        </p:spPr>
        <p:txBody>
          <a:bodyPr/>
          <a:lstStyle/>
          <a:p>
            <a:r>
              <a:rPr lang="pl-PL" sz="1600" dirty="0" smtClean="0"/>
              <a:t>Zasada nr 2: Funkcjonalność  WCAG 2.0 — komponenty interfejsu użytkownika oraz nawigacja muszą być możliwe do użycia.</a:t>
            </a:r>
            <a:endParaRPr lang="pl-PL" sz="1600" dirty="0"/>
          </a:p>
        </p:txBody>
      </p:sp>
      <p:pic>
        <p:nvPicPr>
          <p:cNvPr id="7" name="Symbol zastępczy zawartości 8" descr="Niebieskie logo komputera stacjonarnego.Na ekranie monitora niebieskie koło z logo zegara. Po prawej kartka ze skoroszytu."/>
          <p:cNvPicPr>
            <a:picLocks noGrp="1" noChangeAspect="1"/>
          </p:cNvPicPr>
          <p:nvPr>
            <p:ph idx="1"/>
          </p:nvPr>
        </p:nvPicPr>
        <p:blipFill>
          <a:blip r:embed="rId2" cstate="print"/>
          <a:stretch>
            <a:fillRect/>
          </a:stretch>
        </p:blipFill>
        <p:spPr>
          <a:xfrm>
            <a:off x="4781179" y="2000240"/>
            <a:ext cx="3102346" cy="2756704"/>
          </a:xfrm>
        </p:spPr>
      </p:pic>
      <p:sp>
        <p:nvSpPr>
          <p:cNvPr id="6" name="Symbol zastępczy tekstu 5"/>
          <p:cNvSpPr>
            <a:spLocks noGrp="1"/>
          </p:cNvSpPr>
          <p:nvPr>
            <p:ph type="body" sz="half" idx="2"/>
          </p:nvPr>
        </p:nvSpPr>
        <p:spPr>
          <a:xfrm>
            <a:off x="1214414" y="2000240"/>
            <a:ext cx="3008313" cy="3983047"/>
          </a:xfrm>
        </p:spPr>
        <p:txBody>
          <a:bodyPr/>
          <a:lstStyle/>
          <a:p>
            <a:r>
              <a:rPr lang="pl-PL" b="1" dirty="0" smtClean="0"/>
              <a:t>Wytyczna 2.2 Wystarczająca ilość czasu</a:t>
            </a:r>
          </a:p>
          <a:p>
            <a:r>
              <a:rPr lang="pl-PL" dirty="0" smtClean="0"/>
              <a:t>Użytkownik ma zapewnioną wystarczającą ilość czasu na przeczytanie treści i wykonanie potrzebnych czynności</a:t>
            </a:r>
          </a:p>
          <a:p>
            <a:r>
              <a:rPr lang="pl-PL" dirty="0" smtClean="0"/>
              <a:t>2.2.1 Możliwość dostosowania czasu (A)</a:t>
            </a:r>
          </a:p>
          <a:p>
            <a:r>
              <a:rPr lang="pl-PL" dirty="0" smtClean="0"/>
              <a:t>2.2.2: Wstrzymywanie (pauza), zatrzymywanie, ukrywanie (A)</a:t>
            </a:r>
          </a:p>
          <a:p>
            <a:r>
              <a:rPr lang="pl-PL" dirty="0" smtClean="0"/>
              <a:t>2.2.3 Brak ograniczeń czasowych (AAA)</a:t>
            </a:r>
          </a:p>
          <a:p>
            <a:r>
              <a:rPr lang="pl-PL" dirty="0" smtClean="0"/>
              <a:t>2.2.4 Zakłócenie pracy użytkownika (AAA)</a:t>
            </a:r>
          </a:p>
          <a:p>
            <a:r>
              <a:rPr lang="pl-PL" dirty="0" smtClean="0"/>
              <a:t>2.2.5 Ponowne potwierdzenie autentyczności (AAA)</a:t>
            </a:r>
            <a:endParaRPr lang="pl-PL" dirty="0"/>
          </a:p>
        </p:txBody>
      </p:sp>
      <p:pic>
        <p:nvPicPr>
          <p:cNvPr id="8" name="Obraz 7" descr="zegar na niebieskim tle.jpg"/>
          <p:cNvPicPr>
            <a:picLocks noChangeAspect="1"/>
          </p:cNvPicPr>
          <p:nvPr/>
        </p:nvPicPr>
        <p:blipFill>
          <a:blip r:embed="rId3" cstate="print"/>
          <a:stretch>
            <a:fillRect/>
          </a:stretch>
        </p:blipFill>
        <p:spPr>
          <a:xfrm>
            <a:off x="5286380" y="2285992"/>
            <a:ext cx="1047736" cy="1047736"/>
          </a:xfrm>
          <a:prstGeom prst="rect">
            <a:avLst/>
          </a:prstGeom>
        </p:spPr>
      </p:pic>
      <p:pic>
        <p:nvPicPr>
          <p:cNvPr id="9" name="Obraz 8" descr="doc_text_gray.jpg"/>
          <p:cNvPicPr>
            <a:picLocks noChangeAspect="1"/>
          </p:cNvPicPr>
          <p:nvPr/>
        </p:nvPicPr>
        <p:blipFill>
          <a:blip r:embed="rId4" cstate="print"/>
          <a:stretch>
            <a:fillRect/>
          </a:stretch>
        </p:blipFill>
        <p:spPr>
          <a:xfrm>
            <a:off x="6429388" y="2214554"/>
            <a:ext cx="1227842" cy="1288227"/>
          </a:xfrm>
          <a:prstGeom prst="rect">
            <a:avLst/>
          </a:prstGeom>
        </p:spPr>
      </p:pic>
      <p:sp>
        <p:nvSpPr>
          <p:cNvPr id="10" name="pole tekstowe 9"/>
          <p:cNvSpPr txBox="1"/>
          <p:nvPr/>
        </p:nvSpPr>
        <p:spPr>
          <a:xfrm>
            <a:off x="1285852" y="6000768"/>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67544" y="476672"/>
            <a:ext cx="8229600" cy="1143000"/>
          </a:xfrm>
        </p:spPr>
        <p:txBody>
          <a:bodyPr/>
          <a:lstStyle/>
          <a:p>
            <a:r>
              <a:rPr lang="pl-PL" sz="2000" b="1" dirty="0" smtClean="0"/>
              <a:t>Zasada nr 2: Funkcjonalność — komponenty interfejsu użytkownika oraz nawigacja muszą być możliwe do użycia. </a:t>
            </a:r>
            <a:r>
              <a:rPr lang="pl-PL" sz="2000" dirty="0" smtClean="0"/>
              <a:t/>
            </a:r>
            <a:br>
              <a:rPr lang="pl-PL" sz="2000" dirty="0" smtClean="0"/>
            </a:br>
            <a:endParaRPr lang="pl-PL" sz="2000" dirty="0"/>
          </a:p>
        </p:txBody>
      </p:sp>
      <p:sp>
        <p:nvSpPr>
          <p:cNvPr id="6" name="Symbol zastępczy zawartości 5"/>
          <p:cNvSpPr>
            <a:spLocks noGrp="1"/>
          </p:cNvSpPr>
          <p:nvPr>
            <p:ph idx="1"/>
          </p:nvPr>
        </p:nvSpPr>
        <p:spPr>
          <a:xfrm>
            <a:off x="457200" y="1600201"/>
            <a:ext cx="8229600" cy="2185990"/>
          </a:xfrm>
        </p:spPr>
        <p:txBody>
          <a:bodyPr/>
          <a:lstStyle/>
          <a:p>
            <a:r>
              <a:rPr lang="pl-PL" sz="2000" b="1" dirty="0" smtClean="0"/>
              <a:t>2.2.1 Możliwość dostosowania czasu:</a:t>
            </a:r>
            <a:r>
              <a:rPr lang="pl-PL" sz="2000" dirty="0" smtClean="0"/>
              <a:t> Dla każdego limitu czasowego, ustawionego na odbiór treści, spełnione jest przynajmniej jedno z poniższych założeń: (Poziom A) </a:t>
            </a:r>
          </a:p>
          <a:p>
            <a:r>
              <a:rPr lang="pl-PL" sz="2000" b="1" dirty="0" smtClean="0"/>
              <a:t>2.2.2: Wstrzymywanie (pauza), zatrzymywanie, ukrywanie:</a:t>
            </a:r>
            <a:r>
              <a:rPr lang="pl-PL" sz="2000" dirty="0" smtClean="0"/>
              <a:t> Wszystkie poniższe zasady obowiązują w przypadku informacji, która przesuwa się, porusza, migota lub automatycznie jest aktualizowana: (Poziom A) </a:t>
            </a:r>
          </a:p>
          <a:p>
            <a:endParaRPr lang="pl-PL" sz="2000" dirty="0"/>
          </a:p>
        </p:txBody>
      </p:sp>
      <p:sp>
        <p:nvSpPr>
          <p:cNvPr id="7" name="pole tekstowe 6"/>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pic>
        <p:nvPicPr>
          <p:cNvPr id="242690" name="Picture 2"/>
          <p:cNvPicPr>
            <a:picLocks noChangeAspect="1" noChangeArrowheads="1"/>
          </p:cNvPicPr>
          <p:nvPr/>
        </p:nvPicPr>
        <p:blipFill>
          <a:blip r:embed="rId2" cstate="print"/>
          <a:srcRect/>
          <a:stretch>
            <a:fillRect/>
          </a:stretch>
        </p:blipFill>
        <p:spPr bwMode="auto">
          <a:xfrm>
            <a:off x="642910" y="3929066"/>
            <a:ext cx="7839089" cy="1097329"/>
          </a:xfrm>
          <a:prstGeom prst="rect">
            <a:avLst/>
          </a:prstGeom>
          <a:ln>
            <a:noFill/>
          </a:ln>
          <a:effectLst>
            <a:outerShdw blurRad="292100" dist="139700" dir="2700000" algn="tl" rotWithShape="0">
              <a:srgbClr val="333333">
                <a:alpha val="65000"/>
              </a:srgbClr>
            </a:outerShdw>
          </a:effectLst>
        </p:spPr>
      </p:pic>
      <p:sp>
        <p:nvSpPr>
          <p:cNvPr id="9" name="pole tekstowe 8"/>
          <p:cNvSpPr txBox="1"/>
          <p:nvPr/>
        </p:nvSpPr>
        <p:spPr>
          <a:xfrm>
            <a:off x="3786182" y="6072206"/>
            <a:ext cx="3214710" cy="261610"/>
          </a:xfrm>
          <a:prstGeom prst="rect">
            <a:avLst/>
          </a:prstGeom>
          <a:noFill/>
        </p:spPr>
        <p:txBody>
          <a:bodyPr wrap="square" rtlCol="0">
            <a:spAutoFit/>
          </a:bodyPr>
          <a:lstStyle/>
          <a:p>
            <a:r>
              <a:rPr lang="pl-PL" sz="1100" dirty="0" smtClean="0"/>
              <a:t>Źródło: https://mc.gov.pl/</a:t>
            </a:r>
            <a:endParaRPr lang="pl-PL" sz="11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285852" y="928670"/>
            <a:ext cx="3008313" cy="1162050"/>
          </a:xfrm>
        </p:spPr>
        <p:txBody>
          <a:bodyPr/>
          <a:lstStyle/>
          <a:p>
            <a:r>
              <a:rPr lang="pl-PL" sz="1600" dirty="0" smtClean="0"/>
              <a:t>Zasada nr 2: Funkcjonalność  WCAG 2.0 — komponenty interfejsu użytkownika oraz nawigacja muszą być możliwe do użycia.</a:t>
            </a:r>
            <a:endParaRPr lang="pl-PL" sz="1600" dirty="0"/>
          </a:p>
        </p:txBody>
      </p:sp>
      <p:pic>
        <p:nvPicPr>
          <p:cNvPr id="7" name="Symbol zastępczy zawartości 8" descr="Niebieskie logo komputera stacjonarnego. Na ekranie monitora trzy okrągłe piktogramy burzy ułożone poziomo w rzedzie. Na czarnych kołach szare chmury z żółtym piorunem. Grot pioruna skierowany w dół."/>
          <p:cNvPicPr>
            <a:picLocks noGrp="1" noChangeAspect="1"/>
          </p:cNvPicPr>
          <p:nvPr>
            <p:ph idx="1"/>
          </p:nvPr>
        </p:nvPicPr>
        <p:blipFill>
          <a:blip r:embed="rId2" cstate="print"/>
          <a:stretch>
            <a:fillRect/>
          </a:stretch>
        </p:blipFill>
        <p:spPr>
          <a:xfrm>
            <a:off x="4378325" y="1642269"/>
            <a:ext cx="3505200" cy="3114675"/>
          </a:xfrm>
        </p:spPr>
      </p:pic>
      <p:sp>
        <p:nvSpPr>
          <p:cNvPr id="6" name="Symbol zastępczy tekstu 5"/>
          <p:cNvSpPr>
            <a:spLocks noGrp="1"/>
          </p:cNvSpPr>
          <p:nvPr>
            <p:ph type="body" sz="half" idx="2"/>
          </p:nvPr>
        </p:nvSpPr>
        <p:spPr>
          <a:xfrm>
            <a:off x="1214414" y="2214554"/>
            <a:ext cx="3008313" cy="3840171"/>
          </a:xfrm>
        </p:spPr>
        <p:txBody>
          <a:bodyPr/>
          <a:lstStyle/>
          <a:p>
            <a:r>
              <a:rPr lang="pl-PL" sz="1800" b="1" dirty="0" smtClean="0"/>
              <a:t>Wytyczna 2.3 Ataki padaczki</a:t>
            </a:r>
          </a:p>
          <a:p>
            <a:r>
              <a:rPr lang="pl-PL" sz="1800" dirty="0" smtClean="0"/>
              <a:t>Treści należy tak projektować aby nie wywoływały ataku padaczki</a:t>
            </a:r>
          </a:p>
          <a:p>
            <a:r>
              <a:rPr lang="pl-PL" sz="1800" dirty="0" smtClean="0"/>
              <a:t>2.3.1 Trzy błyski lub wartości poniżej progu (A)</a:t>
            </a:r>
          </a:p>
          <a:p>
            <a:r>
              <a:rPr lang="pl-PL" sz="1800" dirty="0" smtClean="0"/>
              <a:t>2.3.2 Trzy błyski (AAA)</a:t>
            </a:r>
            <a:endParaRPr lang="pl-PL" sz="1800" dirty="0"/>
          </a:p>
        </p:txBody>
      </p:sp>
      <p:pic>
        <p:nvPicPr>
          <p:cNvPr id="8" name="Obraz 7" descr="flash.jpg"/>
          <p:cNvPicPr>
            <a:picLocks noChangeAspect="1"/>
          </p:cNvPicPr>
          <p:nvPr/>
        </p:nvPicPr>
        <p:blipFill>
          <a:blip r:embed="rId3" cstate="print"/>
          <a:stretch>
            <a:fillRect/>
          </a:stretch>
        </p:blipFill>
        <p:spPr>
          <a:xfrm>
            <a:off x="4714876" y="1928802"/>
            <a:ext cx="1476364" cy="1476364"/>
          </a:xfrm>
          <a:prstGeom prst="rect">
            <a:avLst/>
          </a:prstGeom>
          <a:ln>
            <a:noFill/>
          </a:ln>
          <a:effectLst>
            <a:softEdge rad="112500"/>
          </a:effectLst>
        </p:spPr>
      </p:pic>
      <p:pic>
        <p:nvPicPr>
          <p:cNvPr id="9" name="Obraz 8" descr="flash.jpg"/>
          <p:cNvPicPr>
            <a:picLocks noChangeAspect="1"/>
          </p:cNvPicPr>
          <p:nvPr/>
        </p:nvPicPr>
        <p:blipFill>
          <a:blip r:embed="rId4" cstate="print"/>
          <a:stretch>
            <a:fillRect/>
          </a:stretch>
        </p:blipFill>
        <p:spPr>
          <a:xfrm>
            <a:off x="5857884" y="2071678"/>
            <a:ext cx="1128698" cy="1128698"/>
          </a:xfrm>
          <a:prstGeom prst="rect">
            <a:avLst/>
          </a:prstGeom>
          <a:ln>
            <a:noFill/>
          </a:ln>
          <a:effectLst>
            <a:softEdge rad="112500"/>
          </a:effectLst>
        </p:spPr>
      </p:pic>
      <p:pic>
        <p:nvPicPr>
          <p:cNvPr id="10" name="Obraz 9" descr="flash.jpg"/>
          <p:cNvPicPr>
            <a:picLocks noChangeAspect="1"/>
          </p:cNvPicPr>
          <p:nvPr/>
        </p:nvPicPr>
        <p:blipFill>
          <a:blip r:embed="rId5" cstate="print"/>
          <a:stretch>
            <a:fillRect/>
          </a:stretch>
        </p:blipFill>
        <p:spPr>
          <a:xfrm>
            <a:off x="6858016" y="2143116"/>
            <a:ext cx="904860" cy="904860"/>
          </a:xfrm>
          <a:prstGeom prst="rect">
            <a:avLst/>
          </a:prstGeom>
          <a:ln>
            <a:noFill/>
          </a:ln>
          <a:effectLst>
            <a:softEdge rad="112500"/>
          </a:effectLst>
        </p:spPr>
      </p:pic>
      <p:sp>
        <p:nvSpPr>
          <p:cNvPr id="11" name="pole tekstowe 10"/>
          <p:cNvSpPr txBox="1"/>
          <p:nvPr/>
        </p:nvSpPr>
        <p:spPr>
          <a:xfrm>
            <a:off x="1285852" y="6000768"/>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395536" y="548680"/>
            <a:ext cx="8229600" cy="1143000"/>
          </a:xfrm>
        </p:spPr>
        <p:txBody>
          <a:bodyPr/>
          <a:lstStyle/>
          <a:p>
            <a:r>
              <a:rPr lang="pl-PL" sz="2000" b="1" dirty="0" smtClean="0"/>
              <a:t>Zasada nr 2: Funkcjonalność — komponenty interfejsu użytkownika oraz nawigacja muszą być możliwe do użycia. </a:t>
            </a:r>
            <a:r>
              <a:rPr lang="pl-PL" sz="2000" dirty="0" smtClean="0"/>
              <a:t/>
            </a:r>
            <a:br>
              <a:rPr lang="pl-PL" sz="2000" dirty="0" smtClean="0"/>
            </a:br>
            <a:endParaRPr lang="pl-PL" sz="2000" dirty="0"/>
          </a:p>
        </p:txBody>
      </p:sp>
      <p:sp>
        <p:nvSpPr>
          <p:cNvPr id="6" name="Symbol zastępczy zawartości 5"/>
          <p:cNvSpPr>
            <a:spLocks noGrp="1"/>
          </p:cNvSpPr>
          <p:nvPr>
            <p:ph idx="1"/>
          </p:nvPr>
        </p:nvSpPr>
        <p:spPr>
          <a:xfrm>
            <a:off x="428596" y="2357430"/>
            <a:ext cx="8229600" cy="2900370"/>
          </a:xfrm>
        </p:spPr>
        <p:txBody>
          <a:bodyPr/>
          <a:lstStyle/>
          <a:p>
            <a:r>
              <a:rPr lang="pl-PL" sz="2000" b="1" dirty="0" smtClean="0"/>
              <a:t>Wytyczna 2.3 Ataki padaczki: Nie należy projektować treści w taki sposób, aby prowokować ataki padaczki. </a:t>
            </a:r>
            <a:endParaRPr lang="pl-PL" sz="2000" dirty="0" smtClean="0"/>
          </a:p>
          <a:p>
            <a:r>
              <a:rPr lang="pl-PL" sz="2000" b="1" dirty="0" smtClean="0"/>
              <a:t>2.3.1 Trzy błyski lub wartości poniżej progu:</a:t>
            </a:r>
            <a:r>
              <a:rPr lang="pl-PL" sz="2000" dirty="0" smtClean="0"/>
              <a:t> Strony internetowe nie zawierają w swojej treści niczego, co migocze częściej niż </a:t>
            </a:r>
            <a:r>
              <a:rPr lang="pl-PL" sz="2000" dirty="0" smtClean="0">
                <a:solidFill>
                  <a:srgbClr val="FF0000"/>
                </a:solidFill>
              </a:rPr>
              <a:t>trzy razy </a:t>
            </a:r>
            <a:r>
              <a:rPr lang="pl-PL" sz="2000" dirty="0" smtClean="0"/>
              <a:t>w ciągu jednej sekundy, lub też błysk nie przekracza wartości granicznych dla błysków ogólnych i czerwonych. (Poziom A) </a:t>
            </a:r>
          </a:p>
          <a:p>
            <a:endParaRPr lang="pl-PL" sz="2000" dirty="0"/>
          </a:p>
        </p:txBody>
      </p:sp>
      <p:sp>
        <p:nvSpPr>
          <p:cNvPr id="7" name="pole tekstowe 6"/>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700" dirty="0" smtClean="0"/>
              <a:t>Strategie Europa 2020; </a:t>
            </a:r>
            <a:br>
              <a:rPr lang="pl-PL" sz="2700" dirty="0" smtClean="0"/>
            </a:br>
            <a:r>
              <a:rPr lang="pl-PL" sz="2000" b="1" dirty="0" smtClean="0">
                <a:solidFill>
                  <a:schemeClr val="accent6">
                    <a:lumMod val="75000"/>
                  </a:schemeClr>
                </a:solidFill>
              </a:rPr>
              <a:t/>
            </a:r>
            <a:br>
              <a:rPr lang="pl-PL" sz="2000" b="1" dirty="0" smtClean="0">
                <a:solidFill>
                  <a:schemeClr val="accent6">
                    <a:lumMod val="75000"/>
                  </a:schemeClr>
                </a:solidFill>
              </a:rPr>
            </a:br>
            <a:endParaRPr lang="pl-PL" sz="2000" dirty="0"/>
          </a:p>
        </p:txBody>
      </p:sp>
      <p:sp>
        <p:nvSpPr>
          <p:cNvPr id="3" name="Symbol zastępczy zawartości 2"/>
          <p:cNvSpPr>
            <a:spLocks noGrp="1"/>
          </p:cNvSpPr>
          <p:nvPr>
            <p:ph idx="1"/>
          </p:nvPr>
        </p:nvSpPr>
        <p:spPr>
          <a:xfrm>
            <a:off x="457200" y="980728"/>
            <a:ext cx="8229600" cy="5328592"/>
          </a:xfrm>
        </p:spPr>
        <p:txBody>
          <a:bodyPr>
            <a:normAutofit fontScale="55000" lnSpcReduction="20000"/>
          </a:bodyPr>
          <a:lstStyle/>
          <a:p>
            <a:r>
              <a:rPr lang="pl-PL" i="1" dirty="0" smtClean="0"/>
              <a:t>Rozwój sprzyjający włączeniu społecznemu – gospodarka charakteryzująca się wysokim</a:t>
            </a:r>
            <a:r>
              <a:rPr lang="pl-PL" dirty="0" smtClean="0"/>
              <a:t> </a:t>
            </a:r>
            <a:r>
              <a:rPr lang="pl-PL" i="1" dirty="0" smtClean="0"/>
              <a:t>poziomem zatrudnienia i zapewniająca spójność gospodarczą, społeczną i terytorialną</a:t>
            </a:r>
          </a:p>
          <a:p>
            <a:r>
              <a:rPr lang="pl-PL" sz="3600" dirty="0" smtClean="0"/>
              <a:t/>
            </a:r>
            <a:br>
              <a:rPr lang="pl-PL" sz="3600" dirty="0" smtClean="0"/>
            </a:br>
            <a:r>
              <a:rPr lang="pl-PL" sz="3600" dirty="0" smtClean="0"/>
              <a:t>Rozwój sprzyjający </a:t>
            </a:r>
            <a:r>
              <a:rPr lang="pl-PL" sz="3600" dirty="0" smtClean="0">
                <a:solidFill>
                  <a:srgbClr val="FF0000"/>
                </a:solidFill>
              </a:rPr>
              <a:t>włączeniu społecznemu </a:t>
            </a:r>
            <a:r>
              <a:rPr lang="pl-PL" sz="3600" dirty="0" smtClean="0"/>
              <a:t>oznacza wzmocnienie pozycji obywateli poprzez</a:t>
            </a:r>
            <a:br>
              <a:rPr lang="pl-PL" sz="3600" dirty="0" smtClean="0"/>
            </a:br>
            <a:r>
              <a:rPr lang="pl-PL" sz="3600" dirty="0" smtClean="0"/>
              <a:t>zapewnienie </a:t>
            </a:r>
            <a:r>
              <a:rPr lang="pl-PL" sz="3600" dirty="0" smtClean="0">
                <a:solidFill>
                  <a:srgbClr val="FF0000"/>
                </a:solidFill>
              </a:rPr>
              <a:t>wysokiego poziomu zatrudnienia</a:t>
            </a:r>
            <a:r>
              <a:rPr lang="pl-PL" sz="3600" dirty="0" smtClean="0"/>
              <a:t>, inwestowanie w kwalifikacje, zwalczanie ubóstwa oraz modernizowanie rynków pracy, </a:t>
            </a:r>
            <a:r>
              <a:rPr lang="pl-PL" sz="3600" b="1" dirty="0" smtClean="0">
                <a:solidFill>
                  <a:srgbClr val="FF0000"/>
                </a:solidFill>
              </a:rPr>
              <a:t>systemów szkoleń i ochrony socjalnej</a:t>
            </a:r>
            <a:r>
              <a:rPr lang="pl-PL" sz="3600" dirty="0" smtClean="0"/>
              <a:t>, aby pomóc ludziom przewidywać zmiany i radzić sobie z nimi oraz móc budować spójne społeczeństwo. </a:t>
            </a:r>
          </a:p>
          <a:p>
            <a:r>
              <a:rPr lang="pl-PL" sz="3600" dirty="0" smtClean="0"/>
              <a:t>Ważne jest również, aby korzyści ze wzrostu gospodarczego rozkładały się równo w całej Unii, w tym w regionach najbardziej oddalonych, zwiększając w ten sposób spójność terytorialną. Chodzi o to, aby każdy obywatel przez całe swoje życie miał przed sobą otwarte możliwości.</a:t>
            </a:r>
          </a:p>
          <a:p>
            <a:r>
              <a:rPr lang="pl-PL" sz="3600" dirty="0" smtClean="0"/>
              <a:t> Aby poradzić sobie z </a:t>
            </a:r>
            <a:r>
              <a:rPr lang="pl-PL" sz="3600" dirty="0" smtClean="0">
                <a:solidFill>
                  <a:srgbClr val="FF0000"/>
                </a:solidFill>
              </a:rPr>
              <a:t>problemami </a:t>
            </a:r>
            <a:r>
              <a:rPr lang="pl-PL" sz="3600" b="1" dirty="0" smtClean="0">
                <a:solidFill>
                  <a:srgbClr val="FF0000"/>
                </a:solidFill>
              </a:rPr>
              <a:t>starzejącego </a:t>
            </a:r>
            <a:r>
              <a:rPr lang="pl-PL" sz="3600" dirty="0" smtClean="0">
                <a:solidFill>
                  <a:srgbClr val="FF0000"/>
                </a:solidFill>
              </a:rPr>
              <a:t>się społeczeństwa </a:t>
            </a:r>
            <a:r>
              <a:rPr lang="pl-PL" sz="3600" dirty="0" smtClean="0"/>
              <a:t>i rosnącej światowej konkurencji, Europa musi w stu procentach wykorzystać potencjał swojej siły roboczej. Jeśli chcemy zwiększyć współczynnik aktywności zawodowej, potrzebne będą strategie na rzecz zwiększenia równouprawnienia płci.</a:t>
            </a:r>
            <a:r>
              <a:rPr lang="pl-PL" sz="2900" b="1" dirty="0" smtClean="0"/>
              <a:t/>
            </a:r>
            <a:br>
              <a:rPr lang="pl-PL" sz="2900" b="1" dirty="0" smtClean="0"/>
            </a:br>
            <a:r>
              <a:rPr lang="pl-PL" sz="2400" b="1" dirty="0" smtClean="0"/>
              <a:t/>
            </a:r>
            <a:br>
              <a:rPr lang="pl-PL" sz="2400" b="1" dirty="0" smtClean="0"/>
            </a:br>
            <a:endParaRPr lang="pl-PL" sz="2400" dirty="0"/>
          </a:p>
        </p:txBody>
      </p:sp>
      <p:sp>
        <p:nvSpPr>
          <p:cNvPr id="4" name="pole tekstowe 3"/>
          <p:cNvSpPr txBox="1"/>
          <p:nvPr/>
        </p:nvSpPr>
        <p:spPr>
          <a:xfrm>
            <a:off x="857224" y="6143644"/>
            <a:ext cx="7920880" cy="261610"/>
          </a:xfrm>
          <a:prstGeom prst="rect">
            <a:avLst/>
          </a:prstGeom>
          <a:noFill/>
        </p:spPr>
        <p:txBody>
          <a:bodyPr wrap="square" rtlCol="0">
            <a:spAutoFit/>
          </a:bodyPr>
          <a:lstStyle/>
          <a:p>
            <a:r>
              <a:rPr lang="pl-PL" sz="1100" dirty="0" smtClean="0"/>
              <a:t>Źródło: http://eur-lex.europa.eu/LexUriServ/LexUriServ.do?uri=COM:2010:2020:FIN:PL:PDF</a:t>
            </a:r>
            <a:endParaRPr lang="pl-PL" sz="1100" dirty="0"/>
          </a:p>
        </p:txBody>
      </p:sp>
      <p:sp>
        <p:nvSpPr>
          <p:cNvPr id="5" name="Prostokąt zaokrąglony 4"/>
          <p:cNvSpPr/>
          <p:nvPr/>
        </p:nvSpPr>
        <p:spPr>
          <a:xfrm>
            <a:off x="3851920" y="4286256"/>
            <a:ext cx="4149104" cy="1014952"/>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Przykład wzorzystego tła w formie linii ułożonych w kształcie gwiazdy. Zygzakowate zakończenia gwiazdy rozchodzą sie promieniście na zewnątrz.Lnie tworzą żółto-pomarańczowo-granatowe pierścienie sprawiające wrażenie pulsującego ruchu od środka na zewnątrz."/>
          <p:cNvPicPr>
            <a:picLocks noChangeAspect="1"/>
          </p:cNvPicPr>
          <p:nvPr/>
        </p:nvPicPr>
        <p:blipFill>
          <a:blip r:embed="rId2" cstate="print"/>
          <a:stretch>
            <a:fillRect/>
          </a:stretch>
        </p:blipFill>
        <p:spPr>
          <a:xfrm>
            <a:off x="714348" y="928670"/>
            <a:ext cx="3500462" cy="350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Obraz 5" descr="Przykład wzorzystego tła w formie falistych linii. Fale w kolorze żółtym, czarnym i niebieskim wychodzą z czernego centralnie umieszczonego punktu. Linie są ułożone bardzo gesto i równolegle w centralnej cześci ilustracji. Rozszerzają sie w kierunku zewnetrznym sprawiając wrażenie pulsującego tła."/>
          <p:cNvPicPr>
            <a:picLocks noChangeAspect="1"/>
          </p:cNvPicPr>
          <p:nvPr/>
        </p:nvPicPr>
        <p:blipFill>
          <a:blip r:embed="rId3" cstate="print"/>
          <a:stretch>
            <a:fillRect/>
          </a:stretch>
        </p:blipFill>
        <p:spPr>
          <a:xfrm>
            <a:off x="4786314" y="928670"/>
            <a:ext cx="3429024" cy="3429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pole tekstowe 6"/>
          <p:cNvSpPr txBox="1"/>
          <p:nvPr/>
        </p:nvSpPr>
        <p:spPr>
          <a:xfrm>
            <a:off x="785786" y="6072206"/>
            <a:ext cx="4572032" cy="261610"/>
          </a:xfrm>
          <a:prstGeom prst="rect">
            <a:avLst/>
          </a:prstGeom>
          <a:noFill/>
        </p:spPr>
        <p:txBody>
          <a:bodyPr wrap="square" rtlCol="0">
            <a:spAutoFit/>
          </a:bodyPr>
          <a:lstStyle/>
          <a:p>
            <a:r>
              <a:rPr lang="pl-PL" sz="1100" dirty="0" smtClean="0"/>
              <a:t>Źródło: https://pixabay.com/pl/photos/</a:t>
            </a:r>
            <a:endParaRPr lang="pl-PL" sz="11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357290" y="714356"/>
            <a:ext cx="3008313" cy="1162050"/>
          </a:xfrm>
        </p:spPr>
        <p:txBody>
          <a:bodyPr/>
          <a:lstStyle/>
          <a:p>
            <a:r>
              <a:rPr lang="pl-PL" sz="1600" dirty="0" smtClean="0"/>
              <a:t>Zasada nr 2: Funkcjonalność  WCAG 2.0 — komponenty interfejsu użytkownika oraz nawigacja muszą być możliwe do użycia.</a:t>
            </a:r>
            <a:endParaRPr lang="pl-PL" sz="1600" dirty="0"/>
          </a:p>
        </p:txBody>
      </p:sp>
      <p:pic>
        <p:nvPicPr>
          <p:cNvPr id="7" name="Symbol zastępczy zawartości 8" descr="Niebieskie logo komputera stacjonarnego. Na ekranie monitora dłoń wskazująca na miejsce z napisem: click here."/>
          <p:cNvPicPr>
            <a:picLocks noGrp="1" noChangeAspect="1"/>
          </p:cNvPicPr>
          <p:nvPr>
            <p:ph idx="1"/>
          </p:nvPr>
        </p:nvPicPr>
        <p:blipFill>
          <a:blip r:embed="rId2" cstate="print"/>
          <a:stretch>
            <a:fillRect/>
          </a:stretch>
        </p:blipFill>
        <p:spPr>
          <a:xfrm>
            <a:off x="4941969" y="2143116"/>
            <a:ext cx="2941556" cy="2613828"/>
          </a:xfrm>
        </p:spPr>
      </p:pic>
      <p:sp>
        <p:nvSpPr>
          <p:cNvPr id="6" name="Symbol zastępczy tekstu 5"/>
          <p:cNvSpPr>
            <a:spLocks noGrp="1"/>
          </p:cNvSpPr>
          <p:nvPr>
            <p:ph type="body" sz="half" idx="2"/>
          </p:nvPr>
        </p:nvSpPr>
        <p:spPr>
          <a:xfrm>
            <a:off x="1357290" y="1857364"/>
            <a:ext cx="3008313" cy="4268799"/>
          </a:xfrm>
        </p:spPr>
        <p:txBody>
          <a:bodyPr/>
          <a:lstStyle/>
          <a:p>
            <a:r>
              <a:rPr lang="pl-PL" b="1" dirty="0" smtClean="0"/>
              <a:t>Wytyczna 2.4 Możliwość nawigacji</a:t>
            </a:r>
          </a:p>
          <a:p>
            <a:r>
              <a:rPr lang="pl-PL" dirty="0" smtClean="0"/>
              <a:t>Użytkownik ma do dyspozycji narzędzia ułatwiające nawigowanie, znajdowanie treści i ustalanie lokalizacji</a:t>
            </a:r>
          </a:p>
          <a:p>
            <a:r>
              <a:rPr lang="pl-PL" dirty="0" smtClean="0"/>
              <a:t>2.4.1 Możliwość pominięcia bloków (A)</a:t>
            </a:r>
          </a:p>
          <a:p>
            <a:r>
              <a:rPr lang="pl-PL" dirty="0" smtClean="0"/>
              <a:t>2.4.2 Tytuły stron (A)</a:t>
            </a:r>
          </a:p>
          <a:p>
            <a:r>
              <a:rPr lang="pl-PL" dirty="0" smtClean="0"/>
              <a:t>2.4.3 Kolejność </a:t>
            </a:r>
            <a:r>
              <a:rPr lang="pl-PL" dirty="0" err="1" smtClean="0"/>
              <a:t>fokusa</a:t>
            </a:r>
            <a:r>
              <a:rPr lang="pl-PL" dirty="0" smtClean="0"/>
              <a:t> (A)</a:t>
            </a:r>
          </a:p>
          <a:p>
            <a:r>
              <a:rPr lang="pl-PL" dirty="0" smtClean="0"/>
              <a:t>2.4.4 Cel linku (w kontekście) (A)</a:t>
            </a:r>
          </a:p>
          <a:p>
            <a:r>
              <a:rPr lang="pl-PL" dirty="0" smtClean="0"/>
              <a:t>2.4.5 Wiele dróg (AA)</a:t>
            </a:r>
          </a:p>
          <a:p>
            <a:r>
              <a:rPr lang="pl-PL" dirty="0" smtClean="0"/>
              <a:t>2.4.6 Nagłówki i etykiety (AA)</a:t>
            </a:r>
          </a:p>
          <a:p>
            <a:r>
              <a:rPr lang="pl-PL" dirty="0" smtClean="0"/>
              <a:t>2.4.7 Widoczny fokus (AA)</a:t>
            </a:r>
          </a:p>
          <a:p>
            <a:r>
              <a:rPr lang="pl-PL" dirty="0" smtClean="0"/>
              <a:t>2.4.8 Lokalizacja (AAA)</a:t>
            </a:r>
          </a:p>
          <a:p>
            <a:r>
              <a:rPr lang="pl-PL" dirty="0" smtClean="0"/>
              <a:t>2.4.9 Cel linku (z samego linku) (AAA)</a:t>
            </a:r>
          </a:p>
          <a:p>
            <a:r>
              <a:rPr lang="pl-PL" dirty="0" smtClean="0"/>
              <a:t>2.4.10 Nagłówki sekcji (AAA)</a:t>
            </a:r>
            <a:endParaRPr lang="pl-PL" dirty="0"/>
          </a:p>
        </p:txBody>
      </p:sp>
      <p:pic>
        <p:nvPicPr>
          <p:cNvPr id="8" name="Obraz 7" descr="click here_ikonka.jpg"/>
          <p:cNvPicPr>
            <a:picLocks noChangeAspect="1"/>
          </p:cNvPicPr>
          <p:nvPr/>
        </p:nvPicPr>
        <p:blipFill>
          <a:blip r:embed="rId3" cstate="print"/>
          <a:stretch>
            <a:fillRect/>
          </a:stretch>
        </p:blipFill>
        <p:spPr>
          <a:xfrm>
            <a:off x="6000760" y="2357430"/>
            <a:ext cx="883231" cy="1074972"/>
          </a:xfrm>
          <a:prstGeom prst="rect">
            <a:avLst/>
          </a:prstGeom>
        </p:spPr>
      </p:pic>
      <p:sp>
        <p:nvSpPr>
          <p:cNvPr id="9" name="pole tekstowe 8"/>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67544" y="476672"/>
            <a:ext cx="8229600" cy="1143000"/>
          </a:xfrm>
        </p:spPr>
        <p:txBody>
          <a:bodyPr/>
          <a:lstStyle/>
          <a:p>
            <a:r>
              <a:rPr lang="pl-PL" sz="2000" b="1" dirty="0" smtClean="0"/>
              <a:t>Zasada nr 2: Funkcjonalność — komponenty interfejsu użytkownika oraz nawigacja muszą być możliwe do użycia. </a:t>
            </a:r>
            <a:r>
              <a:rPr lang="pl-PL" sz="2000" dirty="0" smtClean="0"/>
              <a:t/>
            </a:r>
            <a:br>
              <a:rPr lang="pl-PL" sz="2000" dirty="0" smtClean="0"/>
            </a:br>
            <a:endParaRPr lang="pl-PL" sz="2000" dirty="0"/>
          </a:p>
        </p:txBody>
      </p:sp>
      <p:sp>
        <p:nvSpPr>
          <p:cNvPr id="6" name="Symbol zastępczy zawartości 5"/>
          <p:cNvSpPr>
            <a:spLocks noGrp="1"/>
          </p:cNvSpPr>
          <p:nvPr>
            <p:ph idx="1"/>
          </p:nvPr>
        </p:nvSpPr>
        <p:spPr>
          <a:xfrm>
            <a:off x="500034" y="1357298"/>
            <a:ext cx="8229600" cy="4525963"/>
          </a:xfrm>
        </p:spPr>
        <p:txBody>
          <a:bodyPr/>
          <a:lstStyle/>
          <a:p>
            <a:r>
              <a:rPr lang="pl-PL" sz="2000" b="1" dirty="0" smtClean="0"/>
              <a:t>Wytyczna 2.4 Możliwość nawigacji: Dostarczenie narzędzi ułatwiających użytkownikowi nawigowanie, znajdowanie treści i ustalanie, gdzie się w danym momencie znajduje. </a:t>
            </a:r>
            <a:endParaRPr lang="pl-PL" sz="2000" dirty="0" smtClean="0"/>
          </a:p>
          <a:p>
            <a:r>
              <a:rPr lang="pl-PL" sz="2000" b="1" dirty="0" smtClean="0"/>
              <a:t>2.4.1 Możliwość pominięcia bloków:</a:t>
            </a:r>
            <a:r>
              <a:rPr lang="pl-PL" sz="2000" dirty="0" smtClean="0"/>
              <a:t> Dostępny jest mechanizm, który umożliwia </a:t>
            </a:r>
            <a:r>
              <a:rPr lang="pl-PL" sz="2000" dirty="0" smtClean="0">
                <a:solidFill>
                  <a:srgbClr val="FF0000"/>
                </a:solidFill>
              </a:rPr>
              <a:t>pominięcie bloków treści </a:t>
            </a:r>
            <a:r>
              <a:rPr lang="pl-PL" sz="2000" dirty="0" smtClean="0"/>
              <a:t>powtarzanych na wielu stronach internetowych. (Poziom A) </a:t>
            </a:r>
          </a:p>
          <a:p>
            <a:r>
              <a:rPr lang="pl-PL" sz="2000" b="1" dirty="0" smtClean="0"/>
              <a:t>2.4.4 Cel linku (w kontekście):</a:t>
            </a:r>
            <a:r>
              <a:rPr lang="pl-PL" sz="2000" dirty="0" smtClean="0"/>
              <a:t> Cel każdego linku może wynikać z samej treści linku, lub też z treści linku powiązanej z programistycznie określonym kontekstem, poza tymi przypadkami, kiedy </a:t>
            </a:r>
            <a:r>
              <a:rPr lang="pl-PL" sz="2000" dirty="0" smtClean="0">
                <a:solidFill>
                  <a:srgbClr val="FF0000"/>
                </a:solidFill>
              </a:rPr>
              <a:t>cel łącza</a:t>
            </a:r>
            <a:r>
              <a:rPr lang="pl-PL" sz="2000" dirty="0" smtClean="0"/>
              <a:t> i tak byłby niejasny dla użytkowników. (Poziom A) </a:t>
            </a:r>
          </a:p>
          <a:p>
            <a:r>
              <a:rPr lang="pl-PL" sz="2000" b="1" dirty="0" smtClean="0"/>
              <a:t>2.4.5 Wiele dróg:</a:t>
            </a:r>
            <a:r>
              <a:rPr lang="pl-PL" sz="2000" dirty="0" smtClean="0"/>
              <a:t> </a:t>
            </a:r>
            <a:r>
              <a:rPr lang="pl-PL" sz="2000" dirty="0" smtClean="0">
                <a:solidFill>
                  <a:srgbClr val="FF0000"/>
                </a:solidFill>
              </a:rPr>
              <a:t>Istnieje więcej niż jedna droga </a:t>
            </a:r>
            <a:r>
              <a:rPr lang="pl-PL" sz="2000" dirty="0" smtClean="0"/>
              <a:t>umożliwiająca zlokalizowanie strony w danym serwisie internetowym, za wyjątkiem sytuacji, kiedy dana strona jest wynikiem jakiejś procedury lub jednym z jej etapów. (Poziom AA) </a:t>
            </a:r>
          </a:p>
          <a:p>
            <a:endParaRPr lang="pl-PL" sz="2000" dirty="0" smtClean="0"/>
          </a:p>
          <a:p>
            <a:endParaRPr lang="pl-PL" sz="2000" dirty="0"/>
          </a:p>
        </p:txBody>
      </p:sp>
      <p:sp>
        <p:nvSpPr>
          <p:cNvPr id="7" name="pole tekstowe 6"/>
          <p:cNvSpPr txBox="1"/>
          <p:nvPr/>
        </p:nvSpPr>
        <p:spPr>
          <a:xfrm>
            <a:off x="785786" y="6143644"/>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Skip link</a:t>
            </a:r>
            <a:endParaRPr lang="pl-PL" dirty="0"/>
          </a:p>
        </p:txBody>
      </p:sp>
      <p:pic>
        <p:nvPicPr>
          <p:cNvPr id="243714" name="Picture 2" descr="Zrzuty ekranu z fragmentami na zastosowanie pomijania bloków tekstu tzw skip links. Przykład ze strony WebAIM. Biały napis na czerwonym prostokącie: skip to main content."/>
          <p:cNvPicPr>
            <a:picLocks noChangeAspect="1" noChangeArrowheads="1"/>
          </p:cNvPicPr>
          <p:nvPr/>
        </p:nvPicPr>
        <p:blipFill>
          <a:blip r:embed="rId2" cstate="print"/>
          <a:srcRect/>
          <a:stretch>
            <a:fillRect/>
          </a:stretch>
        </p:blipFill>
        <p:spPr bwMode="auto">
          <a:xfrm>
            <a:off x="1000100" y="1643050"/>
            <a:ext cx="5400158" cy="1214446"/>
          </a:xfrm>
          <a:prstGeom prst="rect">
            <a:avLst/>
          </a:prstGeom>
          <a:ln>
            <a:noFill/>
          </a:ln>
          <a:effectLst>
            <a:outerShdw blurRad="292100" dist="139700" dir="2700000" algn="tl" rotWithShape="0">
              <a:srgbClr val="333333">
                <a:alpha val="65000"/>
              </a:srgbClr>
            </a:outerShdw>
          </a:effectLst>
        </p:spPr>
      </p:pic>
      <p:pic>
        <p:nvPicPr>
          <p:cNvPr id="243716" name="Picture 4" descr="Zrzuty ekranu z fragmentami na zastosowanie pomijania bloków tekstu tzw skip links. Przykład ze strony BBC. Napis w ramce: Skip to content."/>
          <p:cNvPicPr>
            <a:picLocks noChangeAspect="1" noChangeArrowheads="1"/>
          </p:cNvPicPr>
          <p:nvPr/>
        </p:nvPicPr>
        <p:blipFill>
          <a:blip r:embed="rId3" cstate="print"/>
          <a:srcRect/>
          <a:stretch>
            <a:fillRect/>
          </a:stretch>
        </p:blipFill>
        <p:spPr bwMode="auto">
          <a:xfrm>
            <a:off x="4429124" y="3214686"/>
            <a:ext cx="3553264" cy="1571636"/>
          </a:xfrm>
          <a:prstGeom prst="rect">
            <a:avLst/>
          </a:prstGeom>
          <a:ln>
            <a:noFill/>
          </a:ln>
          <a:effectLst>
            <a:outerShdw blurRad="292100" dist="139700" dir="2700000" algn="tl" rotWithShape="0">
              <a:srgbClr val="333333">
                <a:alpha val="65000"/>
              </a:srgbClr>
            </a:outerShdw>
          </a:effectLst>
        </p:spPr>
      </p:pic>
      <p:pic>
        <p:nvPicPr>
          <p:cNvPr id="1026" name="Picture 2" descr="Zrzuty ekranu z fragmentami na zastosowanie pomijania bloków tekstu tzw skip links. Przykład ze strony Europa.eu. Biały napis na czarnej ramce: Skip to main content."/>
          <p:cNvPicPr>
            <a:picLocks noChangeAspect="1" noChangeArrowheads="1"/>
          </p:cNvPicPr>
          <p:nvPr/>
        </p:nvPicPr>
        <p:blipFill>
          <a:blip r:embed="rId4"/>
          <a:srcRect/>
          <a:stretch>
            <a:fillRect/>
          </a:stretch>
        </p:blipFill>
        <p:spPr bwMode="auto">
          <a:xfrm>
            <a:off x="857224" y="5000636"/>
            <a:ext cx="5754687" cy="1066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57200" y="274638"/>
            <a:ext cx="8229600" cy="706090"/>
          </a:xfrm>
        </p:spPr>
        <p:txBody>
          <a:bodyPr>
            <a:normAutofit fontScale="90000"/>
          </a:bodyPr>
          <a:lstStyle/>
          <a:p>
            <a:r>
              <a:rPr lang="pl-PL" dirty="0" smtClean="0"/>
              <a:t>Google</a:t>
            </a:r>
            <a:endParaRPr lang="pl-PL" dirty="0"/>
          </a:p>
        </p:txBody>
      </p:sp>
      <p:pic>
        <p:nvPicPr>
          <p:cNvPr id="99329" name="Picture 1" descr="Zrzut ekranu stony wyszukiwarki Google. Przykład hiperłączy w kolorze niebieskim. Linki wybrane kursorem są niebieskie z dodatkowym podkreśleniem."/>
          <p:cNvPicPr>
            <a:picLocks noChangeAspect="1" noChangeArrowheads="1"/>
          </p:cNvPicPr>
          <p:nvPr/>
        </p:nvPicPr>
        <p:blipFill>
          <a:blip r:embed="rId2" cstate="print"/>
          <a:srcRect/>
          <a:stretch>
            <a:fillRect/>
          </a:stretch>
        </p:blipFill>
        <p:spPr bwMode="auto">
          <a:xfrm>
            <a:off x="642910" y="1000108"/>
            <a:ext cx="5314948" cy="2919649"/>
          </a:xfrm>
          <a:prstGeom prst="rect">
            <a:avLst/>
          </a:prstGeom>
          <a:ln>
            <a:noFill/>
          </a:ln>
          <a:effectLst>
            <a:outerShdw blurRad="292100" dist="139700" dir="2700000" algn="tl" rotWithShape="0">
              <a:srgbClr val="333333">
                <a:alpha val="65000"/>
              </a:srgbClr>
            </a:outerShdw>
          </a:effectLst>
        </p:spPr>
      </p:pic>
      <p:pic>
        <p:nvPicPr>
          <p:cNvPr id="99330" name="Picture 2" descr="Zrzut ekranu stony wyszukiwarki Google. Przykład hiperłączy w kolorze niebieskim. Linki wybrane wcześniej  w kolorze fioletowym czyli  odwiedzone strony wcześniej."/>
          <p:cNvPicPr>
            <a:picLocks noChangeAspect="1" noChangeArrowheads="1"/>
          </p:cNvPicPr>
          <p:nvPr/>
        </p:nvPicPr>
        <p:blipFill>
          <a:blip r:embed="rId3" cstate="print"/>
          <a:srcRect/>
          <a:stretch>
            <a:fillRect/>
          </a:stretch>
        </p:blipFill>
        <p:spPr bwMode="auto">
          <a:xfrm>
            <a:off x="2643174" y="3786190"/>
            <a:ext cx="6145213" cy="2447925"/>
          </a:xfrm>
          <a:prstGeom prst="rect">
            <a:avLst/>
          </a:prstGeom>
          <a:ln>
            <a:noFill/>
          </a:ln>
          <a:effectLst>
            <a:outerShdw blurRad="292100" dist="139700" dir="2700000" algn="tl" rotWithShape="0">
              <a:srgbClr val="333333">
                <a:alpha val="65000"/>
              </a:srgbClr>
            </a:outerShdw>
          </a:effectLst>
        </p:spPr>
      </p:pic>
      <p:sp>
        <p:nvSpPr>
          <p:cNvPr id="7" name="Strzałka w lewo i w górę 6"/>
          <p:cNvSpPr/>
          <p:nvPr/>
        </p:nvSpPr>
        <p:spPr>
          <a:xfrm rot="16200000">
            <a:off x="6250793" y="1535893"/>
            <a:ext cx="2500330" cy="2000264"/>
          </a:xfrm>
          <a:prstGeom prst="leftUpArrow">
            <a:avLst>
              <a:gd name="adj1" fmla="val 11224"/>
              <a:gd name="adj2" fmla="val 18112"/>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Zrzut ekranu strony głównej http://www.izabela.mrochen.us.edu.pl. Przykład zastosowania hiperłączy w kolorze niebieskim z podkreśleniem. Tekst w kolorze czarnym."/>
          <p:cNvPicPr>
            <a:picLocks noChangeAspect="1" noChangeArrowheads="1"/>
          </p:cNvPicPr>
          <p:nvPr/>
        </p:nvPicPr>
        <p:blipFill>
          <a:blip r:embed="rId2" cstate="print"/>
          <a:srcRect/>
          <a:stretch>
            <a:fillRect/>
          </a:stretch>
        </p:blipFill>
        <p:spPr bwMode="auto">
          <a:xfrm>
            <a:off x="1500166" y="1071546"/>
            <a:ext cx="6004840" cy="4214821"/>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642910" y="6215082"/>
            <a:ext cx="5072098" cy="261610"/>
          </a:xfrm>
          <a:prstGeom prst="rect">
            <a:avLst/>
          </a:prstGeom>
          <a:noFill/>
        </p:spPr>
        <p:txBody>
          <a:bodyPr wrap="square" rtlCol="0">
            <a:spAutoFit/>
          </a:bodyPr>
          <a:lstStyle/>
          <a:p>
            <a:r>
              <a:rPr lang="pl-PL" sz="1100" dirty="0" smtClean="0"/>
              <a:t>Źródło: http://www.izabela.mrochen.us.edu.pl/</a:t>
            </a:r>
            <a:endParaRPr lang="pl-PL" sz="1100" dirty="0"/>
          </a:p>
        </p:txBody>
      </p:sp>
      <p:pic>
        <p:nvPicPr>
          <p:cNvPr id="201731" name="Picture 3" descr="Zrzut ekranu badania współczynnika kontrastu. Aplikacja Colour Contrast Analyser."/>
          <p:cNvPicPr>
            <a:picLocks noChangeAspect="1" noChangeArrowheads="1"/>
          </p:cNvPicPr>
          <p:nvPr/>
        </p:nvPicPr>
        <p:blipFill>
          <a:blip r:embed="rId3" cstate="print"/>
          <a:srcRect/>
          <a:stretch>
            <a:fillRect/>
          </a:stretch>
        </p:blipFill>
        <p:spPr bwMode="auto">
          <a:xfrm>
            <a:off x="1000100" y="3571876"/>
            <a:ext cx="2379028" cy="2271703"/>
          </a:xfrm>
          <a:prstGeom prst="rect">
            <a:avLst/>
          </a:prstGeom>
          <a:ln>
            <a:noFill/>
          </a:ln>
          <a:effectLst>
            <a:outerShdw blurRad="292100" dist="139700" dir="2700000" algn="tl" rotWithShape="0">
              <a:srgbClr val="333333">
                <a:alpha val="65000"/>
              </a:srgbClr>
            </a:outerShdw>
          </a:effectLst>
        </p:spPr>
      </p:pic>
      <p:pic>
        <p:nvPicPr>
          <p:cNvPr id="201732" name="Picture 4" descr="Zrzut ekranu badania współczynnika kontrastu dla osób z protanopią, deuteranopią oraz tritanopią. Aplikacja Colour Contrast Analyser."/>
          <p:cNvPicPr>
            <a:picLocks noChangeAspect="1" noChangeArrowheads="1"/>
          </p:cNvPicPr>
          <p:nvPr/>
        </p:nvPicPr>
        <p:blipFill>
          <a:blip r:embed="rId4" cstate="print"/>
          <a:srcRect/>
          <a:stretch>
            <a:fillRect/>
          </a:stretch>
        </p:blipFill>
        <p:spPr bwMode="auto">
          <a:xfrm>
            <a:off x="5000628" y="2643182"/>
            <a:ext cx="3040025" cy="3343269"/>
          </a:xfrm>
          <a:prstGeom prst="rect">
            <a:avLst/>
          </a:prstGeom>
          <a:ln>
            <a:noFill/>
          </a:ln>
          <a:effectLst>
            <a:outerShdw blurRad="292100" dist="139700" dir="2700000" algn="tl" rotWithShape="0">
              <a:srgbClr val="333333">
                <a:alpha val="65000"/>
              </a:srgbClr>
            </a:outerShdw>
          </a:effectLst>
        </p:spPr>
      </p:pic>
      <p:sp>
        <p:nvSpPr>
          <p:cNvPr id="6" name="Tytuł 5"/>
          <p:cNvSpPr>
            <a:spLocks noGrp="1"/>
          </p:cNvSpPr>
          <p:nvPr>
            <p:ph type="title"/>
          </p:nvPr>
        </p:nvSpPr>
        <p:spPr>
          <a:xfrm>
            <a:off x="457200" y="274638"/>
            <a:ext cx="8229600" cy="725470"/>
          </a:xfrm>
        </p:spPr>
        <p:txBody>
          <a:bodyPr/>
          <a:lstStyle/>
          <a:p>
            <a:r>
              <a:rPr lang="pl-PL" sz="2800" dirty="0" smtClean="0"/>
              <a:t>Kontrast odnośników</a:t>
            </a:r>
            <a:endParaRPr lang="pl-PL"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p:cTn id="7" dur="500" fill="hold"/>
                                        <p:tgtEl>
                                          <p:spTgt spid="201731"/>
                                        </p:tgtEl>
                                        <p:attrNameLst>
                                          <p:attrName>ppt_w</p:attrName>
                                        </p:attrNameLst>
                                      </p:cBhvr>
                                      <p:tavLst>
                                        <p:tav tm="0">
                                          <p:val>
                                            <p:fltVal val="0"/>
                                          </p:val>
                                        </p:tav>
                                        <p:tav tm="100000">
                                          <p:val>
                                            <p:strVal val="#ppt_w"/>
                                          </p:val>
                                        </p:tav>
                                      </p:tavLst>
                                    </p:anim>
                                    <p:anim calcmode="lin" valueType="num">
                                      <p:cBhvr>
                                        <p:cTn id="8" dur="500" fill="hold"/>
                                        <p:tgtEl>
                                          <p:spTgt spid="201731"/>
                                        </p:tgtEl>
                                        <p:attrNameLst>
                                          <p:attrName>ppt_h</p:attrName>
                                        </p:attrNameLst>
                                      </p:cBhvr>
                                      <p:tavLst>
                                        <p:tav tm="0">
                                          <p:val>
                                            <p:fltVal val="0"/>
                                          </p:val>
                                        </p:tav>
                                        <p:tav tm="100000">
                                          <p:val>
                                            <p:strVal val="#ppt_h"/>
                                          </p:val>
                                        </p:tav>
                                      </p:tavLst>
                                    </p:anim>
                                    <p:animEffect transition="in" filter="fade">
                                      <p:cBhvr>
                                        <p:cTn id="9" dur="500"/>
                                        <p:tgtEl>
                                          <p:spTgt spid="2017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1732"/>
                                        </p:tgtEl>
                                        <p:attrNameLst>
                                          <p:attrName>style.visibility</p:attrName>
                                        </p:attrNameLst>
                                      </p:cBhvr>
                                      <p:to>
                                        <p:strVal val="visible"/>
                                      </p:to>
                                    </p:set>
                                    <p:anim calcmode="lin" valueType="num">
                                      <p:cBhvr>
                                        <p:cTn id="14" dur="500" fill="hold"/>
                                        <p:tgtEl>
                                          <p:spTgt spid="201732"/>
                                        </p:tgtEl>
                                        <p:attrNameLst>
                                          <p:attrName>ppt_w</p:attrName>
                                        </p:attrNameLst>
                                      </p:cBhvr>
                                      <p:tavLst>
                                        <p:tav tm="0">
                                          <p:val>
                                            <p:fltVal val="0"/>
                                          </p:val>
                                        </p:tav>
                                        <p:tav tm="100000">
                                          <p:val>
                                            <p:strVal val="#ppt_w"/>
                                          </p:val>
                                        </p:tav>
                                      </p:tavLst>
                                    </p:anim>
                                    <p:anim calcmode="lin" valueType="num">
                                      <p:cBhvr>
                                        <p:cTn id="15" dur="500" fill="hold"/>
                                        <p:tgtEl>
                                          <p:spTgt spid="201732"/>
                                        </p:tgtEl>
                                        <p:attrNameLst>
                                          <p:attrName>ppt_h</p:attrName>
                                        </p:attrNameLst>
                                      </p:cBhvr>
                                      <p:tavLst>
                                        <p:tav tm="0">
                                          <p:val>
                                            <p:fltVal val="0"/>
                                          </p:val>
                                        </p:tav>
                                        <p:tav tm="100000">
                                          <p:val>
                                            <p:strVal val="#ppt_h"/>
                                          </p:val>
                                        </p:tav>
                                      </p:tavLst>
                                    </p:anim>
                                    <p:animEffect transition="in" filter="fade">
                                      <p:cBhvr>
                                        <p:cTn id="16" dur="500"/>
                                        <p:tgtEl>
                                          <p:spTgt spid="20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Zrzut ekranu przedstawiający fragment menu głównego. Wskazanie poprawnego kontrastu menu roziwjanego. Poniżej ścieżka orkuszków."/>
          <p:cNvPicPr>
            <a:picLocks noChangeAspect="1" noChangeArrowheads="1"/>
          </p:cNvPicPr>
          <p:nvPr/>
        </p:nvPicPr>
        <p:blipFill>
          <a:blip r:embed="rId2" cstate="print"/>
          <a:srcRect/>
          <a:stretch>
            <a:fillRect/>
          </a:stretch>
        </p:blipFill>
        <p:spPr bwMode="auto">
          <a:xfrm>
            <a:off x="714348" y="642918"/>
            <a:ext cx="6021387" cy="2533650"/>
          </a:xfrm>
          <a:prstGeom prst="rect">
            <a:avLst/>
          </a:prstGeom>
          <a:ln>
            <a:noFill/>
          </a:ln>
          <a:effectLst>
            <a:outerShdw blurRad="292100" dist="139700" dir="2700000" algn="tl" rotWithShape="0">
              <a:srgbClr val="333333">
                <a:alpha val="65000"/>
              </a:srgbClr>
            </a:outerShdw>
          </a:effectLst>
        </p:spPr>
      </p:pic>
      <p:pic>
        <p:nvPicPr>
          <p:cNvPr id="198659" name="Picture 3" descr="Zrzut ekranu przedstawiający fragment menu głównego. Wskazanie poprawnego kontrastu menu roziwjanego. Poniżej ścieżka orkuszków."/>
          <p:cNvPicPr>
            <a:picLocks noChangeAspect="1" noChangeArrowheads="1"/>
          </p:cNvPicPr>
          <p:nvPr/>
        </p:nvPicPr>
        <p:blipFill>
          <a:blip r:embed="rId3" cstate="print"/>
          <a:srcRect/>
          <a:stretch>
            <a:fillRect/>
          </a:stretch>
        </p:blipFill>
        <p:spPr bwMode="auto">
          <a:xfrm>
            <a:off x="3071802" y="3643314"/>
            <a:ext cx="4905375" cy="2028825"/>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714348" y="6000768"/>
            <a:ext cx="7143800" cy="261610"/>
          </a:xfrm>
          <a:prstGeom prst="rect">
            <a:avLst/>
          </a:prstGeom>
          <a:noFill/>
        </p:spPr>
        <p:txBody>
          <a:bodyPr wrap="square" rtlCol="0">
            <a:spAutoFit/>
          </a:bodyPr>
          <a:lstStyle/>
          <a:p>
            <a:r>
              <a:rPr lang="pl-PL" sz="1100" dirty="0" smtClean="0"/>
              <a:t>Źródło: http://www.izabela.mrochen.us.edu.pl/wspolpraca/wspolpraca-z-kilgray-dr-Izabela-Mrochen/</a:t>
            </a:r>
            <a:endParaRPr lang="pl-PL" sz="11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rzut ekranu strony Śląskie. Pozytywna energia. "/>
          <p:cNvPicPr>
            <a:picLocks noChangeAspect="1" noChangeArrowheads="1"/>
          </p:cNvPicPr>
          <p:nvPr/>
        </p:nvPicPr>
        <p:blipFill>
          <a:blip r:embed="rId2" cstate="print"/>
          <a:srcRect/>
          <a:stretch>
            <a:fillRect/>
          </a:stretch>
        </p:blipFill>
        <p:spPr bwMode="auto">
          <a:xfrm>
            <a:off x="571472" y="1357298"/>
            <a:ext cx="8001024" cy="3248738"/>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14348" y="5857892"/>
            <a:ext cx="6786610" cy="430887"/>
          </a:xfrm>
          <a:prstGeom prst="rect">
            <a:avLst/>
          </a:prstGeom>
          <a:noFill/>
        </p:spPr>
        <p:txBody>
          <a:bodyPr wrap="square" rtlCol="0">
            <a:spAutoFit/>
          </a:bodyPr>
          <a:lstStyle/>
          <a:p>
            <a:r>
              <a:rPr lang="pl-PL" sz="1100" dirty="0" smtClean="0"/>
              <a:t>Źródło: http://rpo.slaskie.pl/</a:t>
            </a:r>
            <a:br>
              <a:rPr lang="pl-PL" sz="1100" dirty="0" smtClean="0"/>
            </a:br>
            <a:endParaRPr lang="pl-PL" sz="1100"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4" name="Picture 4" descr="Zrzut ekranu serwisu z przykładami hiperłączy. Linki w kolorze kontrastowym niebieskim z podkreśleniem. Poniżej kursor i wyskakujące okno tzw tooltip z informacją o celu linku."/>
          <p:cNvPicPr>
            <a:picLocks noChangeAspect="1" noChangeArrowheads="1"/>
          </p:cNvPicPr>
          <p:nvPr/>
        </p:nvPicPr>
        <p:blipFill>
          <a:blip r:embed="rId2" cstate="print"/>
          <a:srcRect/>
          <a:stretch>
            <a:fillRect/>
          </a:stretch>
        </p:blipFill>
        <p:spPr bwMode="auto">
          <a:xfrm>
            <a:off x="4286248" y="3714752"/>
            <a:ext cx="2900368" cy="2495959"/>
          </a:xfrm>
          <a:prstGeom prst="rect">
            <a:avLst/>
          </a:prstGeom>
          <a:ln>
            <a:noFill/>
          </a:ln>
          <a:effectLst>
            <a:outerShdw blurRad="292100" dist="139700" dir="2700000" algn="tl" rotWithShape="0">
              <a:srgbClr val="333333">
                <a:alpha val="65000"/>
              </a:srgbClr>
            </a:outerShdw>
          </a:effectLst>
        </p:spPr>
      </p:pic>
      <p:pic>
        <p:nvPicPr>
          <p:cNvPr id="199682" name="Picture 2" descr="Zrzut ekranu serwisu z przykładami hiperłączy. Linki w kolorze kontrastowym niebieskim z podkreśleniem. Poniżej kursor i wyskakujące okno tzw tooltip z informacją o celu linku."/>
          <p:cNvPicPr>
            <a:picLocks noChangeAspect="1" noChangeArrowheads="1"/>
          </p:cNvPicPr>
          <p:nvPr/>
        </p:nvPicPr>
        <p:blipFill>
          <a:blip r:embed="rId3" cstate="print"/>
          <a:srcRect/>
          <a:stretch>
            <a:fillRect/>
          </a:stretch>
        </p:blipFill>
        <p:spPr bwMode="auto">
          <a:xfrm>
            <a:off x="571472" y="642918"/>
            <a:ext cx="3622327" cy="1571636"/>
          </a:xfrm>
          <a:prstGeom prst="rect">
            <a:avLst/>
          </a:prstGeom>
          <a:ln>
            <a:noFill/>
          </a:ln>
          <a:effectLst>
            <a:outerShdw blurRad="292100" dist="139700" dir="2700000" algn="tl" rotWithShape="0">
              <a:srgbClr val="333333">
                <a:alpha val="65000"/>
              </a:srgbClr>
            </a:outerShdw>
          </a:effectLst>
        </p:spPr>
      </p:pic>
      <p:pic>
        <p:nvPicPr>
          <p:cNvPr id="199683" name="Picture 3" descr="Zrzut ekranu serwisu z przykładami hiperłączy. Linki w kolorze kontrastowym niebieskim z podkreśleniem. Poniżej kursor i wyskakujące okno tzw tooltip z informacją o celu linku."/>
          <p:cNvPicPr>
            <a:picLocks noChangeAspect="1" noChangeArrowheads="1"/>
          </p:cNvPicPr>
          <p:nvPr/>
        </p:nvPicPr>
        <p:blipFill>
          <a:blip r:embed="rId4" cstate="print"/>
          <a:srcRect/>
          <a:stretch>
            <a:fillRect/>
          </a:stretch>
        </p:blipFill>
        <p:spPr bwMode="auto">
          <a:xfrm>
            <a:off x="2500298" y="2000240"/>
            <a:ext cx="5878513" cy="1743075"/>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571472" y="6143644"/>
            <a:ext cx="4071966" cy="261610"/>
          </a:xfrm>
          <a:prstGeom prst="rect">
            <a:avLst/>
          </a:prstGeom>
          <a:noFill/>
        </p:spPr>
        <p:txBody>
          <a:bodyPr wrap="square" rtlCol="0">
            <a:spAutoFit/>
          </a:bodyPr>
          <a:lstStyle/>
          <a:p>
            <a:r>
              <a:rPr lang="pl-PL" sz="1100" dirty="0" smtClean="0"/>
              <a:t>Źródło: http://www.izabela.mrochen.us.edu.pl/</a:t>
            </a:r>
            <a:endParaRPr lang="pl-PL" sz="11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142976" y="928670"/>
            <a:ext cx="7072362" cy="1200329"/>
          </a:xfrm>
          <a:prstGeom prst="rect">
            <a:avLst/>
          </a:prstGeom>
          <a:noFill/>
        </p:spPr>
        <p:txBody>
          <a:bodyPr wrap="square" rtlCol="0">
            <a:spAutoFit/>
          </a:bodyPr>
          <a:lstStyle/>
          <a:p>
            <a:r>
              <a:rPr lang="pl-PL" b="1" dirty="0" smtClean="0"/>
              <a:t>HTTP 404</a:t>
            </a:r>
            <a:r>
              <a:rPr lang="pl-PL" dirty="0" smtClean="0"/>
              <a:t> lub </a:t>
            </a:r>
            <a:r>
              <a:rPr lang="pl-PL" b="1" dirty="0" smtClean="0"/>
              <a:t>Not </a:t>
            </a:r>
            <a:r>
              <a:rPr lang="pl-PL" b="1" dirty="0" err="1" smtClean="0"/>
              <a:t>Found</a:t>
            </a:r>
            <a:r>
              <a:rPr lang="pl-PL" dirty="0" smtClean="0"/>
              <a:t> - kod błędu  wskazującego , że użytkownik jest w stanie komunikować się z serwerem, ale ten nie może znaleźć żądanego pliku, lub jest on skonfigurowany, aby nie spełnić żądania i nie wyświetlać informacji</a:t>
            </a:r>
            <a:endParaRPr lang="pl-PL" dirty="0"/>
          </a:p>
        </p:txBody>
      </p:sp>
      <p:sp>
        <p:nvSpPr>
          <p:cNvPr id="3" name="pole tekstowe 2"/>
          <p:cNvSpPr txBox="1"/>
          <p:nvPr/>
        </p:nvSpPr>
        <p:spPr>
          <a:xfrm>
            <a:off x="1214414" y="6072206"/>
            <a:ext cx="4429156" cy="261610"/>
          </a:xfrm>
          <a:prstGeom prst="rect">
            <a:avLst/>
          </a:prstGeom>
          <a:noFill/>
        </p:spPr>
        <p:txBody>
          <a:bodyPr wrap="square" rtlCol="0">
            <a:spAutoFit/>
          </a:bodyPr>
          <a:lstStyle/>
          <a:p>
            <a:r>
              <a:rPr lang="pl-PL" sz="1100" dirty="0" smtClean="0"/>
              <a:t>Źródło: https://pl.wikipedia.org/wiki/HTTP_404</a:t>
            </a:r>
            <a:endParaRPr lang="pl-PL" sz="1100" dirty="0"/>
          </a:p>
        </p:txBody>
      </p:sp>
      <p:pic>
        <p:nvPicPr>
          <p:cNvPr id="202754" name="Picture 2" descr="Zrzut ekranu z przykłądem kodu http404. Przykład z Google. Po prawej robot w kawałkach. Po lewej napis Google 404. That`s an error.&#10;&#10;&#10;https://c1.staticflickr.com/6/5019/5507688003_a58994266e_z.jpg"/>
          <p:cNvPicPr>
            <a:picLocks noChangeAspect="1" noChangeArrowheads="1"/>
          </p:cNvPicPr>
          <p:nvPr/>
        </p:nvPicPr>
        <p:blipFill>
          <a:blip r:embed="rId2" cstate="print"/>
          <a:srcRect/>
          <a:stretch>
            <a:fillRect/>
          </a:stretch>
        </p:blipFill>
        <p:spPr bwMode="auto">
          <a:xfrm>
            <a:off x="1714480" y="2357430"/>
            <a:ext cx="6096000"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04664"/>
            <a:ext cx="8229600" cy="692696"/>
          </a:xfrm>
        </p:spPr>
        <p:txBody>
          <a:bodyPr>
            <a:normAutofit fontScale="90000"/>
          </a:bodyPr>
          <a:lstStyle/>
          <a:p>
            <a:r>
              <a:rPr lang="pl-PL" sz="1800" b="1" dirty="0" smtClean="0">
                <a:solidFill>
                  <a:schemeClr val="accent6">
                    <a:lumMod val="75000"/>
                  </a:schemeClr>
                </a:solidFill>
              </a:rPr>
              <a:t/>
            </a:r>
            <a:br>
              <a:rPr lang="pl-PL" sz="1800" b="1" dirty="0" smtClean="0">
                <a:solidFill>
                  <a:schemeClr val="accent6">
                    <a:lumMod val="75000"/>
                  </a:schemeClr>
                </a:solidFill>
              </a:rPr>
            </a:br>
            <a:r>
              <a:rPr lang="pl-PL" sz="2400" b="1" dirty="0" smtClean="0"/>
              <a:t>Strategie Europa 2020;</a:t>
            </a:r>
            <a:endParaRPr lang="pl-PL" sz="2400" b="1" dirty="0"/>
          </a:p>
        </p:txBody>
      </p:sp>
      <p:sp>
        <p:nvSpPr>
          <p:cNvPr id="3" name="Symbol zastępczy zawartości 2"/>
          <p:cNvSpPr>
            <a:spLocks noGrp="1"/>
          </p:cNvSpPr>
          <p:nvPr>
            <p:ph idx="1"/>
          </p:nvPr>
        </p:nvSpPr>
        <p:spPr>
          <a:xfrm>
            <a:off x="457200" y="1196752"/>
            <a:ext cx="8363272" cy="5256584"/>
          </a:xfrm>
        </p:spPr>
        <p:txBody>
          <a:bodyPr>
            <a:normAutofit fontScale="25000" lnSpcReduction="20000"/>
          </a:bodyPr>
          <a:lstStyle/>
          <a:p>
            <a:r>
              <a:rPr lang="pl-PL" sz="8000" b="1" dirty="0" smtClean="0"/>
              <a:t>Projekt przewodni: „Program na rzecz nowych umiejętności i zatrudnienia”</a:t>
            </a:r>
            <a:r>
              <a:rPr lang="pl-PL" sz="8000" dirty="0" smtClean="0"/>
              <a:t/>
            </a:r>
            <a:br>
              <a:rPr lang="pl-PL" sz="8000" dirty="0" smtClean="0"/>
            </a:br>
            <a:r>
              <a:rPr lang="pl-PL" sz="8000" dirty="0" smtClean="0"/>
              <a:t>Celem projektu jest stworzenie warunków do unowocześnienia rynków pracy w związku z rosnącym poziomem bezrobocia oraz zapewnienie trwałości naszych modeli społecznych. </a:t>
            </a:r>
          </a:p>
          <a:p>
            <a:r>
              <a:rPr lang="pl-PL" sz="8000" dirty="0" smtClean="0"/>
              <a:t>Oznacza to wzmocnienie pozycji obywateli poprzez umożliwienie im </a:t>
            </a:r>
            <a:r>
              <a:rPr lang="pl-PL" sz="8000" b="1" dirty="0" smtClean="0">
                <a:solidFill>
                  <a:srgbClr val="FF0000"/>
                </a:solidFill>
              </a:rPr>
              <a:t>zdobywania nowych umiejętności</a:t>
            </a:r>
            <a:r>
              <a:rPr lang="pl-PL" sz="8000" dirty="0" smtClean="0"/>
              <a:t>, tak aby obecni i przyszli </a:t>
            </a:r>
            <a:r>
              <a:rPr lang="pl-PL" sz="8000" dirty="0" err="1" smtClean="0"/>
              <a:t>pracownicy</a:t>
            </a:r>
            <a:r>
              <a:rPr lang="pl-PL" sz="8000" dirty="0" smtClean="0"/>
              <a:t> mogli przystosować się do nowych warunków i </a:t>
            </a:r>
            <a:r>
              <a:rPr lang="pl-PL" sz="8000" dirty="0" smtClean="0">
                <a:solidFill>
                  <a:srgbClr val="FF0000"/>
                </a:solidFill>
              </a:rPr>
              <a:t>ewentualnej zmiany kariery</a:t>
            </a:r>
            <a:r>
              <a:rPr lang="pl-PL" sz="8000" dirty="0" smtClean="0"/>
              <a:t>, aby ograniczyć bezrobocie i podnieść wydajność siły roboczej (…)</a:t>
            </a:r>
          </a:p>
          <a:p>
            <a:r>
              <a:rPr lang="pl-PL" sz="8000" dirty="0" smtClean="0"/>
              <a:t>Zapewnić </a:t>
            </a:r>
            <a:r>
              <a:rPr lang="pl-PL" sz="8000" b="1" dirty="0" smtClean="0">
                <a:solidFill>
                  <a:srgbClr val="FF0000"/>
                </a:solidFill>
              </a:rPr>
              <a:t>zdobywanie i uznawanie kompetencji </a:t>
            </a:r>
            <a:r>
              <a:rPr lang="pl-PL" sz="8000" dirty="0" smtClean="0"/>
              <a:t>koniecznych do kontynuowania nauki i na rynku pracy w toku kształcenia ogólnego, zawodowego, wyższego i kształcenia dorosłych, a także opracować wspólny język i narzędzie operacyjne do celów kształcenia/szkolenia i pracy: europejskie zasady ramowe dotyczące umiejętności, kompetencji i zawodów (ESCO).</a:t>
            </a:r>
          </a:p>
          <a:p>
            <a:r>
              <a:rPr lang="pl-PL" sz="8000" dirty="0" smtClean="0"/>
              <a:t>Zapewnić zdobywanie i uznawanie kompetencji koniecznych do kontynuowania </a:t>
            </a:r>
            <a:r>
              <a:rPr lang="pl-PL" sz="8000" dirty="0" err="1" smtClean="0"/>
              <a:t>nauki</a:t>
            </a:r>
            <a:r>
              <a:rPr lang="pl-PL" sz="8000" dirty="0" smtClean="0"/>
              <a:t> i na rynku pracy w toku kształcenia ogólnego, zawodowego, wyższego i kształcenia dorosłych, w tym także w toku uczenia się </a:t>
            </a:r>
            <a:r>
              <a:rPr lang="pl-PL" sz="8000" dirty="0" err="1" smtClean="0"/>
              <a:t>pozaformalnego</a:t>
            </a:r>
            <a:r>
              <a:rPr lang="pl-PL" sz="8000" dirty="0" smtClean="0"/>
              <a:t> i nieformalnego.</a:t>
            </a:r>
            <a:r>
              <a:rPr lang="pl-PL" dirty="0" smtClean="0"/>
              <a:t/>
            </a:r>
            <a:br>
              <a:rPr lang="pl-PL" dirty="0" smtClean="0"/>
            </a:br>
            <a:r>
              <a:rPr lang="pl-PL" dirty="0" smtClean="0"/>
              <a:t/>
            </a:r>
            <a:br>
              <a:rPr lang="pl-PL" dirty="0" smtClean="0"/>
            </a:br>
            <a:r>
              <a:rPr lang="pl-PL" dirty="0" smtClean="0"/>
              <a:t> </a:t>
            </a:r>
            <a:br>
              <a:rPr lang="pl-PL" dirty="0" smtClean="0"/>
            </a:br>
            <a:r>
              <a:rPr lang="pl-PL" dirty="0" smtClean="0"/>
              <a:t/>
            </a:r>
            <a:br>
              <a:rPr lang="pl-PL" dirty="0" smtClean="0"/>
            </a:br>
            <a:r>
              <a:rPr lang="pl-PL" dirty="0" smtClean="0"/>
              <a:t> </a:t>
            </a:r>
            <a:br>
              <a:rPr lang="pl-PL" dirty="0" smtClean="0"/>
            </a:br>
            <a:r>
              <a:rPr lang="pl-PL" dirty="0" smtClean="0"/>
              <a:t/>
            </a:r>
            <a:br>
              <a:rPr lang="pl-PL" dirty="0" smtClean="0"/>
            </a:br>
            <a:endParaRPr lang="pl-PL" dirty="0"/>
          </a:p>
        </p:txBody>
      </p:sp>
      <p:sp>
        <p:nvSpPr>
          <p:cNvPr id="4" name="pole tekstowe 3"/>
          <p:cNvSpPr txBox="1"/>
          <p:nvPr/>
        </p:nvSpPr>
        <p:spPr>
          <a:xfrm>
            <a:off x="857224" y="6143644"/>
            <a:ext cx="7200800" cy="261610"/>
          </a:xfrm>
          <a:prstGeom prst="rect">
            <a:avLst/>
          </a:prstGeom>
          <a:noFill/>
        </p:spPr>
        <p:txBody>
          <a:bodyPr wrap="square" rtlCol="0">
            <a:spAutoFit/>
          </a:bodyPr>
          <a:lstStyle/>
          <a:p>
            <a:r>
              <a:rPr lang="pl-PL" sz="1100" dirty="0" smtClean="0"/>
              <a:t>Źródło: http://eur-lex.europa.eu/LexUriServ/LexUriServ.do?uri=COM:2010:2020:FIN:PL:PDF</a:t>
            </a:r>
            <a:endParaRPr lang="pl-PL" sz="11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Zrzut ekranu z przykłądem kodu htto 404. Przykład z Wikipedii.&#10;&#10;&#10;https://upload.wikimedia.org/wikipedia/commons/a/a0/Wikimedia_404_message.jpg"/>
          <p:cNvPicPr>
            <a:picLocks noChangeAspect="1" noChangeArrowheads="1"/>
          </p:cNvPicPr>
          <p:nvPr/>
        </p:nvPicPr>
        <p:blipFill>
          <a:blip r:embed="rId2" cstate="print"/>
          <a:srcRect/>
          <a:stretch>
            <a:fillRect/>
          </a:stretch>
        </p:blipFill>
        <p:spPr bwMode="auto">
          <a:xfrm>
            <a:off x="714348" y="1142984"/>
            <a:ext cx="7729531" cy="4005071"/>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928662" y="5857892"/>
            <a:ext cx="6572296" cy="261610"/>
          </a:xfrm>
          <a:prstGeom prst="rect">
            <a:avLst/>
          </a:prstGeom>
          <a:noFill/>
        </p:spPr>
        <p:txBody>
          <a:bodyPr wrap="square" rtlCol="0">
            <a:spAutoFit/>
          </a:bodyPr>
          <a:lstStyle/>
          <a:p>
            <a:r>
              <a:rPr lang="pl-PL" sz="1100" dirty="0" smtClean="0"/>
              <a:t>Źródło: https://upload.wikimedia.org/wikipedia/commons/a/a0/Wikimedia_404_message.jpg</a:t>
            </a:r>
            <a:endParaRPr lang="pl-PL" sz="11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Zrzut ekranu z przykłądem kodu htto 404. Przykład ze strony Facebook. Na środku strony dłoń z kciukiem owieniętym bandażem. Napis: Sorry, this page isn`t available."/>
          <p:cNvPicPr>
            <a:picLocks noChangeAspect="1" noChangeArrowheads="1"/>
          </p:cNvPicPr>
          <p:nvPr/>
        </p:nvPicPr>
        <p:blipFill>
          <a:blip r:embed="rId2" cstate="print"/>
          <a:srcRect/>
          <a:stretch>
            <a:fillRect/>
          </a:stretch>
        </p:blipFill>
        <p:spPr bwMode="auto">
          <a:xfrm>
            <a:off x="857224" y="571480"/>
            <a:ext cx="7288213" cy="50196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857224" y="6072206"/>
            <a:ext cx="5286412" cy="261610"/>
          </a:xfrm>
          <a:prstGeom prst="rect">
            <a:avLst/>
          </a:prstGeom>
          <a:noFill/>
        </p:spPr>
        <p:txBody>
          <a:bodyPr wrap="square" rtlCol="0">
            <a:spAutoFit/>
          </a:bodyPr>
          <a:lstStyle/>
          <a:p>
            <a:r>
              <a:rPr lang="pl-PL" sz="1100" dirty="0" smtClean="0"/>
              <a:t>Źródło: https://c1.staticflickr.com/9/8092/8529921681_6c67e499c7_b.jpg</a:t>
            </a:r>
            <a:endParaRPr lang="pl-PL" sz="110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 nr 3 - Zrozumia</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7</a:t>
            </a:r>
            <a:endParaRPr lang="pl-PL" altLang="pl-PL" b="1" dirty="0">
              <a:solidFill>
                <a:srgbClr val="636466"/>
              </a:solidFill>
              <a:latin typeface="Novecento wide Book" pitchFamily="50" charset="-18"/>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571604" y="928670"/>
            <a:ext cx="3008313" cy="1162050"/>
          </a:xfrm>
        </p:spPr>
        <p:txBody>
          <a:bodyPr/>
          <a:lstStyle/>
          <a:p>
            <a:r>
              <a:rPr lang="pl-PL" sz="1600" dirty="0" smtClean="0"/>
              <a:t>Zasada nr 3: Zrozumiałość — informacje oraz obsługa interfejsu użytkownika muszą być zrozumiałe.</a:t>
            </a:r>
            <a:endParaRPr lang="pl-PL" sz="1600" dirty="0"/>
          </a:p>
        </p:txBody>
      </p:sp>
      <p:pic>
        <p:nvPicPr>
          <p:cNvPr id="7" name="Symbol zastępczy zawartości 8" descr="Niebieskie logo komputera stacjonarnego.Na ekranie monitora piktogram książki w granatowej okładce. Na okładce litera i."/>
          <p:cNvPicPr>
            <a:picLocks noGrp="1" noChangeAspect="1"/>
          </p:cNvPicPr>
          <p:nvPr>
            <p:ph idx="1"/>
          </p:nvPr>
        </p:nvPicPr>
        <p:blipFill>
          <a:blip r:embed="rId2" cstate="print"/>
          <a:stretch>
            <a:fillRect/>
          </a:stretch>
        </p:blipFill>
        <p:spPr>
          <a:xfrm>
            <a:off x="4781179" y="2000240"/>
            <a:ext cx="3102346" cy="2756704"/>
          </a:xfrm>
        </p:spPr>
      </p:pic>
      <p:sp>
        <p:nvSpPr>
          <p:cNvPr id="6" name="Symbol zastępczy tekstu 5"/>
          <p:cNvSpPr>
            <a:spLocks noGrp="1"/>
          </p:cNvSpPr>
          <p:nvPr>
            <p:ph type="body" sz="half" idx="2"/>
          </p:nvPr>
        </p:nvSpPr>
        <p:spPr>
          <a:xfrm>
            <a:off x="1571604" y="2143116"/>
            <a:ext cx="3008313" cy="3983047"/>
          </a:xfrm>
        </p:spPr>
        <p:txBody>
          <a:bodyPr/>
          <a:lstStyle/>
          <a:p>
            <a:r>
              <a:rPr lang="pl-PL" sz="1800" b="1" dirty="0" smtClean="0"/>
              <a:t>Wytyczna 3.1 Możliwość odczytania</a:t>
            </a:r>
          </a:p>
          <a:p>
            <a:r>
              <a:rPr lang="pl-PL" sz="1800" dirty="0" smtClean="0"/>
              <a:t>3.1.1 Język strony (A)</a:t>
            </a:r>
          </a:p>
          <a:p>
            <a:r>
              <a:rPr lang="pl-PL" sz="1800" dirty="0" smtClean="0"/>
              <a:t>3.1.2 Język części (AA)</a:t>
            </a:r>
          </a:p>
          <a:p>
            <a:r>
              <a:rPr lang="pl-PL" sz="1800" dirty="0" smtClean="0"/>
              <a:t>3.1.3 Nietypowe słowa (AAA)</a:t>
            </a:r>
          </a:p>
          <a:p>
            <a:r>
              <a:rPr lang="pl-PL" sz="1800" dirty="0" smtClean="0"/>
              <a:t>3.1.4 Skróty (AAA)</a:t>
            </a:r>
          </a:p>
          <a:p>
            <a:r>
              <a:rPr lang="pl-PL" sz="1800" dirty="0" smtClean="0"/>
              <a:t>3.1.5 Poziom umiejętności czytania (AAA) </a:t>
            </a:r>
          </a:p>
          <a:p>
            <a:r>
              <a:rPr lang="pl-PL" sz="1800" dirty="0" smtClean="0"/>
              <a:t>3.1.6 Wymowa (AAA)</a:t>
            </a:r>
            <a:endParaRPr lang="pl-PL" sz="1800" dirty="0"/>
          </a:p>
        </p:txBody>
      </p:sp>
      <p:pic>
        <p:nvPicPr>
          <p:cNvPr id="8" name="Obraz 7" descr="niebieska książka_litera i na okładce.jpg"/>
          <p:cNvPicPr>
            <a:picLocks noChangeAspect="1"/>
          </p:cNvPicPr>
          <p:nvPr/>
        </p:nvPicPr>
        <p:blipFill>
          <a:blip r:embed="rId3" cstate="print"/>
          <a:stretch>
            <a:fillRect/>
          </a:stretch>
        </p:blipFill>
        <p:spPr>
          <a:xfrm>
            <a:off x="5786446" y="2214554"/>
            <a:ext cx="1080566" cy="1130004"/>
          </a:xfrm>
          <a:prstGeom prst="rect">
            <a:avLst/>
          </a:prstGeom>
        </p:spPr>
      </p:pic>
      <p:sp>
        <p:nvSpPr>
          <p:cNvPr id="9" name="pole tekstowe 8"/>
          <p:cNvSpPr txBox="1"/>
          <p:nvPr/>
        </p:nvSpPr>
        <p:spPr>
          <a:xfrm>
            <a:off x="1571604" y="5929330"/>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67544" y="404664"/>
            <a:ext cx="8229600" cy="1143000"/>
          </a:xfrm>
        </p:spPr>
        <p:txBody>
          <a:bodyPr/>
          <a:lstStyle/>
          <a:p>
            <a:r>
              <a:rPr lang="pl-PL" sz="2000" b="1" dirty="0" smtClean="0"/>
              <a:t>Zasada nr 3: Zrozumiałość — informacje oraz obsługa interfejsu użytkownika muszą być zrozumiałe. </a:t>
            </a:r>
            <a:r>
              <a:rPr lang="pl-PL" sz="2000" dirty="0" smtClean="0"/>
              <a:t/>
            </a:r>
            <a:br>
              <a:rPr lang="pl-PL" sz="2000" dirty="0" smtClean="0"/>
            </a:br>
            <a:endParaRPr lang="pl-PL" sz="2000" dirty="0"/>
          </a:p>
        </p:txBody>
      </p:sp>
      <p:sp>
        <p:nvSpPr>
          <p:cNvPr id="6" name="Symbol zastępczy zawartości 5"/>
          <p:cNvSpPr>
            <a:spLocks noGrp="1"/>
          </p:cNvSpPr>
          <p:nvPr>
            <p:ph idx="1"/>
          </p:nvPr>
        </p:nvSpPr>
        <p:spPr/>
        <p:txBody>
          <a:bodyPr/>
          <a:lstStyle/>
          <a:p>
            <a:r>
              <a:rPr lang="pl-PL" sz="2000" b="1" dirty="0" smtClean="0"/>
              <a:t>Wytyczna 3.1 Możliwość odczytania: Treść powinna być zrozumiała i możliwa do odczytania. </a:t>
            </a:r>
          </a:p>
          <a:p>
            <a:r>
              <a:rPr lang="pl-PL" sz="2000" b="1" dirty="0" smtClean="0"/>
              <a:t>3.1.1 Język strony:</a:t>
            </a:r>
            <a:r>
              <a:rPr lang="pl-PL" sz="2000" dirty="0" smtClean="0"/>
              <a:t> Domyślny </a:t>
            </a:r>
            <a:r>
              <a:rPr lang="pl-PL" sz="2000" dirty="0" err="1" smtClean="0"/>
              <a:t>język</a:t>
            </a:r>
            <a:r>
              <a:rPr lang="pl-PL" sz="2000" dirty="0" smtClean="0"/>
              <a:t> naturalny każdej strony internetowej może zostać odczytany przez </a:t>
            </a:r>
            <a:r>
              <a:rPr lang="pl-PL" sz="2000" dirty="0" err="1" smtClean="0"/>
              <a:t>program</a:t>
            </a:r>
            <a:r>
              <a:rPr lang="pl-PL" sz="2000" dirty="0" smtClean="0"/>
              <a:t> komputerowy. (Poziom A) </a:t>
            </a:r>
          </a:p>
          <a:p>
            <a:r>
              <a:rPr lang="pl-PL" sz="2000" b="1" dirty="0" smtClean="0"/>
              <a:t>3.1.2 Język części:</a:t>
            </a:r>
            <a:r>
              <a:rPr lang="pl-PL" sz="2000" dirty="0" smtClean="0"/>
              <a:t> Język naturalny każdej części lub frazy zawartej w treści może zostać odczytany przez </a:t>
            </a:r>
            <a:r>
              <a:rPr lang="pl-PL" sz="2000" dirty="0" err="1" smtClean="0"/>
              <a:t>program</a:t>
            </a:r>
            <a:r>
              <a:rPr lang="pl-PL" sz="2000" dirty="0" smtClean="0"/>
              <a:t> komputerowy, za wyjątkiem nazw własnych, wyrażeń technicznych, słów w nieokreślonym języku oraz słów i fraz, które stanowią część żargonu w bezpośrednio otaczającym je tekście. (Poziom AA) </a:t>
            </a:r>
          </a:p>
          <a:p>
            <a:endParaRPr lang="pl-PL" sz="2000" dirty="0" smtClean="0"/>
          </a:p>
          <a:p>
            <a:endParaRPr lang="pl-PL" sz="2000" dirty="0"/>
          </a:p>
        </p:txBody>
      </p:sp>
      <p:sp>
        <p:nvSpPr>
          <p:cNvPr id="7" name="pole tekstowe 6"/>
          <p:cNvSpPr txBox="1"/>
          <p:nvPr/>
        </p:nvSpPr>
        <p:spPr>
          <a:xfrm>
            <a:off x="785786" y="6143644"/>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Zrzut ekranu z platfromy Logios."/>
          <p:cNvPicPr>
            <a:picLocks noChangeAspect="1" noChangeArrowheads="1"/>
          </p:cNvPicPr>
          <p:nvPr/>
        </p:nvPicPr>
        <p:blipFill>
          <a:blip r:embed="rId2" cstate="print"/>
          <a:srcRect/>
          <a:stretch>
            <a:fillRect/>
          </a:stretch>
        </p:blipFill>
        <p:spPr bwMode="auto">
          <a:xfrm>
            <a:off x="1428728" y="571480"/>
            <a:ext cx="6257935" cy="2517123"/>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1428728" y="3857628"/>
            <a:ext cx="3143272" cy="923330"/>
          </a:xfrm>
          <a:prstGeom prst="rect">
            <a:avLst/>
          </a:prstGeom>
          <a:noFill/>
        </p:spPr>
        <p:txBody>
          <a:bodyPr wrap="square" rtlCol="0">
            <a:spAutoFit/>
          </a:bodyPr>
          <a:lstStyle/>
          <a:p>
            <a:r>
              <a:rPr lang="pl-PL" b="1" dirty="0" smtClean="0"/>
              <a:t>FOG</a:t>
            </a:r>
            <a:r>
              <a:rPr lang="pl-PL" dirty="0" smtClean="0"/>
              <a:t> - indeks czytelności, który ma na celu określenie stopnia przystępności tekstu</a:t>
            </a:r>
            <a:endParaRPr lang="pl-PL" dirty="0"/>
          </a:p>
        </p:txBody>
      </p:sp>
      <p:sp>
        <p:nvSpPr>
          <p:cNvPr id="5" name="pole tekstowe 4"/>
          <p:cNvSpPr txBox="1"/>
          <p:nvPr/>
        </p:nvSpPr>
        <p:spPr>
          <a:xfrm>
            <a:off x="1214414" y="6000768"/>
            <a:ext cx="6643734" cy="261610"/>
          </a:xfrm>
          <a:prstGeom prst="rect">
            <a:avLst/>
          </a:prstGeom>
          <a:noFill/>
        </p:spPr>
        <p:txBody>
          <a:bodyPr wrap="square" rtlCol="0">
            <a:spAutoFit/>
          </a:bodyPr>
          <a:lstStyle/>
          <a:p>
            <a:r>
              <a:rPr lang="pl-PL" sz="1100" dirty="0" smtClean="0"/>
              <a:t>Źródło: http://www.logios.pl/     oraz 	http://www.jasnopis.pl/aplikacja</a:t>
            </a:r>
            <a:endParaRPr lang="pl-PL" sz="11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400" dirty="0" smtClean="0"/>
              <a:t>Wartość FOG Interpretacja</a:t>
            </a:r>
            <a:endParaRPr lang="pl-PL" sz="2400" dirty="0"/>
          </a:p>
        </p:txBody>
      </p:sp>
      <p:sp>
        <p:nvSpPr>
          <p:cNvPr id="3" name="Symbol zastępczy zawartości 2"/>
          <p:cNvSpPr>
            <a:spLocks noGrp="1"/>
          </p:cNvSpPr>
          <p:nvPr>
            <p:ph idx="1"/>
          </p:nvPr>
        </p:nvSpPr>
        <p:spPr>
          <a:xfrm>
            <a:off x="457200" y="1600201"/>
            <a:ext cx="8229600" cy="2686056"/>
          </a:xfrm>
        </p:spPr>
        <p:txBody>
          <a:bodyPr/>
          <a:lstStyle/>
          <a:p>
            <a:r>
              <a:rPr lang="pl-PL" sz="2000" dirty="0" smtClean="0"/>
              <a:t>1-6 </a:t>
            </a:r>
            <a:r>
              <a:rPr lang="pl-PL" sz="2000" dirty="0" err="1" smtClean="0"/>
              <a:t>język</a:t>
            </a:r>
            <a:r>
              <a:rPr lang="pl-PL" sz="2000" dirty="0" smtClean="0"/>
              <a:t> bardzo prosty, zrozumiały już dla uczniów szkoły podstawowej </a:t>
            </a:r>
          </a:p>
          <a:p>
            <a:r>
              <a:rPr lang="pl-PL" sz="2000" dirty="0" smtClean="0"/>
              <a:t>7-9 </a:t>
            </a:r>
            <a:r>
              <a:rPr lang="pl-PL" sz="2000" dirty="0" err="1" smtClean="0"/>
              <a:t>język</a:t>
            </a:r>
            <a:r>
              <a:rPr lang="pl-PL" sz="2000" dirty="0" smtClean="0"/>
              <a:t> prosty, zrozumiały już dla uczniów gimnazjum</a:t>
            </a:r>
          </a:p>
          <a:p>
            <a:r>
              <a:rPr lang="pl-PL" sz="2000" dirty="0" smtClean="0"/>
              <a:t>10-12 </a:t>
            </a:r>
            <a:r>
              <a:rPr lang="pl-PL" sz="2000" dirty="0" err="1" smtClean="0"/>
              <a:t>język</a:t>
            </a:r>
            <a:r>
              <a:rPr lang="pl-PL" sz="2000" dirty="0" smtClean="0"/>
              <a:t> dość prosty, zrozumiały już dla uczniów liceum </a:t>
            </a:r>
          </a:p>
          <a:p>
            <a:r>
              <a:rPr lang="pl-PL" sz="2000" dirty="0" smtClean="0"/>
              <a:t>13-15 </a:t>
            </a:r>
            <a:r>
              <a:rPr lang="pl-PL" sz="2000" dirty="0" err="1" smtClean="0"/>
              <a:t>język</a:t>
            </a:r>
            <a:r>
              <a:rPr lang="pl-PL" sz="2000" dirty="0" smtClean="0"/>
              <a:t> dość trudny, zrozumiały dla studentów studiów licencjackich </a:t>
            </a:r>
          </a:p>
          <a:p>
            <a:r>
              <a:rPr lang="pl-PL" sz="2000" dirty="0" smtClean="0"/>
              <a:t>16-17 </a:t>
            </a:r>
            <a:r>
              <a:rPr lang="pl-PL" sz="2000" dirty="0" err="1" smtClean="0"/>
              <a:t>język</a:t>
            </a:r>
            <a:r>
              <a:rPr lang="pl-PL" sz="2000" dirty="0" smtClean="0"/>
              <a:t> trudny, zrozumiały dla studentów studiów magisterskich </a:t>
            </a:r>
          </a:p>
          <a:p>
            <a:r>
              <a:rPr lang="pl-PL" sz="2000" dirty="0" smtClean="0"/>
              <a:t>18 i więcej </a:t>
            </a:r>
            <a:r>
              <a:rPr lang="pl-PL" sz="2000" dirty="0" err="1" smtClean="0"/>
              <a:t>język</a:t>
            </a:r>
            <a:r>
              <a:rPr lang="pl-PL" sz="2000" dirty="0" smtClean="0"/>
              <a:t> bardzo trudny, zrozumiały dla magistrów i osób z wyższym wykształceniem</a:t>
            </a:r>
            <a:endParaRPr lang="pl-PL" sz="2000" dirty="0"/>
          </a:p>
        </p:txBody>
      </p:sp>
      <p:sp>
        <p:nvSpPr>
          <p:cNvPr id="4" name="pole tekstowe 3"/>
          <p:cNvSpPr txBox="1"/>
          <p:nvPr/>
        </p:nvSpPr>
        <p:spPr>
          <a:xfrm>
            <a:off x="785786" y="4357694"/>
            <a:ext cx="4786346" cy="261610"/>
          </a:xfrm>
          <a:prstGeom prst="rect">
            <a:avLst/>
          </a:prstGeom>
          <a:noFill/>
        </p:spPr>
        <p:txBody>
          <a:bodyPr wrap="square" rtlCol="0">
            <a:spAutoFit/>
          </a:bodyPr>
          <a:lstStyle/>
          <a:p>
            <a:r>
              <a:rPr lang="pl-PL" sz="1100" dirty="0" smtClean="0"/>
              <a:t>Źródło: https://pl.wikipedia.org/wiki/Indeks_czytelno%C5%9Bci_FOG</a:t>
            </a:r>
            <a:endParaRPr lang="pl-PL" sz="1100" dirty="0"/>
          </a:p>
        </p:txBody>
      </p:sp>
      <p:sp>
        <p:nvSpPr>
          <p:cNvPr id="5" name="pole tekstowe 4"/>
          <p:cNvSpPr txBox="1"/>
          <p:nvPr/>
        </p:nvSpPr>
        <p:spPr>
          <a:xfrm>
            <a:off x="857224" y="5072074"/>
            <a:ext cx="7786742" cy="369332"/>
          </a:xfrm>
          <a:prstGeom prst="rect">
            <a:avLst/>
          </a:prstGeom>
          <a:noFill/>
        </p:spPr>
        <p:txBody>
          <a:bodyPr wrap="square" rtlCol="0">
            <a:spAutoFit/>
          </a:bodyPr>
          <a:lstStyle/>
          <a:p>
            <a:r>
              <a:rPr lang="pl-PL" dirty="0" smtClean="0"/>
              <a:t>Polecany film: Projekt dostępna informacja: tekst trudny w zrozumieniu </a:t>
            </a:r>
            <a:endParaRPr lang="pl-PL" dirty="0"/>
          </a:p>
        </p:txBody>
      </p:sp>
      <p:sp>
        <p:nvSpPr>
          <p:cNvPr id="6" name="pole tekstowe 5"/>
          <p:cNvSpPr txBox="1"/>
          <p:nvPr/>
        </p:nvSpPr>
        <p:spPr>
          <a:xfrm>
            <a:off x="785786" y="5572140"/>
            <a:ext cx="7215238" cy="261610"/>
          </a:xfrm>
          <a:prstGeom prst="rect">
            <a:avLst/>
          </a:prstGeom>
          <a:noFill/>
        </p:spPr>
        <p:txBody>
          <a:bodyPr wrap="square" rtlCol="0">
            <a:spAutoFit/>
          </a:bodyPr>
          <a:lstStyle/>
          <a:p>
            <a:r>
              <a:rPr lang="pl-PL" sz="1100" dirty="0" smtClean="0"/>
              <a:t>Źródło: https://www.youtube.com/watch?v=r5inNUkr9M4</a:t>
            </a:r>
            <a:endParaRPr lang="pl-PL" sz="110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214414" y="1000108"/>
            <a:ext cx="3008313" cy="1162050"/>
          </a:xfrm>
        </p:spPr>
        <p:txBody>
          <a:bodyPr/>
          <a:lstStyle/>
          <a:p>
            <a:r>
              <a:rPr lang="pl-PL" sz="1600" dirty="0" smtClean="0"/>
              <a:t>Zasada nr 3: Zrozumiałość — informacje oraz obsługa interfejsu użytkownika muszą być zrozumiałe.</a:t>
            </a:r>
            <a:endParaRPr lang="pl-PL" sz="1600" dirty="0"/>
          </a:p>
        </p:txBody>
      </p:sp>
      <p:pic>
        <p:nvPicPr>
          <p:cNvPr id="7" name="Symbol zastępczy zawartości 8" descr="Niebieskie logo komputera stacjonarnego. Na ekranie monitora dwa piktogramy dokumentu tekstowego w kształcei poziomego prostokąta. Na lewym dokumencie zielona pozioma strzałka grotem skierowana w lewo. Na prawym dokumencie czerowna pozioma strzałka grotem skierowana w prawo."/>
          <p:cNvPicPr>
            <a:picLocks noGrp="1" noChangeAspect="1"/>
          </p:cNvPicPr>
          <p:nvPr>
            <p:ph idx="1"/>
          </p:nvPr>
        </p:nvPicPr>
        <p:blipFill>
          <a:blip r:embed="rId2" cstate="print"/>
          <a:stretch>
            <a:fillRect/>
          </a:stretch>
        </p:blipFill>
        <p:spPr>
          <a:xfrm>
            <a:off x="4539993" y="1785926"/>
            <a:ext cx="3343531" cy="2971018"/>
          </a:xfrm>
        </p:spPr>
      </p:pic>
      <p:sp>
        <p:nvSpPr>
          <p:cNvPr id="6" name="Symbol zastępczy tekstu 5"/>
          <p:cNvSpPr>
            <a:spLocks noGrp="1"/>
          </p:cNvSpPr>
          <p:nvPr>
            <p:ph type="body" sz="half" idx="2"/>
          </p:nvPr>
        </p:nvSpPr>
        <p:spPr>
          <a:xfrm>
            <a:off x="1142976" y="2214554"/>
            <a:ext cx="3214710" cy="3697295"/>
          </a:xfrm>
        </p:spPr>
        <p:txBody>
          <a:bodyPr/>
          <a:lstStyle/>
          <a:p>
            <a:r>
              <a:rPr lang="pl-PL" sz="1600" b="1" dirty="0" smtClean="0"/>
              <a:t>Wytyczna 3.2 Przewidywalność</a:t>
            </a:r>
          </a:p>
          <a:p>
            <a:r>
              <a:rPr lang="pl-PL" sz="1600" dirty="0" smtClean="0"/>
              <a:t>Strony internetowe powinny otwierać się i funkcjonować w przewidywalny sposób</a:t>
            </a:r>
          </a:p>
          <a:p>
            <a:r>
              <a:rPr lang="pl-PL" sz="1600" dirty="0" smtClean="0"/>
              <a:t>3.2.1 Po oznaczeniu fokusem (A)</a:t>
            </a:r>
          </a:p>
          <a:p>
            <a:r>
              <a:rPr lang="pl-PL" sz="1600" dirty="0" smtClean="0"/>
              <a:t>3.2.2 Podczas wprowadzania danych (A)</a:t>
            </a:r>
          </a:p>
          <a:p>
            <a:r>
              <a:rPr lang="pl-PL" sz="1600" dirty="0" smtClean="0"/>
              <a:t>3.2.3 Konsekwentna nawigacja (AA)</a:t>
            </a:r>
          </a:p>
          <a:p>
            <a:r>
              <a:rPr lang="pl-PL" sz="1600" dirty="0" smtClean="0"/>
              <a:t>3.2.4 Konsekwentna identyfikacja (AA)</a:t>
            </a:r>
          </a:p>
          <a:p>
            <a:r>
              <a:rPr lang="pl-PL" sz="1600" dirty="0" smtClean="0"/>
              <a:t>3.2.5 Zmiana na żądanie (AAA)</a:t>
            </a:r>
            <a:endParaRPr lang="pl-PL" sz="1600" dirty="0"/>
          </a:p>
        </p:txBody>
      </p:sp>
      <p:pic>
        <p:nvPicPr>
          <p:cNvPr id="8" name="Obraz 7" descr="nawigacja_strzałka w lewo.jpg"/>
          <p:cNvPicPr>
            <a:picLocks noChangeAspect="1"/>
          </p:cNvPicPr>
          <p:nvPr/>
        </p:nvPicPr>
        <p:blipFill>
          <a:blip r:embed="rId3" cstate="print"/>
          <a:stretch>
            <a:fillRect/>
          </a:stretch>
        </p:blipFill>
        <p:spPr>
          <a:xfrm>
            <a:off x="5000628" y="2071678"/>
            <a:ext cx="1132577" cy="971538"/>
          </a:xfrm>
          <a:prstGeom prst="rect">
            <a:avLst/>
          </a:prstGeom>
        </p:spPr>
      </p:pic>
      <p:pic>
        <p:nvPicPr>
          <p:cNvPr id="9" name="Obraz 8" descr="nawigacja_strzałka w prawo.jpg"/>
          <p:cNvPicPr>
            <a:picLocks noChangeAspect="1"/>
          </p:cNvPicPr>
          <p:nvPr/>
        </p:nvPicPr>
        <p:blipFill>
          <a:blip r:embed="rId4" cstate="print"/>
          <a:stretch>
            <a:fillRect/>
          </a:stretch>
        </p:blipFill>
        <p:spPr>
          <a:xfrm>
            <a:off x="6357950" y="2500306"/>
            <a:ext cx="1169236" cy="900677"/>
          </a:xfrm>
          <a:prstGeom prst="rect">
            <a:avLst/>
          </a:prstGeom>
        </p:spPr>
      </p:pic>
      <p:sp>
        <p:nvSpPr>
          <p:cNvPr id="10" name="pole tekstowe 9"/>
          <p:cNvSpPr txBox="1"/>
          <p:nvPr/>
        </p:nvSpPr>
        <p:spPr>
          <a:xfrm>
            <a:off x="1071538" y="5929330"/>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142976" y="642918"/>
            <a:ext cx="3008313" cy="1162050"/>
          </a:xfrm>
        </p:spPr>
        <p:txBody>
          <a:bodyPr/>
          <a:lstStyle/>
          <a:p>
            <a:r>
              <a:rPr lang="pl-PL" sz="1600" dirty="0" smtClean="0"/>
              <a:t>Zasada nr 3: Zrozumiałość — informacje oraz obsługa interfejsu użytkownika muszą być zrozumiałe.</a:t>
            </a:r>
            <a:endParaRPr lang="pl-PL" sz="1600" dirty="0"/>
          </a:p>
        </p:txBody>
      </p:sp>
      <p:pic>
        <p:nvPicPr>
          <p:cNvPr id="7" name="Symbol zastępczy zawartości 8" descr="Niebieskie logo komputera stacjonarnego. Na ekranie monitora czarny znak zapytnia. Wewnątrz znaku biały piktogram głowy skierowanej twarzą w prawą strone."/>
          <p:cNvPicPr>
            <a:picLocks noGrp="1" noChangeAspect="1"/>
          </p:cNvPicPr>
          <p:nvPr>
            <p:ph idx="1"/>
          </p:nvPr>
        </p:nvPicPr>
        <p:blipFill>
          <a:blip r:embed="rId2" cstate="print"/>
          <a:stretch>
            <a:fillRect/>
          </a:stretch>
        </p:blipFill>
        <p:spPr>
          <a:xfrm>
            <a:off x="4929190" y="1857364"/>
            <a:ext cx="3505200" cy="3114675"/>
          </a:xfrm>
        </p:spPr>
      </p:pic>
      <p:sp>
        <p:nvSpPr>
          <p:cNvPr id="6" name="Symbol zastępczy tekstu 5"/>
          <p:cNvSpPr>
            <a:spLocks noGrp="1"/>
          </p:cNvSpPr>
          <p:nvPr>
            <p:ph type="body" sz="half" idx="2"/>
          </p:nvPr>
        </p:nvSpPr>
        <p:spPr>
          <a:xfrm>
            <a:off x="1142976" y="1857364"/>
            <a:ext cx="3643338" cy="4197361"/>
          </a:xfrm>
        </p:spPr>
        <p:txBody>
          <a:bodyPr/>
          <a:lstStyle/>
          <a:p>
            <a:r>
              <a:rPr lang="pl-PL" sz="1600" b="1" dirty="0" smtClean="0"/>
              <a:t>Wytyczna 3.3 Pomoc przy wprowadzaniu informacji</a:t>
            </a:r>
          </a:p>
          <a:p>
            <a:r>
              <a:rPr lang="pl-PL" sz="1600" dirty="0" smtClean="0"/>
              <a:t>Użytkownik ma wsparcie w celu uniknięcia błędów lub możliwości skorygowania błędów</a:t>
            </a:r>
          </a:p>
          <a:p>
            <a:r>
              <a:rPr lang="pl-PL" sz="1600" dirty="0" smtClean="0"/>
              <a:t>3.3.1 Identyfikacja błędu (A)</a:t>
            </a:r>
          </a:p>
          <a:p>
            <a:r>
              <a:rPr lang="pl-PL" sz="1600" dirty="0" smtClean="0"/>
              <a:t>3.3.2 Etykiety lub instrukcje (A)</a:t>
            </a:r>
          </a:p>
          <a:p>
            <a:r>
              <a:rPr lang="pl-PL" sz="1600" dirty="0" smtClean="0"/>
              <a:t>3.3.3 Sugestie korekty błędów (AA)</a:t>
            </a:r>
          </a:p>
          <a:p>
            <a:r>
              <a:rPr lang="pl-PL" sz="1600" dirty="0" smtClean="0"/>
              <a:t>3.3.4 Zapobieganie błędom (kontekst prawny, finansowy, związany z podawaniem danych) (AA)</a:t>
            </a:r>
          </a:p>
          <a:p>
            <a:r>
              <a:rPr lang="pl-PL" sz="1600" dirty="0" smtClean="0"/>
              <a:t>3.3.5 Pomoc (AAA)</a:t>
            </a:r>
          </a:p>
          <a:p>
            <a:r>
              <a:rPr lang="pl-PL" sz="1600" dirty="0" smtClean="0"/>
              <a:t>3.3.6 Zapobieganie błędom (wszystkim) (AAA)</a:t>
            </a:r>
            <a:endParaRPr lang="pl-PL" sz="1600" dirty="0"/>
          </a:p>
        </p:txBody>
      </p:sp>
      <p:pic>
        <p:nvPicPr>
          <p:cNvPr id="5" name="Obraz 4" descr="głowa_znak zapytania.jpg"/>
          <p:cNvPicPr>
            <a:picLocks noChangeAspect="1"/>
          </p:cNvPicPr>
          <p:nvPr/>
        </p:nvPicPr>
        <p:blipFill>
          <a:blip r:embed="rId3" cstate="print"/>
          <a:stretch>
            <a:fillRect/>
          </a:stretch>
        </p:blipFill>
        <p:spPr>
          <a:xfrm>
            <a:off x="6357950" y="2143116"/>
            <a:ext cx="799435" cy="1325488"/>
          </a:xfrm>
          <a:prstGeom prst="rect">
            <a:avLst/>
          </a:prstGeom>
        </p:spPr>
      </p:pic>
      <p:sp>
        <p:nvSpPr>
          <p:cNvPr id="8" name="pole tekstowe 7"/>
          <p:cNvSpPr txBox="1"/>
          <p:nvPr/>
        </p:nvSpPr>
        <p:spPr>
          <a:xfrm>
            <a:off x="1214414" y="5929330"/>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 nr 4 - Solidnoś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8</a:t>
            </a:r>
            <a:endParaRPr lang="pl-PL" altLang="pl-PL" b="1" dirty="0">
              <a:solidFill>
                <a:srgbClr val="636466"/>
              </a:solidFill>
              <a:latin typeface="Novecento wide Book" pitchFamily="50" charset="-1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800" dirty="0" smtClean="0"/>
              <a:t>Rozporządzenie 30.05.2015 </a:t>
            </a:r>
            <a:r>
              <a:rPr lang="pl-PL" sz="2800" dirty="0" err="1" smtClean="0"/>
              <a:t>MAiC</a:t>
            </a:r>
            <a:r>
              <a:rPr lang="pl-PL" sz="2800" dirty="0" smtClean="0"/>
              <a:t/>
            </a:r>
            <a:br>
              <a:rPr lang="pl-PL" sz="2800" dirty="0" smtClean="0"/>
            </a:br>
            <a:endParaRPr lang="pl-PL" sz="2800" dirty="0"/>
          </a:p>
        </p:txBody>
      </p:sp>
      <p:sp>
        <p:nvSpPr>
          <p:cNvPr id="3" name="Symbol zastępczy zawartości 2"/>
          <p:cNvSpPr>
            <a:spLocks noGrp="1"/>
          </p:cNvSpPr>
          <p:nvPr>
            <p:ph idx="1"/>
          </p:nvPr>
        </p:nvSpPr>
        <p:spPr>
          <a:xfrm>
            <a:off x="457200" y="1196752"/>
            <a:ext cx="8229600" cy="4929411"/>
          </a:xfrm>
        </p:spPr>
        <p:txBody>
          <a:bodyPr>
            <a:normAutofit fontScale="85000" lnSpcReduction="20000"/>
          </a:bodyPr>
          <a:lstStyle/>
          <a:p>
            <a:r>
              <a:rPr lang="pl-PL" sz="2600" dirty="0" smtClean="0"/>
              <a:t>Plan Działań na Rzecz Osób Niepełnosprawnych 2006-2015. wersja łatwa do czytania </a:t>
            </a:r>
            <a:r>
              <a:rPr lang="pl-PL" sz="2600" dirty="0" smtClean="0">
                <a:hlinkClick r:id="rId2"/>
              </a:rPr>
              <a:t>Pobierz publikację "Plan Działań na Rzecz Osób Niepełnosprawnych 2006-2015. wersja łatwa do czytania" w formacie </a:t>
            </a:r>
            <a:r>
              <a:rPr lang="pl-PL" sz="2600" dirty="0" err="1" smtClean="0">
                <a:hlinkClick r:id="rId2"/>
              </a:rPr>
              <a:t>pdf</a:t>
            </a:r>
            <a:r>
              <a:rPr lang="pl-PL" sz="2600" dirty="0" smtClean="0">
                <a:hlinkClick r:id="rId2"/>
              </a:rPr>
              <a:t> 1,96 Mb</a:t>
            </a:r>
            <a:endParaRPr lang="pl-PL" sz="2600" dirty="0" smtClean="0"/>
          </a:p>
          <a:p>
            <a:r>
              <a:rPr lang="pl-PL" sz="2600" dirty="0" smtClean="0"/>
              <a:t>„Europejska strategia w sprawie niepełnosprawności 2010-2020" </a:t>
            </a:r>
            <a:r>
              <a:rPr lang="pl-PL" sz="2600" dirty="0" smtClean="0">
                <a:hlinkClick r:id="rId3"/>
              </a:rPr>
              <a:t>Pobierz publikację „Europejska strategia w sprawie niepełnosprawności 2010-2020"k w formacie </a:t>
            </a:r>
            <a:r>
              <a:rPr lang="pl-PL" sz="2600" dirty="0" err="1" smtClean="0">
                <a:hlinkClick r:id="rId3"/>
              </a:rPr>
              <a:t>pdf</a:t>
            </a:r>
            <a:r>
              <a:rPr lang="pl-PL" sz="2600" dirty="0" smtClean="0">
                <a:hlinkClick r:id="rId3"/>
              </a:rPr>
              <a:t> 162 </a:t>
            </a:r>
            <a:r>
              <a:rPr lang="pl-PL" sz="2600" dirty="0" err="1" smtClean="0">
                <a:hlinkClick r:id="rId3"/>
              </a:rPr>
              <a:t>kb</a:t>
            </a:r>
            <a:endParaRPr lang="pl-PL" sz="2600" dirty="0" smtClean="0"/>
          </a:p>
          <a:p>
            <a:pPr>
              <a:buNone/>
            </a:pPr>
            <a:endParaRPr lang="pl-PL" sz="2600" dirty="0" smtClean="0"/>
          </a:p>
          <a:p>
            <a:r>
              <a:rPr lang="pl-PL" sz="2600" dirty="0" smtClean="0"/>
              <a:t>„Plan działań Rady Europy w celu promocji praw i pełnego uczestnictwa osób niepełnosprawnych w społeczeństwie: podnoszenie jakości życia osób niepełnosprawnych w Europie 2006-2015”. Zalecenia nr Rec(2006)5 Komitetu Ministrów dla państw członkowskich </a:t>
            </a:r>
            <a:r>
              <a:rPr lang="pl-PL" sz="2600" dirty="0" smtClean="0">
                <a:hlinkClick r:id="rId4"/>
              </a:rPr>
              <a:t>Pobierz publikację „Plan działań Rady Europy w celu promocji praw i pełnego uczestnictwa osób niepełnosprawnych w społeczeństwie: podnoszenie jakości życia osób niepełnosprawnych w Europie 2006-2015” w formacie </a:t>
            </a:r>
            <a:r>
              <a:rPr lang="pl-PL" sz="2600" dirty="0" err="1" smtClean="0">
                <a:hlinkClick r:id="rId4"/>
              </a:rPr>
              <a:t>pdf</a:t>
            </a:r>
            <a:r>
              <a:rPr lang="pl-PL" sz="2600" dirty="0" smtClean="0">
                <a:hlinkClick r:id="rId4"/>
              </a:rPr>
              <a:t> 430 </a:t>
            </a:r>
            <a:r>
              <a:rPr lang="pl-PL" sz="2600" dirty="0" err="1" smtClean="0">
                <a:hlinkClick r:id="rId4"/>
              </a:rPr>
              <a:t>kb</a:t>
            </a:r>
            <a:endParaRPr lang="pl-PL" sz="2600" dirty="0" smtClean="0"/>
          </a:p>
          <a:p>
            <a:endParaRPr lang="pl-PL" dirty="0"/>
          </a:p>
        </p:txBody>
      </p:sp>
      <p:sp>
        <p:nvSpPr>
          <p:cNvPr id="4" name="pole tekstowe 3"/>
          <p:cNvSpPr txBox="1"/>
          <p:nvPr/>
        </p:nvSpPr>
        <p:spPr>
          <a:xfrm>
            <a:off x="785786" y="6143644"/>
            <a:ext cx="7416824" cy="261610"/>
          </a:xfrm>
          <a:prstGeom prst="rect">
            <a:avLst/>
          </a:prstGeom>
          <a:noFill/>
        </p:spPr>
        <p:txBody>
          <a:bodyPr wrap="square" rtlCol="0">
            <a:spAutoFit/>
          </a:bodyPr>
          <a:lstStyle/>
          <a:p>
            <a:r>
              <a:rPr lang="pl-PL" sz="1100" dirty="0" smtClean="0"/>
              <a:t>Źródło: http://www.niepelnosprawni.gov.pl/dostepnosc-projektowanie-uniwer/</a:t>
            </a:r>
            <a:endParaRPr lang="pl-PL" sz="1100" dirty="0"/>
          </a:p>
        </p:txBody>
      </p:sp>
      <p:sp>
        <p:nvSpPr>
          <p:cNvPr id="5" name="Prostokąt zaokrąglony 4"/>
          <p:cNvSpPr/>
          <p:nvPr/>
        </p:nvSpPr>
        <p:spPr>
          <a:xfrm>
            <a:off x="4932040" y="2132856"/>
            <a:ext cx="3528392" cy="115212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428728" y="928670"/>
            <a:ext cx="3008313" cy="1733554"/>
          </a:xfrm>
        </p:spPr>
        <p:txBody>
          <a:bodyPr/>
          <a:lstStyle/>
          <a:p>
            <a:r>
              <a:rPr lang="pl-PL" sz="1600" dirty="0" smtClean="0"/>
              <a:t>Zasada nr 4: Solidność — Treść musi być solidnie opublikowana, tak, by mogła być skutecznie interpretowana przez różnego rodzaju oprogramowania użytkownika, w tym technologie wspomagające.</a:t>
            </a:r>
            <a:endParaRPr lang="pl-PL" sz="1600" dirty="0"/>
          </a:p>
        </p:txBody>
      </p:sp>
      <p:pic>
        <p:nvPicPr>
          <p:cNvPr id="7" name="Symbol zastępczy zawartości 8" descr="Niebieskie logo komputera stacjonarnego. Na ekranie monitora sześć piktogramów przeglądarek. Piktogramy ułożone w dwórch poziomych rzedach. Od lewej: Safari, Internet Explorer, Chrome, Opera, Firefox."/>
          <p:cNvPicPr>
            <a:picLocks noGrp="1" noChangeAspect="1"/>
          </p:cNvPicPr>
          <p:nvPr>
            <p:ph idx="1"/>
          </p:nvPr>
        </p:nvPicPr>
        <p:blipFill>
          <a:blip r:embed="rId2" cstate="print"/>
          <a:stretch>
            <a:fillRect/>
          </a:stretch>
        </p:blipFill>
        <p:spPr>
          <a:xfrm>
            <a:off x="5072066" y="1643050"/>
            <a:ext cx="3505200" cy="3114675"/>
          </a:xfrm>
        </p:spPr>
      </p:pic>
      <p:sp>
        <p:nvSpPr>
          <p:cNvPr id="6" name="Symbol zastępczy tekstu 5"/>
          <p:cNvSpPr>
            <a:spLocks noGrp="1"/>
          </p:cNvSpPr>
          <p:nvPr>
            <p:ph type="body" sz="half" idx="2"/>
          </p:nvPr>
        </p:nvSpPr>
        <p:spPr>
          <a:xfrm>
            <a:off x="1500166" y="2714620"/>
            <a:ext cx="3357586" cy="3054353"/>
          </a:xfrm>
        </p:spPr>
        <p:txBody>
          <a:bodyPr/>
          <a:lstStyle/>
          <a:p>
            <a:r>
              <a:rPr lang="pl-PL" sz="1800" b="1" dirty="0" smtClean="0"/>
              <a:t>Wytyczna 4.1 Kompatybilność</a:t>
            </a:r>
          </a:p>
          <a:p>
            <a:r>
              <a:rPr lang="pl-PL" sz="1800" dirty="0" smtClean="0"/>
              <a:t>Aby rożnego rodzaju oprogramowania użytkownika </a:t>
            </a:r>
            <a:r>
              <a:rPr lang="pl-PL" sz="1800" dirty="0" err="1" smtClean="0"/>
              <a:t>tj</a:t>
            </a:r>
            <a:r>
              <a:rPr lang="pl-PL" sz="1800" dirty="0" smtClean="0"/>
              <a:t> technologie wspomagające mogły skutecznie interpretować  zawarte informacje , treść musi być solidnie opublikowana</a:t>
            </a:r>
          </a:p>
          <a:p>
            <a:r>
              <a:rPr lang="pl-PL" sz="1800" dirty="0" smtClean="0"/>
              <a:t>4.1.1 </a:t>
            </a:r>
            <a:r>
              <a:rPr lang="pl-PL" sz="1800" dirty="0" err="1" smtClean="0"/>
              <a:t>Parsowanie</a:t>
            </a:r>
            <a:r>
              <a:rPr lang="pl-PL" sz="1800" dirty="0" smtClean="0"/>
              <a:t> (A)</a:t>
            </a:r>
          </a:p>
          <a:p>
            <a:r>
              <a:rPr lang="pl-PL" sz="1800" dirty="0" smtClean="0"/>
              <a:t>4.1.2 Nazwa, rola, wartość (A)</a:t>
            </a:r>
            <a:endParaRPr lang="pl-PL" sz="1800" dirty="0"/>
          </a:p>
        </p:txBody>
      </p:sp>
      <p:pic>
        <p:nvPicPr>
          <p:cNvPr id="8" name="Obraz 7" descr="ikony wyszukiwarek.jpg"/>
          <p:cNvPicPr>
            <a:picLocks noChangeAspect="1"/>
          </p:cNvPicPr>
          <p:nvPr/>
        </p:nvPicPr>
        <p:blipFill>
          <a:blip r:embed="rId3" cstate="print"/>
          <a:stretch>
            <a:fillRect/>
          </a:stretch>
        </p:blipFill>
        <p:spPr>
          <a:xfrm>
            <a:off x="5643570" y="1857364"/>
            <a:ext cx="2667018" cy="1500198"/>
          </a:xfrm>
          <a:prstGeom prst="rect">
            <a:avLst/>
          </a:prstGeom>
        </p:spPr>
      </p:pic>
      <p:sp>
        <p:nvSpPr>
          <p:cNvPr id="9" name="pole tekstowe 8"/>
          <p:cNvSpPr txBox="1"/>
          <p:nvPr/>
        </p:nvSpPr>
        <p:spPr>
          <a:xfrm>
            <a:off x="1500166" y="5929330"/>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zaokrąglony 1"/>
          <p:cNvSpPr/>
          <p:nvPr/>
        </p:nvSpPr>
        <p:spPr>
          <a:xfrm>
            <a:off x="847700" y="633394"/>
            <a:ext cx="4010052" cy="866780"/>
          </a:xfrm>
          <a:prstGeom prst="roundRect">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zaokrąglony 2"/>
          <p:cNvSpPr/>
          <p:nvPr/>
        </p:nvSpPr>
        <p:spPr>
          <a:xfrm>
            <a:off x="1000100" y="785794"/>
            <a:ext cx="4000528" cy="1000132"/>
          </a:xfrm>
          <a:prstGeom prst="roundRect">
            <a:avLst/>
          </a:prstGeom>
          <a:solidFill>
            <a:srgbClr val="FFDA00"/>
          </a:solid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1857356" y="1000108"/>
            <a:ext cx="2571768" cy="461665"/>
          </a:xfrm>
          <a:prstGeom prst="rect">
            <a:avLst/>
          </a:prstGeom>
          <a:noFill/>
        </p:spPr>
        <p:txBody>
          <a:bodyPr wrap="square" rtlCol="0">
            <a:spAutoFit/>
          </a:bodyPr>
          <a:lstStyle/>
          <a:p>
            <a:r>
              <a:rPr lang="pl-PL" sz="2400" b="1" dirty="0" smtClean="0"/>
              <a:t>PODSUMOWANIE </a:t>
            </a:r>
            <a:endParaRPr lang="pl-PL" sz="2400" b="1" dirty="0"/>
          </a:p>
        </p:txBody>
      </p:sp>
      <p:sp>
        <p:nvSpPr>
          <p:cNvPr id="5" name="Prostokąt zaokrąglony 4"/>
          <p:cNvSpPr/>
          <p:nvPr/>
        </p:nvSpPr>
        <p:spPr>
          <a:xfrm>
            <a:off x="1000100" y="2214554"/>
            <a:ext cx="500066" cy="71438"/>
          </a:xfrm>
          <a:prstGeom prst="roundRect">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zaokrąglony 5"/>
          <p:cNvSpPr/>
          <p:nvPr/>
        </p:nvSpPr>
        <p:spPr>
          <a:xfrm>
            <a:off x="1000100" y="2357430"/>
            <a:ext cx="500066" cy="71438"/>
          </a:xfrm>
          <a:prstGeom prst="roundRect">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zaokrąglony 6"/>
          <p:cNvSpPr/>
          <p:nvPr/>
        </p:nvSpPr>
        <p:spPr>
          <a:xfrm>
            <a:off x="1000100" y="2500306"/>
            <a:ext cx="500066" cy="71438"/>
          </a:xfrm>
          <a:prstGeom prst="roundRect">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642910" y="2000240"/>
            <a:ext cx="296668" cy="646331"/>
          </a:xfrm>
          <a:prstGeom prst="rect">
            <a:avLst/>
          </a:prstGeom>
          <a:noFill/>
        </p:spPr>
        <p:txBody>
          <a:bodyPr wrap="square" lIns="91440" tIns="45720" rIns="91440" bIns="45720">
            <a:spAutoFit/>
          </a:bodyPr>
          <a:lstStyle/>
          <a:p>
            <a:pPr algn="ctr"/>
            <a:r>
              <a:rPr lang="pl-PL" sz="3600" b="1" spc="50" dirty="0" smtClean="0">
                <a:ln w="13500">
                  <a:solidFill>
                    <a:schemeClr val="accent1">
                      <a:shade val="2500"/>
                      <a:alpha val="6500"/>
                    </a:schemeClr>
                  </a:solidFill>
                  <a:prstDash val="solid"/>
                </a:ln>
                <a:solidFill>
                  <a:srgbClr val="636466"/>
                </a:solidFill>
                <a:effectLst>
                  <a:innerShdw blurRad="50900" dist="38500" dir="13500000">
                    <a:srgbClr val="000000">
                      <a:alpha val="60000"/>
                    </a:srgbClr>
                  </a:innerShdw>
                </a:effectLst>
              </a:rPr>
              <a:t>h</a:t>
            </a:r>
            <a:endParaRPr lang="pl-PL" sz="3600" b="1" cap="none" spc="50" dirty="0">
              <a:ln w="13500">
                <a:solidFill>
                  <a:schemeClr val="accent1">
                    <a:shade val="2500"/>
                    <a:alpha val="6500"/>
                  </a:schemeClr>
                </a:solidFill>
                <a:prstDash val="solid"/>
              </a:ln>
              <a:solidFill>
                <a:srgbClr val="636466"/>
              </a:solidFill>
              <a:effectLst>
                <a:innerShdw blurRad="50900" dist="38500" dir="13500000">
                  <a:srgbClr val="000000">
                    <a:alpha val="60000"/>
                  </a:srgbClr>
                </a:innerShdw>
              </a:effectLst>
            </a:endParaRPr>
          </a:p>
        </p:txBody>
      </p:sp>
      <p:sp>
        <p:nvSpPr>
          <p:cNvPr id="9" name="pole tekstowe 8"/>
          <p:cNvSpPr txBox="1"/>
          <p:nvPr/>
        </p:nvSpPr>
        <p:spPr>
          <a:xfrm>
            <a:off x="1643042" y="2214554"/>
            <a:ext cx="3071834" cy="338554"/>
          </a:xfrm>
          <a:prstGeom prst="rect">
            <a:avLst/>
          </a:prstGeom>
          <a:noFill/>
        </p:spPr>
        <p:txBody>
          <a:bodyPr wrap="square" rtlCol="0">
            <a:spAutoFit/>
          </a:bodyPr>
          <a:lstStyle/>
          <a:p>
            <a:r>
              <a:rPr lang="pl-PL" sz="1600" dirty="0" smtClean="0"/>
              <a:t>Hierarchia nagłówków od h1 do h6</a:t>
            </a:r>
            <a:endParaRPr lang="pl-PL" sz="1600" dirty="0"/>
          </a:p>
        </p:txBody>
      </p:sp>
      <p:sp>
        <p:nvSpPr>
          <p:cNvPr id="10" name="Prostokąt zaokrąglony 9"/>
          <p:cNvSpPr/>
          <p:nvPr/>
        </p:nvSpPr>
        <p:spPr>
          <a:xfrm>
            <a:off x="714348" y="2928934"/>
            <a:ext cx="357190" cy="571504"/>
          </a:xfrm>
          <a:prstGeom prst="roundRect">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zaokrąglony 10"/>
          <p:cNvSpPr/>
          <p:nvPr/>
        </p:nvSpPr>
        <p:spPr>
          <a:xfrm>
            <a:off x="1142976" y="2928934"/>
            <a:ext cx="357190" cy="571504"/>
          </a:xfrm>
          <a:prstGeom prst="roundRect">
            <a:avLst/>
          </a:prstGeom>
          <a:solidFill>
            <a:srgbClr val="FFDA00"/>
          </a:solid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p:cNvSpPr txBox="1"/>
          <p:nvPr/>
        </p:nvSpPr>
        <p:spPr>
          <a:xfrm>
            <a:off x="642910" y="2857496"/>
            <a:ext cx="214314" cy="646331"/>
          </a:xfrm>
          <a:prstGeom prst="rect">
            <a:avLst/>
          </a:prstGeom>
          <a:noFill/>
        </p:spPr>
        <p:txBody>
          <a:bodyPr wrap="square" rtlCol="0">
            <a:spAutoFit/>
          </a:bodyPr>
          <a:lstStyle/>
          <a:p>
            <a:r>
              <a:rPr lang="pl-PL" sz="3600" b="1" dirty="0" smtClean="0">
                <a:solidFill>
                  <a:schemeClr val="bg1"/>
                </a:solidFill>
              </a:rPr>
              <a:t>A</a:t>
            </a:r>
            <a:endParaRPr lang="pl-PL" sz="3600" b="1" dirty="0">
              <a:solidFill>
                <a:schemeClr val="bg1"/>
              </a:solidFill>
            </a:endParaRPr>
          </a:p>
        </p:txBody>
      </p:sp>
      <p:sp>
        <p:nvSpPr>
          <p:cNvPr id="13" name="pole tekstowe 12"/>
          <p:cNvSpPr txBox="1"/>
          <p:nvPr/>
        </p:nvSpPr>
        <p:spPr>
          <a:xfrm>
            <a:off x="1071538" y="2857496"/>
            <a:ext cx="214314" cy="646331"/>
          </a:xfrm>
          <a:prstGeom prst="rect">
            <a:avLst/>
          </a:prstGeom>
          <a:noFill/>
        </p:spPr>
        <p:txBody>
          <a:bodyPr wrap="square" rtlCol="0">
            <a:spAutoFit/>
          </a:bodyPr>
          <a:lstStyle/>
          <a:p>
            <a:r>
              <a:rPr lang="pl-PL" sz="3600" b="1" dirty="0" smtClean="0">
                <a:solidFill>
                  <a:srgbClr val="636466"/>
                </a:solidFill>
              </a:rPr>
              <a:t>A</a:t>
            </a:r>
            <a:endParaRPr lang="pl-PL" sz="3600" b="1" dirty="0">
              <a:solidFill>
                <a:srgbClr val="636466"/>
              </a:solidFill>
            </a:endParaRPr>
          </a:p>
        </p:txBody>
      </p:sp>
      <p:sp>
        <p:nvSpPr>
          <p:cNvPr id="14" name="pole tekstowe 13"/>
          <p:cNvSpPr txBox="1"/>
          <p:nvPr/>
        </p:nvSpPr>
        <p:spPr>
          <a:xfrm>
            <a:off x="1643042" y="3000372"/>
            <a:ext cx="3071834" cy="338554"/>
          </a:xfrm>
          <a:prstGeom prst="rect">
            <a:avLst/>
          </a:prstGeom>
          <a:noFill/>
        </p:spPr>
        <p:txBody>
          <a:bodyPr wrap="square" rtlCol="0">
            <a:spAutoFit/>
          </a:bodyPr>
          <a:lstStyle/>
          <a:p>
            <a:r>
              <a:rPr lang="pl-PL" sz="1600" dirty="0" smtClean="0"/>
              <a:t>Poprawny kontrast</a:t>
            </a:r>
            <a:endParaRPr lang="pl-PL" sz="1600" dirty="0"/>
          </a:p>
        </p:txBody>
      </p:sp>
      <p:sp>
        <p:nvSpPr>
          <p:cNvPr id="15" name="pole tekstowe 14"/>
          <p:cNvSpPr txBox="1"/>
          <p:nvPr/>
        </p:nvSpPr>
        <p:spPr>
          <a:xfrm>
            <a:off x="642910" y="3643314"/>
            <a:ext cx="214314" cy="769441"/>
          </a:xfrm>
          <a:prstGeom prst="rect">
            <a:avLst/>
          </a:prstGeom>
          <a:noFill/>
        </p:spPr>
        <p:txBody>
          <a:bodyPr wrap="square" rtlCol="0">
            <a:spAutoFit/>
          </a:bodyPr>
          <a:lstStyle/>
          <a:p>
            <a:r>
              <a:rPr lang="pl-PL" sz="4400" b="1" dirty="0" smtClean="0">
                <a:solidFill>
                  <a:srgbClr val="636466"/>
                </a:solidFill>
              </a:rPr>
              <a:t>A</a:t>
            </a:r>
            <a:endParaRPr lang="pl-PL" sz="4400" b="1" dirty="0">
              <a:solidFill>
                <a:srgbClr val="636466"/>
              </a:solidFill>
            </a:endParaRPr>
          </a:p>
        </p:txBody>
      </p:sp>
      <p:sp>
        <p:nvSpPr>
          <p:cNvPr id="16" name="pole tekstowe 15"/>
          <p:cNvSpPr txBox="1"/>
          <p:nvPr/>
        </p:nvSpPr>
        <p:spPr>
          <a:xfrm>
            <a:off x="1000100" y="3714752"/>
            <a:ext cx="214314" cy="584775"/>
          </a:xfrm>
          <a:prstGeom prst="rect">
            <a:avLst/>
          </a:prstGeom>
          <a:noFill/>
        </p:spPr>
        <p:txBody>
          <a:bodyPr wrap="square" rtlCol="0">
            <a:spAutoFit/>
          </a:bodyPr>
          <a:lstStyle/>
          <a:p>
            <a:r>
              <a:rPr lang="pl-PL" sz="3200" b="1" dirty="0" smtClean="0">
                <a:solidFill>
                  <a:srgbClr val="636466"/>
                </a:solidFill>
              </a:rPr>
              <a:t>A</a:t>
            </a:r>
            <a:endParaRPr lang="pl-PL" sz="3200" b="1" dirty="0">
              <a:solidFill>
                <a:srgbClr val="636466"/>
              </a:solidFill>
            </a:endParaRPr>
          </a:p>
        </p:txBody>
      </p:sp>
      <p:sp>
        <p:nvSpPr>
          <p:cNvPr id="17" name="pole tekstowe 16"/>
          <p:cNvSpPr txBox="1"/>
          <p:nvPr/>
        </p:nvSpPr>
        <p:spPr>
          <a:xfrm>
            <a:off x="1285852" y="3786190"/>
            <a:ext cx="214314" cy="461665"/>
          </a:xfrm>
          <a:prstGeom prst="rect">
            <a:avLst/>
          </a:prstGeom>
          <a:noFill/>
        </p:spPr>
        <p:txBody>
          <a:bodyPr wrap="square" rtlCol="0">
            <a:spAutoFit/>
          </a:bodyPr>
          <a:lstStyle/>
          <a:p>
            <a:r>
              <a:rPr lang="pl-PL" sz="2400" b="1" dirty="0" smtClean="0">
                <a:solidFill>
                  <a:srgbClr val="636466"/>
                </a:solidFill>
              </a:rPr>
              <a:t>A</a:t>
            </a:r>
            <a:endParaRPr lang="pl-PL" sz="2400" b="1" dirty="0">
              <a:solidFill>
                <a:srgbClr val="636466"/>
              </a:solidFill>
            </a:endParaRPr>
          </a:p>
        </p:txBody>
      </p:sp>
      <p:sp>
        <p:nvSpPr>
          <p:cNvPr id="18" name="pole tekstowe 17"/>
          <p:cNvSpPr txBox="1"/>
          <p:nvPr/>
        </p:nvSpPr>
        <p:spPr>
          <a:xfrm>
            <a:off x="1714480" y="3857628"/>
            <a:ext cx="3071834" cy="338554"/>
          </a:xfrm>
          <a:prstGeom prst="rect">
            <a:avLst/>
          </a:prstGeom>
          <a:noFill/>
        </p:spPr>
        <p:txBody>
          <a:bodyPr wrap="square" rtlCol="0">
            <a:spAutoFit/>
          </a:bodyPr>
          <a:lstStyle/>
          <a:p>
            <a:r>
              <a:rPr lang="pl-PL" sz="1600" dirty="0" smtClean="0"/>
              <a:t>Możliwość zmiany rozmiaru tekstu</a:t>
            </a:r>
            <a:endParaRPr lang="pl-PL" sz="1600" dirty="0"/>
          </a:p>
        </p:txBody>
      </p:sp>
      <p:sp>
        <p:nvSpPr>
          <p:cNvPr id="19" name="pole tekstowe 18"/>
          <p:cNvSpPr txBox="1"/>
          <p:nvPr/>
        </p:nvSpPr>
        <p:spPr>
          <a:xfrm>
            <a:off x="785786" y="4286256"/>
            <a:ext cx="214314" cy="769441"/>
          </a:xfrm>
          <a:prstGeom prst="rect">
            <a:avLst/>
          </a:prstGeom>
          <a:noFill/>
        </p:spPr>
        <p:txBody>
          <a:bodyPr wrap="square" rtlCol="0">
            <a:spAutoFit/>
          </a:bodyPr>
          <a:lstStyle/>
          <a:p>
            <a:r>
              <a:rPr lang="pl-PL" sz="4400" b="1" dirty="0" smtClean="0">
                <a:solidFill>
                  <a:srgbClr val="636466"/>
                </a:solidFill>
              </a:rPr>
              <a:t>T</a:t>
            </a:r>
            <a:endParaRPr lang="pl-PL" sz="4400" b="1" dirty="0">
              <a:solidFill>
                <a:srgbClr val="636466"/>
              </a:solidFill>
            </a:endParaRPr>
          </a:p>
        </p:txBody>
      </p:sp>
      <p:sp>
        <p:nvSpPr>
          <p:cNvPr id="20" name="pole tekstowe 19"/>
          <p:cNvSpPr txBox="1"/>
          <p:nvPr/>
        </p:nvSpPr>
        <p:spPr>
          <a:xfrm>
            <a:off x="1142976" y="4286256"/>
            <a:ext cx="214314" cy="769441"/>
          </a:xfrm>
          <a:prstGeom prst="rect">
            <a:avLst/>
          </a:prstGeom>
          <a:noFill/>
        </p:spPr>
        <p:txBody>
          <a:bodyPr wrap="square" rtlCol="0">
            <a:spAutoFit/>
          </a:bodyPr>
          <a:lstStyle/>
          <a:p>
            <a:r>
              <a:rPr lang="pl-PL" sz="4400" b="1" dirty="0" smtClean="0">
                <a:solidFill>
                  <a:srgbClr val="636466"/>
                </a:solidFill>
                <a:latin typeface="Algerian" pitchFamily="82" charset="0"/>
              </a:rPr>
              <a:t>T</a:t>
            </a:r>
            <a:endParaRPr lang="pl-PL" sz="4400" b="1" dirty="0">
              <a:solidFill>
                <a:srgbClr val="636466"/>
              </a:solidFill>
              <a:latin typeface="Algerian" pitchFamily="82" charset="0"/>
            </a:endParaRPr>
          </a:p>
        </p:txBody>
      </p:sp>
      <p:sp>
        <p:nvSpPr>
          <p:cNvPr id="21" name="pole tekstowe 20"/>
          <p:cNvSpPr txBox="1"/>
          <p:nvPr/>
        </p:nvSpPr>
        <p:spPr>
          <a:xfrm>
            <a:off x="1714480" y="4500570"/>
            <a:ext cx="3071834" cy="338554"/>
          </a:xfrm>
          <a:prstGeom prst="rect">
            <a:avLst/>
          </a:prstGeom>
          <a:noFill/>
        </p:spPr>
        <p:txBody>
          <a:bodyPr wrap="square" rtlCol="0">
            <a:spAutoFit/>
          </a:bodyPr>
          <a:lstStyle/>
          <a:p>
            <a:r>
              <a:rPr lang="pl-PL" sz="1600" dirty="0" smtClean="0"/>
              <a:t>Odpowiedni typ czcionki</a:t>
            </a:r>
            <a:endParaRPr lang="pl-PL" sz="1600" dirty="0"/>
          </a:p>
        </p:txBody>
      </p:sp>
      <p:sp>
        <p:nvSpPr>
          <p:cNvPr id="22" name="Mnożenie 21"/>
          <p:cNvSpPr/>
          <p:nvPr/>
        </p:nvSpPr>
        <p:spPr>
          <a:xfrm>
            <a:off x="1214414" y="4500570"/>
            <a:ext cx="357190" cy="500066"/>
          </a:xfrm>
          <a:prstGeom prst="mathMultiply">
            <a:avLst>
              <a:gd name="adj1" fmla="val 685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p:cNvSpPr txBox="1"/>
          <p:nvPr/>
        </p:nvSpPr>
        <p:spPr>
          <a:xfrm>
            <a:off x="1785918" y="5214950"/>
            <a:ext cx="2928958" cy="338554"/>
          </a:xfrm>
          <a:prstGeom prst="rect">
            <a:avLst/>
          </a:prstGeom>
          <a:noFill/>
        </p:spPr>
        <p:txBody>
          <a:bodyPr wrap="square" rtlCol="0">
            <a:spAutoFit/>
          </a:bodyPr>
          <a:lstStyle/>
          <a:p>
            <a:r>
              <a:rPr lang="pl-PL" sz="1600" dirty="0" smtClean="0"/>
              <a:t>Wyróżnienie odnośników</a:t>
            </a:r>
            <a:endParaRPr lang="pl-PL" sz="1600" dirty="0"/>
          </a:p>
        </p:txBody>
      </p:sp>
      <p:sp>
        <p:nvSpPr>
          <p:cNvPr id="24" name="Prostokąt zaokrąglony 23"/>
          <p:cNvSpPr/>
          <p:nvPr/>
        </p:nvSpPr>
        <p:spPr>
          <a:xfrm rot="16200000">
            <a:off x="964381" y="4893479"/>
            <a:ext cx="428628" cy="928694"/>
          </a:xfrm>
          <a:prstGeom prst="roundRect">
            <a:avLst/>
          </a:prstGeom>
          <a:solidFill>
            <a:srgbClr val="FFDA00"/>
          </a:solid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785786" y="5143512"/>
            <a:ext cx="785818" cy="461665"/>
          </a:xfrm>
          <a:prstGeom prst="rect">
            <a:avLst/>
          </a:prstGeom>
          <a:noFill/>
        </p:spPr>
        <p:txBody>
          <a:bodyPr wrap="square" rtlCol="0">
            <a:spAutoFit/>
          </a:bodyPr>
          <a:lstStyle/>
          <a:p>
            <a:r>
              <a:rPr lang="pl-PL" sz="2400" b="1" u="sng" dirty="0" smtClean="0">
                <a:solidFill>
                  <a:srgbClr val="636466"/>
                </a:solidFill>
              </a:rPr>
              <a:t>Link</a:t>
            </a:r>
            <a:endParaRPr lang="pl-PL" sz="2400" b="1" u="sng" dirty="0">
              <a:solidFill>
                <a:srgbClr val="636466"/>
              </a:solidFill>
            </a:endParaRPr>
          </a:p>
        </p:txBody>
      </p:sp>
      <p:sp>
        <p:nvSpPr>
          <p:cNvPr id="27" name="Słoneczko 26"/>
          <p:cNvSpPr/>
          <p:nvPr/>
        </p:nvSpPr>
        <p:spPr>
          <a:xfrm>
            <a:off x="5072066" y="2071678"/>
            <a:ext cx="428628" cy="428628"/>
          </a:xfrm>
          <a:prstGeom prst="sun">
            <a:avLst/>
          </a:prstGeom>
          <a:solidFill>
            <a:srgbClr val="FFDA00"/>
          </a:solid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27"/>
          <p:cNvSpPr/>
          <p:nvPr/>
        </p:nvSpPr>
        <p:spPr>
          <a:xfrm>
            <a:off x="5000628" y="2071678"/>
            <a:ext cx="571504" cy="500066"/>
          </a:xfrm>
          <a:prstGeom prst="rect">
            <a:avLst/>
          </a:prstGeom>
          <a:no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ole tekstowe 28"/>
          <p:cNvSpPr txBox="1"/>
          <p:nvPr/>
        </p:nvSpPr>
        <p:spPr>
          <a:xfrm>
            <a:off x="5868144" y="1988840"/>
            <a:ext cx="2592288" cy="584775"/>
          </a:xfrm>
          <a:prstGeom prst="rect">
            <a:avLst/>
          </a:prstGeom>
          <a:noFill/>
        </p:spPr>
        <p:txBody>
          <a:bodyPr wrap="square" rtlCol="0">
            <a:spAutoFit/>
          </a:bodyPr>
          <a:lstStyle/>
          <a:p>
            <a:r>
              <a:rPr lang="pl-PL" sz="1600" dirty="0" smtClean="0"/>
              <a:t>Widoczny fokus i zachowanie poprawnej kolejności</a:t>
            </a:r>
            <a:endParaRPr lang="pl-PL" sz="1600" dirty="0"/>
          </a:p>
        </p:txBody>
      </p:sp>
      <p:pic>
        <p:nvPicPr>
          <p:cNvPr id="1026" name="Picture 2"/>
          <p:cNvPicPr>
            <a:picLocks noChangeAspect="1" noChangeArrowheads="1"/>
          </p:cNvPicPr>
          <p:nvPr/>
        </p:nvPicPr>
        <p:blipFill>
          <a:blip r:embed="rId2" cstate="print"/>
          <a:srcRect/>
          <a:stretch>
            <a:fillRect/>
          </a:stretch>
        </p:blipFill>
        <p:spPr bwMode="auto">
          <a:xfrm>
            <a:off x="5000628" y="2786058"/>
            <a:ext cx="714380" cy="592413"/>
          </a:xfrm>
          <a:prstGeom prst="rect">
            <a:avLst/>
          </a:prstGeom>
          <a:noFill/>
          <a:ln w="9525">
            <a:noFill/>
            <a:miter lim="800000"/>
            <a:headEnd/>
            <a:tailEnd/>
          </a:ln>
          <a:effectLst/>
        </p:spPr>
      </p:pic>
      <p:sp>
        <p:nvSpPr>
          <p:cNvPr id="31" name="Prostokąt zaokrąglony 30"/>
          <p:cNvSpPr/>
          <p:nvPr/>
        </p:nvSpPr>
        <p:spPr>
          <a:xfrm rot="16200000">
            <a:off x="5179223" y="2964653"/>
            <a:ext cx="214314" cy="428628"/>
          </a:xfrm>
          <a:prstGeom prst="roundRect">
            <a:avLst/>
          </a:prstGeom>
          <a:solidFill>
            <a:srgbClr val="FFDA00"/>
          </a:solid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pole tekstowe 31"/>
          <p:cNvSpPr txBox="1"/>
          <p:nvPr/>
        </p:nvSpPr>
        <p:spPr>
          <a:xfrm>
            <a:off x="5868144" y="2708920"/>
            <a:ext cx="2808312" cy="584775"/>
          </a:xfrm>
          <a:prstGeom prst="rect">
            <a:avLst/>
          </a:prstGeom>
          <a:noFill/>
        </p:spPr>
        <p:txBody>
          <a:bodyPr wrap="square" rtlCol="0">
            <a:spAutoFit/>
          </a:bodyPr>
          <a:lstStyle/>
          <a:p>
            <a:r>
              <a:rPr lang="pl-PL" sz="1600" dirty="0" smtClean="0"/>
              <a:t>Multimedia z napisami, transkrypcją i </a:t>
            </a:r>
            <a:r>
              <a:rPr lang="pl-PL" sz="1600" dirty="0" err="1" smtClean="0"/>
              <a:t>audiodeskrypcją</a:t>
            </a:r>
            <a:endParaRPr lang="pl-PL" sz="1600" dirty="0"/>
          </a:p>
        </p:txBody>
      </p:sp>
      <p:sp>
        <p:nvSpPr>
          <p:cNvPr id="33" name="Prostokąt 32"/>
          <p:cNvSpPr/>
          <p:nvPr/>
        </p:nvSpPr>
        <p:spPr>
          <a:xfrm>
            <a:off x="5000628" y="3857628"/>
            <a:ext cx="714380" cy="285752"/>
          </a:xfrm>
          <a:prstGeom prst="rect">
            <a:avLst/>
          </a:prstGeom>
          <a:no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ole tekstowe 33"/>
          <p:cNvSpPr txBox="1"/>
          <p:nvPr/>
        </p:nvSpPr>
        <p:spPr>
          <a:xfrm>
            <a:off x="5000628" y="3786190"/>
            <a:ext cx="714380" cy="369332"/>
          </a:xfrm>
          <a:prstGeom prst="rect">
            <a:avLst/>
          </a:prstGeom>
          <a:noFill/>
        </p:spPr>
        <p:txBody>
          <a:bodyPr wrap="square" rtlCol="0">
            <a:spAutoFit/>
          </a:bodyPr>
          <a:lstStyle/>
          <a:p>
            <a:r>
              <a:rPr lang="pl-PL" dirty="0" smtClean="0">
                <a:solidFill>
                  <a:schemeClr val="bg1">
                    <a:lumMod val="75000"/>
                  </a:schemeClr>
                </a:solidFill>
              </a:rPr>
              <a:t>Imię</a:t>
            </a:r>
            <a:endParaRPr lang="pl-PL" dirty="0">
              <a:solidFill>
                <a:schemeClr val="bg1">
                  <a:lumMod val="75000"/>
                </a:schemeClr>
              </a:solidFill>
            </a:endParaRPr>
          </a:p>
        </p:txBody>
      </p:sp>
      <p:sp>
        <p:nvSpPr>
          <p:cNvPr id="35" name="pole tekstowe 34"/>
          <p:cNvSpPr txBox="1"/>
          <p:nvPr/>
        </p:nvSpPr>
        <p:spPr>
          <a:xfrm>
            <a:off x="5857884" y="3643314"/>
            <a:ext cx="2214578" cy="584775"/>
          </a:xfrm>
          <a:prstGeom prst="rect">
            <a:avLst/>
          </a:prstGeom>
          <a:noFill/>
        </p:spPr>
        <p:txBody>
          <a:bodyPr wrap="square" rtlCol="0">
            <a:spAutoFit/>
          </a:bodyPr>
          <a:lstStyle/>
          <a:p>
            <a:r>
              <a:rPr lang="pl-PL" sz="1600" dirty="0" smtClean="0"/>
              <a:t>Odpowiednio opisane formularze</a:t>
            </a:r>
            <a:endParaRPr lang="pl-PL" sz="1600" dirty="0"/>
          </a:p>
        </p:txBody>
      </p:sp>
      <p:sp>
        <p:nvSpPr>
          <p:cNvPr id="37" name="Prostokąt 36"/>
          <p:cNvSpPr/>
          <p:nvPr/>
        </p:nvSpPr>
        <p:spPr>
          <a:xfrm>
            <a:off x="5000628" y="4429132"/>
            <a:ext cx="357190" cy="357190"/>
          </a:xfrm>
          <a:prstGeom prst="rect">
            <a:avLst/>
          </a:prstGeom>
          <a:no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p:cNvSpPr/>
          <p:nvPr/>
        </p:nvSpPr>
        <p:spPr>
          <a:xfrm>
            <a:off x="5429256" y="4429132"/>
            <a:ext cx="357190" cy="357190"/>
          </a:xfrm>
          <a:prstGeom prst="rect">
            <a:avLst/>
          </a:prstGeom>
          <a:no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Trójkąt równoramienny 38"/>
          <p:cNvSpPr/>
          <p:nvPr/>
        </p:nvSpPr>
        <p:spPr>
          <a:xfrm rot="5400000">
            <a:off x="5072066" y="4500570"/>
            <a:ext cx="214314" cy="214314"/>
          </a:xfrm>
          <a:prstGeom prst="triangle">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rostokąt zaokrąglony 39"/>
          <p:cNvSpPr/>
          <p:nvPr/>
        </p:nvSpPr>
        <p:spPr>
          <a:xfrm rot="5400000">
            <a:off x="5429256" y="4572008"/>
            <a:ext cx="214314" cy="71438"/>
          </a:xfrm>
          <a:prstGeom prst="roundRect">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rostokąt zaokrąglony 40"/>
          <p:cNvSpPr/>
          <p:nvPr/>
        </p:nvSpPr>
        <p:spPr>
          <a:xfrm rot="5400000">
            <a:off x="5572132" y="4572008"/>
            <a:ext cx="214314" cy="71438"/>
          </a:xfrm>
          <a:prstGeom prst="roundRect">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ole tekstowe 41"/>
          <p:cNvSpPr txBox="1"/>
          <p:nvPr/>
        </p:nvSpPr>
        <p:spPr>
          <a:xfrm>
            <a:off x="5929322" y="4429132"/>
            <a:ext cx="2786082" cy="338554"/>
          </a:xfrm>
          <a:prstGeom prst="rect">
            <a:avLst/>
          </a:prstGeom>
          <a:noFill/>
        </p:spPr>
        <p:txBody>
          <a:bodyPr wrap="square" rtlCol="0">
            <a:spAutoFit/>
          </a:bodyPr>
          <a:lstStyle/>
          <a:p>
            <a:r>
              <a:rPr lang="pl-PL" sz="1600" dirty="0" smtClean="0"/>
              <a:t>Możliwość zastosowania pauzy</a:t>
            </a:r>
            <a:endParaRPr lang="pl-PL" sz="1600" dirty="0"/>
          </a:p>
        </p:txBody>
      </p:sp>
      <p:sp>
        <p:nvSpPr>
          <p:cNvPr id="43" name="Prostokąt zaokrąglony 42"/>
          <p:cNvSpPr/>
          <p:nvPr/>
        </p:nvSpPr>
        <p:spPr>
          <a:xfrm>
            <a:off x="5000628" y="5000636"/>
            <a:ext cx="357190" cy="571504"/>
          </a:xfrm>
          <a:prstGeom prst="roundRect">
            <a:avLst/>
          </a:prstGeom>
          <a:solidFill>
            <a:srgbClr val="FFDA00"/>
          </a:solid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Prostokąt zaokrąglony 43"/>
          <p:cNvSpPr/>
          <p:nvPr/>
        </p:nvSpPr>
        <p:spPr>
          <a:xfrm>
            <a:off x="5429256" y="5000636"/>
            <a:ext cx="357190" cy="571504"/>
          </a:xfrm>
          <a:prstGeom prst="roundRect">
            <a:avLst/>
          </a:prstGeom>
          <a:solidFill>
            <a:srgbClr val="FFDA00"/>
          </a:solid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Strzałka w prawo 44"/>
          <p:cNvSpPr/>
          <p:nvPr/>
        </p:nvSpPr>
        <p:spPr>
          <a:xfrm>
            <a:off x="5143504" y="5214950"/>
            <a:ext cx="571504" cy="142876"/>
          </a:xfrm>
          <a:prstGeom prst="rightArrow">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pole tekstowe 45"/>
          <p:cNvSpPr txBox="1"/>
          <p:nvPr/>
        </p:nvSpPr>
        <p:spPr>
          <a:xfrm>
            <a:off x="5929322" y="5072074"/>
            <a:ext cx="2643206" cy="338554"/>
          </a:xfrm>
          <a:prstGeom prst="rect">
            <a:avLst/>
          </a:prstGeom>
          <a:noFill/>
        </p:spPr>
        <p:txBody>
          <a:bodyPr wrap="square" rtlCol="0">
            <a:spAutoFit/>
          </a:bodyPr>
          <a:lstStyle/>
          <a:p>
            <a:r>
              <a:rPr lang="pl-PL" sz="1600" dirty="0" smtClean="0"/>
              <a:t>Zrozumiała kolejność</a:t>
            </a:r>
            <a:endParaRPr lang="pl-PL" sz="1600" dirty="0"/>
          </a:p>
        </p:txBody>
      </p:sp>
      <p:sp>
        <p:nvSpPr>
          <p:cNvPr id="47" name="Prostokąt zaokrąglony 46"/>
          <p:cNvSpPr/>
          <p:nvPr/>
        </p:nvSpPr>
        <p:spPr>
          <a:xfrm>
            <a:off x="714348" y="5857892"/>
            <a:ext cx="1428760" cy="357190"/>
          </a:xfrm>
          <a:prstGeom prst="roundRect">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ole tekstowe 47"/>
          <p:cNvSpPr txBox="1"/>
          <p:nvPr/>
        </p:nvSpPr>
        <p:spPr>
          <a:xfrm>
            <a:off x="642910" y="5857892"/>
            <a:ext cx="1571636" cy="307777"/>
          </a:xfrm>
          <a:prstGeom prst="rect">
            <a:avLst/>
          </a:prstGeom>
          <a:noFill/>
        </p:spPr>
        <p:txBody>
          <a:bodyPr wrap="square" rtlCol="0">
            <a:spAutoFit/>
          </a:bodyPr>
          <a:lstStyle/>
          <a:p>
            <a:r>
              <a:rPr lang="pl-PL" sz="1400" b="1" dirty="0" smtClean="0">
                <a:solidFill>
                  <a:schemeClr val="bg1"/>
                </a:solidFill>
              </a:rPr>
              <a:t>Przeskocz do treści</a:t>
            </a:r>
            <a:endParaRPr lang="pl-PL" sz="1400" b="1" dirty="0">
              <a:solidFill>
                <a:schemeClr val="bg1"/>
              </a:solidFill>
            </a:endParaRPr>
          </a:p>
        </p:txBody>
      </p:sp>
      <p:sp>
        <p:nvSpPr>
          <p:cNvPr id="49" name="pole tekstowe 48"/>
          <p:cNvSpPr txBox="1"/>
          <p:nvPr/>
        </p:nvSpPr>
        <p:spPr>
          <a:xfrm>
            <a:off x="2285984" y="5857892"/>
            <a:ext cx="3071834" cy="338554"/>
          </a:xfrm>
          <a:prstGeom prst="rect">
            <a:avLst/>
          </a:prstGeom>
          <a:noFill/>
        </p:spPr>
        <p:txBody>
          <a:bodyPr wrap="square" rtlCol="0">
            <a:spAutoFit/>
          </a:bodyPr>
          <a:lstStyle/>
          <a:p>
            <a:r>
              <a:rPr lang="pl-PL" sz="1600" dirty="0" smtClean="0"/>
              <a:t>Możliwość pominięcia bloków</a:t>
            </a:r>
            <a:endParaRPr lang="pl-PL" sz="1600" dirty="0"/>
          </a:p>
        </p:txBody>
      </p:sp>
      <p:sp>
        <p:nvSpPr>
          <p:cNvPr id="50" name="pole tekstowe 49"/>
          <p:cNvSpPr txBox="1"/>
          <p:nvPr/>
        </p:nvSpPr>
        <p:spPr>
          <a:xfrm>
            <a:off x="4929190" y="5786454"/>
            <a:ext cx="1214446" cy="584775"/>
          </a:xfrm>
          <a:prstGeom prst="rect">
            <a:avLst/>
          </a:prstGeom>
          <a:noFill/>
        </p:spPr>
        <p:txBody>
          <a:bodyPr wrap="square" rtlCol="0">
            <a:spAutoFit/>
          </a:bodyPr>
          <a:lstStyle/>
          <a:p>
            <a:r>
              <a:rPr lang="pl-PL" sz="3200" b="1" dirty="0" smtClean="0">
                <a:solidFill>
                  <a:srgbClr val="636466"/>
                </a:solidFill>
              </a:rPr>
              <a:t>&lt;alt&gt;</a:t>
            </a:r>
            <a:endParaRPr lang="pl-PL" sz="3200" b="1" dirty="0">
              <a:solidFill>
                <a:srgbClr val="636466"/>
              </a:solidFill>
            </a:endParaRPr>
          </a:p>
        </p:txBody>
      </p:sp>
      <p:sp>
        <p:nvSpPr>
          <p:cNvPr id="51" name="pole tekstowe 50"/>
          <p:cNvSpPr txBox="1"/>
          <p:nvPr/>
        </p:nvSpPr>
        <p:spPr>
          <a:xfrm>
            <a:off x="5929322" y="5857892"/>
            <a:ext cx="2643206" cy="338554"/>
          </a:xfrm>
          <a:prstGeom prst="rect">
            <a:avLst/>
          </a:prstGeom>
          <a:noFill/>
        </p:spPr>
        <p:txBody>
          <a:bodyPr wrap="square" rtlCol="0">
            <a:spAutoFit/>
          </a:bodyPr>
          <a:lstStyle/>
          <a:p>
            <a:r>
              <a:rPr lang="pl-PL" sz="1600" dirty="0" smtClean="0"/>
              <a:t>Alternatywa w postaci tekstu</a:t>
            </a:r>
            <a:endParaRPr lang="pl-PL" sz="1600" dirty="0"/>
          </a:p>
        </p:txBody>
      </p:sp>
    </p:spTree>
    <p:extLst>
      <p:ext uri="{BB962C8B-B14F-4D97-AF65-F5344CB8AC3E}">
        <p14:creationId xmlns:p14="http://schemas.microsoft.com/office/powerpoint/2010/main" val="1964427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a 4"/>
          <p:cNvSpPr/>
          <p:nvPr/>
        </p:nvSpPr>
        <p:spPr>
          <a:xfrm>
            <a:off x="3214678" y="1857364"/>
            <a:ext cx="2714644" cy="2643206"/>
          </a:xfrm>
          <a:prstGeom prst="ellipse">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Elipsa 5"/>
          <p:cNvSpPr/>
          <p:nvPr/>
        </p:nvSpPr>
        <p:spPr>
          <a:xfrm>
            <a:off x="3357554" y="2000240"/>
            <a:ext cx="2428892" cy="2357454"/>
          </a:xfrm>
          <a:prstGeom prst="ellipse">
            <a:avLst/>
          </a:prstGeom>
          <a:solidFill>
            <a:srgbClr val="FFDA00"/>
          </a:solid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Tytuł 6"/>
          <p:cNvSpPr>
            <a:spLocks noGrp="1"/>
          </p:cNvSpPr>
          <p:nvPr>
            <p:ph type="title"/>
          </p:nvPr>
        </p:nvSpPr>
        <p:spPr/>
        <p:txBody>
          <a:bodyPr/>
          <a:lstStyle/>
          <a:p>
            <a:r>
              <a:rPr lang="pl-PL" sz="2800" dirty="0" smtClean="0"/>
              <a:t>W projektowaniu należy pamiętać o indywidualnych potrzebach wszystkich użytkowników</a:t>
            </a:r>
            <a:endParaRPr lang="pl-PL" sz="2800" dirty="0"/>
          </a:p>
        </p:txBody>
      </p:sp>
      <p:sp>
        <p:nvSpPr>
          <p:cNvPr id="8" name="pole tekstowe 7"/>
          <p:cNvSpPr txBox="1"/>
          <p:nvPr/>
        </p:nvSpPr>
        <p:spPr>
          <a:xfrm>
            <a:off x="3286116" y="2714620"/>
            <a:ext cx="2643206" cy="769441"/>
          </a:xfrm>
          <a:prstGeom prst="rect">
            <a:avLst/>
          </a:prstGeom>
          <a:noFill/>
        </p:spPr>
        <p:txBody>
          <a:bodyPr wrap="square" rtlCol="0">
            <a:spAutoFit/>
          </a:bodyPr>
          <a:lstStyle/>
          <a:p>
            <a:r>
              <a:rPr lang="pl-PL" sz="4400" b="1" dirty="0" smtClean="0"/>
              <a:t>WCAG 2.0</a:t>
            </a:r>
            <a:endParaRPr lang="pl-PL" sz="4400" b="1" dirty="0"/>
          </a:p>
        </p:txBody>
      </p:sp>
      <p:sp>
        <p:nvSpPr>
          <p:cNvPr id="9" name="Strzałka w lewo 8"/>
          <p:cNvSpPr/>
          <p:nvPr/>
        </p:nvSpPr>
        <p:spPr>
          <a:xfrm rot="1532674">
            <a:off x="2558076" y="2233912"/>
            <a:ext cx="857256" cy="462306"/>
          </a:xfrm>
          <a:prstGeom prst="leftArrow">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trzałka w lewo 9"/>
          <p:cNvSpPr/>
          <p:nvPr/>
        </p:nvSpPr>
        <p:spPr>
          <a:xfrm rot="20650794">
            <a:off x="2475641" y="3465658"/>
            <a:ext cx="857256" cy="462306"/>
          </a:xfrm>
          <a:prstGeom prst="leftArrow">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trzałka w lewo 10"/>
          <p:cNvSpPr/>
          <p:nvPr/>
        </p:nvSpPr>
        <p:spPr>
          <a:xfrm rot="18276225">
            <a:off x="3291166" y="4467739"/>
            <a:ext cx="857256" cy="462306"/>
          </a:xfrm>
          <a:prstGeom prst="leftArrow">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trzałka w lewo 11"/>
          <p:cNvSpPr/>
          <p:nvPr/>
        </p:nvSpPr>
        <p:spPr>
          <a:xfrm rot="9102879">
            <a:off x="5768614" y="2277625"/>
            <a:ext cx="857256" cy="462306"/>
          </a:xfrm>
          <a:prstGeom prst="leftArrow">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trzałka w lewo 12"/>
          <p:cNvSpPr/>
          <p:nvPr/>
        </p:nvSpPr>
        <p:spPr>
          <a:xfrm rot="11956305">
            <a:off x="5767281" y="3557515"/>
            <a:ext cx="857256" cy="462306"/>
          </a:xfrm>
          <a:prstGeom prst="leftArrow">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trzałka w lewo 13"/>
          <p:cNvSpPr/>
          <p:nvPr/>
        </p:nvSpPr>
        <p:spPr>
          <a:xfrm rot="14619035">
            <a:off x="4969381" y="4470356"/>
            <a:ext cx="857256" cy="462306"/>
          </a:xfrm>
          <a:prstGeom prst="leftArrow">
            <a:avLst/>
          </a:prstGeom>
          <a:solidFill>
            <a:srgbClr val="636466"/>
          </a:solidFill>
          <a:ln>
            <a:solidFill>
              <a:srgbClr val="636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785786" y="1857364"/>
            <a:ext cx="1643074" cy="646331"/>
          </a:xfrm>
          <a:prstGeom prst="rect">
            <a:avLst/>
          </a:prstGeom>
          <a:noFill/>
        </p:spPr>
        <p:txBody>
          <a:bodyPr wrap="square" rtlCol="0">
            <a:spAutoFit/>
          </a:bodyPr>
          <a:lstStyle/>
          <a:p>
            <a:r>
              <a:rPr lang="pl-PL" dirty="0" smtClean="0"/>
              <a:t>Osoby autystyczne</a:t>
            </a:r>
            <a:endParaRPr lang="pl-PL" dirty="0"/>
          </a:p>
        </p:txBody>
      </p:sp>
      <p:sp>
        <p:nvSpPr>
          <p:cNvPr id="16" name="pole tekstowe 15"/>
          <p:cNvSpPr txBox="1"/>
          <p:nvPr/>
        </p:nvSpPr>
        <p:spPr>
          <a:xfrm>
            <a:off x="642910" y="3643314"/>
            <a:ext cx="1714512" cy="923330"/>
          </a:xfrm>
          <a:prstGeom prst="rect">
            <a:avLst/>
          </a:prstGeom>
          <a:noFill/>
        </p:spPr>
        <p:txBody>
          <a:bodyPr wrap="square" rtlCol="0">
            <a:spAutoFit/>
          </a:bodyPr>
          <a:lstStyle/>
          <a:p>
            <a:r>
              <a:rPr lang="pl-PL" dirty="0" smtClean="0"/>
              <a:t>Osoby używające czytniki ekranu</a:t>
            </a:r>
            <a:endParaRPr lang="pl-PL" dirty="0"/>
          </a:p>
        </p:txBody>
      </p:sp>
      <p:sp>
        <p:nvSpPr>
          <p:cNvPr id="17" name="pole tekstowe 16"/>
          <p:cNvSpPr txBox="1"/>
          <p:nvPr/>
        </p:nvSpPr>
        <p:spPr>
          <a:xfrm>
            <a:off x="1857356" y="5357826"/>
            <a:ext cx="2214578" cy="646331"/>
          </a:xfrm>
          <a:prstGeom prst="rect">
            <a:avLst/>
          </a:prstGeom>
          <a:noFill/>
        </p:spPr>
        <p:txBody>
          <a:bodyPr wrap="square" rtlCol="0">
            <a:spAutoFit/>
          </a:bodyPr>
          <a:lstStyle/>
          <a:p>
            <a:r>
              <a:rPr lang="pl-PL" dirty="0" smtClean="0"/>
              <a:t>Osoby z dysfunkcją motoryczną</a:t>
            </a:r>
            <a:endParaRPr lang="pl-PL" dirty="0"/>
          </a:p>
        </p:txBody>
      </p:sp>
      <p:sp>
        <p:nvSpPr>
          <p:cNvPr id="18" name="pole tekstowe 17"/>
          <p:cNvSpPr txBox="1"/>
          <p:nvPr/>
        </p:nvSpPr>
        <p:spPr>
          <a:xfrm>
            <a:off x="4786314" y="5357826"/>
            <a:ext cx="1928826" cy="646331"/>
          </a:xfrm>
          <a:prstGeom prst="rect">
            <a:avLst/>
          </a:prstGeom>
          <a:noFill/>
        </p:spPr>
        <p:txBody>
          <a:bodyPr wrap="square" rtlCol="0">
            <a:spAutoFit/>
          </a:bodyPr>
          <a:lstStyle/>
          <a:p>
            <a:r>
              <a:rPr lang="pl-PL" dirty="0" smtClean="0"/>
              <a:t>Osoby głuche lub z niedosłyszące</a:t>
            </a:r>
            <a:endParaRPr lang="pl-PL" dirty="0"/>
          </a:p>
        </p:txBody>
      </p:sp>
      <p:sp>
        <p:nvSpPr>
          <p:cNvPr id="19" name="pole tekstowe 18"/>
          <p:cNvSpPr txBox="1"/>
          <p:nvPr/>
        </p:nvSpPr>
        <p:spPr>
          <a:xfrm>
            <a:off x="6786578" y="3714752"/>
            <a:ext cx="1785950" cy="646331"/>
          </a:xfrm>
          <a:prstGeom prst="rect">
            <a:avLst/>
          </a:prstGeom>
          <a:noFill/>
        </p:spPr>
        <p:txBody>
          <a:bodyPr wrap="square" rtlCol="0">
            <a:spAutoFit/>
          </a:bodyPr>
          <a:lstStyle/>
          <a:p>
            <a:r>
              <a:rPr lang="pl-PL" dirty="0" smtClean="0"/>
              <a:t>Osoby z dysleksją</a:t>
            </a:r>
            <a:endParaRPr lang="pl-PL" dirty="0"/>
          </a:p>
        </p:txBody>
      </p:sp>
      <p:sp>
        <p:nvSpPr>
          <p:cNvPr id="20" name="pole tekstowe 19"/>
          <p:cNvSpPr txBox="1"/>
          <p:nvPr/>
        </p:nvSpPr>
        <p:spPr>
          <a:xfrm>
            <a:off x="6786578" y="1857364"/>
            <a:ext cx="1643074" cy="646331"/>
          </a:xfrm>
          <a:prstGeom prst="rect">
            <a:avLst/>
          </a:prstGeom>
          <a:noFill/>
        </p:spPr>
        <p:txBody>
          <a:bodyPr wrap="square" rtlCol="0">
            <a:spAutoFit/>
          </a:bodyPr>
          <a:lstStyle/>
          <a:p>
            <a:r>
              <a:rPr lang="pl-PL" dirty="0" smtClean="0"/>
              <a:t>Osoby niedowidzące</a:t>
            </a:r>
            <a:endParaRPr lang="pl-PL" dirty="0"/>
          </a:p>
        </p:txBody>
      </p:sp>
      <p:pic>
        <p:nvPicPr>
          <p:cNvPr id="21" name="Obraz 20" descr="ikonka_blind_oko.jpg"/>
          <p:cNvPicPr>
            <a:picLocks noChangeAspect="1"/>
          </p:cNvPicPr>
          <p:nvPr/>
        </p:nvPicPr>
        <p:blipFill>
          <a:blip r:embed="rId2"/>
          <a:stretch>
            <a:fillRect/>
          </a:stretch>
        </p:blipFill>
        <p:spPr>
          <a:xfrm>
            <a:off x="7215206" y="2500306"/>
            <a:ext cx="647696" cy="647696"/>
          </a:xfrm>
          <a:prstGeom prst="rect">
            <a:avLst/>
          </a:prstGeom>
        </p:spPr>
      </p:pic>
      <p:pic>
        <p:nvPicPr>
          <p:cNvPr id="22" name="Obraz 21" descr="ikonka_deaf.jpg"/>
          <p:cNvPicPr>
            <a:picLocks noChangeAspect="1"/>
          </p:cNvPicPr>
          <p:nvPr/>
        </p:nvPicPr>
        <p:blipFill>
          <a:blip r:embed="rId3"/>
          <a:stretch>
            <a:fillRect/>
          </a:stretch>
        </p:blipFill>
        <p:spPr>
          <a:xfrm>
            <a:off x="6643702" y="5434018"/>
            <a:ext cx="714380" cy="714380"/>
          </a:xfrm>
          <a:prstGeom prst="rect">
            <a:avLst/>
          </a:prstGeom>
        </p:spPr>
      </p:pic>
      <p:pic>
        <p:nvPicPr>
          <p:cNvPr id="23" name="Obraz 22" descr="ikonka_reading.jpg"/>
          <p:cNvPicPr>
            <a:picLocks noChangeAspect="1"/>
          </p:cNvPicPr>
          <p:nvPr/>
        </p:nvPicPr>
        <p:blipFill>
          <a:blip r:embed="rId4"/>
          <a:stretch>
            <a:fillRect/>
          </a:stretch>
        </p:blipFill>
        <p:spPr>
          <a:xfrm>
            <a:off x="7715272" y="4214818"/>
            <a:ext cx="790572" cy="790572"/>
          </a:xfrm>
          <a:prstGeom prst="rect">
            <a:avLst/>
          </a:prstGeom>
        </p:spPr>
      </p:pic>
      <p:pic>
        <p:nvPicPr>
          <p:cNvPr id="24" name="Obraz 23" descr="ikonka_wheelchair.jpg"/>
          <p:cNvPicPr>
            <a:picLocks noChangeAspect="1"/>
          </p:cNvPicPr>
          <p:nvPr/>
        </p:nvPicPr>
        <p:blipFill>
          <a:blip r:embed="rId5"/>
          <a:stretch>
            <a:fillRect/>
          </a:stretch>
        </p:blipFill>
        <p:spPr>
          <a:xfrm>
            <a:off x="3714744" y="5429264"/>
            <a:ext cx="790572" cy="790572"/>
          </a:xfrm>
          <a:prstGeom prst="rect">
            <a:avLst/>
          </a:prstGeom>
        </p:spPr>
      </p:pic>
      <p:pic>
        <p:nvPicPr>
          <p:cNvPr id="25" name="Obraz 24" descr="smartfon.jpg"/>
          <p:cNvPicPr>
            <a:picLocks noChangeAspect="1"/>
          </p:cNvPicPr>
          <p:nvPr/>
        </p:nvPicPr>
        <p:blipFill>
          <a:blip r:embed="rId6" cstate="print"/>
          <a:stretch>
            <a:fillRect/>
          </a:stretch>
        </p:blipFill>
        <p:spPr>
          <a:xfrm rot="20417646">
            <a:off x="1749008" y="3540430"/>
            <a:ext cx="357142" cy="690546"/>
          </a:xfrm>
          <a:prstGeom prst="rect">
            <a:avLst/>
          </a:prstGeom>
        </p:spPr>
      </p:pic>
    </p:spTree>
    <p:extLst>
      <p:ext uri="{BB962C8B-B14F-4D97-AF65-F5344CB8AC3E}">
        <p14:creationId xmlns:p14="http://schemas.microsoft.com/office/powerpoint/2010/main" val="8718275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Dostępne dokumenty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9</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Zrzut ekranu z MsOffice. Wstążka z fragmentem Nagłówków."/>
          <p:cNvPicPr>
            <a:picLocks noChangeAspect="1" noChangeArrowheads="1"/>
          </p:cNvPicPr>
          <p:nvPr/>
        </p:nvPicPr>
        <p:blipFill>
          <a:blip r:embed="rId2" cstate="print"/>
          <a:srcRect/>
          <a:stretch>
            <a:fillRect/>
          </a:stretch>
        </p:blipFill>
        <p:spPr bwMode="auto">
          <a:xfrm>
            <a:off x="1214414" y="1285860"/>
            <a:ext cx="6348838" cy="1500198"/>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p:txBody>
          <a:bodyPr/>
          <a:lstStyle/>
          <a:p>
            <a:r>
              <a:rPr lang="pl-PL" dirty="0" smtClean="0"/>
              <a:t>Nagłówki</a:t>
            </a:r>
            <a:endParaRPr lang="pl-PL" dirty="0"/>
          </a:p>
        </p:txBody>
      </p:sp>
      <p:pic>
        <p:nvPicPr>
          <p:cNvPr id="230403" name="Picture 3"/>
          <p:cNvPicPr>
            <a:picLocks noChangeAspect="1" noChangeArrowheads="1"/>
          </p:cNvPicPr>
          <p:nvPr/>
        </p:nvPicPr>
        <p:blipFill>
          <a:blip r:embed="rId3" cstate="print"/>
          <a:srcRect/>
          <a:stretch>
            <a:fillRect/>
          </a:stretch>
        </p:blipFill>
        <p:spPr bwMode="auto">
          <a:xfrm>
            <a:off x="2000232" y="3286124"/>
            <a:ext cx="4914711" cy="264320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Odnośniki/linki</a:t>
            </a:r>
            <a:endParaRPr lang="pl-PL" dirty="0"/>
          </a:p>
        </p:txBody>
      </p:sp>
      <p:pic>
        <p:nvPicPr>
          <p:cNvPr id="231426" name="Picture 2" descr="Zrzut ekranu obrazujący sposób dodawania alternatywy tekstowej do dokumentu w foramcie doc/docx."/>
          <p:cNvPicPr>
            <a:picLocks noChangeAspect="1" noChangeArrowheads="1"/>
          </p:cNvPicPr>
          <p:nvPr/>
        </p:nvPicPr>
        <p:blipFill>
          <a:blip r:embed="rId2" cstate="print"/>
          <a:srcRect/>
          <a:stretch>
            <a:fillRect/>
          </a:stretch>
        </p:blipFill>
        <p:spPr bwMode="auto">
          <a:xfrm>
            <a:off x="857224" y="1214422"/>
            <a:ext cx="6831013" cy="3952875"/>
          </a:xfrm>
          <a:prstGeom prst="rect">
            <a:avLst/>
          </a:prstGeom>
          <a:ln>
            <a:noFill/>
          </a:ln>
          <a:effectLst>
            <a:outerShdw blurRad="292100" dist="139700" dir="2700000" algn="tl" rotWithShape="0">
              <a:srgbClr val="333333">
                <a:alpha val="65000"/>
              </a:srgbClr>
            </a:outerShdw>
          </a:effectLst>
        </p:spPr>
      </p:pic>
      <p:pic>
        <p:nvPicPr>
          <p:cNvPr id="231427" name="Picture 3" descr="Zrzut ekranu obrazujący przykład wyświetlania etykiety ekranowej nad odnośnikiem."/>
          <p:cNvPicPr>
            <a:picLocks noChangeAspect="1" noChangeArrowheads="1"/>
          </p:cNvPicPr>
          <p:nvPr/>
        </p:nvPicPr>
        <p:blipFill>
          <a:blip r:embed="rId3" cstate="print"/>
          <a:srcRect/>
          <a:stretch>
            <a:fillRect/>
          </a:stretch>
        </p:blipFill>
        <p:spPr bwMode="auto">
          <a:xfrm>
            <a:off x="4033896" y="4429132"/>
            <a:ext cx="4176655" cy="175260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31427"/>
                                        </p:tgtEl>
                                        <p:attrNameLst>
                                          <p:attrName>style.visibility</p:attrName>
                                        </p:attrNameLst>
                                      </p:cBhvr>
                                      <p:to>
                                        <p:strVal val="visible"/>
                                      </p:to>
                                    </p:set>
                                    <p:anim calcmode="lin" valueType="num">
                                      <p:cBhvr>
                                        <p:cTn id="7" dur="500" fill="hold"/>
                                        <p:tgtEl>
                                          <p:spTgt spid="231427"/>
                                        </p:tgtEl>
                                        <p:attrNameLst>
                                          <p:attrName>ppt_w</p:attrName>
                                        </p:attrNameLst>
                                      </p:cBhvr>
                                      <p:tavLst>
                                        <p:tav tm="0">
                                          <p:val>
                                            <p:fltVal val="0"/>
                                          </p:val>
                                        </p:tav>
                                        <p:tav tm="100000">
                                          <p:val>
                                            <p:strVal val="#ppt_w"/>
                                          </p:val>
                                        </p:tav>
                                      </p:tavLst>
                                    </p:anim>
                                    <p:anim calcmode="lin" valueType="num">
                                      <p:cBhvr>
                                        <p:cTn id="8" dur="500" fill="hold"/>
                                        <p:tgtEl>
                                          <p:spTgt spid="231427"/>
                                        </p:tgtEl>
                                        <p:attrNameLst>
                                          <p:attrName>ppt_h</p:attrName>
                                        </p:attrNameLst>
                                      </p:cBhvr>
                                      <p:tavLst>
                                        <p:tav tm="0">
                                          <p:val>
                                            <p:fltVal val="0"/>
                                          </p:val>
                                        </p:tav>
                                        <p:tav tm="100000">
                                          <p:val>
                                            <p:strVal val="#ppt_h"/>
                                          </p:val>
                                        </p:tav>
                                      </p:tavLst>
                                    </p:anim>
                                    <p:animEffect transition="in" filter="fade">
                                      <p:cBhvr>
                                        <p:cTn id="9" dur="500"/>
                                        <p:tgtEl>
                                          <p:spTgt spid="23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939784"/>
          </a:xfrm>
        </p:spPr>
        <p:txBody>
          <a:bodyPr/>
          <a:lstStyle/>
          <a:p>
            <a:r>
              <a:rPr lang="pl-PL" dirty="0" smtClean="0"/>
              <a:t>Czcionki</a:t>
            </a:r>
            <a:endParaRPr lang="pl-PL" dirty="0"/>
          </a:p>
        </p:txBody>
      </p:sp>
      <p:pic>
        <p:nvPicPr>
          <p:cNvPr id="240642" name="Picture 2" descr="Zrzut ekranu z MsOffice. Fragment wskazuje dodawanie Nagłówka h1."/>
          <p:cNvPicPr>
            <a:picLocks noChangeAspect="1" noChangeArrowheads="1"/>
          </p:cNvPicPr>
          <p:nvPr/>
        </p:nvPicPr>
        <p:blipFill>
          <a:blip r:embed="rId2" cstate="print"/>
          <a:srcRect/>
          <a:stretch>
            <a:fillRect/>
          </a:stretch>
        </p:blipFill>
        <p:spPr bwMode="auto">
          <a:xfrm>
            <a:off x="500034" y="1071546"/>
            <a:ext cx="3543300" cy="2095500"/>
          </a:xfrm>
          <a:prstGeom prst="rect">
            <a:avLst/>
          </a:prstGeom>
          <a:ln>
            <a:noFill/>
          </a:ln>
          <a:effectLst>
            <a:outerShdw blurRad="292100" dist="139700" dir="2700000" algn="tl" rotWithShape="0">
              <a:srgbClr val="333333">
                <a:alpha val="65000"/>
              </a:srgbClr>
            </a:outerShdw>
          </a:effectLst>
        </p:spPr>
      </p:pic>
      <p:pic>
        <p:nvPicPr>
          <p:cNvPr id="240643" name="Picture 3" descr="Zrzut ekranu z MsOffice. Fragment wskazuje dodawanie Nagłówka h2."/>
          <p:cNvPicPr>
            <a:picLocks noChangeAspect="1" noChangeArrowheads="1"/>
          </p:cNvPicPr>
          <p:nvPr/>
        </p:nvPicPr>
        <p:blipFill>
          <a:blip r:embed="rId3" cstate="print"/>
          <a:srcRect/>
          <a:stretch>
            <a:fillRect/>
          </a:stretch>
        </p:blipFill>
        <p:spPr bwMode="auto">
          <a:xfrm>
            <a:off x="5143504" y="1214422"/>
            <a:ext cx="3419475" cy="2447925"/>
          </a:xfrm>
          <a:prstGeom prst="rect">
            <a:avLst/>
          </a:prstGeom>
          <a:ln>
            <a:noFill/>
          </a:ln>
          <a:effectLst>
            <a:outerShdw blurRad="292100" dist="139700" dir="2700000" algn="tl" rotWithShape="0">
              <a:srgbClr val="333333">
                <a:alpha val="65000"/>
              </a:srgbClr>
            </a:outerShdw>
          </a:effectLst>
        </p:spPr>
      </p:pic>
      <p:pic>
        <p:nvPicPr>
          <p:cNvPr id="240644" name="Picture 4" descr="Zrzut ekranu z MsOffice. Fragment wskazuje dodawanie tekstu podstawowego."/>
          <p:cNvPicPr>
            <a:picLocks noChangeAspect="1" noChangeArrowheads="1"/>
          </p:cNvPicPr>
          <p:nvPr/>
        </p:nvPicPr>
        <p:blipFill>
          <a:blip r:embed="rId4" cstate="print"/>
          <a:srcRect/>
          <a:stretch>
            <a:fillRect/>
          </a:stretch>
        </p:blipFill>
        <p:spPr bwMode="auto">
          <a:xfrm>
            <a:off x="1714480" y="3500438"/>
            <a:ext cx="4019550" cy="27527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Dodawanie tekstu alternatywnego</a:t>
            </a:r>
            <a:endParaRPr lang="pl-PL" dirty="0"/>
          </a:p>
        </p:txBody>
      </p:sp>
      <p:pic>
        <p:nvPicPr>
          <p:cNvPr id="232450" name="Picture 2" descr="Zrzut ekranu z MsOffice. Fragment wskazuje dodawanie tesktu alternatywnego po wybraniu opcji Rozmiar. Ilustracja jabłek podświetlona ramką."/>
          <p:cNvPicPr>
            <a:picLocks noChangeAspect="1" noChangeArrowheads="1"/>
          </p:cNvPicPr>
          <p:nvPr/>
        </p:nvPicPr>
        <p:blipFill>
          <a:blip r:embed="rId2" cstate="print"/>
          <a:srcRect/>
          <a:stretch>
            <a:fillRect/>
          </a:stretch>
        </p:blipFill>
        <p:spPr bwMode="auto">
          <a:xfrm>
            <a:off x="856733" y="1176338"/>
            <a:ext cx="7277595" cy="503874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Zrzut ekranu z MsOffice. Fragment wskazuje dodawanie tesktu alternatywnego po wybraniu opcji Rozmiar. W ramce Tekstu alternatywnego jest jedynie kod źródłowy jabłka.jpg."/>
          <p:cNvPicPr>
            <a:picLocks noChangeAspect="1" noChangeArrowheads="1"/>
          </p:cNvPicPr>
          <p:nvPr/>
        </p:nvPicPr>
        <p:blipFill>
          <a:blip r:embed="rId2" cstate="print"/>
          <a:srcRect/>
          <a:stretch>
            <a:fillRect/>
          </a:stretch>
        </p:blipFill>
        <p:spPr bwMode="auto">
          <a:xfrm>
            <a:off x="785786" y="714356"/>
            <a:ext cx="7802414" cy="52667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Zrzut ekranu z MsOffice. Fragment wskazuje dodawanie tesktu alternatywnego po wybraniu opcji Rozmiar. Ilustracja jabłek podświetlona ramką. W ramce Tekst alternatywny poprawny opis: Czerwono-żółte jabłka ułożone na trawie wokół pnia drzewa."/>
          <p:cNvPicPr>
            <a:picLocks noChangeAspect="1" noChangeArrowheads="1"/>
          </p:cNvPicPr>
          <p:nvPr/>
        </p:nvPicPr>
        <p:blipFill>
          <a:blip r:embed="rId2" cstate="print"/>
          <a:srcRect/>
          <a:stretch>
            <a:fillRect/>
          </a:stretch>
        </p:blipFill>
        <p:spPr bwMode="auto">
          <a:xfrm>
            <a:off x="647776" y="785794"/>
            <a:ext cx="7743616" cy="535784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1800" b="1" dirty="0" smtClean="0"/>
              <a:t>KOMUNIKAT KOMISJI DO PARLAMENTU EUROPEJSKIEGO, RADY, EUROPEJSKIEGO KOMITETU EKONOMICZNO-SPOŁECZNEGO I KOMITETU REGIONÓW Europejska strategia w sprawie niepełnosprawności 2010-2020: Odnowione zobowiązanie do budowania Europy bez barier</a:t>
            </a:r>
            <a:endParaRPr lang="pl-PL" sz="1800" dirty="0"/>
          </a:p>
        </p:txBody>
      </p:sp>
      <p:sp>
        <p:nvSpPr>
          <p:cNvPr id="3" name="Symbol zastępczy zawartości 2"/>
          <p:cNvSpPr>
            <a:spLocks noGrp="1"/>
          </p:cNvSpPr>
          <p:nvPr>
            <p:ph idx="1"/>
          </p:nvPr>
        </p:nvSpPr>
        <p:spPr>
          <a:xfrm>
            <a:off x="457200" y="1340768"/>
            <a:ext cx="8229600" cy="4752528"/>
          </a:xfrm>
        </p:spPr>
        <p:txBody>
          <a:bodyPr>
            <a:normAutofit fontScale="55000" lnSpcReduction="20000"/>
          </a:bodyPr>
          <a:lstStyle/>
          <a:p>
            <a:r>
              <a:rPr lang="pl-PL" sz="3800" b="1" dirty="0" smtClean="0">
                <a:solidFill>
                  <a:srgbClr val="FF0000"/>
                </a:solidFill>
              </a:rPr>
              <a:t>Pełny udział osób niepełnosprawnych w życiu społecznym </a:t>
            </a:r>
            <a:r>
              <a:rPr lang="pl-PL" sz="3800" dirty="0" smtClean="0"/>
              <a:t>i gospodarczym ma zasadnicze znaczenie dla powodzenia unijnej strategii „Europa 2020” na rzecz inteligentnego i zrównoważonego wzrostu sprzyjającego włączeniu społecznemu. </a:t>
            </a:r>
          </a:p>
          <a:p>
            <a:r>
              <a:rPr lang="pl-PL" sz="3800" dirty="0" smtClean="0"/>
              <a:t>Budowa społeczeństwa zapewniającego </a:t>
            </a:r>
            <a:r>
              <a:rPr lang="pl-PL" sz="3800" b="1" dirty="0" smtClean="0">
                <a:solidFill>
                  <a:srgbClr val="FF0000"/>
                </a:solidFill>
              </a:rPr>
              <a:t>pełne włączenie społeczne </a:t>
            </a:r>
            <a:r>
              <a:rPr lang="pl-PL" sz="3800" dirty="0" smtClean="0"/>
              <a:t>przynosi także nowe możliwości rozwoju rynku i stymuluje innowacyjność. Ze względu na rosnącą liczbę konsumentów </a:t>
            </a:r>
            <a:r>
              <a:rPr lang="pl-PL" sz="3800" dirty="0" smtClean="0">
                <a:solidFill>
                  <a:srgbClr val="FF0000"/>
                </a:solidFill>
              </a:rPr>
              <a:t>w starszym wieku </a:t>
            </a:r>
            <a:r>
              <a:rPr lang="pl-PL" sz="3800" dirty="0" smtClean="0"/>
              <a:t>argumenty ekonomiczne przemawiają za udostępnieniem usług i produktów dla wszystkich. </a:t>
            </a:r>
          </a:p>
          <a:p>
            <a:r>
              <a:rPr lang="pl-PL" sz="3800" dirty="0" smtClean="0"/>
              <a:t>Na przykład europejski rynek </a:t>
            </a:r>
            <a:r>
              <a:rPr lang="pl-PL" sz="3800" b="1" dirty="0" smtClean="0">
                <a:solidFill>
                  <a:srgbClr val="FF0000"/>
                </a:solidFill>
              </a:rPr>
              <a:t>urządzeń wspomagających</a:t>
            </a:r>
            <a:r>
              <a:rPr lang="pl-PL" sz="3800" dirty="0" smtClean="0"/>
              <a:t>, którego roczna wartość szacowana jest na ponad 30 mld EUR7, nadal jest rozdrobniony, a dostępne urządzenia są drogie. Ramy polityczne i prawne, podobnie jak rozwijane produkty i usługi, nie odzwierciedlają odpowiednio </a:t>
            </a:r>
            <a:r>
              <a:rPr lang="pl-PL" sz="3800" dirty="0" smtClean="0">
                <a:solidFill>
                  <a:srgbClr val="FF0000"/>
                </a:solidFill>
              </a:rPr>
              <a:t>potrzeb osób niepełnosprawnych.</a:t>
            </a:r>
            <a:r>
              <a:rPr lang="pl-PL" sz="3800" dirty="0" smtClean="0"/>
              <a:t> Wiele towarów, usług, a także </a:t>
            </a:r>
            <a:r>
              <a:rPr lang="pl-PL" sz="3800" b="1" dirty="0" smtClean="0">
                <a:solidFill>
                  <a:srgbClr val="FF0000"/>
                </a:solidFill>
              </a:rPr>
              <a:t>budynków</a:t>
            </a:r>
            <a:r>
              <a:rPr lang="pl-PL" sz="3800" dirty="0" smtClean="0"/>
              <a:t> nadal nie jest dostatecznie dostępnych.</a:t>
            </a:r>
            <a:r>
              <a:rPr lang="pl-PL" dirty="0" smtClean="0"/>
              <a:t/>
            </a:r>
            <a:br>
              <a:rPr lang="pl-PL" dirty="0" smtClean="0"/>
            </a:br>
            <a:endParaRPr lang="pl-PL" dirty="0"/>
          </a:p>
        </p:txBody>
      </p:sp>
      <p:sp>
        <p:nvSpPr>
          <p:cNvPr id="4" name="pole tekstowe 3"/>
          <p:cNvSpPr txBox="1"/>
          <p:nvPr/>
        </p:nvSpPr>
        <p:spPr>
          <a:xfrm>
            <a:off x="785786" y="6072206"/>
            <a:ext cx="7128792" cy="261610"/>
          </a:xfrm>
          <a:prstGeom prst="rect">
            <a:avLst/>
          </a:prstGeom>
          <a:noFill/>
        </p:spPr>
        <p:txBody>
          <a:bodyPr wrap="square" rtlCol="0">
            <a:spAutoFit/>
          </a:bodyPr>
          <a:lstStyle/>
          <a:p>
            <a:r>
              <a:rPr lang="pl-PL" sz="1100" dirty="0" smtClean="0"/>
              <a:t>Źródło: http://eur-lex.europa.eu/legal-content/PL/TXT/PDF/?uri=CELEX:52010DC0636&amp;from=PL</a:t>
            </a:r>
            <a:endParaRPr lang="pl-PL" sz="1100" dirty="0"/>
          </a:p>
        </p:txBody>
      </p:sp>
      <p:sp>
        <p:nvSpPr>
          <p:cNvPr id="5" name="Prostokąt zaokrąglony 4"/>
          <p:cNvSpPr/>
          <p:nvPr/>
        </p:nvSpPr>
        <p:spPr>
          <a:xfrm>
            <a:off x="4000496" y="3643314"/>
            <a:ext cx="3071834" cy="50006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Zrzut ekranu z MsOffice. Fragment wskazuje dodawanie tabel po wybraniu ikonki Tabela."/>
          <p:cNvPicPr>
            <a:picLocks noChangeAspect="1" noChangeArrowheads="1"/>
          </p:cNvPicPr>
          <p:nvPr/>
        </p:nvPicPr>
        <p:blipFill>
          <a:blip r:embed="rId2" cstate="print"/>
          <a:srcRect/>
          <a:stretch>
            <a:fillRect/>
          </a:stretch>
        </p:blipFill>
        <p:spPr bwMode="auto">
          <a:xfrm>
            <a:off x="2428860" y="571480"/>
            <a:ext cx="4091116" cy="559119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Zrzut ekranu z MsOffice. Fragment wskazuje formatowanie akapitow po wybraniu ikonki Akapit. Otwarte okno wskazuje sposoby ustawień Wcięć i odstępów."/>
          <p:cNvPicPr>
            <a:picLocks noChangeAspect="1" noChangeArrowheads="1"/>
          </p:cNvPicPr>
          <p:nvPr/>
        </p:nvPicPr>
        <p:blipFill>
          <a:blip r:embed="rId2" cstate="print"/>
          <a:srcRect/>
          <a:stretch>
            <a:fillRect/>
          </a:stretch>
        </p:blipFill>
        <p:spPr bwMode="auto">
          <a:xfrm>
            <a:off x="1174750" y="681038"/>
            <a:ext cx="6792913" cy="54959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Zrzut ekranu z MsOffice. Fragment wskazuje okalanie ilustracji za pomocą tekstu. Po wybraniu obrazu i zaznaczeniu, należy wybrać ikonkę Zawijanie tekstu. Funkcja Góra i dół."/>
          <p:cNvPicPr>
            <a:picLocks noChangeAspect="1" noChangeArrowheads="1"/>
          </p:cNvPicPr>
          <p:nvPr/>
        </p:nvPicPr>
        <p:blipFill>
          <a:blip r:embed="rId2" cstate="print"/>
          <a:srcRect/>
          <a:stretch>
            <a:fillRect/>
          </a:stretch>
        </p:blipFill>
        <p:spPr bwMode="auto">
          <a:xfrm>
            <a:off x="928662" y="785794"/>
            <a:ext cx="7326313" cy="45624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1000100" y="6072206"/>
            <a:ext cx="5929354" cy="261610"/>
          </a:xfrm>
          <a:prstGeom prst="rect">
            <a:avLst/>
          </a:prstGeom>
          <a:noFill/>
        </p:spPr>
        <p:txBody>
          <a:bodyPr wrap="square" rtlCol="0">
            <a:spAutoFit/>
          </a:bodyPr>
          <a:lstStyle/>
          <a:p>
            <a:r>
              <a:rPr lang="pl-PL" sz="1100" dirty="0" smtClean="0"/>
              <a:t>http://www.wikihow.com/Create-Accessible-Word-Documents</a:t>
            </a:r>
            <a:endParaRPr lang="pl-PL" sz="11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Zrzut ekranu strony tytułowej poradnika Seven Steps to Creating an accessible Excel Wroksheet."/>
          <p:cNvPicPr>
            <a:picLocks noChangeAspect="1" noChangeArrowheads="1"/>
          </p:cNvPicPr>
          <p:nvPr/>
        </p:nvPicPr>
        <p:blipFill>
          <a:blip r:embed="rId2" cstate="print"/>
          <a:srcRect/>
          <a:stretch>
            <a:fillRect/>
          </a:stretch>
        </p:blipFill>
        <p:spPr bwMode="auto">
          <a:xfrm>
            <a:off x="714348" y="714356"/>
            <a:ext cx="3586171" cy="4426207"/>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71472" y="6000768"/>
            <a:ext cx="3929090" cy="430887"/>
          </a:xfrm>
          <a:prstGeom prst="rect">
            <a:avLst/>
          </a:prstGeom>
          <a:noFill/>
        </p:spPr>
        <p:txBody>
          <a:bodyPr wrap="square" rtlCol="0">
            <a:spAutoFit/>
          </a:bodyPr>
          <a:lstStyle/>
          <a:p>
            <a:r>
              <a:rPr lang="pl-PL" sz="1100" dirty="0" smtClean="0"/>
              <a:t>Źródło: https://www.framingham.edu/Assets/uploads/about-fsu/accessibility/_documents/7-steps-accessible-excel.pdf</a:t>
            </a:r>
            <a:endParaRPr lang="pl-PL" sz="1100" dirty="0"/>
          </a:p>
        </p:txBody>
      </p:sp>
      <p:pic>
        <p:nvPicPr>
          <p:cNvPr id="238595" name="Picture 3" descr="Zrzut ekranu strony tytułowej poradnika Seven Steps to Creating an accessible Eamil in Outlook."/>
          <p:cNvPicPr>
            <a:picLocks noChangeAspect="1" noChangeArrowheads="1"/>
          </p:cNvPicPr>
          <p:nvPr/>
        </p:nvPicPr>
        <p:blipFill>
          <a:blip r:embed="rId3" cstate="print"/>
          <a:srcRect/>
          <a:stretch>
            <a:fillRect/>
          </a:stretch>
        </p:blipFill>
        <p:spPr bwMode="auto">
          <a:xfrm>
            <a:off x="4786314" y="785794"/>
            <a:ext cx="3741305" cy="4355132"/>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4786314" y="6000768"/>
            <a:ext cx="3714776" cy="430887"/>
          </a:xfrm>
          <a:prstGeom prst="rect">
            <a:avLst/>
          </a:prstGeom>
          <a:noFill/>
        </p:spPr>
        <p:txBody>
          <a:bodyPr wrap="square" rtlCol="0">
            <a:spAutoFit/>
          </a:bodyPr>
          <a:lstStyle/>
          <a:p>
            <a:r>
              <a:rPr lang="pl-PL" sz="1100" dirty="0" smtClean="0"/>
              <a:t>Źródło: https://www.framingham.edu/Assets/uploads/about-fsu/accessibility/_documents/7-steps-accessible-outlook.pdf</a:t>
            </a:r>
            <a:endParaRPr lang="pl-PL" sz="1100"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Zrzut ekranu strony tytułowej poradnika Seven Steps to Creating an accessible PowerPoint Slideshow."/>
          <p:cNvPicPr>
            <a:picLocks noChangeAspect="1" noChangeArrowheads="1"/>
          </p:cNvPicPr>
          <p:nvPr/>
        </p:nvPicPr>
        <p:blipFill>
          <a:blip r:embed="rId2" cstate="print"/>
          <a:srcRect/>
          <a:stretch>
            <a:fillRect/>
          </a:stretch>
        </p:blipFill>
        <p:spPr bwMode="auto">
          <a:xfrm>
            <a:off x="785786" y="714356"/>
            <a:ext cx="3778211" cy="474822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857224" y="5929330"/>
            <a:ext cx="3643338" cy="430887"/>
          </a:xfrm>
          <a:prstGeom prst="rect">
            <a:avLst/>
          </a:prstGeom>
          <a:noFill/>
        </p:spPr>
        <p:txBody>
          <a:bodyPr wrap="square" rtlCol="0">
            <a:spAutoFit/>
          </a:bodyPr>
          <a:lstStyle/>
          <a:p>
            <a:r>
              <a:rPr lang="pl-PL" sz="1100" dirty="0" smtClean="0"/>
              <a:t>Źródło: http://www.framingham.edu/Assets/uploads/about-fsu/accessibility/_documents/7-steps-accessible-ppt.pdf</a:t>
            </a:r>
            <a:endParaRPr lang="pl-PL" sz="1100"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Zrzut ekranu strony PDF Techniques for WCAG 2.0, konsorcjum W3C."/>
          <p:cNvPicPr>
            <a:picLocks noChangeAspect="1" noChangeArrowheads="1"/>
          </p:cNvPicPr>
          <p:nvPr/>
        </p:nvPicPr>
        <p:blipFill>
          <a:blip r:embed="rId2" cstate="print"/>
          <a:srcRect/>
          <a:stretch>
            <a:fillRect/>
          </a:stretch>
        </p:blipFill>
        <p:spPr bwMode="auto">
          <a:xfrm>
            <a:off x="714348" y="714356"/>
            <a:ext cx="7681002" cy="5072098"/>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14348" y="6143644"/>
            <a:ext cx="5857916" cy="261610"/>
          </a:xfrm>
          <a:prstGeom prst="rect">
            <a:avLst/>
          </a:prstGeom>
          <a:noFill/>
        </p:spPr>
        <p:txBody>
          <a:bodyPr wrap="square" rtlCol="0">
            <a:spAutoFit/>
          </a:bodyPr>
          <a:lstStyle/>
          <a:p>
            <a:r>
              <a:rPr lang="pl-PL" sz="1100" dirty="0" smtClean="0"/>
              <a:t>Źródło: https://www.w3.org/TR/</a:t>
            </a:r>
            <a:r>
              <a:rPr lang="pl-PL" sz="1100" dirty="0" err="1" smtClean="0"/>
              <a:t>WCAG-TECHS</a:t>
            </a:r>
            <a:r>
              <a:rPr lang="pl-PL" sz="1100" dirty="0" smtClean="0"/>
              <a:t>/</a:t>
            </a:r>
            <a:r>
              <a:rPr lang="pl-PL" sz="1100" dirty="0" err="1" smtClean="0"/>
              <a:t>pdf.html</a:t>
            </a:r>
            <a:endParaRPr lang="pl-PL" sz="1100"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785794"/>
            <a:ext cx="8229600" cy="631844"/>
          </a:xfrm>
        </p:spPr>
        <p:txBody>
          <a:bodyPr>
            <a:normAutofit fontScale="90000"/>
          </a:bodyPr>
          <a:lstStyle/>
          <a:p>
            <a:r>
              <a:rPr lang="pl-PL" b="1" dirty="0" smtClean="0"/>
              <a:t>PDF </a:t>
            </a:r>
            <a:r>
              <a:rPr lang="pl-PL" b="1" dirty="0" err="1" smtClean="0"/>
              <a:t>Accessibility</a:t>
            </a:r>
            <a:r>
              <a:rPr lang="pl-PL" b="1" dirty="0" smtClean="0"/>
              <a:t> </a:t>
            </a:r>
            <a:r>
              <a:rPr lang="pl-PL" b="1" dirty="0" err="1" smtClean="0"/>
              <a:t>Checker</a:t>
            </a:r>
            <a:r>
              <a:rPr lang="pl-PL" b="1" dirty="0" smtClean="0"/>
              <a:t/>
            </a:r>
            <a:br>
              <a:rPr lang="pl-PL" b="1" dirty="0" smtClean="0"/>
            </a:br>
            <a:endParaRPr lang="pl-PL" dirty="0"/>
          </a:p>
        </p:txBody>
      </p:sp>
      <p:sp>
        <p:nvSpPr>
          <p:cNvPr id="3" name="Symbol zastępczy zawartości 2"/>
          <p:cNvSpPr>
            <a:spLocks noGrp="1"/>
          </p:cNvSpPr>
          <p:nvPr>
            <p:ph idx="1"/>
          </p:nvPr>
        </p:nvSpPr>
        <p:spPr>
          <a:xfrm>
            <a:off x="457200" y="1600200"/>
            <a:ext cx="4757742" cy="4525963"/>
          </a:xfrm>
        </p:spPr>
        <p:txBody>
          <a:bodyPr>
            <a:normAutofit fontScale="92500" lnSpcReduction="10000"/>
          </a:bodyPr>
          <a:lstStyle/>
          <a:p>
            <a:r>
              <a:rPr lang="pl-PL" dirty="0" smtClean="0"/>
              <a:t>PAC - PDF </a:t>
            </a:r>
            <a:r>
              <a:rPr lang="pl-PL" dirty="0" err="1" smtClean="0"/>
              <a:t>Accessibility</a:t>
            </a:r>
            <a:r>
              <a:rPr lang="pl-PL" dirty="0" smtClean="0"/>
              <a:t> </a:t>
            </a:r>
            <a:r>
              <a:rPr lang="pl-PL" dirty="0" err="1" smtClean="0"/>
              <a:t>Checker</a:t>
            </a:r>
            <a:r>
              <a:rPr lang="pl-PL" dirty="0" smtClean="0"/>
              <a:t> to darmowe oprogramowanie, które umożliwia zbadanie poziomu dostępności dowolnego dokumentu w formacie PDF. </a:t>
            </a:r>
          </a:p>
          <a:p>
            <a:r>
              <a:rPr lang="pl-PL" dirty="0" smtClean="0"/>
              <a:t>Program jest łatwy w obsłudze i nie wymaga instalacji. </a:t>
            </a:r>
          </a:p>
        </p:txBody>
      </p:sp>
      <p:pic>
        <p:nvPicPr>
          <p:cNvPr id="4" name="Picture 2" descr="Ilustrajca przedstawia aplikację PdF Accessibility Checker."/>
          <p:cNvPicPr>
            <a:picLocks noChangeAspect="1" noChangeArrowheads="1"/>
          </p:cNvPicPr>
          <p:nvPr/>
        </p:nvPicPr>
        <p:blipFill>
          <a:blip r:embed="rId2" cstate="print"/>
          <a:srcRect/>
          <a:stretch>
            <a:fillRect/>
          </a:stretch>
        </p:blipFill>
        <p:spPr bwMode="auto">
          <a:xfrm>
            <a:off x="4929190" y="1428736"/>
            <a:ext cx="3666358" cy="4172333"/>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785786" y="6072206"/>
            <a:ext cx="6357982" cy="261610"/>
          </a:xfrm>
          <a:prstGeom prst="rect">
            <a:avLst/>
          </a:prstGeom>
          <a:noFill/>
        </p:spPr>
        <p:txBody>
          <a:bodyPr wrap="square" rtlCol="0">
            <a:spAutoFit/>
          </a:bodyPr>
          <a:lstStyle/>
          <a:p>
            <a:r>
              <a:rPr lang="pl-PL" sz="1100" dirty="0" smtClean="0"/>
              <a:t>Źródło: http://www.access-for-all.ch/ch/pdf-werkstatt/pdf-accessibility-checker-pac.html</a:t>
            </a:r>
            <a:endParaRPr lang="pl-PL" sz="11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6215106"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Metodologia badania dostępnej strony </a:t>
            </a:r>
            <a:r>
              <a:rPr lang="pl-PL" altLang="pl-PL" b="1" dirty="0" err="1" smtClean="0">
                <a:solidFill>
                  <a:srgbClr val="636466"/>
                </a:solidFill>
                <a:latin typeface="Novecento wide Book" pitchFamily="50" charset="-18"/>
              </a:rPr>
              <a:t>www</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10</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Zrzut ekranu strony tytułowej Metodologia badania dostępności strony www dla osób niepełnosprawnych, starszych i innych narażonych na wykluczenie cyfrowe w opraciu o WCAG 2.0 we współpracy z Uniwersytetem Śląskim."/>
          <p:cNvPicPr>
            <a:picLocks noChangeAspect="1"/>
          </p:cNvPicPr>
          <p:nvPr/>
        </p:nvPicPr>
        <p:blipFill>
          <a:blip r:embed="rId2" cstate="print"/>
          <a:stretch>
            <a:fillRect/>
          </a:stretch>
        </p:blipFill>
        <p:spPr>
          <a:xfrm>
            <a:off x="2214546" y="500042"/>
            <a:ext cx="4709828" cy="585789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rzut ekranu strony WCAG-EM Report Tool, konsorcjum W3C."/>
          <p:cNvPicPr>
            <a:picLocks noChangeAspect="1" noChangeArrowheads="1"/>
          </p:cNvPicPr>
          <p:nvPr/>
        </p:nvPicPr>
        <p:blipFill>
          <a:blip r:embed="rId2" cstate="print"/>
          <a:srcRect/>
          <a:stretch>
            <a:fillRect/>
          </a:stretch>
        </p:blipFill>
        <p:spPr bwMode="auto">
          <a:xfrm>
            <a:off x="646596" y="1142984"/>
            <a:ext cx="7784302" cy="3857652"/>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857224" y="5929330"/>
            <a:ext cx="5786478" cy="261610"/>
          </a:xfrm>
          <a:prstGeom prst="rect">
            <a:avLst/>
          </a:prstGeom>
          <a:noFill/>
        </p:spPr>
        <p:txBody>
          <a:bodyPr wrap="square" rtlCol="0">
            <a:spAutoFit/>
          </a:bodyPr>
          <a:lstStyle/>
          <a:p>
            <a:r>
              <a:rPr lang="pl-PL" sz="1100" dirty="0" smtClean="0"/>
              <a:t>Źródło: https://www.w3.org/WAI/</a:t>
            </a:r>
            <a:r>
              <a:rPr lang="pl-PL" sz="1100" dirty="0" err="1" smtClean="0"/>
              <a:t>eval</a:t>
            </a:r>
            <a:r>
              <a:rPr lang="pl-PL" sz="1100" dirty="0" smtClean="0"/>
              <a:t>/</a:t>
            </a:r>
            <a:r>
              <a:rPr lang="pl-PL" sz="1100" dirty="0" err="1" smtClean="0"/>
              <a:t>report-tool</a:t>
            </a:r>
            <a:r>
              <a:rPr lang="pl-PL" sz="1100" dirty="0" smtClean="0"/>
              <a:t>/#/</a:t>
            </a:r>
            <a:endParaRPr lang="pl-PL" sz="11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1800" b="1" dirty="0" smtClean="0"/>
              <a:t>KOMUNIKAT KOMISJI DO PARLAMENTU EUROPEJSKIEGO, RADY, EUROPEJSKIEGO KOMITETU EKONOMICZNO-SPOŁECZNEGO I KOMITETU REGIONÓW Europejska strategia w sprawie niepełnosprawności 2010-2020: Odnowione zobowiązanie do budowania Europy bez barier</a:t>
            </a:r>
            <a:endParaRPr lang="pl-PL" sz="1800" dirty="0"/>
          </a:p>
        </p:txBody>
      </p:sp>
      <p:sp>
        <p:nvSpPr>
          <p:cNvPr id="3" name="Symbol zastępczy zawartości 2"/>
          <p:cNvSpPr>
            <a:spLocks noGrp="1"/>
          </p:cNvSpPr>
          <p:nvPr>
            <p:ph idx="1"/>
          </p:nvPr>
        </p:nvSpPr>
        <p:spPr/>
        <p:txBody>
          <a:bodyPr>
            <a:normAutofit fontScale="77500" lnSpcReduction="20000"/>
          </a:bodyPr>
          <a:lstStyle/>
          <a:p>
            <a:r>
              <a:rPr lang="pl-PL" dirty="0" smtClean="0"/>
              <a:t>„Dostępność” oznacza, że </a:t>
            </a:r>
            <a:r>
              <a:rPr lang="pl-PL" dirty="0" smtClean="0">
                <a:solidFill>
                  <a:srgbClr val="FF0000"/>
                </a:solidFill>
              </a:rPr>
              <a:t>osoby niepełnosprawne </a:t>
            </a:r>
            <a:r>
              <a:rPr lang="pl-PL" dirty="0" smtClean="0"/>
              <a:t>mają dostęp, na równych prawach z innymi, do środowiska fizycznego, transportu, </a:t>
            </a:r>
            <a:r>
              <a:rPr lang="pl-PL" b="1" dirty="0" smtClean="0">
                <a:solidFill>
                  <a:srgbClr val="FF0000"/>
                </a:solidFill>
              </a:rPr>
              <a:t>technologii </a:t>
            </a:r>
            <a:r>
              <a:rPr lang="pl-PL" b="1" dirty="0" smtClean="0"/>
              <a:t>i </a:t>
            </a:r>
            <a:r>
              <a:rPr lang="pl-PL" b="1" dirty="0" smtClean="0">
                <a:solidFill>
                  <a:srgbClr val="FF0000"/>
                </a:solidFill>
              </a:rPr>
              <a:t>systemów </a:t>
            </a:r>
            <a:r>
              <a:rPr lang="pl-PL" b="1" dirty="0" err="1" smtClean="0">
                <a:solidFill>
                  <a:srgbClr val="FF0000"/>
                </a:solidFill>
              </a:rPr>
              <a:t>informacyjnokomunikacyjnych</a:t>
            </a:r>
            <a:r>
              <a:rPr lang="pl-PL" b="1" dirty="0" smtClean="0">
                <a:solidFill>
                  <a:srgbClr val="FF0000"/>
                </a:solidFill>
              </a:rPr>
              <a:t> </a:t>
            </a:r>
            <a:r>
              <a:rPr lang="pl-PL" dirty="0" smtClean="0"/>
              <a:t>(TIK) oraz pozostałych obiektów i usług. </a:t>
            </a:r>
          </a:p>
          <a:p>
            <a:r>
              <a:rPr lang="pl-PL" dirty="0" smtClean="0"/>
              <a:t>We wszystkich tych obszarach </a:t>
            </a:r>
            <a:r>
              <a:rPr lang="pl-PL" dirty="0" smtClean="0">
                <a:solidFill>
                  <a:srgbClr val="FF0000"/>
                </a:solidFill>
              </a:rPr>
              <a:t>nadal istnieją znaczne bariery. </a:t>
            </a:r>
            <a:r>
              <a:rPr lang="pl-PL" dirty="0" smtClean="0"/>
              <a:t>Dla przykładu w UE-27 jedynie 5 % stron internetowych w pełni odpowiada standardom dostępności sieci, nieco więcej jest dostępnych częściowo. Wielu nadawców telewizyjnych nadal emituje jedynie niewiele programów opatrzonych napisami lub komentarzem dla niesłyszących</a:t>
            </a:r>
            <a:br>
              <a:rPr lang="pl-PL" dirty="0" smtClean="0"/>
            </a:br>
            <a:r>
              <a:rPr lang="pl-PL" dirty="0" smtClean="0"/>
              <a:t/>
            </a:r>
            <a:br>
              <a:rPr lang="pl-PL" dirty="0" smtClean="0"/>
            </a:br>
            <a:endParaRPr lang="pl-PL" dirty="0"/>
          </a:p>
        </p:txBody>
      </p:sp>
      <p:sp>
        <p:nvSpPr>
          <p:cNvPr id="4" name="Prostokąt zaokrąglony 3"/>
          <p:cNvSpPr/>
          <p:nvPr/>
        </p:nvSpPr>
        <p:spPr>
          <a:xfrm>
            <a:off x="467544" y="1268760"/>
            <a:ext cx="2664296" cy="86409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785786" y="6072206"/>
            <a:ext cx="7128792" cy="261610"/>
          </a:xfrm>
          <a:prstGeom prst="rect">
            <a:avLst/>
          </a:prstGeom>
          <a:noFill/>
        </p:spPr>
        <p:txBody>
          <a:bodyPr wrap="square" rtlCol="0">
            <a:spAutoFit/>
          </a:bodyPr>
          <a:lstStyle/>
          <a:p>
            <a:r>
              <a:rPr lang="pl-PL" sz="1100" dirty="0" smtClean="0"/>
              <a:t>Źródło: http://eur-lex.europa.eu/legal-content/PL/TXT/PDF/?uri=CELEX:52010DC0636&amp;from=PL</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Zrzut ekranu narzędzia do walidacji strony Markup Validation Service, Validate by URL, konsorcjum W3C."/>
          <p:cNvPicPr>
            <a:picLocks noChangeAspect="1" noChangeArrowheads="1"/>
          </p:cNvPicPr>
          <p:nvPr/>
        </p:nvPicPr>
        <p:blipFill>
          <a:blip r:embed="rId2" cstate="print"/>
          <a:srcRect/>
          <a:stretch>
            <a:fillRect/>
          </a:stretch>
        </p:blipFill>
        <p:spPr bwMode="auto">
          <a:xfrm>
            <a:off x="857224" y="714356"/>
            <a:ext cx="7559103" cy="4734418"/>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857224" y="6000768"/>
            <a:ext cx="4714908" cy="261610"/>
          </a:xfrm>
          <a:prstGeom prst="rect">
            <a:avLst/>
          </a:prstGeom>
          <a:noFill/>
        </p:spPr>
        <p:txBody>
          <a:bodyPr wrap="square" rtlCol="0">
            <a:spAutoFit/>
          </a:bodyPr>
          <a:lstStyle/>
          <a:p>
            <a:r>
              <a:rPr lang="pl-PL" sz="1100" dirty="0" smtClean="0"/>
              <a:t>Źródło: https://validator.w3.org/</a:t>
            </a:r>
            <a:endParaRPr lang="pl-PL" sz="1100"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Zrzut ekranu narzędzia do walidacji strony CSS Validation Service, Validate by URL, konsorcjum W3C."/>
          <p:cNvPicPr>
            <a:picLocks noChangeAspect="1" noChangeArrowheads="1"/>
          </p:cNvPicPr>
          <p:nvPr/>
        </p:nvPicPr>
        <p:blipFill>
          <a:blip r:embed="rId2" cstate="print"/>
          <a:srcRect/>
          <a:stretch>
            <a:fillRect/>
          </a:stretch>
        </p:blipFill>
        <p:spPr bwMode="auto">
          <a:xfrm>
            <a:off x="928662" y="785794"/>
            <a:ext cx="7249404" cy="4525674"/>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857224" y="5929330"/>
            <a:ext cx="4786346" cy="261610"/>
          </a:xfrm>
          <a:prstGeom prst="rect">
            <a:avLst/>
          </a:prstGeom>
          <a:noFill/>
        </p:spPr>
        <p:txBody>
          <a:bodyPr wrap="square" rtlCol="0">
            <a:spAutoFit/>
          </a:bodyPr>
          <a:lstStyle/>
          <a:p>
            <a:r>
              <a:rPr lang="pl-PL" sz="1100" dirty="0" smtClean="0"/>
              <a:t>Źródło: https://jigsaw.w3.org/</a:t>
            </a:r>
            <a:r>
              <a:rPr lang="pl-PL" sz="1100" dirty="0" err="1" smtClean="0"/>
              <a:t>css-validator</a:t>
            </a:r>
            <a:r>
              <a:rPr lang="pl-PL" sz="1100" dirty="0" smtClean="0"/>
              <a:t>/</a:t>
            </a:r>
            <a:endParaRPr lang="pl-PL" sz="1100"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ktogram komputera z klawiaturą. Na ekranie napis Dziękuję za uwagę. Ibmrochen@gmail.com"/>
          <p:cNvPicPr>
            <a:picLocks noChangeAspect="1" noChangeArrowheads="1"/>
          </p:cNvPicPr>
          <p:nvPr/>
        </p:nvPicPr>
        <p:blipFill>
          <a:blip r:embed="rId2" cstate="print"/>
          <a:srcRect/>
          <a:stretch>
            <a:fillRect/>
          </a:stretch>
        </p:blipFill>
        <p:spPr bwMode="auto">
          <a:xfrm>
            <a:off x="1000100" y="500042"/>
            <a:ext cx="7171729" cy="5880818"/>
          </a:xfrm>
          <a:prstGeom prst="rect">
            <a:avLst/>
          </a:prstGeom>
          <a:noFill/>
        </p:spPr>
      </p:pic>
      <p:sp>
        <p:nvSpPr>
          <p:cNvPr id="5" name="pole tekstowe 4"/>
          <p:cNvSpPr txBox="1"/>
          <p:nvPr/>
        </p:nvSpPr>
        <p:spPr>
          <a:xfrm>
            <a:off x="1500166" y="1500174"/>
            <a:ext cx="5472608" cy="830997"/>
          </a:xfrm>
          <a:prstGeom prst="rect">
            <a:avLst/>
          </a:prstGeom>
          <a:noFill/>
        </p:spPr>
        <p:txBody>
          <a:bodyPr wrap="square" rtlCol="0">
            <a:spAutoFit/>
          </a:bodyPr>
          <a:lstStyle/>
          <a:p>
            <a:r>
              <a:rPr lang="pl-PL" sz="4800" dirty="0" smtClean="0">
                <a:solidFill>
                  <a:srgbClr val="FF0000"/>
                </a:solidFill>
              </a:rPr>
              <a:t>DZIĘKUJĘ ZA UWAGĘ</a:t>
            </a:r>
            <a:endParaRPr lang="pl-PL" sz="4800" dirty="0">
              <a:solidFill>
                <a:srgbClr val="FF0000"/>
              </a:solidFill>
            </a:endParaRPr>
          </a:p>
        </p:txBody>
      </p:sp>
      <p:sp>
        <p:nvSpPr>
          <p:cNvPr id="6" name="pole tekstowe 5"/>
          <p:cNvSpPr txBox="1"/>
          <p:nvPr/>
        </p:nvSpPr>
        <p:spPr>
          <a:xfrm>
            <a:off x="1857356" y="2786058"/>
            <a:ext cx="4680520" cy="584775"/>
          </a:xfrm>
          <a:prstGeom prst="rect">
            <a:avLst/>
          </a:prstGeom>
          <a:noFill/>
        </p:spPr>
        <p:txBody>
          <a:bodyPr wrap="square" rtlCol="0">
            <a:spAutoFit/>
          </a:bodyPr>
          <a:lstStyle/>
          <a:p>
            <a:pPr algn="ctr"/>
            <a:r>
              <a:rPr lang="pl-PL" sz="3200" b="1" dirty="0" err="1" smtClean="0">
                <a:solidFill>
                  <a:srgbClr val="0070C0"/>
                </a:solidFill>
              </a:rPr>
              <a:t>ibmrochen@gmail.com</a:t>
            </a:r>
            <a:endParaRPr lang="pl-PL" sz="3200" b="1" dirty="0">
              <a:solidFill>
                <a:srgbClr val="0070C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t>Europejski Akt w sprawie Dostępności</a:t>
            </a:r>
            <a:br>
              <a:rPr lang="pl-PL" sz="3200" dirty="0" smtClean="0"/>
            </a:br>
            <a:r>
              <a:rPr lang="pl-PL" sz="3200" dirty="0" smtClean="0"/>
              <a:t>(</a:t>
            </a:r>
            <a:r>
              <a:rPr lang="pl-PL" sz="3200" dirty="0" err="1" smtClean="0"/>
              <a:t>European</a:t>
            </a:r>
            <a:r>
              <a:rPr lang="pl-PL" sz="3200" dirty="0" smtClean="0"/>
              <a:t> </a:t>
            </a:r>
            <a:r>
              <a:rPr lang="pl-PL" sz="3200" dirty="0" err="1" smtClean="0"/>
              <a:t>Accessibility</a:t>
            </a:r>
            <a:r>
              <a:rPr lang="pl-PL" sz="3200" dirty="0" smtClean="0"/>
              <a:t> </a:t>
            </a:r>
            <a:r>
              <a:rPr lang="pl-PL" sz="3200" dirty="0" err="1" smtClean="0"/>
              <a:t>Act</a:t>
            </a:r>
            <a:r>
              <a:rPr lang="pl-PL" sz="3200" dirty="0" smtClean="0"/>
              <a:t>)</a:t>
            </a:r>
            <a:endParaRPr lang="pl-PL" sz="3200" dirty="0"/>
          </a:p>
        </p:txBody>
      </p:sp>
      <p:sp>
        <p:nvSpPr>
          <p:cNvPr id="3" name="Symbol zastępczy zawartości 2"/>
          <p:cNvSpPr>
            <a:spLocks noGrp="1"/>
          </p:cNvSpPr>
          <p:nvPr>
            <p:ph idx="1"/>
          </p:nvPr>
        </p:nvSpPr>
        <p:spPr>
          <a:xfrm>
            <a:off x="500034" y="4000504"/>
            <a:ext cx="7929618" cy="1339841"/>
          </a:xfrm>
        </p:spPr>
        <p:txBody>
          <a:bodyPr/>
          <a:lstStyle/>
          <a:p>
            <a:r>
              <a:rPr lang="pl-PL" sz="1800" dirty="0" smtClean="0"/>
              <a:t>Dostępność w konkretnych dziedzinach – nowe technologie informacyjno-komunikacyjne (ICT) oraz środowisko zbudowane,</a:t>
            </a:r>
          </a:p>
          <a:p>
            <a:r>
              <a:rPr lang="pl-PL" sz="1800" dirty="0" smtClean="0"/>
              <a:t>Zapobieganie przeszkodom - nowe prawo powinno obejmować więcej obszarów  np. dostęp do bankomatu nie może być ograniczony schodami,</a:t>
            </a:r>
          </a:p>
          <a:p>
            <a:r>
              <a:rPr lang="pl-PL" sz="1800" dirty="0" smtClean="0"/>
              <a:t>Jasne zdefiniowanie obowiązku dostępności ustanowionego prawem unijnym szczególnie w zamówieniach publicznych i funduszach strukturalnych; </a:t>
            </a:r>
          </a:p>
          <a:p>
            <a:pPr>
              <a:buNone/>
            </a:pPr>
            <a:endParaRPr lang="pl-PL" sz="2000" dirty="0" smtClean="0"/>
          </a:p>
          <a:p>
            <a:endParaRPr lang="pl-PL" dirty="0" smtClean="0"/>
          </a:p>
          <a:p>
            <a:endParaRPr lang="pl-PL" dirty="0"/>
          </a:p>
        </p:txBody>
      </p:sp>
      <p:pic>
        <p:nvPicPr>
          <p:cNvPr id="1026" name="Picture 2"/>
          <p:cNvPicPr>
            <a:picLocks noChangeAspect="1" noChangeArrowheads="1"/>
          </p:cNvPicPr>
          <p:nvPr/>
        </p:nvPicPr>
        <p:blipFill>
          <a:blip r:embed="rId2"/>
          <a:srcRect/>
          <a:stretch>
            <a:fillRect/>
          </a:stretch>
        </p:blipFill>
        <p:spPr bwMode="auto">
          <a:xfrm>
            <a:off x="785786" y="1643050"/>
            <a:ext cx="7429552" cy="1806355"/>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642910" y="6143644"/>
            <a:ext cx="7858180" cy="276999"/>
          </a:xfrm>
          <a:prstGeom prst="rect">
            <a:avLst/>
          </a:prstGeom>
          <a:noFill/>
        </p:spPr>
        <p:txBody>
          <a:bodyPr wrap="square" rtlCol="0">
            <a:spAutoFit/>
          </a:bodyPr>
          <a:lstStyle/>
          <a:p>
            <a:r>
              <a:rPr lang="pl-PL" sz="1200" dirty="0" smtClean="0"/>
              <a:t>Źródło: http://www.europarl.europa.eu/RegData/etudes/ATAG/2017/608670/EPRS_ATA(2017)608670_PL.pdf</a:t>
            </a:r>
            <a:endParaRPr lang="pl-PL" sz="1200" dirty="0"/>
          </a:p>
        </p:txBody>
      </p:sp>
    </p:spTree>
    <p:extLst>
      <p:ext uri="{BB962C8B-B14F-4D97-AF65-F5344CB8AC3E}">
        <p14:creationId xmlns:p14="http://schemas.microsoft.com/office/powerpoint/2010/main" val="738324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eaLnBrk="1" hangingPunct="1">
              <a:buFont typeface="Arial" charset="0"/>
              <a:buNone/>
            </a:pPr>
            <a:r>
              <a:rPr lang="pl-PL" altLang="pl-PL" b="1" dirty="0" smtClean="0">
                <a:solidFill>
                  <a:srgbClr val="636466"/>
                </a:solidFill>
                <a:latin typeface="Novecento wide Book" pitchFamily="50" charset="-18"/>
              </a:rPr>
              <a:t>Grupy zagrożone wykluczeniem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2</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32352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Wprowadzenie – aspekty prawne</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323528" y="4348546"/>
            <a:ext cx="2306637" cy="960438"/>
          </a:xfrm>
          <a:prstGeom prst="rect">
            <a:avLst/>
          </a:prstGeom>
          <a:no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1</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sz="2400" dirty="0" smtClean="0"/>
              <a:t>Grupy zagrożone wykluczeniem – </a:t>
            </a:r>
            <a:br>
              <a:rPr lang="pl-PL" sz="2400" dirty="0" smtClean="0"/>
            </a:br>
            <a:r>
              <a:rPr lang="pl-PL" sz="2400" dirty="0" smtClean="0"/>
              <a:t>określenie użytkownika Internetu</a:t>
            </a:r>
            <a:endParaRPr lang="pl-PL" sz="2400" dirty="0"/>
          </a:p>
        </p:txBody>
      </p:sp>
      <p:sp>
        <p:nvSpPr>
          <p:cNvPr id="5" name="Symbol zastępczy zawartości 4"/>
          <p:cNvSpPr>
            <a:spLocks noGrp="1"/>
          </p:cNvSpPr>
          <p:nvPr>
            <p:ph idx="1"/>
          </p:nvPr>
        </p:nvSpPr>
        <p:spPr/>
        <p:txBody>
          <a:bodyPr/>
          <a:lstStyle/>
          <a:p>
            <a:r>
              <a:rPr lang="pl-PL" sz="2400" dirty="0" smtClean="0"/>
              <a:t>Grupy zagrożone </a:t>
            </a:r>
            <a:r>
              <a:rPr lang="pl-PL" sz="2400" b="1" dirty="0" smtClean="0">
                <a:solidFill>
                  <a:srgbClr val="FF0000"/>
                </a:solidFill>
              </a:rPr>
              <a:t>wykluczeniem cyfrowym i społecznym </a:t>
            </a:r>
            <a:r>
              <a:rPr lang="pl-PL" sz="2400" dirty="0" smtClean="0"/>
              <a:t>(osoby z </a:t>
            </a:r>
            <a:r>
              <a:rPr lang="pl-PL" sz="2400" dirty="0" smtClean="0">
                <a:solidFill>
                  <a:srgbClr val="FF0000"/>
                </a:solidFill>
              </a:rPr>
              <a:t>dysfunkcją wzroku, słuchu, osoby niepełnosprawne ruchowo, osoby starsze, osoby w podeszłym wieku</a:t>
            </a:r>
            <a:r>
              <a:rPr lang="pl-PL" sz="2400" dirty="0" smtClean="0"/>
              <a:t>):</a:t>
            </a:r>
          </a:p>
          <a:p>
            <a:pPr>
              <a:buNone/>
            </a:pPr>
            <a:endParaRPr lang="pl-PL" sz="2400" dirty="0" smtClean="0"/>
          </a:p>
          <a:p>
            <a:r>
              <a:rPr lang="pl-PL" sz="2400" dirty="0" smtClean="0"/>
              <a:t>Według WHO osoba niepełnosprawna to taka, która nie może samodzielnie, </a:t>
            </a:r>
            <a:r>
              <a:rPr lang="pl-PL" sz="2400" b="1" dirty="0" smtClean="0">
                <a:solidFill>
                  <a:srgbClr val="FF0000"/>
                </a:solidFill>
              </a:rPr>
              <a:t>częściowo lub całkowicie </a:t>
            </a:r>
            <a:r>
              <a:rPr lang="pl-PL" sz="2400" dirty="0" smtClean="0"/>
              <a:t>zapewnić sobie możliwości normalnego życia indywidualnego i społecznego na skutek wrodzonego lub nabytego upośledzenia sprawności fizycznej lub psychicznej. </a:t>
            </a:r>
          </a:p>
          <a:p>
            <a:endParaRPr lang="pl-PL" sz="2400" dirty="0"/>
          </a:p>
        </p:txBody>
      </p:sp>
      <p:sp>
        <p:nvSpPr>
          <p:cNvPr id="6" name="pole tekstowe 5"/>
          <p:cNvSpPr txBox="1"/>
          <p:nvPr/>
        </p:nvSpPr>
        <p:spPr>
          <a:xfrm>
            <a:off x="714348" y="6000768"/>
            <a:ext cx="6643734" cy="538609"/>
          </a:xfrm>
          <a:prstGeom prst="rect">
            <a:avLst/>
          </a:prstGeom>
          <a:noFill/>
        </p:spPr>
        <p:txBody>
          <a:bodyPr wrap="square" rtlCol="0">
            <a:spAutoFit/>
          </a:bodyPr>
          <a:lstStyle/>
          <a:p>
            <a:r>
              <a:rPr lang="pl-PL" sz="1100" dirty="0"/>
              <a:t>Źródło: http://pl.wikipedia.org/wiki/Niepe%C5%82nosprawno%C5%9B%C4%87</a:t>
            </a:r>
          </a:p>
          <a:p>
            <a:endParaRPr lang="pl-PL"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smtClean="0"/>
              <a:t>Definicja osoby niepełnosprawnej</a:t>
            </a:r>
            <a:endParaRPr lang="pl-PL" dirty="0"/>
          </a:p>
        </p:txBody>
      </p:sp>
      <p:sp>
        <p:nvSpPr>
          <p:cNvPr id="5" name="Symbol zastępczy zawartości 4"/>
          <p:cNvSpPr>
            <a:spLocks noGrp="1"/>
          </p:cNvSpPr>
          <p:nvPr>
            <p:ph idx="1"/>
          </p:nvPr>
        </p:nvSpPr>
        <p:spPr/>
        <p:txBody>
          <a:bodyPr/>
          <a:lstStyle/>
          <a:p>
            <a:r>
              <a:rPr lang="pl-PL" sz="2800" dirty="0" smtClean="0"/>
              <a:t>łac. </a:t>
            </a:r>
            <a:r>
              <a:rPr lang="pl-PL" sz="2800" b="1" i="1" dirty="0" err="1" smtClean="0"/>
              <a:t>invalidus</a:t>
            </a:r>
            <a:r>
              <a:rPr lang="pl-PL" sz="2800" b="1" i="1" dirty="0" smtClean="0"/>
              <a:t> – </a:t>
            </a:r>
            <a:r>
              <a:rPr lang="pl-PL" sz="2800" i="1" dirty="0" smtClean="0"/>
              <a:t>człowiek bezsilny, inwalida</a:t>
            </a:r>
            <a:endParaRPr lang="pl-PL" sz="2800" dirty="0" smtClean="0"/>
          </a:p>
          <a:p>
            <a:r>
              <a:rPr lang="pl-PL" sz="2400" b="1" dirty="0" smtClean="0"/>
              <a:t>Inwalida – </a:t>
            </a:r>
            <a:r>
              <a:rPr lang="pl-PL" sz="2400" dirty="0" smtClean="0"/>
              <a:t>osoba upośledzona, trwale poszkodowana na zdrowiu, „osoba z odchyleniami od normy”</a:t>
            </a:r>
            <a:r>
              <a:rPr lang="pl-PL" sz="1400" dirty="0" smtClean="0"/>
              <a:t>(Strumiłło 2004)</a:t>
            </a:r>
          </a:p>
          <a:p>
            <a:r>
              <a:rPr lang="pl-PL" sz="2000" dirty="0" smtClean="0"/>
              <a:t>Według przyjętej </a:t>
            </a:r>
            <a:r>
              <a:rPr lang="pl-PL" sz="2000" dirty="0" smtClean="0">
                <a:solidFill>
                  <a:srgbClr val="FF0000"/>
                </a:solidFill>
              </a:rPr>
              <a:t>Konwencji Narodów Zjednoczonych </a:t>
            </a:r>
            <a:r>
              <a:rPr lang="pl-PL" sz="2000" dirty="0" smtClean="0"/>
              <a:t>zaleca się stosowanie terminu:</a:t>
            </a:r>
          </a:p>
          <a:p>
            <a:r>
              <a:rPr lang="pl-PL" sz="2800" dirty="0" smtClean="0"/>
              <a:t>„</a:t>
            </a:r>
            <a:r>
              <a:rPr lang="pl-PL" sz="2800" b="1" dirty="0" smtClean="0"/>
              <a:t>osoba z niepełnosprawnością” </a:t>
            </a:r>
            <a:r>
              <a:rPr lang="en-US" sz="2800" dirty="0" smtClean="0"/>
              <a:t>(</a:t>
            </a:r>
            <a:r>
              <a:rPr lang="en-US" sz="2800" dirty="0" err="1" smtClean="0"/>
              <a:t>ang</a:t>
            </a:r>
            <a:r>
              <a:rPr lang="en-US" sz="2800" dirty="0" smtClean="0"/>
              <a:t>. </a:t>
            </a:r>
            <a:r>
              <a:rPr lang="en-US" sz="2800" i="1" dirty="0" smtClean="0"/>
              <a:t>a person with disabilities)</a:t>
            </a:r>
            <a:endParaRPr lang="pl-PL" sz="2800" dirty="0" smtClean="0"/>
          </a:p>
          <a:p>
            <a:endParaRPr lang="pl-PL" sz="2800" dirty="0"/>
          </a:p>
        </p:txBody>
      </p:sp>
      <p:sp>
        <p:nvSpPr>
          <p:cNvPr id="6" name="pole tekstowe 5"/>
          <p:cNvSpPr txBox="1"/>
          <p:nvPr/>
        </p:nvSpPr>
        <p:spPr>
          <a:xfrm>
            <a:off x="857224" y="6072206"/>
            <a:ext cx="6786610" cy="538609"/>
          </a:xfrm>
          <a:prstGeom prst="rect">
            <a:avLst/>
          </a:prstGeom>
          <a:noFill/>
        </p:spPr>
        <p:txBody>
          <a:bodyPr wrap="square" rtlCol="0">
            <a:spAutoFit/>
          </a:bodyPr>
          <a:lstStyle/>
          <a:p>
            <a:r>
              <a:rPr lang="pl-PL" sz="1100" dirty="0"/>
              <a:t>Źródło: http://pstrumil.eletel.p.lodz.pl/pstrumil/swosin/w3b.pdf</a:t>
            </a:r>
          </a:p>
          <a:p>
            <a:endParaRPr lang="pl-PL" dirty="0"/>
          </a:p>
        </p:txBody>
      </p:sp>
      <p:pic>
        <p:nvPicPr>
          <p:cNvPr id="7" name="Obraz 6" descr="Logo symbolizujące niepełnosprawność. Biała postać siedzi na wózku dla osób niepełnosprawnych. Postać skierowana w prawo.  Niebieskie tło.&#10;&#10;&#10;ISA_wheelchair_icon.jpg"/>
          <p:cNvPicPr>
            <a:picLocks noChangeAspect="1"/>
          </p:cNvPicPr>
          <p:nvPr/>
        </p:nvPicPr>
        <p:blipFill>
          <a:blip r:embed="rId2" cstate="print"/>
          <a:stretch>
            <a:fillRect/>
          </a:stretch>
        </p:blipFill>
        <p:spPr>
          <a:xfrm>
            <a:off x="5500694" y="4143380"/>
            <a:ext cx="2019300" cy="20383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is: Międzynarodowy Dzień Inwalidów. Logo symbolizujące niepełnosprawność. Biała postać siedzi na wózku dla osób niepełnosprawnych. Postać skierowana w prawo.  Niebieskie tło."/>
          <p:cNvPicPr>
            <a:picLocks noChangeAspect="1" noChangeArrowheads="1"/>
          </p:cNvPicPr>
          <p:nvPr/>
        </p:nvPicPr>
        <p:blipFill>
          <a:blip r:embed="rId2" cstate="print"/>
          <a:srcRect/>
          <a:stretch>
            <a:fillRect/>
          </a:stretch>
        </p:blipFill>
        <p:spPr bwMode="auto">
          <a:xfrm>
            <a:off x="1071538" y="214290"/>
            <a:ext cx="3038475" cy="6278563"/>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4714876" y="6000768"/>
            <a:ext cx="3786214" cy="430887"/>
          </a:xfrm>
          <a:prstGeom prst="rect">
            <a:avLst/>
          </a:prstGeom>
          <a:noFill/>
        </p:spPr>
        <p:txBody>
          <a:bodyPr wrap="square" rtlCol="0">
            <a:spAutoFit/>
          </a:bodyPr>
          <a:lstStyle/>
          <a:p>
            <a:r>
              <a:rPr lang="pl-PL" sz="1100" dirty="0" smtClean="0"/>
              <a:t>Źródło: https://pl.wikipedia.org/wiki/Mi%C4%99dzynarodowy_</a:t>
            </a:r>
          </a:p>
          <a:p>
            <a:r>
              <a:rPr lang="pl-PL" sz="1100" dirty="0" smtClean="0"/>
              <a:t>Dzie%C5%84_Inwalid%C3%B3w</a:t>
            </a:r>
            <a:endParaRPr lang="pl-PL" sz="1100" dirty="0"/>
          </a:p>
        </p:txBody>
      </p:sp>
      <p:sp>
        <p:nvSpPr>
          <p:cNvPr id="6" name="pole tekstowe 5"/>
          <p:cNvSpPr txBox="1"/>
          <p:nvPr/>
        </p:nvSpPr>
        <p:spPr>
          <a:xfrm>
            <a:off x="4644008" y="1196752"/>
            <a:ext cx="3888432" cy="4154984"/>
          </a:xfrm>
          <a:prstGeom prst="rect">
            <a:avLst/>
          </a:prstGeom>
          <a:noFill/>
        </p:spPr>
        <p:txBody>
          <a:bodyPr wrap="square" rtlCol="0">
            <a:spAutoFit/>
          </a:bodyPr>
          <a:lstStyle/>
          <a:p>
            <a:r>
              <a:rPr lang="pl-PL" sz="2400" dirty="0" smtClean="0"/>
              <a:t>„Wydarzeniem inicjującym ustanowienie dnia była katastrofa górnicza </a:t>
            </a:r>
            <a:r>
              <a:rPr lang="pl-PL" sz="2400" dirty="0" smtClean="0">
                <a:solidFill>
                  <a:srgbClr val="FF0000"/>
                </a:solidFill>
              </a:rPr>
              <a:t>8 sierpnia 1956 </a:t>
            </a:r>
            <a:r>
              <a:rPr lang="pl-PL" sz="2400" dirty="0" smtClean="0"/>
              <a:t>roku w kopalni węgla kamiennego </a:t>
            </a:r>
            <a:r>
              <a:rPr lang="pl-PL" sz="2400" dirty="0" err="1" smtClean="0"/>
              <a:t>Bois</a:t>
            </a:r>
            <a:r>
              <a:rPr lang="pl-PL" sz="2400" dirty="0" smtClean="0"/>
              <a:t> </a:t>
            </a:r>
            <a:r>
              <a:rPr lang="pl-PL" sz="2400" dirty="0" err="1" smtClean="0"/>
              <a:t>du</a:t>
            </a:r>
            <a:r>
              <a:rPr lang="pl-PL" sz="2400" dirty="0" smtClean="0"/>
              <a:t> </a:t>
            </a:r>
            <a:r>
              <a:rPr lang="pl-PL" sz="2400" dirty="0" err="1" smtClean="0"/>
              <a:t>Cazier</a:t>
            </a:r>
            <a:r>
              <a:rPr lang="pl-PL" sz="2400" dirty="0" smtClean="0"/>
              <a:t> w </a:t>
            </a:r>
            <a:r>
              <a:rPr lang="pl-PL" sz="2400" dirty="0" err="1" smtClean="0"/>
              <a:t>Marcinelle</a:t>
            </a:r>
            <a:r>
              <a:rPr lang="pl-PL" sz="2400" dirty="0" smtClean="0"/>
              <a:t> w </a:t>
            </a:r>
            <a:r>
              <a:rPr lang="pl-PL" sz="2400" b="1" dirty="0" smtClean="0">
                <a:solidFill>
                  <a:srgbClr val="FF0000"/>
                </a:solidFill>
              </a:rPr>
              <a:t>Belgii,</a:t>
            </a:r>
            <a:r>
              <a:rPr lang="pl-PL" sz="2400" dirty="0" smtClean="0"/>
              <a:t> w wyniku której śmierć poniosło 262 górników pochodzących z 12 krajów, a część doznała poważnych obrażeń zostając inwalidą.”</a:t>
            </a:r>
            <a:endParaRPr lang="pl-PL"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ztery piktogramy symbolizujące rodzaje niepełnosprawności. Niebieskie tło. Po lewej biała postać siedzi na wózku dla osób niepełnosprawnych. Postać skierowana w prawo. Poniżej dłonie symbolizujące tłumaczenie w jezyku migowym. Po prawej biała postać idąca i trzymająca białą laske. Logo osób niedowidzących i niewidomych. Powyżej głowa twarzą skierowana w prawo. Logo osób z dysfunkcją kognitywną.  &#10;&#10;&#10;http://upload.wikimedia.org/wikipedia/commons/3/38/Disability_symbols_16.png"/>
          <p:cNvPicPr>
            <a:picLocks noChangeAspect="1" noChangeArrowheads="1"/>
          </p:cNvPicPr>
          <p:nvPr/>
        </p:nvPicPr>
        <p:blipFill>
          <a:blip r:embed="rId2" cstate="print"/>
          <a:srcRect/>
          <a:stretch>
            <a:fillRect/>
          </a:stretch>
        </p:blipFill>
        <p:spPr bwMode="auto">
          <a:xfrm>
            <a:off x="1928794" y="785794"/>
            <a:ext cx="5214974" cy="52149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Logo symbolizujące niepełnosprawność. Biała postać siedzi na wózku dla osób niepełnosprawnych. Postać skierowana w prawo.  Niebieskie tło.&#10;&#10;&#10;ISA_wheelchair_icon.jpg"/>
          <p:cNvPicPr>
            <a:picLocks noChangeAspect="1"/>
          </p:cNvPicPr>
          <p:nvPr/>
        </p:nvPicPr>
        <p:blipFill>
          <a:blip r:embed="rId2" cstate="print"/>
          <a:stretch>
            <a:fillRect/>
          </a:stretch>
        </p:blipFill>
        <p:spPr>
          <a:xfrm>
            <a:off x="571472" y="571480"/>
            <a:ext cx="3000396" cy="3028702"/>
          </a:xfrm>
          <a:prstGeom prst="rect">
            <a:avLst/>
          </a:prstGeom>
        </p:spPr>
      </p:pic>
      <p:pic>
        <p:nvPicPr>
          <p:cNvPr id="3" name="Obraz 2" descr="Zmienione logo symbolizujące niepełnosprawność. Biała postać siedzi na wózku dla osób niepełnosprawnych. Postać dynamicznie pochylona w przód, skierowana w prawo.  Niebieskie tło.&#10;&#10;&#10;"/>
          <p:cNvPicPr>
            <a:picLocks noChangeAspect="1"/>
          </p:cNvPicPr>
          <p:nvPr/>
        </p:nvPicPr>
        <p:blipFill>
          <a:blip r:embed="rId3" cstate="print"/>
          <a:stretch>
            <a:fillRect/>
          </a:stretch>
        </p:blipFill>
        <p:spPr>
          <a:xfrm>
            <a:off x="5544336" y="571480"/>
            <a:ext cx="2870999" cy="2857520"/>
          </a:xfrm>
          <a:prstGeom prst="rect">
            <a:avLst/>
          </a:prstGeom>
        </p:spPr>
      </p:pic>
      <p:sp>
        <p:nvSpPr>
          <p:cNvPr id="4" name="pole tekstowe 3"/>
          <p:cNvSpPr txBox="1"/>
          <p:nvPr/>
        </p:nvSpPr>
        <p:spPr>
          <a:xfrm>
            <a:off x="571472" y="4143380"/>
            <a:ext cx="3643338" cy="923330"/>
          </a:xfrm>
          <a:prstGeom prst="rect">
            <a:avLst/>
          </a:prstGeom>
          <a:noFill/>
        </p:spPr>
        <p:txBody>
          <a:bodyPr wrap="square" rtlCol="0">
            <a:spAutoFit/>
          </a:bodyPr>
          <a:lstStyle/>
          <a:p>
            <a:r>
              <a:rPr lang="en-US" dirty="0" smtClean="0"/>
              <a:t>The </a:t>
            </a:r>
            <a:r>
              <a:rPr lang="en-US" b="1" dirty="0" smtClean="0"/>
              <a:t>International Symbol of Access</a:t>
            </a:r>
            <a:r>
              <a:rPr lang="en-US" dirty="0" smtClean="0"/>
              <a:t> (</a:t>
            </a:r>
            <a:r>
              <a:rPr lang="en-US" b="1" dirty="0" smtClean="0"/>
              <a:t>ISA</a:t>
            </a:r>
            <a:r>
              <a:rPr lang="en-US" dirty="0" smtClean="0"/>
              <a:t>),</a:t>
            </a:r>
            <a:r>
              <a:rPr lang="pl-PL" dirty="0" smtClean="0"/>
              <a:t> </a:t>
            </a:r>
            <a:r>
              <a:rPr lang="en-US" dirty="0" smtClean="0"/>
              <a:t>designed by Danish design student Susanne </a:t>
            </a:r>
            <a:r>
              <a:rPr lang="en-US" dirty="0" err="1" smtClean="0"/>
              <a:t>Koefoed</a:t>
            </a:r>
            <a:r>
              <a:rPr lang="en-US" dirty="0" smtClean="0"/>
              <a:t> in 1968</a:t>
            </a:r>
            <a:endParaRPr lang="pl-PL" dirty="0"/>
          </a:p>
        </p:txBody>
      </p:sp>
      <p:sp>
        <p:nvSpPr>
          <p:cNvPr id="5" name="pole tekstowe 4"/>
          <p:cNvSpPr txBox="1"/>
          <p:nvPr/>
        </p:nvSpPr>
        <p:spPr>
          <a:xfrm>
            <a:off x="5357818" y="4143380"/>
            <a:ext cx="3286148" cy="923330"/>
          </a:xfrm>
          <a:prstGeom prst="rect">
            <a:avLst/>
          </a:prstGeom>
          <a:noFill/>
        </p:spPr>
        <p:txBody>
          <a:bodyPr wrap="square" rtlCol="0">
            <a:spAutoFit/>
          </a:bodyPr>
          <a:lstStyle/>
          <a:p>
            <a:r>
              <a:rPr lang="en-US" dirty="0" smtClean="0"/>
              <a:t>Sara </a:t>
            </a:r>
            <a:r>
              <a:rPr lang="en-US" dirty="0" err="1" smtClean="0"/>
              <a:t>Hendren</a:t>
            </a:r>
            <a:r>
              <a:rPr lang="en-US" dirty="0" smtClean="0"/>
              <a:t> and Brian </a:t>
            </a:r>
            <a:r>
              <a:rPr lang="en-US" dirty="0" err="1" smtClean="0"/>
              <a:t>Glenney</a:t>
            </a:r>
            <a:r>
              <a:rPr lang="en-US" dirty="0" smtClean="0"/>
              <a:t> co-founded the Accessible Icon project</a:t>
            </a:r>
            <a:r>
              <a:rPr lang="pl-PL" dirty="0" smtClean="0"/>
              <a:t> (2011)</a:t>
            </a:r>
            <a:endParaRPr lang="pl-PL" dirty="0"/>
          </a:p>
        </p:txBody>
      </p:sp>
      <p:sp>
        <p:nvSpPr>
          <p:cNvPr id="6" name="pole tekstowe 5"/>
          <p:cNvSpPr txBox="1"/>
          <p:nvPr/>
        </p:nvSpPr>
        <p:spPr>
          <a:xfrm>
            <a:off x="5715008" y="6072206"/>
            <a:ext cx="2500330" cy="261610"/>
          </a:xfrm>
          <a:prstGeom prst="rect">
            <a:avLst/>
          </a:prstGeom>
          <a:noFill/>
        </p:spPr>
        <p:txBody>
          <a:bodyPr wrap="square" rtlCol="0">
            <a:spAutoFit/>
          </a:bodyPr>
          <a:lstStyle/>
          <a:p>
            <a:r>
              <a:rPr lang="pl-PL" sz="1100" dirty="0" smtClean="0"/>
              <a:t>http://accessibleicon.org/</a:t>
            </a:r>
            <a:endParaRPr lang="pl-PL" sz="11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571480"/>
            <a:ext cx="2543164" cy="796908"/>
          </a:xfrm>
        </p:spPr>
        <p:txBody>
          <a:bodyPr/>
          <a:lstStyle/>
          <a:p>
            <a:r>
              <a:rPr lang="pl-PL" sz="2400" b="1" dirty="0" err="1" smtClean="0">
                <a:solidFill>
                  <a:schemeClr val="tx2">
                    <a:lumMod val="60000"/>
                    <a:lumOff val="40000"/>
                  </a:schemeClr>
                </a:solidFill>
              </a:rPr>
              <a:t>Disability</a:t>
            </a:r>
            <a:r>
              <a:rPr lang="pl-PL" sz="2400" b="1" dirty="0" smtClean="0">
                <a:solidFill>
                  <a:schemeClr val="tx2">
                    <a:lumMod val="60000"/>
                    <a:lumOff val="40000"/>
                  </a:schemeClr>
                </a:solidFill>
              </a:rPr>
              <a:t> Access </a:t>
            </a:r>
            <a:r>
              <a:rPr lang="pl-PL" sz="2400" b="1" dirty="0" err="1" smtClean="0">
                <a:solidFill>
                  <a:schemeClr val="tx2">
                    <a:lumMod val="60000"/>
                    <a:lumOff val="40000"/>
                  </a:schemeClr>
                </a:solidFill>
              </a:rPr>
              <a:t>Symbols</a:t>
            </a:r>
            <a:endParaRPr lang="pl-PL" sz="2400" dirty="0"/>
          </a:p>
        </p:txBody>
      </p:sp>
      <p:pic>
        <p:nvPicPr>
          <p:cNvPr id="1026" name="Picture 2" descr="Trzy piktogramy prezentujące rożne rodzaje niepełnosprawności. Po lewej białe piktogramy na czarnym tle, po prawej czarne piktogramy na białym tle. Pierwsze logo symbolizuje niepełnosprawność motoryczną. Postać siedzi na wózku dla osób niepełnosprawnych. Postać skierowana w prawo. Poniżej piktogram ucha z falami dźwiekowymi powyżej małżowiny. Na dole piktogram osoby z dysfunkcją wzroku lub niewidomej. Idąca postać trzymająca laske, skierowana w prawo."/>
          <p:cNvPicPr>
            <a:picLocks noChangeAspect="1" noChangeArrowheads="1"/>
          </p:cNvPicPr>
          <p:nvPr/>
        </p:nvPicPr>
        <p:blipFill>
          <a:blip r:embed="rId2" cstate="print"/>
          <a:srcRect/>
          <a:stretch>
            <a:fillRect/>
          </a:stretch>
        </p:blipFill>
        <p:spPr bwMode="auto">
          <a:xfrm>
            <a:off x="571472" y="1571612"/>
            <a:ext cx="1971675" cy="4010025"/>
          </a:xfrm>
          <a:prstGeom prst="rect">
            <a:avLst/>
          </a:prstGeom>
          <a:noFill/>
          <a:ln w="9525">
            <a:noFill/>
            <a:miter lim="800000"/>
            <a:headEnd/>
            <a:tailEnd/>
          </a:ln>
          <a:effectLst/>
        </p:spPr>
      </p:pic>
      <p:graphicFrame>
        <p:nvGraphicFramePr>
          <p:cNvPr id="4" name="Tabela 3"/>
          <p:cNvGraphicFramePr>
            <a:graphicFrameLocks noGrp="1"/>
          </p:cNvGraphicFramePr>
          <p:nvPr/>
        </p:nvGraphicFramePr>
        <p:xfrm>
          <a:off x="2857488" y="642918"/>
          <a:ext cx="5786478" cy="5486400"/>
        </p:xfrm>
        <a:graphic>
          <a:graphicData uri="http://schemas.openxmlformats.org/drawingml/2006/table">
            <a:tbl>
              <a:tblPr firstRow="1" bandRow="1">
                <a:tableStyleId>{5C22544A-7EE6-4342-B048-85BDC9FD1C3A}</a:tableStyleId>
              </a:tblPr>
              <a:tblGrid>
                <a:gridCol w="5786478"/>
              </a:tblGrid>
              <a:tr h="1878171">
                <a:tc>
                  <a:txBody>
                    <a:bodyPr/>
                    <a:lstStyle/>
                    <a:p>
                      <a:r>
                        <a:rPr lang="en-GB" sz="1800" b="1" kern="1200" dirty="0" smtClean="0">
                          <a:solidFill>
                            <a:schemeClr val="lt1"/>
                          </a:solidFill>
                          <a:latin typeface="+mn-lt"/>
                          <a:ea typeface="+mn-ea"/>
                          <a:cs typeface="+mn-cs"/>
                        </a:rPr>
                        <a:t>Symbol for Wheelchair Accessibility</a:t>
                      </a:r>
                      <a:endParaRPr lang="pl-PL" sz="1800" b="1" kern="1200" dirty="0" smtClean="0">
                        <a:solidFill>
                          <a:schemeClr val="lt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lt1"/>
                          </a:solidFill>
                          <a:latin typeface="+mn-lt"/>
                          <a:ea typeface="+mn-ea"/>
                          <a:cs typeface="+mn-cs"/>
                        </a:rPr>
                        <a:t>The wheelchair symbol indicates access for individuals with limited mobility,</a:t>
                      </a:r>
                      <a:br>
                        <a:rPr lang="en-GB" sz="1800" b="1" kern="1200" dirty="0" smtClean="0">
                          <a:solidFill>
                            <a:schemeClr val="lt1"/>
                          </a:solidFill>
                          <a:latin typeface="+mn-lt"/>
                          <a:ea typeface="+mn-ea"/>
                          <a:cs typeface="+mn-cs"/>
                        </a:rPr>
                      </a:br>
                      <a:r>
                        <a:rPr lang="en-GB" sz="1800" b="1" kern="1200" dirty="0" smtClean="0">
                          <a:solidFill>
                            <a:schemeClr val="lt1"/>
                          </a:solidFill>
                          <a:latin typeface="+mn-lt"/>
                          <a:ea typeface="+mn-ea"/>
                          <a:cs typeface="+mn-cs"/>
                        </a:rPr>
                        <a:t>including wheelchair users. Remember that a ramped entrance is not completely accessible if there are no curb cuts, and an elevator is not accessible if it can only be reached via steps.</a:t>
                      </a:r>
                      <a:endParaRPr lang="pl-PL" sz="1800" b="1" kern="1200" dirty="0" smtClean="0">
                        <a:solidFill>
                          <a:schemeClr val="lt1"/>
                        </a:solidFill>
                        <a:latin typeface="+mn-lt"/>
                        <a:ea typeface="+mn-ea"/>
                        <a:cs typeface="+mn-cs"/>
                      </a:endParaRPr>
                    </a:p>
                    <a:p>
                      <a:endParaRPr lang="pl-PL" dirty="0"/>
                    </a:p>
                  </a:txBody>
                  <a:tcPr/>
                </a:tc>
              </a:tr>
              <a:tr h="1029850">
                <a:tc>
                  <a:txBody>
                    <a:bodyPr/>
                    <a:lstStyle/>
                    <a:p>
                      <a:r>
                        <a:rPr lang="en-GB" sz="1800" b="1" kern="1200" dirty="0" smtClean="0">
                          <a:solidFill>
                            <a:schemeClr val="dk1"/>
                          </a:solidFill>
                          <a:latin typeface="+mn-lt"/>
                          <a:ea typeface="+mn-ea"/>
                          <a:cs typeface="+mn-cs"/>
                        </a:rPr>
                        <a:t>Assistive Listening Systems</a:t>
                      </a:r>
                      <a:endParaRPr lang="pl-PL" sz="1800" b="1" kern="1200" dirty="0" smtClean="0">
                        <a:solidFill>
                          <a:schemeClr val="dk1"/>
                        </a:solidFill>
                        <a:latin typeface="+mn-lt"/>
                        <a:ea typeface="+mn-ea"/>
                        <a:cs typeface="+mn-cs"/>
                      </a:endParaRPr>
                    </a:p>
                    <a:p>
                      <a:r>
                        <a:rPr lang="en-GB" sz="1800" kern="1200" dirty="0" smtClean="0">
                          <a:solidFill>
                            <a:schemeClr val="dk1"/>
                          </a:solidFill>
                          <a:latin typeface="+mn-lt"/>
                          <a:ea typeface="+mn-ea"/>
                          <a:cs typeface="+mn-cs"/>
                        </a:rPr>
                        <a:t/>
                      </a:r>
                      <a:br>
                        <a:rPr lang="en-GB" sz="1800" kern="1200" dirty="0" smtClean="0">
                          <a:solidFill>
                            <a:schemeClr val="dk1"/>
                          </a:solidFill>
                          <a:latin typeface="+mn-lt"/>
                          <a:ea typeface="+mn-ea"/>
                          <a:cs typeface="+mn-cs"/>
                        </a:rPr>
                      </a:br>
                      <a:r>
                        <a:rPr lang="en-GB" sz="1800" kern="1200" dirty="0" smtClean="0">
                          <a:solidFill>
                            <a:schemeClr val="dk1"/>
                          </a:solidFill>
                          <a:latin typeface="+mn-lt"/>
                          <a:ea typeface="+mn-ea"/>
                          <a:cs typeface="+mn-cs"/>
                        </a:rPr>
                        <a:t>These systems transmit amplified sound via hearing aids, headsets or other devices.</a:t>
                      </a:r>
                      <a:endParaRPr lang="pl-PL" dirty="0"/>
                    </a:p>
                  </a:txBody>
                  <a:tcPr/>
                </a:tc>
              </a:tr>
              <a:tr h="1792376">
                <a:tc>
                  <a:txBody>
                    <a:bodyPr/>
                    <a:lstStyle/>
                    <a:p>
                      <a:r>
                        <a:rPr lang="en-GB" sz="1800" b="1" kern="1200" dirty="0" smtClean="0">
                          <a:solidFill>
                            <a:schemeClr val="dk1"/>
                          </a:solidFill>
                          <a:latin typeface="+mn-lt"/>
                          <a:ea typeface="+mn-ea"/>
                          <a:cs typeface="+mn-cs"/>
                        </a:rPr>
                        <a:t>Access (Other Than Print or Braille) for Individuals Who Are Blind or Have Low Vision</a:t>
                      </a:r>
                      <a:endParaRPr lang="pl-PL" sz="1800" b="1"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dk1"/>
                          </a:solidFill>
                          <a:latin typeface="+mn-lt"/>
                          <a:ea typeface="+mn-ea"/>
                          <a:cs typeface="+mn-cs"/>
                        </a:rPr>
                        <a:t>This symbol indicates access for people who are blind or have low vision, best used in places such as: a guided tour, a path to a nature trail or a scent garden in a park; and a tactile tour or a museum exhibition that may be touched.</a:t>
                      </a:r>
                      <a:endParaRPr lang="pl-PL" sz="1800" kern="1200" dirty="0" smtClean="0">
                        <a:solidFill>
                          <a:schemeClr val="dk1"/>
                        </a:solidFill>
                        <a:latin typeface="+mn-lt"/>
                        <a:ea typeface="+mn-ea"/>
                        <a:cs typeface="+mn-cs"/>
                      </a:endParaRPr>
                    </a:p>
                    <a:p>
                      <a:endParaRPr lang="pl-PL" dirty="0"/>
                    </a:p>
                  </a:txBody>
                  <a:tcPr/>
                </a:tc>
              </a:tr>
            </a:tbl>
          </a:graphicData>
        </a:graphic>
      </p:graphicFrame>
      <p:sp>
        <p:nvSpPr>
          <p:cNvPr id="5" name="pole tekstowe 4"/>
          <p:cNvSpPr txBox="1"/>
          <p:nvPr/>
        </p:nvSpPr>
        <p:spPr>
          <a:xfrm>
            <a:off x="571472" y="6215083"/>
            <a:ext cx="6429420" cy="538609"/>
          </a:xfrm>
          <a:prstGeom prst="rect">
            <a:avLst/>
          </a:prstGeom>
          <a:noFill/>
        </p:spPr>
        <p:txBody>
          <a:bodyPr wrap="square" rtlCol="0">
            <a:spAutoFit/>
          </a:bodyPr>
          <a:lstStyle/>
          <a:p>
            <a:r>
              <a:rPr lang="pl-PL" sz="1100" dirty="0" smtClean="0"/>
              <a:t>Źródło: </a:t>
            </a:r>
            <a:r>
              <a:rPr lang="pl-PL" sz="1100" dirty="0" smtClean="0">
                <a:latin typeface="Calibri" pitchFamily="34" charset="0"/>
              </a:rPr>
              <a:t>https://www.graphicartistsguild.org/tools_resources/downloadable-disability-access-symbols</a:t>
            </a:r>
          </a:p>
          <a:p>
            <a:endParaRPr lang="pl-PL"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estaw piktogramów promujących dostępność. Piktogramy w dwóch pionowych rzedach. Dwa jednakowe piktogramy. Po lewej białe symbole na czarnym tle, po prawej czarne symbole na białym tle. Piktogramy od góry: logo Braille, dwie litery cc (closed captions), znak zapytania w okregu, piktogram ucha z falami dźwiekowymi powyżej, napis: Large Print, litery: oc (open captions). Piktogramy po prawej, od góry: dwie dłonie jako logo jezyka migowego, słuchawka telefoniczna z falami dźwiekowymi, panel telefonu z dużymi przyciskami, litery AD (audiodeskrypcja), postać siedząca na wózku dla osób niepełnosprawnych, postać idąca w prawo trzymając laske."/>
          <p:cNvPicPr>
            <a:picLocks noChangeAspect="1" noChangeArrowheads="1"/>
          </p:cNvPicPr>
          <p:nvPr/>
        </p:nvPicPr>
        <p:blipFill>
          <a:blip r:embed="rId2" cstate="print"/>
          <a:srcRect/>
          <a:stretch>
            <a:fillRect/>
          </a:stretch>
        </p:blipFill>
        <p:spPr bwMode="auto">
          <a:xfrm>
            <a:off x="1785918" y="285728"/>
            <a:ext cx="4567249" cy="6092086"/>
          </a:xfrm>
          <a:prstGeom prst="rect">
            <a:avLst/>
          </a:prstGeom>
          <a:ln>
            <a:noFill/>
          </a:ln>
          <a:effectLst>
            <a:outerShdw blurRad="292100" dist="139700" dir="2700000" algn="tl" rotWithShape="0">
              <a:srgbClr val="333333">
                <a:alpha val="65000"/>
              </a:srgbClr>
            </a:outerShdw>
          </a:effectLst>
        </p:spPr>
      </p:pic>
      <p:sp>
        <p:nvSpPr>
          <p:cNvPr id="3" name="Prostokąt zaokrąglony 2"/>
          <p:cNvSpPr/>
          <p:nvPr/>
        </p:nvSpPr>
        <p:spPr>
          <a:xfrm>
            <a:off x="4429124" y="4429132"/>
            <a:ext cx="1728192" cy="864096"/>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trzałka w prawo 3"/>
          <p:cNvSpPr/>
          <p:nvPr/>
        </p:nvSpPr>
        <p:spPr>
          <a:xfrm>
            <a:off x="642910" y="2214554"/>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trzałka w prawo 4"/>
          <p:cNvSpPr/>
          <p:nvPr/>
        </p:nvSpPr>
        <p:spPr>
          <a:xfrm>
            <a:off x="642910" y="3786190"/>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prawo 5"/>
          <p:cNvSpPr/>
          <p:nvPr/>
        </p:nvSpPr>
        <p:spPr>
          <a:xfrm>
            <a:off x="642910" y="5429264"/>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trzałka w prawo 6"/>
          <p:cNvSpPr/>
          <p:nvPr/>
        </p:nvSpPr>
        <p:spPr>
          <a:xfrm rot="10800000">
            <a:off x="5929322" y="1428736"/>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trzałka w prawo 7"/>
          <p:cNvSpPr/>
          <p:nvPr/>
        </p:nvSpPr>
        <p:spPr>
          <a:xfrm rot="10800000">
            <a:off x="5929322" y="3786190"/>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prawo 8"/>
          <p:cNvSpPr/>
          <p:nvPr/>
        </p:nvSpPr>
        <p:spPr>
          <a:xfrm rot="10800000">
            <a:off x="5929322" y="5429264"/>
            <a:ext cx="1584176"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6786578" y="5786454"/>
            <a:ext cx="2071718" cy="707886"/>
          </a:xfrm>
          <a:prstGeom prst="rect">
            <a:avLst/>
          </a:prstGeom>
        </p:spPr>
        <p:txBody>
          <a:bodyPr wrap="square">
            <a:spAutoFit/>
          </a:bodyPr>
          <a:lstStyle/>
          <a:p>
            <a:r>
              <a:rPr lang="pl-PL" sz="1000" dirty="0" smtClean="0"/>
              <a:t>Źródło: https://www.graphicartistsguild.org/tools_resources/downloadable-disability-access-symbols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sz="2000" dirty="0" smtClean="0"/>
              <a:t>Persona Spectrum</a:t>
            </a:r>
            <a:br>
              <a:rPr lang="pl-PL" sz="2000" dirty="0" smtClean="0"/>
            </a:br>
            <a:r>
              <a:rPr lang="pl-PL" sz="2000" dirty="0" smtClean="0"/>
              <a:t>Powody wykluczenia społecznego i cyfrowego wg  Persona Spectrum </a:t>
            </a:r>
            <a:r>
              <a:rPr lang="pl-PL" sz="1600" dirty="0" smtClean="0"/>
              <a:t>(Microsoft)</a:t>
            </a:r>
            <a:r>
              <a:rPr lang="pl-PL" sz="2000" dirty="0" smtClean="0"/>
              <a:t/>
            </a:r>
            <a:br>
              <a:rPr lang="pl-PL" sz="2000" dirty="0" smtClean="0"/>
            </a:br>
            <a:endParaRPr lang="pl-PL" sz="2000" dirty="0"/>
          </a:p>
        </p:txBody>
      </p:sp>
      <p:graphicFrame>
        <p:nvGraphicFramePr>
          <p:cNvPr id="6" name="Tabela 5"/>
          <p:cNvGraphicFramePr>
            <a:graphicFrameLocks noGrp="1"/>
          </p:cNvGraphicFramePr>
          <p:nvPr/>
        </p:nvGraphicFramePr>
        <p:xfrm>
          <a:off x="714348" y="1397000"/>
          <a:ext cx="7715304" cy="4621214"/>
        </p:xfrm>
        <a:graphic>
          <a:graphicData uri="http://schemas.openxmlformats.org/drawingml/2006/table">
            <a:tbl>
              <a:tblPr firstRow="1" bandRow="1">
                <a:tableStyleId>{5940675A-B579-460E-94D1-54222C63F5DA}</a:tableStyleId>
              </a:tblPr>
              <a:tblGrid>
                <a:gridCol w="1571636"/>
                <a:gridCol w="1857388"/>
                <a:gridCol w="2357454"/>
                <a:gridCol w="1928826"/>
              </a:tblGrid>
              <a:tr h="674678">
                <a:tc>
                  <a:txBody>
                    <a:bodyPr/>
                    <a:lstStyle/>
                    <a:p>
                      <a:pPr algn="ctr">
                        <a:lnSpc>
                          <a:spcPct val="107000"/>
                        </a:lnSpc>
                        <a:spcAft>
                          <a:spcPts val="800"/>
                        </a:spcAft>
                      </a:pPr>
                      <a:r>
                        <a:rPr lang="pl-PL" sz="1800" dirty="0">
                          <a:latin typeface="Calibri"/>
                          <a:ea typeface="Times New Roman"/>
                          <a:cs typeface="Times New Roman"/>
                        </a:rPr>
                        <a:t>Dysfunkcje</a:t>
                      </a:r>
                      <a:endParaRPr lang="pl-PL" sz="1800" dirty="0">
                        <a:latin typeface="Calibri"/>
                        <a:ea typeface="Calibri"/>
                        <a:cs typeface="Times New Roman"/>
                      </a:endParaRPr>
                    </a:p>
                  </a:txBody>
                  <a:tcPr marL="68580" marR="68580" marT="0" marB="0">
                    <a:solidFill>
                      <a:schemeClr val="bg2"/>
                    </a:solidFill>
                  </a:tcPr>
                </a:tc>
                <a:tc>
                  <a:txBody>
                    <a:bodyPr/>
                    <a:lstStyle/>
                    <a:p>
                      <a:pPr algn="ctr">
                        <a:lnSpc>
                          <a:spcPct val="107000"/>
                        </a:lnSpc>
                        <a:spcAft>
                          <a:spcPts val="800"/>
                        </a:spcAft>
                      </a:pPr>
                      <a:r>
                        <a:rPr lang="pl-PL" sz="1800" dirty="0">
                          <a:latin typeface="Calibri"/>
                          <a:ea typeface="Times New Roman"/>
                          <a:cs typeface="Times New Roman"/>
                        </a:rPr>
                        <a:t>Wykluczenie stałe</a:t>
                      </a:r>
                      <a:endParaRPr lang="pl-PL" sz="1800" dirty="0">
                        <a:latin typeface="Calibri"/>
                        <a:ea typeface="Calibri"/>
                        <a:cs typeface="Times New Roman"/>
                      </a:endParaRPr>
                    </a:p>
                  </a:txBody>
                  <a:tcPr marL="68580" marR="68580" marT="0" marB="0">
                    <a:solidFill>
                      <a:schemeClr val="bg2"/>
                    </a:solidFill>
                  </a:tcPr>
                </a:tc>
                <a:tc>
                  <a:txBody>
                    <a:bodyPr/>
                    <a:lstStyle/>
                    <a:p>
                      <a:pPr algn="ctr">
                        <a:lnSpc>
                          <a:spcPct val="107000"/>
                        </a:lnSpc>
                        <a:spcAft>
                          <a:spcPts val="800"/>
                        </a:spcAft>
                      </a:pPr>
                      <a:r>
                        <a:rPr lang="pl-PL" sz="1800" dirty="0">
                          <a:latin typeface="Calibri"/>
                          <a:ea typeface="Times New Roman"/>
                          <a:cs typeface="Times New Roman"/>
                        </a:rPr>
                        <a:t>Wykluczenie tymczasowe</a:t>
                      </a:r>
                      <a:endParaRPr lang="pl-PL" sz="1800" dirty="0">
                        <a:latin typeface="Calibri"/>
                        <a:ea typeface="Calibri"/>
                        <a:cs typeface="Times New Roman"/>
                      </a:endParaRPr>
                    </a:p>
                  </a:txBody>
                  <a:tcPr marL="68580" marR="68580" marT="0" marB="0">
                    <a:solidFill>
                      <a:schemeClr val="bg2"/>
                    </a:solidFill>
                  </a:tcPr>
                </a:tc>
                <a:tc>
                  <a:txBody>
                    <a:bodyPr/>
                    <a:lstStyle/>
                    <a:p>
                      <a:pPr algn="ctr">
                        <a:lnSpc>
                          <a:spcPct val="107000"/>
                        </a:lnSpc>
                        <a:spcAft>
                          <a:spcPts val="800"/>
                        </a:spcAft>
                      </a:pPr>
                      <a:r>
                        <a:rPr lang="pl-PL" sz="1800" dirty="0">
                          <a:latin typeface="Calibri"/>
                          <a:ea typeface="Times New Roman"/>
                          <a:cs typeface="Times New Roman"/>
                        </a:rPr>
                        <a:t>Wykluczenie sytuacyjne</a:t>
                      </a:r>
                      <a:endParaRPr lang="pl-PL" sz="1800" dirty="0">
                        <a:latin typeface="Calibri"/>
                        <a:ea typeface="Calibri"/>
                        <a:cs typeface="Times New Roman"/>
                      </a:endParaRPr>
                    </a:p>
                  </a:txBody>
                  <a:tcPr marL="68580" marR="68580" marT="0" marB="0">
                    <a:solidFill>
                      <a:schemeClr val="bg2"/>
                    </a:solidFill>
                  </a:tcPr>
                </a:tc>
              </a:tr>
              <a:tr h="935041">
                <a:tc>
                  <a:txBody>
                    <a:bodyPr/>
                    <a:lstStyle/>
                    <a:p>
                      <a:pPr algn="ctr">
                        <a:lnSpc>
                          <a:spcPct val="107000"/>
                        </a:lnSpc>
                        <a:spcAft>
                          <a:spcPts val="800"/>
                        </a:spcAft>
                      </a:pPr>
                      <a:r>
                        <a:rPr lang="pl-PL" sz="1600" b="1" dirty="0">
                          <a:latin typeface="Calibri"/>
                          <a:ea typeface="Times New Roman"/>
                          <a:cs typeface="Times New Roman"/>
                        </a:rPr>
                        <a:t> dotyku</a:t>
                      </a:r>
                      <a:endParaRPr lang="pl-PL" sz="1600" b="1" dirty="0">
                        <a:latin typeface="Calibri"/>
                        <a:ea typeface="Calibri"/>
                        <a:cs typeface="Times New Roman"/>
                      </a:endParaRPr>
                    </a:p>
                  </a:txBody>
                  <a:tcPr marL="68580" marR="68580" marT="0" marB="0"/>
                </a:tc>
                <a:tc>
                  <a:txBody>
                    <a:bodyPr/>
                    <a:lstStyle/>
                    <a:p>
                      <a:pPr algn="ctr">
                        <a:lnSpc>
                          <a:spcPct val="107000"/>
                        </a:lnSpc>
                        <a:spcAft>
                          <a:spcPts val="800"/>
                        </a:spcAft>
                      </a:pPr>
                      <a:r>
                        <a:rPr lang="pl-PL" sz="1600" dirty="0" smtClean="0">
                          <a:latin typeface="Calibri"/>
                          <a:ea typeface="Times New Roman"/>
                          <a:cs typeface="Times New Roman"/>
                        </a:rPr>
                        <a:t>osoby </a:t>
                      </a:r>
                      <a:r>
                        <a:rPr lang="pl-PL" sz="1600" dirty="0">
                          <a:latin typeface="Calibri"/>
                          <a:ea typeface="Times New Roman"/>
                          <a:cs typeface="Times New Roman"/>
                        </a:rPr>
                        <a:t>bez górnej kończyny</a:t>
                      </a:r>
                      <a:endParaRPr lang="pl-PL" sz="1600" dirty="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górna kończyna unieruchomiona np. w gipsie, na temblaku, itp. </a:t>
                      </a:r>
                      <a:endParaRPr lang="pl-PL" sz="140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wychowywanie niemowlęcia np. zabiegi pielęgnacyjne</a:t>
                      </a:r>
                      <a:endParaRPr lang="pl-PL" sz="1400">
                        <a:latin typeface="Calibri"/>
                        <a:ea typeface="Calibri"/>
                        <a:cs typeface="Times New Roman"/>
                      </a:endParaRPr>
                    </a:p>
                  </a:txBody>
                  <a:tcPr marL="68580" marR="68580" marT="0" marB="0"/>
                </a:tc>
              </a:tr>
              <a:tr h="935041">
                <a:tc>
                  <a:txBody>
                    <a:bodyPr/>
                    <a:lstStyle/>
                    <a:p>
                      <a:pPr algn="ctr">
                        <a:lnSpc>
                          <a:spcPct val="107000"/>
                        </a:lnSpc>
                        <a:spcAft>
                          <a:spcPts val="800"/>
                        </a:spcAft>
                      </a:pPr>
                      <a:r>
                        <a:rPr lang="pl-PL" sz="1600" b="1" dirty="0">
                          <a:latin typeface="Calibri"/>
                          <a:ea typeface="Times New Roman"/>
                          <a:cs typeface="Times New Roman"/>
                        </a:rPr>
                        <a:t>wzroku</a:t>
                      </a:r>
                      <a:endParaRPr lang="pl-PL" sz="1600" b="1" dirty="0">
                        <a:latin typeface="Calibri"/>
                        <a:ea typeface="Calibri"/>
                        <a:cs typeface="Times New Roman"/>
                      </a:endParaRPr>
                    </a:p>
                  </a:txBody>
                  <a:tcPr marL="68580" marR="68580" marT="0" marB="0"/>
                </a:tc>
                <a:tc>
                  <a:txBody>
                    <a:bodyPr/>
                    <a:lstStyle/>
                    <a:p>
                      <a:pPr algn="ctr">
                        <a:lnSpc>
                          <a:spcPct val="107000"/>
                        </a:lnSpc>
                        <a:spcAft>
                          <a:spcPts val="800"/>
                        </a:spcAft>
                      </a:pPr>
                      <a:r>
                        <a:rPr lang="pl-PL" sz="1600" dirty="0" smtClean="0">
                          <a:latin typeface="Calibri"/>
                          <a:ea typeface="Times New Roman"/>
                          <a:cs typeface="Times New Roman"/>
                        </a:rPr>
                        <a:t> </a:t>
                      </a:r>
                      <a:r>
                        <a:rPr lang="pl-PL" sz="1600" dirty="0">
                          <a:latin typeface="Calibri"/>
                          <a:ea typeface="Times New Roman"/>
                          <a:cs typeface="Times New Roman"/>
                        </a:rPr>
                        <a:t>osoby niewidome</a:t>
                      </a:r>
                      <a:endParaRPr lang="pl-PL" sz="1600" dirty="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osoby cierpiące na kataraktę</a:t>
                      </a:r>
                      <a:endParaRPr lang="pl-PL" sz="1400">
                        <a:latin typeface="Calibri"/>
                        <a:ea typeface="Calibri"/>
                        <a:cs typeface="Times New Roman"/>
                      </a:endParaRPr>
                    </a:p>
                  </a:txBody>
                  <a:tcPr marL="68580" marR="68580" marT="0" marB="0"/>
                </a:tc>
                <a:tc>
                  <a:txBody>
                    <a:bodyPr/>
                    <a:lstStyle/>
                    <a:p>
                      <a:pPr>
                        <a:lnSpc>
                          <a:spcPct val="107000"/>
                        </a:lnSpc>
                        <a:spcAft>
                          <a:spcPts val="800"/>
                        </a:spcAft>
                      </a:pPr>
                      <a:r>
                        <a:rPr lang="pl-PL" sz="1400" dirty="0">
                          <a:latin typeface="Calibri"/>
                          <a:ea typeface="Times New Roman"/>
                          <a:cs typeface="Times New Roman"/>
                        </a:rPr>
                        <a:t>- kierujący pojazdem zwraca uwagę na inne czynności np. rozmowa telefoniczna, spożywanie posiłku, itp.</a:t>
                      </a:r>
                      <a:endParaRPr lang="pl-PL" sz="1400" dirty="0">
                        <a:latin typeface="Calibri"/>
                        <a:ea typeface="Calibri"/>
                        <a:cs typeface="Times New Roman"/>
                      </a:endParaRPr>
                    </a:p>
                  </a:txBody>
                  <a:tcPr marL="68580" marR="68580" marT="0" marB="0"/>
                </a:tc>
              </a:tr>
              <a:tr h="935041">
                <a:tc>
                  <a:txBody>
                    <a:bodyPr/>
                    <a:lstStyle/>
                    <a:p>
                      <a:pPr algn="ctr">
                        <a:lnSpc>
                          <a:spcPct val="107000"/>
                        </a:lnSpc>
                        <a:spcAft>
                          <a:spcPts val="800"/>
                        </a:spcAft>
                      </a:pPr>
                      <a:r>
                        <a:rPr lang="pl-PL" sz="1600" b="1" dirty="0">
                          <a:latin typeface="Calibri"/>
                          <a:ea typeface="Times New Roman"/>
                          <a:cs typeface="Times New Roman"/>
                        </a:rPr>
                        <a:t> słuchu</a:t>
                      </a:r>
                      <a:endParaRPr lang="pl-PL" sz="1600" b="1" dirty="0">
                        <a:latin typeface="Calibri"/>
                        <a:ea typeface="Calibri"/>
                        <a:cs typeface="Times New Roman"/>
                      </a:endParaRPr>
                    </a:p>
                  </a:txBody>
                  <a:tcPr marL="68580" marR="68580" marT="0" marB="0"/>
                </a:tc>
                <a:tc>
                  <a:txBody>
                    <a:bodyPr/>
                    <a:lstStyle/>
                    <a:p>
                      <a:pPr algn="ctr">
                        <a:lnSpc>
                          <a:spcPct val="107000"/>
                        </a:lnSpc>
                        <a:spcAft>
                          <a:spcPts val="800"/>
                        </a:spcAft>
                      </a:pPr>
                      <a:r>
                        <a:rPr lang="pl-PL" sz="1600" dirty="0" smtClean="0">
                          <a:latin typeface="Calibri"/>
                          <a:ea typeface="Times New Roman"/>
                          <a:cs typeface="Times New Roman"/>
                        </a:rPr>
                        <a:t>osoby </a:t>
                      </a:r>
                      <a:r>
                        <a:rPr lang="pl-PL" sz="1600" dirty="0">
                          <a:latin typeface="Calibri"/>
                          <a:ea typeface="Times New Roman"/>
                          <a:cs typeface="Times New Roman"/>
                        </a:rPr>
                        <a:t>głuche</a:t>
                      </a:r>
                      <a:endParaRPr lang="pl-PL" sz="1600" dirty="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osoby z niedosłuchem spowodowany stanem zapalnym</a:t>
                      </a:r>
                      <a:endParaRPr lang="pl-PL" sz="1400">
                        <a:latin typeface="Calibri"/>
                        <a:ea typeface="Calibri"/>
                        <a:cs typeface="Times New Roman"/>
                      </a:endParaRPr>
                    </a:p>
                  </a:txBody>
                  <a:tcPr marL="68580" marR="68580" marT="0" marB="0"/>
                </a:tc>
                <a:tc>
                  <a:txBody>
                    <a:bodyPr/>
                    <a:lstStyle/>
                    <a:p>
                      <a:pPr>
                        <a:lnSpc>
                          <a:spcPct val="107000"/>
                        </a:lnSpc>
                        <a:spcAft>
                          <a:spcPts val="800"/>
                        </a:spcAft>
                      </a:pPr>
                      <a:r>
                        <a:rPr lang="pl-PL" sz="1400" dirty="0">
                          <a:latin typeface="Calibri"/>
                          <a:ea typeface="Times New Roman"/>
                          <a:cs typeface="Times New Roman"/>
                        </a:rPr>
                        <a:t>- osoby pracujące w hałaśliwym środowisku np. barman, </a:t>
                      </a:r>
                      <a:endParaRPr lang="pl-PL" sz="1400" dirty="0">
                        <a:latin typeface="Calibri"/>
                        <a:ea typeface="Calibri"/>
                        <a:cs typeface="Times New Roman"/>
                      </a:endParaRPr>
                    </a:p>
                  </a:txBody>
                  <a:tcPr marL="68580" marR="68580" marT="0" marB="0"/>
                </a:tc>
              </a:tr>
              <a:tr h="935041">
                <a:tc>
                  <a:txBody>
                    <a:bodyPr/>
                    <a:lstStyle/>
                    <a:p>
                      <a:pPr algn="ctr">
                        <a:lnSpc>
                          <a:spcPct val="107000"/>
                        </a:lnSpc>
                        <a:spcAft>
                          <a:spcPts val="800"/>
                        </a:spcAft>
                      </a:pPr>
                      <a:r>
                        <a:rPr lang="pl-PL" sz="1600" b="1" dirty="0">
                          <a:latin typeface="Calibri"/>
                          <a:ea typeface="Times New Roman"/>
                          <a:cs typeface="Times New Roman"/>
                        </a:rPr>
                        <a:t> mówienia</a:t>
                      </a:r>
                      <a:endParaRPr lang="pl-PL" sz="1600" b="1" dirty="0">
                        <a:latin typeface="Calibri"/>
                        <a:ea typeface="Calibri"/>
                        <a:cs typeface="Times New Roman"/>
                      </a:endParaRPr>
                    </a:p>
                  </a:txBody>
                  <a:tcPr marL="68580" marR="68580" marT="0" marB="0"/>
                </a:tc>
                <a:tc>
                  <a:txBody>
                    <a:bodyPr/>
                    <a:lstStyle/>
                    <a:p>
                      <a:pPr algn="ctr">
                        <a:lnSpc>
                          <a:spcPct val="107000"/>
                        </a:lnSpc>
                        <a:spcAft>
                          <a:spcPts val="800"/>
                        </a:spcAft>
                      </a:pPr>
                      <a:r>
                        <a:rPr lang="pl-PL" sz="1600" dirty="0" smtClean="0">
                          <a:latin typeface="Calibri"/>
                          <a:ea typeface="Times New Roman"/>
                          <a:cs typeface="Times New Roman"/>
                        </a:rPr>
                        <a:t>niemowa</a:t>
                      </a:r>
                      <a:endParaRPr lang="pl-PL" sz="1600" dirty="0">
                        <a:latin typeface="Calibri"/>
                        <a:ea typeface="Calibri"/>
                        <a:cs typeface="Times New Roman"/>
                      </a:endParaRPr>
                    </a:p>
                  </a:txBody>
                  <a:tcPr marL="68580" marR="68580" marT="0" marB="0"/>
                </a:tc>
                <a:tc>
                  <a:txBody>
                    <a:bodyPr/>
                    <a:lstStyle/>
                    <a:p>
                      <a:pPr>
                        <a:lnSpc>
                          <a:spcPct val="107000"/>
                        </a:lnSpc>
                        <a:spcAft>
                          <a:spcPts val="800"/>
                        </a:spcAft>
                      </a:pPr>
                      <a:r>
                        <a:rPr lang="pl-PL" sz="1400">
                          <a:latin typeface="Calibri"/>
                          <a:ea typeface="Times New Roman"/>
                          <a:cs typeface="Times New Roman"/>
                        </a:rPr>
                        <a:t>- osoby cierpiące na zapalenie dróg oddechowych np. zapalenie gardła, choroby krtani</a:t>
                      </a:r>
                      <a:endParaRPr lang="pl-PL" sz="1400">
                        <a:latin typeface="Calibri"/>
                        <a:ea typeface="Calibri"/>
                        <a:cs typeface="Times New Roman"/>
                      </a:endParaRPr>
                    </a:p>
                  </a:txBody>
                  <a:tcPr marL="68580" marR="68580" marT="0" marB="0"/>
                </a:tc>
                <a:tc>
                  <a:txBody>
                    <a:bodyPr/>
                    <a:lstStyle/>
                    <a:p>
                      <a:pPr>
                        <a:lnSpc>
                          <a:spcPct val="107000"/>
                        </a:lnSpc>
                        <a:spcAft>
                          <a:spcPts val="800"/>
                        </a:spcAft>
                      </a:pPr>
                      <a:r>
                        <a:rPr lang="pl-PL" sz="1400" dirty="0">
                          <a:latin typeface="Calibri"/>
                          <a:ea typeface="Times New Roman"/>
                          <a:cs typeface="Times New Roman"/>
                        </a:rPr>
                        <a:t>- osoby z akcentem sprawiającym trudność w zrozumieniu wypowiedzi</a:t>
                      </a:r>
                      <a:endParaRPr lang="pl-PL" sz="1400" dirty="0">
                        <a:latin typeface="Calibri"/>
                        <a:ea typeface="Calibri"/>
                        <a:cs typeface="Times New Roman"/>
                      </a:endParaRPr>
                    </a:p>
                  </a:txBody>
                  <a:tcPr marL="68580" marR="68580" marT="0" marB="0"/>
                </a:tc>
              </a:tr>
            </a:tbl>
          </a:graphicData>
        </a:graphic>
      </p:graphicFrame>
      <p:sp>
        <p:nvSpPr>
          <p:cNvPr id="7" name="pole tekstowe 6"/>
          <p:cNvSpPr txBox="1"/>
          <p:nvPr/>
        </p:nvSpPr>
        <p:spPr>
          <a:xfrm>
            <a:off x="714348" y="6143644"/>
            <a:ext cx="6500858" cy="538609"/>
          </a:xfrm>
          <a:prstGeom prst="rect">
            <a:avLst/>
          </a:prstGeom>
          <a:noFill/>
        </p:spPr>
        <p:txBody>
          <a:bodyPr wrap="square" rtlCol="0">
            <a:spAutoFit/>
          </a:bodyPr>
          <a:lstStyle/>
          <a:p>
            <a:r>
              <a:rPr lang="pl-PL" sz="1100" dirty="0"/>
              <a:t>Źródło: https://www.microsoft.com/en-us/Design/inclusive</a:t>
            </a:r>
          </a:p>
          <a:p>
            <a:endParaRPr lang="pl-PL"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6072230"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Przyk</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ady niepe</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nosprawności sensorycznej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2</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14348" y="3500438"/>
            <a:ext cx="7000924"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Symulator niepe</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nosprawności sensorycznej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3" name="Prostokąt 2"/>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University of Cambridge</a:t>
            </a:r>
            <a:endParaRPr lang="pl-PL" altLang="pl-PL" b="1" dirty="0">
              <a:solidFill>
                <a:srgbClr val="636466"/>
              </a:solidFill>
              <a:latin typeface="Novecento wide Book" pitchFamily="50" charset="-18"/>
            </a:endParaRPr>
          </a:p>
        </p:txBody>
      </p:sp>
      <p:sp>
        <p:nvSpPr>
          <p:cNvPr id="4" name="pole tekstowe 3"/>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Karta Praw Osób Niepełnosprawnych</a:t>
            </a:r>
            <a:endParaRPr lang="pl-PL" dirty="0"/>
          </a:p>
        </p:txBody>
      </p:sp>
      <p:sp>
        <p:nvSpPr>
          <p:cNvPr id="3" name="Symbol zastępczy zawartości 2"/>
          <p:cNvSpPr>
            <a:spLocks noGrp="1"/>
          </p:cNvSpPr>
          <p:nvPr>
            <p:ph idx="1"/>
          </p:nvPr>
        </p:nvSpPr>
        <p:spPr/>
        <p:txBody>
          <a:bodyPr/>
          <a:lstStyle/>
          <a:p>
            <a:r>
              <a:rPr lang="pl-PL" dirty="0" smtClean="0"/>
              <a:t>Uchwała Sejmu Rzeczypospolitej Polskiej z dnia 1 sierpnia 1997 r. - Karta Praw Osób Niepełnosprawnych </a:t>
            </a:r>
            <a:r>
              <a:rPr lang="pl-PL" sz="1600" dirty="0" smtClean="0"/>
              <a:t>(M.P. z 1997 r. Nr 50, poz. 475)</a:t>
            </a:r>
            <a:endParaRPr lang="pl-PL"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djęcie żółto-czerwonych jabłek ułożonych na trawie. Jabłka tworzą krąg wokół pnia drzewa."/>
          <p:cNvPicPr>
            <a:picLocks noChangeAspect="1" noChangeArrowheads="1"/>
          </p:cNvPicPr>
          <p:nvPr/>
        </p:nvPicPr>
        <p:blipFill>
          <a:blip r:embed="rId2" cstate="print"/>
          <a:srcRect/>
          <a:stretch>
            <a:fillRect/>
          </a:stretch>
        </p:blipFill>
        <p:spPr bwMode="auto">
          <a:xfrm>
            <a:off x="727075" y="1223963"/>
            <a:ext cx="7688263" cy="44100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Zdjęcie żółto-czerwonych jabłek ułożonych na trawie. Jabłka tworzą krąg wokół pnia drzewa.Jabłka zasłania czarna plama. "/>
          <p:cNvPicPr>
            <a:picLocks noChangeAspect="1" noChangeArrowheads="1"/>
          </p:cNvPicPr>
          <p:nvPr/>
        </p:nvPicPr>
        <p:blipFill>
          <a:blip r:embed="rId2" cstate="print"/>
          <a:srcRect/>
          <a:stretch>
            <a:fillRect/>
          </a:stretch>
        </p:blipFill>
        <p:spPr bwMode="auto">
          <a:xfrm>
            <a:off x="746125" y="1252538"/>
            <a:ext cx="7650163" cy="435292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
        <p:nvSpPr>
          <p:cNvPr id="4" name="Tytuł 3"/>
          <p:cNvSpPr>
            <a:spLocks noGrp="1"/>
          </p:cNvSpPr>
          <p:nvPr>
            <p:ph type="title"/>
          </p:nvPr>
        </p:nvSpPr>
        <p:spPr/>
        <p:txBody>
          <a:bodyPr/>
          <a:lstStyle/>
          <a:p>
            <a:r>
              <a:rPr lang="pl-PL" sz="2800" dirty="0" smtClean="0"/>
              <a:t>Retinopatia cukrzycowa</a:t>
            </a:r>
            <a:br>
              <a:rPr lang="pl-PL" sz="2800" dirty="0" smtClean="0"/>
            </a:br>
            <a:endParaRPr lang="pl-PL"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djęcie zielonych jabłek ułożonych na trawie. Jabłka tworzą krąg wokół pnia drzewa. Przeważa kolor zielony."/>
          <p:cNvPicPr>
            <a:picLocks noChangeAspect="1" noChangeArrowheads="1"/>
          </p:cNvPicPr>
          <p:nvPr/>
        </p:nvPicPr>
        <p:blipFill>
          <a:blip r:embed="rId2" cstate="print"/>
          <a:srcRect/>
          <a:stretch>
            <a:fillRect/>
          </a:stretch>
        </p:blipFill>
        <p:spPr bwMode="auto">
          <a:xfrm>
            <a:off x="746125" y="1223963"/>
            <a:ext cx="7650163" cy="44100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
        <p:nvSpPr>
          <p:cNvPr id="4" name="Tytuł 3"/>
          <p:cNvSpPr>
            <a:spLocks noGrp="1"/>
          </p:cNvSpPr>
          <p:nvPr>
            <p:ph type="title"/>
          </p:nvPr>
        </p:nvSpPr>
        <p:spPr>
          <a:xfrm>
            <a:off x="428596" y="714356"/>
            <a:ext cx="8229600" cy="439718"/>
          </a:xfrm>
        </p:spPr>
        <p:txBody>
          <a:bodyPr/>
          <a:lstStyle/>
          <a:p>
            <a:r>
              <a:rPr lang="pl-PL" sz="2800" dirty="0" smtClean="0"/>
              <a:t>Utrata widzenia barw</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ktogram znaku ostrzegawczego. Na górze biały napis DANGER na czerwonym tle. Poniżej żółty trójkąt z czarnym obramowaniem. Wewnątrz czarny piktogram eksplozji. Po prawej informacja: Explosive gas. No smoking. No open flames within 35ft."/>
          <p:cNvPicPr>
            <a:picLocks noChangeAspect="1" noChangeArrowheads="1"/>
          </p:cNvPicPr>
          <p:nvPr/>
        </p:nvPicPr>
        <p:blipFill>
          <a:blip r:embed="rId2" cstate="print"/>
          <a:srcRect/>
          <a:stretch>
            <a:fillRect/>
          </a:stretch>
        </p:blipFill>
        <p:spPr bwMode="auto">
          <a:xfrm>
            <a:off x="755650" y="1395413"/>
            <a:ext cx="7631113" cy="4067175"/>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ktogram znaku ostrzegawczego. Na górze biały napis DANGER na ciemno-zielonym tle. Poniżej żółty trójkąt z czarnym obramowaniem. Wewnątrz czarny piktogram eksplozji. Po prawej informacja: Explosive gas. No smoking. No open flames within 35ft."/>
          <p:cNvPicPr>
            <a:picLocks noChangeAspect="1" noChangeArrowheads="1"/>
          </p:cNvPicPr>
          <p:nvPr/>
        </p:nvPicPr>
        <p:blipFill>
          <a:blip r:embed="rId2" cstate="print"/>
          <a:srcRect/>
          <a:stretch>
            <a:fillRect/>
          </a:stretch>
        </p:blipFill>
        <p:spPr bwMode="auto">
          <a:xfrm>
            <a:off x="736600" y="1281113"/>
            <a:ext cx="7669213" cy="4295775"/>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a:xfrm>
            <a:off x="428596" y="642918"/>
            <a:ext cx="8229600" cy="642942"/>
          </a:xfrm>
        </p:spPr>
        <p:txBody>
          <a:bodyPr/>
          <a:lstStyle/>
          <a:p>
            <a:r>
              <a:rPr lang="pl-PL" sz="2400" dirty="0" smtClean="0"/>
              <a:t>Zaburzenia rozpoznawania barw/ślepota barw / daltonizm</a:t>
            </a:r>
            <a:r>
              <a:rPr lang="pl-PL" sz="2800" dirty="0" smtClean="0"/>
              <a:t/>
            </a:r>
            <a:br>
              <a:rPr lang="pl-PL" sz="2800" dirty="0" smtClean="0"/>
            </a:br>
            <a:endParaRPr lang="pl-PL" sz="2800" dirty="0"/>
          </a:p>
        </p:txBody>
      </p:sp>
      <p:sp>
        <p:nvSpPr>
          <p:cNvPr id="4" name="pole tekstowe 3"/>
          <p:cNvSpPr txBox="1"/>
          <p:nvPr/>
        </p:nvSpPr>
        <p:spPr>
          <a:xfrm>
            <a:off x="785786" y="6143644"/>
            <a:ext cx="7072362" cy="261610"/>
          </a:xfrm>
          <a:prstGeom prst="rect">
            <a:avLst/>
          </a:prstGeom>
          <a:noFill/>
        </p:spPr>
        <p:txBody>
          <a:bodyPr wrap="square" rtlCol="0">
            <a:spAutoFit/>
          </a:bodyPr>
          <a:lstStyle/>
          <a:p>
            <a:r>
              <a:rPr lang="pl-PL" sz="1100" dirty="0" smtClean="0"/>
              <a:t>Źródło: http://www.inclusivedesigntoolkit.com/simsoftware/simsoftware.html</a:t>
            </a:r>
            <a:endParaRPr lang="pl-PL" sz="11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7000924"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Dostępnoś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2</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28596" y="571480"/>
            <a:ext cx="8229600" cy="1143000"/>
          </a:xfrm>
        </p:spPr>
        <p:txBody>
          <a:bodyPr rtlCol="0">
            <a:normAutofit fontScale="90000"/>
          </a:bodyPr>
          <a:lstStyle/>
          <a:p>
            <a:pPr fontAlgn="auto">
              <a:spcAft>
                <a:spcPts val="0"/>
              </a:spcAft>
              <a:defRPr/>
            </a:pPr>
            <a:r>
              <a:rPr lang="pl-PL" dirty="0" smtClean="0"/>
              <a:t>Dostępność</a:t>
            </a:r>
            <a:br>
              <a:rPr lang="pl-PL" dirty="0" smtClean="0"/>
            </a:br>
            <a:r>
              <a:rPr lang="pl-PL" sz="2200" dirty="0" smtClean="0"/>
              <a:t> „Europejska strategia w sprawie niepełnosprawności </a:t>
            </a:r>
            <a:r>
              <a:rPr lang="pl-PL" sz="2200" dirty="0" smtClean="0">
                <a:solidFill>
                  <a:srgbClr val="FF0000"/>
                </a:solidFill>
              </a:rPr>
              <a:t>2010-2020</a:t>
            </a:r>
            <a:r>
              <a:rPr lang="pl-PL" sz="2200" dirty="0" smtClean="0"/>
              <a:t>„</a:t>
            </a:r>
            <a:r>
              <a:rPr lang="pl-PL" dirty="0" smtClean="0"/>
              <a:t/>
            </a:r>
            <a:br>
              <a:rPr lang="pl-PL" dirty="0" smtClean="0"/>
            </a:br>
            <a:endParaRPr lang="pl-PL" dirty="0"/>
          </a:p>
        </p:txBody>
      </p:sp>
      <p:sp>
        <p:nvSpPr>
          <p:cNvPr id="61443" name="pole tekstowe 6"/>
          <p:cNvSpPr txBox="1">
            <a:spLocks noChangeArrowheads="1"/>
          </p:cNvSpPr>
          <p:nvPr/>
        </p:nvSpPr>
        <p:spPr bwMode="auto">
          <a:xfrm>
            <a:off x="500034" y="6143644"/>
            <a:ext cx="7056437" cy="538609"/>
          </a:xfrm>
          <a:prstGeom prst="rect">
            <a:avLst/>
          </a:prstGeom>
          <a:noFill/>
          <a:ln w="9525">
            <a:noFill/>
            <a:miter lim="800000"/>
            <a:headEnd/>
            <a:tailEnd/>
          </a:ln>
        </p:spPr>
        <p:txBody>
          <a:bodyPr>
            <a:spAutoFit/>
          </a:bodyPr>
          <a:lstStyle/>
          <a:p>
            <a:r>
              <a:rPr lang="pl-PL" sz="1100" dirty="0" smtClean="0"/>
              <a:t>Źródło: </a:t>
            </a:r>
            <a:r>
              <a:rPr lang="pl-PL" sz="1100" dirty="0" smtClean="0">
                <a:latin typeface="Calibri" pitchFamily="34" charset="0"/>
              </a:rPr>
              <a:t>http</a:t>
            </a:r>
            <a:r>
              <a:rPr lang="pl-PL" sz="1100" dirty="0">
                <a:latin typeface="Calibri" pitchFamily="34" charset="0"/>
              </a:rPr>
              <a:t>://www.niepelnosprawni.gov.pl/dostepnosc-projektowanie-uniwer/</a:t>
            </a:r>
          </a:p>
          <a:p>
            <a:endParaRPr lang="pl-PL" dirty="0">
              <a:latin typeface="Calibri" pitchFamily="34" charset="0"/>
            </a:endParaRPr>
          </a:p>
        </p:txBody>
      </p:sp>
      <p:sp>
        <p:nvSpPr>
          <p:cNvPr id="5" name="pole tekstowe 4"/>
          <p:cNvSpPr txBox="1">
            <a:spLocks noChangeArrowheads="1"/>
          </p:cNvSpPr>
          <p:nvPr/>
        </p:nvSpPr>
        <p:spPr bwMode="auto">
          <a:xfrm>
            <a:off x="571472" y="1785926"/>
            <a:ext cx="7561262" cy="2862262"/>
          </a:xfrm>
          <a:prstGeom prst="rect">
            <a:avLst/>
          </a:prstGeom>
          <a:noFill/>
          <a:ln w="9525">
            <a:noFill/>
            <a:miter lim="800000"/>
            <a:headEnd/>
            <a:tailEnd/>
          </a:ln>
        </p:spPr>
        <p:txBody>
          <a:bodyPr>
            <a:spAutoFit/>
          </a:bodyPr>
          <a:lstStyle/>
          <a:p>
            <a:pPr algn="just"/>
            <a:r>
              <a:rPr lang="pl-PL" sz="2000" dirty="0">
                <a:latin typeface="Calibri" pitchFamily="34" charset="0"/>
              </a:rPr>
              <a:t>„DOSTĘPNOŚĆ oznacza, że </a:t>
            </a:r>
            <a:r>
              <a:rPr lang="pl-PL" sz="2000" dirty="0">
                <a:solidFill>
                  <a:srgbClr val="FF0000"/>
                </a:solidFill>
                <a:latin typeface="Calibri" pitchFamily="34" charset="0"/>
              </a:rPr>
              <a:t>osoby niepełnosprawne mają dostęp</a:t>
            </a:r>
            <a:r>
              <a:rPr lang="pl-PL" sz="2000" dirty="0">
                <a:latin typeface="Calibri" pitchFamily="34" charset="0"/>
              </a:rPr>
              <a:t>, </a:t>
            </a:r>
            <a:r>
              <a:rPr lang="pl-PL" sz="2000" dirty="0">
                <a:solidFill>
                  <a:srgbClr val="FF0000"/>
                </a:solidFill>
                <a:latin typeface="Calibri" pitchFamily="34" charset="0"/>
              </a:rPr>
              <a:t>na równych prawach z innymi</a:t>
            </a:r>
            <a:r>
              <a:rPr lang="pl-PL" sz="2000" dirty="0">
                <a:latin typeface="Calibri" pitchFamily="34" charset="0"/>
              </a:rPr>
              <a:t>, do środowiska fizycznego, transportu, technologii i systemów informacyjno-komunikacyjnych (TIK) oraz pozostałych obiektów i usług. We wszystkich tych obszarach </a:t>
            </a:r>
            <a:r>
              <a:rPr lang="pl-PL" sz="2000" dirty="0">
                <a:solidFill>
                  <a:srgbClr val="FF0000"/>
                </a:solidFill>
                <a:latin typeface="Calibri" pitchFamily="34" charset="0"/>
              </a:rPr>
              <a:t>nadal istnieją znaczne bariery</a:t>
            </a:r>
            <a:r>
              <a:rPr lang="pl-PL" sz="2000" dirty="0">
                <a:latin typeface="Calibri" pitchFamily="34" charset="0"/>
              </a:rPr>
              <a:t>. Dla przykładu w UE-27 </a:t>
            </a:r>
            <a:r>
              <a:rPr lang="pl-PL" sz="2000" dirty="0">
                <a:solidFill>
                  <a:srgbClr val="FF0000"/>
                </a:solidFill>
                <a:latin typeface="Calibri" pitchFamily="34" charset="0"/>
              </a:rPr>
              <a:t>jedynie 5% stron internetowych </a:t>
            </a:r>
            <a:r>
              <a:rPr lang="pl-PL" sz="2000" dirty="0">
                <a:latin typeface="Calibri" pitchFamily="34" charset="0"/>
              </a:rPr>
              <a:t>w pełni odpowiada standardom dostępności sieci, nieco więcej jest dostępnych częściowo. Wielu nadawców telewizyjnych nadal emituje jedynie niewiele programów opatrzonych napisami lub komentarzem dla niesłyszących.”</a:t>
            </a:r>
          </a:p>
        </p:txBody>
      </p:sp>
      <p:pic>
        <p:nvPicPr>
          <p:cNvPr id="61445" name="Picture 2" descr="Napis: accessibility. Access w kolorze zielonym. Ibility w kolorze niebieskim.&#10;&#10;&#10;http://geo.pccentre.pl/publikacje/web-accessibility.gif">
            <a:hlinkClick r:id="rId2"/>
          </p:cNvPr>
          <p:cNvPicPr>
            <a:picLocks noChangeAspect="1" noChangeArrowheads="1"/>
          </p:cNvPicPr>
          <p:nvPr/>
        </p:nvPicPr>
        <p:blipFill>
          <a:blip r:embed="rId3" cstate="print"/>
          <a:srcRect/>
          <a:stretch>
            <a:fillRect/>
          </a:stretch>
        </p:blipFill>
        <p:spPr bwMode="auto">
          <a:xfrm>
            <a:off x="5429256" y="4643446"/>
            <a:ext cx="1947863" cy="145891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Zasady WCAG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Wstęp</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Zrzut ekranu głównej strony zasad WCAG 2.0 (Web Content Accessibility Guidelines) przygotowanej przez konsorcjum W3C. "/>
          <p:cNvPicPr>
            <a:picLocks noChangeAspect="1" noChangeArrowheads="1"/>
          </p:cNvPicPr>
          <p:nvPr/>
        </p:nvPicPr>
        <p:blipFill>
          <a:blip r:embed="rId2" cstate="print"/>
          <a:srcRect/>
          <a:stretch>
            <a:fillRect/>
          </a:stretch>
        </p:blipFill>
        <p:spPr bwMode="auto">
          <a:xfrm>
            <a:off x="571472" y="500042"/>
            <a:ext cx="7713686" cy="5552420"/>
          </a:xfrm>
          <a:prstGeom prst="rect">
            <a:avLst/>
          </a:prstGeom>
          <a:ln>
            <a:noFill/>
          </a:ln>
          <a:effectLst>
            <a:outerShdw blurRad="292100" dist="139700" dir="2700000" algn="tl" rotWithShape="0">
              <a:srgbClr val="333333">
                <a:alpha val="65000"/>
              </a:srgbClr>
            </a:outerShdw>
          </a:effectLst>
        </p:spPr>
      </p:pic>
      <p:sp>
        <p:nvSpPr>
          <p:cNvPr id="72707" name="pole tekstowe 2"/>
          <p:cNvSpPr txBox="1">
            <a:spLocks noChangeArrowheads="1"/>
          </p:cNvSpPr>
          <p:nvPr/>
        </p:nvSpPr>
        <p:spPr bwMode="auto">
          <a:xfrm>
            <a:off x="500034" y="6143644"/>
            <a:ext cx="7286676" cy="246221"/>
          </a:xfrm>
          <a:prstGeom prst="rect">
            <a:avLst/>
          </a:prstGeom>
          <a:noFill/>
          <a:ln w="9525">
            <a:noFill/>
            <a:miter lim="800000"/>
            <a:headEnd/>
            <a:tailEnd/>
          </a:ln>
        </p:spPr>
        <p:txBody>
          <a:bodyPr wrap="square">
            <a:spAutoFit/>
          </a:bodyPr>
          <a:lstStyle/>
          <a:p>
            <a:r>
              <a:rPr lang="pl-PL" sz="1000" dirty="0" smtClean="0"/>
              <a:t>Źródło: </a:t>
            </a:r>
            <a:r>
              <a:rPr lang="pl-PL" sz="1000" dirty="0" smtClean="0">
                <a:latin typeface="Calibri" pitchFamily="34" charset="0"/>
              </a:rPr>
              <a:t>http</a:t>
            </a:r>
            <a:r>
              <a:rPr lang="pl-PL" sz="1000" dirty="0">
                <a:latin typeface="Calibri" pitchFamily="34" charset="0"/>
              </a:rPr>
              <a:t>://www.w3.org/WAI/WCAG20/</a:t>
            </a:r>
            <a:r>
              <a:rPr lang="pl-PL" sz="1000" dirty="0" err="1">
                <a:latin typeface="Calibri" pitchFamily="34" charset="0"/>
              </a:rPr>
              <a:t>quickref</a:t>
            </a:r>
            <a:r>
              <a:rPr lang="pl-PL" sz="1000" dirty="0">
                <a:latin typeface="Calibri" pitchFamily="34" charset="0"/>
              </a:rPr>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Zrzut ekranu głównej strony zasad WCAG 2.0 (Web Content Accessibility Guidelines) w jezyku polskim, przygotowanej przez Fundacje Instytut Rozwoju Regionalnego. "/>
          <p:cNvPicPr>
            <a:picLocks noChangeAspect="1" noChangeArrowheads="1"/>
          </p:cNvPicPr>
          <p:nvPr/>
        </p:nvPicPr>
        <p:blipFill>
          <a:blip r:embed="rId2" cstate="print"/>
          <a:srcRect/>
          <a:stretch>
            <a:fillRect/>
          </a:stretch>
        </p:blipFill>
        <p:spPr bwMode="auto">
          <a:xfrm>
            <a:off x="1142976" y="571480"/>
            <a:ext cx="6875088" cy="5786478"/>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6156176" y="1052736"/>
            <a:ext cx="2808312" cy="307777"/>
          </a:xfrm>
          <a:prstGeom prst="rect">
            <a:avLst/>
          </a:prstGeom>
          <a:noFill/>
        </p:spPr>
        <p:txBody>
          <a:bodyPr wrap="square" rtlCol="0">
            <a:spAutoFit/>
          </a:bodyPr>
          <a:lstStyle/>
          <a:p>
            <a:r>
              <a:rPr lang="pl-PL" sz="1400" dirty="0" smtClean="0"/>
              <a:t>Źródło: </a:t>
            </a:r>
            <a:r>
              <a:rPr lang="pl-PL" sz="1400" b="1" dirty="0" smtClean="0"/>
              <a:t>http://fdc.org.pl/wcag2/</a:t>
            </a:r>
            <a:endParaRPr lang="pl-PL" sz="1400" b="1" dirty="0"/>
          </a:p>
        </p:txBody>
      </p:sp>
      <p:sp>
        <p:nvSpPr>
          <p:cNvPr id="4" name="Prostokąt 3"/>
          <p:cNvSpPr/>
          <p:nvPr/>
        </p:nvSpPr>
        <p:spPr>
          <a:xfrm>
            <a:off x="6084168" y="908720"/>
            <a:ext cx="2736304"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428604"/>
            <a:ext cx="8229600" cy="1143000"/>
          </a:xfrm>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 </a:t>
            </a:r>
            <a:br>
              <a:rPr lang="pl-PL" sz="2000" dirty="0" smtClean="0"/>
            </a:br>
            <a:endParaRPr lang="pl-PL" sz="2000" dirty="0"/>
          </a:p>
        </p:txBody>
      </p:sp>
      <p:sp>
        <p:nvSpPr>
          <p:cNvPr id="3" name="Symbol zastępczy zawartości 2"/>
          <p:cNvSpPr>
            <a:spLocks noGrp="1"/>
          </p:cNvSpPr>
          <p:nvPr>
            <p:ph idx="1"/>
          </p:nvPr>
        </p:nvSpPr>
        <p:spPr/>
        <p:txBody>
          <a:bodyPr>
            <a:normAutofit fontScale="92500" lnSpcReduction="20000"/>
          </a:bodyPr>
          <a:lstStyle/>
          <a:p>
            <a:r>
              <a:rPr lang="pl-PL" sz="2400" b="1" dirty="0" smtClean="0"/>
              <a:t>Europejski Kongres na rzecz Osób Niepełnosprawnych Madryt, 20-24 marca 2002</a:t>
            </a:r>
          </a:p>
          <a:p>
            <a:r>
              <a:rPr lang="pl-PL" sz="2400" dirty="0" smtClean="0"/>
              <a:t>DEKLARACJA MADRYCKA</a:t>
            </a:r>
          </a:p>
          <a:p>
            <a:r>
              <a:rPr lang="pl-PL" sz="2400" dirty="0" smtClean="0"/>
              <a:t>"</a:t>
            </a:r>
            <a:r>
              <a:rPr lang="pl-PL" sz="2400" b="1" dirty="0" smtClean="0">
                <a:solidFill>
                  <a:srgbClr val="FF0000"/>
                </a:solidFill>
              </a:rPr>
              <a:t>BRAK DYSKRYMINACJI </a:t>
            </a:r>
            <a:r>
              <a:rPr lang="pl-PL" sz="2400" dirty="0" smtClean="0"/>
              <a:t>PLUS DZIAŁANIA POZYTYWNE DAJĄ W EFEKCIE SPOŁECZNE WŁĄCZENIE"</a:t>
            </a:r>
          </a:p>
          <a:p>
            <a:r>
              <a:rPr lang="pl-PL" sz="2400" dirty="0" smtClean="0"/>
              <a:t>My, czyli ponad 400 uczestników Europejskiego Kongresu poświęconego </a:t>
            </a:r>
            <a:r>
              <a:rPr lang="pl-PL" sz="2400" dirty="0" smtClean="0">
                <a:solidFill>
                  <a:srgbClr val="FF0000"/>
                </a:solidFill>
              </a:rPr>
              <a:t>Niepełnosprawności w Madrycie</a:t>
            </a:r>
            <a:r>
              <a:rPr lang="pl-PL" sz="2400" dirty="0" smtClean="0"/>
              <a:t>, witamy z radością ustanowienie roku 2003 Europejskim Rokiem Osób Niepełnosprawnych. Będzie to wydarzenie, które powinno rozbudzić publiczną świadomość praw </a:t>
            </a:r>
            <a:r>
              <a:rPr lang="pl-PL" sz="2400" dirty="0" smtClean="0">
                <a:solidFill>
                  <a:srgbClr val="FF0000"/>
                </a:solidFill>
              </a:rPr>
              <a:t>ponad 50 milionów niepełnosprawnych Europejczyków.</a:t>
            </a:r>
            <a:r>
              <a:rPr lang="pl-PL" sz="2400" dirty="0" smtClean="0"/>
              <a:t> W tej Deklaracji przedstawiamy naszą wizję tworzącą koncepcyjne ramy dla działań podejmowanych w czasie tego Roku na poziomie </a:t>
            </a:r>
            <a:r>
              <a:rPr lang="pl-PL" sz="2400" dirty="0" smtClean="0">
                <a:solidFill>
                  <a:srgbClr val="FF0000"/>
                </a:solidFill>
              </a:rPr>
              <a:t>całej Wspólnoty Europejskiej </a:t>
            </a:r>
            <a:r>
              <a:rPr lang="pl-PL" sz="2400" dirty="0" smtClean="0"/>
              <a:t>oraz na poziomach poszczególnych krajów, regionów i społeczności lokalnych. </a:t>
            </a:r>
          </a:p>
          <a:p>
            <a:endParaRPr lang="pl-PL" sz="2400"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Zrzut ekranu głównej strony spisu treści zasad WCAG 2.0 (Web Content Accessibility Guidelines) w jezyku polskim. "/>
          <p:cNvPicPr>
            <a:picLocks noChangeAspect="1" noChangeArrowheads="1"/>
          </p:cNvPicPr>
          <p:nvPr/>
        </p:nvPicPr>
        <p:blipFill>
          <a:blip r:embed="rId2" cstate="print"/>
          <a:srcRect/>
          <a:stretch>
            <a:fillRect/>
          </a:stretch>
        </p:blipFill>
        <p:spPr bwMode="auto">
          <a:xfrm>
            <a:off x="500034" y="428604"/>
            <a:ext cx="8240145" cy="5855042"/>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4500562" y="5857892"/>
            <a:ext cx="3071834" cy="538609"/>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ytuł 1"/>
          <p:cNvSpPr>
            <a:spLocks noGrp="1"/>
          </p:cNvSpPr>
          <p:nvPr>
            <p:ph type="title"/>
          </p:nvPr>
        </p:nvSpPr>
        <p:spPr/>
        <p:txBody>
          <a:bodyPr/>
          <a:lstStyle/>
          <a:p>
            <a:r>
              <a:rPr lang="pl-PL" dirty="0" smtClean="0"/>
              <a:t>Zasady WCAG 2.0</a:t>
            </a:r>
          </a:p>
        </p:txBody>
      </p:sp>
      <p:sp>
        <p:nvSpPr>
          <p:cNvPr id="74755" name="Symbol zastępczy zawartości 2"/>
          <p:cNvSpPr>
            <a:spLocks noGrp="1"/>
          </p:cNvSpPr>
          <p:nvPr>
            <p:ph idx="1"/>
          </p:nvPr>
        </p:nvSpPr>
        <p:spPr/>
        <p:txBody>
          <a:bodyPr>
            <a:normAutofit/>
          </a:bodyPr>
          <a:lstStyle/>
          <a:p>
            <a:r>
              <a:rPr lang="pl-PL" dirty="0" smtClean="0"/>
              <a:t>WAI – Web </a:t>
            </a:r>
            <a:r>
              <a:rPr lang="pl-PL" dirty="0" err="1" smtClean="0"/>
              <a:t>Accessibility</a:t>
            </a:r>
            <a:r>
              <a:rPr lang="pl-PL" dirty="0" smtClean="0"/>
              <a:t> Initiative</a:t>
            </a:r>
          </a:p>
          <a:p>
            <a:r>
              <a:rPr lang="pl-PL" dirty="0" smtClean="0"/>
              <a:t>WCAG – Web </a:t>
            </a:r>
            <a:r>
              <a:rPr lang="pl-PL" dirty="0" err="1" smtClean="0"/>
              <a:t>Content</a:t>
            </a:r>
            <a:r>
              <a:rPr lang="pl-PL" dirty="0" smtClean="0"/>
              <a:t> </a:t>
            </a:r>
            <a:r>
              <a:rPr lang="pl-PL" dirty="0" err="1" smtClean="0"/>
              <a:t>Accessibility</a:t>
            </a:r>
            <a:r>
              <a:rPr lang="pl-PL" dirty="0" smtClean="0"/>
              <a:t> </a:t>
            </a:r>
            <a:r>
              <a:rPr lang="pl-PL" dirty="0" err="1" smtClean="0"/>
              <a:t>Guidelines</a:t>
            </a:r>
            <a:endParaRPr lang="pl-PL" dirty="0" smtClean="0"/>
          </a:p>
          <a:p>
            <a:pPr>
              <a:buNone/>
            </a:pPr>
            <a:r>
              <a:rPr lang="pl-PL" sz="2000" dirty="0" smtClean="0"/>
              <a:t>	(Wytyczne dla dostępności treści internetowych 2.0 (WCAG 2.0))</a:t>
            </a:r>
          </a:p>
          <a:p>
            <a:r>
              <a:rPr lang="pl-PL" sz="4000" dirty="0" smtClean="0">
                <a:solidFill>
                  <a:srgbClr val="FF0000"/>
                </a:solidFill>
              </a:rPr>
              <a:t>Zasady</a:t>
            </a:r>
          </a:p>
          <a:p>
            <a:r>
              <a:rPr lang="pl-PL" sz="4000" dirty="0" smtClean="0">
                <a:solidFill>
                  <a:srgbClr val="FF0000"/>
                </a:solidFill>
              </a:rPr>
              <a:t>Wytyczne</a:t>
            </a:r>
          </a:p>
          <a:p>
            <a:r>
              <a:rPr lang="pl-PL" sz="4000" dirty="0" smtClean="0">
                <a:solidFill>
                  <a:srgbClr val="FF0000"/>
                </a:solidFill>
              </a:rPr>
              <a:t>Kryteria sukcesu (A, AA, AAA)</a:t>
            </a:r>
          </a:p>
        </p:txBody>
      </p:sp>
      <p:sp>
        <p:nvSpPr>
          <p:cNvPr id="5" name="pole tekstowe 4"/>
          <p:cNvSpPr txBox="1"/>
          <p:nvPr/>
        </p:nvSpPr>
        <p:spPr>
          <a:xfrm>
            <a:off x="683568" y="5949280"/>
            <a:ext cx="5976664" cy="815608"/>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dirty="0" smtClean="0"/>
          </a:p>
          <a:p>
            <a:endParaRPr lang="pl-PL"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ytuł 1"/>
          <p:cNvSpPr>
            <a:spLocks noGrp="1"/>
          </p:cNvSpPr>
          <p:nvPr>
            <p:ph type="title"/>
          </p:nvPr>
        </p:nvSpPr>
        <p:spPr>
          <a:xfrm>
            <a:off x="457200" y="274638"/>
            <a:ext cx="4402138" cy="1143000"/>
          </a:xfrm>
        </p:spPr>
        <p:txBody>
          <a:bodyPr>
            <a:normAutofit/>
          </a:bodyPr>
          <a:lstStyle/>
          <a:p>
            <a:r>
              <a:rPr lang="pl-PL" sz="3200" dirty="0" smtClean="0"/>
              <a:t>Zasady WCAG 2.0</a:t>
            </a:r>
          </a:p>
        </p:txBody>
      </p:sp>
      <p:sp>
        <p:nvSpPr>
          <p:cNvPr id="3" name="Symbol zastępczy zawartości 2"/>
          <p:cNvSpPr>
            <a:spLocks noGrp="1"/>
          </p:cNvSpPr>
          <p:nvPr>
            <p:ph sz="half" idx="1"/>
          </p:nvPr>
        </p:nvSpPr>
        <p:spPr>
          <a:xfrm>
            <a:off x="457200" y="1600200"/>
            <a:ext cx="4186238" cy="4525963"/>
          </a:xfrm>
        </p:spPr>
        <p:txBody>
          <a:bodyPr rtlCol="0">
            <a:normAutofit fontScale="92500" lnSpcReduction="10000"/>
          </a:bodyPr>
          <a:lstStyle/>
          <a:p>
            <a:pPr fontAlgn="auto">
              <a:spcAft>
                <a:spcPts val="0"/>
              </a:spcAft>
              <a:buFont typeface="Arial" pitchFamily="34" charset="0"/>
              <a:buChar char="•"/>
              <a:defRPr/>
            </a:pPr>
            <a:r>
              <a:rPr lang="pl-PL" sz="4000" dirty="0" smtClean="0">
                <a:solidFill>
                  <a:srgbClr val="FF0000"/>
                </a:solidFill>
              </a:rPr>
              <a:t>Zasady</a:t>
            </a:r>
          </a:p>
          <a:p>
            <a:pPr fontAlgn="auto">
              <a:spcAft>
                <a:spcPts val="0"/>
              </a:spcAft>
              <a:buFont typeface="Arial" pitchFamily="34" charset="0"/>
              <a:buChar char="•"/>
              <a:defRPr/>
            </a:pPr>
            <a:endParaRPr lang="pl-PL" sz="2000" dirty="0" smtClean="0">
              <a:solidFill>
                <a:srgbClr val="FF0000"/>
              </a:solidFill>
            </a:endParaRPr>
          </a:p>
          <a:p>
            <a:pPr fontAlgn="auto">
              <a:spcAft>
                <a:spcPts val="0"/>
              </a:spcAft>
              <a:buFont typeface="Arial" pitchFamily="34" charset="0"/>
              <a:buChar char="•"/>
              <a:defRPr/>
            </a:pPr>
            <a:r>
              <a:rPr lang="pl-PL" sz="2000" dirty="0" smtClean="0">
                <a:solidFill>
                  <a:srgbClr val="0070C0"/>
                </a:solidFill>
              </a:rPr>
              <a:t>Wytyczne (A, AA, AAA)</a:t>
            </a:r>
          </a:p>
          <a:p>
            <a:pPr fontAlgn="auto">
              <a:spcAft>
                <a:spcPts val="0"/>
              </a:spcAft>
              <a:buFont typeface="Arial" pitchFamily="34" charset="0"/>
              <a:buNone/>
              <a:defRPr/>
            </a:pPr>
            <a:r>
              <a:rPr lang="pl-PL" sz="2000" dirty="0" smtClean="0">
                <a:solidFill>
                  <a:srgbClr val="0070C0"/>
                </a:solidFill>
              </a:rPr>
              <a:t> Priorytet A – rekomendacje, które </a:t>
            </a:r>
            <a:r>
              <a:rPr lang="pl-PL" sz="2000" dirty="0" smtClean="0">
                <a:solidFill>
                  <a:srgbClr val="FF0000"/>
                </a:solidFill>
              </a:rPr>
              <a:t>muszą</a:t>
            </a:r>
            <a:r>
              <a:rPr lang="pl-PL" sz="2000" dirty="0" smtClean="0">
                <a:solidFill>
                  <a:srgbClr val="0070C0"/>
                </a:solidFill>
              </a:rPr>
              <a:t> być bezwzględnie </a:t>
            </a:r>
            <a:r>
              <a:rPr lang="pl-PL" sz="2000" dirty="0" err="1" smtClean="0">
                <a:solidFill>
                  <a:srgbClr val="0070C0"/>
                </a:solidFill>
              </a:rPr>
              <a:t>spe</a:t>
            </a:r>
            <a:r>
              <a:rPr lang="en-GB" sz="2000" dirty="0" smtClean="0">
                <a:solidFill>
                  <a:srgbClr val="0070C0"/>
                </a:solidFill>
              </a:rPr>
              <a:t>ł</a:t>
            </a:r>
            <a:r>
              <a:rPr lang="pl-PL" sz="2000" dirty="0" err="1" smtClean="0">
                <a:solidFill>
                  <a:srgbClr val="0070C0"/>
                </a:solidFill>
              </a:rPr>
              <a:t>nione</a:t>
            </a:r>
            <a:endParaRPr lang="pl-PL" sz="2000" dirty="0" smtClean="0">
              <a:solidFill>
                <a:srgbClr val="0070C0"/>
              </a:solidFill>
            </a:endParaRPr>
          </a:p>
          <a:p>
            <a:pPr fontAlgn="auto">
              <a:spcAft>
                <a:spcPts val="0"/>
              </a:spcAft>
              <a:buFont typeface="Arial" pitchFamily="34" charset="0"/>
              <a:buNone/>
              <a:defRPr/>
            </a:pPr>
            <a:r>
              <a:rPr lang="pl-PL" sz="2000" dirty="0" smtClean="0">
                <a:solidFill>
                  <a:srgbClr val="0070C0"/>
                </a:solidFill>
              </a:rPr>
              <a:t>Priorytet AA – gwarantuje jeszcze większą dostępność czyli </a:t>
            </a:r>
            <a:r>
              <a:rPr lang="pl-PL" sz="2000" dirty="0" smtClean="0">
                <a:solidFill>
                  <a:srgbClr val="FF0000"/>
                </a:solidFill>
              </a:rPr>
              <a:t>powinien</a:t>
            </a:r>
            <a:r>
              <a:rPr lang="pl-PL" sz="2000" dirty="0" smtClean="0">
                <a:solidFill>
                  <a:srgbClr val="0070C0"/>
                </a:solidFill>
              </a:rPr>
              <a:t> być </a:t>
            </a:r>
            <a:r>
              <a:rPr lang="pl-PL" sz="2000" dirty="0" err="1" smtClean="0">
                <a:solidFill>
                  <a:srgbClr val="0070C0"/>
                </a:solidFill>
              </a:rPr>
              <a:t>spe</a:t>
            </a:r>
            <a:r>
              <a:rPr lang="en-GB" sz="2000" dirty="0" smtClean="0">
                <a:solidFill>
                  <a:srgbClr val="0070C0"/>
                </a:solidFill>
              </a:rPr>
              <a:t>ł</a:t>
            </a:r>
            <a:r>
              <a:rPr lang="pl-PL" sz="2000" dirty="0" err="1" smtClean="0">
                <a:solidFill>
                  <a:srgbClr val="0070C0"/>
                </a:solidFill>
              </a:rPr>
              <a:t>niony</a:t>
            </a:r>
            <a:r>
              <a:rPr lang="pl-PL" sz="2000" dirty="0" smtClean="0">
                <a:solidFill>
                  <a:srgbClr val="0070C0"/>
                </a:solidFill>
              </a:rPr>
              <a:t> </a:t>
            </a:r>
          </a:p>
          <a:p>
            <a:pPr fontAlgn="auto">
              <a:spcAft>
                <a:spcPts val="0"/>
              </a:spcAft>
              <a:buFont typeface="Arial" pitchFamily="34" charset="0"/>
              <a:buNone/>
              <a:defRPr/>
            </a:pPr>
            <a:r>
              <a:rPr lang="pl-PL" sz="2000" dirty="0" smtClean="0">
                <a:solidFill>
                  <a:srgbClr val="0070C0"/>
                </a:solidFill>
              </a:rPr>
              <a:t>Priorytet AAA – najwyższy poziom dostępności; rekomendacje, które programista </a:t>
            </a:r>
            <a:r>
              <a:rPr lang="pl-PL" sz="2000" dirty="0" smtClean="0">
                <a:solidFill>
                  <a:srgbClr val="FF0000"/>
                </a:solidFill>
              </a:rPr>
              <a:t>może</a:t>
            </a:r>
            <a:r>
              <a:rPr lang="pl-PL" sz="2000" dirty="0" smtClean="0">
                <a:solidFill>
                  <a:srgbClr val="0070C0"/>
                </a:solidFill>
              </a:rPr>
              <a:t> </a:t>
            </a:r>
            <a:r>
              <a:rPr lang="pl-PL" sz="2000" dirty="0" err="1" smtClean="0">
                <a:solidFill>
                  <a:srgbClr val="0070C0"/>
                </a:solidFill>
              </a:rPr>
              <a:t>spe</a:t>
            </a:r>
            <a:r>
              <a:rPr lang="en-GB" sz="2000" dirty="0" smtClean="0">
                <a:solidFill>
                  <a:srgbClr val="0070C0"/>
                </a:solidFill>
              </a:rPr>
              <a:t>ł</a:t>
            </a:r>
            <a:r>
              <a:rPr lang="pl-PL" sz="2000" dirty="0" smtClean="0">
                <a:solidFill>
                  <a:srgbClr val="0070C0"/>
                </a:solidFill>
              </a:rPr>
              <a:t>nić</a:t>
            </a:r>
          </a:p>
          <a:p>
            <a:pPr fontAlgn="auto">
              <a:spcAft>
                <a:spcPts val="0"/>
              </a:spcAft>
              <a:buFont typeface="Arial" pitchFamily="34" charset="0"/>
              <a:buNone/>
              <a:defRPr/>
            </a:pPr>
            <a:r>
              <a:rPr lang="pl-PL" sz="2000" dirty="0" smtClean="0">
                <a:solidFill>
                  <a:srgbClr val="0070C0"/>
                </a:solidFill>
              </a:rPr>
              <a:t> </a:t>
            </a:r>
            <a:r>
              <a:rPr lang="pl-PL" sz="4000" dirty="0" smtClean="0">
                <a:solidFill>
                  <a:srgbClr val="FF0000"/>
                </a:solidFill>
              </a:rPr>
              <a:t> </a:t>
            </a:r>
          </a:p>
        </p:txBody>
      </p:sp>
      <p:sp>
        <p:nvSpPr>
          <p:cNvPr id="5" name="Symbol zastępczy zawartości 4"/>
          <p:cNvSpPr>
            <a:spLocks noGrp="1"/>
          </p:cNvSpPr>
          <p:nvPr>
            <p:ph sz="half" idx="2"/>
          </p:nvPr>
        </p:nvSpPr>
        <p:spPr>
          <a:xfrm>
            <a:off x="4648200" y="928670"/>
            <a:ext cx="4067204" cy="5740418"/>
          </a:xfrm>
        </p:spPr>
        <p:txBody>
          <a:bodyPr rtlCol="0">
            <a:normAutofit fontScale="92500" lnSpcReduction="10000"/>
          </a:bodyPr>
          <a:lstStyle/>
          <a:p>
            <a:pPr fontAlgn="auto">
              <a:spcAft>
                <a:spcPts val="0"/>
              </a:spcAft>
              <a:buFont typeface="Arial" pitchFamily="34" charset="0"/>
              <a:buChar char="•"/>
              <a:defRPr/>
            </a:pPr>
            <a:r>
              <a:rPr lang="pl-PL" dirty="0" smtClean="0">
                <a:solidFill>
                  <a:srgbClr val="FF0000"/>
                </a:solidFill>
              </a:rPr>
              <a:t>Percepcja - </a:t>
            </a:r>
            <a:r>
              <a:rPr lang="pl-PL" sz="2000" dirty="0" smtClean="0"/>
              <a:t>informacje oraz komponenty interfejsu użytkownika muszą być przedstawione użytkownikowi w dostępny dla nich sposób</a:t>
            </a:r>
            <a:endParaRPr lang="pl-PL" dirty="0" smtClean="0">
              <a:solidFill>
                <a:srgbClr val="FF0000"/>
              </a:solidFill>
            </a:endParaRPr>
          </a:p>
          <a:p>
            <a:pPr fontAlgn="auto">
              <a:spcAft>
                <a:spcPts val="0"/>
              </a:spcAft>
              <a:buFont typeface="Arial" pitchFamily="34" charset="0"/>
              <a:buChar char="•"/>
              <a:defRPr/>
            </a:pPr>
            <a:r>
              <a:rPr lang="pl-PL" dirty="0" err="1" smtClean="0">
                <a:solidFill>
                  <a:srgbClr val="FF0000"/>
                </a:solidFill>
              </a:rPr>
              <a:t>Funkcjonalnoś</a:t>
            </a:r>
            <a:r>
              <a:rPr lang="en-GB" dirty="0" smtClean="0">
                <a:solidFill>
                  <a:srgbClr val="FF0000"/>
                </a:solidFill>
              </a:rPr>
              <a:t>ć </a:t>
            </a:r>
            <a:r>
              <a:rPr lang="pl-PL" sz="2000" dirty="0" smtClean="0"/>
              <a:t>- komponenty interfejsu użytkownika oraz nawigacja muszą by funkcjonalne (powinny pozwala na interakcję)</a:t>
            </a:r>
            <a:endParaRPr lang="pl-PL" dirty="0" smtClean="0">
              <a:solidFill>
                <a:srgbClr val="FF0000"/>
              </a:solidFill>
            </a:endParaRPr>
          </a:p>
          <a:p>
            <a:pPr fontAlgn="auto">
              <a:spcAft>
                <a:spcPts val="0"/>
              </a:spcAft>
              <a:buFont typeface="Arial" pitchFamily="34" charset="0"/>
              <a:buChar char="•"/>
              <a:defRPr/>
            </a:pPr>
            <a:r>
              <a:rPr lang="pl-PL" dirty="0" err="1" smtClean="0">
                <a:solidFill>
                  <a:srgbClr val="FF0000"/>
                </a:solidFill>
              </a:rPr>
              <a:t>Zrozumia</a:t>
            </a:r>
            <a:r>
              <a:rPr lang="en-GB" dirty="0" smtClean="0">
                <a:solidFill>
                  <a:srgbClr val="FF0000"/>
                </a:solidFill>
              </a:rPr>
              <a:t>ł</a:t>
            </a:r>
            <a:r>
              <a:rPr lang="pl-PL" dirty="0" smtClean="0">
                <a:solidFill>
                  <a:srgbClr val="FF0000"/>
                </a:solidFill>
              </a:rPr>
              <a:t>oś</a:t>
            </a:r>
            <a:r>
              <a:rPr lang="en-GB" dirty="0" smtClean="0">
                <a:solidFill>
                  <a:srgbClr val="FF0000"/>
                </a:solidFill>
              </a:rPr>
              <a:t>ć</a:t>
            </a:r>
            <a:r>
              <a:rPr lang="pl-PL" sz="2000" dirty="0" smtClean="0"/>
              <a:t> – </a:t>
            </a:r>
            <a:r>
              <a:rPr lang="pl-PL" sz="2000" dirty="0" err="1" smtClean="0"/>
              <a:t>treś</a:t>
            </a:r>
            <a:r>
              <a:rPr lang="en-GB" sz="2000" dirty="0" smtClean="0"/>
              <a:t>ć </a:t>
            </a:r>
            <a:endParaRPr lang="pl-PL" sz="2000" dirty="0" smtClean="0"/>
          </a:p>
          <a:p>
            <a:pPr fontAlgn="auto">
              <a:spcAft>
                <a:spcPts val="0"/>
              </a:spcAft>
              <a:buFont typeface="Arial" pitchFamily="34" charset="0"/>
              <a:buNone/>
              <a:defRPr/>
            </a:pPr>
            <a:r>
              <a:rPr lang="pl-PL" sz="2000" dirty="0" smtClean="0"/>
              <a:t>      oraz </a:t>
            </a:r>
            <a:r>
              <a:rPr lang="pl-PL" sz="2000" dirty="0" err="1" smtClean="0"/>
              <a:t>obs</a:t>
            </a:r>
            <a:r>
              <a:rPr lang="en-GB" sz="2000" dirty="0" smtClean="0"/>
              <a:t>ł</a:t>
            </a:r>
            <a:r>
              <a:rPr lang="pl-PL" sz="2000" dirty="0" err="1" smtClean="0"/>
              <a:t>uga</a:t>
            </a:r>
            <a:r>
              <a:rPr lang="pl-PL" sz="2000" dirty="0" smtClean="0"/>
              <a:t> interfejsu użytkownika musi być </a:t>
            </a:r>
            <a:r>
              <a:rPr lang="pl-PL" sz="2000" dirty="0" err="1" smtClean="0"/>
              <a:t>zrozumia</a:t>
            </a:r>
            <a:r>
              <a:rPr lang="en-GB" sz="2000" dirty="0" smtClean="0"/>
              <a:t>ł</a:t>
            </a:r>
            <a:r>
              <a:rPr lang="pl-PL" sz="2000" dirty="0" smtClean="0"/>
              <a:t>a</a:t>
            </a:r>
            <a:endParaRPr lang="pl-PL" sz="2000" dirty="0" smtClean="0">
              <a:solidFill>
                <a:srgbClr val="FF0000"/>
              </a:solidFill>
            </a:endParaRPr>
          </a:p>
          <a:p>
            <a:pPr fontAlgn="auto">
              <a:spcAft>
                <a:spcPts val="0"/>
              </a:spcAft>
              <a:buFont typeface="Arial" pitchFamily="34" charset="0"/>
              <a:buChar char="•"/>
              <a:defRPr/>
            </a:pPr>
            <a:r>
              <a:rPr lang="pl-PL" dirty="0" err="1" smtClean="0">
                <a:solidFill>
                  <a:srgbClr val="FF0000"/>
                </a:solidFill>
              </a:rPr>
              <a:t>Rzetelnoś</a:t>
            </a:r>
            <a:r>
              <a:rPr lang="en-GB" dirty="0" smtClean="0">
                <a:solidFill>
                  <a:srgbClr val="FF0000"/>
                </a:solidFill>
              </a:rPr>
              <a:t>ć </a:t>
            </a:r>
            <a:r>
              <a:rPr lang="pl-PL" sz="2000" dirty="0" smtClean="0"/>
              <a:t>- </a:t>
            </a:r>
            <a:r>
              <a:rPr lang="pl-PL" sz="2000" dirty="0" err="1" smtClean="0"/>
              <a:t>treś</a:t>
            </a:r>
            <a:r>
              <a:rPr lang="en-GB" sz="2000" dirty="0" smtClean="0"/>
              <a:t>ć </a:t>
            </a:r>
            <a:r>
              <a:rPr lang="pl-PL" sz="2000" dirty="0" smtClean="0"/>
              <a:t>musi być wystarczająco rzetelna aby mogła być poprawnie interpretowana przez wielu różnych klientów użytkownika, włączając technologie asystujące.</a:t>
            </a:r>
            <a:endParaRPr lang="pl-PL" sz="2000" dirty="0" smtClean="0">
              <a:solidFill>
                <a:srgbClr val="FF0000"/>
              </a:solidFill>
            </a:endParaRPr>
          </a:p>
          <a:p>
            <a:pPr fontAlgn="auto">
              <a:spcAft>
                <a:spcPts val="0"/>
              </a:spcAft>
              <a:buFont typeface="Arial" pitchFamily="34" charset="0"/>
              <a:buChar char="•"/>
              <a:defRPr/>
            </a:pPr>
            <a:endParaRPr lang="pl-PL" dirty="0" smtClean="0">
              <a:solidFill>
                <a:srgbClr val="FF0000"/>
              </a:solidFill>
            </a:endParaRPr>
          </a:p>
        </p:txBody>
      </p:sp>
      <p:sp>
        <p:nvSpPr>
          <p:cNvPr id="6" name="Strzałka w prawo 5"/>
          <p:cNvSpPr/>
          <p:nvPr/>
        </p:nvSpPr>
        <p:spPr>
          <a:xfrm>
            <a:off x="2555875" y="1844675"/>
            <a:ext cx="1728788" cy="2889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 name="pole tekstowe 6"/>
          <p:cNvSpPr txBox="1"/>
          <p:nvPr/>
        </p:nvSpPr>
        <p:spPr>
          <a:xfrm>
            <a:off x="467544" y="6165304"/>
            <a:ext cx="3960440" cy="815608"/>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dirty="0" smtClean="0"/>
          </a:p>
          <a:p>
            <a:endParaRPr lang="pl-P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smtClean="0"/>
              <a:t>Zasady WCAG 2.0</a:t>
            </a:r>
            <a:endParaRPr lang="pl-PL" dirty="0"/>
          </a:p>
        </p:txBody>
      </p:sp>
      <p:graphicFrame>
        <p:nvGraphicFramePr>
          <p:cNvPr id="5" name="Diagram 4"/>
          <p:cNvGraphicFramePr/>
          <p:nvPr/>
        </p:nvGraphicFramePr>
        <p:xfrm>
          <a:off x="1259632" y="1340768"/>
          <a:ext cx="6598516" cy="4802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ole tekstowe 5"/>
          <p:cNvSpPr txBox="1"/>
          <p:nvPr/>
        </p:nvSpPr>
        <p:spPr>
          <a:xfrm>
            <a:off x="1428728" y="6072206"/>
            <a:ext cx="3857652" cy="261610"/>
          </a:xfrm>
          <a:prstGeom prst="rect">
            <a:avLst/>
          </a:prstGeom>
          <a:noFill/>
        </p:spPr>
        <p:txBody>
          <a:bodyPr wrap="square" rtlCol="0">
            <a:spAutoFit/>
          </a:bodyPr>
          <a:lstStyle/>
          <a:p>
            <a:r>
              <a:rPr lang="pl-PL" sz="1100" dirty="0" smtClean="0"/>
              <a:t>Źródło: projekt w</a:t>
            </a:r>
            <a:r>
              <a:rPr lang="en-GB" sz="1100" dirty="0" smtClean="0"/>
              <a:t>ł</a:t>
            </a:r>
            <a:r>
              <a:rPr lang="pl-PL" sz="1100" dirty="0" err="1" smtClean="0"/>
              <a:t>asny</a:t>
            </a:r>
            <a:r>
              <a:rPr lang="pl-PL" sz="1100" dirty="0" smtClean="0"/>
              <a:t> Izabela Mrochen</a:t>
            </a:r>
            <a:endParaRPr lang="pl-PL" sz="11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ytuł 4"/>
          <p:cNvSpPr>
            <a:spLocks noGrp="1"/>
          </p:cNvSpPr>
          <p:nvPr>
            <p:ph type="title"/>
          </p:nvPr>
        </p:nvSpPr>
        <p:spPr>
          <a:xfrm>
            <a:off x="928662" y="357166"/>
            <a:ext cx="7427912" cy="1143000"/>
          </a:xfrm>
        </p:spPr>
        <p:txBody>
          <a:bodyPr/>
          <a:lstStyle/>
          <a:p>
            <a:r>
              <a:rPr lang="pl-PL" dirty="0" smtClean="0"/>
              <a:t>Kryteria sukcesu A, AA, AAA</a:t>
            </a:r>
          </a:p>
        </p:txBody>
      </p:sp>
      <p:sp>
        <p:nvSpPr>
          <p:cNvPr id="6" name="Symbol zastępczy zawartości 5"/>
          <p:cNvSpPr>
            <a:spLocks noGrp="1"/>
          </p:cNvSpPr>
          <p:nvPr>
            <p:ph idx="1"/>
          </p:nvPr>
        </p:nvSpPr>
        <p:spPr>
          <a:xfrm>
            <a:off x="457200" y="1600200"/>
            <a:ext cx="7931224" cy="4637112"/>
          </a:xfrm>
        </p:spPr>
        <p:txBody>
          <a:bodyPr rtlCol="0">
            <a:normAutofit fontScale="85000" lnSpcReduction="20000"/>
          </a:bodyPr>
          <a:lstStyle/>
          <a:p>
            <a:pPr fontAlgn="auto">
              <a:spcAft>
                <a:spcPts val="0"/>
              </a:spcAft>
              <a:buFont typeface="Arial" pitchFamily="34" charset="0"/>
              <a:buChar char="•"/>
              <a:defRPr/>
            </a:pPr>
            <a:r>
              <a:rPr lang="pl-PL" dirty="0" smtClean="0"/>
              <a:t>WCAG 2.0 – Percepcja, Wytyczna 1.2 </a:t>
            </a:r>
          </a:p>
          <a:p>
            <a:pPr fontAlgn="auto">
              <a:spcAft>
                <a:spcPts val="0"/>
              </a:spcAft>
              <a:buFont typeface="Arial" pitchFamily="34" charset="0"/>
              <a:buChar char="•"/>
              <a:defRPr/>
            </a:pPr>
            <a:r>
              <a:rPr lang="pl-PL" dirty="0" smtClean="0"/>
              <a:t>1.2.1 Tylko dźwięk lub tylko wideo (nagranie) (A)</a:t>
            </a:r>
          </a:p>
          <a:p>
            <a:pPr fontAlgn="auto">
              <a:spcAft>
                <a:spcPts val="0"/>
              </a:spcAft>
              <a:buFont typeface="Arial" pitchFamily="34" charset="0"/>
              <a:buChar char="•"/>
              <a:defRPr/>
            </a:pPr>
            <a:r>
              <a:rPr lang="pl-PL" dirty="0" smtClean="0"/>
              <a:t>1.2.2 Napisy (nagranie) (A)</a:t>
            </a:r>
          </a:p>
          <a:p>
            <a:pPr fontAlgn="auto">
              <a:spcAft>
                <a:spcPts val="0"/>
              </a:spcAft>
              <a:buFont typeface="Arial" pitchFamily="34" charset="0"/>
              <a:buChar char="•"/>
              <a:defRPr/>
            </a:pPr>
            <a:r>
              <a:rPr lang="pl-PL" dirty="0" smtClean="0"/>
              <a:t>1.2.3 </a:t>
            </a:r>
            <a:r>
              <a:rPr lang="pl-PL" dirty="0" err="1" smtClean="0"/>
              <a:t>Audiodeskrypcje</a:t>
            </a:r>
            <a:r>
              <a:rPr lang="pl-PL" dirty="0" smtClean="0"/>
              <a:t> lub treści alternatywne  			multimediów (nagranie) (A) </a:t>
            </a:r>
          </a:p>
          <a:p>
            <a:pPr fontAlgn="auto">
              <a:spcAft>
                <a:spcPts val="0"/>
              </a:spcAft>
              <a:buFont typeface="Arial" pitchFamily="34" charset="0"/>
              <a:buChar char="•"/>
              <a:defRPr/>
            </a:pPr>
            <a:r>
              <a:rPr lang="pl-PL" dirty="0" smtClean="0"/>
              <a:t>1.2.4 Napisy (na żywo) (AA)</a:t>
            </a:r>
          </a:p>
          <a:p>
            <a:pPr fontAlgn="auto">
              <a:spcAft>
                <a:spcPts val="0"/>
              </a:spcAft>
              <a:buFont typeface="Arial" pitchFamily="34" charset="0"/>
              <a:buChar char="•"/>
              <a:defRPr/>
            </a:pPr>
            <a:r>
              <a:rPr lang="pl-PL" dirty="0" smtClean="0"/>
              <a:t>1.2.5 </a:t>
            </a:r>
            <a:r>
              <a:rPr lang="pl-PL" dirty="0" err="1" smtClean="0"/>
              <a:t>Audiodeskrypcja</a:t>
            </a:r>
            <a:r>
              <a:rPr lang="pl-PL" dirty="0" smtClean="0"/>
              <a:t> (nagranie) (AA) </a:t>
            </a:r>
          </a:p>
          <a:p>
            <a:pPr fontAlgn="auto">
              <a:spcAft>
                <a:spcPts val="0"/>
              </a:spcAft>
              <a:buFont typeface="Arial" pitchFamily="34" charset="0"/>
              <a:buChar char="•"/>
              <a:defRPr/>
            </a:pPr>
            <a:r>
              <a:rPr lang="pl-PL" dirty="0" smtClean="0"/>
              <a:t>1.2.6 Język migowy (nagranie) (AAA)</a:t>
            </a:r>
          </a:p>
          <a:p>
            <a:pPr fontAlgn="auto">
              <a:spcAft>
                <a:spcPts val="0"/>
              </a:spcAft>
              <a:buFont typeface="Arial" pitchFamily="34" charset="0"/>
              <a:buChar char="•"/>
              <a:defRPr/>
            </a:pPr>
            <a:r>
              <a:rPr lang="pl-PL" dirty="0" smtClean="0"/>
              <a:t>1.2.7 </a:t>
            </a:r>
            <a:r>
              <a:rPr lang="pl-PL" dirty="0" err="1" smtClean="0"/>
              <a:t>Audiodeksrypcja</a:t>
            </a:r>
            <a:r>
              <a:rPr lang="pl-PL" dirty="0" smtClean="0"/>
              <a:t> poszerzona (nagranie) (AAA)</a:t>
            </a:r>
          </a:p>
          <a:p>
            <a:pPr fontAlgn="auto">
              <a:spcAft>
                <a:spcPts val="0"/>
              </a:spcAft>
              <a:buFont typeface="Arial" pitchFamily="34" charset="0"/>
              <a:buChar char="•"/>
              <a:defRPr/>
            </a:pPr>
            <a:r>
              <a:rPr lang="pl-PL" dirty="0" smtClean="0"/>
              <a:t>1.2.8 Alternatywy multimediów (nagranie) (AAA)</a:t>
            </a:r>
          </a:p>
          <a:p>
            <a:pPr fontAlgn="auto">
              <a:spcAft>
                <a:spcPts val="0"/>
              </a:spcAft>
              <a:buFont typeface="Arial" pitchFamily="34" charset="0"/>
              <a:buChar char="•"/>
              <a:defRPr/>
            </a:pPr>
            <a:r>
              <a:rPr lang="pl-PL" dirty="0" smtClean="0"/>
              <a:t>1.2.9 Tylko dźwięk (na żywo) (AAA)</a:t>
            </a:r>
          </a:p>
        </p:txBody>
      </p:sp>
      <p:sp>
        <p:nvSpPr>
          <p:cNvPr id="10" name="Minus 9"/>
          <p:cNvSpPr/>
          <p:nvPr/>
        </p:nvSpPr>
        <p:spPr>
          <a:xfrm>
            <a:off x="7164288" y="2348880"/>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1" name="Minus 10"/>
          <p:cNvSpPr/>
          <p:nvPr/>
        </p:nvSpPr>
        <p:spPr>
          <a:xfrm>
            <a:off x="4139952" y="2780928"/>
            <a:ext cx="431800" cy="71438"/>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2" name="Minus 11"/>
          <p:cNvSpPr/>
          <p:nvPr/>
        </p:nvSpPr>
        <p:spPr>
          <a:xfrm>
            <a:off x="5796136" y="3501008"/>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3" name="Minus 12"/>
          <p:cNvSpPr/>
          <p:nvPr/>
        </p:nvSpPr>
        <p:spPr>
          <a:xfrm>
            <a:off x="4139952" y="3861048"/>
            <a:ext cx="431800" cy="71438"/>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4" name="Minus 13"/>
          <p:cNvSpPr/>
          <p:nvPr/>
        </p:nvSpPr>
        <p:spPr>
          <a:xfrm>
            <a:off x="5580112" y="4293096"/>
            <a:ext cx="431800" cy="71438"/>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Minus 14"/>
          <p:cNvSpPr/>
          <p:nvPr/>
        </p:nvSpPr>
        <p:spPr>
          <a:xfrm>
            <a:off x="5220072" y="4725144"/>
            <a:ext cx="431800" cy="73025"/>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6" name="Minus 15"/>
          <p:cNvSpPr/>
          <p:nvPr/>
        </p:nvSpPr>
        <p:spPr>
          <a:xfrm>
            <a:off x="7308304" y="5157192"/>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7" name="Minus 16"/>
          <p:cNvSpPr/>
          <p:nvPr/>
        </p:nvSpPr>
        <p:spPr>
          <a:xfrm>
            <a:off x="7020272" y="5517232"/>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8" name="Minus 17"/>
          <p:cNvSpPr/>
          <p:nvPr/>
        </p:nvSpPr>
        <p:spPr>
          <a:xfrm>
            <a:off x="5076056" y="5949280"/>
            <a:ext cx="431800" cy="71437"/>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9" name="pole tekstowe 18"/>
          <p:cNvSpPr txBox="1"/>
          <p:nvPr/>
        </p:nvSpPr>
        <p:spPr>
          <a:xfrm>
            <a:off x="928662" y="6143644"/>
            <a:ext cx="3857652" cy="261610"/>
          </a:xfrm>
          <a:prstGeom prst="rect">
            <a:avLst/>
          </a:prstGeom>
          <a:noFill/>
        </p:spPr>
        <p:txBody>
          <a:bodyPr wrap="square" rtlCol="0">
            <a:spAutoFit/>
          </a:bodyPr>
          <a:lstStyle/>
          <a:p>
            <a:r>
              <a:rPr lang="pl-PL" sz="1100" dirty="0" smtClean="0"/>
              <a:t>Źródło: projekt w</a:t>
            </a:r>
            <a:r>
              <a:rPr lang="en-GB" sz="1100" dirty="0" smtClean="0"/>
              <a:t>ł</a:t>
            </a:r>
            <a:r>
              <a:rPr lang="pl-PL" sz="1100" dirty="0" err="1" smtClean="0"/>
              <a:t>asny</a:t>
            </a:r>
            <a:r>
              <a:rPr lang="pl-PL" sz="1100" dirty="0" smtClean="0"/>
              <a:t> Izabela Mrochen</a:t>
            </a:r>
            <a:endParaRPr lang="pl-PL" sz="11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500042"/>
            <a:ext cx="8229600" cy="1143000"/>
          </a:xfrm>
        </p:spPr>
        <p:txBody>
          <a:bodyPr/>
          <a:lstStyle/>
          <a:p>
            <a:r>
              <a:rPr lang="pl-PL" sz="2000" dirty="0" smtClean="0"/>
              <a:t>Wymagania dla systemów teleinformatycznych w zakresie dostępności</a:t>
            </a:r>
            <a:br>
              <a:rPr lang="pl-PL" sz="2000" dirty="0" smtClean="0"/>
            </a:br>
            <a:r>
              <a:rPr lang="pl-PL" sz="2000" dirty="0" smtClean="0"/>
              <a:t> dla osób niepełnosprawnych</a:t>
            </a:r>
            <a:br>
              <a:rPr lang="pl-PL" sz="2000" dirty="0" smtClean="0"/>
            </a:br>
            <a:r>
              <a:rPr lang="pl-PL" sz="1600" dirty="0" smtClean="0"/>
              <a:t>Dziennik Ustaw Rzeczypospolitej Polskiej</a:t>
            </a:r>
            <a:r>
              <a:rPr lang="pl-PL" sz="2000" dirty="0" smtClean="0"/>
              <a:t/>
            </a:r>
            <a:br>
              <a:rPr lang="pl-PL" sz="2000" dirty="0" smtClean="0"/>
            </a:br>
            <a:endParaRPr lang="pl-PL" sz="2000" dirty="0"/>
          </a:p>
        </p:txBody>
      </p:sp>
      <p:sp>
        <p:nvSpPr>
          <p:cNvPr id="3" name="Symbol zastępczy zawartości 2"/>
          <p:cNvSpPr>
            <a:spLocks noGrp="1"/>
          </p:cNvSpPr>
          <p:nvPr>
            <p:ph idx="1"/>
          </p:nvPr>
        </p:nvSpPr>
        <p:spPr>
          <a:xfrm>
            <a:off x="457200" y="1600201"/>
            <a:ext cx="8229600" cy="3614750"/>
          </a:xfrm>
        </p:spPr>
        <p:txBody>
          <a:bodyPr/>
          <a:lstStyle/>
          <a:p>
            <a:r>
              <a:rPr lang="pl-PL" dirty="0" smtClean="0"/>
              <a:t>Rozporządzenie Rady Ministrów z dnia </a:t>
            </a:r>
            <a:r>
              <a:rPr lang="pl-PL" dirty="0" smtClean="0">
                <a:solidFill>
                  <a:srgbClr val="FF0000"/>
                </a:solidFill>
              </a:rPr>
              <a:t>12 kwietnia 2012 r. </a:t>
            </a:r>
            <a:r>
              <a:rPr lang="pl-PL" dirty="0" smtClean="0"/>
              <a:t>w sprawie Krajowych Ram </a:t>
            </a:r>
            <a:r>
              <a:rPr lang="pl-PL" dirty="0" err="1" smtClean="0"/>
              <a:t>Interoperacyjności</a:t>
            </a:r>
            <a:r>
              <a:rPr lang="pl-PL" dirty="0" smtClean="0"/>
              <a:t>, minimalnych wymagań dla rejestrów publicznych i wymiany informacji w postaci elektronicznej oraz minimalnych wymagań dla systemów teleinformatycznych.</a:t>
            </a:r>
          </a:p>
          <a:p>
            <a:endParaRPr lang="pl-PL" dirty="0"/>
          </a:p>
        </p:txBody>
      </p:sp>
      <p:sp>
        <p:nvSpPr>
          <p:cNvPr id="4" name="pole tekstowe 3"/>
          <p:cNvSpPr txBox="1"/>
          <p:nvPr/>
        </p:nvSpPr>
        <p:spPr>
          <a:xfrm>
            <a:off x="714348" y="6072206"/>
            <a:ext cx="6500858" cy="538609"/>
          </a:xfrm>
          <a:prstGeom prst="rect">
            <a:avLst/>
          </a:prstGeom>
          <a:noFill/>
        </p:spPr>
        <p:txBody>
          <a:bodyPr wrap="square" rtlCol="0">
            <a:spAutoFit/>
          </a:bodyPr>
          <a:lstStyle/>
          <a:p>
            <a:r>
              <a:rPr lang="pl-PL" sz="1100" dirty="0"/>
              <a:t>Źródło: http://dziennikustaw.gov.pl/DU/2012/526</a:t>
            </a:r>
          </a:p>
          <a:p>
            <a:endParaRPr lang="pl-PL"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Zrzut ekranu tabeli wymagań Web Content Accessibility Guidelines (WCAG 2.0) dla systemów teleinformatycznych w zakresie dostepności dla osób niepełnosprawnych. Tabela podzielona na cztery kolumny. Od lewej: cztery zasady postrzeganie, funkcjonalność, zrozumiałość, kompatybilność. Druga kolumna: wymagania. Trzecia kolumna: pozycja wymagań w WCAG 2.0. Czwarta kolumna: poziomy A i AA. "/>
          <p:cNvPicPr/>
          <p:nvPr/>
        </p:nvPicPr>
        <p:blipFill>
          <a:blip r:embed="rId2" cstate="print"/>
          <a:srcRect/>
          <a:stretch>
            <a:fillRect/>
          </a:stretch>
        </p:blipFill>
        <p:spPr bwMode="auto">
          <a:xfrm>
            <a:off x="785786" y="428604"/>
            <a:ext cx="5028261" cy="6019817"/>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6072198" y="5929330"/>
            <a:ext cx="2786082" cy="707886"/>
          </a:xfrm>
          <a:prstGeom prst="rect">
            <a:avLst/>
          </a:prstGeom>
          <a:noFill/>
        </p:spPr>
        <p:txBody>
          <a:bodyPr wrap="square" rtlCol="0">
            <a:spAutoFit/>
          </a:bodyPr>
          <a:lstStyle/>
          <a:p>
            <a:r>
              <a:rPr lang="pl-PL" sz="1100" dirty="0" smtClean="0"/>
              <a:t>Źródło: http://dziennikustaw.gov.pl/DU/2012/526</a:t>
            </a:r>
          </a:p>
          <a:p>
            <a:endParaRPr lang="pl-PL"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Zasada nr 1 - Postrzegalnoś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MODU</a:t>
            </a:r>
            <a:r>
              <a:rPr lang="pl-PL" b="1" dirty="0" smtClean="0">
                <a:solidFill>
                  <a:srgbClr val="636466"/>
                </a:solidFill>
                <a:latin typeface="Novecento wide Book"/>
              </a:rPr>
              <a:t>Ł</a:t>
            </a:r>
            <a:r>
              <a:rPr lang="pl-PL" altLang="pl-PL" b="1" dirty="0" smtClean="0">
                <a:solidFill>
                  <a:srgbClr val="636466"/>
                </a:solidFill>
                <a:latin typeface="Novecento wide Book" pitchFamily="50" charset="-18"/>
              </a:rPr>
              <a:t>  4</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857224" y="357166"/>
            <a:ext cx="3008313" cy="1441438"/>
          </a:xfrm>
        </p:spPr>
        <p:txBody>
          <a:bodyPr/>
          <a:lstStyle/>
          <a:p>
            <a:r>
              <a:rPr lang="pl-PL" sz="1600" dirty="0" smtClean="0"/>
              <a:t> Zasada 1: Percepcja - Informacje oraz komponenty interfejsu użytkownika muszą być przedstawione użytkownikom w dostępny dla nich sposób.</a:t>
            </a:r>
            <a:endParaRPr lang="pl-PL" sz="1600" dirty="0"/>
          </a:p>
        </p:txBody>
      </p:sp>
      <p:pic>
        <p:nvPicPr>
          <p:cNvPr id="9" name="Symbol zastępczy zawartości 8" descr="Niebieskie logo komputera stacjonarnego. Ekran monitora czarny."/>
          <p:cNvPicPr>
            <a:picLocks noGrp="1" noChangeAspect="1"/>
          </p:cNvPicPr>
          <p:nvPr>
            <p:ph idx="1"/>
          </p:nvPr>
        </p:nvPicPr>
        <p:blipFill>
          <a:blip r:embed="rId2" cstate="print"/>
          <a:stretch>
            <a:fillRect/>
          </a:stretch>
        </p:blipFill>
        <p:spPr>
          <a:xfrm>
            <a:off x="4941969" y="2143116"/>
            <a:ext cx="2941556" cy="2613828"/>
          </a:xfrm>
        </p:spPr>
      </p:pic>
      <p:sp>
        <p:nvSpPr>
          <p:cNvPr id="6" name="Symbol zastępczy tekstu 5"/>
          <p:cNvSpPr>
            <a:spLocks noGrp="1"/>
          </p:cNvSpPr>
          <p:nvPr>
            <p:ph type="body" sz="half" idx="2"/>
          </p:nvPr>
        </p:nvSpPr>
        <p:spPr>
          <a:xfrm>
            <a:off x="857224" y="2071678"/>
            <a:ext cx="3429024" cy="3911609"/>
          </a:xfrm>
        </p:spPr>
        <p:txBody>
          <a:bodyPr/>
          <a:lstStyle/>
          <a:p>
            <a:r>
              <a:rPr lang="pl-PL" sz="1800" b="1" dirty="0" smtClean="0"/>
              <a:t>Wytyczna 1.1 Alternatywa w postaci tekstu</a:t>
            </a:r>
          </a:p>
          <a:p>
            <a:r>
              <a:rPr lang="pl-PL" sz="1800" dirty="0" smtClean="0"/>
              <a:t>Użytkownik posiada swoją tekstową alternatywę w następujących sytuacjach:</a:t>
            </a:r>
          </a:p>
          <a:p>
            <a:r>
              <a:rPr lang="pl-PL" sz="1800" dirty="0" smtClean="0"/>
              <a:t>Kontrolki użytkownika i wprowadzanie danych przez użytkownika</a:t>
            </a:r>
          </a:p>
          <a:p>
            <a:r>
              <a:rPr lang="pl-PL" sz="1800" dirty="0" smtClean="0"/>
              <a:t>Media zmienne w czasie</a:t>
            </a:r>
          </a:p>
          <a:p>
            <a:r>
              <a:rPr lang="pl-PL" sz="1800" dirty="0" smtClean="0"/>
              <a:t>Test</a:t>
            </a:r>
          </a:p>
          <a:p>
            <a:r>
              <a:rPr lang="pl-PL" sz="1800" dirty="0" smtClean="0"/>
              <a:t>Odczucie zmysłowe</a:t>
            </a:r>
          </a:p>
          <a:p>
            <a:r>
              <a:rPr lang="pl-PL" sz="1800" dirty="0" err="1" smtClean="0"/>
              <a:t>Captcha</a:t>
            </a:r>
            <a:r>
              <a:rPr lang="pl-PL" sz="1800" dirty="0" smtClean="0"/>
              <a:t>  </a:t>
            </a:r>
          </a:p>
          <a:p>
            <a:r>
              <a:rPr lang="pl-PL" sz="1800" dirty="0" smtClean="0"/>
              <a:t>Cele dekoracyjne, formatowanie, treść niewidoczna</a:t>
            </a:r>
            <a:endParaRPr lang="pl-PL" sz="1800" dirty="0"/>
          </a:p>
        </p:txBody>
      </p:sp>
      <p:sp>
        <p:nvSpPr>
          <p:cNvPr id="5" name="Prostokąt zaokrąglony 4"/>
          <p:cNvSpPr/>
          <p:nvPr/>
        </p:nvSpPr>
        <p:spPr>
          <a:xfrm>
            <a:off x="5143504" y="2357430"/>
            <a:ext cx="2500330" cy="121444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4348" y="3500438"/>
            <a:ext cx="4929222" cy="846386"/>
          </a:xfrm>
          <a:prstGeom prst="rect">
            <a:avLst/>
          </a:prstGeom>
          <a:noFill/>
          <a:ln w="76200">
            <a:solidFill>
              <a:srgbClr val="636466"/>
            </a:solidFill>
            <a:miter lim="800000"/>
            <a:headEnd/>
            <a:tailEnd/>
          </a:ln>
        </p:spPr>
        <p:txBody>
          <a:bodyPr wrap="square">
            <a:spAutoFit/>
          </a:bodyPr>
          <a:lstStyle/>
          <a:p>
            <a:pPr eaLnBrk="1" hangingPunct="1"/>
            <a:endParaRPr lang="pl-PL" altLang="pl-PL" sz="1600" dirty="0">
              <a:solidFill>
                <a:srgbClr val="636466"/>
              </a:solidFill>
              <a:latin typeface="Novecento wide Normal" pitchFamily="50" charset="-18"/>
            </a:endParaRPr>
          </a:p>
          <a:p>
            <a:pPr algn="ctr"/>
            <a:r>
              <a:rPr lang="pl-PL" altLang="pl-PL" b="1" dirty="0" smtClean="0">
                <a:solidFill>
                  <a:srgbClr val="636466"/>
                </a:solidFill>
                <a:latin typeface="Novecento wide Book" pitchFamily="50" charset="-18"/>
              </a:rPr>
              <a:t>Zasada nr 1 - Postrzegalnoś</a:t>
            </a:r>
            <a:r>
              <a:rPr lang="pl-PL" b="1" dirty="0" smtClean="0">
                <a:solidFill>
                  <a:srgbClr val="636466"/>
                </a:solidFill>
                <a:latin typeface="Novecento wide Book"/>
              </a:rPr>
              <a:t>ć</a:t>
            </a:r>
            <a:r>
              <a:rPr lang="pl-PL" altLang="pl-PL" b="1" dirty="0" smtClean="0">
                <a:solidFill>
                  <a:srgbClr val="636466"/>
                </a:solidFill>
                <a:latin typeface="Novecento wide Book" pitchFamily="50" charset="-18"/>
              </a:rPr>
              <a:t> </a:t>
            </a:r>
            <a:endParaRPr lang="pl-PL" altLang="pl-PL" b="1" dirty="0">
              <a:solidFill>
                <a:srgbClr val="636466"/>
              </a:solidFill>
              <a:latin typeface="Novecento wide Book" pitchFamily="50" charset="-18"/>
            </a:endParaRPr>
          </a:p>
          <a:p>
            <a:pPr algn="ctr" eaLnBrk="1" hangingPunct="1">
              <a:buFont typeface="Arial" charset="0"/>
              <a:buNone/>
            </a:pPr>
            <a:endParaRPr lang="pl-PL" altLang="pl-PL" sz="1500" b="1" dirty="0">
              <a:solidFill>
                <a:srgbClr val="636466"/>
              </a:solidFill>
              <a:latin typeface="Novecento wide Normal" pitchFamily="50" charset="-18"/>
            </a:endParaRPr>
          </a:p>
        </p:txBody>
      </p:sp>
      <p:sp>
        <p:nvSpPr>
          <p:cNvPr id="5" name="Prostokąt 4"/>
          <p:cNvSpPr/>
          <p:nvPr/>
        </p:nvSpPr>
        <p:spPr>
          <a:xfrm>
            <a:off x="714348" y="4500570"/>
            <a:ext cx="2306637" cy="960438"/>
          </a:xfrm>
          <a:prstGeom prst="rect">
            <a:avLst/>
          </a:prstGeom>
          <a:solidFill>
            <a:schemeClr val="bg1"/>
          </a:solidFill>
          <a:ln w="28575">
            <a:solidFill>
              <a:srgbClr val="6464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pl-PL" altLang="pl-PL" b="1" dirty="0" smtClean="0">
                <a:solidFill>
                  <a:srgbClr val="636466"/>
                </a:solidFill>
                <a:latin typeface="Novecento wide Book" pitchFamily="50" charset="-18"/>
              </a:rPr>
              <a:t>Przykłady</a:t>
            </a:r>
            <a:endParaRPr lang="pl-PL" altLang="pl-PL" b="1" dirty="0">
              <a:solidFill>
                <a:srgbClr val="636466"/>
              </a:solidFill>
              <a:latin typeface="Novecento wide Book" pitchFamily="50" charset="-1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428604"/>
            <a:ext cx="8229600" cy="1143000"/>
          </a:xfrm>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3" name="Symbol zastępczy zawartości 2"/>
          <p:cNvSpPr>
            <a:spLocks noGrp="1"/>
          </p:cNvSpPr>
          <p:nvPr>
            <p:ph idx="1"/>
          </p:nvPr>
        </p:nvSpPr>
        <p:spPr/>
        <p:txBody>
          <a:bodyPr>
            <a:normAutofit fontScale="92500"/>
          </a:bodyPr>
          <a:lstStyle/>
          <a:p>
            <a:r>
              <a:rPr lang="pl-PL" sz="2400" b="1" dirty="0" smtClean="0"/>
              <a:t>PREAMBUŁA</a:t>
            </a:r>
            <a:endParaRPr lang="pl-PL" sz="2400" dirty="0" smtClean="0"/>
          </a:p>
          <a:p>
            <a:r>
              <a:rPr lang="pl-PL" sz="2400" dirty="0" smtClean="0"/>
              <a:t>1. NIEPEŁNOSPRAWNOŚĆ TO KWESTIA PRAW CZŁOWIEKA.</a:t>
            </a:r>
          </a:p>
          <a:p>
            <a:r>
              <a:rPr lang="pl-PL" sz="2400" dirty="0" smtClean="0"/>
              <a:t>Osobom niepełnosprawnym </a:t>
            </a:r>
            <a:r>
              <a:rPr lang="pl-PL" sz="2400" b="1" dirty="0" smtClean="0">
                <a:solidFill>
                  <a:srgbClr val="FF0000"/>
                </a:solidFill>
              </a:rPr>
              <a:t>przysługują takie same prawa, </a:t>
            </a:r>
            <a:r>
              <a:rPr lang="pl-PL" sz="2400" dirty="0" smtClean="0"/>
              <a:t>jak wszystkim innym obywatelom. </a:t>
            </a:r>
          </a:p>
          <a:p>
            <a:r>
              <a:rPr lang="pl-PL" sz="2400" dirty="0" smtClean="0"/>
              <a:t>Pierwszy paragraf Powszechnej Deklaracji Praw Człowieka głosi: wszystkie ludzkie istoty są wolne i równe pod względem godności i praw. Aby osiągnąć ten cel, wszystkie społeczeństwa powinny szanować odmienność w swoich społecznościach oraz </a:t>
            </a:r>
            <a:r>
              <a:rPr lang="pl-PL" sz="2400" b="1" dirty="0" smtClean="0">
                <a:solidFill>
                  <a:srgbClr val="FF0000"/>
                </a:solidFill>
              </a:rPr>
              <a:t>starać się zapewnić osobom niepełnosprawnym pełnię praw człowieka: </a:t>
            </a:r>
            <a:r>
              <a:rPr lang="pl-PL" sz="2400" dirty="0" smtClean="0"/>
              <a:t>cywilnych, politycznych, społecznych, ekonomicznych i kulturalnych - gwarantowanych w rozmaitych międzynarodowych Konwencjach, w </a:t>
            </a:r>
            <a:r>
              <a:rPr lang="pl-PL" sz="2400" dirty="0" smtClean="0">
                <a:solidFill>
                  <a:srgbClr val="FF0000"/>
                </a:solidFill>
              </a:rPr>
              <a:t>Traktacie Unii Europejskiej </a:t>
            </a:r>
            <a:r>
              <a:rPr lang="pl-PL" sz="2400" dirty="0" smtClean="0"/>
              <a:t>i konstytucjach poszczególnych krajów.</a:t>
            </a:r>
          </a:p>
          <a:p>
            <a:endParaRPr lang="pl-PL" sz="2400"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642918"/>
            <a:ext cx="8229600" cy="1143000"/>
          </a:xfrm>
        </p:spPr>
        <p:txBody>
          <a:bodyPr/>
          <a:lstStyle/>
          <a:p>
            <a:r>
              <a:rPr lang="pl-PL" sz="2400" b="1" dirty="0" smtClean="0"/>
              <a:t>Zasada nr 1: Postrzegalność — informacje oraz komponenty interfejsu użytkownika muszą być przedstawione użytkownikom w sposób dostępny dla ich zmysłów. </a:t>
            </a:r>
            <a:r>
              <a:rPr lang="pl-PL" sz="2400" dirty="0" smtClean="0"/>
              <a:t/>
            </a:r>
            <a:br>
              <a:rPr lang="pl-PL" sz="2400" dirty="0" smtClean="0"/>
            </a:br>
            <a:endParaRPr lang="pl-PL" sz="2400" dirty="0"/>
          </a:p>
        </p:txBody>
      </p:sp>
      <p:sp>
        <p:nvSpPr>
          <p:cNvPr id="3" name="Symbol zastępczy zawartości 2"/>
          <p:cNvSpPr>
            <a:spLocks noGrp="1"/>
          </p:cNvSpPr>
          <p:nvPr>
            <p:ph idx="1"/>
          </p:nvPr>
        </p:nvSpPr>
        <p:spPr>
          <a:xfrm>
            <a:off x="457200" y="2000240"/>
            <a:ext cx="8229600" cy="4125923"/>
          </a:xfrm>
        </p:spPr>
        <p:txBody>
          <a:bodyPr/>
          <a:lstStyle/>
          <a:p>
            <a:r>
              <a:rPr lang="pl-PL" sz="2000" b="1" dirty="0" smtClean="0"/>
              <a:t>1.1.1 Treść nietekstowa:</a:t>
            </a:r>
            <a:r>
              <a:rPr lang="pl-PL" sz="2000" dirty="0" smtClean="0"/>
              <a:t> Wszelkie treści nietekstowe przedstawione użytkownikowi </a:t>
            </a:r>
            <a:r>
              <a:rPr lang="pl-PL" sz="2000" dirty="0" smtClean="0">
                <a:solidFill>
                  <a:srgbClr val="FF0000"/>
                </a:solidFill>
              </a:rPr>
              <a:t>posiadają swoją tekstową alternatywę</a:t>
            </a:r>
            <a:r>
              <a:rPr lang="pl-PL" sz="2000" dirty="0" smtClean="0"/>
              <a:t>, która pełni tę samą funkcję, za wyjątkiem sytuacji opisanych poniżej (Poziom A): </a:t>
            </a:r>
          </a:p>
          <a:p>
            <a:pPr lvl="0"/>
            <a:r>
              <a:rPr lang="pl-PL" sz="2000" b="1" dirty="0" smtClean="0"/>
              <a:t>Odczucie zmysłowe:</a:t>
            </a:r>
            <a:r>
              <a:rPr lang="pl-PL" sz="2000" dirty="0" smtClean="0"/>
              <a:t> Jeśli treść nietekstowa ma za zadanie przede wszystkim tworzyć konkretne odczucie zmysłowe, wtedy alternatywa w postaci tekstu jest </a:t>
            </a:r>
            <a:r>
              <a:rPr lang="pl-PL" sz="2000" dirty="0" smtClean="0">
                <a:solidFill>
                  <a:srgbClr val="FF0000"/>
                </a:solidFill>
              </a:rPr>
              <a:t>opisem</a:t>
            </a:r>
            <a:r>
              <a:rPr lang="pl-PL" sz="2000" dirty="0" smtClean="0"/>
              <a:t> pozwalającym zrozumieć przeznaczenie treści nietekstowej. </a:t>
            </a:r>
          </a:p>
          <a:p>
            <a:r>
              <a:rPr lang="pl-PL" sz="2000" b="1" dirty="0" smtClean="0"/>
              <a:t>1.4.1 Użycie koloru:</a:t>
            </a:r>
            <a:r>
              <a:rPr lang="pl-PL" sz="2000" dirty="0" smtClean="0"/>
              <a:t> Kolor </a:t>
            </a:r>
            <a:r>
              <a:rPr lang="pl-PL" sz="2000" dirty="0" smtClean="0">
                <a:solidFill>
                  <a:srgbClr val="FF0000"/>
                </a:solidFill>
              </a:rPr>
              <a:t>nie jest wykorzystywany jako jedyny wizualny sposób</a:t>
            </a:r>
            <a:r>
              <a:rPr lang="pl-PL" sz="2000" dirty="0" smtClean="0"/>
              <a:t> przekazywania informacji, wskazywania czynności do wykonania lub oczekiwania na odpowiedź, czy też wyróżniania elementów wizualnych. (Poziom A) </a:t>
            </a:r>
          </a:p>
          <a:p>
            <a:pPr lvl="0"/>
            <a:endParaRPr lang="pl-PL" sz="2000" dirty="0" smtClean="0"/>
          </a:p>
          <a:p>
            <a:pPr lvl="0"/>
            <a:endParaRPr lang="pl-PL" sz="2000" dirty="0" smtClean="0"/>
          </a:p>
          <a:p>
            <a:endParaRPr lang="pl-PL" sz="2000" dirty="0"/>
          </a:p>
        </p:txBody>
      </p:sp>
      <p:sp>
        <p:nvSpPr>
          <p:cNvPr id="4" name="pole tekstowe 3"/>
          <p:cNvSpPr txBox="1"/>
          <p:nvPr/>
        </p:nvSpPr>
        <p:spPr>
          <a:xfrm>
            <a:off x="928662"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Niebieski znak informujący o prawym pasie dla autobusów. Biały piktogram autobusu. Poniżej napis BUS."/>
          <p:cNvPicPr>
            <a:picLocks noChangeAspect="1"/>
          </p:cNvPicPr>
          <p:nvPr/>
        </p:nvPicPr>
        <p:blipFill>
          <a:blip r:embed="rId2" cstate="print"/>
          <a:stretch>
            <a:fillRect/>
          </a:stretch>
        </p:blipFill>
        <p:spPr>
          <a:xfrm>
            <a:off x="571472" y="500043"/>
            <a:ext cx="3143272" cy="3162836"/>
          </a:xfrm>
          <a:prstGeom prst="rect">
            <a:avLst/>
          </a:prstGeom>
          <a:ln>
            <a:noFill/>
          </a:ln>
          <a:effectLst>
            <a:softEdge rad="112500"/>
          </a:effectLst>
        </p:spPr>
      </p:pic>
      <p:pic>
        <p:nvPicPr>
          <p:cNvPr id="3" name="Obraz 2" descr="Biały znak drogowy informujący o przejściu dla pieszych. Biała postać na czarnym tle idąca w prawo. Powyżej napis: CROSS ONLY ON SIGNAL."/>
          <p:cNvPicPr>
            <a:picLocks noChangeAspect="1"/>
          </p:cNvPicPr>
          <p:nvPr/>
        </p:nvPicPr>
        <p:blipFill>
          <a:blip r:embed="rId3" cstate="print"/>
          <a:stretch>
            <a:fillRect/>
          </a:stretch>
        </p:blipFill>
        <p:spPr>
          <a:xfrm>
            <a:off x="6072198" y="500042"/>
            <a:ext cx="2471180" cy="3119438"/>
          </a:xfrm>
          <a:prstGeom prst="rect">
            <a:avLst/>
          </a:prstGeom>
        </p:spPr>
      </p:pic>
      <p:pic>
        <p:nvPicPr>
          <p:cNvPr id="4" name="Obraz 3" descr="Biały znak informujący o miejscu parkingowym dla osób niepełnosprawnych. Centralnie umieszczony międzynarodowy piktogram osób niepełnosprawnych. Powyżej piktogramu napis RESERVED PARKING. "/>
          <p:cNvPicPr>
            <a:picLocks noChangeAspect="1"/>
          </p:cNvPicPr>
          <p:nvPr/>
        </p:nvPicPr>
        <p:blipFill>
          <a:blip r:embed="rId4" cstate="print"/>
          <a:stretch>
            <a:fillRect/>
          </a:stretch>
        </p:blipFill>
        <p:spPr>
          <a:xfrm>
            <a:off x="4071934" y="3143248"/>
            <a:ext cx="1873149" cy="2762248"/>
          </a:xfrm>
          <a:prstGeom prst="rect">
            <a:avLst/>
          </a:prstGeom>
        </p:spPr>
      </p:pic>
      <p:sp>
        <p:nvSpPr>
          <p:cNvPr id="7" name="pole tekstowe 6"/>
          <p:cNvSpPr txBox="1"/>
          <p:nvPr/>
        </p:nvSpPr>
        <p:spPr>
          <a:xfrm>
            <a:off x="714348" y="6143644"/>
            <a:ext cx="4286280" cy="261610"/>
          </a:xfrm>
          <a:prstGeom prst="rect">
            <a:avLst/>
          </a:prstGeom>
          <a:noFill/>
        </p:spPr>
        <p:txBody>
          <a:bodyPr wrap="square" rtlCol="0">
            <a:spAutoFit/>
          </a:bodyPr>
          <a:lstStyle/>
          <a:p>
            <a:r>
              <a:rPr lang="pl-PL" sz="1100" dirty="0" smtClean="0"/>
              <a:t>Źródło: https://pixabay.com/</a:t>
            </a:r>
            <a:endParaRPr lang="pl-PL" sz="11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erścień 3"/>
          <p:cNvSpPr/>
          <p:nvPr/>
        </p:nvSpPr>
        <p:spPr>
          <a:xfrm>
            <a:off x="1285852" y="214290"/>
            <a:ext cx="6572296" cy="6357982"/>
          </a:xfrm>
          <a:prstGeom prst="donut">
            <a:avLst>
              <a:gd name="adj" fmla="val 27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71682" name="Picture 2" descr="Ilustracja przedstawiająca mapę ZOO."/>
          <p:cNvPicPr>
            <a:picLocks noChangeAspect="1" noChangeArrowheads="1"/>
          </p:cNvPicPr>
          <p:nvPr/>
        </p:nvPicPr>
        <p:blipFill>
          <a:blip r:embed="rId2" cstate="print"/>
          <a:srcRect/>
          <a:stretch>
            <a:fillRect/>
          </a:stretch>
        </p:blipFill>
        <p:spPr bwMode="auto">
          <a:xfrm>
            <a:off x="6215074" y="285728"/>
            <a:ext cx="1368425" cy="1941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688" name="Picture 8" descr="Ilustracja przedstawiająca niebieski przycisk pełniący funkcję hiperłącza. Na niebieskim tle biały napis: ALL JOURNALS."/>
          <p:cNvPicPr>
            <a:picLocks noChangeAspect="1" noChangeArrowheads="1"/>
          </p:cNvPicPr>
          <p:nvPr/>
        </p:nvPicPr>
        <p:blipFill>
          <a:blip r:embed="rId3" cstate="print"/>
          <a:srcRect/>
          <a:stretch>
            <a:fillRect/>
          </a:stretch>
        </p:blipFill>
        <p:spPr bwMode="auto">
          <a:xfrm>
            <a:off x="2214546" y="214290"/>
            <a:ext cx="1562004" cy="1000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Ilustracja przedstawiająca schemat góry lodowej. Czubek góry lodowej otoczony żółtą ramką. Dolna część góry lodowej pod powierzchnią wody. Przeważa kolor biały i błękitny.&#10;&#10;&#10;&#10;http://www.financialiceberg.com/uploads/iceberg340.jpg"/>
          <p:cNvPicPr>
            <a:picLocks noChangeAspect="1" noChangeArrowheads="1"/>
          </p:cNvPicPr>
          <p:nvPr/>
        </p:nvPicPr>
        <p:blipFill>
          <a:blip r:embed="rId4" cstate="print"/>
          <a:srcRect/>
          <a:stretch>
            <a:fillRect/>
          </a:stretch>
        </p:blipFill>
        <p:spPr bwMode="auto">
          <a:xfrm>
            <a:off x="2771800" y="1556792"/>
            <a:ext cx="2893046" cy="3403585"/>
          </a:xfrm>
          <a:prstGeom prst="rect">
            <a:avLst/>
          </a:prstGeom>
          <a:noFill/>
        </p:spPr>
      </p:pic>
      <p:sp>
        <p:nvSpPr>
          <p:cNvPr id="11" name="Prostokąt zaokrąglony 10"/>
          <p:cNvSpPr/>
          <p:nvPr/>
        </p:nvSpPr>
        <p:spPr>
          <a:xfrm>
            <a:off x="2915816" y="1700808"/>
            <a:ext cx="2520280" cy="1008112"/>
          </a:xfrm>
          <a:prstGeom prst="round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ymbol zastępczy numeru slajdu 11"/>
          <p:cNvSpPr>
            <a:spLocks noGrp="1"/>
          </p:cNvSpPr>
          <p:nvPr>
            <p:ph type="sldNum" sz="quarter" idx="12"/>
          </p:nvPr>
        </p:nvSpPr>
        <p:spPr/>
        <p:txBody>
          <a:bodyPr/>
          <a:lstStyle/>
          <a:p>
            <a:fld id="{29420A6A-843B-4CAD-B3E2-5E9496245EDD}" type="slidenum">
              <a:rPr lang="pl-PL" smtClean="0"/>
              <a:pPr/>
              <a:t>52</a:t>
            </a:fld>
            <a:endParaRPr lang="pl-PL"/>
          </a:p>
        </p:txBody>
      </p:sp>
      <p:pic>
        <p:nvPicPr>
          <p:cNvPr id="13" name="Obraz 12" descr="Fragment infografiki przedstawiającej dane statystyczne w postaci wykresów kołowych i słupkowych."/>
          <p:cNvPicPr>
            <a:picLocks noChangeAspect="1"/>
          </p:cNvPicPr>
          <p:nvPr/>
        </p:nvPicPr>
        <p:blipFill>
          <a:blip r:embed="rId5" cstate="print"/>
          <a:stretch>
            <a:fillRect/>
          </a:stretch>
        </p:blipFill>
        <p:spPr>
          <a:xfrm>
            <a:off x="1571604" y="4929198"/>
            <a:ext cx="1795867" cy="1394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Obraz 13" descr="Ilustracja monitora komputera. Na ekranie wyświetlone wykresy słupkowe."/>
          <p:cNvPicPr>
            <a:picLocks noChangeAspect="1"/>
          </p:cNvPicPr>
          <p:nvPr/>
        </p:nvPicPr>
        <p:blipFill>
          <a:blip r:embed="rId6" cstate="print"/>
          <a:stretch>
            <a:fillRect/>
          </a:stretch>
        </p:blipFill>
        <p:spPr>
          <a:xfrm>
            <a:off x="500034" y="2500306"/>
            <a:ext cx="1830041" cy="1395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Obraz 14" descr="Zdjęcie dwóch kolorowych motyli siedzących na płatkach żółtych kwiatów."/>
          <p:cNvPicPr>
            <a:picLocks noChangeAspect="1"/>
          </p:cNvPicPr>
          <p:nvPr/>
        </p:nvPicPr>
        <p:blipFill>
          <a:blip r:embed="rId7" cstate="print"/>
          <a:stretch>
            <a:fillRect/>
          </a:stretch>
        </p:blipFill>
        <p:spPr>
          <a:xfrm>
            <a:off x="5929322" y="4929198"/>
            <a:ext cx="1978748" cy="1243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Obraz 15" descr="Ilustracja przedstawiająca wycinek z gazety. Tytuł NEWS."/>
          <p:cNvPicPr>
            <a:picLocks noChangeAspect="1"/>
          </p:cNvPicPr>
          <p:nvPr/>
        </p:nvPicPr>
        <p:blipFill>
          <a:blip r:embed="rId8" cstate="print"/>
          <a:stretch>
            <a:fillRect/>
          </a:stretch>
        </p:blipFill>
        <p:spPr>
          <a:xfrm>
            <a:off x="7035509" y="3000372"/>
            <a:ext cx="1554414" cy="1338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pole tekstowe 16"/>
          <p:cNvSpPr txBox="1"/>
          <p:nvPr/>
        </p:nvSpPr>
        <p:spPr>
          <a:xfrm>
            <a:off x="428596" y="6072206"/>
            <a:ext cx="1143008" cy="430887"/>
          </a:xfrm>
          <a:prstGeom prst="rect">
            <a:avLst/>
          </a:prstGeom>
          <a:noFill/>
        </p:spPr>
        <p:txBody>
          <a:bodyPr wrap="square" rtlCol="0">
            <a:spAutoFit/>
          </a:bodyPr>
          <a:lstStyle/>
          <a:p>
            <a:r>
              <a:rPr lang="pl-PL" sz="1100" dirty="0" smtClean="0"/>
              <a:t>https://pixabay.com/pl/photos/</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Alternatywa w postaci tekstu</a:t>
            </a:r>
            <a:endParaRPr lang="pl-PL" dirty="0"/>
          </a:p>
        </p:txBody>
      </p:sp>
      <p:sp>
        <p:nvSpPr>
          <p:cNvPr id="4" name="pole tekstowe 3"/>
          <p:cNvSpPr txBox="1"/>
          <p:nvPr/>
        </p:nvSpPr>
        <p:spPr>
          <a:xfrm>
            <a:off x="1643042" y="4500570"/>
            <a:ext cx="7000924" cy="1077218"/>
          </a:xfrm>
          <a:prstGeom prst="rect">
            <a:avLst/>
          </a:prstGeom>
          <a:noFill/>
        </p:spPr>
        <p:txBody>
          <a:bodyPr wrap="square" rtlCol="0">
            <a:spAutoFit/>
          </a:bodyPr>
          <a:lstStyle/>
          <a:p>
            <a:r>
              <a:rPr lang="en-US" sz="3200" dirty="0" smtClean="0"/>
              <a:t>&lt;</a:t>
            </a:r>
            <a:r>
              <a:rPr lang="en-US" sz="3200" dirty="0" err="1" smtClean="0"/>
              <a:t>img</a:t>
            </a:r>
            <a:r>
              <a:rPr lang="en-US" sz="3200" dirty="0" smtClean="0"/>
              <a:t> </a:t>
            </a:r>
            <a:r>
              <a:rPr lang="en-US" sz="3200" dirty="0" err="1" smtClean="0"/>
              <a:t>src</a:t>
            </a:r>
            <a:r>
              <a:rPr lang="en-US" sz="3200" dirty="0" smtClean="0"/>
              <a:t>=„</a:t>
            </a:r>
            <a:r>
              <a:rPr lang="pl-PL" sz="3200" dirty="0" smtClean="0"/>
              <a:t>mak</a:t>
            </a:r>
            <a:r>
              <a:rPr lang="en-US" sz="3200" dirty="0" smtClean="0"/>
              <a:t>.jpg" alt=„</a:t>
            </a:r>
            <a:r>
              <a:rPr lang="pl-PL" sz="3200" dirty="0" smtClean="0">
                <a:solidFill>
                  <a:srgbClr val="FF0000"/>
                </a:solidFill>
              </a:rPr>
              <a:t> Czerwony kwiat maku. W tle szare łodygi i liście</a:t>
            </a:r>
            <a:r>
              <a:rPr lang="en-US" sz="3200" dirty="0" smtClean="0">
                <a:solidFill>
                  <a:srgbClr val="FF0000"/>
                </a:solidFill>
              </a:rPr>
              <a:t>.</a:t>
            </a:r>
            <a:r>
              <a:rPr lang="en-US" sz="3200" dirty="0" smtClean="0"/>
              <a:t>"&gt;</a:t>
            </a:r>
            <a:endParaRPr lang="pl-PL" sz="3200" dirty="0"/>
          </a:p>
        </p:txBody>
      </p:sp>
      <p:pic>
        <p:nvPicPr>
          <p:cNvPr id="5" name="Obraz 4" descr="Piktogram głośnika."/>
          <p:cNvPicPr>
            <a:picLocks noChangeAspect="1"/>
          </p:cNvPicPr>
          <p:nvPr/>
        </p:nvPicPr>
        <p:blipFill>
          <a:blip r:embed="rId2" cstate="print"/>
          <a:stretch>
            <a:fillRect/>
          </a:stretch>
        </p:blipFill>
        <p:spPr>
          <a:xfrm>
            <a:off x="571472" y="4429132"/>
            <a:ext cx="1062025" cy="1062025"/>
          </a:xfrm>
          <a:prstGeom prst="rect">
            <a:avLst/>
          </a:prstGeom>
        </p:spPr>
      </p:pic>
      <p:pic>
        <p:nvPicPr>
          <p:cNvPr id="7" name="Obraz 6" descr="Czerwony kwiat maku centralnie przedstawiony na zdjęciu. Tło zdjęcia to szaro-czarne liście i łodygi."/>
          <p:cNvPicPr>
            <a:picLocks noChangeAspect="1"/>
          </p:cNvPicPr>
          <p:nvPr/>
        </p:nvPicPr>
        <p:blipFill>
          <a:blip r:embed="rId3"/>
          <a:stretch>
            <a:fillRect/>
          </a:stretch>
        </p:blipFill>
        <p:spPr>
          <a:xfrm>
            <a:off x="2928926" y="1357298"/>
            <a:ext cx="3278406" cy="2738433"/>
          </a:xfrm>
          <a:prstGeom prst="rect">
            <a:avLst/>
          </a:prstGeom>
          <a:ln>
            <a:noFill/>
          </a:ln>
          <a:effectLst>
            <a:outerShdw blurRad="292100" dist="139700" dir="2700000" algn="tl" rotWithShape="0">
              <a:srgbClr val="333333">
                <a:alpha val="65000"/>
              </a:srgbClr>
            </a:outerShdw>
          </a:effectLst>
        </p:spPr>
      </p:pic>
      <p:sp>
        <p:nvSpPr>
          <p:cNvPr id="8" name="pole tekstowe 7"/>
          <p:cNvSpPr txBox="1"/>
          <p:nvPr/>
        </p:nvSpPr>
        <p:spPr>
          <a:xfrm>
            <a:off x="714348" y="6143644"/>
            <a:ext cx="4286280" cy="261610"/>
          </a:xfrm>
          <a:prstGeom prst="rect">
            <a:avLst/>
          </a:prstGeom>
          <a:noFill/>
        </p:spPr>
        <p:txBody>
          <a:bodyPr wrap="square" rtlCol="0">
            <a:spAutoFit/>
          </a:bodyPr>
          <a:lstStyle/>
          <a:p>
            <a:r>
              <a:rPr lang="pl-PL" sz="1100" dirty="0" smtClean="0"/>
              <a:t>Źródło: https://pixabay.com/</a:t>
            </a:r>
            <a:endParaRPr lang="pl-PL" sz="11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Format dokumentów</a:t>
            </a:r>
            <a:endParaRPr lang="pl-PL" dirty="0"/>
          </a:p>
        </p:txBody>
      </p:sp>
      <p:pic>
        <p:nvPicPr>
          <p:cNvPr id="110594" name="Picture 2" descr="Zrzut ekranu z hiperłączem: 2012 Annual report and account. Na prawo piktogramy strony internetowej z pojemnością 43 KB, dokument tekstowy o pojemności 254 KB oraz PDF o pojemności 353 KB."/>
          <p:cNvPicPr>
            <a:picLocks noChangeAspect="1" noChangeArrowheads="1"/>
          </p:cNvPicPr>
          <p:nvPr/>
        </p:nvPicPr>
        <p:blipFill>
          <a:blip r:embed="rId2" cstate="print"/>
          <a:srcRect/>
          <a:stretch>
            <a:fillRect/>
          </a:stretch>
        </p:blipFill>
        <p:spPr bwMode="auto">
          <a:xfrm>
            <a:off x="857224" y="4286256"/>
            <a:ext cx="7640668" cy="857256"/>
          </a:xfrm>
          <a:prstGeom prst="rect">
            <a:avLst/>
          </a:prstGeom>
          <a:ln>
            <a:noFill/>
          </a:ln>
          <a:effectLst>
            <a:outerShdw blurRad="292100" dist="139700" dir="2700000" algn="tl" rotWithShape="0">
              <a:srgbClr val="333333">
                <a:alpha val="65000"/>
              </a:srgbClr>
            </a:outerShdw>
          </a:effectLst>
        </p:spPr>
      </p:pic>
      <p:pic>
        <p:nvPicPr>
          <p:cNvPr id="4" name="Obraz 3" descr="Zestaw dokumentów unijnych tłumaczonych we wszystkich parach języków. Poniżej piktogramy dokumentów w formacie html, doc oraz pdf."/>
          <p:cNvPicPr/>
          <p:nvPr/>
        </p:nvPicPr>
        <p:blipFill>
          <a:blip r:embed="rId3" cstate="print"/>
          <a:stretch>
            <a:fillRect/>
          </a:stretch>
        </p:blipFill>
        <p:spPr>
          <a:xfrm>
            <a:off x="928662" y="2000240"/>
            <a:ext cx="7358114" cy="1643074"/>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857224" y="6072206"/>
            <a:ext cx="5286412" cy="261610"/>
          </a:xfrm>
          <a:prstGeom prst="rect">
            <a:avLst/>
          </a:prstGeom>
          <a:noFill/>
        </p:spPr>
        <p:txBody>
          <a:bodyPr wrap="square" rtlCol="0">
            <a:spAutoFit/>
          </a:bodyPr>
          <a:lstStyle/>
          <a:p>
            <a:r>
              <a:rPr lang="pl-PL" sz="1100" dirty="0" smtClean="0"/>
              <a:t>Źródło: http://eur-lex.europa.eu/homepage.html</a:t>
            </a:r>
            <a:endParaRPr lang="pl-PL" sz="11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Elementy dekoracyjne</a:t>
            </a:r>
            <a:endParaRPr lang="pl-PL" dirty="0"/>
          </a:p>
        </p:txBody>
      </p:sp>
      <p:sp>
        <p:nvSpPr>
          <p:cNvPr id="3" name="Symbol zastępczy zawartości 2"/>
          <p:cNvSpPr>
            <a:spLocks noGrp="1"/>
          </p:cNvSpPr>
          <p:nvPr>
            <p:ph idx="1"/>
          </p:nvPr>
        </p:nvSpPr>
        <p:spPr>
          <a:xfrm>
            <a:off x="2285984" y="3071810"/>
            <a:ext cx="6115064" cy="642942"/>
          </a:xfrm>
        </p:spPr>
        <p:txBody>
          <a:bodyPr/>
          <a:lstStyle/>
          <a:p>
            <a:pPr>
              <a:buNone/>
            </a:pPr>
            <a:r>
              <a:rPr lang="pl-PL" dirty="0" smtClean="0"/>
              <a:t>&lt;</a:t>
            </a:r>
            <a:r>
              <a:rPr lang="pl-PL" dirty="0" err="1" smtClean="0"/>
              <a:t>img</a:t>
            </a:r>
            <a:r>
              <a:rPr lang="pl-PL" dirty="0" smtClean="0"/>
              <a:t> </a:t>
            </a:r>
            <a:r>
              <a:rPr lang="pl-PL" dirty="0" err="1" smtClean="0"/>
              <a:t>src="topinfo_bg.png</a:t>
            </a:r>
            <a:r>
              <a:rPr lang="pl-PL" dirty="0" smtClean="0"/>
              <a:t>" alt=</a:t>
            </a:r>
            <a:r>
              <a:rPr lang="pl-PL" dirty="0" smtClean="0">
                <a:solidFill>
                  <a:srgbClr val="FF0000"/>
                </a:solidFill>
              </a:rPr>
              <a:t>""</a:t>
            </a:r>
            <a:r>
              <a:rPr lang="pl-PL" dirty="0" smtClean="0"/>
              <a:t>&gt;</a:t>
            </a:r>
            <a:endParaRPr lang="pl-PL" dirty="0"/>
          </a:p>
        </p:txBody>
      </p:sp>
      <p:pic>
        <p:nvPicPr>
          <p:cNvPr id="4" name="Obraz 3" descr="Piktogram głośnika."/>
          <p:cNvPicPr>
            <a:picLocks noChangeAspect="1"/>
          </p:cNvPicPr>
          <p:nvPr/>
        </p:nvPicPr>
        <p:blipFill>
          <a:blip r:embed="rId2" cstate="print"/>
          <a:stretch>
            <a:fillRect/>
          </a:stretch>
        </p:blipFill>
        <p:spPr>
          <a:xfrm>
            <a:off x="1000100" y="2857496"/>
            <a:ext cx="1204901" cy="1204901"/>
          </a:xfrm>
          <a:prstGeom prst="rect">
            <a:avLst/>
          </a:prstGeom>
        </p:spPr>
      </p:pic>
      <p:sp>
        <p:nvSpPr>
          <p:cNvPr id="5" name="Minus 4"/>
          <p:cNvSpPr/>
          <p:nvPr/>
        </p:nvSpPr>
        <p:spPr>
          <a:xfrm>
            <a:off x="1857356" y="1857364"/>
            <a:ext cx="6072230" cy="50006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500034" y="5357826"/>
            <a:ext cx="8215370" cy="954107"/>
          </a:xfrm>
          <a:prstGeom prst="rect">
            <a:avLst/>
          </a:prstGeom>
          <a:noFill/>
        </p:spPr>
        <p:txBody>
          <a:bodyPr wrap="square" rtlCol="0">
            <a:spAutoFit/>
          </a:bodyPr>
          <a:lstStyle/>
          <a:p>
            <a:r>
              <a:rPr lang="pl-PL" sz="1400" dirty="0" smtClean="0"/>
              <a:t>&lt;</a:t>
            </a:r>
            <a:r>
              <a:rPr lang="pl-PL" sz="1400" dirty="0" err="1" smtClean="0"/>
              <a:t>img</a:t>
            </a:r>
            <a:r>
              <a:rPr lang="pl-PL" sz="1400" dirty="0" smtClean="0"/>
              <a:t> </a:t>
            </a:r>
            <a:r>
              <a:rPr lang="pl-PL" sz="1400" dirty="0" err="1" smtClean="0">
                <a:solidFill>
                  <a:srgbClr val="FF0000"/>
                </a:solidFill>
              </a:rPr>
              <a:t>alt="Ilustracja</a:t>
            </a:r>
            <a:r>
              <a:rPr lang="pl-PL" sz="1400" dirty="0" smtClean="0">
                <a:solidFill>
                  <a:srgbClr val="FF0000"/>
                </a:solidFill>
              </a:rPr>
              <a:t>„ </a:t>
            </a:r>
            <a:r>
              <a:rPr lang="pl-PL" sz="1400" dirty="0" err="1" smtClean="0"/>
              <a:t>src</a:t>
            </a:r>
            <a:r>
              <a:rPr lang="pl-PL" sz="1400" dirty="0" smtClean="0"/>
              <a:t>="//</a:t>
            </a:r>
            <a:r>
              <a:rPr lang="pl-PL" sz="1400" dirty="0" err="1" smtClean="0"/>
              <a:t>upload.wikimedia.org</a:t>
            </a:r>
            <a:r>
              <a:rPr lang="pl-PL" sz="1400" dirty="0" smtClean="0"/>
              <a:t>/</a:t>
            </a:r>
            <a:r>
              <a:rPr lang="pl-PL" sz="1400" dirty="0" err="1" smtClean="0"/>
              <a:t>wikipedia</a:t>
            </a:r>
            <a:r>
              <a:rPr lang="pl-PL" sz="1400" dirty="0" smtClean="0"/>
              <a:t>/</a:t>
            </a:r>
            <a:r>
              <a:rPr lang="pl-PL" sz="1400" dirty="0" err="1" smtClean="0"/>
              <a:t>commons</a:t>
            </a:r>
            <a:r>
              <a:rPr lang="pl-PL" sz="1400" dirty="0" smtClean="0"/>
              <a:t>/</a:t>
            </a:r>
            <a:r>
              <a:rPr lang="pl-PL" sz="1400" dirty="0" err="1" smtClean="0"/>
              <a:t>thumb</a:t>
            </a:r>
            <a:r>
              <a:rPr lang="pl-PL" sz="1400" dirty="0" smtClean="0"/>
              <a:t>/c/</a:t>
            </a:r>
            <a:r>
              <a:rPr lang="pl-PL" sz="1400" dirty="0" err="1" smtClean="0"/>
              <a:t>cf</a:t>
            </a:r>
            <a:r>
              <a:rPr lang="pl-PL" sz="1400" dirty="0" smtClean="0"/>
              <a:t>/</a:t>
            </a:r>
            <a:r>
              <a:rPr lang="pl-PL" sz="1400" dirty="0" err="1" smtClean="0"/>
              <a:t>Pears.jpg</a:t>
            </a:r>
            <a:r>
              <a:rPr lang="pl-PL" sz="1400" dirty="0" smtClean="0"/>
              <a:t>/157px-Pears.jpg" </a:t>
            </a:r>
            <a:r>
              <a:rPr lang="pl-PL" sz="1400" dirty="0" err="1" smtClean="0"/>
              <a:t>src</a:t>
            </a:r>
            <a:r>
              <a:rPr lang="pl-PL" sz="1400" dirty="0" smtClean="0"/>
              <a:t> set="//</a:t>
            </a:r>
            <a:r>
              <a:rPr lang="pl-PL" sz="1400" dirty="0" err="1" smtClean="0"/>
              <a:t>upload.wikimedia.org</a:t>
            </a:r>
            <a:r>
              <a:rPr lang="pl-PL" sz="1400" dirty="0" smtClean="0"/>
              <a:t>/</a:t>
            </a:r>
            <a:r>
              <a:rPr lang="pl-PL" sz="1400" dirty="0" err="1" smtClean="0"/>
              <a:t>wikipedia</a:t>
            </a:r>
            <a:r>
              <a:rPr lang="pl-PL" sz="1400" dirty="0" smtClean="0"/>
              <a:t>/</a:t>
            </a:r>
            <a:r>
              <a:rPr lang="pl-PL" sz="1400" dirty="0" err="1" smtClean="0"/>
              <a:t>commons</a:t>
            </a:r>
            <a:r>
              <a:rPr lang="pl-PL" sz="1400" dirty="0" smtClean="0"/>
              <a:t>/</a:t>
            </a:r>
            <a:r>
              <a:rPr lang="pl-PL" sz="1400" dirty="0" err="1" smtClean="0"/>
              <a:t>thumb</a:t>
            </a:r>
            <a:r>
              <a:rPr lang="pl-PL" sz="1400" dirty="0" smtClean="0"/>
              <a:t>/c/</a:t>
            </a:r>
            <a:r>
              <a:rPr lang="pl-PL" sz="1400" dirty="0" err="1" smtClean="0"/>
              <a:t>cf</a:t>
            </a:r>
            <a:r>
              <a:rPr lang="pl-PL" sz="1400" dirty="0" smtClean="0"/>
              <a:t>/</a:t>
            </a:r>
            <a:r>
              <a:rPr lang="pl-PL" sz="1400" dirty="0" err="1" smtClean="0"/>
              <a:t>Pears.jpg</a:t>
            </a:r>
            <a:r>
              <a:rPr lang="pl-PL" sz="1400" dirty="0" smtClean="0"/>
              <a:t>/236px-Pears.jpg 1.5x, //</a:t>
            </a:r>
            <a:r>
              <a:rPr lang="pl-PL" sz="1400" dirty="0" err="1" smtClean="0"/>
              <a:t>upload.wikimedia.org</a:t>
            </a:r>
            <a:r>
              <a:rPr lang="pl-PL" sz="1400" dirty="0" smtClean="0"/>
              <a:t>/</a:t>
            </a:r>
            <a:r>
              <a:rPr lang="pl-PL" sz="1400" dirty="0" err="1" smtClean="0"/>
              <a:t>wikipedia</a:t>
            </a:r>
            <a:r>
              <a:rPr lang="pl-PL" sz="1400" dirty="0" smtClean="0"/>
              <a:t>/</a:t>
            </a:r>
            <a:r>
              <a:rPr lang="pl-PL" sz="1400" dirty="0" err="1" smtClean="0"/>
              <a:t>commons</a:t>
            </a:r>
            <a:r>
              <a:rPr lang="pl-PL" sz="1400" dirty="0" smtClean="0"/>
              <a:t>/</a:t>
            </a:r>
            <a:r>
              <a:rPr lang="pl-PL" sz="1400" dirty="0" err="1" smtClean="0"/>
              <a:t>thumb</a:t>
            </a:r>
            <a:r>
              <a:rPr lang="pl-PL" sz="1400" dirty="0" smtClean="0"/>
              <a:t>/c/</a:t>
            </a:r>
            <a:r>
              <a:rPr lang="pl-PL" sz="1400" dirty="0" err="1" smtClean="0"/>
              <a:t>cf</a:t>
            </a:r>
            <a:r>
              <a:rPr lang="pl-PL" sz="1400" dirty="0" smtClean="0"/>
              <a:t>/</a:t>
            </a:r>
            <a:r>
              <a:rPr lang="pl-PL" sz="1400" dirty="0" err="1" smtClean="0"/>
              <a:t>Pears.jpg</a:t>
            </a:r>
            <a:r>
              <a:rPr lang="pl-PL" sz="1400" dirty="0" smtClean="0"/>
              <a:t>/315px-Pears.jpg 2x" data-file-width="640" data-file-height="975" width="157" height="240"&gt;</a:t>
            </a:r>
            <a:endParaRPr lang="pl-PL" sz="1400" dirty="0"/>
          </a:p>
        </p:txBody>
      </p:sp>
      <p:pic>
        <p:nvPicPr>
          <p:cNvPr id="111619" name="Picture 3" descr="Zrzut ekranu opisu gruszek z fragmentem struktury html."/>
          <p:cNvPicPr>
            <a:picLocks noChangeAspect="1" noChangeArrowheads="1"/>
          </p:cNvPicPr>
          <p:nvPr/>
        </p:nvPicPr>
        <p:blipFill>
          <a:blip r:embed="rId2" cstate="print"/>
          <a:srcRect/>
          <a:stretch>
            <a:fillRect/>
          </a:stretch>
        </p:blipFill>
        <p:spPr bwMode="auto">
          <a:xfrm>
            <a:off x="571472" y="1928802"/>
            <a:ext cx="7929618" cy="3246221"/>
          </a:xfrm>
          <a:prstGeom prst="rect">
            <a:avLst/>
          </a:prstGeom>
          <a:ln>
            <a:noFill/>
          </a:ln>
          <a:effectLst>
            <a:outerShdw blurRad="292100" dist="139700" dir="2700000" algn="tl" rotWithShape="0">
              <a:srgbClr val="333333">
                <a:alpha val="65000"/>
              </a:srgbClr>
            </a:outerShdw>
          </a:effectLst>
        </p:spPr>
      </p:pic>
      <p:pic>
        <p:nvPicPr>
          <p:cNvPr id="111618" name="Picture 2"/>
          <p:cNvPicPr>
            <a:picLocks noChangeAspect="1" noChangeArrowheads="1"/>
          </p:cNvPicPr>
          <p:nvPr/>
        </p:nvPicPr>
        <p:blipFill>
          <a:blip r:embed="rId3" cstate="print"/>
          <a:srcRect/>
          <a:stretch>
            <a:fillRect/>
          </a:stretch>
        </p:blipFill>
        <p:spPr bwMode="auto">
          <a:xfrm>
            <a:off x="5072066" y="500042"/>
            <a:ext cx="2924175" cy="33051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1619"/>
                                        </p:tgtEl>
                                        <p:attrNameLst>
                                          <p:attrName>style.visibility</p:attrName>
                                        </p:attrNameLst>
                                      </p:cBhvr>
                                      <p:to>
                                        <p:strVal val="visible"/>
                                      </p:to>
                                    </p:set>
                                    <p:anim calcmode="lin" valueType="num">
                                      <p:cBhvr>
                                        <p:cTn id="7" dur="500" fill="hold"/>
                                        <p:tgtEl>
                                          <p:spTgt spid="111619"/>
                                        </p:tgtEl>
                                        <p:attrNameLst>
                                          <p:attrName>ppt_w</p:attrName>
                                        </p:attrNameLst>
                                      </p:cBhvr>
                                      <p:tavLst>
                                        <p:tav tm="0">
                                          <p:val>
                                            <p:fltVal val="0"/>
                                          </p:val>
                                        </p:tav>
                                        <p:tav tm="100000">
                                          <p:val>
                                            <p:strVal val="#ppt_w"/>
                                          </p:val>
                                        </p:tav>
                                      </p:tavLst>
                                    </p:anim>
                                    <p:anim calcmode="lin" valueType="num">
                                      <p:cBhvr>
                                        <p:cTn id="8" dur="500" fill="hold"/>
                                        <p:tgtEl>
                                          <p:spTgt spid="111619"/>
                                        </p:tgtEl>
                                        <p:attrNameLst>
                                          <p:attrName>ppt_h</p:attrName>
                                        </p:attrNameLst>
                                      </p:cBhvr>
                                      <p:tavLst>
                                        <p:tav tm="0">
                                          <p:val>
                                            <p:fltVal val="0"/>
                                          </p:val>
                                        </p:tav>
                                        <p:tav tm="100000">
                                          <p:val>
                                            <p:strVal val="#ppt_h"/>
                                          </p:val>
                                        </p:tav>
                                      </p:tavLst>
                                    </p:anim>
                                    <p:animEffect transition="in" filter="fade">
                                      <p:cBhvr>
                                        <p:cTn id="9" dur="500"/>
                                        <p:tgtEl>
                                          <p:spTgt spid="11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Logo</a:t>
            </a:r>
            <a:endParaRPr lang="pl-PL" dirty="0"/>
          </a:p>
        </p:txBody>
      </p:sp>
      <p:sp>
        <p:nvSpPr>
          <p:cNvPr id="3" name="pole tekstowe 2"/>
          <p:cNvSpPr txBox="1"/>
          <p:nvPr/>
        </p:nvSpPr>
        <p:spPr>
          <a:xfrm>
            <a:off x="714348" y="4214818"/>
            <a:ext cx="4214842" cy="923330"/>
          </a:xfrm>
          <a:prstGeom prst="rect">
            <a:avLst/>
          </a:prstGeom>
          <a:noFill/>
        </p:spPr>
        <p:txBody>
          <a:bodyPr wrap="square" rtlCol="0">
            <a:spAutoFit/>
          </a:bodyPr>
          <a:lstStyle/>
          <a:p>
            <a:r>
              <a:rPr lang="en-US" dirty="0" smtClean="0"/>
              <a:t>&lt;a </a:t>
            </a:r>
            <a:r>
              <a:rPr lang="en-US" dirty="0" err="1" smtClean="0"/>
              <a:t>href</a:t>
            </a:r>
            <a:r>
              <a:rPr lang="en-US" dirty="0" smtClean="0"/>
              <a:t>="https://www.w3.org/"&gt; &lt;</a:t>
            </a:r>
            <a:r>
              <a:rPr lang="en-US" dirty="0" err="1" smtClean="0"/>
              <a:t>img</a:t>
            </a:r>
            <a:r>
              <a:rPr lang="en-US" dirty="0" smtClean="0"/>
              <a:t> </a:t>
            </a:r>
            <a:r>
              <a:rPr lang="en-US" dirty="0" err="1" smtClean="0"/>
              <a:t>src</a:t>
            </a:r>
            <a:r>
              <a:rPr lang="en-US" dirty="0" smtClean="0"/>
              <a:t>=„</a:t>
            </a:r>
            <a:r>
              <a:rPr lang="pl-PL" dirty="0" err="1" smtClean="0"/>
              <a:t>ddc</a:t>
            </a:r>
            <a:r>
              <a:rPr lang="en-US" dirty="0" smtClean="0"/>
              <a:t>.</a:t>
            </a:r>
            <a:r>
              <a:rPr lang="en-US" dirty="0" err="1" smtClean="0"/>
              <a:t>png</a:t>
            </a:r>
            <a:r>
              <a:rPr lang="en-US" dirty="0" smtClean="0"/>
              <a:t>" alt=„</a:t>
            </a:r>
            <a:r>
              <a:rPr lang="pl-PL" dirty="0" smtClean="0">
                <a:solidFill>
                  <a:srgbClr val="FF0000"/>
                </a:solidFill>
              </a:rPr>
              <a:t>Dni Dostępności Cyfrowej strona główna</a:t>
            </a:r>
            <a:r>
              <a:rPr lang="en-US" dirty="0" smtClean="0"/>
              <a:t>"&gt; &lt;/a&gt;</a:t>
            </a:r>
            <a:endParaRPr lang="pl-PL" dirty="0"/>
          </a:p>
        </p:txBody>
      </p:sp>
      <p:pic>
        <p:nvPicPr>
          <p:cNvPr id="4" name="Obraz 3" descr="Logo_DDC_z napisem.jpg"/>
          <p:cNvPicPr>
            <a:picLocks noChangeAspect="1"/>
          </p:cNvPicPr>
          <p:nvPr/>
        </p:nvPicPr>
        <p:blipFill>
          <a:blip r:embed="rId2" cstate="print"/>
          <a:stretch>
            <a:fillRect/>
          </a:stretch>
        </p:blipFill>
        <p:spPr>
          <a:xfrm>
            <a:off x="1000100" y="1785926"/>
            <a:ext cx="2857520" cy="1992100"/>
          </a:xfrm>
          <a:prstGeom prst="rect">
            <a:avLst/>
          </a:prstGeom>
          <a:ln>
            <a:noFill/>
          </a:ln>
          <a:effectLst>
            <a:outerShdw blurRad="292100" dist="139700" dir="2700000" algn="tl" rotWithShape="0">
              <a:srgbClr val="333333">
                <a:alpha val="65000"/>
              </a:srgbClr>
            </a:outerShdw>
          </a:effectLst>
        </p:spPr>
      </p:pic>
      <p:pic>
        <p:nvPicPr>
          <p:cNvPr id="5" name="Obraz 4" descr="Logo_DDC_z napisem.jpg"/>
          <p:cNvPicPr>
            <a:picLocks noChangeAspect="1"/>
          </p:cNvPicPr>
          <p:nvPr/>
        </p:nvPicPr>
        <p:blipFill>
          <a:blip r:embed="rId2" cstate="print"/>
          <a:stretch>
            <a:fillRect/>
          </a:stretch>
        </p:blipFill>
        <p:spPr>
          <a:xfrm>
            <a:off x="5000628" y="1785926"/>
            <a:ext cx="2857520" cy="1992100"/>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4929190" y="4143380"/>
            <a:ext cx="3714776" cy="369332"/>
          </a:xfrm>
          <a:prstGeom prst="rect">
            <a:avLst/>
          </a:prstGeom>
          <a:noFill/>
        </p:spPr>
        <p:txBody>
          <a:bodyPr wrap="square" rtlCol="0">
            <a:spAutoFit/>
          </a:bodyPr>
          <a:lstStyle/>
          <a:p>
            <a:r>
              <a:rPr lang="pl-PL" dirty="0" smtClean="0">
                <a:hlinkClick r:id="rId3"/>
              </a:rPr>
              <a:t>Dni Dostępności Cyfrowej</a:t>
            </a:r>
            <a:endParaRPr lang="pl-PL" dirty="0"/>
          </a:p>
        </p:txBody>
      </p:sp>
      <p:sp>
        <p:nvSpPr>
          <p:cNvPr id="7" name="pole tekstowe 6"/>
          <p:cNvSpPr txBox="1"/>
          <p:nvPr/>
        </p:nvSpPr>
        <p:spPr>
          <a:xfrm>
            <a:off x="4643438" y="4500570"/>
            <a:ext cx="4071966" cy="1477328"/>
          </a:xfrm>
          <a:prstGeom prst="rect">
            <a:avLst/>
          </a:prstGeom>
          <a:noFill/>
        </p:spPr>
        <p:txBody>
          <a:bodyPr wrap="square" rtlCol="0">
            <a:spAutoFit/>
          </a:bodyPr>
          <a:lstStyle/>
          <a:p>
            <a:r>
              <a:rPr lang="en-US" dirty="0" smtClean="0"/>
              <a:t>&lt;</a:t>
            </a:r>
            <a:r>
              <a:rPr lang="en-US" dirty="0" err="1" smtClean="0"/>
              <a:t>ahref</a:t>
            </a:r>
            <a:r>
              <a:rPr lang="en-US" dirty="0" smtClean="0"/>
              <a:t>="http://www.izabela.mrochen.us.edu.pl/informacje-w-mediach-Izabela-Mrochen/dni-dostepnosci-cyfrowej-opis//"&gt; &lt;</a:t>
            </a:r>
            <a:r>
              <a:rPr lang="en-US" dirty="0" err="1" smtClean="0"/>
              <a:t>img</a:t>
            </a:r>
            <a:r>
              <a:rPr lang="en-US" dirty="0" smtClean="0"/>
              <a:t> </a:t>
            </a:r>
            <a:r>
              <a:rPr lang="en-US" dirty="0" err="1" smtClean="0"/>
              <a:t>src</a:t>
            </a:r>
            <a:r>
              <a:rPr lang="en-US" dirty="0" smtClean="0"/>
              <a:t>=„</a:t>
            </a:r>
            <a:r>
              <a:rPr lang="pl-PL" dirty="0" err="1" smtClean="0"/>
              <a:t>DDC.jpg</a:t>
            </a:r>
            <a:r>
              <a:rPr lang="en-US" dirty="0" smtClean="0"/>
              <a:t>" alt=</a:t>
            </a:r>
            <a:r>
              <a:rPr lang="en-US" dirty="0" smtClean="0">
                <a:solidFill>
                  <a:srgbClr val="FF0000"/>
                </a:solidFill>
              </a:rPr>
              <a:t>""</a:t>
            </a:r>
            <a:r>
              <a:rPr lang="en-US" dirty="0" smtClean="0"/>
              <a:t>&gt; </a:t>
            </a:r>
            <a:r>
              <a:rPr lang="pl-PL" dirty="0" smtClean="0"/>
              <a:t>DDC strona główna</a:t>
            </a:r>
            <a:r>
              <a:rPr lang="en-US" dirty="0" smtClean="0"/>
              <a:t> &lt;/a&gt;</a:t>
            </a:r>
            <a:endParaRPr lang="pl-PL"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Napisy zawarte w ilustracji</a:t>
            </a:r>
            <a:endParaRPr lang="pl-PL" dirty="0"/>
          </a:p>
        </p:txBody>
      </p:sp>
      <p:pic>
        <p:nvPicPr>
          <p:cNvPr id="115714" name="Picture 2" descr="Ilustracja przedstawiająca plażę. Napis SUMMER położony centralnie. Wokół piktogramy okularów, arbuza, palm, koła ratunkowego oraz butów plażowych."/>
          <p:cNvPicPr>
            <a:picLocks noChangeAspect="1" noChangeArrowheads="1"/>
          </p:cNvPicPr>
          <p:nvPr/>
        </p:nvPicPr>
        <p:blipFill>
          <a:blip r:embed="rId2" cstate="print"/>
          <a:srcRect/>
          <a:stretch>
            <a:fillRect/>
          </a:stretch>
        </p:blipFill>
        <p:spPr bwMode="auto">
          <a:xfrm>
            <a:off x="1785918" y="1214422"/>
            <a:ext cx="5357850" cy="3511506"/>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428596" y="4929198"/>
            <a:ext cx="8215370" cy="523220"/>
          </a:xfrm>
          <a:prstGeom prst="rect">
            <a:avLst/>
          </a:prstGeom>
          <a:noFill/>
        </p:spPr>
        <p:txBody>
          <a:bodyPr wrap="square" rtlCol="0">
            <a:spAutoFit/>
          </a:bodyPr>
          <a:lstStyle/>
          <a:p>
            <a:r>
              <a:rPr lang="en-US" sz="2800" dirty="0" smtClean="0"/>
              <a:t>&lt;</a:t>
            </a:r>
            <a:r>
              <a:rPr lang="en-US" sz="2800" dirty="0" err="1" smtClean="0"/>
              <a:t>img</a:t>
            </a:r>
            <a:r>
              <a:rPr lang="en-US" sz="2800" dirty="0" smtClean="0"/>
              <a:t> </a:t>
            </a:r>
            <a:r>
              <a:rPr lang="en-US" sz="2800" dirty="0" err="1" smtClean="0"/>
              <a:t>src</a:t>
            </a:r>
            <a:r>
              <a:rPr lang="en-US" sz="2800" dirty="0" smtClean="0"/>
              <a:t>=„</a:t>
            </a:r>
            <a:r>
              <a:rPr lang="pl-PL" sz="2800" dirty="0" err="1" smtClean="0"/>
              <a:t>lato_plaża_przedmioty</a:t>
            </a:r>
            <a:r>
              <a:rPr lang="pl-PL" sz="2800" dirty="0" smtClean="0"/>
              <a:t>. </a:t>
            </a:r>
            <a:r>
              <a:rPr lang="en-US" sz="2800" dirty="0" err="1" smtClean="0"/>
              <a:t>png</a:t>
            </a:r>
            <a:r>
              <a:rPr lang="en-US" sz="2800" dirty="0" smtClean="0"/>
              <a:t>" </a:t>
            </a:r>
            <a:r>
              <a:rPr lang="en-US" sz="2800" dirty="0" smtClean="0">
                <a:solidFill>
                  <a:srgbClr val="FF0000"/>
                </a:solidFill>
              </a:rPr>
              <a:t>alt=„</a:t>
            </a:r>
            <a:r>
              <a:rPr lang="pl-PL" sz="2800" dirty="0" err="1" smtClean="0">
                <a:solidFill>
                  <a:srgbClr val="FF0000"/>
                </a:solidFill>
              </a:rPr>
              <a:t>Summer</a:t>
            </a:r>
            <a:r>
              <a:rPr lang="en-US" sz="2800" dirty="0" smtClean="0">
                <a:solidFill>
                  <a:srgbClr val="FF0000"/>
                </a:solidFill>
              </a:rPr>
              <a:t>."&gt; </a:t>
            </a:r>
            <a:endParaRPr lang="pl-PL" sz="2800" dirty="0">
              <a:solidFill>
                <a:srgbClr val="FF0000"/>
              </a:solidFill>
            </a:endParaRPr>
          </a:p>
        </p:txBody>
      </p:sp>
      <p:sp>
        <p:nvSpPr>
          <p:cNvPr id="5" name="pole tekstowe 4"/>
          <p:cNvSpPr txBox="1"/>
          <p:nvPr/>
        </p:nvSpPr>
        <p:spPr>
          <a:xfrm>
            <a:off x="714348" y="6143644"/>
            <a:ext cx="4286280" cy="261610"/>
          </a:xfrm>
          <a:prstGeom prst="rect">
            <a:avLst/>
          </a:prstGeom>
          <a:noFill/>
        </p:spPr>
        <p:txBody>
          <a:bodyPr wrap="square" rtlCol="0">
            <a:spAutoFit/>
          </a:bodyPr>
          <a:lstStyle/>
          <a:p>
            <a:r>
              <a:rPr lang="pl-PL" sz="1100" dirty="0" smtClean="0"/>
              <a:t>Źródło: https://pixabay.com/</a:t>
            </a:r>
            <a:endParaRPr lang="pl-PL" sz="11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ctrTitle"/>
          </p:nvPr>
        </p:nvSpPr>
        <p:spPr/>
        <p:txBody>
          <a:bodyPr/>
          <a:lstStyle/>
          <a:p>
            <a:r>
              <a:rPr lang="pl-PL" dirty="0" smtClean="0"/>
              <a:t>Cyfrowa Szkoła</a:t>
            </a:r>
            <a:endParaRPr lang="pl-PL" dirty="0"/>
          </a:p>
        </p:txBody>
      </p:sp>
      <p:sp>
        <p:nvSpPr>
          <p:cNvPr id="4" name="Podtytuł 3"/>
          <p:cNvSpPr>
            <a:spLocks noGrp="1"/>
          </p:cNvSpPr>
          <p:nvPr>
            <p:ph type="subTitle" idx="1"/>
          </p:nvPr>
        </p:nvSpPr>
        <p:spPr/>
        <p:txBody>
          <a:bodyPr/>
          <a:lstStyle/>
          <a:p>
            <a:r>
              <a:rPr lang="pl-PL" b="1" dirty="0" smtClean="0">
                <a:solidFill>
                  <a:srgbClr val="0070C0"/>
                </a:solidFill>
              </a:rPr>
              <a:t>E-podręczniki do kształcenia ogólnego</a:t>
            </a:r>
            <a:endParaRPr lang="pl-PL" b="1" dirty="0">
              <a:solidFill>
                <a:srgbClr val="0070C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3" name="Symbol zastępczy zawartości 2"/>
          <p:cNvSpPr>
            <a:spLocks noGrp="1"/>
          </p:cNvSpPr>
          <p:nvPr>
            <p:ph idx="1"/>
          </p:nvPr>
        </p:nvSpPr>
        <p:spPr/>
        <p:txBody>
          <a:bodyPr>
            <a:normAutofit fontScale="85000" lnSpcReduction="20000"/>
          </a:bodyPr>
          <a:lstStyle/>
          <a:p>
            <a:r>
              <a:rPr lang="pl-PL" sz="2400" dirty="0" smtClean="0"/>
              <a:t>2. OSOBY NIEPEŁNOSPRAWNE DOMAGAJĄ SIĘ RÓWNYCH SZANS A NIE LITOŚCI.</a:t>
            </a:r>
          </a:p>
          <a:p>
            <a:r>
              <a:rPr lang="pl-PL" sz="2400" dirty="0" smtClean="0"/>
              <a:t>Podobnie, jak wiele innych regionów świata, Wspólnota Europejska przemierzyła w ciągu minionych dziesięcioleci  długą drogę - od filozofii nacechowanej paternalizmem wobec osób niepełnosprawnych do filozofii, której celem jest </a:t>
            </a:r>
            <a:r>
              <a:rPr lang="pl-PL" sz="2400" dirty="0" smtClean="0">
                <a:solidFill>
                  <a:srgbClr val="FF0000"/>
                </a:solidFill>
              </a:rPr>
              <a:t>wzmocnienie ich  umiejętności sprawowania kontroli nad własnym życiem</a:t>
            </a:r>
            <a:r>
              <a:rPr lang="pl-PL" sz="2400" dirty="0" smtClean="0"/>
              <a:t>. </a:t>
            </a:r>
          </a:p>
          <a:p>
            <a:r>
              <a:rPr lang="pl-PL" sz="2400" b="1" dirty="0" smtClean="0">
                <a:solidFill>
                  <a:srgbClr val="FF0000"/>
                </a:solidFill>
              </a:rPr>
              <a:t>Stare podejście </a:t>
            </a:r>
            <a:r>
              <a:rPr lang="pl-PL" sz="2400" dirty="0" smtClean="0"/>
              <a:t>oparte głównie na litości i akcentowaniu </a:t>
            </a:r>
            <a:r>
              <a:rPr lang="pl-PL" sz="2400" b="1" dirty="0" smtClean="0">
                <a:solidFill>
                  <a:srgbClr val="FF0000"/>
                </a:solidFill>
              </a:rPr>
              <a:t>bezradności osób </a:t>
            </a:r>
            <a:r>
              <a:rPr lang="pl-PL" sz="2400" dirty="0" smtClean="0"/>
              <a:t>niepełnosprawnych jest już obecnie nie do przyjęcia. Działania skoncentrowane na takim rehabilitowaniu jednostki, by "pasowała" do społeczeństwa </a:t>
            </a:r>
            <a:r>
              <a:rPr lang="pl-PL" sz="2400" b="1" dirty="0" smtClean="0">
                <a:solidFill>
                  <a:srgbClr val="FF0000"/>
                </a:solidFill>
              </a:rPr>
              <a:t>zastępowane są stopniowo ogólną filozofią przekształcania społeczeństwa</a:t>
            </a:r>
            <a:r>
              <a:rPr lang="pl-PL" sz="2400" dirty="0" smtClean="0"/>
              <a:t> tak, by włączało ono i przystosowywało się do potrzeb wszystkich ludzi, w tym i </a:t>
            </a:r>
            <a:r>
              <a:rPr lang="pl-PL" sz="2400" b="1" dirty="0" smtClean="0">
                <a:solidFill>
                  <a:srgbClr val="FF0000"/>
                </a:solidFill>
              </a:rPr>
              <a:t>osób z </a:t>
            </a:r>
            <a:r>
              <a:rPr lang="pl-PL" sz="2400" b="1" dirty="0" err="1" smtClean="0">
                <a:solidFill>
                  <a:srgbClr val="FF0000"/>
                </a:solidFill>
              </a:rPr>
              <a:t>niepełnosprawnościami</a:t>
            </a:r>
            <a:r>
              <a:rPr lang="pl-PL" sz="2400" dirty="0" smtClean="0"/>
              <a:t>. </a:t>
            </a:r>
          </a:p>
          <a:p>
            <a:r>
              <a:rPr lang="pl-PL" sz="2400" dirty="0" smtClean="0"/>
              <a:t>Osoby te domagają się</a:t>
            </a:r>
            <a:r>
              <a:rPr lang="pl-PL" sz="2400" dirty="0" smtClean="0">
                <a:solidFill>
                  <a:srgbClr val="FF0000"/>
                </a:solidFill>
              </a:rPr>
              <a:t> równych szans </a:t>
            </a:r>
            <a:r>
              <a:rPr lang="pl-PL" sz="2400" dirty="0" smtClean="0"/>
              <a:t>i dostępu do wszystkich społecznych zasobów - a więc </a:t>
            </a:r>
            <a:r>
              <a:rPr lang="pl-PL" sz="2400" dirty="0" smtClean="0">
                <a:solidFill>
                  <a:srgbClr val="FF0000"/>
                </a:solidFill>
              </a:rPr>
              <a:t>włączającej edukacji</a:t>
            </a:r>
            <a:r>
              <a:rPr lang="pl-PL" sz="2400" b="1" dirty="0" smtClean="0">
                <a:solidFill>
                  <a:srgbClr val="FF0000"/>
                </a:solidFill>
              </a:rPr>
              <a:t>, nowych technologii</a:t>
            </a:r>
            <a:r>
              <a:rPr lang="pl-PL" sz="2400" dirty="0" smtClean="0"/>
              <a:t>, służb medycznych i socjalnych, aktywności sportowych i rekreacyjnych oraz dóbr, produktów i usług konsumenckich.</a:t>
            </a:r>
          </a:p>
          <a:p>
            <a:endParaRPr lang="pl-PL" sz="2400" dirty="0"/>
          </a:p>
        </p:txBody>
      </p:sp>
      <p:sp>
        <p:nvSpPr>
          <p:cNvPr id="4" name="Strzałka w górę 3"/>
          <p:cNvSpPr/>
          <p:nvPr/>
        </p:nvSpPr>
        <p:spPr>
          <a:xfrm rot="18611753">
            <a:off x="6638421" y="5612106"/>
            <a:ext cx="360040" cy="10527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zaokrąglony 4"/>
          <p:cNvSpPr/>
          <p:nvPr/>
        </p:nvSpPr>
        <p:spPr>
          <a:xfrm>
            <a:off x="4499992" y="4437112"/>
            <a:ext cx="3528392" cy="115212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rzut ekranu strony Cyfrowa Szkoła. Edukacja wczesnoszkolna. "/>
          <p:cNvPicPr>
            <a:picLocks noChangeAspect="1" noChangeArrowheads="1"/>
          </p:cNvPicPr>
          <p:nvPr/>
        </p:nvPicPr>
        <p:blipFill>
          <a:blip r:embed="rId2" cstate="print"/>
          <a:srcRect/>
          <a:stretch>
            <a:fillRect/>
          </a:stretch>
        </p:blipFill>
        <p:spPr bwMode="auto">
          <a:xfrm>
            <a:off x="928662" y="571480"/>
            <a:ext cx="7032844" cy="5758009"/>
          </a:xfrm>
          <a:prstGeom prst="rect">
            <a:avLst/>
          </a:prstGeom>
          <a:ln>
            <a:noFill/>
          </a:ln>
          <a:effectLst>
            <a:outerShdw blurRad="292100" dist="139700" dir="2700000" algn="tl" rotWithShape="0">
              <a:srgbClr val="333333">
                <a:alpha val="65000"/>
              </a:srgbClr>
            </a:outerShdw>
          </a:effectLst>
        </p:spPr>
      </p:pic>
      <p:sp>
        <p:nvSpPr>
          <p:cNvPr id="3" name="Symbol zastępczy numeru slajdu 2"/>
          <p:cNvSpPr>
            <a:spLocks noGrp="1"/>
          </p:cNvSpPr>
          <p:nvPr>
            <p:ph type="sldNum" sz="quarter" idx="12"/>
          </p:nvPr>
        </p:nvSpPr>
        <p:spPr/>
        <p:txBody>
          <a:bodyPr/>
          <a:lstStyle/>
          <a:p>
            <a:fld id="{29420A6A-843B-4CAD-B3E2-5E9496245EDD}" type="slidenum">
              <a:rPr lang="pl-PL" smtClean="0"/>
              <a:pPr/>
              <a:t>60</a:t>
            </a:fld>
            <a:endParaRPr lang="pl-PL"/>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Zrzut ekranu ze strony e-podręczniki. Przykład głównej strony podręcznika do przyrody. Świat pod lupą. Przyroda. Klasa 4. podstawowa. "/>
          <p:cNvPicPr>
            <a:picLocks noChangeAspect="1" noChangeArrowheads="1"/>
          </p:cNvPicPr>
          <p:nvPr/>
        </p:nvPicPr>
        <p:blipFill>
          <a:blip r:embed="rId2" cstate="print"/>
          <a:srcRect/>
          <a:stretch>
            <a:fillRect/>
          </a:stretch>
        </p:blipFill>
        <p:spPr bwMode="auto">
          <a:xfrm>
            <a:off x="642910" y="428604"/>
            <a:ext cx="7836637" cy="6026442"/>
          </a:xfrm>
          <a:prstGeom prst="rect">
            <a:avLst/>
          </a:prstGeom>
          <a:ln>
            <a:noFill/>
          </a:ln>
          <a:effectLst>
            <a:outerShdw blurRad="292100" dist="139700" dir="2700000" algn="tl" rotWithShape="0">
              <a:srgbClr val="333333">
                <a:alpha val="65000"/>
              </a:srgbClr>
            </a:outerShdw>
          </a:effectLst>
        </p:spPr>
      </p:pic>
      <p:sp>
        <p:nvSpPr>
          <p:cNvPr id="3" name="Symbol zastępczy numeru slajdu 2"/>
          <p:cNvSpPr>
            <a:spLocks noGrp="1"/>
          </p:cNvSpPr>
          <p:nvPr>
            <p:ph type="sldNum" sz="quarter" idx="12"/>
          </p:nvPr>
        </p:nvSpPr>
        <p:spPr/>
        <p:txBody>
          <a:bodyPr/>
          <a:lstStyle/>
          <a:p>
            <a:fld id="{29420A6A-843B-4CAD-B3E2-5E9496245EDD}" type="slidenum">
              <a:rPr lang="pl-PL" smtClean="0"/>
              <a:pPr/>
              <a:t>61</a:t>
            </a:fld>
            <a:endParaRPr lang="pl-PL"/>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Zrzut ekranu strony World Health Organization. Tekst w języku angielskim  po lewej. Po prawej zdjęcie ilustrujące tekst. "/>
          <p:cNvPicPr>
            <a:picLocks noChangeAspect="1" noChangeArrowheads="1"/>
          </p:cNvPicPr>
          <p:nvPr/>
        </p:nvPicPr>
        <p:blipFill>
          <a:blip r:embed="rId2" cstate="print"/>
          <a:srcRect/>
          <a:stretch>
            <a:fillRect/>
          </a:stretch>
        </p:blipFill>
        <p:spPr bwMode="auto">
          <a:xfrm>
            <a:off x="642910" y="571481"/>
            <a:ext cx="3835819" cy="2214577"/>
          </a:xfrm>
          <a:prstGeom prst="rect">
            <a:avLst/>
          </a:prstGeom>
          <a:ln>
            <a:noFill/>
          </a:ln>
          <a:effectLst>
            <a:outerShdw blurRad="292100" dist="139700" dir="2700000" algn="tl" rotWithShape="0">
              <a:srgbClr val="333333">
                <a:alpha val="65000"/>
              </a:srgbClr>
            </a:outerShdw>
          </a:effectLst>
        </p:spPr>
      </p:pic>
      <p:pic>
        <p:nvPicPr>
          <p:cNvPr id="67587" name="Picture 3" descr="Zrzut ekranu strony World Health Organization. Tekst w języku francuskim  po lewej. Po prawej zdjęcie ilustrujące tekst. "/>
          <p:cNvPicPr>
            <a:picLocks noChangeAspect="1" noChangeArrowheads="1"/>
          </p:cNvPicPr>
          <p:nvPr/>
        </p:nvPicPr>
        <p:blipFill>
          <a:blip r:embed="rId3" cstate="print"/>
          <a:srcRect/>
          <a:stretch>
            <a:fillRect/>
          </a:stretch>
        </p:blipFill>
        <p:spPr bwMode="auto">
          <a:xfrm>
            <a:off x="714348" y="3060455"/>
            <a:ext cx="3786214" cy="2860869"/>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2643174" y="6072206"/>
            <a:ext cx="4929222" cy="369332"/>
          </a:xfrm>
          <a:prstGeom prst="rect">
            <a:avLst/>
          </a:prstGeom>
          <a:noFill/>
        </p:spPr>
        <p:txBody>
          <a:bodyPr wrap="square" rtlCol="0">
            <a:spAutoFit/>
          </a:bodyPr>
          <a:lstStyle/>
          <a:p>
            <a:r>
              <a:rPr lang="pl-PL" dirty="0" err="1" smtClean="0"/>
              <a:t>English</a:t>
            </a:r>
            <a:r>
              <a:rPr lang="pl-PL" dirty="0" smtClean="0"/>
              <a:t> -&gt; </a:t>
            </a:r>
            <a:r>
              <a:rPr lang="pl-PL" dirty="0" err="1" smtClean="0"/>
              <a:t>French</a:t>
            </a:r>
            <a:r>
              <a:rPr lang="pl-PL" dirty="0" smtClean="0"/>
              <a:t> -&gt; </a:t>
            </a:r>
            <a:r>
              <a:rPr lang="pl-PL" dirty="0" err="1" smtClean="0"/>
              <a:t>Russian</a:t>
            </a:r>
            <a:r>
              <a:rPr lang="pl-PL" dirty="0" smtClean="0"/>
              <a:t> -&gt; </a:t>
            </a:r>
            <a:r>
              <a:rPr lang="pl-PL" dirty="0" err="1" smtClean="0"/>
              <a:t>Spanish</a:t>
            </a:r>
            <a:r>
              <a:rPr lang="pl-PL" dirty="0" smtClean="0"/>
              <a:t> </a:t>
            </a:r>
            <a:endParaRPr lang="pl-PL" dirty="0"/>
          </a:p>
        </p:txBody>
      </p:sp>
      <p:pic>
        <p:nvPicPr>
          <p:cNvPr id="67588" name="Picture 4" descr="Zrzut ekranu strony World Health Organization. Tekst w języku rosyjskim  po lewej. Po prawej zdjęcie ilustrujące tekst. "/>
          <p:cNvPicPr>
            <a:picLocks noChangeAspect="1" noChangeArrowheads="1"/>
          </p:cNvPicPr>
          <p:nvPr/>
        </p:nvPicPr>
        <p:blipFill>
          <a:blip r:embed="rId4" cstate="print"/>
          <a:srcRect/>
          <a:stretch>
            <a:fillRect/>
          </a:stretch>
        </p:blipFill>
        <p:spPr bwMode="auto">
          <a:xfrm>
            <a:off x="5000628" y="3286124"/>
            <a:ext cx="3470422" cy="2643206"/>
          </a:xfrm>
          <a:prstGeom prst="rect">
            <a:avLst/>
          </a:prstGeom>
          <a:ln>
            <a:noFill/>
          </a:ln>
          <a:effectLst>
            <a:outerShdw blurRad="292100" dist="139700" dir="2700000" algn="tl" rotWithShape="0">
              <a:srgbClr val="333333">
                <a:alpha val="65000"/>
              </a:srgbClr>
            </a:outerShdw>
          </a:effectLst>
        </p:spPr>
      </p:pic>
      <p:pic>
        <p:nvPicPr>
          <p:cNvPr id="67589" name="Picture 5" descr="Zrzut ekranu strony World Health Organization. Tekst w języku hiszpańskim  po lewej. Po prawej zdjęcie ilustrujące tekst. "/>
          <p:cNvPicPr>
            <a:picLocks noChangeAspect="1" noChangeArrowheads="1"/>
          </p:cNvPicPr>
          <p:nvPr/>
        </p:nvPicPr>
        <p:blipFill>
          <a:blip r:embed="rId5" cstate="print"/>
          <a:srcRect/>
          <a:stretch>
            <a:fillRect/>
          </a:stretch>
        </p:blipFill>
        <p:spPr bwMode="auto">
          <a:xfrm>
            <a:off x="4929190" y="428604"/>
            <a:ext cx="3483431" cy="2671905"/>
          </a:xfrm>
          <a:prstGeom prst="rect">
            <a:avLst/>
          </a:prstGeom>
          <a:ln>
            <a:noFill/>
          </a:ln>
          <a:effectLst>
            <a:outerShdw blurRad="292100" dist="139700" dir="2700000" algn="tl" rotWithShape="0">
              <a:srgbClr val="333333">
                <a:alpha val="65000"/>
              </a:srgbClr>
            </a:outerShdw>
          </a:effectLst>
        </p:spPr>
      </p:pic>
      <p:sp>
        <p:nvSpPr>
          <p:cNvPr id="7" name="Symbol zastępczy numeru slajdu 6"/>
          <p:cNvSpPr>
            <a:spLocks noGrp="1"/>
          </p:cNvSpPr>
          <p:nvPr>
            <p:ph type="sldNum" sz="quarter" idx="12"/>
          </p:nvPr>
        </p:nvSpPr>
        <p:spPr>
          <a:xfrm>
            <a:off x="6357950" y="6072206"/>
            <a:ext cx="2133600" cy="365125"/>
          </a:xfrm>
        </p:spPr>
        <p:txBody>
          <a:bodyPr/>
          <a:lstStyle/>
          <a:p>
            <a:fld id="{29420A6A-843B-4CAD-B3E2-5E9496245EDD}" type="slidenum">
              <a:rPr lang="pl-PL" smtClean="0"/>
              <a:pPr/>
              <a:t>62</a:t>
            </a:fld>
            <a:endParaRPr lang="pl-PL"/>
          </a:p>
        </p:txBody>
      </p:sp>
      <p:sp>
        <p:nvSpPr>
          <p:cNvPr id="8" name="pole tekstowe 7"/>
          <p:cNvSpPr txBox="1"/>
          <p:nvPr/>
        </p:nvSpPr>
        <p:spPr>
          <a:xfrm>
            <a:off x="428596" y="6143644"/>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2000" fill="hold"/>
                                        <p:tgtEl>
                                          <p:spTgt spid="67587"/>
                                        </p:tgtEl>
                                        <p:attrNameLst>
                                          <p:attrName>ppt_w</p:attrName>
                                        </p:attrNameLst>
                                      </p:cBhvr>
                                      <p:tavLst>
                                        <p:tav tm="0">
                                          <p:val>
                                            <p:fltVal val="0"/>
                                          </p:val>
                                        </p:tav>
                                        <p:tav tm="100000">
                                          <p:val>
                                            <p:strVal val="#ppt_w"/>
                                          </p:val>
                                        </p:tav>
                                      </p:tavLst>
                                    </p:anim>
                                    <p:anim calcmode="lin" valueType="num">
                                      <p:cBhvr>
                                        <p:cTn id="8" dur="2000" fill="hold"/>
                                        <p:tgtEl>
                                          <p:spTgt spid="67587"/>
                                        </p:tgtEl>
                                        <p:attrNameLst>
                                          <p:attrName>ppt_h</p:attrName>
                                        </p:attrNameLst>
                                      </p:cBhvr>
                                      <p:tavLst>
                                        <p:tav tm="0">
                                          <p:val>
                                            <p:fltVal val="0"/>
                                          </p:val>
                                        </p:tav>
                                        <p:tav tm="100000">
                                          <p:val>
                                            <p:strVal val="#ppt_h"/>
                                          </p:val>
                                        </p:tav>
                                      </p:tavLst>
                                    </p:anim>
                                    <p:animEffect transition="in" filter="fade">
                                      <p:cBhvr>
                                        <p:cTn id="9" dur="2000"/>
                                        <p:tgtEl>
                                          <p:spTgt spid="6758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7588"/>
                                        </p:tgtEl>
                                        <p:attrNameLst>
                                          <p:attrName>style.visibility</p:attrName>
                                        </p:attrNameLst>
                                      </p:cBhvr>
                                      <p:to>
                                        <p:strVal val="visible"/>
                                      </p:to>
                                    </p:set>
                                    <p:anim calcmode="lin" valueType="num">
                                      <p:cBhvr>
                                        <p:cTn id="14" dur="2000" fill="hold"/>
                                        <p:tgtEl>
                                          <p:spTgt spid="67588"/>
                                        </p:tgtEl>
                                        <p:attrNameLst>
                                          <p:attrName>ppt_w</p:attrName>
                                        </p:attrNameLst>
                                      </p:cBhvr>
                                      <p:tavLst>
                                        <p:tav tm="0">
                                          <p:val>
                                            <p:fltVal val="0"/>
                                          </p:val>
                                        </p:tav>
                                        <p:tav tm="100000">
                                          <p:val>
                                            <p:strVal val="#ppt_w"/>
                                          </p:val>
                                        </p:tav>
                                      </p:tavLst>
                                    </p:anim>
                                    <p:anim calcmode="lin" valueType="num">
                                      <p:cBhvr>
                                        <p:cTn id="15" dur="2000" fill="hold"/>
                                        <p:tgtEl>
                                          <p:spTgt spid="67588"/>
                                        </p:tgtEl>
                                        <p:attrNameLst>
                                          <p:attrName>ppt_h</p:attrName>
                                        </p:attrNameLst>
                                      </p:cBhvr>
                                      <p:tavLst>
                                        <p:tav tm="0">
                                          <p:val>
                                            <p:fltVal val="0"/>
                                          </p:val>
                                        </p:tav>
                                        <p:tav tm="100000">
                                          <p:val>
                                            <p:strVal val="#ppt_h"/>
                                          </p:val>
                                        </p:tav>
                                      </p:tavLst>
                                    </p:anim>
                                    <p:animEffect transition="in" filter="fade">
                                      <p:cBhvr>
                                        <p:cTn id="16" dur="2000"/>
                                        <p:tgtEl>
                                          <p:spTgt spid="6758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7589"/>
                                        </p:tgtEl>
                                        <p:attrNameLst>
                                          <p:attrName>style.visibility</p:attrName>
                                        </p:attrNameLst>
                                      </p:cBhvr>
                                      <p:to>
                                        <p:strVal val="visible"/>
                                      </p:to>
                                    </p:set>
                                    <p:anim calcmode="lin" valueType="num">
                                      <p:cBhvr>
                                        <p:cTn id="21" dur="2000" fill="hold"/>
                                        <p:tgtEl>
                                          <p:spTgt spid="67589"/>
                                        </p:tgtEl>
                                        <p:attrNameLst>
                                          <p:attrName>ppt_w</p:attrName>
                                        </p:attrNameLst>
                                      </p:cBhvr>
                                      <p:tavLst>
                                        <p:tav tm="0">
                                          <p:val>
                                            <p:fltVal val="0"/>
                                          </p:val>
                                        </p:tav>
                                        <p:tav tm="100000">
                                          <p:val>
                                            <p:strVal val="#ppt_w"/>
                                          </p:val>
                                        </p:tav>
                                      </p:tavLst>
                                    </p:anim>
                                    <p:anim calcmode="lin" valueType="num">
                                      <p:cBhvr>
                                        <p:cTn id="22" dur="2000" fill="hold"/>
                                        <p:tgtEl>
                                          <p:spTgt spid="67589"/>
                                        </p:tgtEl>
                                        <p:attrNameLst>
                                          <p:attrName>ppt_h</p:attrName>
                                        </p:attrNameLst>
                                      </p:cBhvr>
                                      <p:tavLst>
                                        <p:tav tm="0">
                                          <p:val>
                                            <p:fltVal val="0"/>
                                          </p:val>
                                        </p:tav>
                                        <p:tav tm="100000">
                                          <p:val>
                                            <p:strVal val="#ppt_h"/>
                                          </p:val>
                                        </p:tav>
                                      </p:tavLst>
                                    </p:anim>
                                    <p:animEffect transition="in" filter="fade">
                                      <p:cBhvr>
                                        <p:cTn id="23" dur="20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Zrzut ekranu strony World Health Organization. Tekst w języku angielskim  po lewej. Po prawej zakryte zdjęcie ilustrujące tekst. "/>
          <p:cNvPicPr>
            <a:picLocks noChangeAspect="1" noChangeArrowheads="1"/>
          </p:cNvPicPr>
          <p:nvPr/>
        </p:nvPicPr>
        <p:blipFill>
          <a:blip r:embed="rId2" cstate="print"/>
          <a:srcRect/>
          <a:stretch>
            <a:fillRect/>
          </a:stretch>
        </p:blipFill>
        <p:spPr bwMode="auto">
          <a:xfrm>
            <a:off x="1357290" y="642918"/>
            <a:ext cx="6550015" cy="3929234"/>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642910" y="4786322"/>
            <a:ext cx="8001056" cy="646331"/>
          </a:xfrm>
          <a:prstGeom prst="rect">
            <a:avLst/>
          </a:prstGeom>
          <a:noFill/>
        </p:spPr>
        <p:txBody>
          <a:bodyPr wrap="square" rtlCol="0">
            <a:spAutoFit/>
          </a:bodyPr>
          <a:lstStyle/>
          <a:p>
            <a:r>
              <a:rPr lang="en-US" dirty="0" smtClean="0"/>
              <a:t>&lt;</a:t>
            </a:r>
            <a:r>
              <a:rPr lang="en-US" dirty="0" err="1" smtClean="0">
                <a:solidFill>
                  <a:srgbClr val="FF0000"/>
                </a:solidFill>
              </a:rPr>
              <a:t>img</a:t>
            </a:r>
            <a:r>
              <a:rPr lang="en-US" dirty="0" smtClean="0"/>
              <a:t> </a:t>
            </a:r>
            <a:r>
              <a:rPr lang="en-US" dirty="0" err="1" smtClean="0"/>
              <a:t>src</a:t>
            </a:r>
            <a:r>
              <a:rPr lang="en-US" dirty="0" smtClean="0"/>
              <a:t>="/media/homepage/HCV-treatment.jpg" </a:t>
            </a:r>
            <a:r>
              <a:rPr lang="en-US" dirty="0" smtClean="0">
                <a:solidFill>
                  <a:srgbClr val="FF0000"/>
                </a:solidFill>
              </a:rPr>
              <a:t>alt</a:t>
            </a:r>
            <a:r>
              <a:rPr lang="en-US" dirty="0" smtClean="0"/>
              <a:t>="A man puts out his hand to receive medication against Hepatitis C, from a nurse" width="310" height="200"&gt;</a:t>
            </a:r>
            <a:r>
              <a:rPr lang="pl-PL" dirty="0" smtClean="0"/>
              <a:t> ”</a:t>
            </a:r>
            <a:endParaRPr lang="pl-PL" dirty="0"/>
          </a:p>
        </p:txBody>
      </p:sp>
      <p:sp>
        <p:nvSpPr>
          <p:cNvPr id="5" name="Prostokąt 4"/>
          <p:cNvSpPr/>
          <p:nvPr/>
        </p:nvSpPr>
        <p:spPr>
          <a:xfrm>
            <a:off x="4071934" y="2428868"/>
            <a:ext cx="2286016" cy="12858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numeru slajdu 6"/>
          <p:cNvSpPr>
            <a:spLocks noGrp="1"/>
          </p:cNvSpPr>
          <p:nvPr>
            <p:ph type="sldNum" sz="quarter" idx="12"/>
          </p:nvPr>
        </p:nvSpPr>
        <p:spPr/>
        <p:txBody>
          <a:bodyPr/>
          <a:lstStyle/>
          <a:p>
            <a:fld id="{29420A6A-843B-4CAD-B3E2-5E9496245EDD}" type="slidenum">
              <a:rPr lang="pl-PL" smtClean="0"/>
              <a:pPr/>
              <a:t>63</a:t>
            </a:fld>
            <a:endParaRPr lang="pl-PL"/>
          </a:p>
        </p:txBody>
      </p:sp>
      <p:sp>
        <p:nvSpPr>
          <p:cNvPr id="8" name="pole tekstowe 7"/>
          <p:cNvSpPr txBox="1"/>
          <p:nvPr/>
        </p:nvSpPr>
        <p:spPr>
          <a:xfrm>
            <a:off x="1285852" y="6072206"/>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Zrzut ekranu strony World Health Organization. Tekst w języku francuskim  po lewej. Po prawej zakryte zdjęcie  ilustrujące tekst. "/>
          <p:cNvPicPr>
            <a:picLocks noChangeAspect="1" noChangeArrowheads="1"/>
          </p:cNvPicPr>
          <p:nvPr/>
        </p:nvPicPr>
        <p:blipFill>
          <a:blip r:embed="rId2" cstate="print"/>
          <a:srcRect/>
          <a:stretch>
            <a:fillRect/>
          </a:stretch>
        </p:blipFill>
        <p:spPr bwMode="auto">
          <a:xfrm>
            <a:off x="1214414" y="1500174"/>
            <a:ext cx="6511917" cy="2528770"/>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71472" y="4429132"/>
            <a:ext cx="8072494" cy="646331"/>
          </a:xfrm>
          <a:prstGeom prst="rect">
            <a:avLst/>
          </a:prstGeom>
          <a:noFill/>
        </p:spPr>
        <p:txBody>
          <a:bodyPr wrap="square" rtlCol="0">
            <a:spAutoFit/>
          </a:bodyPr>
          <a:lstStyle/>
          <a:p>
            <a:r>
              <a:rPr lang="pl-PL" dirty="0" smtClean="0"/>
              <a:t>&lt;</a:t>
            </a:r>
            <a:r>
              <a:rPr lang="pl-PL" dirty="0" err="1" smtClean="0">
                <a:solidFill>
                  <a:srgbClr val="FF0000"/>
                </a:solidFill>
              </a:rPr>
              <a:t>img</a:t>
            </a:r>
            <a:r>
              <a:rPr lang="pl-PL" dirty="0" smtClean="0"/>
              <a:t> </a:t>
            </a:r>
            <a:r>
              <a:rPr lang="pl-PL" dirty="0" err="1" smtClean="0"/>
              <a:t>src</a:t>
            </a:r>
            <a:r>
              <a:rPr lang="pl-PL" dirty="0" smtClean="0"/>
              <a:t>="/media/</a:t>
            </a:r>
            <a:r>
              <a:rPr lang="pl-PL" dirty="0" err="1" smtClean="0"/>
              <a:t>homepage</a:t>
            </a:r>
            <a:r>
              <a:rPr lang="pl-PL" dirty="0" smtClean="0"/>
              <a:t>/</a:t>
            </a:r>
            <a:r>
              <a:rPr lang="pl-PL" dirty="0" err="1" smtClean="0"/>
              <a:t>HCV-treatment.jpg</a:t>
            </a:r>
            <a:r>
              <a:rPr lang="pl-PL" dirty="0" smtClean="0"/>
              <a:t>" </a:t>
            </a:r>
            <a:r>
              <a:rPr lang="pl-PL" dirty="0" err="1" smtClean="0">
                <a:solidFill>
                  <a:srgbClr val="FF0000"/>
                </a:solidFill>
              </a:rPr>
              <a:t>alt</a:t>
            </a:r>
            <a:r>
              <a:rPr lang="pl-PL" dirty="0" err="1" smtClean="0"/>
              <a:t>="Distributiion</a:t>
            </a:r>
            <a:r>
              <a:rPr lang="pl-PL" dirty="0" smtClean="0"/>
              <a:t> de </a:t>
            </a:r>
            <a:r>
              <a:rPr lang="pl-PL" dirty="0" err="1" smtClean="0"/>
              <a:t>traitement</a:t>
            </a:r>
            <a:r>
              <a:rPr lang="pl-PL" dirty="0" smtClean="0"/>
              <a:t> </a:t>
            </a:r>
            <a:r>
              <a:rPr lang="pl-PL" dirty="0" err="1" smtClean="0"/>
              <a:t>contre</a:t>
            </a:r>
            <a:r>
              <a:rPr lang="pl-PL" dirty="0" smtClean="0"/>
              <a:t> </a:t>
            </a:r>
            <a:r>
              <a:rPr lang="pl-PL" dirty="0" err="1" smtClean="0"/>
              <a:t>l'hépatite</a:t>
            </a:r>
            <a:r>
              <a:rPr lang="pl-PL" dirty="0" smtClean="0"/>
              <a:t> C à </a:t>
            </a:r>
            <a:r>
              <a:rPr lang="pl-PL" dirty="0" err="1" smtClean="0"/>
              <a:t>un</a:t>
            </a:r>
            <a:r>
              <a:rPr lang="pl-PL" dirty="0" smtClean="0"/>
              <a:t> </a:t>
            </a:r>
            <a:r>
              <a:rPr lang="pl-PL" dirty="0" err="1" smtClean="0"/>
              <a:t>patient</a:t>
            </a:r>
            <a:r>
              <a:rPr lang="pl-PL" dirty="0" smtClean="0"/>
              <a:t> en </a:t>
            </a:r>
            <a:r>
              <a:rPr lang="pl-PL" dirty="0" err="1" smtClean="0"/>
              <a:t>Géorgie</a:t>
            </a:r>
            <a:r>
              <a:rPr lang="pl-PL" dirty="0" smtClean="0"/>
              <a:t>" width="310" height="200"&gt;</a:t>
            </a:r>
            <a:endParaRPr lang="pl-PL" dirty="0"/>
          </a:p>
        </p:txBody>
      </p:sp>
      <p:sp>
        <p:nvSpPr>
          <p:cNvPr id="4" name="Tytuł 3"/>
          <p:cNvSpPr>
            <a:spLocks noGrp="1"/>
          </p:cNvSpPr>
          <p:nvPr>
            <p:ph type="title"/>
          </p:nvPr>
        </p:nvSpPr>
        <p:spPr/>
        <p:txBody>
          <a:bodyPr/>
          <a:lstStyle/>
          <a:p>
            <a:r>
              <a:rPr lang="pl-PL" dirty="0" err="1" smtClean="0"/>
              <a:t>French</a:t>
            </a:r>
            <a:endParaRPr lang="pl-PL" dirty="0"/>
          </a:p>
        </p:txBody>
      </p:sp>
      <p:sp>
        <p:nvSpPr>
          <p:cNvPr id="6" name="Prostokąt 5"/>
          <p:cNvSpPr/>
          <p:nvPr/>
        </p:nvSpPr>
        <p:spPr>
          <a:xfrm>
            <a:off x="3929058" y="2285992"/>
            <a:ext cx="2445422" cy="9309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numeru slajdu 7"/>
          <p:cNvSpPr>
            <a:spLocks noGrp="1"/>
          </p:cNvSpPr>
          <p:nvPr>
            <p:ph type="sldNum" sz="quarter" idx="12"/>
          </p:nvPr>
        </p:nvSpPr>
        <p:spPr/>
        <p:txBody>
          <a:bodyPr/>
          <a:lstStyle/>
          <a:p>
            <a:fld id="{29420A6A-843B-4CAD-B3E2-5E9496245EDD}" type="slidenum">
              <a:rPr lang="pl-PL" smtClean="0"/>
              <a:pPr/>
              <a:t>64</a:t>
            </a:fld>
            <a:endParaRPr lang="pl-PL"/>
          </a:p>
        </p:txBody>
      </p:sp>
      <p:sp>
        <p:nvSpPr>
          <p:cNvPr id="9" name="pole tekstowe 8"/>
          <p:cNvSpPr txBox="1"/>
          <p:nvPr/>
        </p:nvSpPr>
        <p:spPr>
          <a:xfrm>
            <a:off x="1285852" y="6072206"/>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Russian</a:t>
            </a:r>
            <a:endParaRPr lang="pl-PL" dirty="0"/>
          </a:p>
        </p:txBody>
      </p:sp>
      <p:pic>
        <p:nvPicPr>
          <p:cNvPr id="69634" name="Picture 2" descr="Zrzut ekranu strony World Health Organization. Tekst w języku rosyjskim  po lewej. Po prawej zakryte zdjęcie ilustrujące tekst. "/>
          <p:cNvPicPr>
            <a:picLocks noChangeAspect="1" noChangeArrowheads="1"/>
          </p:cNvPicPr>
          <p:nvPr/>
        </p:nvPicPr>
        <p:blipFill>
          <a:blip r:embed="rId2" cstate="print"/>
          <a:srcRect/>
          <a:stretch>
            <a:fillRect/>
          </a:stretch>
        </p:blipFill>
        <p:spPr bwMode="auto">
          <a:xfrm>
            <a:off x="1071538" y="1357298"/>
            <a:ext cx="7029004" cy="2643206"/>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500034" y="4572008"/>
            <a:ext cx="8072494" cy="646331"/>
          </a:xfrm>
          <a:prstGeom prst="rect">
            <a:avLst/>
          </a:prstGeom>
          <a:noFill/>
        </p:spPr>
        <p:txBody>
          <a:bodyPr wrap="square" rtlCol="0">
            <a:spAutoFit/>
          </a:bodyPr>
          <a:lstStyle/>
          <a:p>
            <a:pPr algn="ctr"/>
            <a:r>
              <a:rPr lang="pl-PL" dirty="0" smtClean="0"/>
              <a:t>&lt;</a:t>
            </a:r>
            <a:r>
              <a:rPr lang="pl-PL" dirty="0" err="1" smtClean="0">
                <a:solidFill>
                  <a:srgbClr val="FF0000"/>
                </a:solidFill>
              </a:rPr>
              <a:t>img</a:t>
            </a:r>
            <a:r>
              <a:rPr lang="pl-PL" dirty="0" smtClean="0"/>
              <a:t> </a:t>
            </a:r>
            <a:r>
              <a:rPr lang="pl-PL" dirty="0" err="1" smtClean="0"/>
              <a:t>src</a:t>
            </a:r>
            <a:r>
              <a:rPr lang="pl-PL" dirty="0" smtClean="0"/>
              <a:t>="/media/</a:t>
            </a:r>
            <a:r>
              <a:rPr lang="pl-PL" dirty="0" err="1" smtClean="0"/>
              <a:t>homepage</a:t>
            </a:r>
            <a:r>
              <a:rPr lang="pl-PL" dirty="0" smtClean="0"/>
              <a:t>/</a:t>
            </a:r>
            <a:r>
              <a:rPr lang="pl-PL" dirty="0" err="1" smtClean="0"/>
              <a:t>HCV-treatment.jpg</a:t>
            </a:r>
            <a:r>
              <a:rPr lang="pl-PL" dirty="0" smtClean="0"/>
              <a:t>" </a:t>
            </a:r>
            <a:r>
              <a:rPr lang="pl-PL" dirty="0" smtClean="0">
                <a:solidFill>
                  <a:srgbClr val="FF0000"/>
                </a:solidFill>
              </a:rPr>
              <a:t>alt</a:t>
            </a:r>
            <a:r>
              <a:rPr lang="pl-PL" dirty="0" smtClean="0"/>
              <a:t>="</a:t>
            </a:r>
            <a:r>
              <a:rPr lang="az-Cyrl-AZ" dirty="0" smtClean="0"/>
              <a:t>Медсестра выдает пациенту препараты для лечения гепатита С" </a:t>
            </a:r>
            <a:r>
              <a:rPr lang="pl-PL" dirty="0" smtClean="0"/>
              <a:t>width="310" height="200"&gt;</a:t>
            </a:r>
            <a:endParaRPr lang="pl-PL" dirty="0"/>
          </a:p>
        </p:txBody>
      </p:sp>
      <p:sp>
        <p:nvSpPr>
          <p:cNvPr id="6" name="Prostokąt 5"/>
          <p:cNvSpPr/>
          <p:nvPr/>
        </p:nvSpPr>
        <p:spPr>
          <a:xfrm>
            <a:off x="4000496" y="1928802"/>
            <a:ext cx="2714644" cy="12858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numeru slajdu 7"/>
          <p:cNvSpPr>
            <a:spLocks noGrp="1"/>
          </p:cNvSpPr>
          <p:nvPr>
            <p:ph type="sldNum" sz="quarter" idx="12"/>
          </p:nvPr>
        </p:nvSpPr>
        <p:spPr/>
        <p:txBody>
          <a:bodyPr/>
          <a:lstStyle/>
          <a:p>
            <a:fld id="{29420A6A-843B-4CAD-B3E2-5E9496245EDD}" type="slidenum">
              <a:rPr lang="pl-PL" smtClean="0"/>
              <a:pPr/>
              <a:t>65</a:t>
            </a:fld>
            <a:endParaRPr lang="pl-PL"/>
          </a:p>
        </p:txBody>
      </p:sp>
      <p:sp>
        <p:nvSpPr>
          <p:cNvPr id="9" name="pole tekstowe 8"/>
          <p:cNvSpPr txBox="1"/>
          <p:nvPr/>
        </p:nvSpPr>
        <p:spPr>
          <a:xfrm>
            <a:off x="1000100" y="6072206"/>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Spanish</a:t>
            </a:r>
            <a:endParaRPr lang="pl-PL" dirty="0"/>
          </a:p>
        </p:txBody>
      </p:sp>
      <p:pic>
        <p:nvPicPr>
          <p:cNvPr id="70658" name="Picture 2" descr="Zrzut ekranu strony World Health Organization. Tekst w języku hiszpańskim  po lewej. Po prawej zakryte zdjęcie ilustrujące tekst. "/>
          <p:cNvPicPr>
            <a:picLocks noChangeAspect="1" noChangeArrowheads="1"/>
          </p:cNvPicPr>
          <p:nvPr/>
        </p:nvPicPr>
        <p:blipFill>
          <a:blip r:embed="rId2" cstate="print"/>
          <a:srcRect/>
          <a:stretch>
            <a:fillRect/>
          </a:stretch>
        </p:blipFill>
        <p:spPr bwMode="auto">
          <a:xfrm>
            <a:off x="1285852" y="1357298"/>
            <a:ext cx="6658796" cy="2798528"/>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428596" y="4500570"/>
            <a:ext cx="8143932" cy="646331"/>
          </a:xfrm>
          <a:prstGeom prst="rect">
            <a:avLst/>
          </a:prstGeom>
          <a:noFill/>
        </p:spPr>
        <p:txBody>
          <a:bodyPr wrap="square" rtlCol="0">
            <a:spAutoFit/>
          </a:bodyPr>
          <a:lstStyle/>
          <a:p>
            <a:pPr algn="ctr"/>
            <a:r>
              <a:rPr lang="pl-PL" dirty="0" smtClean="0"/>
              <a:t>&lt;</a:t>
            </a:r>
            <a:r>
              <a:rPr lang="pl-PL" dirty="0" err="1" smtClean="0">
                <a:solidFill>
                  <a:srgbClr val="FF0000"/>
                </a:solidFill>
              </a:rPr>
              <a:t>img</a:t>
            </a:r>
            <a:r>
              <a:rPr lang="pl-PL" dirty="0" smtClean="0"/>
              <a:t> </a:t>
            </a:r>
            <a:r>
              <a:rPr lang="pl-PL" dirty="0" err="1" smtClean="0"/>
              <a:t>src</a:t>
            </a:r>
            <a:r>
              <a:rPr lang="pl-PL" dirty="0" smtClean="0"/>
              <a:t>="/media/</a:t>
            </a:r>
            <a:r>
              <a:rPr lang="pl-PL" dirty="0" err="1" smtClean="0"/>
              <a:t>homepage</a:t>
            </a:r>
            <a:r>
              <a:rPr lang="pl-PL" dirty="0" smtClean="0"/>
              <a:t>/</a:t>
            </a:r>
            <a:r>
              <a:rPr lang="pl-PL" dirty="0" err="1" smtClean="0"/>
              <a:t>HCV-treatment.jpg</a:t>
            </a:r>
            <a:r>
              <a:rPr lang="pl-PL" dirty="0" smtClean="0"/>
              <a:t>" </a:t>
            </a:r>
            <a:r>
              <a:rPr lang="pl-PL" dirty="0" err="1" smtClean="0">
                <a:solidFill>
                  <a:srgbClr val="FF0000"/>
                </a:solidFill>
              </a:rPr>
              <a:t>alt</a:t>
            </a:r>
            <a:r>
              <a:rPr lang="pl-PL" dirty="0" err="1" smtClean="0"/>
              <a:t>="Un</a:t>
            </a:r>
            <a:r>
              <a:rPr lang="pl-PL" dirty="0" smtClean="0"/>
              <a:t> </a:t>
            </a:r>
            <a:r>
              <a:rPr lang="pl-PL" dirty="0" err="1" smtClean="0"/>
              <a:t>hombre</a:t>
            </a:r>
            <a:r>
              <a:rPr lang="pl-PL" dirty="0" smtClean="0"/>
              <a:t> </a:t>
            </a:r>
            <a:r>
              <a:rPr lang="pl-PL" dirty="0" err="1" smtClean="0"/>
              <a:t>extiende</a:t>
            </a:r>
            <a:r>
              <a:rPr lang="pl-PL" dirty="0" smtClean="0"/>
              <a:t> la mano para </a:t>
            </a:r>
            <a:r>
              <a:rPr lang="pl-PL" dirty="0" err="1" smtClean="0"/>
              <a:t>recibir</a:t>
            </a:r>
            <a:r>
              <a:rPr lang="pl-PL" dirty="0" smtClean="0"/>
              <a:t> la </a:t>
            </a:r>
            <a:r>
              <a:rPr lang="pl-PL" dirty="0" err="1" smtClean="0"/>
              <a:t>medicación</a:t>
            </a:r>
            <a:r>
              <a:rPr lang="pl-PL" dirty="0" smtClean="0"/>
              <a:t> contra la </a:t>
            </a:r>
            <a:r>
              <a:rPr lang="pl-PL" dirty="0" err="1" smtClean="0"/>
              <a:t>hepatitis</a:t>
            </a:r>
            <a:r>
              <a:rPr lang="pl-PL" dirty="0" smtClean="0"/>
              <a:t> C" width="310" height="200"&gt;</a:t>
            </a:r>
            <a:endParaRPr lang="pl-PL" dirty="0"/>
          </a:p>
        </p:txBody>
      </p:sp>
      <p:sp>
        <p:nvSpPr>
          <p:cNvPr id="6" name="Prostokąt 5"/>
          <p:cNvSpPr/>
          <p:nvPr/>
        </p:nvSpPr>
        <p:spPr>
          <a:xfrm>
            <a:off x="3857620" y="2285992"/>
            <a:ext cx="2428892" cy="1143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numeru slajdu 7"/>
          <p:cNvSpPr>
            <a:spLocks noGrp="1"/>
          </p:cNvSpPr>
          <p:nvPr>
            <p:ph type="sldNum" sz="quarter" idx="12"/>
          </p:nvPr>
        </p:nvSpPr>
        <p:spPr/>
        <p:txBody>
          <a:bodyPr/>
          <a:lstStyle/>
          <a:p>
            <a:fld id="{29420A6A-843B-4CAD-B3E2-5E9496245EDD}" type="slidenum">
              <a:rPr lang="pl-PL" smtClean="0"/>
              <a:pPr/>
              <a:t>66</a:t>
            </a:fld>
            <a:endParaRPr lang="pl-PL"/>
          </a:p>
        </p:txBody>
      </p:sp>
      <p:sp>
        <p:nvSpPr>
          <p:cNvPr id="10" name="pole tekstowe 9"/>
          <p:cNvSpPr txBox="1"/>
          <p:nvPr/>
        </p:nvSpPr>
        <p:spPr>
          <a:xfrm>
            <a:off x="1214414" y="6143644"/>
            <a:ext cx="2286016" cy="261610"/>
          </a:xfrm>
          <a:prstGeom prst="rect">
            <a:avLst/>
          </a:prstGeom>
          <a:noFill/>
        </p:spPr>
        <p:txBody>
          <a:bodyPr wrap="square" rtlCol="0">
            <a:spAutoFit/>
          </a:bodyPr>
          <a:lstStyle/>
          <a:p>
            <a:r>
              <a:rPr lang="pl-PL" sz="1100" dirty="0" smtClean="0"/>
              <a:t>Źródło: http://www.who.int/en/</a:t>
            </a:r>
            <a:endParaRPr lang="pl-PL"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lustracja góry lodowej. Powyżej czubka góry piktogramy dokumentu Word, preznetacji Powerpoint, skrzynki pocztowej Outlook oraz programu Excel. Biały trójkąt pokrywa górę lodową. Poniżej niebieski hapis html.&#10;&#10;&#10;http://www.financialiceberg.com/uploads/iceberg340.jpg"/>
          <p:cNvPicPr>
            <a:picLocks noChangeAspect="1" noChangeArrowheads="1"/>
          </p:cNvPicPr>
          <p:nvPr/>
        </p:nvPicPr>
        <p:blipFill>
          <a:blip r:embed="rId2" cstate="print"/>
          <a:srcRect/>
          <a:stretch>
            <a:fillRect/>
          </a:stretch>
        </p:blipFill>
        <p:spPr bwMode="auto">
          <a:xfrm>
            <a:off x="2000232" y="357166"/>
            <a:ext cx="5220642" cy="6141934"/>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2214546" y="642918"/>
            <a:ext cx="990600" cy="1104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682" name="Picture 2"/>
          <p:cNvPicPr>
            <a:picLocks noChangeAspect="1" noChangeArrowheads="1"/>
          </p:cNvPicPr>
          <p:nvPr/>
        </p:nvPicPr>
        <p:blipFill>
          <a:blip r:embed="rId4" cstate="print"/>
          <a:srcRect/>
          <a:stretch>
            <a:fillRect/>
          </a:stretch>
        </p:blipFill>
        <p:spPr bwMode="auto">
          <a:xfrm>
            <a:off x="3428992" y="642918"/>
            <a:ext cx="1009650" cy="1085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683" name="Picture 3"/>
          <p:cNvPicPr>
            <a:picLocks noChangeAspect="1" noChangeArrowheads="1"/>
          </p:cNvPicPr>
          <p:nvPr/>
        </p:nvPicPr>
        <p:blipFill>
          <a:blip r:embed="rId5" cstate="print"/>
          <a:srcRect/>
          <a:stretch>
            <a:fillRect/>
          </a:stretch>
        </p:blipFill>
        <p:spPr bwMode="auto">
          <a:xfrm>
            <a:off x="4786314" y="642918"/>
            <a:ext cx="990600" cy="1104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rójkąt równoramienny 6"/>
          <p:cNvSpPr/>
          <p:nvPr/>
        </p:nvSpPr>
        <p:spPr>
          <a:xfrm>
            <a:off x="3500430" y="1785926"/>
            <a:ext cx="2088232" cy="3528392"/>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4139952" y="3933056"/>
            <a:ext cx="1296144" cy="1200329"/>
          </a:xfrm>
          <a:prstGeom prst="rect">
            <a:avLst/>
          </a:prstGeom>
          <a:noFill/>
        </p:spPr>
        <p:txBody>
          <a:bodyPr wrap="square" rtlCol="0">
            <a:spAutoFit/>
          </a:bodyPr>
          <a:lstStyle/>
          <a:p>
            <a:pPr algn="ctr"/>
            <a:r>
              <a:rPr lang="pl-PL" sz="3600" b="1" dirty="0" err="1" smtClean="0">
                <a:solidFill>
                  <a:srgbClr val="0070C0"/>
                </a:solidFill>
              </a:rPr>
              <a:t>html</a:t>
            </a:r>
            <a:r>
              <a:rPr lang="pl-PL" sz="3600" b="1" dirty="0" smtClean="0">
                <a:solidFill>
                  <a:srgbClr val="0070C0"/>
                </a:solidFill>
              </a:rPr>
              <a:t> </a:t>
            </a:r>
            <a:r>
              <a:rPr lang="pl-PL" sz="3600" b="1" dirty="0" err="1" smtClean="0">
                <a:solidFill>
                  <a:srgbClr val="0070C0"/>
                </a:solidFill>
              </a:rPr>
              <a:t>code</a:t>
            </a:r>
            <a:endParaRPr lang="pl-PL" sz="3600" b="1" dirty="0">
              <a:solidFill>
                <a:srgbClr val="0070C0"/>
              </a:solidFill>
            </a:endParaRPr>
          </a:p>
        </p:txBody>
      </p:sp>
      <p:pic>
        <p:nvPicPr>
          <p:cNvPr id="71684" name="Picture 4"/>
          <p:cNvPicPr>
            <a:picLocks noChangeAspect="1" noChangeArrowheads="1"/>
          </p:cNvPicPr>
          <p:nvPr/>
        </p:nvPicPr>
        <p:blipFill>
          <a:blip r:embed="rId6" cstate="print"/>
          <a:srcRect/>
          <a:stretch>
            <a:fillRect/>
          </a:stretch>
        </p:blipFill>
        <p:spPr bwMode="auto">
          <a:xfrm>
            <a:off x="6000760" y="642918"/>
            <a:ext cx="100012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ymbol zastępczy numeru slajdu 10"/>
          <p:cNvSpPr>
            <a:spLocks noGrp="1"/>
          </p:cNvSpPr>
          <p:nvPr>
            <p:ph type="sldNum" sz="quarter" idx="12"/>
          </p:nvPr>
        </p:nvSpPr>
        <p:spPr/>
        <p:txBody>
          <a:bodyPr/>
          <a:lstStyle/>
          <a:p>
            <a:fld id="{29420A6A-843B-4CAD-B3E2-5E9496245EDD}" type="slidenum">
              <a:rPr lang="pl-PL" smtClean="0"/>
              <a:pPr/>
              <a:t>67</a:t>
            </a:fld>
            <a:endParaRPr lang="pl-PL"/>
          </a:p>
        </p:txBody>
      </p:sp>
      <p:sp>
        <p:nvSpPr>
          <p:cNvPr id="12" name="Trójkąt równoramienny 11"/>
          <p:cNvSpPr/>
          <p:nvPr/>
        </p:nvSpPr>
        <p:spPr>
          <a:xfrm>
            <a:off x="3500430" y="1857364"/>
            <a:ext cx="2088232" cy="3528392"/>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p:cNvSpPr txBox="1"/>
          <p:nvPr/>
        </p:nvSpPr>
        <p:spPr>
          <a:xfrm>
            <a:off x="3857620" y="4071942"/>
            <a:ext cx="1296144" cy="646331"/>
          </a:xfrm>
          <a:prstGeom prst="rect">
            <a:avLst/>
          </a:prstGeom>
          <a:noFill/>
        </p:spPr>
        <p:txBody>
          <a:bodyPr wrap="square" rtlCol="0">
            <a:spAutoFit/>
          </a:bodyPr>
          <a:lstStyle/>
          <a:p>
            <a:pPr algn="ctr"/>
            <a:r>
              <a:rPr lang="pl-PL" sz="3600" b="1" dirty="0" err="1" smtClean="0">
                <a:solidFill>
                  <a:srgbClr val="0070C0"/>
                </a:solidFill>
              </a:rPr>
              <a:t>html</a:t>
            </a:r>
            <a:r>
              <a:rPr lang="pl-PL" sz="3600" b="1" dirty="0" smtClean="0">
                <a:solidFill>
                  <a:srgbClr val="0070C0"/>
                </a:solidFill>
              </a:rPr>
              <a:t> </a:t>
            </a:r>
            <a:endParaRPr lang="pl-PL" sz="3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571480"/>
            <a:ext cx="8229600" cy="939784"/>
          </a:xfrm>
        </p:spPr>
        <p:txBody>
          <a:bodyPr>
            <a:normAutofit fontScale="90000"/>
          </a:bodyPr>
          <a:lstStyle/>
          <a:p>
            <a:r>
              <a:rPr lang="pl-PL" sz="3100" dirty="0" smtClean="0"/>
              <a:t>Rodzaje elementów nietekstowych, do których dodaje się opis alternatywny</a:t>
            </a:r>
            <a:r>
              <a:rPr lang="en-US" sz="3100" dirty="0" smtClean="0"/>
              <a:t>:</a:t>
            </a:r>
            <a:r>
              <a:rPr lang="en-US" sz="2400" dirty="0" smtClean="0"/>
              <a:t/>
            </a:r>
            <a:br>
              <a:rPr lang="en-US" sz="2400" dirty="0" smtClean="0"/>
            </a:br>
            <a:endParaRPr lang="pl-PL" sz="2400" dirty="0"/>
          </a:p>
        </p:txBody>
      </p:sp>
      <p:sp>
        <p:nvSpPr>
          <p:cNvPr id="3" name="Symbol zastępczy zawartości 2"/>
          <p:cNvSpPr>
            <a:spLocks noGrp="1"/>
          </p:cNvSpPr>
          <p:nvPr>
            <p:ph idx="1"/>
          </p:nvPr>
        </p:nvSpPr>
        <p:spPr/>
        <p:txBody>
          <a:bodyPr>
            <a:normAutofit/>
          </a:bodyPr>
          <a:lstStyle/>
          <a:p>
            <a:r>
              <a:rPr lang="pl-PL" dirty="0" smtClean="0"/>
              <a:t>obrazki</a:t>
            </a:r>
            <a:endParaRPr lang="en-US" dirty="0" smtClean="0"/>
          </a:p>
          <a:p>
            <a:r>
              <a:rPr lang="en-US" dirty="0" err="1" smtClean="0"/>
              <a:t>il</a:t>
            </a:r>
            <a:r>
              <a:rPr lang="pl-PL" dirty="0" err="1" smtClean="0"/>
              <a:t>ustracje</a:t>
            </a:r>
            <a:endParaRPr lang="en-US" dirty="0" smtClean="0"/>
          </a:p>
          <a:p>
            <a:r>
              <a:rPr lang="pl-PL" dirty="0" smtClean="0"/>
              <a:t>zdjęcia</a:t>
            </a:r>
            <a:endParaRPr lang="en-US" dirty="0" smtClean="0"/>
          </a:p>
          <a:p>
            <a:r>
              <a:rPr lang="pl-PL" dirty="0" smtClean="0"/>
              <a:t>kształty</a:t>
            </a:r>
            <a:endParaRPr lang="en-US" dirty="0" smtClean="0"/>
          </a:p>
          <a:p>
            <a:r>
              <a:rPr lang="pl-PL" dirty="0" smtClean="0"/>
              <a:t>wykresy</a:t>
            </a:r>
            <a:endParaRPr lang="en-US" dirty="0" smtClean="0"/>
          </a:p>
          <a:p>
            <a:r>
              <a:rPr lang="en-US" dirty="0" err="1" smtClean="0"/>
              <a:t>SmartArt</a:t>
            </a:r>
            <a:endParaRPr lang="en-US" dirty="0" smtClean="0"/>
          </a:p>
          <a:p>
            <a:r>
              <a:rPr lang="pl-PL" dirty="0" smtClean="0"/>
              <a:t>Zagnieżdżone obiekty</a:t>
            </a:r>
            <a:endParaRPr lang="en-US" dirty="0" smtClean="0"/>
          </a:p>
          <a:p>
            <a:endParaRPr lang="pl-PL" dirty="0"/>
          </a:p>
        </p:txBody>
      </p:sp>
      <p:pic>
        <p:nvPicPr>
          <p:cNvPr id="78850" name="Picture 2" descr="Zrzut ekranu przedstawiający sposób dodawnia tekstu alternatywnego w systemie Windows. Po wybraniu polecenia Formatuj wybieramy ikonkę ALT text.Czerwony napis ALTERNATIVE TEXT HERE wskazuje miejsce służące do dodania alternatywny tekstowej."/>
          <p:cNvPicPr>
            <a:picLocks noChangeAspect="1" noChangeArrowheads="1"/>
          </p:cNvPicPr>
          <p:nvPr/>
        </p:nvPicPr>
        <p:blipFill>
          <a:blip r:embed="rId2" cstate="print"/>
          <a:srcRect/>
          <a:stretch>
            <a:fillRect/>
          </a:stretch>
        </p:blipFill>
        <p:spPr bwMode="auto">
          <a:xfrm>
            <a:off x="4286248" y="1357298"/>
            <a:ext cx="2571750" cy="2828925"/>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755576" y="6021288"/>
            <a:ext cx="7200800" cy="261610"/>
          </a:xfrm>
          <a:prstGeom prst="rect">
            <a:avLst/>
          </a:prstGeom>
          <a:noFill/>
        </p:spPr>
        <p:txBody>
          <a:bodyPr wrap="square" rtlCol="0">
            <a:spAutoFit/>
          </a:bodyPr>
          <a:lstStyle/>
          <a:p>
            <a:r>
              <a:rPr lang="pl-PL" sz="1100" dirty="0" smtClean="0"/>
              <a:t>Źródło: http://webaim.org/techniques/word/word2013</a:t>
            </a:r>
            <a:endParaRPr lang="pl-PL" sz="1100" dirty="0"/>
          </a:p>
        </p:txBody>
      </p:sp>
      <p:pic>
        <p:nvPicPr>
          <p:cNvPr id="7" name="Picture 2" descr="Zrzut ekranu przedstawiający fragment okna w menu w systemie Windows 2007. Należy wybrać Rozmiar a następnie przejść do opisu alternatywnego. "/>
          <p:cNvPicPr>
            <a:picLocks noChangeAspect="1" noChangeArrowheads="1"/>
          </p:cNvPicPr>
          <p:nvPr/>
        </p:nvPicPr>
        <p:blipFill>
          <a:blip r:embed="rId3" cstate="print"/>
          <a:srcRect/>
          <a:stretch>
            <a:fillRect/>
          </a:stretch>
        </p:blipFill>
        <p:spPr bwMode="auto">
          <a:xfrm>
            <a:off x="6715140" y="2928934"/>
            <a:ext cx="1916294" cy="3456384"/>
          </a:xfrm>
          <a:prstGeom prst="rect">
            <a:avLst/>
          </a:prstGeom>
          <a:noFill/>
        </p:spPr>
      </p:pic>
      <p:sp>
        <p:nvSpPr>
          <p:cNvPr id="8" name="Symbol zastępczy numeru slajdu 7"/>
          <p:cNvSpPr>
            <a:spLocks noGrp="1"/>
          </p:cNvSpPr>
          <p:nvPr>
            <p:ph type="sldNum" sz="quarter" idx="12"/>
          </p:nvPr>
        </p:nvSpPr>
        <p:spPr/>
        <p:txBody>
          <a:bodyPr/>
          <a:lstStyle/>
          <a:p>
            <a:fld id="{29420A6A-843B-4CAD-B3E2-5E9496245EDD}" type="slidenum">
              <a:rPr lang="pl-PL" smtClean="0"/>
              <a:pPr/>
              <a:t>68</a:t>
            </a:fld>
            <a:endParaRPr lang="pl-PL"/>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Zrzut ekranu przedstawiający sposób dodawania alternatywy tekstowej pobrany ze strony encyklopedii Wikipedia."/>
          <p:cNvPicPr>
            <a:picLocks noChangeAspect="1" noChangeArrowheads="1"/>
          </p:cNvPicPr>
          <p:nvPr/>
        </p:nvPicPr>
        <p:blipFill>
          <a:blip r:embed="rId2" cstate="print"/>
          <a:srcRect/>
          <a:stretch>
            <a:fillRect/>
          </a:stretch>
        </p:blipFill>
        <p:spPr bwMode="auto">
          <a:xfrm>
            <a:off x="571472" y="1571612"/>
            <a:ext cx="8191899" cy="3643338"/>
          </a:xfrm>
          <a:prstGeom prst="rect">
            <a:avLst/>
          </a:prstGeom>
          <a:ln>
            <a:noFill/>
          </a:ln>
          <a:effectLst>
            <a:outerShdw blurRad="292100" dist="139700" dir="2700000" algn="tl" rotWithShape="0">
              <a:srgbClr val="333333">
                <a:alpha val="65000"/>
              </a:srgbClr>
            </a:outerShdw>
          </a:effectLst>
        </p:spPr>
      </p:pic>
      <p:sp>
        <p:nvSpPr>
          <p:cNvPr id="4" name="Tytuł 3"/>
          <p:cNvSpPr>
            <a:spLocks noGrp="1"/>
          </p:cNvSpPr>
          <p:nvPr>
            <p:ph type="title"/>
          </p:nvPr>
        </p:nvSpPr>
        <p:spPr/>
        <p:txBody>
          <a:bodyPr/>
          <a:lstStyle/>
          <a:p>
            <a:r>
              <a:rPr lang="pl-PL" dirty="0" smtClean="0"/>
              <a:t>Przykład tekstu alternatywnego</a:t>
            </a:r>
            <a:endParaRPr lang="pl-PL" dirty="0"/>
          </a:p>
        </p:txBody>
      </p:sp>
      <p:sp>
        <p:nvSpPr>
          <p:cNvPr id="5" name="Symbol zastępczy numeru slajdu 4"/>
          <p:cNvSpPr>
            <a:spLocks noGrp="1"/>
          </p:cNvSpPr>
          <p:nvPr>
            <p:ph type="sldNum" sz="quarter" idx="12"/>
          </p:nvPr>
        </p:nvSpPr>
        <p:spPr/>
        <p:txBody>
          <a:bodyPr/>
          <a:lstStyle/>
          <a:p>
            <a:fld id="{1F836972-16AD-43CB-A3E7-3AA25489D341}" type="slidenum">
              <a:rPr lang="pl-PL" smtClean="0"/>
              <a:pPr/>
              <a:t>69</a:t>
            </a:fld>
            <a:endParaRPr lang="pl-PL"/>
          </a:p>
        </p:txBody>
      </p:sp>
      <p:sp>
        <p:nvSpPr>
          <p:cNvPr id="6" name="pole tekstowe 5"/>
          <p:cNvSpPr txBox="1"/>
          <p:nvPr/>
        </p:nvSpPr>
        <p:spPr>
          <a:xfrm>
            <a:off x="571472" y="5929330"/>
            <a:ext cx="6143668" cy="261610"/>
          </a:xfrm>
          <a:prstGeom prst="rect">
            <a:avLst/>
          </a:prstGeom>
          <a:noFill/>
        </p:spPr>
        <p:txBody>
          <a:bodyPr wrap="square" rtlCol="0">
            <a:spAutoFit/>
          </a:bodyPr>
          <a:lstStyle/>
          <a:p>
            <a:r>
              <a:rPr lang="pl-PL" sz="1100" dirty="0" smtClean="0"/>
              <a:t>Źródło: https://en.wikipedia.org/wiki/Wikipedia:Alternative_text_for_images</a:t>
            </a:r>
            <a:endParaRPr lang="pl-PL" sz="11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4" name="Symbol zastępczy zawartości 3"/>
          <p:cNvSpPr>
            <a:spLocks noGrp="1"/>
          </p:cNvSpPr>
          <p:nvPr>
            <p:ph idx="1"/>
          </p:nvPr>
        </p:nvSpPr>
        <p:spPr/>
        <p:txBody>
          <a:bodyPr>
            <a:normAutofit fontScale="85000" lnSpcReduction="10000"/>
          </a:bodyPr>
          <a:lstStyle/>
          <a:p>
            <a:r>
              <a:rPr lang="pl-PL" sz="2400" dirty="0" smtClean="0"/>
              <a:t>3. </a:t>
            </a:r>
            <a:r>
              <a:rPr lang="pl-PL" sz="2400" b="1" dirty="0" smtClean="0">
                <a:solidFill>
                  <a:srgbClr val="FF0000"/>
                </a:solidFill>
              </a:rPr>
              <a:t>BARIERY</a:t>
            </a:r>
            <a:r>
              <a:rPr lang="pl-PL" sz="2400" dirty="0" smtClean="0"/>
              <a:t> TKWIĄCE W SPOŁECZEŃSTWIE PROWADZĄ DO DYSKRYMINACJI I SPOŁECZNEGO WYŁĄCZANIA.</a:t>
            </a:r>
          </a:p>
          <a:p>
            <a:r>
              <a:rPr lang="pl-PL" sz="2400" dirty="0" smtClean="0"/>
              <a:t>Sposób, w jaki zorganizowane są </a:t>
            </a:r>
            <a:r>
              <a:rPr lang="pl-PL" sz="2400" dirty="0" err="1" smtClean="0"/>
              <a:t>nasze</a:t>
            </a:r>
            <a:r>
              <a:rPr lang="pl-PL" sz="2400" dirty="0" smtClean="0"/>
              <a:t> społeczeństwa prowadzi często do tego, że osoby niepełnosprawne </a:t>
            </a:r>
            <a:r>
              <a:rPr lang="pl-PL" sz="2400" b="1" dirty="0" smtClean="0">
                <a:solidFill>
                  <a:srgbClr val="FF0000"/>
                </a:solidFill>
              </a:rPr>
              <a:t>nie mogą korzystać</a:t>
            </a:r>
            <a:r>
              <a:rPr lang="pl-PL" sz="2400" dirty="0" smtClean="0"/>
              <a:t> w pełni z przysługujących im praw człowieka i są </a:t>
            </a:r>
            <a:r>
              <a:rPr lang="pl-PL" sz="2400" b="1" dirty="0" smtClean="0">
                <a:solidFill>
                  <a:srgbClr val="FF0000"/>
                </a:solidFill>
              </a:rPr>
              <a:t>wykluczane z życia społecznego</a:t>
            </a:r>
            <a:r>
              <a:rPr lang="pl-PL" sz="2400" dirty="0" smtClean="0"/>
              <a:t>. Istniejące dane statystyczne wskazują, że poziom wykształcenia i zatrudnienia tych osób jest </a:t>
            </a:r>
            <a:r>
              <a:rPr lang="pl-PL" sz="2400" dirty="0" err="1" smtClean="0"/>
              <a:t>nieakceptowalnie</a:t>
            </a:r>
            <a:r>
              <a:rPr lang="pl-PL" sz="2400" dirty="0" smtClean="0"/>
              <a:t> niski. Powoduje to, iż znacznie większa proporcja osób niepełnosprawnych, niż to ma miejsce wśród sprawnych obywateli, żyje w warunkach prawdziwego ubóstwa.</a:t>
            </a:r>
          </a:p>
          <a:p>
            <a:r>
              <a:rPr lang="pl-PL" sz="2400" dirty="0" smtClean="0"/>
              <a:t>4. OSOBY NIEPEŁNOSPRAWNE - </a:t>
            </a:r>
            <a:r>
              <a:rPr lang="pl-PL" sz="2400" b="1" dirty="0" smtClean="0">
                <a:solidFill>
                  <a:srgbClr val="FF0000"/>
                </a:solidFill>
              </a:rPr>
              <a:t>NIEWIDZIALNI OBYWATELE</a:t>
            </a:r>
            <a:r>
              <a:rPr lang="pl-PL" sz="2400" dirty="0" smtClean="0"/>
              <a:t>.</a:t>
            </a:r>
          </a:p>
          <a:p>
            <a:r>
              <a:rPr lang="pl-PL" sz="2400" dirty="0" smtClean="0"/>
              <a:t>Przyczyną dyskryminacji osób niepełnosprawnych są często uprzedzenia, częściej jednak wynika ona stąd, iż na ogół zapomina się o nich lub ignoruje - co tworzy i wzmaga </a:t>
            </a:r>
            <a:r>
              <a:rPr lang="pl-PL" sz="2400" b="1" dirty="0" smtClean="0">
                <a:solidFill>
                  <a:srgbClr val="FF0000"/>
                </a:solidFill>
              </a:rPr>
              <a:t>bariery środowiskowe </a:t>
            </a:r>
            <a:r>
              <a:rPr lang="pl-PL" sz="2400" dirty="0" smtClean="0"/>
              <a:t>i </a:t>
            </a:r>
            <a:r>
              <a:rPr lang="pl-PL" sz="2400" b="1" dirty="0" smtClean="0">
                <a:solidFill>
                  <a:srgbClr val="FF0000"/>
                </a:solidFill>
              </a:rPr>
              <a:t>bariery w postawach społecznych</a:t>
            </a:r>
            <a:r>
              <a:rPr lang="pl-PL" sz="2400" dirty="0" smtClean="0"/>
              <a:t>, uniemożliwiające tym osobom uczestniczenie w życiu społecznym.</a:t>
            </a:r>
          </a:p>
          <a:p>
            <a:endParaRPr lang="pl-PL" sz="2400" dirty="0"/>
          </a:p>
        </p:txBody>
      </p:sp>
      <p:sp>
        <p:nvSpPr>
          <p:cNvPr id="5" name="pole tekstowe 4"/>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rztu ekranu filmu z platformy You Tube. Tytuł: Web Accessiblity. Images require alternative text. Https://w15y.com/"/>
          <p:cNvPicPr>
            <a:picLocks noChangeAspect="1" noChangeArrowheads="1"/>
          </p:cNvPicPr>
          <p:nvPr/>
        </p:nvPicPr>
        <p:blipFill>
          <a:blip r:embed="rId2" cstate="print"/>
          <a:srcRect/>
          <a:stretch>
            <a:fillRect/>
          </a:stretch>
        </p:blipFill>
        <p:spPr bwMode="auto">
          <a:xfrm>
            <a:off x="1000100" y="857232"/>
            <a:ext cx="6671837" cy="4597682"/>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928662" y="6000768"/>
            <a:ext cx="7344816" cy="261610"/>
          </a:xfrm>
          <a:prstGeom prst="rect">
            <a:avLst/>
          </a:prstGeom>
          <a:noFill/>
        </p:spPr>
        <p:txBody>
          <a:bodyPr wrap="square" rtlCol="0">
            <a:spAutoFit/>
          </a:bodyPr>
          <a:lstStyle/>
          <a:p>
            <a:r>
              <a:rPr lang="pl-PL" sz="1100" dirty="0" smtClean="0"/>
              <a:t>Źródło: https://www.youtube.com/watch?v=ztCXCqt-2-M</a:t>
            </a:r>
            <a:endParaRPr lang="pl-PL" sz="11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5" name="Picture 3" descr="Zrzut ekranu filmu z platformy You Tube. Tytuł Images require alternative text. Po lewej struktura dla Decorative images - elementy dekoracyjne dla których jest all pusty alt =&quot;&quot;. Po prawej przykład Informative Images - elementy wymagające dodania opisu alternatywnego w atrybucie alt alt=&quot;Clever text!&quot;"/>
          <p:cNvPicPr>
            <a:picLocks noChangeAspect="1" noChangeArrowheads="1"/>
          </p:cNvPicPr>
          <p:nvPr/>
        </p:nvPicPr>
        <p:blipFill>
          <a:blip r:embed="rId2" cstate="print"/>
          <a:srcRect/>
          <a:stretch>
            <a:fillRect/>
          </a:stretch>
        </p:blipFill>
        <p:spPr bwMode="auto">
          <a:xfrm>
            <a:off x="714348" y="1428736"/>
            <a:ext cx="7786742" cy="4468124"/>
          </a:xfrm>
          <a:prstGeom prst="rect">
            <a:avLst/>
          </a:prstGeom>
          <a:ln>
            <a:noFill/>
          </a:ln>
          <a:effectLst>
            <a:outerShdw blurRad="292100" dist="139700" dir="2700000" algn="tl" rotWithShape="0">
              <a:srgbClr val="333333">
                <a:alpha val="65000"/>
              </a:srgbClr>
            </a:outerShdw>
          </a:effectLst>
        </p:spPr>
      </p:pic>
      <p:pic>
        <p:nvPicPr>
          <p:cNvPr id="294916" name="Picture 4"/>
          <p:cNvPicPr>
            <a:picLocks noChangeAspect="1" noChangeArrowheads="1"/>
          </p:cNvPicPr>
          <p:nvPr/>
        </p:nvPicPr>
        <p:blipFill>
          <a:blip r:embed="rId3" cstate="print"/>
          <a:srcRect/>
          <a:stretch>
            <a:fillRect/>
          </a:stretch>
        </p:blipFill>
        <p:spPr bwMode="auto">
          <a:xfrm>
            <a:off x="785786" y="500042"/>
            <a:ext cx="2356314" cy="733780"/>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642910" y="6143644"/>
            <a:ext cx="7992888" cy="538609"/>
          </a:xfrm>
          <a:prstGeom prst="rect">
            <a:avLst/>
          </a:prstGeom>
          <a:noFill/>
        </p:spPr>
        <p:txBody>
          <a:bodyPr wrap="square" rtlCol="0">
            <a:spAutoFit/>
          </a:bodyPr>
          <a:lstStyle/>
          <a:p>
            <a:r>
              <a:rPr lang="pl-PL" sz="1100" dirty="0" smtClean="0"/>
              <a:t> Źródło: https://www.youtube.com/watch?v=ztCXCqt-2-M</a:t>
            </a:r>
          </a:p>
          <a:p>
            <a:endParaRPr lang="pl-PL"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p:txBody>
          <a:bodyPr/>
          <a:lstStyle/>
          <a:p>
            <a:r>
              <a:rPr lang="pl-PL" sz="2800" dirty="0" smtClean="0"/>
              <a:t>Ćwiczenia praktyczne z zakresu dodawania alternatywy tekstowej</a:t>
            </a:r>
            <a:endParaRPr lang="pl-PL" sz="2800" dirty="0"/>
          </a:p>
        </p:txBody>
      </p:sp>
      <p:sp>
        <p:nvSpPr>
          <p:cNvPr id="5" name="Podtytuł 4"/>
          <p:cNvSpPr>
            <a:spLocks noGrp="1"/>
          </p:cNvSpPr>
          <p:nvPr>
            <p:ph type="subTitle" idx="1"/>
          </p:nvPr>
        </p:nvSpPr>
        <p:spPr/>
        <p:txBody>
          <a:bodyPr/>
          <a:lstStyle/>
          <a:p>
            <a:r>
              <a:rPr lang="pl-PL" dirty="0" smtClean="0">
                <a:solidFill>
                  <a:srgbClr val="0070C0"/>
                </a:solidFill>
              </a:rPr>
              <a:t>Spośród zestawu ilustracji należy opisać jedną wybraną ilustrację.</a:t>
            </a:r>
            <a:endParaRPr lang="pl-PL" dirty="0">
              <a:solidFill>
                <a:srgbClr val="0070C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400" dirty="0" smtClean="0"/>
              <a:t>Ćwiczenia praktyczne z zakresu dodawania alternatywy tekstowej</a:t>
            </a:r>
            <a:endParaRPr lang="pl-PL" sz="2400" dirty="0"/>
          </a:p>
        </p:txBody>
      </p:sp>
      <p:pic>
        <p:nvPicPr>
          <p:cNvPr id="8" name="Obraz 7" descr="Zdjęcie przedstawia drewnianą ławkę ustawioną centralnie w parku. Krajobraz zimowy. Okolica pokryta śniegiem. Wysokie bezlistne drzewa w tle. "/>
          <p:cNvPicPr/>
          <p:nvPr/>
        </p:nvPicPr>
        <p:blipFill>
          <a:blip r:embed="rId2" cstate="print"/>
          <a:stretch>
            <a:fillRect/>
          </a:stretch>
        </p:blipFill>
        <p:spPr>
          <a:xfrm>
            <a:off x="1071538" y="1285860"/>
            <a:ext cx="3214710" cy="1974218"/>
          </a:xfrm>
          <a:prstGeom prst="rect">
            <a:avLst/>
          </a:prstGeom>
          <a:ln>
            <a:noFill/>
          </a:ln>
          <a:effectLst>
            <a:outerShdw blurRad="292100" dist="139700" dir="2700000" algn="tl" rotWithShape="0">
              <a:srgbClr val="333333">
                <a:alpha val="65000"/>
              </a:srgbClr>
            </a:outerShdw>
          </a:effectLst>
        </p:spPr>
      </p:pic>
      <p:pic>
        <p:nvPicPr>
          <p:cNvPr id="9" name="Obraz 8" descr="Zdjęcie przedstawia wybrzeże nad morzem. Na wysokim klifie łatwka zwrócona w stronę morza. Cementowe podpory ławki pokryte resztką białej farby. Pogoda słoneczna. Białe fale uderzają o brzeg plaży. Niebo błękitne."/>
          <p:cNvPicPr/>
          <p:nvPr/>
        </p:nvPicPr>
        <p:blipFill>
          <a:blip r:embed="rId3" cstate="print"/>
          <a:stretch>
            <a:fillRect/>
          </a:stretch>
        </p:blipFill>
        <p:spPr>
          <a:xfrm>
            <a:off x="5000628" y="1285860"/>
            <a:ext cx="3000396" cy="1972313"/>
          </a:xfrm>
          <a:prstGeom prst="rect">
            <a:avLst/>
          </a:prstGeom>
          <a:ln>
            <a:noFill/>
          </a:ln>
          <a:effectLst>
            <a:outerShdw blurRad="292100" dist="139700" dir="2700000" algn="tl" rotWithShape="0">
              <a:srgbClr val="333333">
                <a:alpha val="65000"/>
              </a:srgbClr>
            </a:outerShdw>
          </a:effectLst>
        </p:spPr>
      </p:pic>
      <p:pic>
        <p:nvPicPr>
          <p:cNvPr id="10" name="Obraz 9" descr="Zdjęcie przedstawia ławkę zalaną do połowy. Ławka umieszczona centralnie na zdjęciu. Wokół wody wezbranej rzeki. Wokół ławki fragmenty gałęzi zaczepionych o oparcie ławki. W tle, duża gałąź unosi się na powierzchni wezbranej wody w trakcie powodzi."/>
          <p:cNvPicPr/>
          <p:nvPr/>
        </p:nvPicPr>
        <p:blipFill>
          <a:blip r:embed="rId4" cstate="print"/>
          <a:stretch>
            <a:fillRect/>
          </a:stretch>
        </p:blipFill>
        <p:spPr>
          <a:xfrm>
            <a:off x="1071538" y="3929066"/>
            <a:ext cx="3214710" cy="2000264"/>
          </a:xfrm>
          <a:prstGeom prst="rect">
            <a:avLst/>
          </a:prstGeom>
          <a:ln>
            <a:noFill/>
          </a:ln>
          <a:effectLst>
            <a:outerShdw blurRad="292100" dist="139700" dir="2700000" algn="tl" rotWithShape="0">
              <a:srgbClr val="333333">
                <a:alpha val="65000"/>
              </a:srgbClr>
            </a:outerShdw>
          </a:effectLst>
        </p:spPr>
      </p:pic>
      <p:pic>
        <p:nvPicPr>
          <p:cNvPr id="11" name="Obraz 10" descr="Zdjęcie przedstawia dwie drewniane ławki w parku. Jesienny dzień. Okolica pokrywa żółto-pomarańczowymi liśćmi. W tle drzewa."/>
          <p:cNvPicPr/>
          <p:nvPr/>
        </p:nvPicPr>
        <p:blipFill>
          <a:blip r:embed="rId5" cstate="print"/>
          <a:stretch>
            <a:fillRect/>
          </a:stretch>
        </p:blipFill>
        <p:spPr>
          <a:xfrm>
            <a:off x="5000628" y="4000504"/>
            <a:ext cx="3071834" cy="196913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500042"/>
            <a:ext cx="8229600" cy="1143000"/>
          </a:xfrm>
        </p:spPr>
        <p:txBody>
          <a:bodyPr/>
          <a:lstStyle/>
          <a:p>
            <a:r>
              <a:rPr lang="pl-PL" sz="2000" b="1" dirty="0" smtClean="0"/>
              <a:t>Zasada nr 1: Postrzegalność — informacje oraz komponenty interfejsu użytkownika muszą być przedstawione użytkownikom w sposób dostępny dla ich zmysłów.</a:t>
            </a:r>
            <a:endParaRPr lang="pl-PL" sz="2000" dirty="0"/>
          </a:p>
        </p:txBody>
      </p:sp>
      <p:sp>
        <p:nvSpPr>
          <p:cNvPr id="3" name="Symbol zastępczy zawartości 2"/>
          <p:cNvSpPr>
            <a:spLocks noGrp="1"/>
          </p:cNvSpPr>
          <p:nvPr>
            <p:ph idx="1"/>
          </p:nvPr>
        </p:nvSpPr>
        <p:spPr>
          <a:xfrm>
            <a:off x="457200" y="1857364"/>
            <a:ext cx="8229600" cy="4268799"/>
          </a:xfrm>
        </p:spPr>
        <p:txBody>
          <a:bodyPr/>
          <a:lstStyle/>
          <a:p>
            <a:r>
              <a:rPr lang="pl-PL" sz="2000" b="1" dirty="0" smtClean="0"/>
              <a:t>Wytyczna 1.1 Alternatywa w postaci tekstu: Dla każdej treści nietekstowej należy dostarczyć alternatywną treść w formie tekstu, która może być zamieniona przez użytkownika w inne formy (np. powiększony druk, brajl, mowa syntetyczna, symbole lub </a:t>
            </a:r>
            <a:r>
              <a:rPr lang="pl-PL" sz="2000" b="1" dirty="0" err="1" smtClean="0"/>
              <a:t>język</a:t>
            </a:r>
            <a:r>
              <a:rPr lang="pl-PL" sz="2000" b="1" dirty="0" smtClean="0"/>
              <a:t> uproszczony). </a:t>
            </a:r>
            <a:endParaRPr lang="pl-PL" sz="2400" b="1" dirty="0" smtClean="0"/>
          </a:p>
          <a:p>
            <a:pPr lvl="0"/>
            <a:r>
              <a:rPr lang="pl-PL" sz="2400" b="1" dirty="0" smtClean="0"/>
              <a:t>CAPTCHA:</a:t>
            </a:r>
            <a:r>
              <a:rPr lang="pl-PL" sz="2400" dirty="0" smtClean="0"/>
              <a:t> Jeśli celem treści nietekstowej jest potwierdzenie, że do treści ma dostęp człowiek, a nie komputer, wtedy </a:t>
            </a:r>
            <a:r>
              <a:rPr lang="pl-PL" sz="2400" dirty="0" smtClean="0">
                <a:solidFill>
                  <a:srgbClr val="FF0000"/>
                </a:solidFill>
              </a:rPr>
              <a:t>dostarcza się alternatywę w postaci tekstu</a:t>
            </a:r>
            <a:r>
              <a:rPr lang="pl-PL" sz="2400" dirty="0" smtClean="0"/>
              <a:t>, która identyfikuje oraz opisuje cel treści nietekstowej. Dostarcza się również alternatywnych zabezpieczeń typu CAPTCHA, </a:t>
            </a:r>
            <a:r>
              <a:rPr lang="pl-PL" sz="2400" dirty="0" smtClean="0">
                <a:solidFill>
                  <a:srgbClr val="FF0000"/>
                </a:solidFill>
              </a:rPr>
              <a:t>dostosowanych </a:t>
            </a:r>
            <a:r>
              <a:rPr lang="pl-PL" sz="2400" dirty="0" smtClean="0"/>
              <a:t>do różnych możliwości percepcji użytkowników, uwzględniając różne rodzaje niepełnosprawności. </a:t>
            </a:r>
          </a:p>
          <a:p>
            <a:endParaRPr lang="pl-PL" sz="2400" dirty="0"/>
          </a:p>
        </p:txBody>
      </p:sp>
      <p:sp>
        <p:nvSpPr>
          <p:cNvPr id="6" name="pole tekstowe 5"/>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rzut ekranu z przykładem niedostępnej Captchy. &#10;&#10;&#10;https://upload.wikimedia.org/wikipedia/commons/4/49/Captchacat.png"/>
          <p:cNvPicPr>
            <a:picLocks noChangeAspect="1" noChangeArrowheads="1"/>
          </p:cNvPicPr>
          <p:nvPr/>
        </p:nvPicPr>
        <p:blipFill>
          <a:blip r:embed="rId2" cstate="print"/>
          <a:srcRect/>
          <a:stretch>
            <a:fillRect/>
          </a:stretch>
        </p:blipFill>
        <p:spPr bwMode="auto">
          <a:xfrm>
            <a:off x="1857356" y="1571612"/>
            <a:ext cx="4892632"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pole tekstowe 4"/>
          <p:cNvSpPr txBox="1"/>
          <p:nvPr/>
        </p:nvSpPr>
        <p:spPr>
          <a:xfrm>
            <a:off x="857224" y="5857892"/>
            <a:ext cx="7143800" cy="600164"/>
          </a:xfrm>
          <a:prstGeom prst="rect">
            <a:avLst/>
          </a:prstGeom>
          <a:noFill/>
        </p:spPr>
        <p:txBody>
          <a:bodyPr wrap="square" rtlCol="0">
            <a:spAutoFit/>
          </a:bodyPr>
          <a:lstStyle/>
          <a:p>
            <a:r>
              <a:rPr lang="pl-PL" sz="1100" dirty="0" smtClean="0"/>
              <a:t>Źródło: https://commons.wikimedia.org/wiki/User:OgreBot/Uploads_by_new_users/2016_March_01_18:00</a:t>
            </a:r>
          </a:p>
          <a:p>
            <a:r>
              <a:rPr lang="pl-PL" sz="1100" dirty="0" smtClean="0"/>
              <a:t>Źródło: https://en.wikipedia.org/wiki/CAPTCHA</a:t>
            </a:r>
          </a:p>
          <a:p>
            <a:endParaRPr lang="pl-PL" sz="1100" dirty="0"/>
          </a:p>
        </p:txBody>
      </p:sp>
      <p:sp>
        <p:nvSpPr>
          <p:cNvPr id="6" name="pole tekstowe 5"/>
          <p:cNvSpPr txBox="1"/>
          <p:nvPr/>
        </p:nvSpPr>
        <p:spPr>
          <a:xfrm>
            <a:off x="857224" y="4857760"/>
            <a:ext cx="7572428" cy="646331"/>
          </a:xfrm>
          <a:prstGeom prst="rect">
            <a:avLst/>
          </a:prstGeom>
          <a:noFill/>
        </p:spPr>
        <p:txBody>
          <a:bodyPr wrap="square" rtlCol="0">
            <a:spAutoFit/>
          </a:bodyPr>
          <a:lstStyle/>
          <a:p>
            <a:r>
              <a:rPr lang="en-US" dirty="0" smtClean="0"/>
              <a:t>A </a:t>
            </a:r>
            <a:r>
              <a:rPr lang="en-US" b="1" dirty="0" smtClean="0"/>
              <a:t>CAPTCHA</a:t>
            </a:r>
            <a:r>
              <a:rPr lang="en-US" dirty="0" smtClean="0"/>
              <a:t> (a </a:t>
            </a:r>
            <a:r>
              <a:rPr lang="en-US" dirty="0" err="1" smtClean="0"/>
              <a:t>backronym</a:t>
            </a:r>
            <a:r>
              <a:rPr lang="en-US" dirty="0" smtClean="0"/>
              <a:t> for "</a:t>
            </a:r>
            <a:r>
              <a:rPr lang="en-US" b="1" dirty="0" smtClean="0"/>
              <a:t>C</a:t>
            </a:r>
            <a:r>
              <a:rPr lang="en-US" dirty="0" smtClean="0"/>
              <a:t>ompletely </a:t>
            </a:r>
            <a:r>
              <a:rPr lang="en-US" b="1" dirty="0" smtClean="0"/>
              <a:t>A</a:t>
            </a:r>
            <a:r>
              <a:rPr lang="en-US" dirty="0" smtClean="0"/>
              <a:t>utomated </a:t>
            </a:r>
            <a:r>
              <a:rPr lang="en-US" b="1" dirty="0" smtClean="0"/>
              <a:t>P</a:t>
            </a:r>
            <a:r>
              <a:rPr lang="en-US" dirty="0" smtClean="0"/>
              <a:t>ublic </a:t>
            </a:r>
            <a:r>
              <a:rPr lang="en-US" b="1" dirty="0" smtClean="0"/>
              <a:t>T</a:t>
            </a:r>
            <a:r>
              <a:rPr lang="en-US" dirty="0" smtClean="0"/>
              <a:t>uring test to tell </a:t>
            </a:r>
            <a:r>
              <a:rPr lang="en-US" b="1" dirty="0" smtClean="0"/>
              <a:t>C</a:t>
            </a:r>
            <a:r>
              <a:rPr lang="en-US" dirty="0" smtClean="0"/>
              <a:t>omputers and </a:t>
            </a:r>
            <a:r>
              <a:rPr lang="en-US" b="1" dirty="0" smtClean="0"/>
              <a:t>H</a:t>
            </a:r>
            <a:r>
              <a:rPr lang="en-US" dirty="0" smtClean="0"/>
              <a:t>umans </a:t>
            </a:r>
            <a:r>
              <a:rPr lang="en-US" b="1" dirty="0" smtClean="0"/>
              <a:t>A</a:t>
            </a:r>
            <a:r>
              <a:rPr lang="en-US" dirty="0" smtClean="0"/>
              <a:t>part")</a:t>
            </a:r>
            <a:endParaRPr lang="pl-PL"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Zrzut ekranu przedtawiający Panorama-captcah-idea. Poniżej powiększone przykłady ramek funkcjonujących jako lupa. W pierwszej powiększony dom na zboczu, w drugiej góra, w trzeciej jezioro.&#10;&#10;&#10;https://upload.wikimedia.org/wikipedia/commons/d/da/Panorama-captcha-idea.png"/>
          <p:cNvPicPr>
            <a:picLocks noChangeAspect="1" noChangeArrowheads="1"/>
          </p:cNvPicPr>
          <p:nvPr/>
        </p:nvPicPr>
        <p:blipFill>
          <a:blip r:embed="rId2" cstate="print"/>
          <a:srcRect/>
          <a:stretch>
            <a:fillRect/>
          </a:stretch>
        </p:blipFill>
        <p:spPr bwMode="auto">
          <a:xfrm>
            <a:off x="500034" y="1071546"/>
            <a:ext cx="8330815" cy="3000396"/>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857224" y="6072206"/>
            <a:ext cx="6072230" cy="261610"/>
          </a:xfrm>
          <a:prstGeom prst="rect">
            <a:avLst/>
          </a:prstGeom>
          <a:noFill/>
        </p:spPr>
        <p:txBody>
          <a:bodyPr wrap="square" rtlCol="0">
            <a:spAutoFit/>
          </a:bodyPr>
          <a:lstStyle/>
          <a:p>
            <a:r>
              <a:rPr lang="pl-PL" sz="1100" dirty="0" smtClean="0"/>
              <a:t>Źródło: https://commons.wikimedia.org/wiki/File:Panorama-captcha-idea.png</a:t>
            </a:r>
            <a:endParaRPr lang="pl-PL" sz="1100" dirty="0"/>
          </a:p>
        </p:txBody>
      </p:sp>
      <p:sp>
        <p:nvSpPr>
          <p:cNvPr id="4" name="Tytuł 3"/>
          <p:cNvSpPr>
            <a:spLocks noGrp="1"/>
          </p:cNvSpPr>
          <p:nvPr>
            <p:ph type="title"/>
          </p:nvPr>
        </p:nvSpPr>
        <p:spPr>
          <a:xfrm>
            <a:off x="428596" y="642918"/>
            <a:ext cx="8229600" cy="654032"/>
          </a:xfrm>
        </p:spPr>
        <p:txBody>
          <a:bodyPr/>
          <a:lstStyle/>
          <a:p>
            <a:r>
              <a:rPr lang="pl-PL" b="1" dirty="0" err="1" smtClean="0"/>
              <a:t>Panorama-captcha-idea</a:t>
            </a:r>
            <a:r>
              <a:rPr lang="pl-PL" b="1" dirty="0" smtClean="0"/>
              <a:t/>
            </a:r>
            <a:br>
              <a:rPr lang="pl-PL" b="1" dirty="0" smtClean="0"/>
            </a:br>
            <a:endParaRPr lang="pl-PL" dirty="0"/>
          </a:p>
        </p:txBody>
      </p:sp>
      <p:pic>
        <p:nvPicPr>
          <p:cNvPr id="184323" name="Picture 3"/>
          <p:cNvPicPr>
            <a:picLocks noChangeAspect="1" noChangeArrowheads="1"/>
          </p:cNvPicPr>
          <p:nvPr/>
        </p:nvPicPr>
        <p:blipFill>
          <a:blip r:embed="rId3" cstate="print"/>
          <a:srcRect/>
          <a:stretch>
            <a:fillRect/>
          </a:stretch>
        </p:blipFill>
        <p:spPr bwMode="auto">
          <a:xfrm>
            <a:off x="714348" y="2357430"/>
            <a:ext cx="2035410" cy="3429024"/>
          </a:xfrm>
          <a:prstGeom prst="rect">
            <a:avLst/>
          </a:prstGeom>
          <a:ln>
            <a:noFill/>
          </a:ln>
          <a:effectLst>
            <a:outerShdw blurRad="292100" dist="139700" dir="2700000" algn="tl" rotWithShape="0">
              <a:srgbClr val="333333">
                <a:alpha val="65000"/>
              </a:srgbClr>
            </a:outerShdw>
          </a:effectLst>
        </p:spPr>
      </p:pic>
      <p:pic>
        <p:nvPicPr>
          <p:cNvPr id="184324" name="Picture 4"/>
          <p:cNvPicPr>
            <a:picLocks noChangeAspect="1" noChangeArrowheads="1"/>
          </p:cNvPicPr>
          <p:nvPr/>
        </p:nvPicPr>
        <p:blipFill>
          <a:blip r:embed="rId4" cstate="print"/>
          <a:srcRect/>
          <a:stretch>
            <a:fillRect/>
          </a:stretch>
        </p:blipFill>
        <p:spPr bwMode="auto">
          <a:xfrm>
            <a:off x="3643306" y="2428868"/>
            <a:ext cx="2178662" cy="3429024"/>
          </a:xfrm>
          <a:prstGeom prst="rect">
            <a:avLst/>
          </a:prstGeom>
          <a:ln>
            <a:noFill/>
          </a:ln>
          <a:effectLst>
            <a:outerShdw blurRad="292100" dist="139700" dir="2700000" algn="tl" rotWithShape="0">
              <a:srgbClr val="333333">
                <a:alpha val="65000"/>
              </a:srgbClr>
            </a:outerShdw>
          </a:effectLst>
        </p:spPr>
      </p:pic>
      <p:pic>
        <p:nvPicPr>
          <p:cNvPr id="184325" name="Picture 5"/>
          <p:cNvPicPr>
            <a:picLocks noChangeAspect="1" noChangeArrowheads="1"/>
          </p:cNvPicPr>
          <p:nvPr/>
        </p:nvPicPr>
        <p:blipFill>
          <a:blip r:embed="rId5" cstate="print"/>
          <a:srcRect/>
          <a:stretch>
            <a:fillRect/>
          </a:stretch>
        </p:blipFill>
        <p:spPr bwMode="auto">
          <a:xfrm>
            <a:off x="6330624" y="2357430"/>
            <a:ext cx="2205599" cy="35719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4323"/>
                                        </p:tgtEl>
                                        <p:attrNameLst>
                                          <p:attrName>style.visibility</p:attrName>
                                        </p:attrNameLst>
                                      </p:cBhvr>
                                      <p:to>
                                        <p:strVal val="visible"/>
                                      </p:to>
                                    </p:set>
                                    <p:anim calcmode="lin" valueType="num">
                                      <p:cBhvr>
                                        <p:cTn id="7" dur="500" fill="hold"/>
                                        <p:tgtEl>
                                          <p:spTgt spid="184323"/>
                                        </p:tgtEl>
                                        <p:attrNameLst>
                                          <p:attrName>ppt_w</p:attrName>
                                        </p:attrNameLst>
                                      </p:cBhvr>
                                      <p:tavLst>
                                        <p:tav tm="0">
                                          <p:val>
                                            <p:fltVal val="0"/>
                                          </p:val>
                                        </p:tav>
                                        <p:tav tm="100000">
                                          <p:val>
                                            <p:strVal val="#ppt_w"/>
                                          </p:val>
                                        </p:tav>
                                      </p:tavLst>
                                    </p:anim>
                                    <p:anim calcmode="lin" valueType="num">
                                      <p:cBhvr>
                                        <p:cTn id="8" dur="500" fill="hold"/>
                                        <p:tgtEl>
                                          <p:spTgt spid="184323"/>
                                        </p:tgtEl>
                                        <p:attrNameLst>
                                          <p:attrName>ppt_h</p:attrName>
                                        </p:attrNameLst>
                                      </p:cBhvr>
                                      <p:tavLst>
                                        <p:tav tm="0">
                                          <p:val>
                                            <p:fltVal val="0"/>
                                          </p:val>
                                        </p:tav>
                                        <p:tav tm="100000">
                                          <p:val>
                                            <p:strVal val="#ppt_h"/>
                                          </p:val>
                                        </p:tav>
                                      </p:tavLst>
                                    </p:anim>
                                    <p:animEffect transition="in" filter="fade">
                                      <p:cBhvr>
                                        <p:cTn id="9" dur="500"/>
                                        <p:tgtEl>
                                          <p:spTgt spid="1843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84324"/>
                                        </p:tgtEl>
                                        <p:attrNameLst>
                                          <p:attrName>style.visibility</p:attrName>
                                        </p:attrNameLst>
                                      </p:cBhvr>
                                      <p:to>
                                        <p:strVal val="visible"/>
                                      </p:to>
                                    </p:set>
                                    <p:anim calcmode="lin" valueType="num">
                                      <p:cBhvr>
                                        <p:cTn id="14" dur="500" fill="hold"/>
                                        <p:tgtEl>
                                          <p:spTgt spid="184324"/>
                                        </p:tgtEl>
                                        <p:attrNameLst>
                                          <p:attrName>ppt_w</p:attrName>
                                        </p:attrNameLst>
                                      </p:cBhvr>
                                      <p:tavLst>
                                        <p:tav tm="0">
                                          <p:val>
                                            <p:fltVal val="0"/>
                                          </p:val>
                                        </p:tav>
                                        <p:tav tm="100000">
                                          <p:val>
                                            <p:strVal val="#ppt_w"/>
                                          </p:val>
                                        </p:tav>
                                      </p:tavLst>
                                    </p:anim>
                                    <p:anim calcmode="lin" valueType="num">
                                      <p:cBhvr>
                                        <p:cTn id="15" dur="500" fill="hold"/>
                                        <p:tgtEl>
                                          <p:spTgt spid="184324"/>
                                        </p:tgtEl>
                                        <p:attrNameLst>
                                          <p:attrName>ppt_h</p:attrName>
                                        </p:attrNameLst>
                                      </p:cBhvr>
                                      <p:tavLst>
                                        <p:tav tm="0">
                                          <p:val>
                                            <p:fltVal val="0"/>
                                          </p:val>
                                        </p:tav>
                                        <p:tav tm="100000">
                                          <p:val>
                                            <p:strVal val="#ppt_h"/>
                                          </p:val>
                                        </p:tav>
                                      </p:tavLst>
                                    </p:anim>
                                    <p:animEffect transition="in" filter="fade">
                                      <p:cBhvr>
                                        <p:cTn id="16" dur="500"/>
                                        <p:tgtEl>
                                          <p:spTgt spid="1843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84325"/>
                                        </p:tgtEl>
                                        <p:attrNameLst>
                                          <p:attrName>style.visibility</p:attrName>
                                        </p:attrNameLst>
                                      </p:cBhvr>
                                      <p:to>
                                        <p:strVal val="visible"/>
                                      </p:to>
                                    </p:set>
                                    <p:anim calcmode="lin" valueType="num">
                                      <p:cBhvr>
                                        <p:cTn id="21" dur="500" fill="hold"/>
                                        <p:tgtEl>
                                          <p:spTgt spid="184325"/>
                                        </p:tgtEl>
                                        <p:attrNameLst>
                                          <p:attrName>ppt_w</p:attrName>
                                        </p:attrNameLst>
                                      </p:cBhvr>
                                      <p:tavLst>
                                        <p:tav tm="0">
                                          <p:val>
                                            <p:fltVal val="0"/>
                                          </p:val>
                                        </p:tav>
                                        <p:tav tm="100000">
                                          <p:val>
                                            <p:strVal val="#ppt_w"/>
                                          </p:val>
                                        </p:tav>
                                      </p:tavLst>
                                    </p:anim>
                                    <p:anim calcmode="lin" valueType="num">
                                      <p:cBhvr>
                                        <p:cTn id="22" dur="500" fill="hold"/>
                                        <p:tgtEl>
                                          <p:spTgt spid="184325"/>
                                        </p:tgtEl>
                                        <p:attrNameLst>
                                          <p:attrName>ppt_h</p:attrName>
                                        </p:attrNameLst>
                                      </p:cBhvr>
                                      <p:tavLst>
                                        <p:tav tm="0">
                                          <p:val>
                                            <p:fltVal val="0"/>
                                          </p:val>
                                        </p:tav>
                                        <p:tav tm="100000">
                                          <p:val>
                                            <p:strVal val="#ppt_h"/>
                                          </p:val>
                                        </p:tav>
                                      </p:tavLst>
                                    </p:anim>
                                    <p:animEffect transition="in" filter="fade">
                                      <p:cBhvr>
                                        <p:cTn id="23"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Zrzut ekranu z przykładem Captchy wymagającej dopasowanie kolorowych pasków. Trzy pionowe pasy podzielone na 10 kolorów. Na pierwszym suwak ustawiony na kolorze brązowym, na drugim na zielonym, na trzecim na niebieskim.&#10;&#10;&#10;https://c1.staticflickr.com/7/6133/6196516081_f51f231fc3_z.jpg"/>
          <p:cNvPicPr>
            <a:picLocks noChangeAspect="1" noChangeArrowheads="1"/>
          </p:cNvPicPr>
          <p:nvPr/>
        </p:nvPicPr>
        <p:blipFill>
          <a:blip r:embed="rId2" cstate="print"/>
          <a:srcRect/>
          <a:stretch>
            <a:fillRect/>
          </a:stretch>
        </p:blipFill>
        <p:spPr bwMode="auto">
          <a:xfrm>
            <a:off x="500034" y="785794"/>
            <a:ext cx="8150573" cy="4929222"/>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500034" y="6072206"/>
            <a:ext cx="6643734" cy="261610"/>
          </a:xfrm>
          <a:prstGeom prst="rect">
            <a:avLst/>
          </a:prstGeom>
          <a:noFill/>
        </p:spPr>
        <p:txBody>
          <a:bodyPr wrap="square" rtlCol="0">
            <a:spAutoFit/>
          </a:bodyPr>
          <a:lstStyle/>
          <a:p>
            <a:r>
              <a:rPr lang="pl-PL" sz="1100" dirty="0" smtClean="0"/>
              <a:t>Źródło: https://www.flickr.com/photos/billsaturno/6196516081</a:t>
            </a:r>
            <a:endParaRPr lang="pl-PL" sz="11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Zrzut ekranu z ilustracjami osób. Jednak ilustracja przedstawia kota. "/>
          <p:cNvPicPr>
            <a:picLocks noChangeAspect="1" noChangeArrowheads="1"/>
          </p:cNvPicPr>
          <p:nvPr/>
        </p:nvPicPr>
        <p:blipFill>
          <a:blip r:embed="rId2" cstate="print"/>
          <a:srcRect/>
          <a:stretch>
            <a:fillRect/>
          </a:stretch>
        </p:blipFill>
        <p:spPr bwMode="auto">
          <a:xfrm>
            <a:off x="785786" y="500042"/>
            <a:ext cx="4362450" cy="5715000"/>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500694" y="6000768"/>
            <a:ext cx="3071834" cy="430887"/>
          </a:xfrm>
          <a:prstGeom prst="rect">
            <a:avLst/>
          </a:prstGeom>
          <a:noFill/>
        </p:spPr>
        <p:txBody>
          <a:bodyPr wrap="square" rtlCol="0">
            <a:spAutoFit/>
          </a:bodyPr>
          <a:lstStyle/>
          <a:p>
            <a:r>
              <a:rPr lang="pl-PL" sz="1100" dirty="0" smtClean="0"/>
              <a:t>Źródło: https://commons.wikimedia.org/wiki/</a:t>
            </a:r>
          </a:p>
          <a:p>
            <a:r>
              <a:rPr lang="pl-PL" sz="1100" dirty="0" smtClean="0"/>
              <a:t>File:Find-the-different-captcha-idea.png</a:t>
            </a:r>
            <a:endParaRPr lang="pl-PL" sz="11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500042"/>
            <a:ext cx="8229600" cy="917596"/>
          </a:xfrm>
        </p:spPr>
        <p:txBody>
          <a:bodyPr/>
          <a:lstStyle/>
          <a:p>
            <a:r>
              <a:rPr lang="pl-PL" sz="2400" dirty="0" err="1" smtClean="0"/>
              <a:t>Accessibility</a:t>
            </a:r>
            <a:r>
              <a:rPr lang="pl-PL" sz="2400" dirty="0" smtClean="0"/>
              <a:t> - </a:t>
            </a:r>
            <a:r>
              <a:rPr lang="pl-PL" sz="2400" dirty="0" err="1" smtClean="0"/>
              <a:t>reCAPTCHA</a:t>
            </a:r>
            <a:r>
              <a:rPr lang="pl-PL" sz="2400" dirty="0" smtClean="0"/>
              <a:t/>
            </a:r>
            <a:br>
              <a:rPr lang="pl-PL" sz="2400" dirty="0" smtClean="0"/>
            </a:br>
            <a:endParaRPr lang="pl-PL" sz="2400" dirty="0"/>
          </a:p>
        </p:txBody>
      </p:sp>
      <p:pic>
        <p:nvPicPr>
          <p:cNvPr id="188418" name="Picture 2" descr="Zrzut ekranu przedstawiający nowy sposób zastosowania dostępnej reCAPTCHA."/>
          <p:cNvPicPr>
            <a:picLocks noChangeAspect="1" noChangeArrowheads="1"/>
          </p:cNvPicPr>
          <p:nvPr/>
        </p:nvPicPr>
        <p:blipFill>
          <a:blip r:embed="rId2" cstate="print"/>
          <a:srcRect/>
          <a:stretch>
            <a:fillRect/>
          </a:stretch>
        </p:blipFill>
        <p:spPr bwMode="auto">
          <a:xfrm>
            <a:off x="857224" y="1071546"/>
            <a:ext cx="2381343" cy="2481260"/>
          </a:xfrm>
          <a:prstGeom prst="rect">
            <a:avLst/>
          </a:prstGeom>
          <a:ln>
            <a:noFill/>
          </a:ln>
          <a:effectLst>
            <a:outerShdw blurRad="292100" dist="139700" dir="2700000" algn="tl" rotWithShape="0">
              <a:srgbClr val="333333">
                <a:alpha val="65000"/>
              </a:srgbClr>
            </a:outerShdw>
          </a:effectLst>
        </p:spPr>
      </p:pic>
      <p:pic>
        <p:nvPicPr>
          <p:cNvPr id="188420" name="Picture 4" descr="Zrzut ekranu przedstawiający nowy sposób zastosowania dostępnej reCAPTCHA."/>
          <p:cNvPicPr>
            <a:picLocks noChangeAspect="1" noChangeArrowheads="1"/>
          </p:cNvPicPr>
          <p:nvPr/>
        </p:nvPicPr>
        <p:blipFill>
          <a:blip r:embed="rId3" cstate="print"/>
          <a:srcRect/>
          <a:stretch>
            <a:fillRect/>
          </a:stretch>
        </p:blipFill>
        <p:spPr bwMode="auto">
          <a:xfrm>
            <a:off x="4857752" y="1142984"/>
            <a:ext cx="2366960" cy="2466273"/>
          </a:xfrm>
          <a:prstGeom prst="rect">
            <a:avLst/>
          </a:prstGeom>
          <a:ln>
            <a:noFill/>
          </a:ln>
          <a:effectLst>
            <a:outerShdw blurRad="292100" dist="139700" dir="2700000" algn="tl" rotWithShape="0">
              <a:srgbClr val="333333">
                <a:alpha val="65000"/>
              </a:srgbClr>
            </a:outerShdw>
          </a:effectLst>
        </p:spPr>
      </p:pic>
      <p:pic>
        <p:nvPicPr>
          <p:cNvPr id="188422" name="Picture 6" descr="Zrzut ekranu przedstawiający nowy sposób zastosowania dostępnej reCAPTCHA."/>
          <p:cNvPicPr>
            <a:picLocks noChangeAspect="1" noChangeArrowheads="1"/>
          </p:cNvPicPr>
          <p:nvPr/>
        </p:nvPicPr>
        <p:blipFill>
          <a:blip r:embed="rId4" cstate="print"/>
          <a:srcRect/>
          <a:stretch>
            <a:fillRect/>
          </a:stretch>
        </p:blipFill>
        <p:spPr bwMode="auto">
          <a:xfrm>
            <a:off x="2214546" y="3643314"/>
            <a:ext cx="2196892" cy="2381247"/>
          </a:xfrm>
          <a:prstGeom prst="rect">
            <a:avLst/>
          </a:prstGeom>
          <a:ln>
            <a:noFill/>
          </a:ln>
          <a:effectLst>
            <a:outerShdw blurRad="292100" dist="139700" dir="2700000" algn="tl" rotWithShape="0">
              <a:srgbClr val="333333">
                <a:alpha val="65000"/>
              </a:srgbClr>
            </a:outerShdw>
          </a:effectLst>
        </p:spPr>
      </p:pic>
      <p:pic>
        <p:nvPicPr>
          <p:cNvPr id="188424" name="Picture 8" descr="Zrzut ekranu przedstawiający nowy sposób zastosowania dostępnej reCAPTCHA."/>
          <p:cNvPicPr>
            <a:picLocks noChangeAspect="1" noChangeArrowheads="1"/>
          </p:cNvPicPr>
          <p:nvPr/>
        </p:nvPicPr>
        <p:blipFill>
          <a:blip r:embed="rId5" cstate="print"/>
          <a:srcRect/>
          <a:stretch>
            <a:fillRect/>
          </a:stretch>
        </p:blipFill>
        <p:spPr bwMode="auto">
          <a:xfrm>
            <a:off x="6072198" y="3571876"/>
            <a:ext cx="2331241" cy="2543173"/>
          </a:xfrm>
          <a:prstGeom prst="rect">
            <a:avLst/>
          </a:prstGeom>
          <a:ln>
            <a:noFill/>
          </a:ln>
          <a:effectLst>
            <a:outerShdw blurRad="292100" dist="139700" dir="2700000" algn="tl" rotWithShape="0">
              <a:srgbClr val="333333">
                <a:alpha val="65000"/>
              </a:srgbClr>
            </a:outerShdw>
          </a:effectLst>
        </p:spPr>
      </p:pic>
      <p:sp>
        <p:nvSpPr>
          <p:cNvPr id="7" name="pole tekstowe 6"/>
          <p:cNvSpPr txBox="1"/>
          <p:nvPr/>
        </p:nvSpPr>
        <p:spPr>
          <a:xfrm>
            <a:off x="571472" y="6072206"/>
            <a:ext cx="5357850" cy="261610"/>
          </a:xfrm>
          <a:prstGeom prst="rect">
            <a:avLst/>
          </a:prstGeom>
          <a:noFill/>
        </p:spPr>
        <p:txBody>
          <a:bodyPr wrap="square" rtlCol="0">
            <a:spAutoFit/>
          </a:bodyPr>
          <a:lstStyle/>
          <a:p>
            <a:r>
              <a:rPr lang="pl-PL" sz="1100" dirty="0" smtClean="0"/>
              <a:t>Źródło: https://support.google.com/recaptcha/?hl=en#6080904</a:t>
            </a:r>
            <a:endParaRPr lang="pl-PL"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3" name="Symbol zastępczy zawartości 2"/>
          <p:cNvSpPr>
            <a:spLocks noGrp="1"/>
          </p:cNvSpPr>
          <p:nvPr>
            <p:ph idx="1"/>
          </p:nvPr>
        </p:nvSpPr>
        <p:spPr/>
        <p:txBody>
          <a:bodyPr>
            <a:normAutofit fontScale="92500" lnSpcReduction="10000"/>
          </a:bodyPr>
          <a:lstStyle/>
          <a:p>
            <a:r>
              <a:rPr lang="pl-PL" sz="2400" dirty="0" smtClean="0"/>
              <a:t>5. OSOBY NIEPEŁNOSPRAWNE STANOWIĄ </a:t>
            </a:r>
            <a:r>
              <a:rPr lang="pl-PL" sz="2400" b="1" dirty="0" smtClean="0">
                <a:solidFill>
                  <a:srgbClr val="FF0000"/>
                </a:solidFill>
              </a:rPr>
              <a:t>ZRÓŻNICOWANĄ</a:t>
            </a:r>
            <a:r>
              <a:rPr lang="pl-PL" sz="2400" dirty="0" smtClean="0"/>
              <a:t> GRUPĘ LUDZI.</a:t>
            </a:r>
          </a:p>
          <a:p>
            <a:r>
              <a:rPr lang="pl-PL" sz="2400" dirty="0" smtClean="0"/>
              <a:t>Osoby niepełnosprawne są bardzo zróżnicowaną grupą ludzi, w związku z czym konieczna jest polityka, która będzie </a:t>
            </a:r>
            <a:r>
              <a:rPr lang="pl-PL" sz="2400" b="1" dirty="0" smtClean="0">
                <a:solidFill>
                  <a:srgbClr val="FF0000"/>
                </a:solidFill>
              </a:rPr>
              <a:t>respektować</a:t>
            </a:r>
            <a:r>
              <a:rPr lang="pl-PL" sz="2400" dirty="0" smtClean="0"/>
              <a:t> tę </a:t>
            </a:r>
            <a:r>
              <a:rPr lang="pl-PL" sz="2400" b="1" dirty="0" smtClean="0">
                <a:solidFill>
                  <a:srgbClr val="FF0000"/>
                </a:solidFill>
              </a:rPr>
              <a:t>różnorodność</a:t>
            </a:r>
            <a:r>
              <a:rPr lang="pl-PL" sz="2400" dirty="0" smtClean="0"/>
              <a:t>. Szczególnej uwagi wymagają osoby o złożonych, wielorakich potrzebach uzależniających ich od </a:t>
            </a:r>
            <a:r>
              <a:rPr lang="pl-PL" sz="2400" dirty="0" err="1" smtClean="0"/>
              <a:t>pomocy</a:t>
            </a:r>
            <a:r>
              <a:rPr lang="pl-PL" sz="2400" dirty="0" smtClean="0"/>
              <a:t> innych (</a:t>
            </a:r>
            <a:r>
              <a:rPr lang="pl-PL" sz="2400" i="1" dirty="0" err="1" smtClean="0"/>
              <a:t>complex</a:t>
            </a:r>
            <a:r>
              <a:rPr lang="pl-PL" sz="2400" i="1" dirty="0" smtClean="0"/>
              <a:t> </a:t>
            </a:r>
            <a:r>
              <a:rPr lang="pl-PL" sz="2400" i="1" dirty="0" err="1" smtClean="0"/>
              <a:t>dependency</a:t>
            </a:r>
            <a:r>
              <a:rPr lang="pl-PL" sz="2400" i="1" dirty="0" smtClean="0"/>
              <a:t> </a:t>
            </a:r>
            <a:r>
              <a:rPr lang="pl-PL" sz="2400" i="1" dirty="0" err="1" smtClean="0"/>
              <a:t>needs</a:t>
            </a:r>
            <a:r>
              <a:rPr lang="pl-PL" sz="2400" dirty="0" smtClean="0"/>
              <a:t>) oraz ich rodziny. Ludzie ci stanowią często najbardziej zaniedbywaną grupę wśród wszystkich osób niepełnosprawnych. Podobnie, niepełnosprawne kobiety oraz niepełnosprawni pochodzący z mniejszości etnicznych doświadczają często podwójnej lub  nawet wielorakiej dyskryminacji, wynikającej z </a:t>
            </a:r>
            <a:r>
              <a:rPr lang="pl-PL" sz="2400" b="1" dirty="0" smtClean="0">
                <a:solidFill>
                  <a:srgbClr val="FF0000"/>
                </a:solidFill>
              </a:rPr>
              <a:t>dyskryminacji</a:t>
            </a:r>
            <a:r>
              <a:rPr lang="pl-PL" sz="2400" dirty="0" smtClean="0"/>
              <a:t> związanej z ich niepełnosprawnością, płcią i pochodzeniem etnicznym. Dla osób niesłyszących z kolei podstawową sprawą jest </a:t>
            </a:r>
            <a:r>
              <a:rPr lang="pl-PL" sz="2400" b="1" dirty="0" smtClean="0">
                <a:solidFill>
                  <a:srgbClr val="FF0000"/>
                </a:solidFill>
              </a:rPr>
              <a:t>uznanie języka migowego</a:t>
            </a:r>
            <a:r>
              <a:rPr lang="pl-PL" sz="2400" dirty="0" smtClean="0"/>
              <a:t>.</a:t>
            </a:r>
          </a:p>
          <a:p>
            <a:endParaRPr lang="pl-PL" sz="2400"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sz="3600" dirty="0" smtClean="0"/>
              <a:t>Projekt Dostępna Informacja: </a:t>
            </a:r>
            <a:r>
              <a:rPr lang="pl-PL" sz="3600" dirty="0" err="1" smtClean="0"/>
              <a:t>Captcha</a:t>
            </a:r>
            <a:endParaRPr lang="pl-PL" sz="3600" dirty="0"/>
          </a:p>
        </p:txBody>
      </p:sp>
      <p:pic>
        <p:nvPicPr>
          <p:cNvPr id="113666" name="Picture 2" descr="Zrzut ekranu filmu Projekt Dostępna Informacja: CAPTCHA"/>
          <p:cNvPicPr>
            <a:picLocks noChangeAspect="1" noChangeArrowheads="1"/>
          </p:cNvPicPr>
          <p:nvPr/>
        </p:nvPicPr>
        <p:blipFill>
          <a:blip r:embed="rId2" cstate="print"/>
          <a:srcRect/>
          <a:stretch>
            <a:fillRect/>
          </a:stretch>
        </p:blipFill>
        <p:spPr bwMode="auto">
          <a:xfrm>
            <a:off x="898525" y="1557338"/>
            <a:ext cx="7345363" cy="3743325"/>
          </a:xfrm>
          <a:prstGeom prst="rect">
            <a:avLst/>
          </a:prstGeom>
          <a:ln>
            <a:noFill/>
          </a:ln>
          <a:effectLst>
            <a:outerShdw blurRad="292100" dist="139700" dir="2700000" algn="tl" rotWithShape="0">
              <a:srgbClr val="333333">
                <a:alpha val="65000"/>
              </a:srgbClr>
            </a:outerShdw>
          </a:effectLst>
        </p:spPr>
      </p:pic>
      <p:sp>
        <p:nvSpPr>
          <p:cNvPr id="6" name="pole tekstowe 5"/>
          <p:cNvSpPr txBox="1"/>
          <p:nvPr/>
        </p:nvSpPr>
        <p:spPr>
          <a:xfrm>
            <a:off x="928662" y="5929330"/>
            <a:ext cx="7286676" cy="261610"/>
          </a:xfrm>
          <a:prstGeom prst="rect">
            <a:avLst/>
          </a:prstGeom>
          <a:noFill/>
        </p:spPr>
        <p:txBody>
          <a:bodyPr wrap="square" rtlCol="0">
            <a:spAutoFit/>
          </a:bodyPr>
          <a:lstStyle/>
          <a:p>
            <a:r>
              <a:rPr lang="pl-PL" sz="1100" dirty="0" smtClean="0"/>
              <a:t>Źródło: https://www.youtube.com/watch?v=to3ZDmgtzhA</a:t>
            </a:r>
            <a:endParaRPr lang="pl-PL" sz="11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rzut ekranu strony tytułowej podręcznika E-podręcznik dostępny dla wszystkich. Poradnik dla twórców elektronicznych materiałów edukacyjnych. Fundacja Instytut Rozwoju Regionalengo. Warszawa, czerwiec 2013."/>
          <p:cNvPicPr>
            <a:picLocks noChangeAspect="1" noChangeArrowheads="1"/>
          </p:cNvPicPr>
          <p:nvPr/>
        </p:nvPicPr>
        <p:blipFill>
          <a:blip r:embed="rId2" cstate="print"/>
          <a:srcRect/>
          <a:stretch>
            <a:fillRect/>
          </a:stretch>
        </p:blipFill>
        <p:spPr bwMode="auto">
          <a:xfrm>
            <a:off x="2428860" y="428604"/>
            <a:ext cx="4321321" cy="5078236"/>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642910" y="6072206"/>
            <a:ext cx="8001056" cy="261610"/>
          </a:xfrm>
          <a:prstGeom prst="rect">
            <a:avLst/>
          </a:prstGeom>
          <a:noFill/>
        </p:spPr>
        <p:txBody>
          <a:bodyPr wrap="square" rtlCol="0">
            <a:spAutoFit/>
          </a:bodyPr>
          <a:lstStyle/>
          <a:p>
            <a:r>
              <a:rPr lang="pl-PL" sz="1100" dirty="0" smtClean="0"/>
              <a:t>Źródło: https://www.power.gov.pl/media/13591/e_podrecznik_dostepny_dla_wszystkich.pdf</a:t>
            </a:r>
            <a:endParaRPr lang="pl-PL" sz="11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rzut ekranu strony tytułowej podręcznika Dostępność Serwisów Internetowych. Dobre praktyki w projektowaniu serwisów internetowych dostępnych dla osób z rożnymi rodzajami niepełnosprawności autorstwa  Dominika Paszkiewicz i Jakuba Dębskiego"/>
          <p:cNvPicPr>
            <a:picLocks noChangeAspect="1" noChangeArrowheads="1"/>
          </p:cNvPicPr>
          <p:nvPr/>
        </p:nvPicPr>
        <p:blipFill>
          <a:blip r:embed="rId2"/>
          <a:srcRect/>
          <a:stretch>
            <a:fillRect/>
          </a:stretch>
        </p:blipFill>
        <p:spPr bwMode="auto">
          <a:xfrm>
            <a:off x="2428860" y="428604"/>
            <a:ext cx="4505325" cy="5572125"/>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500034" y="6072206"/>
            <a:ext cx="8215370" cy="261610"/>
          </a:xfrm>
          <a:prstGeom prst="rect">
            <a:avLst/>
          </a:prstGeom>
          <a:noFill/>
        </p:spPr>
        <p:txBody>
          <a:bodyPr wrap="square" rtlCol="0">
            <a:spAutoFit/>
          </a:bodyPr>
          <a:lstStyle/>
          <a:p>
            <a:r>
              <a:rPr lang="pl-PL" sz="1100" dirty="0" smtClean="0"/>
              <a:t>Źródło: http://dostepnestrony.pl/wp-content/uploads/2013/08/Dostepnosc-serwisow-internetowych-Dominik-Paszkiewicz-Jakub-Debski.pdf</a:t>
            </a:r>
            <a:endParaRPr lang="pl-PL" sz="11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28596" y="642918"/>
            <a:ext cx="3008313" cy="1162050"/>
          </a:xfrm>
        </p:spPr>
        <p:txBody>
          <a:bodyPr/>
          <a:lstStyle/>
          <a:p>
            <a:r>
              <a:rPr lang="pl-PL" sz="1600" dirty="0" smtClean="0"/>
              <a:t>Zasada 1: Percepcja - Informacje oraz komponenty interfejsu użytkownika muszą być przedstawione użytkownikom w dostępny dla nich sposób.</a:t>
            </a:r>
            <a:endParaRPr lang="pl-PL" sz="1600" dirty="0"/>
          </a:p>
        </p:txBody>
      </p:sp>
      <p:pic>
        <p:nvPicPr>
          <p:cNvPr id="7" name="Symbol zastępczy zawartości 6" descr="Niebieskie logo komputera stacjonarnego. Na środku ekranu monitora czarne logo kamery filmowej. Taśma filmowa. Powyżej kamery logo wskazujące tłumaczenie w jezyku migowym. Poniżej, na lewo, dwie litery AD, logo audiodeskrypcji. Po prawej, dwie litery CC, logo napisów zamknietych."/>
          <p:cNvPicPr>
            <a:picLocks noGrp="1" noChangeAspect="1"/>
          </p:cNvPicPr>
          <p:nvPr>
            <p:ph idx="1"/>
          </p:nvPr>
        </p:nvPicPr>
        <p:blipFill>
          <a:blip r:embed="rId2" cstate="print"/>
          <a:stretch>
            <a:fillRect/>
          </a:stretch>
        </p:blipFill>
        <p:spPr>
          <a:xfrm>
            <a:off x="4378325" y="1642269"/>
            <a:ext cx="3505200" cy="3114675"/>
          </a:xfrm>
        </p:spPr>
      </p:pic>
      <p:sp>
        <p:nvSpPr>
          <p:cNvPr id="6" name="Symbol zastępczy tekstu 5"/>
          <p:cNvSpPr>
            <a:spLocks noGrp="1"/>
          </p:cNvSpPr>
          <p:nvPr>
            <p:ph type="body" sz="half" idx="2"/>
          </p:nvPr>
        </p:nvSpPr>
        <p:spPr>
          <a:xfrm>
            <a:off x="457200" y="1857364"/>
            <a:ext cx="3008313" cy="4268799"/>
          </a:xfrm>
        </p:spPr>
        <p:txBody>
          <a:bodyPr/>
          <a:lstStyle/>
          <a:p>
            <a:r>
              <a:rPr lang="pl-PL" b="1" dirty="0" smtClean="0"/>
              <a:t>Wytyczna 1.2 Media zmienne w czasie</a:t>
            </a:r>
          </a:p>
          <a:p>
            <a:r>
              <a:rPr lang="pl-PL" dirty="0" smtClean="0"/>
              <a:t>Zapewniona jest alternatywa przedstawiająca tą samą treść:</a:t>
            </a:r>
          </a:p>
          <a:p>
            <a:r>
              <a:rPr lang="pl-PL" dirty="0" smtClean="0"/>
              <a:t>1.2.1 Tylko </a:t>
            </a:r>
            <a:r>
              <a:rPr lang="pl-PL" dirty="0" err="1" smtClean="0"/>
              <a:t>audio</a:t>
            </a:r>
            <a:r>
              <a:rPr lang="pl-PL" dirty="0" smtClean="0"/>
              <a:t> lub tylko wideo (nagranie) (A)</a:t>
            </a:r>
          </a:p>
          <a:p>
            <a:r>
              <a:rPr lang="pl-PL" dirty="0" smtClean="0"/>
              <a:t>1.2.2 Napisy rozszerzone (nagranie) (A)</a:t>
            </a:r>
          </a:p>
          <a:p>
            <a:r>
              <a:rPr lang="pl-PL" dirty="0" smtClean="0"/>
              <a:t>1.2.3 Audiodeskrypcja lub alternatywa dla mediów (nagranie) (A)</a:t>
            </a:r>
          </a:p>
          <a:p>
            <a:r>
              <a:rPr lang="pl-PL" dirty="0" smtClean="0"/>
              <a:t>1.2.4 Napisy rozszerzone (na żywo) (AA)</a:t>
            </a:r>
          </a:p>
          <a:p>
            <a:r>
              <a:rPr lang="pl-PL" dirty="0" smtClean="0"/>
              <a:t>1.2.5 Audiodeskrypcja (nagranie) (AA)</a:t>
            </a:r>
          </a:p>
          <a:p>
            <a:r>
              <a:rPr lang="pl-PL" dirty="0" smtClean="0"/>
              <a:t>1.2.6 Język migowy (nagranie) (AAA)</a:t>
            </a:r>
          </a:p>
          <a:p>
            <a:r>
              <a:rPr lang="pl-PL" dirty="0" smtClean="0"/>
              <a:t>1.2.7 Rozszerzona </a:t>
            </a:r>
            <a:r>
              <a:rPr lang="pl-PL" dirty="0" err="1" smtClean="0"/>
              <a:t>audiodeskrypcja</a:t>
            </a:r>
            <a:r>
              <a:rPr lang="pl-PL" dirty="0" smtClean="0"/>
              <a:t> (nagranie) (AAA)</a:t>
            </a:r>
          </a:p>
          <a:p>
            <a:r>
              <a:rPr lang="pl-PL" dirty="0" smtClean="0"/>
              <a:t>1.2.8 Alternatywa dla mediów (nagranie) (AAA)</a:t>
            </a:r>
          </a:p>
          <a:p>
            <a:r>
              <a:rPr lang="pl-PL" dirty="0" smtClean="0"/>
              <a:t>1.2.9 Tylko </a:t>
            </a:r>
            <a:r>
              <a:rPr lang="pl-PL" dirty="0" err="1" smtClean="0"/>
              <a:t>audio</a:t>
            </a:r>
            <a:r>
              <a:rPr lang="pl-PL" dirty="0" smtClean="0"/>
              <a:t> (na żywo) (AAA)</a:t>
            </a:r>
            <a:endParaRPr lang="pl-PL" dirty="0"/>
          </a:p>
        </p:txBody>
      </p:sp>
      <p:pic>
        <p:nvPicPr>
          <p:cNvPr id="8" name="Obraz 7" descr="film_kamera_blue.jpg"/>
          <p:cNvPicPr>
            <a:picLocks noChangeAspect="1"/>
          </p:cNvPicPr>
          <p:nvPr/>
        </p:nvPicPr>
        <p:blipFill>
          <a:blip r:embed="rId3" cstate="print"/>
          <a:stretch>
            <a:fillRect/>
          </a:stretch>
        </p:blipFill>
        <p:spPr>
          <a:xfrm>
            <a:off x="5500694" y="1857364"/>
            <a:ext cx="1935337" cy="1366832"/>
          </a:xfrm>
          <a:prstGeom prst="rect">
            <a:avLst/>
          </a:prstGeom>
        </p:spPr>
      </p:pic>
      <p:pic>
        <p:nvPicPr>
          <p:cNvPr id="9" name="Obraz 8" descr="mała ikonka_jez migowy.jpg"/>
          <p:cNvPicPr>
            <a:picLocks noChangeAspect="1"/>
          </p:cNvPicPr>
          <p:nvPr/>
        </p:nvPicPr>
        <p:blipFill>
          <a:blip r:embed="rId4" cstate="print"/>
          <a:stretch>
            <a:fillRect/>
          </a:stretch>
        </p:blipFill>
        <p:spPr>
          <a:xfrm>
            <a:off x="4786314" y="1357298"/>
            <a:ext cx="828675" cy="819150"/>
          </a:xfrm>
          <a:prstGeom prst="rect">
            <a:avLst/>
          </a:prstGeom>
        </p:spPr>
      </p:pic>
      <p:pic>
        <p:nvPicPr>
          <p:cNvPr id="10" name="Obraz 9" descr="mała ikonka_napisy cc.jpg"/>
          <p:cNvPicPr>
            <a:picLocks noChangeAspect="1"/>
          </p:cNvPicPr>
          <p:nvPr/>
        </p:nvPicPr>
        <p:blipFill>
          <a:blip r:embed="rId5" cstate="print"/>
          <a:stretch>
            <a:fillRect/>
          </a:stretch>
        </p:blipFill>
        <p:spPr>
          <a:xfrm>
            <a:off x="7358082" y="2857496"/>
            <a:ext cx="739018" cy="747712"/>
          </a:xfrm>
          <a:prstGeom prst="rect">
            <a:avLst/>
          </a:prstGeom>
        </p:spPr>
      </p:pic>
      <p:pic>
        <p:nvPicPr>
          <p:cNvPr id="1026" name="Picture 2"/>
          <p:cNvPicPr>
            <a:picLocks noChangeAspect="1" noChangeArrowheads="1"/>
          </p:cNvPicPr>
          <p:nvPr/>
        </p:nvPicPr>
        <p:blipFill>
          <a:blip r:embed="rId6" cstate="print"/>
          <a:srcRect/>
          <a:stretch>
            <a:fillRect/>
          </a:stretch>
        </p:blipFill>
        <p:spPr bwMode="auto">
          <a:xfrm>
            <a:off x="5143504" y="2857496"/>
            <a:ext cx="691117" cy="685801"/>
          </a:xfrm>
          <a:prstGeom prst="rect">
            <a:avLst/>
          </a:prstGeom>
          <a:ln>
            <a:noFill/>
          </a:ln>
          <a:effectLst>
            <a:softEdge rad="11250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571480"/>
            <a:ext cx="8229600" cy="1143000"/>
          </a:xfrm>
        </p:spPr>
        <p:txBody>
          <a:bodyPr/>
          <a:lstStyle/>
          <a:p>
            <a:r>
              <a:rPr lang="pl-PL" sz="2000" b="1" dirty="0" smtClean="0"/>
              <a:t>Zasada nr 1: Postrzegalność — informacje oraz komponenty interfejsu użytkownika muszą być przedstawione użytkownikom w sposób dostępny dla ich zmysłów.</a:t>
            </a:r>
            <a:endParaRPr lang="pl-PL" sz="2000" dirty="0"/>
          </a:p>
        </p:txBody>
      </p:sp>
      <p:sp>
        <p:nvSpPr>
          <p:cNvPr id="3" name="Symbol zastępczy zawartości 2"/>
          <p:cNvSpPr>
            <a:spLocks noGrp="1"/>
          </p:cNvSpPr>
          <p:nvPr>
            <p:ph idx="1"/>
          </p:nvPr>
        </p:nvSpPr>
        <p:spPr>
          <a:xfrm>
            <a:off x="457200" y="2214554"/>
            <a:ext cx="8229600" cy="3911609"/>
          </a:xfrm>
        </p:spPr>
        <p:txBody>
          <a:bodyPr/>
          <a:lstStyle/>
          <a:p>
            <a:r>
              <a:rPr lang="pl-PL" sz="2000" b="1" dirty="0" smtClean="0"/>
              <a:t>1.2.1 Tylko </a:t>
            </a:r>
            <a:r>
              <a:rPr lang="pl-PL" sz="2000" b="1" dirty="0" err="1" smtClean="0"/>
              <a:t>audio</a:t>
            </a:r>
            <a:r>
              <a:rPr lang="pl-PL" sz="2000" b="1" dirty="0" smtClean="0"/>
              <a:t> lub tylko wideo (nagranie):</a:t>
            </a:r>
            <a:r>
              <a:rPr lang="pl-PL" sz="2000" dirty="0" smtClean="0"/>
              <a:t> Dla mediów nagranych w systemie tylko </a:t>
            </a:r>
            <a:r>
              <a:rPr lang="pl-PL" sz="2000" dirty="0" err="1" smtClean="0"/>
              <a:t>audio</a:t>
            </a:r>
            <a:r>
              <a:rPr lang="pl-PL" sz="2000" dirty="0" smtClean="0"/>
              <a:t> lub tylko wideo stosuje się następujące zasady, za wyjątkiem sytuacji, kiedy nagranie </a:t>
            </a:r>
            <a:r>
              <a:rPr lang="pl-PL" sz="2000" dirty="0" err="1" smtClean="0"/>
              <a:t>audio</a:t>
            </a:r>
            <a:r>
              <a:rPr lang="pl-PL" sz="2000" dirty="0" smtClean="0"/>
              <a:t> lub wideo jest alternatywą dla tekstu i w taki sposób jest oznaczone: (Poziom A) </a:t>
            </a:r>
          </a:p>
          <a:p>
            <a:pPr lvl="0"/>
            <a:r>
              <a:rPr lang="pl-PL" sz="2000" b="1" dirty="0" smtClean="0"/>
              <a:t>Nagranie tylko </a:t>
            </a:r>
            <a:r>
              <a:rPr lang="pl-PL" sz="2000" b="1" dirty="0" err="1" smtClean="0"/>
              <a:t>audio</a:t>
            </a:r>
            <a:r>
              <a:rPr lang="pl-PL" sz="2000" b="1" dirty="0" smtClean="0"/>
              <a:t>:</a:t>
            </a:r>
            <a:r>
              <a:rPr lang="pl-PL" sz="2000" dirty="0" smtClean="0"/>
              <a:t> </a:t>
            </a:r>
            <a:r>
              <a:rPr lang="pl-PL" sz="2000" dirty="0" smtClean="0">
                <a:solidFill>
                  <a:srgbClr val="FF0000"/>
                </a:solidFill>
              </a:rPr>
              <a:t>Zapewniona jest alternatywa </a:t>
            </a:r>
            <a:r>
              <a:rPr lang="pl-PL" sz="2000" dirty="0" smtClean="0"/>
              <a:t>dla mediów zmiennych w czasie, przedstawiająca </a:t>
            </a:r>
            <a:r>
              <a:rPr lang="pl-PL" sz="2000" dirty="0" smtClean="0">
                <a:solidFill>
                  <a:srgbClr val="FF0000"/>
                </a:solidFill>
              </a:rPr>
              <a:t>tę samą treść, co w nagraniu </a:t>
            </a:r>
            <a:r>
              <a:rPr lang="pl-PL" sz="2000" dirty="0" err="1" smtClean="0">
                <a:solidFill>
                  <a:srgbClr val="FF0000"/>
                </a:solidFill>
              </a:rPr>
              <a:t>audio</a:t>
            </a:r>
            <a:r>
              <a:rPr lang="pl-PL" sz="2000" dirty="0" smtClean="0"/>
              <a:t>. </a:t>
            </a:r>
          </a:p>
          <a:p>
            <a:pPr lvl="0"/>
            <a:r>
              <a:rPr lang="pl-PL" sz="2000" b="1" dirty="0" smtClean="0"/>
              <a:t>Nagranie tylko wideo:</a:t>
            </a:r>
            <a:r>
              <a:rPr lang="pl-PL" sz="2000" dirty="0" smtClean="0"/>
              <a:t> Zapewniona jest alternatywa dla mediów zmiennych w czasie, albo </a:t>
            </a:r>
            <a:r>
              <a:rPr lang="pl-PL" sz="2000" dirty="0" smtClean="0">
                <a:solidFill>
                  <a:srgbClr val="FF0000"/>
                </a:solidFill>
              </a:rPr>
              <a:t>nagranie </a:t>
            </a:r>
            <a:r>
              <a:rPr lang="pl-PL" sz="2000" dirty="0" err="1" smtClean="0">
                <a:solidFill>
                  <a:srgbClr val="FF0000"/>
                </a:solidFill>
              </a:rPr>
              <a:t>audio</a:t>
            </a:r>
            <a:r>
              <a:rPr lang="pl-PL" sz="2000" dirty="0" smtClean="0"/>
              <a:t>, przedstawiające </a:t>
            </a:r>
            <a:r>
              <a:rPr lang="pl-PL" sz="2000" dirty="0" smtClean="0">
                <a:solidFill>
                  <a:srgbClr val="FF0000"/>
                </a:solidFill>
              </a:rPr>
              <a:t>te same informacje, jak w nagraniu wideo</a:t>
            </a:r>
            <a:r>
              <a:rPr lang="pl-PL" sz="2000" dirty="0" smtClean="0"/>
              <a:t>. </a:t>
            </a:r>
          </a:p>
          <a:p>
            <a:endParaRPr lang="pl-PL" sz="2000" dirty="0"/>
          </a:p>
        </p:txBody>
      </p:sp>
      <p:sp>
        <p:nvSpPr>
          <p:cNvPr id="4" name="pole tekstowe 3"/>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ktogram czarnej kamery filmowy i taśmy filmowej. Poniżej niebieski napis WCAG 2.0. Powyżej piktogramy oka, wypowiadającej się osoby oraz ucha."/>
          <p:cNvPicPr>
            <a:picLocks noChangeAspect="1" noChangeArrowheads="1"/>
          </p:cNvPicPr>
          <p:nvPr/>
        </p:nvPicPr>
        <p:blipFill>
          <a:blip r:embed="rId2" cstate="print"/>
          <a:srcRect/>
          <a:stretch>
            <a:fillRect/>
          </a:stretch>
        </p:blipFill>
        <p:spPr bwMode="auto">
          <a:xfrm>
            <a:off x="2000232" y="1571612"/>
            <a:ext cx="4324350" cy="3267075"/>
          </a:xfrm>
          <a:prstGeom prst="rect">
            <a:avLst/>
          </a:prstGeom>
          <a:noFill/>
          <a:ln w="9525">
            <a:noFill/>
            <a:miter lim="800000"/>
            <a:headEnd/>
            <a:tailEnd/>
          </a:ln>
          <a:effectLst/>
        </p:spPr>
      </p:pic>
      <p:sp>
        <p:nvSpPr>
          <p:cNvPr id="3" name="pole tekstowe 2"/>
          <p:cNvSpPr txBox="1"/>
          <p:nvPr/>
        </p:nvSpPr>
        <p:spPr>
          <a:xfrm>
            <a:off x="5429256" y="1214422"/>
            <a:ext cx="3286148" cy="954107"/>
          </a:xfrm>
          <a:prstGeom prst="rect">
            <a:avLst/>
          </a:prstGeom>
          <a:noFill/>
        </p:spPr>
        <p:txBody>
          <a:bodyPr wrap="square" rtlCol="0">
            <a:spAutoFit/>
          </a:bodyPr>
          <a:lstStyle/>
          <a:p>
            <a:r>
              <a:rPr lang="pl-PL" sz="2800" dirty="0" smtClean="0"/>
              <a:t>Napisy dialogowe </a:t>
            </a:r>
          </a:p>
          <a:p>
            <a:r>
              <a:rPr lang="pl-PL" sz="2800" dirty="0" smtClean="0"/>
              <a:t>CC (</a:t>
            </a:r>
            <a:r>
              <a:rPr lang="pl-PL" sz="2800" dirty="0" err="1" smtClean="0"/>
              <a:t>Closed</a:t>
            </a:r>
            <a:r>
              <a:rPr lang="pl-PL" sz="2800" dirty="0" smtClean="0"/>
              <a:t> </a:t>
            </a:r>
            <a:r>
              <a:rPr lang="pl-PL" sz="2800" dirty="0" err="1" smtClean="0"/>
              <a:t>Captions</a:t>
            </a:r>
            <a:r>
              <a:rPr lang="pl-PL" sz="2800" dirty="0" smtClean="0"/>
              <a:t>)</a:t>
            </a:r>
            <a:endParaRPr lang="pl-PL" sz="2800" dirty="0"/>
          </a:p>
        </p:txBody>
      </p:sp>
      <p:sp>
        <p:nvSpPr>
          <p:cNvPr id="4" name="pole tekstowe 3"/>
          <p:cNvSpPr txBox="1"/>
          <p:nvPr/>
        </p:nvSpPr>
        <p:spPr>
          <a:xfrm>
            <a:off x="2357422" y="1000108"/>
            <a:ext cx="2928958" cy="523220"/>
          </a:xfrm>
          <a:prstGeom prst="rect">
            <a:avLst/>
          </a:prstGeom>
          <a:noFill/>
        </p:spPr>
        <p:txBody>
          <a:bodyPr wrap="square" rtlCol="0">
            <a:spAutoFit/>
          </a:bodyPr>
          <a:lstStyle/>
          <a:p>
            <a:r>
              <a:rPr lang="pl-PL" sz="2800" dirty="0" smtClean="0"/>
              <a:t>Audiodeskrypcja</a:t>
            </a:r>
            <a:endParaRPr lang="pl-PL" sz="2800" dirty="0"/>
          </a:p>
        </p:txBody>
      </p:sp>
      <p:sp>
        <p:nvSpPr>
          <p:cNvPr id="5" name="pole tekstowe 4"/>
          <p:cNvSpPr txBox="1"/>
          <p:nvPr/>
        </p:nvSpPr>
        <p:spPr>
          <a:xfrm>
            <a:off x="714348" y="2071678"/>
            <a:ext cx="2357454" cy="523220"/>
          </a:xfrm>
          <a:prstGeom prst="rect">
            <a:avLst/>
          </a:prstGeom>
          <a:noFill/>
        </p:spPr>
        <p:txBody>
          <a:bodyPr wrap="square" rtlCol="0">
            <a:spAutoFit/>
          </a:bodyPr>
          <a:lstStyle/>
          <a:p>
            <a:r>
              <a:rPr lang="pl-PL" sz="2800" dirty="0" smtClean="0"/>
              <a:t>Transkrypcja</a:t>
            </a:r>
            <a:endParaRPr lang="pl-PL" sz="2800" dirty="0"/>
          </a:p>
        </p:txBody>
      </p:sp>
      <p:sp>
        <p:nvSpPr>
          <p:cNvPr id="6" name="pole tekstowe 5"/>
          <p:cNvSpPr txBox="1"/>
          <p:nvPr/>
        </p:nvSpPr>
        <p:spPr>
          <a:xfrm>
            <a:off x="857224" y="4786322"/>
            <a:ext cx="7572428" cy="1200329"/>
          </a:xfrm>
          <a:prstGeom prst="rect">
            <a:avLst/>
          </a:prstGeom>
          <a:noFill/>
        </p:spPr>
        <p:txBody>
          <a:bodyPr wrap="square" rtlCol="0">
            <a:spAutoFit/>
          </a:bodyPr>
          <a:lstStyle/>
          <a:p>
            <a:r>
              <a:rPr lang="pl-PL" dirty="0" smtClean="0"/>
              <a:t>„W </a:t>
            </a:r>
            <a:r>
              <a:rPr lang="pl-PL" dirty="0" smtClean="0">
                <a:solidFill>
                  <a:srgbClr val="FF0000"/>
                </a:solidFill>
              </a:rPr>
              <a:t>2011</a:t>
            </a:r>
            <a:r>
              <a:rPr lang="pl-PL" dirty="0" smtClean="0"/>
              <a:t> roku Bronisław Komorowski podpisał znowelizowaną ustawę medialną, zgodnie z którą stacje telewizyjne mają obowiązek emitować z napisami lub z tłumaczeniem migowym </a:t>
            </a:r>
            <a:r>
              <a:rPr lang="pl-PL" dirty="0" smtClean="0">
                <a:solidFill>
                  <a:srgbClr val="FF0000"/>
                </a:solidFill>
              </a:rPr>
              <a:t>co najmniej dziesięć procent </a:t>
            </a:r>
            <a:r>
              <a:rPr lang="pl-PL" dirty="0" smtClean="0"/>
              <a:t>ramówki na </a:t>
            </a:r>
            <a:r>
              <a:rPr lang="pl-PL" dirty="0" smtClean="0">
                <a:solidFill>
                  <a:srgbClr val="FF0000"/>
                </a:solidFill>
              </a:rPr>
              <a:t>kwartał</a:t>
            </a:r>
            <a:r>
              <a:rPr lang="pl-PL" dirty="0" smtClean="0"/>
              <a:t>.”</a:t>
            </a:r>
            <a:endParaRPr lang="pl-PL" dirty="0"/>
          </a:p>
        </p:txBody>
      </p:sp>
      <p:sp>
        <p:nvSpPr>
          <p:cNvPr id="7" name="pole tekstowe 6"/>
          <p:cNvSpPr txBox="1"/>
          <p:nvPr/>
        </p:nvSpPr>
        <p:spPr>
          <a:xfrm>
            <a:off x="857224" y="6072206"/>
            <a:ext cx="5357850" cy="261610"/>
          </a:xfrm>
          <a:prstGeom prst="rect">
            <a:avLst/>
          </a:prstGeom>
          <a:noFill/>
        </p:spPr>
        <p:txBody>
          <a:bodyPr wrap="square" rtlCol="0">
            <a:spAutoFit/>
          </a:bodyPr>
          <a:lstStyle/>
          <a:p>
            <a:r>
              <a:rPr lang="pl-PL" sz="1100" dirty="0" smtClean="0"/>
              <a:t>https://pl.wikipedia.org/wiki/Napisy_dialogowe</a:t>
            </a:r>
            <a:endParaRPr lang="pl-PL" sz="11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642918"/>
            <a:ext cx="8229600" cy="1143000"/>
          </a:xfrm>
        </p:spPr>
        <p:txBody>
          <a:bodyPr/>
          <a:lstStyle/>
          <a:p>
            <a:r>
              <a:rPr lang="pl-PL" sz="2000" b="1" dirty="0" smtClean="0"/>
              <a:t>Zasada nr 1: Postrzegalność — informacje oraz komponenty interfejsu użytkownika muszą być przedstawione użytkownikom w sposób dostępny dla ich zmysłów.</a:t>
            </a:r>
            <a:endParaRPr lang="pl-PL" sz="2000" dirty="0"/>
          </a:p>
        </p:txBody>
      </p:sp>
      <p:sp>
        <p:nvSpPr>
          <p:cNvPr id="3" name="Symbol zastępczy zawartości 2"/>
          <p:cNvSpPr>
            <a:spLocks noGrp="1"/>
          </p:cNvSpPr>
          <p:nvPr>
            <p:ph idx="1"/>
          </p:nvPr>
        </p:nvSpPr>
        <p:spPr>
          <a:xfrm>
            <a:off x="500034" y="2285992"/>
            <a:ext cx="8229600" cy="3411543"/>
          </a:xfrm>
        </p:spPr>
        <p:txBody>
          <a:bodyPr/>
          <a:lstStyle/>
          <a:p>
            <a:r>
              <a:rPr lang="pl-PL" sz="2000" b="1" dirty="0" smtClean="0"/>
              <a:t>1.2.2 Napisy rozszerzone (nagranie):</a:t>
            </a:r>
            <a:r>
              <a:rPr lang="pl-PL" sz="2000" dirty="0" smtClean="0"/>
              <a:t> Napisy rozszerzone dołączone są do wszystkich nagrań </a:t>
            </a:r>
            <a:r>
              <a:rPr lang="pl-PL" sz="2000" dirty="0" err="1" smtClean="0"/>
              <a:t>audio</a:t>
            </a:r>
            <a:r>
              <a:rPr lang="pl-PL" sz="2000" dirty="0" smtClean="0"/>
              <a:t> w multimediach zsynchronizowanych (dźwięk i obraz), za wyjątkiem sytuacji, kiedy są one alternatywami dla tekstu i w taki sposób są oznaczone. (Poziom A) </a:t>
            </a:r>
          </a:p>
          <a:p>
            <a:r>
              <a:rPr lang="pl-PL" sz="2000" b="1" dirty="0" smtClean="0"/>
              <a:t>1.2.3 Audiodeskrypcja lub alternatywa dla mediów (nagranie):</a:t>
            </a:r>
            <a:r>
              <a:rPr lang="pl-PL" sz="2000" dirty="0" smtClean="0"/>
              <a:t> Zapewnia się alternatywę dla mediów zmiennych w czasie lub </a:t>
            </a:r>
            <a:r>
              <a:rPr lang="pl-PL" sz="2000" dirty="0" err="1" smtClean="0"/>
              <a:t>audiodeskrypcję</a:t>
            </a:r>
            <a:r>
              <a:rPr lang="pl-PL" sz="2000" dirty="0" smtClean="0"/>
              <a:t> dla nagrań wideo w multimediach zsynchronizowanych (dźwięk i obraz), za wyjątkiem sytuacji, kiedy są one alternatywami dla tekstu i w taki sposób są oznaczone. (Poziom A) </a:t>
            </a:r>
          </a:p>
          <a:p>
            <a:endParaRPr lang="pl-PL" sz="2000" dirty="0"/>
          </a:p>
        </p:txBody>
      </p:sp>
      <p:sp>
        <p:nvSpPr>
          <p:cNvPr id="4" name="pole tekstowe 3"/>
          <p:cNvSpPr txBox="1"/>
          <p:nvPr/>
        </p:nvSpPr>
        <p:spPr>
          <a:xfrm>
            <a:off x="785786" y="6072206"/>
            <a:ext cx="2643206" cy="430887"/>
          </a:xfrm>
          <a:prstGeom prst="rect">
            <a:avLst/>
          </a:prstGeom>
          <a:noFill/>
        </p:spPr>
        <p:txBody>
          <a:bodyPr wrap="square" rtlCol="0">
            <a:spAutoFit/>
          </a:bodyPr>
          <a:lstStyle/>
          <a:p>
            <a:r>
              <a:rPr lang="pl-PL" sz="1100" dirty="0" smtClean="0"/>
              <a:t>Źródło: </a:t>
            </a:r>
            <a:r>
              <a:rPr lang="en-GB" sz="1100" dirty="0" smtClean="0"/>
              <a:t>http://fdc.org.pl/wcag2/</a:t>
            </a:r>
            <a:endParaRPr lang="pl-PL" sz="1100" dirty="0" smtClean="0"/>
          </a:p>
          <a:p>
            <a:endParaRPr lang="pl-PL" sz="11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Międzynarodowe logo CC (closed captions). Dwie czarne litery CC na biały ekranie. Wokół czarna ramka."/>
          <p:cNvPicPr>
            <a:picLocks noChangeAspect="1" noChangeArrowheads="1"/>
          </p:cNvPicPr>
          <p:nvPr/>
        </p:nvPicPr>
        <p:blipFill>
          <a:blip r:embed="rId2" cstate="print"/>
          <a:srcRect/>
          <a:stretch>
            <a:fillRect/>
          </a:stretch>
        </p:blipFill>
        <p:spPr bwMode="auto">
          <a:xfrm>
            <a:off x="1714480" y="1071546"/>
            <a:ext cx="2600325" cy="1876425"/>
          </a:xfrm>
          <a:prstGeom prst="rect">
            <a:avLst/>
          </a:prstGeom>
          <a:ln>
            <a:noFill/>
          </a:ln>
          <a:effectLst>
            <a:outerShdw blurRad="292100" dist="139700" dir="2700000" algn="tl" rotWithShape="0">
              <a:srgbClr val="333333">
                <a:alpha val="65000"/>
              </a:srgbClr>
            </a:outerShdw>
          </a:effectLst>
        </p:spPr>
      </p:pic>
      <p:pic>
        <p:nvPicPr>
          <p:cNvPr id="194563" name="Picture 3" descr="Piktogram przedstawiający białe ucho przekreślone białym ukośnym pasem. Tło czarne."/>
          <p:cNvPicPr>
            <a:picLocks noChangeAspect="1" noChangeArrowheads="1"/>
          </p:cNvPicPr>
          <p:nvPr/>
        </p:nvPicPr>
        <p:blipFill>
          <a:blip r:embed="rId3" cstate="print"/>
          <a:srcRect/>
          <a:stretch>
            <a:fillRect/>
          </a:stretch>
        </p:blipFill>
        <p:spPr bwMode="auto">
          <a:xfrm>
            <a:off x="4714876" y="1785926"/>
            <a:ext cx="2364394" cy="2286016"/>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1714480" y="3357562"/>
            <a:ext cx="2571768" cy="369332"/>
          </a:xfrm>
          <a:prstGeom prst="rect">
            <a:avLst/>
          </a:prstGeom>
          <a:noFill/>
        </p:spPr>
        <p:txBody>
          <a:bodyPr wrap="square" rtlCol="0">
            <a:spAutoFit/>
          </a:bodyPr>
          <a:lstStyle/>
          <a:p>
            <a:r>
              <a:rPr lang="pl-PL" dirty="0" smtClean="0"/>
              <a:t>Jack </a:t>
            </a:r>
            <a:r>
              <a:rPr lang="pl-PL" dirty="0" err="1" smtClean="0"/>
              <a:t>Foley</a:t>
            </a:r>
            <a:r>
              <a:rPr lang="pl-PL" dirty="0" smtClean="0"/>
              <a:t>, </a:t>
            </a:r>
            <a:r>
              <a:rPr lang="pl-PL" dirty="0" err="1" smtClean="0"/>
              <a:t>in</a:t>
            </a:r>
            <a:r>
              <a:rPr lang="pl-PL" dirty="0" smtClean="0"/>
              <a:t> </a:t>
            </a:r>
            <a:r>
              <a:rPr lang="pl-PL" dirty="0" err="1" smtClean="0"/>
              <a:t>the</a:t>
            </a:r>
            <a:r>
              <a:rPr lang="pl-PL" dirty="0" smtClean="0"/>
              <a:t> 1980s</a:t>
            </a:r>
            <a:endParaRPr lang="pl-PL" dirty="0"/>
          </a:p>
        </p:txBody>
      </p:sp>
      <p:sp>
        <p:nvSpPr>
          <p:cNvPr id="5" name="pole tekstowe 4"/>
          <p:cNvSpPr txBox="1"/>
          <p:nvPr/>
        </p:nvSpPr>
        <p:spPr>
          <a:xfrm>
            <a:off x="928662" y="6072206"/>
            <a:ext cx="5286412" cy="261610"/>
          </a:xfrm>
          <a:prstGeom prst="rect">
            <a:avLst/>
          </a:prstGeom>
          <a:noFill/>
        </p:spPr>
        <p:txBody>
          <a:bodyPr wrap="square" rtlCol="0">
            <a:spAutoFit/>
          </a:bodyPr>
          <a:lstStyle/>
          <a:p>
            <a:r>
              <a:rPr lang="pl-PL" sz="1100" dirty="0" smtClean="0"/>
              <a:t>https://commons.wikimedia.org/wiki/File:Closed_captioning_symbol.svg</a:t>
            </a:r>
            <a:endParaRPr lang="pl-PL" sz="1100" dirty="0"/>
          </a:p>
        </p:txBody>
      </p:sp>
      <p:pic>
        <p:nvPicPr>
          <p:cNvPr id="194564" name="Picture 4" descr="Zrzut ekranu z platformy You Tube. Dolna część ekranu z przyciskami funkcyjnymi Play, przwiń w przód, głośność, kod czasowy, logo CC napisów oraz koło zębate Ustawienia."/>
          <p:cNvPicPr>
            <a:picLocks noChangeAspect="1" noChangeArrowheads="1"/>
          </p:cNvPicPr>
          <p:nvPr/>
        </p:nvPicPr>
        <p:blipFill>
          <a:blip r:embed="rId4" cstate="print"/>
          <a:srcRect/>
          <a:stretch>
            <a:fillRect/>
          </a:stretch>
        </p:blipFill>
        <p:spPr bwMode="auto">
          <a:xfrm>
            <a:off x="1071538" y="4857760"/>
            <a:ext cx="6981825" cy="7239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428604"/>
            <a:ext cx="8229600" cy="1143000"/>
          </a:xfrm>
        </p:spPr>
        <p:txBody>
          <a:bodyPr/>
          <a:lstStyle/>
          <a:p>
            <a:r>
              <a:rPr lang="pl-PL" sz="2000" dirty="0" smtClean="0"/>
              <a:t>Napisy rozszerzone (ang. </a:t>
            </a:r>
            <a:r>
              <a:rPr lang="pl-PL" sz="2000" dirty="0" err="1" smtClean="0">
                <a:solidFill>
                  <a:srgbClr val="FF0000"/>
                </a:solidFill>
              </a:rPr>
              <a:t>captions</a:t>
            </a:r>
            <a:r>
              <a:rPr lang="pl-PL" sz="2000" dirty="0" smtClean="0"/>
              <a:t>) informacja w postaci alternatywy tekstowej zsynchronizowana z obrazem, przedstawiająca zarówno mowę, jak i inne dźwięki niezbędne do zrozumienia zawartości danego medium. </a:t>
            </a:r>
            <a:br>
              <a:rPr lang="pl-PL" sz="2000" dirty="0" smtClean="0"/>
            </a:br>
            <a:endParaRPr lang="pl-PL" sz="2000" dirty="0"/>
          </a:p>
        </p:txBody>
      </p:sp>
      <p:sp>
        <p:nvSpPr>
          <p:cNvPr id="3" name="Symbol zastępczy zawartości 2"/>
          <p:cNvSpPr>
            <a:spLocks noGrp="1"/>
          </p:cNvSpPr>
          <p:nvPr>
            <p:ph idx="1"/>
          </p:nvPr>
        </p:nvSpPr>
        <p:spPr/>
        <p:txBody>
          <a:bodyPr/>
          <a:lstStyle/>
          <a:p>
            <a:r>
              <a:rPr lang="pl-PL" sz="1800" i="1" dirty="0" smtClean="0">
                <a:solidFill>
                  <a:srgbClr val="FF0000"/>
                </a:solidFill>
              </a:rPr>
              <a:t>Uwaga 1</a:t>
            </a:r>
            <a:r>
              <a:rPr lang="pl-PL" sz="1800" i="1" dirty="0" smtClean="0"/>
              <a:t>:</a:t>
            </a:r>
            <a:r>
              <a:rPr lang="pl-PL" sz="1800" dirty="0" smtClean="0"/>
              <a:t> Napisy rozszerzone mają formę podobną do zwykłych napisów, z tą różnicą, że zawierają nie tylko dialogi, ale również opis sytuacji </a:t>
            </a:r>
            <a:r>
              <a:rPr lang="pl-PL" sz="1800" dirty="0" err="1" smtClean="0"/>
              <a:t>pozadialogowej</a:t>
            </a:r>
            <a:r>
              <a:rPr lang="pl-PL" sz="1800" dirty="0" smtClean="0"/>
              <a:t>, niezbędnej do zrozumienia akcji. </a:t>
            </a:r>
            <a:r>
              <a:rPr lang="pl-PL" sz="1800" dirty="0" smtClean="0">
                <a:solidFill>
                  <a:srgbClr val="FF0000"/>
                </a:solidFill>
              </a:rPr>
              <a:t>Do efektów </a:t>
            </a:r>
            <a:r>
              <a:rPr lang="pl-PL" sz="1800" dirty="0" err="1" smtClean="0">
                <a:solidFill>
                  <a:srgbClr val="FF0000"/>
                </a:solidFill>
              </a:rPr>
              <a:t>pozadialogowych</a:t>
            </a:r>
            <a:r>
              <a:rPr lang="pl-PL" sz="1800" dirty="0" smtClean="0">
                <a:solidFill>
                  <a:srgbClr val="FF0000"/>
                </a:solidFill>
              </a:rPr>
              <a:t> zaliczamy inne efekty dźwiękowe, takie jak muzyka, śmiech, identyfikację narratora, miejsce akcji</a:t>
            </a:r>
            <a:r>
              <a:rPr lang="pl-PL" sz="1800" dirty="0" smtClean="0"/>
              <a:t>. </a:t>
            </a:r>
          </a:p>
          <a:p>
            <a:r>
              <a:rPr lang="pl-PL" sz="1800" i="1" dirty="0" smtClean="0">
                <a:solidFill>
                  <a:srgbClr val="FF0000"/>
                </a:solidFill>
              </a:rPr>
              <a:t>Uwaga 2</a:t>
            </a:r>
            <a:r>
              <a:rPr lang="pl-PL" sz="1800" i="1" dirty="0" smtClean="0"/>
              <a:t>:</a:t>
            </a:r>
            <a:r>
              <a:rPr lang="pl-PL" sz="1800" dirty="0" smtClean="0"/>
              <a:t> Napisy rozszerzone zamknięte to system, który może być włączany lub wyłączany w zależności od rodzaju odbiornika. </a:t>
            </a:r>
          </a:p>
          <a:p>
            <a:r>
              <a:rPr lang="pl-PL" sz="1800" i="1" dirty="0" smtClean="0">
                <a:solidFill>
                  <a:srgbClr val="FF0000"/>
                </a:solidFill>
              </a:rPr>
              <a:t>Uwaga 3</a:t>
            </a:r>
            <a:r>
              <a:rPr lang="pl-PL" sz="1800" i="1" dirty="0" smtClean="0"/>
              <a:t>:</a:t>
            </a:r>
            <a:r>
              <a:rPr lang="pl-PL" sz="1800" dirty="0" smtClean="0"/>
              <a:t> Napisy rozszerzone otwarte to takie, których nie można wyłączyć, na przykład, jeżeli są one częścią obrazu lub są połączone z obrazem. </a:t>
            </a:r>
          </a:p>
          <a:p>
            <a:r>
              <a:rPr lang="pl-PL" sz="1800" i="1" dirty="0" smtClean="0">
                <a:solidFill>
                  <a:srgbClr val="FF0000"/>
                </a:solidFill>
              </a:rPr>
              <a:t>Uwaga 4</a:t>
            </a:r>
            <a:r>
              <a:rPr lang="pl-PL" sz="1800" i="1" dirty="0" smtClean="0"/>
              <a:t>:</a:t>
            </a:r>
            <a:r>
              <a:rPr lang="pl-PL" sz="1800" dirty="0" smtClean="0"/>
              <a:t> Napisy rozszerzone nie powinny być formułowane niejasno lub pomijać informacji ważnych dla zrozumienia obrazu. </a:t>
            </a:r>
          </a:p>
          <a:p>
            <a:r>
              <a:rPr lang="pl-PL" sz="1800" i="1" dirty="0" smtClean="0">
                <a:solidFill>
                  <a:srgbClr val="FF0000"/>
                </a:solidFill>
              </a:rPr>
              <a:t>Uwaga 5</a:t>
            </a:r>
            <a:r>
              <a:rPr lang="pl-PL" sz="1800" i="1" dirty="0" smtClean="0"/>
              <a:t>:</a:t>
            </a:r>
            <a:r>
              <a:rPr lang="pl-PL" sz="1800" dirty="0" smtClean="0"/>
              <a:t> W niektórych krajach napisy rozszerzone nazywa się po prostu napisami. </a:t>
            </a:r>
          </a:p>
          <a:p>
            <a:r>
              <a:rPr lang="pl-PL" sz="1800" i="1" dirty="0" smtClean="0">
                <a:solidFill>
                  <a:srgbClr val="FF0000"/>
                </a:solidFill>
              </a:rPr>
              <a:t>Uwaga 6</a:t>
            </a:r>
            <a:r>
              <a:rPr lang="pl-PL" sz="1800" i="1" dirty="0" smtClean="0"/>
              <a:t>:</a:t>
            </a:r>
            <a:r>
              <a:rPr lang="pl-PL" sz="1800" dirty="0" smtClean="0"/>
              <a:t> Audiodeskrypcja może, ale nie musi posiadać napisów rozszerzonych, ponieważ sama w sobie zawiera opis zawartości tego, co przedstawione jest w sposób wizualny. </a:t>
            </a:r>
          </a:p>
          <a:p>
            <a:endParaRPr lang="pl-PL" sz="1800" dirty="0"/>
          </a:p>
        </p:txBody>
      </p:sp>
      <p:sp>
        <p:nvSpPr>
          <p:cNvPr id="4" name="pole tekstowe 3"/>
          <p:cNvSpPr txBox="1"/>
          <p:nvPr/>
        </p:nvSpPr>
        <p:spPr>
          <a:xfrm>
            <a:off x="857224" y="6072206"/>
            <a:ext cx="4714908" cy="261610"/>
          </a:xfrm>
          <a:prstGeom prst="rect">
            <a:avLst/>
          </a:prstGeom>
          <a:noFill/>
        </p:spPr>
        <p:txBody>
          <a:bodyPr wrap="square" rtlCol="0">
            <a:spAutoFit/>
          </a:bodyPr>
          <a:lstStyle/>
          <a:p>
            <a:r>
              <a:rPr lang="pl-PL" sz="1100" dirty="0" smtClean="0"/>
              <a:t>Źródło: http://fdc.org.pl/wcag2/#_Za%C5%82%C4%85cznik_A:_S%C5%82ownik</a:t>
            </a:r>
            <a:endParaRPr lang="pl-PL" sz="11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Zrzut ekranu prezentacji interaktywnej. Zaproszenie na wykład (Audio)description and Audiovisual Translation: accessibility and usability. The WCAG 2.0 rules. Prowadzone przez Izabela Mrochen, University of Silesia in Katowice, Poland."/>
          <p:cNvPicPr>
            <a:picLocks noChangeAspect="1" noChangeArrowheads="1"/>
          </p:cNvPicPr>
          <p:nvPr/>
        </p:nvPicPr>
        <p:blipFill>
          <a:blip r:embed="rId2" cstate="print"/>
          <a:srcRect/>
          <a:stretch>
            <a:fillRect/>
          </a:stretch>
        </p:blipFill>
        <p:spPr bwMode="auto">
          <a:xfrm>
            <a:off x="571472" y="1071546"/>
            <a:ext cx="7573108" cy="4414847"/>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71472" y="5929330"/>
            <a:ext cx="8072494" cy="261610"/>
          </a:xfrm>
          <a:prstGeom prst="rect">
            <a:avLst/>
          </a:prstGeom>
          <a:noFill/>
        </p:spPr>
        <p:txBody>
          <a:bodyPr wrap="square" rtlCol="0">
            <a:spAutoFit/>
          </a:bodyPr>
          <a:lstStyle/>
          <a:p>
            <a:r>
              <a:rPr lang="pl-PL" sz="1100" dirty="0" smtClean="0"/>
              <a:t>Źródło: https://www.genial.ly/59076bbfad48471320487349/the-2017-glendon-translation-research-summer-school</a:t>
            </a:r>
            <a:endParaRPr lang="pl-PL" sz="11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000" b="1" dirty="0" smtClean="0">
                <a:solidFill>
                  <a:schemeClr val="accent6">
                    <a:lumMod val="75000"/>
                  </a:schemeClr>
                </a:solidFill>
              </a:rPr>
              <a:t/>
            </a:r>
            <a:br>
              <a:rPr lang="pl-PL" sz="2000" b="1" dirty="0" smtClean="0">
                <a:solidFill>
                  <a:schemeClr val="accent6">
                    <a:lumMod val="75000"/>
                  </a:schemeClr>
                </a:solidFill>
              </a:rPr>
            </a:br>
            <a:r>
              <a:rPr lang="pl-PL" sz="2000" dirty="0" smtClean="0"/>
              <a:t>Deklaracja Madrycka 2002 (założenia Europejskiego Kongresu na rzecz Osób Niepełnosprawnych);</a:t>
            </a:r>
            <a:br>
              <a:rPr lang="pl-PL" sz="2000" dirty="0" smtClean="0"/>
            </a:br>
            <a:r>
              <a:rPr lang="pl-PL" sz="2000" dirty="0" smtClean="0"/>
              <a:t>Preambuła do Deklaracji Madryckiej;</a:t>
            </a:r>
            <a:endParaRPr lang="pl-PL" sz="2000" dirty="0"/>
          </a:p>
        </p:txBody>
      </p:sp>
      <p:sp>
        <p:nvSpPr>
          <p:cNvPr id="3" name="Symbol zastępczy zawartości 2"/>
          <p:cNvSpPr>
            <a:spLocks noGrp="1"/>
          </p:cNvSpPr>
          <p:nvPr>
            <p:ph idx="1"/>
          </p:nvPr>
        </p:nvSpPr>
        <p:spPr/>
        <p:txBody>
          <a:bodyPr>
            <a:normAutofit fontScale="85000" lnSpcReduction="20000"/>
          </a:bodyPr>
          <a:lstStyle/>
          <a:p>
            <a:r>
              <a:rPr lang="pl-PL" dirty="0" smtClean="0"/>
              <a:t>6. </a:t>
            </a:r>
            <a:r>
              <a:rPr lang="pl-PL" dirty="0" smtClean="0">
                <a:solidFill>
                  <a:srgbClr val="FF0000"/>
                </a:solidFill>
              </a:rPr>
              <a:t>BRAK DYSKRYMINACJI </a:t>
            </a:r>
            <a:r>
              <a:rPr lang="pl-PL" dirty="0" smtClean="0"/>
              <a:t>+ </a:t>
            </a:r>
            <a:r>
              <a:rPr lang="pl-PL" dirty="0" smtClean="0">
                <a:solidFill>
                  <a:srgbClr val="FF0000"/>
                </a:solidFill>
              </a:rPr>
              <a:t>DZIAŁANIA POZYTYWNE</a:t>
            </a:r>
            <a:r>
              <a:rPr lang="pl-PL" dirty="0" smtClean="0"/>
              <a:t>  = </a:t>
            </a:r>
            <a:r>
              <a:rPr lang="pl-PL" dirty="0" smtClean="0">
                <a:solidFill>
                  <a:srgbClr val="FF0000"/>
                </a:solidFill>
              </a:rPr>
              <a:t>WŁĄCZENIE SPOŁECZNE</a:t>
            </a:r>
            <a:r>
              <a:rPr lang="pl-PL" dirty="0" smtClean="0"/>
              <a:t>.</a:t>
            </a:r>
          </a:p>
          <a:p>
            <a:r>
              <a:rPr lang="pl-PL" dirty="0" smtClean="0"/>
              <a:t>Przyjęta ostatnio </a:t>
            </a:r>
            <a:r>
              <a:rPr lang="pl-PL" dirty="0" smtClean="0">
                <a:solidFill>
                  <a:srgbClr val="FF0000"/>
                </a:solidFill>
              </a:rPr>
              <a:t>Karta  Podstawowych Praw Wspólnoty Europejskiej </a:t>
            </a:r>
            <a:r>
              <a:rPr lang="pl-PL" dirty="0" smtClean="0"/>
              <a:t>uznaje, że aby osoby niepełnosprawne mogły osiągnąć równość, konieczne jest uzupełnienie prawa o braku dyskryminacji prawem do </a:t>
            </a:r>
            <a:r>
              <a:rPr lang="pl-PL" b="1" dirty="0" smtClean="0">
                <a:solidFill>
                  <a:srgbClr val="FF0000"/>
                </a:solidFill>
              </a:rPr>
              <a:t>korzystania ze środków przeznaczonych na zapewnienie im niezależności</a:t>
            </a:r>
            <a:r>
              <a:rPr lang="pl-PL" dirty="0" smtClean="0"/>
              <a:t>, integracji i uczestnictwa w życiu społecznym. Takie syntetyczne podejście stało się wiodącą zasadą Kongresu w Madrycie, który w marcu 2002 r. zgromadził ponad 600 uczestników z wielu krajów. </a:t>
            </a:r>
          </a:p>
          <a:p>
            <a:endParaRPr lang="pl-PL" dirty="0"/>
          </a:p>
        </p:txBody>
      </p:sp>
      <p:sp>
        <p:nvSpPr>
          <p:cNvPr id="4" name="pole tekstowe 3"/>
          <p:cNvSpPr txBox="1"/>
          <p:nvPr/>
        </p:nvSpPr>
        <p:spPr>
          <a:xfrm>
            <a:off x="857224" y="6072206"/>
            <a:ext cx="7416824" cy="276999"/>
          </a:xfrm>
          <a:prstGeom prst="rect">
            <a:avLst/>
          </a:prstGeom>
          <a:noFill/>
        </p:spPr>
        <p:txBody>
          <a:bodyPr wrap="square" rtlCol="0">
            <a:spAutoFit/>
          </a:bodyPr>
          <a:lstStyle/>
          <a:p>
            <a:r>
              <a:rPr lang="pl-PL" sz="1200" dirty="0" smtClean="0"/>
              <a:t> Źródło: http://www.niepelnosprawni.pl/ledge/x/1878</a:t>
            </a:r>
            <a:endParaRPr lang="pl-PL" sz="12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Zrzut ekranu transkrypcji do prezentacji interaktywnej na platformie Genially."/>
          <p:cNvPicPr>
            <a:picLocks noChangeAspect="1" noChangeArrowheads="1"/>
          </p:cNvPicPr>
          <p:nvPr/>
        </p:nvPicPr>
        <p:blipFill>
          <a:blip r:embed="rId2" cstate="print"/>
          <a:srcRect/>
          <a:stretch>
            <a:fillRect/>
          </a:stretch>
        </p:blipFill>
        <p:spPr bwMode="auto">
          <a:xfrm>
            <a:off x="1928795" y="357166"/>
            <a:ext cx="3490160" cy="6359547"/>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6072198" y="5429264"/>
            <a:ext cx="2571768" cy="769441"/>
          </a:xfrm>
          <a:prstGeom prst="rect">
            <a:avLst/>
          </a:prstGeom>
          <a:noFill/>
        </p:spPr>
        <p:txBody>
          <a:bodyPr wrap="square" rtlCol="0">
            <a:spAutoFit/>
          </a:bodyPr>
          <a:lstStyle/>
          <a:p>
            <a:r>
              <a:rPr lang="pl-PL" sz="1100" dirty="0" smtClean="0"/>
              <a:t>Źródło: https://www.genial.ly/59076bbfad48471320487349/the-2017-glendon-translation-research-summer-school</a:t>
            </a:r>
            <a:endParaRPr lang="pl-PL" sz="11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Zrzut ekranu panelu ustawień na platformie You Tube. Fragment przedstawiający sposób wyszukiwania wersji dialogowej w panelu ustawień. "/>
          <p:cNvPicPr>
            <a:picLocks noChangeAspect="1" noChangeArrowheads="1"/>
          </p:cNvPicPr>
          <p:nvPr/>
        </p:nvPicPr>
        <p:blipFill>
          <a:blip r:embed="rId2" cstate="print"/>
          <a:srcRect/>
          <a:stretch>
            <a:fillRect/>
          </a:stretch>
        </p:blipFill>
        <p:spPr bwMode="auto">
          <a:xfrm>
            <a:off x="1785918" y="642918"/>
            <a:ext cx="5131302" cy="53578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Zrzut ekranu fragmentu panelu na platfromie You Tube. Sposób otwierania napisów do filmu w oknie Transcript. "/>
          <p:cNvPicPr>
            <a:picLocks noChangeAspect="1" noChangeArrowheads="1"/>
          </p:cNvPicPr>
          <p:nvPr/>
        </p:nvPicPr>
        <p:blipFill>
          <a:blip r:embed="rId2" cstate="print"/>
          <a:srcRect/>
          <a:stretch>
            <a:fillRect/>
          </a:stretch>
        </p:blipFill>
        <p:spPr bwMode="auto">
          <a:xfrm>
            <a:off x="1428728" y="1214422"/>
            <a:ext cx="6631399" cy="4929222"/>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p:txBody>
          <a:bodyPr/>
          <a:lstStyle/>
          <a:p>
            <a:r>
              <a:rPr lang="pl-PL" dirty="0" smtClean="0"/>
              <a:t>Lista dialogowa </a:t>
            </a:r>
            <a:endParaRPr lang="pl-PL"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Zzrut ekranu przestawiający fragment panelu ustawień na platformie You Tube. Pasek Show More umożliwia podgląd transrkycpji do filmu."/>
          <p:cNvPicPr>
            <a:picLocks noChangeAspect="1" noChangeArrowheads="1"/>
          </p:cNvPicPr>
          <p:nvPr/>
        </p:nvPicPr>
        <p:blipFill>
          <a:blip r:embed="rId2" cstate="print"/>
          <a:srcRect/>
          <a:stretch>
            <a:fillRect/>
          </a:stretch>
        </p:blipFill>
        <p:spPr bwMode="auto">
          <a:xfrm>
            <a:off x="2071670" y="1357298"/>
            <a:ext cx="5202431" cy="4286280"/>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p:txBody>
          <a:bodyPr/>
          <a:lstStyle/>
          <a:p>
            <a:r>
              <a:rPr lang="pl-PL" dirty="0" smtClean="0"/>
              <a:t>Transkrypcja</a:t>
            </a:r>
            <a:endParaRPr lang="pl-PL"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Zrzut ekranu panelu ustawień na platformie YouTube. Ilustracja przedstawia wersję tekstową w formie transkrypcji do filmu. Transkrypcja jest dostępna po wybraniu paska Show More."/>
          <p:cNvPicPr>
            <a:picLocks noChangeAspect="1" noChangeArrowheads="1"/>
          </p:cNvPicPr>
          <p:nvPr/>
        </p:nvPicPr>
        <p:blipFill>
          <a:blip r:embed="rId2" cstate="print"/>
          <a:srcRect/>
          <a:stretch>
            <a:fillRect/>
          </a:stretch>
        </p:blipFill>
        <p:spPr bwMode="auto">
          <a:xfrm>
            <a:off x="927100" y="574675"/>
            <a:ext cx="7288213" cy="57070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Zrzut ekranu z managera ustwień na platformie YouTube. Sposób dodwania napisów pojawiających się na ekranie filmu. Dobór kolorów."/>
          <p:cNvPicPr>
            <a:picLocks noChangeAspect="1" noChangeArrowheads="1"/>
          </p:cNvPicPr>
          <p:nvPr/>
        </p:nvPicPr>
        <p:blipFill>
          <a:blip r:embed="rId2" cstate="print"/>
          <a:srcRect/>
          <a:stretch>
            <a:fillRect/>
          </a:stretch>
        </p:blipFill>
        <p:spPr bwMode="auto">
          <a:xfrm>
            <a:off x="928662" y="1428736"/>
            <a:ext cx="7449105" cy="4714908"/>
          </a:xfrm>
          <a:prstGeom prst="rect">
            <a:avLst/>
          </a:prstGeom>
          <a:ln>
            <a:noFill/>
          </a:ln>
          <a:effectLst>
            <a:outerShdw blurRad="292100" dist="139700" dir="2700000" algn="tl" rotWithShape="0">
              <a:srgbClr val="333333">
                <a:alpha val="65000"/>
              </a:srgbClr>
            </a:outerShdw>
          </a:effectLst>
        </p:spPr>
      </p:pic>
      <p:sp>
        <p:nvSpPr>
          <p:cNvPr id="3" name="Tytuł 2"/>
          <p:cNvSpPr>
            <a:spLocks noGrp="1"/>
          </p:cNvSpPr>
          <p:nvPr>
            <p:ph type="title"/>
          </p:nvPr>
        </p:nvSpPr>
        <p:spPr/>
        <p:txBody>
          <a:bodyPr/>
          <a:lstStyle/>
          <a:p>
            <a:r>
              <a:rPr lang="pl-PL" dirty="0" smtClean="0"/>
              <a:t>Odpowiedni kontrast</a:t>
            </a:r>
            <a:endParaRPr lang="pl-PL"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Surtitles</a:t>
            </a:r>
            <a:endParaRPr lang="pl-PL" dirty="0"/>
          </a:p>
        </p:txBody>
      </p:sp>
      <p:sp>
        <p:nvSpPr>
          <p:cNvPr id="5" name="pole tekstowe 4"/>
          <p:cNvSpPr txBox="1"/>
          <p:nvPr/>
        </p:nvSpPr>
        <p:spPr>
          <a:xfrm>
            <a:off x="1142976" y="5857892"/>
            <a:ext cx="6357982" cy="261610"/>
          </a:xfrm>
          <a:prstGeom prst="rect">
            <a:avLst/>
          </a:prstGeom>
          <a:noFill/>
        </p:spPr>
        <p:txBody>
          <a:bodyPr wrap="square" rtlCol="0">
            <a:spAutoFit/>
          </a:bodyPr>
          <a:lstStyle/>
          <a:p>
            <a:r>
              <a:rPr lang="pl-PL" sz="1100" dirty="0" smtClean="0"/>
              <a:t>Źródło: http://www.surtitles.com</a:t>
            </a:r>
            <a:endParaRPr lang="pl-PL" sz="1100" dirty="0"/>
          </a:p>
        </p:txBody>
      </p:sp>
      <p:pic>
        <p:nvPicPr>
          <p:cNvPr id="195587" name="Picture 3" descr="Zrzut ekranu ze strony Surtitles. "/>
          <p:cNvPicPr>
            <a:picLocks noChangeAspect="1" noChangeArrowheads="1"/>
          </p:cNvPicPr>
          <p:nvPr/>
        </p:nvPicPr>
        <p:blipFill>
          <a:blip r:embed="rId2" cstate="print"/>
          <a:srcRect/>
          <a:stretch>
            <a:fillRect/>
          </a:stretch>
        </p:blipFill>
        <p:spPr bwMode="auto">
          <a:xfrm>
            <a:off x="1142976" y="1928802"/>
            <a:ext cx="6938970" cy="23983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rzut ekranu filmu z platformy You Tube. Ekran pokrywa powierzchnia morza pokrywa kawałakami unoszącej się kry. Poniżej białe napisy na czarnych prostokątach."/>
          <p:cNvPicPr>
            <a:picLocks noChangeAspect="1" noChangeArrowheads="1"/>
          </p:cNvPicPr>
          <p:nvPr/>
        </p:nvPicPr>
        <p:blipFill>
          <a:blip r:embed="rId2" cstate="print"/>
          <a:srcRect/>
          <a:stretch>
            <a:fillRect/>
          </a:stretch>
        </p:blipFill>
        <p:spPr bwMode="auto">
          <a:xfrm>
            <a:off x="1214414" y="1214422"/>
            <a:ext cx="6792638" cy="3894310"/>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575048" y="5357826"/>
            <a:ext cx="7354538" cy="1107996"/>
          </a:xfrm>
          <a:prstGeom prst="rect">
            <a:avLst/>
          </a:prstGeom>
          <a:noFill/>
        </p:spPr>
        <p:txBody>
          <a:bodyPr wrap="square" rtlCol="0">
            <a:spAutoFit/>
          </a:bodyPr>
          <a:lstStyle/>
          <a:p>
            <a:r>
              <a:rPr lang="en-US" sz="1100" dirty="0" err="1" smtClean="0"/>
              <a:t>Yann</a:t>
            </a:r>
            <a:r>
              <a:rPr lang="en-US" sz="1100" dirty="0" smtClean="0"/>
              <a:t> </a:t>
            </a:r>
            <a:r>
              <a:rPr lang="en-US" sz="1100" dirty="0" err="1" smtClean="0"/>
              <a:t>Arthus</a:t>
            </a:r>
            <a:r>
              <a:rPr lang="en-US" sz="1100" dirty="0" smtClean="0"/>
              <a:t>-Bertrand</a:t>
            </a:r>
            <a:br>
              <a:rPr lang="en-US" sz="1100" dirty="0" smtClean="0"/>
            </a:br>
            <a:r>
              <a:rPr lang="en-US" sz="1100" dirty="0" smtClean="0"/>
              <a:t>HOME official website</a:t>
            </a:r>
            <a:br>
              <a:rPr lang="en-US" sz="1100" dirty="0" smtClean="0"/>
            </a:br>
            <a:r>
              <a:rPr lang="en-US" sz="1100" dirty="0" smtClean="0">
                <a:hlinkClick r:id="rId3" tooltip="http://www.home-2009.com"/>
              </a:rPr>
              <a:t>http://www.home-2009.com</a:t>
            </a:r>
            <a:r>
              <a:rPr lang="en-US" sz="1100" dirty="0" smtClean="0"/>
              <a:t/>
            </a:r>
            <a:br>
              <a:rPr lang="en-US" sz="1100" dirty="0" smtClean="0"/>
            </a:br>
            <a:r>
              <a:rPr lang="en-US" sz="1100" dirty="0" smtClean="0"/>
              <a:t>PPR is proud to support HOME</a:t>
            </a:r>
            <a:br>
              <a:rPr lang="en-US" sz="1100" dirty="0" smtClean="0"/>
            </a:br>
            <a:r>
              <a:rPr lang="en-US" sz="1100" dirty="0" smtClean="0">
                <a:hlinkClick r:id="rId4" tooltip="http://www.ppr.com"/>
              </a:rPr>
              <a:t>http://www.ppr.com</a:t>
            </a:r>
            <a:endParaRPr lang="pl-PL" sz="1100" dirty="0" smtClean="0"/>
          </a:p>
          <a:p>
            <a:r>
              <a:rPr lang="pl-PL" sz="1100" dirty="0" smtClean="0"/>
              <a:t>Źródło: https://www.youtube.com/watch?v=jqxENMKaeCU&amp;list=PL88D39BC7B9E86DD1</a:t>
            </a:r>
            <a:endParaRPr lang="pl-PL" sz="11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Zrzut ekranu fragmentu filmu z napisami tłumaczonymi maszynowo: niektóre śmiech i po prostu, że dobre, a co to jest po prostu o prawo, tkóre sprawia."/>
          <p:cNvPicPr>
            <a:picLocks noChangeAspect="1" noChangeArrowheads="1"/>
          </p:cNvPicPr>
          <p:nvPr/>
        </p:nvPicPr>
        <p:blipFill>
          <a:blip r:embed="rId2" cstate="print"/>
          <a:srcRect/>
          <a:stretch>
            <a:fillRect/>
          </a:stretch>
        </p:blipFill>
        <p:spPr bwMode="auto">
          <a:xfrm>
            <a:off x="928662" y="3571876"/>
            <a:ext cx="6979276" cy="1857388"/>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857224" y="5857892"/>
            <a:ext cx="5929354" cy="261610"/>
          </a:xfrm>
          <a:prstGeom prst="rect">
            <a:avLst/>
          </a:prstGeom>
          <a:noFill/>
        </p:spPr>
        <p:txBody>
          <a:bodyPr wrap="square" rtlCol="0">
            <a:spAutoFit/>
          </a:bodyPr>
          <a:lstStyle/>
          <a:p>
            <a:r>
              <a:rPr lang="pl-PL" sz="1100" dirty="0" smtClean="0"/>
              <a:t>Źródło: https://www.youtube.com/watch?v=GNs98HaOCVA</a:t>
            </a:r>
            <a:endParaRPr lang="pl-PL" sz="1100" dirty="0"/>
          </a:p>
        </p:txBody>
      </p:sp>
      <p:pic>
        <p:nvPicPr>
          <p:cNvPr id="192515" name="Picture 3" descr="Zrzut ekranu fragmentu filmu z białymi napisami na niebieskim tle. "/>
          <p:cNvPicPr>
            <a:picLocks noChangeAspect="1" noChangeArrowheads="1"/>
          </p:cNvPicPr>
          <p:nvPr/>
        </p:nvPicPr>
        <p:blipFill>
          <a:blip r:embed="rId3" cstate="print"/>
          <a:srcRect/>
          <a:stretch>
            <a:fillRect/>
          </a:stretch>
        </p:blipFill>
        <p:spPr bwMode="auto">
          <a:xfrm>
            <a:off x="857224" y="1000108"/>
            <a:ext cx="7086462" cy="1500198"/>
          </a:xfrm>
          <a:prstGeom prst="rect">
            <a:avLst/>
          </a:prstGeom>
          <a:ln>
            <a:noFill/>
          </a:ln>
          <a:effectLst>
            <a:outerShdw blurRad="292100" dist="139700" dir="2700000" algn="tl" rotWithShape="0">
              <a:srgbClr val="333333">
                <a:alpha val="65000"/>
              </a:srgbClr>
            </a:outerShdw>
          </a:effectLst>
        </p:spPr>
      </p:pic>
      <p:sp>
        <p:nvSpPr>
          <p:cNvPr id="5" name="pole tekstowe 4"/>
          <p:cNvSpPr txBox="1"/>
          <p:nvPr/>
        </p:nvSpPr>
        <p:spPr>
          <a:xfrm>
            <a:off x="5000628" y="5857892"/>
            <a:ext cx="3643338" cy="538609"/>
          </a:xfrm>
          <a:prstGeom prst="rect">
            <a:avLst/>
          </a:prstGeom>
          <a:noFill/>
        </p:spPr>
        <p:txBody>
          <a:bodyPr wrap="square" rtlCol="0">
            <a:spAutoFit/>
          </a:bodyPr>
          <a:lstStyle/>
          <a:p>
            <a:r>
              <a:rPr lang="pl-PL" sz="1100" dirty="0" smtClean="0"/>
              <a:t>Źródło: https://www.youtube.com/watch?v=kQkcps6bWDM</a:t>
            </a:r>
          </a:p>
          <a:p>
            <a:endParaRPr lang="pl-PL"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rzut ekranu filmu z platformy European Parliament. Białe napisy na białym tl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356" y="1214422"/>
            <a:ext cx="4991238" cy="4225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1785918" y="5929330"/>
            <a:ext cx="5643602" cy="538609"/>
          </a:xfrm>
          <a:prstGeom prst="rect">
            <a:avLst/>
          </a:prstGeom>
          <a:noFill/>
        </p:spPr>
        <p:txBody>
          <a:bodyPr wrap="square" rtlCol="0">
            <a:spAutoFit/>
          </a:bodyPr>
          <a:lstStyle/>
          <a:p>
            <a:r>
              <a:rPr lang="pl-PL" sz="1100" dirty="0" smtClean="0"/>
              <a:t>Źródło: http://audiovisual.europarl.europa.eu/Page.aspx?id=25</a:t>
            </a:r>
          </a:p>
          <a:p>
            <a:endParaRPr lang="pl-PL" dirty="0"/>
          </a:p>
        </p:txBody>
      </p:sp>
    </p:spTree>
  </p:cSld>
  <p:clrMapOvr>
    <a:masterClrMapping/>
  </p:clrMapOvr>
</p:sld>
</file>

<file path=ppt/theme/theme1.xml><?xml version="1.0" encoding="utf-8"?>
<a:theme xmlns:a="http://schemas.openxmlformats.org/drawingml/2006/main" name="tlo1">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Prezentacja - wzór</Template>
  <TotalTime>1583</TotalTime>
  <Words>5459</Words>
  <Application>Microsoft Office PowerPoint</Application>
  <PresentationFormat>Pokaz na ekranie (4:3)</PresentationFormat>
  <Paragraphs>621</Paragraphs>
  <Slides>172</Slides>
  <Notes>0</Notes>
  <HiddenSlides>0</HiddenSlides>
  <MMClips>0</MMClips>
  <ScaleCrop>false</ScaleCrop>
  <HeadingPairs>
    <vt:vector size="4" baseType="variant">
      <vt:variant>
        <vt:lpstr>Motyw</vt:lpstr>
      </vt:variant>
      <vt:variant>
        <vt:i4>1</vt:i4>
      </vt:variant>
      <vt:variant>
        <vt:lpstr>Tytuły slajdów</vt:lpstr>
      </vt:variant>
      <vt:variant>
        <vt:i4>172</vt:i4>
      </vt:variant>
    </vt:vector>
  </HeadingPairs>
  <TitlesOfParts>
    <vt:vector size="173" baseType="lpstr">
      <vt:lpstr>tlo1</vt:lpstr>
      <vt:lpstr>Prezentacja programu PowerPoint</vt:lpstr>
      <vt:lpstr>Prezentacja programu PowerPoint</vt:lpstr>
      <vt:lpstr>Karta Praw Osób Niepełnosprawnych</vt:lpstr>
      <vt:lpstr> Deklaracja Madrycka 2002 (założenia Europejskiego Kongresu na rzecz Osób Niepełnosprawnych); Preambuła do Deklaracji Madryckiej;  </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vt:lpstr>
      <vt:lpstr> Deklaracja Madrycka 2002 (założenia Europejskiego Kongresu na rzecz Osób Niepełnosprawnych); Preambuła do Deklaracji Madryckiej; Postanowienia:</vt:lpstr>
      <vt:lpstr> Deklaracja Madrycka 2002 (założenia Europejskiego Kongresu na rzecz Osób Niepełnosprawnych); Preambuła do Deklaracji Madryckiej; Postanowienia:</vt:lpstr>
      <vt:lpstr> Trzy Priorytety obowiązujące w państwach Unii Europejskiej   </vt:lpstr>
      <vt:lpstr> Strategie Europa 2020;   </vt:lpstr>
      <vt:lpstr> Strategie Europa 2020;</vt:lpstr>
      <vt:lpstr> Rozporządzenie 30.05.2015 MAiC </vt:lpstr>
      <vt:lpstr>KOMUNIKAT KOMISJI DO PARLAMENTU EUROPEJSKIEGO, RADY, EUROPEJSKIEGO KOMITETU EKONOMICZNO-SPOŁECZNEGO I KOMITETU REGIONÓW Europejska strategia w sprawie niepełnosprawności 2010-2020: Odnowione zobowiązanie do budowania Europy bez barier</vt:lpstr>
      <vt:lpstr>KOMUNIKAT KOMISJI DO PARLAMENTU EUROPEJSKIEGO, RADY, EUROPEJSKIEGO KOMITETU EKONOMICZNO-SPOŁECZNEGO I KOMITETU REGIONÓW Europejska strategia w sprawie niepełnosprawności 2010-2020: Odnowione zobowiązanie do budowania Europy bez barier</vt:lpstr>
      <vt:lpstr>Europejski Akt w sprawie Dostępności (European Accessibility Act)</vt:lpstr>
      <vt:lpstr>Prezentacja programu PowerPoint</vt:lpstr>
      <vt:lpstr>Grupy zagrożone wykluczeniem –  określenie użytkownika Internetu</vt:lpstr>
      <vt:lpstr>Definicja osoby niepełnosprawnej</vt:lpstr>
      <vt:lpstr>Prezentacja programu PowerPoint</vt:lpstr>
      <vt:lpstr>Prezentacja programu PowerPoint</vt:lpstr>
      <vt:lpstr>Prezentacja programu PowerPoint</vt:lpstr>
      <vt:lpstr>Disability Access Symbols</vt:lpstr>
      <vt:lpstr>Prezentacja programu PowerPoint</vt:lpstr>
      <vt:lpstr>Persona Spectrum Powody wykluczenia społecznego i cyfrowego wg  Persona Spectrum (Microsoft) </vt:lpstr>
      <vt:lpstr>Prezentacja programu PowerPoint</vt:lpstr>
      <vt:lpstr>Prezentacja programu PowerPoint</vt:lpstr>
      <vt:lpstr>Prezentacja programu PowerPoint</vt:lpstr>
      <vt:lpstr>Retinopatia cukrzycowa </vt:lpstr>
      <vt:lpstr>Utrata widzenia barw </vt:lpstr>
      <vt:lpstr>Prezentacja programu PowerPoint</vt:lpstr>
      <vt:lpstr>Zaburzenia rozpoznawania barw/ślepota barw / daltonizm </vt:lpstr>
      <vt:lpstr>Prezentacja programu PowerPoint</vt:lpstr>
      <vt:lpstr>Dostępność  „Europejska strategia w sprawie niepełnosprawności 2010-2020„ </vt:lpstr>
      <vt:lpstr>Prezentacja programu PowerPoint</vt:lpstr>
      <vt:lpstr>Prezentacja programu PowerPoint</vt:lpstr>
      <vt:lpstr>Prezentacja programu PowerPoint</vt:lpstr>
      <vt:lpstr>Prezentacja programu PowerPoint</vt:lpstr>
      <vt:lpstr>Zasady WCAG 2.0</vt:lpstr>
      <vt:lpstr>Zasady WCAG 2.0</vt:lpstr>
      <vt:lpstr>Zasady WCAG 2.0</vt:lpstr>
      <vt:lpstr>Kryteria sukcesu A, AA, AAA</vt:lpstr>
      <vt:lpstr>Wymagania dla systemów teleinformatycznych w zakresie dostępności  dla osób niepełnosprawnych Dziennik Ustaw Rzeczypospolitej Polskiej </vt:lpstr>
      <vt:lpstr>Prezentacja programu PowerPoint</vt:lpstr>
      <vt:lpstr>Prezentacja programu PowerPoint</vt:lpstr>
      <vt:lpstr> Zasada 1: Percepcja - Informacje oraz komponenty interfejsu użytkownika muszą być przedstawione użytkownikom w dostępny dla nich sposób.</vt:lpstr>
      <vt:lpstr>Prezentacja programu PowerPoint</vt:lpstr>
      <vt:lpstr>Zasada nr 1: Postrzegalność — informacje oraz komponenty interfejsu użytkownika muszą być przedstawione użytkownikom w sposób dostępny dla ich zmysłów.  </vt:lpstr>
      <vt:lpstr>Prezentacja programu PowerPoint</vt:lpstr>
      <vt:lpstr>Prezentacja programu PowerPoint</vt:lpstr>
      <vt:lpstr>Alternatywa w postaci tekstu</vt:lpstr>
      <vt:lpstr>Format dokumentów</vt:lpstr>
      <vt:lpstr>Elementy dekoracyjne</vt:lpstr>
      <vt:lpstr>Prezentacja programu PowerPoint</vt:lpstr>
      <vt:lpstr>Logo</vt:lpstr>
      <vt:lpstr>Napisy zawarte w ilustracji</vt:lpstr>
      <vt:lpstr>Cyfrowa Szkoła</vt:lpstr>
      <vt:lpstr>Prezentacja programu PowerPoint</vt:lpstr>
      <vt:lpstr>Prezentacja programu PowerPoint</vt:lpstr>
      <vt:lpstr>Prezentacja programu PowerPoint</vt:lpstr>
      <vt:lpstr>Prezentacja programu PowerPoint</vt:lpstr>
      <vt:lpstr>French</vt:lpstr>
      <vt:lpstr>Russian</vt:lpstr>
      <vt:lpstr>Spanish</vt:lpstr>
      <vt:lpstr>Prezentacja programu PowerPoint</vt:lpstr>
      <vt:lpstr>Rodzaje elementów nietekstowych, do których dodaje się opis alternatywny: </vt:lpstr>
      <vt:lpstr>Przykład tekstu alternatywnego</vt:lpstr>
      <vt:lpstr>Prezentacja programu PowerPoint</vt:lpstr>
      <vt:lpstr>Prezentacja programu PowerPoint</vt:lpstr>
      <vt:lpstr>Ćwiczenia praktyczne z zakresu dodawania alternatywy tekstowej</vt:lpstr>
      <vt:lpstr>Ćwiczenia praktyczne z zakresu dodawania alternatywy tekstowej</vt:lpstr>
      <vt:lpstr>Zasada nr 1: Postrzegalność — informacje oraz komponenty interfejsu użytkownika muszą być przedstawione użytkownikom w sposób dostępny dla ich zmysłów.</vt:lpstr>
      <vt:lpstr>Prezentacja programu PowerPoint</vt:lpstr>
      <vt:lpstr>Panorama-captcha-idea </vt:lpstr>
      <vt:lpstr>Prezentacja programu PowerPoint</vt:lpstr>
      <vt:lpstr>Prezentacja programu PowerPoint</vt:lpstr>
      <vt:lpstr>Accessibility - reCAPTCHA </vt:lpstr>
      <vt:lpstr>Projekt Dostępna Informacja: Captcha</vt:lpstr>
      <vt:lpstr>Prezentacja programu PowerPoint</vt:lpstr>
      <vt:lpstr>Prezentacja programu PowerPoint</vt:lpstr>
      <vt:lpstr>Zasada 1: Percepcja - Informacje oraz komponenty interfejsu użytkownika muszą być przedstawione użytkownikom w dostępny dla nich sposób.</vt:lpstr>
      <vt:lpstr>Zasada nr 1: Postrzegalność — informacje oraz komponenty interfejsu użytkownika muszą być przedstawione użytkownikom w sposób dostępny dla ich zmysłów.</vt:lpstr>
      <vt:lpstr>Prezentacja programu PowerPoint</vt:lpstr>
      <vt:lpstr>Zasada nr 1: Postrzegalność — informacje oraz komponenty interfejsu użytkownika muszą być przedstawione użytkownikom w sposób dostępny dla ich zmysłów.</vt:lpstr>
      <vt:lpstr>Prezentacja programu PowerPoint</vt:lpstr>
      <vt:lpstr>Napisy rozszerzone (ang. captions) informacja w postaci alternatywy tekstowej zsynchronizowana z obrazem, przedstawiająca zarówno mowę, jak i inne dźwięki niezbędne do zrozumienia zawartości danego medium.  </vt:lpstr>
      <vt:lpstr>Prezentacja programu PowerPoint</vt:lpstr>
      <vt:lpstr>Prezentacja programu PowerPoint</vt:lpstr>
      <vt:lpstr>Prezentacja programu PowerPoint</vt:lpstr>
      <vt:lpstr>Lista dialogowa </vt:lpstr>
      <vt:lpstr>Transkrypcja</vt:lpstr>
      <vt:lpstr>Prezentacja programu PowerPoint</vt:lpstr>
      <vt:lpstr>Odpowiedni kontrast</vt:lpstr>
      <vt:lpstr>Surtitles</vt:lpstr>
      <vt:lpstr>Prezentacja programu PowerPoint</vt:lpstr>
      <vt:lpstr>Prezentacja programu PowerPoint</vt:lpstr>
      <vt:lpstr>Prezentacja programu PowerPoint</vt:lpstr>
      <vt:lpstr>Źródło: https://www.dcmp.org/caai/nadh218.pdf</vt:lpstr>
      <vt:lpstr>Zasada 1: Percepcja - Informacje oraz komponenty interfejsu użytkownika muszą być przedstawione użytkownikom w dostępny dla nich sposób.</vt:lpstr>
      <vt:lpstr>Zasada 1: Percepcja - Informacje oraz komponenty interfejsu użytkownika muszą być przedstawione użytkownikom w dostępny dla nich sposób.</vt:lpstr>
      <vt:lpstr>Prezentacja programu PowerPoint</vt:lpstr>
      <vt:lpstr>Prezentacja programu PowerPoint</vt:lpstr>
      <vt:lpstr>Prezentacja programu PowerPoint</vt:lpstr>
      <vt:lpstr>Prezentacja programu PowerPoint</vt:lpstr>
      <vt:lpstr>Zasada 1: Percepcja</vt:lpstr>
      <vt:lpstr>Koło barw</vt:lpstr>
      <vt:lpstr>Prezentacja programu PowerPoint</vt:lpstr>
      <vt:lpstr>Barwy w cyberprzestrzeni</vt:lpstr>
      <vt:lpstr>Prezentacja programu PowerPoint</vt:lpstr>
      <vt:lpstr>Colour Contrast Analyser</vt:lpstr>
      <vt:lpstr>Prezentacja programu PowerPoint</vt:lpstr>
      <vt:lpstr>Protanopia</vt:lpstr>
      <vt:lpstr>Deuteranopia</vt:lpstr>
      <vt:lpstr>Trinatopia</vt:lpstr>
      <vt:lpstr>Monochromatyzm</vt:lpstr>
      <vt:lpstr>Pozytyw/negatyw</vt:lpstr>
      <vt:lpstr>Katarakta</vt:lpstr>
      <vt:lpstr>Czcionka szeryfowa</vt:lpstr>
      <vt:lpstr>Czcionki</vt:lpstr>
      <vt:lpstr>Prezentacja programu PowerPoint</vt:lpstr>
      <vt:lpstr> </vt:lpstr>
      <vt:lpstr>Prezentacja programu PowerPoint</vt:lpstr>
      <vt:lpstr>Zasada nr 2: Funkcjonalność  WCAG 2.0 — komponenty interfejsu użytkownika oraz nawigacja muszą być możliwe do użycia. </vt:lpstr>
      <vt:lpstr>Zasada nr 2: Funkcjonalność  WCAG 2.0 — komponenty interfejsu użytkownika oraz nawigacja muszą być możliwe do użycia.</vt:lpstr>
      <vt:lpstr>Zasada nr 2: Funkcjonalność — komponenty interfejsu użytkownika oraz nawigacja muszą być możliwe do użycia.  </vt:lpstr>
      <vt:lpstr>Zasada nr 2: Funkcjonalność  WCAG 2.0 — komponenty interfejsu użytkownika oraz nawigacja muszą być możliwe do użycia.</vt:lpstr>
      <vt:lpstr>Zasada nr 2: Funkcjonalność — komponenty interfejsu użytkownika oraz nawigacja muszą być możliwe do użycia.  </vt:lpstr>
      <vt:lpstr>Prezentacja programu PowerPoint</vt:lpstr>
      <vt:lpstr>Zasada nr 2: Funkcjonalność  WCAG 2.0 — komponenty interfejsu użytkownika oraz nawigacja muszą być możliwe do użycia.</vt:lpstr>
      <vt:lpstr>Zasada nr 2: Funkcjonalność — komponenty interfejsu użytkownika oraz nawigacja muszą być możliwe do użycia.  </vt:lpstr>
      <vt:lpstr>Skip link</vt:lpstr>
      <vt:lpstr>Google</vt:lpstr>
      <vt:lpstr>Kontrast odnośników</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Zasada nr 3: Zrozumiałość — informacje oraz obsługa interfejsu użytkownika muszą być zrozumiałe.</vt:lpstr>
      <vt:lpstr>Zasada nr 3: Zrozumiałość — informacje oraz obsługa interfejsu użytkownika muszą być zrozumiałe.  </vt:lpstr>
      <vt:lpstr>Prezentacja programu PowerPoint</vt:lpstr>
      <vt:lpstr>Wartość FOG Interpretacja</vt:lpstr>
      <vt:lpstr>Zasada nr 3: Zrozumiałość — informacje oraz obsługa interfejsu użytkownika muszą być zrozumiałe.</vt:lpstr>
      <vt:lpstr>Zasada nr 3: Zrozumiałość — informacje oraz obsługa interfejsu użytkownika muszą być zrozumiałe.</vt:lpstr>
      <vt:lpstr>Prezentacja programu PowerPoint</vt:lpstr>
      <vt:lpstr>Zasada nr 4: Solidność — Treść musi być solidnie opublikowana, tak, by mogła być skutecznie interpretowana przez różnego rodzaju oprogramowania użytkownika, w tym technologie wspomagające.</vt:lpstr>
      <vt:lpstr>Prezentacja programu PowerPoint</vt:lpstr>
      <vt:lpstr>W projektowaniu należy pamiętać o indywidualnych potrzebach wszystkich użytkowników</vt:lpstr>
      <vt:lpstr>Prezentacja programu PowerPoint</vt:lpstr>
      <vt:lpstr>Nagłówki</vt:lpstr>
      <vt:lpstr>Odnośniki/linki</vt:lpstr>
      <vt:lpstr>Czcionki</vt:lpstr>
      <vt:lpstr>Dodawanie tekstu alternatywnego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PDF Accessibility Checker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Iza</dc:creator>
  <cp:lastModifiedBy>Banek Michał</cp:lastModifiedBy>
  <cp:revision>182</cp:revision>
  <dcterms:created xsi:type="dcterms:W3CDTF">2017-05-27T21:06:36Z</dcterms:created>
  <dcterms:modified xsi:type="dcterms:W3CDTF">2017-09-26T07:46:16Z</dcterms:modified>
</cp:coreProperties>
</file>