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1" r:id="rId2"/>
    <p:sldId id="320" r:id="rId3"/>
    <p:sldId id="327" r:id="rId4"/>
    <p:sldId id="328" r:id="rId5"/>
    <p:sldId id="329" r:id="rId6"/>
    <p:sldId id="337" r:id="rId7"/>
    <p:sldId id="330" r:id="rId8"/>
    <p:sldId id="331" r:id="rId9"/>
    <p:sldId id="332" r:id="rId10"/>
    <p:sldId id="336" r:id="rId11"/>
    <p:sldId id="333" r:id="rId12"/>
    <p:sldId id="338" r:id="rId13"/>
    <p:sldId id="339" r:id="rId14"/>
    <p:sldId id="340" r:id="rId15"/>
    <p:sldId id="326" r:id="rId16"/>
    <p:sldId id="321" r:id="rId17"/>
    <p:sldId id="325" r:id="rId18"/>
    <p:sldId id="322" r:id="rId19"/>
    <p:sldId id="272" r:id="rId20"/>
    <p:sldId id="341" r:id="rId21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1D1"/>
    <a:srgbClr val="DEE7D1"/>
    <a:srgbClr val="FFD03B"/>
    <a:srgbClr val="E8D0D0"/>
    <a:srgbClr val="73BE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7830" autoAdjust="0"/>
  </p:normalViewPr>
  <p:slideViewPr>
    <p:cSldViewPr>
      <p:cViewPr>
        <p:scale>
          <a:sx n="100" d="100"/>
          <a:sy n="100" d="100"/>
        </p:scale>
        <p:origin x="-1944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8E45E-36E2-4919-8E26-72EEBBD5E989}" type="datetimeFigureOut">
              <a:rPr lang="pl-PL"/>
              <a:pPr>
                <a:defRPr/>
              </a:pPr>
              <a:t>2017-09-13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C63877-DDE2-4033-90F0-444E433749FA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F1123-6875-4718-920D-F54CCD8E579F}" type="datetimeFigureOut">
              <a:rPr lang="pl-PL"/>
              <a:pPr>
                <a:defRPr/>
              </a:pPr>
              <a:t>2017-09-13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B494A-BF42-4035-9A9D-B15DA35A9838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EF44D-3A41-4C32-86D1-8E44F5DFC5B2}" type="datetimeFigureOut">
              <a:rPr lang="pl-PL"/>
              <a:pPr>
                <a:defRPr/>
              </a:pPr>
              <a:t>2017-09-13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46F56-533C-4DFB-B2FF-6B6CBD3B2412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64CB8-F073-4008-A6FC-27766DB9281D}" type="datetimeFigureOut">
              <a:rPr lang="pl-PL"/>
              <a:pPr>
                <a:defRPr/>
              </a:pPr>
              <a:t>2017-09-13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1300CF-21BB-4062-B9AA-0818DBC3495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9027C-9034-4B48-A347-89E1222A930C}" type="datetimeFigureOut">
              <a:rPr lang="pl-PL"/>
              <a:pPr>
                <a:defRPr/>
              </a:pPr>
              <a:t>2017-09-13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9287F-13F3-415C-B6CD-64D2B5ABBACC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38FA8-31BC-4981-9581-718F563F7734}" type="datetimeFigureOut">
              <a:rPr lang="pl-PL"/>
              <a:pPr>
                <a:defRPr/>
              </a:pPr>
              <a:t>2017-09-13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6D6395-E78A-472B-B874-8721CFB231E3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90E41-4AB3-41DD-B878-2D4C4CC57E24}" type="datetimeFigureOut">
              <a:rPr lang="pl-PL"/>
              <a:pPr>
                <a:defRPr/>
              </a:pPr>
              <a:t>2017-09-13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AAC11-3A7D-4226-AF48-A9DF1259F71E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3A902-0DE0-4368-9940-4C71208BCB04}" type="datetimeFigureOut">
              <a:rPr lang="pl-PL"/>
              <a:pPr>
                <a:defRPr/>
              </a:pPr>
              <a:t>2017-09-13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7BD4B-037E-48D2-9561-50D108A436B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56AD1-D8B3-4BA9-8665-CC78831A8767}" type="datetimeFigureOut">
              <a:rPr lang="pl-PL"/>
              <a:pPr>
                <a:defRPr/>
              </a:pPr>
              <a:t>2017-09-13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874238-E856-44C7-8B29-17605ED8DC18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FF06B-97D6-425B-B8E9-8CDD6D8134AA}" type="datetimeFigureOut">
              <a:rPr lang="pl-PL"/>
              <a:pPr>
                <a:defRPr/>
              </a:pPr>
              <a:t>2017-09-13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E36964-7AC4-491D-AB0D-1B2D38D4329C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2F03F-7EA1-45D1-9C77-4317FEAEF6DA}" type="datetimeFigureOut">
              <a:rPr lang="pl-PL"/>
              <a:pPr>
                <a:defRPr/>
              </a:pPr>
              <a:t>2017-09-13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CFE53-F185-49F6-9887-7EBE7D1FFBC9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46C5860-0DA4-42F6-888F-12F724887341}" type="datetimeFigureOut">
              <a:rPr lang="pl-PL"/>
              <a:pPr>
                <a:defRPr/>
              </a:pPr>
              <a:t>2017-09-13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88F35D3F-4232-4945-9EAF-46EDFC910780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hyperlink" Target="mailto:mmysiura@slaskie.pl" TargetMode="External"/><Relationship Id="rId4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krawiecr\Pulpit\Obraz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109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pole tekstowe 4"/>
          <p:cNvSpPr txBox="1">
            <a:spLocks noChangeArrowheads="1"/>
          </p:cNvSpPr>
          <p:nvPr/>
        </p:nvSpPr>
        <p:spPr bwMode="auto">
          <a:xfrm>
            <a:off x="1907704" y="6021288"/>
            <a:ext cx="576103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l-PL" sz="2200" dirty="0" smtClean="0"/>
              <a:t>14 września  2017 </a:t>
            </a:r>
            <a:r>
              <a:rPr lang="pl-PL" sz="2200" dirty="0"/>
              <a:t>r.</a:t>
            </a:r>
          </a:p>
        </p:txBody>
      </p:sp>
      <p:sp>
        <p:nvSpPr>
          <p:cNvPr id="2052" name="pole tekstowe 5"/>
          <p:cNvSpPr txBox="1">
            <a:spLocks noChangeArrowheads="1"/>
          </p:cNvSpPr>
          <p:nvPr/>
        </p:nvSpPr>
        <p:spPr bwMode="auto">
          <a:xfrm>
            <a:off x="107504" y="2875002"/>
            <a:ext cx="89289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/>
              <a:t>DZIAŁANIE 11.2</a:t>
            </a:r>
          </a:p>
          <a:p>
            <a:pPr algn="ctr"/>
            <a:r>
              <a:rPr lang="pl-PL" sz="2400" b="1" dirty="0" smtClean="0"/>
              <a:t>Najczęstsze </a:t>
            </a:r>
            <a:r>
              <a:rPr lang="pl-PL" sz="2400" b="1" dirty="0" smtClean="0"/>
              <a:t>błędy we wnioskach o dofinansowanie</a:t>
            </a:r>
            <a:endParaRPr lang="pl-PL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716685"/>
            <a:ext cx="1798637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Prostokąt 4"/>
          <p:cNvSpPr>
            <a:spLocks noChangeArrowheads="1"/>
          </p:cNvSpPr>
          <p:nvPr/>
        </p:nvSpPr>
        <p:spPr bwMode="auto">
          <a:xfrm>
            <a:off x="467545" y="2260317"/>
            <a:ext cx="7776863" cy="340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9pPr>
          </a:lstStyle>
          <a:p>
            <a:pPr eaLnBrk="1" hangingPunct="1">
              <a:spcAft>
                <a:spcPts val="600"/>
              </a:spcAft>
              <a:buFont typeface="Arial" charset="0"/>
              <a:buChar char="•"/>
            </a:pPr>
            <a:r>
              <a:rPr lang="pl-PL" altLang="pl-PL" sz="2000" dirty="0">
                <a:solidFill>
                  <a:srgbClr val="000000"/>
                </a:solidFill>
              </a:rPr>
              <a:t>posiadanie lidera partnerstwa (partnera wiodącego), który </a:t>
            </a:r>
            <a:r>
              <a:rPr lang="pl-PL" altLang="pl-PL" sz="2000" dirty="0" smtClean="0">
                <a:solidFill>
                  <a:srgbClr val="000000"/>
                </a:solidFill>
              </a:rPr>
              <a:t>jest jednocześnie </a:t>
            </a:r>
            <a:r>
              <a:rPr lang="pl-PL" altLang="pl-PL" sz="2000" dirty="0">
                <a:solidFill>
                  <a:srgbClr val="000000"/>
                </a:solidFill>
              </a:rPr>
              <a:t>Beneficjentem projektu </a:t>
            </a:r>
          </a:p>
          <a:p>
            <a:pPr eaLnBrk="1" hangingPunct="1">
              <a:spcAft>
                <a:spcPts val="600"/>
              </a:spcAft>
              <a:buFont typeface="Arial" charset="0"/>
              <a:buChar char="•"/>
            </a:pPr>
            <a:r>
              <a:rPr lang="pl-PL" altLang="pl-PL" sz="2000" dirty="0">
                <a:solidFill>
                  <a:srgbClr val="000000"/>
                </a:solidFill>
              </a:rPr>
              <a:t>uczestnictwo partnerów w realizacji projektu na każdym jego etapie - wspólne przygotowanie wniosku o dofinansowanie, wspólna realizacja oraz wspólne zarządzanie projektem</a:t>
            </a:r>
          </a:p>
          <a:p>
            <a:pPr eaLnBrk="1" hangingPunct="1">
              <a:spcAft>
                <a:spcPts val="600"/>
              </a:spcAft>
              <a:buFont typeface="Arial" charset="0"/>
              <a:buChar char="•"/>
            </a:pPr>
            <a:r>
              <a:rPr lang="pl-PL" altLang="pl-PL" sz="2000" dirty="0">
                <a:solidFill>
                  <a:srgbClr val="000000"/>
                </a:solidFill>
              </a:rPr>
              <a:t>adekwatności udziału partnerów - odpowiedni udział partnerów</a:t>
            </a:r>
            <a:br>
              <a:rPr lang="pl-PL" altLang="pl-PL" sz="2000" dirty="0">
                <a:solidFill>
                  <a:srgbClr val="000000"/>
                </a:solidFill>
              </a:rPr>
            </a:br>
            <a:r>
              <a:rPr lang="pl-PL" altLang="pl-PL" sz="2000" dirty="0">
                <a:solidFill>
                  <a:srgbClr val="000000"/>
                </a:solidFill>
              </a:rPr>
              <a:t>w realizacji projektu (wniesienie zasobów, ludzkich, organizacyjnych, technicznych lub finansowych odpowiadających realizowanym zadaniom)</a:t>
            </a:r>
          </a:p>
          <a:p>
            <a:pPr eaLnBrk="1" hangingPunct="1">
              <a:spcAft>
                <a:spcPts val="600"/>
              </a:spcAft>
              <a:buFont typeface="Arial" charset="0"/>
              <a:buChar char="•"/>
            </a:pPr>
            <a:r>
              <a:rPr lang="pl-PL" altLang="pl-PL" sz="2000" dirty="0">
                <a:solidFill>
                  <a:srgbClr val="000000"/>
                </a:solidFill>
              </a:rPr>
              <a:t>zawarcie umowy partnerskiej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383645" y="1341438"/>
            <a:ext cx="4984750" cy="431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l-PL" sz="2000" b="1" dirty="0"/>
              <a:t> Elementy partnerstwa projektowego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12553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Documents and Settings\krawiecr\Pulpit\Obraz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12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Prostokąt 1"/>
          <p:cNvSpPr/>
          <p:nvPr/>
        </p:nvSpPr>
        <p:spPr>
          <a:xfrm>
            <a:off x="538956" y="2070134"/>
            <a:ext cx="792147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2000" dirty="0"/>
              <a:t>Zawyżone wydatki w stosunku do „Wykazu dopuszczalnych </a:t>
            </a:r>
            <a:r>
              <a:rPr lang="pl-PL" sz="2000" dirty="0" smtClean="0"/>
              <a:t>stawek</a:t>
            </a:r>
            <a:br>
              <a:rPr lang="pl-PL" sz="2000" dirty="0" smtClean="0"/>
            </a:br>
            <a:r>
              <a:rPr lang="pl-PL" sz="2000" dirty="0" smtClean="0"/>
              <a:t>i </a:t>
            </a:r>
            <a:r>
              <a:rPr lang="pl-PL" sz="2000" dirty="0"/>
              <a:t>usług” (bez żadnego </a:t>
            </a:r>
            <a:r>
              <a:rPr lang="pl-PL" sz="2000" dirty="0" smtClean="0"/>
              <a:t>uzasadnienia),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2000" dirty="0" smtClean="0"/>
              <a:t>W </a:t>
            </a:r>
            <a:r>
              <a:rPr lang="pl-PL" sz="2000" dirty="0"/>
              <a:t>budżecie projektu występują </a:t>
            </a:r>
            <a:r>
              <a:rPr lang="pl-PL" sz="2000" dirty="0" smtClean="0"/>
              <a:t>wydatki, </a:t>
            </a:r>
            <a:r>
              <a:rPr lang="pl-PL" sz="2000" dirty="0"/>
              <a:t>które nie wynikają z opisu </a:t>
            </a:r>
            <a:r>
              <a:rPr lang="pl-PL" sz="2000" dirty="0" smtClean="0"/>
              <a:t>zadań, </a:t>
            </a:r>
            <a:r>
              <a:rPr lang="pl-PL" sz="2000" dirty="0"/>
              <a:t>nie znajdują też swojego uzasadnienia w opisie sytuacji problemowej grupy </a:t>
            </a:r>
            <a:r>
              <a:rPr lang="pl-PL" sz="2000" dirty="0" smtClean="0"/>
              <a:t>docelowej,</a:t>
            </a:r>
            <a:endParaRPr lang="pl-PL" sz="2000" dirty="0"/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2000" dirty="0" smtClean="0"/>
              <a:t>Wykazywanie </a:t>
            </a:r>
            <a:r>
              <a:rPr lang="pl-PL" sz="2000" dirty="0"/>
              <a:t>w jednej pozycji budżetowej szeregu złożonych i zależnych od wielu czynników kosztów, których kwalifikowalność może być oceniana jedynie odrębnie (np. wydatki związane  organizacją </a:t>
            </a:r>
            <a:r>
              <a:rPr lang="pl-PL" sz="2000" dirty="0" smtClean="0"/>
              <a:t>staży</a:t>
            </a:r>
            <a:br>
              <a:rPr lang="pl-PL" sz="2000" dirty="0" smtClean="0"/>
            </a:br>
            <a:r>
              <a:rPr lang="pl-PL" sz="2000" dirty="0" smtClean="0"/>
              <a:t>i </a:t>
            </a:r>
            <a:r>
              <a:rPr lang="pl-PL" sz="2000" dirty="0"/>
              <a:t>praktyk, wydatki </a:t>
            </a:r>
            <a:r>
              <a:rPr lang="pl-PL" sz="2000" dirty="0" smtClean="0"/>
              <a:t>związane</a:t>
            </a:r>
            <a:r>
              <a:rPr lang="pl-PL" sz="2000" dirty="0"/>
              <a:t> </a:t>
            </a:r>
            <a:r>
              <a:rPr lang="pl-PL" sz="2000" dirty="0" smtClean="0"/>
              <a:t>z </a:t>
            </a:r>
            <a:r>
              <a:rPr lang="pl-PL" sz="2000" dirty="0"/>
              <a:t>kursami i szkoleniami</a:t>
            </a:r>
            <a:r>
              <a:rPr lang="pl-PL" sz="2000" dirty="0" smtClean="0"/>
              <a:t>),</a:t>
            </a:r>
            <a:endParaRPr lang="pl-PL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538956" y="1196752"/>
            <a:ext cx="7993063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0">
            <a:solidFill>
              <a:srgbClr val="636466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pl-PL" altLang="pl-PL" sz="1600" b="1" baseline="30000" dirty="0" smtClean="0">
                <a:solidFill>
                  <a:srgbClr val="636466"/>
                </a:solidFill>
                <a:latin typeface="+mj-lt"/>
              </a:rPr>
              <a:t>   </a:t>
            </a:r>
            <a:r>
              <a:rPr lang="pl-PL" sz="2000" b="1" dirty="0" smtClean="0">
                <a:solidFill>
                  <a:schemeClr val="bg1"/>
                </a:solidFill>
              </a:rPr>
              <a:t>C.2 ZAKRES FINANSOWY (BUDŻET PROJEKTU)</a:t>
            </a:r>
            <a:endParaRPr lang="pl-PL" sz="2000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82983" y="4777487"/>
            <a:ext cx="2353513" cy="1963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17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63190" y="2060848"/>
            <a:ext cx="789724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2000" dirty="0" smtClean="0"/>
              <a:t>Brak </a:t>
            </a:r>
            <a:r>
              <a:rPr lang="pl-PL" sz="2000" dirty="0"/>
              <a:t>szczegółowej kalkulacji kosztów uniemożliwiających ocenę racjonalności i efektywności wydatku (np. wydatki związane z dojazdem na szkolenia, kursy, praktyki i staże zawodowe</a:t>
            </a:r>
            <a:r>
              <a:rPr lang="pl-PL" sz="2000" dirty="0" smtClean="0"/>
              <a:t>),</a:t>
            </a:r>
            <a:endParaRPr lang="pl-PL" sz="2000" dirty="0"/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2000" dirty="0" smtClean="0"/>
              <a:t>Brak </a:t>
            </a:r>
            <a:r>
              <a:rPr lang="pl-PL" sz="2000" dirty="0"/>
              <a:t>spójności pomiędzy budżetem a zaplanowanymi zadaniami (np. różna liczba osób korzystających z kursów, różna liczba godzin kursów</a:t>
            </a:r>
            <a:r>
              <a:rPr lang="pl-PL" sz="2000" dirty="0" smtClean="0"/>
              <a:t>),</a:t>
            </a:r>
            <a:endParaRPr lang="pl-PL" sz="2000" dirty="0"/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2000" dirty="0" smtClean="0"/>
              <a:t>Brak opisu, </a:t>
            </a:r>
            <a:r>
              <a:rPr lang="pl-PL" sz="2000" dirty="0"/>
              <a:t>uzasadnienia  i specyfikacji kosztów (szczególnie przy wydatkach odnoszących się do wyposażenia pracowni</a:t>
            </a:r>
            <a:r>
              <a:rPr lang="pl-PL" sz="2000" dirty="0" smtClean="0"/>
              <a:t>),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2000" dirty="0" smtClean="0"/>
              <a:t>Nieprawidłowe oznaczenie kosztów należących do kategorii środków trwałych/cross </a:t>
            </a:r>
            <a:r>
              <a:rPr lang="pl-PL" sz="2000" dirty="0" err="1" smtClean="0"/>
              <a:t>finanacingu</a:t>
            </a:r>
            <a:endParaRPr lang="pl-PL" sz="2000" dirty="0"/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538956" y="1196752"/>
            <a:ext cx="7993063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0">
            <a:solidFill>
              <a:srgbClr val="636466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pl-PL" altLang="pl-PL" sz="1600" b="1" baseline="30000" dirty="0" smtClean="0">
                <a:solidFill>
                  <a:srgbClr val="636466"/>
                </a:solidFill>
                <a:latin typeface="+mj-lt"/>
              </a:rPr>
              <a:t>   </a:t>
            </a:r>
            <a:r>
              <a:rPr lang="pl-PL" sz="2000" b="1" dirty="0" smtClean="0">
                <a:solidFill>
                  <a:schemeClr val="bg1"/>
                </a:solidFill>
              </a:rPr>
              <a:t>C.2 ZAKRES FINANSOWY (BUDŻET PROJEKTU)</a:t>
            </a:r>
            <a:endParaRPr lang="pl-PL" sz="2000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82983" y="4777487"/>
            <a:ext cx="2353513" cy="1963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093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538956" y="1124744"/>
            <a:ext cx="7993063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0">
            <a:solidFill>
              <a:srgbClr val="636466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pl-PL" altLang="pl-PL" sz="1600" b="1" baseline="30000" dirty="0" smtClean="0">
                <a:solidFill>
                  <a:srgbClr val="636466"/>
                </a:solidFill>
                <a:latin typeface="+mj-lt"/>
              </a:rPr>
              <a:t>   </a:t>
            </a:r>
            <a:r>
              <a:rPr lang="pl-PL" sz="2000" b="1" dirty="0" smtClean="0">
                <a:solidFill>
                  <a:schemeClr val="bg1"/>
                </a:solidFill>
              </a:rPr>
              <a:t>C.2 ZAKRES FINANSOWY (BUDŻET PROJEKTU)</a:t>
            </a:r>
            <a:endParaRPr lang="pl-PL" sz="2000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44500" y="1761343"/>
            <a:ext cx="8088313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9pPr>
          </a:lstStyle>
          <a:p>
            <a:r>
              <a:rPr lang="pl-PL" altLang="pl-PL" b="1" dirty="0">
                <a:solidFill>
                  <a:srgbClr val="FF0000"/>
                </a:solidFill>
              </a:rPr>
              <a:t>Tabela </a:t>
            </a:r>
            <a:r>
              <a:rPr lang="pl-PL" altLang="pl-PL" b="1" dirty="0" smtClean="0">
                <a:solidFill>
                  <a:srgbClr val="FF0000"/>
                </a:solidFill>
              </a:rPr>
              <a:t>D.2</a:t>
            </a:r>
            <a:endParaRPr lang="pl-PL" altLang="pl-PL" b="1" dirty="0">
              <a:solidFill>
                <a:srgbClr val="FF0000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2" t="37007" r="28738" b="24013"/>
          <a:stretch>
            <a:fillRect/>
          </a:stretch>
        </p:blipFill>
        <p:spPr bwMode="auto">
          <a:xfrm>
            <a:off x="877888" y="2291928"/>
            <a:ext cx="7875587" cy="408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30312" t="37007" r="28738" b="24013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425450" y="3282528"/>
            <a:ext cx="5969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9pPr>
          </a:lstStyle>
          <a:p>
            <a:pPr algn="ctr"/>
            <a:r>
              <a:rPr lang="pl-PL" altLang="pl-PL" b="1">
                <a:solidFill>
                  <a:srgbClr val="FF0000"/>
                </a:solidFill>
              </a:rPr>
              <a:t>85%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323850" y="3993728"/>
            <a:ext cx="6667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9pPr>
          </a:lstStyle>
          <a:p>
            <a:pPr algn="ctr"/>
            <a:r>
              <a:rPr lang="pl-PL" altLang="pl-PL" b="1">
                <a:solidFill>
                  <a:srgbClr val="FF0000"/>
                </a:solidFill>
              </a:rPr>
              <a:t>10%</a:t>
            </a:r>
          </a:p>
        </p:txBody>
      </p:sp>
      <p:cxnSp>
        <p:nvCxnSpPr>
          <p:cNvPr id="15" name="AutoShape 5"/>
          <p:cNvCxnSpPr>
            <a:cxnSpLocks noChangeShapeType="1"/>
          </p:cNvCxnSpPr>
          <p:nvPr/>
        </p:nvCxnSpPr>
        <p:spPr bwMode="auto">
          <a:xfrm>
            <a:off x="990600" y="3468266"/>
            <a:ext cx="279400" cy="0"/>
          </a:xfrm>
          <a:prstGeom prst="straightConnector1">
            <a:avLst/>
          </a:prstGeom>
          <a:noFill/>
          <a:ln w="28440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6" name="AutoShape 6"/>
          <p:cNvCxnSpPr>
            <a:cxnSpLocks noChangeShapeType="1"/>
          </p:cNvCxnSpPr>
          <p:nvPr/>
        </p:nvCxnSpPr>
        <p:spPr bwMode="auto">
          <a:xfrm>
            <a:off x="990600" y="4179466"/>
            <a:ext cx="279400" cy="0"/>
          </a:xfrm>
          <a:prstGeom prst="straightConnector1">
            <a:avLst/>
          </a:prstGeom>
          <a:noFill/>
          <a:ln w="28440" cap="sq">
            <a:solidFill>
              <a:srgbClr val="0070C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" name="AutoShape 7"/>
          <p:cNvCxnSpPr>
            <a:cxnSpLocks noChangeShapeType="1"/>
          </p:cNvCxnSpPr>
          <p:nvPr/>
        </p:nvCxnSpPr>
        <p:spPr bwMode="auto">
          <a:xfrm flipV="1">
            <a:off x="827088" y="4523953"/>
            <a:ext cx="404812" cy="244475"/>
          </a:xfrm>
          <a:prstGeom prst="straightConnector1">
            <a:avLst/>
          </a:prstGeom>
          <a:noFill/>
          <a:ln w="28440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425450" y="4612853"/>
            <a:ext cx="471488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9pPr>
          </a:lstStyle>
          <a:p>
            <a:pPr algn="ctr"/>
            <a:r>
              <a:rPr lang="pl-PL" altLang="pl-PL" b="1">
                <a:solidFill>
                  <a:srgbClr val="FF0000"/>
                </a:solidFill>
              </a:rPr>
              <a:t>5%</a:t>
            </a:r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395288" y="4984328"/>
            <a:ext cx="43180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9pPr>
          </a:lstStyle>
          <a:p>
            <a:pPr algn="ctr"/>
            <a:r>
              <a:rPr lang="pl-PL" altLang="pl-PL" sz="1400" b="1">
                <a:solidFill>
                  <a:srgbClr val="376092"/>
                </a:solidFill>
              </a:rPr>
              <a:t>lub</a:t>
            </a:r>
          </a:p>
        </p:txBody>
      </p:sp>
      <p:cxnSp>
        <p:nvCxnSpPr>
          <p:cNvPr id="20" name="AutoShape 7"/>
          <p:cNvCxnSpPr>
            <a:cxnSpLocks noChangeShapeType="1"/>
          </p:cNvCxnSpPr>
          <p:nvPr/>
        </p:nvCxnSpPr>
        <p:spPr bwMode="auto">
          <a:xfrm>
            <a:off x="755650" y="4912891"/>
            <a:ext cx="482600" cy="647700"/>
          </a:xfrm>
          <a:prstGeom prst="straightConnector1">
            <a:avLst/>
          </a:prstGeom>
          <a:noFill/>
          <a:ln w="28440" cap="sq">
            <a:solidFill>
              <a:srgbClr val="4A7EBB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3702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576313" y="1124744"/>
            <a:ext cx="7993063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0">
            <a:solidFill>
              <a:srgbClr val="636466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pl-PL" altLang="pl-PL" sz="1600" b="1" baseline="30000" dirty="0" smtClean="0">
                <a:solidFill>
                  <a:srgbClr val="636466"/>
                </a:solidFill>
                <a:latin typeface="+mj-lt"/>
              </a:rPr>
              <a:t>   </a:t>
            </a:r>
            <a:r>
              <a:rPr lang="pl-PL" sz="2000" b="1" dirty="0" smtClean="0">
                <a:solidFill>
                  <a:schemeClr val="bg1"/>
                </a:solidFill>
              </a:rPr>
              <a:t>E. </a:t>
            </a:r>
            <a:r>
              <a:rPr lang="pl-PL" sz="2000" b="1" dirty="0" smtClean="0">
                <a:solidFill>
                  <a:schemeClr val="bg1"/>
                </a:solidFill>
              </a:rPr>
              <a:t>MIERZALNE WSKAŹNIKI</a:t>
            </a:r>
            <a:endParaRPr lang="pl-PL" sz="2000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80311" y="4181965"/>
            <a:ext cx="1518407" cy="2343379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576312" y="2022291"/>
            <a:ext cx="737967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dirty="0" smtClean="0"/>
              <a:t>Brak wskaźników horyzontalnych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dirty="0" smtClean="0"/>
              <a:t>Uchybienia w opisie sposobu pomiaru i monitorowania wskaźników</a:t>
            </a: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pl-PL" sz="2000" dirty="0" smtClean="0"/>
              <a:t>Nie wskazano (bądź błędnie wskazano) czas </a:t>
            </a:r>
            <a:r>
              <a:rPr lang="pl-PL" sz="2000" dirty="0"/>
              <a:t>pomiaru wskaźników produktu, jak i rezultatu. </a:t>
            </a:r>
            <a:r>
              <a:rPr lang="pl-PL" sz="2000" i="1" dirty="0" smtClean="0"/>
              <a:t>(pomiar </a:t>
            </a:r>
            <a:r>
              <a:rPr lang="pl-PL" sz="2000" i="1" dirty="0"/>
              <a:t>wskaźnika rezultatu powinien nastąpić do 4 tygodni od zakończenia udziału uczestnika w </a:t>
            </a:r>
            <a:r>
              <a:rPr lang="pl-PL" sz="2000" i="1" dirty="0" smtClean="0"/>
              <a:t>projekcie,  natomiast </a:t>
            </a:r>
            <a:r>
              <a:rPr lang="pl-PL" sz="2000" i="1" dirty="0"/>
              <a:t>wskaźnika produktu dot. uczestników - w dniu odbycia pierwszej formy </a:t>
            </a:r>
            <a:r>
              <a:rPr lang="pl-PL" sz="2000" i="1" dirty="0" smtClean="0"/>
              <a:t>wsparcia)</a:t>
            </a: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pl-PL" sz="2000" dirty="0" smtClean="0"/>
              <a:t>Nie wskazano na </a:t>
            </a:r>
            <a:r>
              <a:rPr lang="pl-PL" sz="2000" dirty="0"/>
              <a:t>podstawie jakich narzędzi i dokumentów wnioskodawca będzie monitorował wskaźniki np</a:t>
            </a:r>
            <a:r>
              <a:rPr lang="pl-PL" sz="2000" dirty="0" smtClean="0"/>
              <a:t>.</a:t>
            </a:r>
            <a:br>
              <a:rPr lang="pl-PL" sz="2000" dirty="0" smtClean="0"/>
            </a:br>
            <a:r>
              <a:rPr lang="pl-PL" sz="2000" dirty="0" smtClean="0"/>
              <a:t>zaświadczenia</a:t>
            </a:r>
            <a:r>
              <a:rPr lang="pl-PL" sz="2000" dirty="0"/>
              <a:t>, certyfikaty, listy obecności, dyplom ukończenia studiów </a:t>
            </a:r>
            <a:r>
              <a:rPr lang="pl-PL" sz="2000" dirty="0" smtClean="0"/>
              <a:t>podyplomowych itp</a:t>
            </a:r>
            <a:r>
              <a:rPr lang="pl-PL" sz="2000" dirty="0"/>
              <a:t>.</a:t>
            </a:r>
          </a:p>
          <a:p>
            <a:pPr>
              <a:spcAft>
                <a:spcPts val="600"/>
              </a:spcAft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03166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Documents and Settings\krawiecr\Pulpit\Obraz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412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Prostokąt 7"/>
          <p:cNvSpPr/>
          <p:nvPr/>
        </p:nvSpPr>
        <p:spPr>
          <a:xfrm>
            <a:off x="611560" y="1916832"/>
            <a:ext cx="7848872" cy="4274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u="sng" dirty="0" smtClean="0"/>
              <a:t>B.11.1 Osoby i:</a:t>
            </a:r>
          </a:p>
          <a:p>
            <a:endParaRPr lang="pl-PL" sz="800" dirty="0" smtClean="0"/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W </a:t>
            </a:r>
            <a:r>
              <a:rPr lang="pl-PL" sz="1400" dirty="0">
                <a:ea typeface="Calibri" panose="020F0502020204030204" pitchFamily="34" charset="0"/>
                <a:cs typeface="Times New Roman" panose="02020603050405020304" pitchFamily="18" charset="0"/>
              </a:rPr>
              <a:t>ramach projektu przewidziano działania, które wykraczały poza katalog działań możliwych do realizacji wskazany w Regulaminie Konkursu;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400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Nie dostosowano </a:t>
            </a:r>
            <a:r>
              <a:rPr lang="pl-PL" sz="14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okresu realizacji projektu do limitów czasowych wskazanych w Regulaminie projektu;</a:t>
            </a:r>
            <a:endParaRPr lang="pl-PL" sz="1400" b="1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Nie ujęto </a:t>
            </a:r>
            <a:r>
              <a:rPr lang="pl-PL" sz="1400" dirty="0">
                <a:ea typeface="Calibri" panose="020F0502020204030204" pitchFamily="34" charset="0"/>
                <a:cs typeface="Times New Roman" panose="02020603050405020304" pitchFamily="18" charset="0"/>
              </a:rPr>
              <a:t>we wniosku o dofinansowanie projektu wszystkich obligatoryjnych wskaźników;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Nie </a:t>
            </a:r>
            <a:r>
              <a:rPr lang="pl-PL" sz="1400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zastosowano </a:t>
            </a:r>
            <a:r>
              <a:rPr lang="pl-PL" sz="14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kwot ryczałtowych w projektach o wartości poniżej 100 000,00 </a:t>
            </a:r>
            <a:r>
              <a:rPr lang="pl-PL" sz="1400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  <a:r>
              <a:rPr lang="pl-PL" sz="14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pl-PL" sz="1400" dirty="0" smtClean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Nie prawidłowe uzasadnienie wydatków w budżecie, brak wskazania cen jednostkowych oraz zbyt ogólne opisy uzasadnienia wydatków, które nie pozwalają na ocenę jego efektywności </a:t>
            </a:r>
            <a:br>
              <a:rPr lang="pl-PL" sz="14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4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 racjonalności;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Wartość wydatków zawyżona w stosunku do kwot wykazanych w taryfikatorze;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400" dirty="0">
                <a:ea typeface="Calibri" panose="020F0502020204030204" pitchFamily="34" charset="0"/>
                <a:cs typeface="Times New Roman" panose="02020603050405020304" pitchFamily="18" charset="0"/>
              </a:rPr>
              <a:t>We wniosku nie ujęto zapisów dotyczących stosowania klauzul społecznych;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pl-PL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800" dirty="0"/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539750" y="1186905"/>
            <a:ext cx="7993063" cy="369887"/>
          </a:xfrm>
          <a:prstGeom prst="rect">
            <a:avLst/>
          </a:prstGeom>
          <a:noFill/>
          <a:ln w="2540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pl-PL" altLang="pl-PL" sz="1600" b="1" baseline="30000" dirty="0" smtClean="0">
                <a:solidFill>
                  <a:srgbClr val="636466"/>
                </a:solidFill>
                <a:latin typeface="+mj-lt"/>
              </a:rPr>
              <a:t>   </a:t>
            </a:r>
            <a:r>
              <a:rPr lang="pl-PL" altLang="pl-PL" b="1" dirty="0" smtClean="0">
                <a:solidFill>
                  <a:srgbClr val="000000"/>
                </a:solidFill>
              </a:rPr>
              <a:t>B.11 Uzasadnienie potrzeby realizacji projektu w odniesieniu do grupy docelowej </a:t>
            </a:r>
            <a:endParaRPr lang="pl-PL" altLang="pl-PL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9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Documents and Settings\krawiecr\Pulpit\Obraz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rostokąt zaokrąglony 5"/>
          <p:cNvSpPr/>
          <p:nvPr/>
        </p:nvSpPr>
        <p:spPr>
          <a:xfrm>
            <a:off x="2699792" y="1196752"/>
            <a:ext cx="3623822" cy="57606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pl-PL" sz="2000" dirty="0" smtClean="0">
                <a:solidFill>
                  <a:schemeClr val="bg1"/>
                </a:solidFill>
              </a:rPr>
              <a:t>P</a:t>
            </a:r>
            <a:endParaRPr lang="pl-PL" sz="2000" i="1" dirty="0"/>
          </a:p>
        </p:txBody>
      </p:sp>
      <p:sp>
        <p:nvSpPr>
          <p:cNvPr id="8" name="Prostokąt 7"/>
          <p:cNvSpPr/>
          <p:nvPr/>
        </p:nvSpPr>
        <p:spPr>
          <a:xfrm>
            <a:off x="1043608" y="1988840"/>
            <a:ext cx="7272808" cy="4441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u="sng" dirty="0" smtClean="0"/>
              <a:t>Najczęściej pojawiające się błędy we wnioskach:</a:t>
            </a:r>
          </a:p>
          <a:p>
            <a:endParaRPr lang="pl-PL" sz="800" dirty="0" smtClean="0"/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400" dirty="0" smtClean="0">
                <a:cs typeface="Times New Roman" panose="02020603050405020304" pitchFamily="18" charset="0"/>
              </a:rPr>
              <a:t>Złożenie wniosku w odpowiedzi na konkurs w ramach inicjatywy ZIT/RIT do innego Subregionu niż ten na którym zaplanowano projekt;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400" dirty="0" smtClean="0">
                <a:cs typeface="Times New Roman" panose="02020603050405020304" pitchFamily="18" charset="0"/>
              </a:rPr>
              <a:t>Wykazanie, że projektodawcę nie dotyczy kryterium dostępu, do którego spełnienia był on obligatoryjnie zobowiązany;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400" dirty="0" smtClean="0">
                <a:cs typeface="Times New Roman" panose="02020603050405020304" pitchFamily="18" charset="0"/>
              </a:rPr>
              <a:t>Wykazanie jako projektu komplementarnego, projektu który nie został zidentyfikowany i jest on dopiero planowany;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4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Nie zaznaczono we wniosku wskaźników horyzontalnych;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400" dirty="0" smtClean="0">
                <a:cs typeface="Times New Roman" panose="02020603050405020304" pitchFamily="18" charset="0"/>
              </a:rPr>
              <a:t>Nie wskazano potencjału beneficjenta adekwatnego do zaplanowanych form wsparcia;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400" dirty="0">
                <a:cs typeface="Times New Roman" panose="02020603050405020304" pitchFamily="18" charset="0"/>
              </a:rPr>
              <a:t>Nie wykazano wzrostu liczy miejsc wychowania przedszkolnego we wszystkich przedszkolach objętych wsparciem w ramach projektu (dotyczy edukacji przedszkolnej);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400" dirty="0">
                <a:cs typeface="Times New Roman" panose="02020603050405020304" pitchFamily="18" charset="0"/>
              </a:rPr>
              <a:t>Nie przewidziano utworzenia nowych miejsc wychowania przedszkolnego (dotyczy edukacji przedszkolnej);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pl-PL" sz="1400" dirty="0" smtClean="0"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pl-PL" sz="800" dirty="0"/>
          </a:p>
        </p:txBody>
      </p:sp>
    </p:spTree>
    <p:extLst>
      <p:ext uri="{BB962C8B-B14F-4D97-AF65-F5344CB8AC3E}">
        <p14:creationId xmlns:p14="http://schemas.microsoft.com/office/powerpoint/2010/main" val="315807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Documents and Settings\krawiecr\Pulpit\Obraz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rostokąt zaokrąglony 5"/>
          <p:cNvSpPr/>
          <p:nvPr/>
        </p:nvSpPr>
        <p:spPr>
          <a:xfrm>
            <a:off x="2699792" y="1196752"/>
            <a:ext cx="3623822" cy="57606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pl-PL" sz="2000" i="1" dirty="0"/>
          </a:p>
        </p:txBody>
      </p:sp>
      <p:sp>
        <p:nvSpPr>
          <p:cNvPr id="8" name="Prostokąt 7"/>
          <p:cNvSpPr/>
          <p:nvPr/>
        </p:nvSpPr>
        <p:spPr>
          <a:xfrm>
            <a:off x="1043608" y="2735958"/>
            <a:ext cx="7272808" cy="31302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u="sng" dirty="0" smtClean="0"/>
              <a:t>Najczęściej pojawiające się błędy we wnioskach:</a:t>
            </a:r>
          </a:p>
          <a:p>
            <a:endParaRPr lang="pl-PL" u="sng" dirty="0" smtClean="0"/>
          </a:p>
          <a:p>
            <a:endParaRPr lang="pl-PL" sz="800" dirty="0" smtClean="0"/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400" dirty="0" smtClean="0">
                <a:cs typeface="Times New Roman" panose="02020603050405020304" pitchFamily="18" charset="0"/>
              </a:rPr>
              <a:t>Bardzo ogólny lub wręcz niedostateczny opis sytuacji problemowej grupy docelowej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400" dirty="0" smtClean="0">
                <a:cs typeface="Times New Roman" panose="02020603050405020304" pitchFamily="18" charset="0"/>
              </a:rPr>
              <a:t>Brak analizy sytuacji na lokalnym/regionalnym rynku pracy (dotyczy kształcenia zawodowego))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400" dirty="0" smtClean="0">
                <a:cs typeface="Times New Roman" panose="02020603050405020304" pitchFamily="18" charset="0"/>
              </a:rPr>
              <a:t>Brak szczegółowej informacji nt. realizacji poszczególnych form wsparcia (rodzaj, charakter wsparcia)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pl-PL" sz="1400" dirty="0" smtClean="0"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pl-PL" sz="1400" dirty="0" smtClean="0"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pl-PL" sz="1400" dirty="0" smtClean="0"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pl-PL" sz="800" dirty="0"/>
          </a:p>
        </p:txBody>
      </p:sp>
    </p:spTree>
    <p:extLst>
      <p:ext uri="{BB962C8B-B14F-4D97-AF65-F5344CB8AC3E}">
        <p14:creationId xmlns:p14="http://schemas.microsoft.com/office/powerpoint/2010/main" val="428490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Documents and Settings\krawiecr\Pulpit\Obraz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8742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rostokąt zaokrąglony 5"/>
          <p:cNvSpPr/>
          <p:nvPr/>
        </p:nvSpPr>
        <p:spPr>
          <a:xfrm>
            <a:off x="2699792" y="1196752"/>
            <a:ext cx="3623822" cy="57606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pl-PL" sz="2000" dirty="0" smtClean="0">
                <a:solidFill>
                  <a:schemeClr val="bg1"/>
                </a:solidFill>
              </a:rPr>
              <a:t>Inne napotkane problemy.</a:t>
            </a:r>
            <a:endParaRPr lang="pl-PL" sz="2000" i="1" dirty="0"/>
          </a:p>
        </p:txBody>
      </p:sp>
      <p:sp>
        <p:nvSpPr>
          <p:cNvPr id="8" name="Prostokąt 7"/>
          <p:cNvSpPr/>
          <p:nvPr/>
        </p:nvSpPr>
        <p:spPr>
          <a:xfrm>
            <a:off x="971092" y="2420888"/>
            <a:ext cx="7272808" cy="21659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l-PL" sz="800" dirty="0" smtClean="0"/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400" dirty="0" smtClean="0">
                <a:cs typeface="Times New Roman" panose="02020603050405020304" pitchFamily="18" charset="0"/>
              </a:rPr>
              <a:t>Korespondencja w sprawach oceny wniosku oraz negocjacji obywa się wyłącznie przy zastosowania elektronicznych skrzynek podawczych </a:t>
            </a:r>
            <a:r>
              <a:rPr lang="pl-PL" sz="1400" dirty="0" err="1" smtClean="0">
                <a:cs typeface="Times New Roman" panose="02020603050405020304" pitchFamily="18" charset="0"/>
              </a:rPr>
              <a:t>ePUAP</a:t>
            </a:r>
            <a:r>
              <a:rPr lang="pl-PL" sz="1400" dirty="0">
                <a:cs typeface="Times New Roman" panose="02020603050405020304" pitchFamily="18" charset="0"/>
              </a:rPr>
              <a:t> </a:t>
            </a:r>
            <a:r>
              <a:rPr lang="pl-PL" sz="1400" dirty="0" smtClean="0">
                <a:cs typeface="Times New Roman" panose="02020603050405020304" pitchFamily="18" charset="0"/>
              </a:rPr>
              <a:t>lub PEUP.  Nieterminowe odbieranie korespondencji w tych systemach znacznie utrudnia komunikację pomiędzy </a:t>
            </a:r>
            <a:br>
              <a:rPr lang="pl-PL" sz="1400" dirty="0" smtClean="0">
                <a:cs typeface="Times New Roman" panose="02020603050405020304" pitchFamily="18" charset="0"/>
              </a:rPr>
            </a:br>
            <a:r>
              <a:rPr lang="pl-PL" sz="1400" dirty="0" smtClean="0">
                <a:cs typeface="Times New Roman" panose="02020603050405020304" pitchFamily="18" charset="0"/>
              </a:rPr>
              <a:t>IZ a beneficjentem, co może wpływać na konieczność wydłużenia pracy KOP z przyczyn niezależnych od IZ;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400" dirty="0" smtClean="0">
                <a:cs typeface="Times New Roman" panose="02020603050405020304" pitchFamily="18" charset="0"/>
              </a:rPr>
              <a:t>Nawiązywanie partnerstw pomiędzy podmiotami nie posiadającymi doświadczenia </a:t>
            </a:r>
            <a:br>
              <a:rPr lang="pl-PL" sz="1400" dirty="0" smtClean="0">
                <a:cs typeface="Times New Roman" panose="02020603050405020304" pitchFamily="18" charset="0"/>
              </a:rPr>
            </a:br>
            <a:r>
              <a:rPr lang="pl-PL" sz="1400" dirty="0" smtClean="0">
                <a:cs typeface="Times New Roman" panose="02020603050405020304" pitchFamily="18" charset="0"/>
              </a:rPr>
              <a:t>w działaniach, które są planowane do realizacji w danym projekcie.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pl-PL" sz="800" dirty="0"/>
          </a:p>
        </p:txBody>
      </p:sp>
    </p:spTree>
    <p:extLst>
      <p:ext uri="{BB962C8B-B14F-4D97-AF65-F5344CB8AC3E}">
        <p14:creationId xmlns:p14="http://schemas.microsoft.com/office/powerpoint/2010/main" val="330342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pole tekstowe 2"/>
          <p:cNvSpPr txBox="1">
            <a:spLocks noChangeArrowheads="1"/>
          </p:cNvSpPr>
          <p:nvPr/>
        </p:nvSpPr>
        <p:spPr bwMode="auto">
          <a:xfrm>
            <a:off x="4787900" y="260350"/>
            <a:ext cx="4356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>
                <a:solidFill>
                  <a:schemeClr val="bg1"/>
                </a:solidFill>
              </a:rPr>
              <a:t>Oś Priorytetowa XI</a:t>
            </a:r>
            <a:r>
              <a:rPr lang="pl-PL" i="1">
                <a:solidFill>
                  <a:schemeClr val="bg1"/>
                </a:solidFill>
              </a:rPr>
              <a:t> Wzmocnienie potencjału edukacyjnego</a:t>
            </a:r>
            <a:r>
              <a:rPr lang="pl-PL">
                <a:solidFill>
                  <a:schemeClr val="bg1"/>
                </a:solidFill>
              </a:rPr>
              <a:t>  </a:t>
            </a:r>
          </a:p>
        </p:txBody>
      </p:sp>
      <p:sp>
        <p:nvSpPr>
          <p:cNvPr id="53259" name="Rectangle 1"/>
          <p:cNvSpPr>
            <a:spLocks noChangeArrowheads="1"/>
          </p:cNvSpPr>
          <p:nvPr/>
        </p:nvSpPr>
        <p:spPr bwMode="auto">
          <a:xfrm>
            <a:off x="1979712" y="5085184"/>
            <a:ext cx="6953250" cy="151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lnSpc>
                <a:spcPct val="130000"/>
              </a:lnSpc>
            </a:pPr>
            <a:r>
              <a:rPr lang="en-US" dirty="0" err="1"/>
              <a:t>Wydział</a:t>
            </a:r>
            <a:r>
              <a:rPr lang="en-US" dirty="0"/>
              <a:t> </a:t>
            </a:r>
            <a:r>
              <a:rPr lang="en-US" dirty="0" err="1"/>
              <a:t>Europejskiego</a:t>
            </a:r>
            <a:r>
              <a:rPr lang="en-US" dirty="0"/>
              <a:t> </a:t>
            </a:r>
            <a:r>
              <a:rPr lang="en-US" dirty="0" err="1"/>
              <a:t>Funduszu</a:t>
            </a:r>
            <a:r>
              <a:rPr lang="en-US" dirty="0"/>
              <a:t> </a:t>
            </a:r>
            <a:r>
              <a:rPr lang="en-US" dirty="0" err="1"/>
              <a:t>Społecznego</a:t>
            </a:r>
            <a:r>
              <a:rPr lang="en-US" dirty="0"/>
              <a:t> </a:t>
            </a:r>
          </a:p>
          <a:p>
            <a:pPr algn="r" eaLnBrk="1" hangingPunct="1">
              <a:lnSpc>
                <a:spcPct val="130000"/>
              </a:lnSpc>
            </a:pPr>
            <a:r>
              <a:rPr lang="en-US" dirty="0" err="1"/>
              <a:t>Urzędu</a:t>
            </a:r>
            <a:r>
              <a:rPr lang="en-US" dirty="0"/>
              <a:t> </a:t>
            </a:r>
            <a:r>
              <a:rPr lang="en-US" dirty="0" err="1"/>
              <a:t>Marszałkowskiego</a:t>
            </a:r>
            <a:r>
              <a:rPr lang="en-US" dirty="0"/>
              <a:t> </a:t>
            </a:r>
            <a:r>
              <a:rPr lang="en-US" dirty="0" err="1"/>
              <a:t>Województwa</a:t>
            </a:r>
            <a:r>
              <a:rPr lang="en-US" dirty="0"/>
              <a:t> </a:t>
            </a:r>
            <a:r>
              <a:rPr lang="en-US" dirty="0" err="1"/>
              <a:t>Śląskiego</a:t>
            </a:r>
            <a:endParaRPr lang="en-US" dirty="0"/>
          </a:p>
          <a:p>
            <a:pPr algn="r" eaLnBrk="1" hangingPunct="1">
              <a:lnSpc>
                <a:spcPct val="130000"/>
              </a:lnSpc>
            </a:pPr>
            <a:r>
              <a:rPr lang="en-US" dirty="0" err="1"/>
              <a:t>ul</a:t>
            </a:r>
            <a:r>
              <a:rPr lang="en-US" dirty="0"/>
              <a:t>. </a:t>
            </a:r>
            <a:r>
              <a:rPr lang="en-US" dirty="0" err="1"/>
              <a:t>Dąbrowskiego</a:t>
            </a:r>
            <a:r>
              <a:rPr lang="en-US" dirty="0"/>
              <a:t> 23, </a:t>
            </a:r>
            <a:r>
              <a:rPr lang="pl-PL" dirty="0"/>
              <a:t>40-037 Katowice</a:t>
            </a:r>
          </a:p>
          <a:p>
            <a:pPr algn="r" eaLnBrk="1" hangingPunct="1">
              <a:lnSpc>
                <a:spcPct val="130000"/>
              </a:lnSpc>
            </a:pPr>
            <a:r>
              <a:rPr lang="pl-PL" b="1" dirty="0" err="1"/>
              <a:t>www.efs.slaskie.pl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611560" y="1772816"/>
            <a:ext cx="7848872" cy="948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u="sng" dirty="0" smtClean="0"/>
              <a:t>B.11.1 Osoby i lub podmioty/instytucje, które zostaną objęte wsparciem:</a:t>
            </a:r>
          </a:p>
          <a:p>
            <a:endParaRPr lang="pl-PL" sz="800" dirty="0" smtClean="0"/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pl-PL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800" dirty="0"/>
          </a:p>
        </p:txBody>
      </p:sp>
      <p:graphicFrame>
        <p:nvGraphicFramePr>
          <p:cNvPr id="10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137700"/>
              </p:ext>
            </p:extLst>
          </p:nvPr>
        </p:nvGraphicFramePr>
        <p:xfrm>
          <a:off x="639763" y="2564904"/>
          <a:ext cx="7793037" cy="1290639"/>
        </p:xfrm>
        <a:graphic>
          <a:graphicData uri="http://schemas.openxmlformats.org/drawingml/2006/table">
            <a:tbl>
              <a:tblPr/>
              <a:tblGrid>
                <a:gridCol w="4248039"/>
                <a:gridCol w="1296012"/>
                <a:gridCol w="1152011"/>
                <a:gridCol w="1096975"/>
              </a:tblGrid>
              <a:tr h="292694">
                <a:tc rowSpan="2"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charset="-122"/>
                          <a:cs typeface="Arial" charset="0"/>
                        </a:rPr>
                        <a:t>Osoby objęte wsparciem w ramach projektu</a:t>
                      </a:r>
                    </a:p>
                  </a:txBody>
                  <a:tcPr marL="89991" marR="89991" marT="62611" marB="4675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charset="-122"/>
                          <a:cs typeface="Arial" charset="0"/>
                        </a:rPr>
                        <a:t>K</a:t>
                      </a:r>
                    </a:p>
                  </a:txBody>
                  <a:tcPr marL="89991" marR="89991" marT="62611" marB="4675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charset="-122"/>
                          <a:cs typeface="Arial" charset="0"/>
                        </a:rPr>
                        <a:t>M</a:t>
                      </a:r>
                    </a:p>
                  </a:txBody>
                  <a:tcPr marL="89991" marR="89991" marT="62611" marB="4675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charset="-122"/>
                          <a:cs typeface="Arial" charset="0"/>
                        </a:rPr>
                        <a:t>O</a:t>
                      </a:r>
                    </a:p>
                  </a:txBody>
                  <a:tcPr marL="89991" marR="89991" marT="62611" marB="4675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450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charset="-122"/>
                          <a:cs typeface="Arial" charset="0"/>
                        </a:rPr>
                        <a:t>55</a:t>
                      </a:r>
                    </a:p>
                  </a:txBody>
                  <a:tcPr marL="89991" marR="89991" marT="62611" marB="4675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charset="-122"/>
                          <a:cs typeface="Arial" charset="0"/>
                        </a:rPr>
                        <a:t>100</a:t>
                      </a:r>
                    </a:p>
                  </a:txBody>
                  <a:tcPr marL="89991" marR="89991" marT="62611" marB="4675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charset="-122"/>
                          <a:cs typeface="Arial" charset="0"/>
                        </a:rPr>
                        <a:t>155</a:t>
                      </a:r>
                    </a:p>
                  </a:txBody>
                  <a:tcPr marL="89991" marR="89991" marT="62611" marB="4675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61631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charset="-122"/>
                          <a:cs typeface="Arial" charset="0"/>
                        </a:rPr>
                        <a:t>Instytucje objęte wsparciem</a:t>
                      </a:r>
                    </a:p>
                  </a:txBody>
                  <a:tcPr marL="89991" marR="89991" marT="62611" marB="4675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charset="-122"/>
                          <a:cs typeface="Arial" charset="0"/>
                        </a:rPr>
                        <a:t>2</a:t>
                      </a:r>
                    </a:p>
                  </a:txBody>
                  <a:tcPr marL="89991" marR="89991" marT="62611" marB="4675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90000" marR="90000" marT="62676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90000" marR="90000" marT="62676" marB="46800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cxnSp>
        <p:nvCxnSpPr>
          <p:cNvPr id="11" name="Łącznik prosty ze strzałką 10"/>
          <p:cNvCxnSpPr/>
          <p:nvPr/>
        </p:nvCxnSpPr>
        <p:spPr>
          <a:xfrm flipH="1">
            <a:off x="4356100" y="3588469"/>
            <a:ext cx="649288" cy="17287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ole tekstowe 2"/>
          <p:cNvSpPr txBox="1">
            <a:spLocks noChangeArrowheads="1"/>
          </p:cNvSpPr>
          <p:nvPr/>
        </p:nvSpPr>
        <p:spPr bwMode="auto">
          <a:xfrm>
            <a:off x="1187450" y="5301382"/>
            <a:ext cx="33845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pl-PL" altLang="pl-PL" b="1" dirty="0">
                <a:solidFill>
                  <a:srgbClr val="FF0000"/>
                </a:solidFill>
              </a:rPr>
              <a:t>Liczba szkół/placówek kształcenia zawodowego</a:t>
            </a:r>
          </a:p>
        </p:txBody>
      </p:sp>
      <p:cxnSp>
        <p:nvCxnSpPr>
          <p:cNvPr id="13" name="Łącznik prosty ze strzałką 12"/>
          <p:cNvCxnSpPr/>
          <p:nvPr/>
        </p:nvCxnSpPr>
        <p:spPr>
          <a:xfrm flipH="1">
            <a:off x="6227763" y="3161432"/>
            <a:ext cx="211137" cy="25511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>
            <a:off x="5148263" y="3161432"/>
            <a:ext cx="936625" cy="25511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ole tekstowe 20"/>
          <p:cNvSpPr txBox="1">
            <a:spLocks noChangeArrowheads="1"/>
          </p:cNvSpPr>
          <p:nvPr/>
        </p:nvSpPr>
        <p:spPr bwMode="auto">
          <a:xfrm>
            <a:off x="5003800" y="5879232"/>
            <a:ext cx="33845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pl-PL" altLang="pl-PL" b="1" dirty="0">
                <a:solidFill>
                  <a:srgbClr val="FF0000"/>
                </a:solidFill>
              </a:rPr>
              <a:t>Liczba osób objętych wsparciem w podziale na płeć</a:t>
            </a:r>
          </a:p>
        </p:txBody>
      </p:sp>
      <p:sp>
        <p:nvSpPr>
          <p:cNvPr id="16" name="TextBox 1"/>
          <p:cNvSpPr txBox="1">
            <a:spLocks noChangeArrowheads="1"/>
          </p:cNvSpPr>
          <p:nvPr/>
        </p:nvSpPr>
        <p:spPr bwMode="auto">
          <a:xfrm>
            <a:off x="539750" y="1186905"/>
            <a:ext cx="7993063" cy="36988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0">
            <a:solidFill>
              <a:srgbClr val="636466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pl-PL" altLang="pl-PL" sz="1600" b="1" baseline="30000" dirty="0" smtClean="0">
                <a:solidFill>
                  <a:srgbClr val="636466"/>
                </a:solidFill>
                <a:latin typeface="+mj-lt"/>
              </a:rPr>
              <a:t>   </a:t>
            </a:r>
            <a:r>
              <a:rPr lang="pl-PL" altLang="pl-PL" b="1" dirty="0" smtClean="0">
                <a:solidFill>
                  <a:schemeClr val="bg1"/>
                </a:solidFill>
              </a:rPr>
              <a:t>B.11 Uzasadnienie potrzeby realizacji projektu w odniesieniu do grupy docelowej </a:t>
            </a:r>
            <a:endParaRPr lang="pl-PL" altLang="pl-PL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57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oem\Dropbox\musk grafika\107_Urząd RPO\logo RZŚ\JPG\RZŚ_podstawow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549275"/>
            <a:ext cx="1000125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3" descr="C:\Users\oem\Desktop\RZŚ_negaty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04813"/>
            <a:ext cx="3402013" cy="619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Obraz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863" y="5661025"/>
            <a:ext cx="4999037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5"/>
          <p:cNvSpPr txBox="1">
            <a:spLocks noChangeArrowheads="1"/>
          </p:cNvSpPr>
          <p:nvPr/>
        </p:nvSpPr>
        <p:spPr bwMode="auto">
          <a:xfrm>
            <a:off x="5461000" y="3343275"/>
            <a:ext cx="3465513" cy="1200150"/>
          </a:xfrm>
          <a:prstGeom prst="rect">
            <a:avLst/>
          </a:prstGeom>
          <a:noFill/>
          <a:ln w="3810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200" b="1">
                <a:solidFill>
                  <a:srgbClr val="636466"/>
                </a:solidFill>
                <a:latin typeface="Lato" pitchFamily="32" charset="0"/>
              </a:rPr>
              <a:t>Referat Wyboru Projektów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200">
                <a:solidFill>
                  <a:srgbClr val="636466"/>
                </a:solidFill>
                <a:latin typeface="Lato" pitchFamily="32" charset="0"/>
              </a:rPr>
              <a:t>Wydział Europejskiego Funduszu Społecznego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200">
                <a:solidFill>
                  <a:srgbClr val="636466"/>
                </a:solidFill>
                <a:latin typeface="Lato" pitchFamily="32" charset="0"/>
              </a:rPr>
              <a:t>ul. Dąbrowskiego 23, Katowice, IV piętro, </a:t>
            </a:r>
            <a:br>
              <a:rPr lang="pl-PL" altLang="pl-PL" sz="1200">
                <a:solidFill>
                  <a:srgbClr val="636466"/>
                </a:solidFill>
                <a:latin typeface="Lato" pitchFamily="32" charset="0"/>
              </a:rPr>
            </a:br>
            <a:r>
              <a:rPr lang="pl-PL" altLang="pl-PL" sz="1200">
                <a:solidFill>
                  <a:srgbClr val="636466"/>
                </a:solidFill>
                <a:latin typeface="Lato" pitchFamily="32" charset="0"/>
              </a:rPr>
              <a:t>pok. 466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200">
                <a:solidFill>
                  <a:srgbClr val="636466"/>
                </a:solidFill>
                <a:latin typeface="Lato" pitchFamily="32" charset="0"/>
              </a:rPr>
              <a:t>Telefon: 32 77 40 466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200">
                <a:solidFill>
                  <a:srgbClr val="636466"/>
                </a:solidFill>
                <a:latin typeface="Lato" pitchFamily="32" charset="0"/>
              </a:rPr>
              <a:t>e-mail: </a:t>
            </a:r>
            <a:r>
              <a:rPr lang="pl-PL" altLang="pl-PL" sz="1200">
                <a:solidFill>
                  <a:srgbClr val="636466"/>
                </a:solidFill>
                <a:latin typeface="Lato" pitchFamily="32" charset="0"/>
                <a:hlinkClick r:id="rId5"/>
              </a:rPr>
              <a:t>mmysiura@slaskie.pl</a:t>
            </a:r>
            <a:endParaRPr lang="pl-PL" altLang="pl-PL" sz="1200">
              <a:solidFill>
                <a:srgbClr val="636466"/>
              </a:solidFill>
              <a:latin typeface="Lato" pitchFamily="32" charset="0"/>
            </a:endParaRPr>
          </a:p>
        </p:txBody>
      </p:sp>
      <p:sp>
        <p:nvSpPr>
          <p:cNvPr id="17414" name="TextBox 5"/>
          <p:cNvSpPr txBox="1">
            <a:spLocks noChangeArrowheads="1"/>
          </p:cNvSpPr>
          <p:nvPr/>
        </p:nvSpPr>
        <p:spPr bwMode="auto">
          <a:xfrm>
            <a:off x="6973888" y="4560888"/>
            <a:ext cx="1952625" cy="276225"/>
          </a:xfrm>
          <a:prstGeom prst="rect">
            <a:avLst/>
          </a:prstGeom>
          <a:noFill/>
          <a:ln w="3810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200">
                <a:solidFill>
                  <a:srgbClr val="636466"/>
                </a:solidFill>
                <a:latin typeface="Lato" pitchFamily="32" charset="0"/>
              </a:rPr>
              <a:t>www.rpo.slaskie.pl</a:t>
            </a:r>
          </a:p>
        </p:txBody>
      </p:sp>
      <p:pic>
        <p:nvPicPr>
          <p:cNvPr id="17415" name="Obraz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2266950"/>
            <a:ext cx="313055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5018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611560" y="1795463"/>
            <a:ext cx="792125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 dirty="0"/>
              <a:t>Charakterystyka osób i/lub podmiotów/instytucji, które zostaną objęte </a:t>
            </a:r>
            <a:r>
              <a:rPr lang="pl-PL" b="1" dirty="0" smtClean="0"/>
              <a:t>wsparciem</a:t>
            </a:r>
            <a:endParaRPr lang="pl-PL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800" dirty="0"/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539750" y="1186905"/>
            <a:ext cx="7993063" cy="36988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0">
            <a:solidFill>
              <a:srgbClr val="636466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pl-PL" altLang="pl-PL" sz="1600" b="1" baseline="30000" dirty="0" smtClean="0">
                <a:solidFill>
                  <a:srgbClr val="636466"/>
                </a:solidFill>
                <a:latin typeface="+mj-lt"/>
              </a:rPr>
              <a:t>   </a:t>
            </a:r>
            <a:r>
              <a:rPr lang="pl-PL" altLang="pl-PL" b="1" dirty="0" smtClean="0">
                <a:solidFill>
                  <a:schemeClr val="bg1"/>
                </a:solidFill>
              </a:rPr>
              <a:t>B.11 Uzasadnienie potrzeby realizacji projektu w odniesieniu do grupy docelowej </a:t>
            </a:r>
            <a:endParaRPr lang="pl-PL" altLang="pl-PL" dirty="0" smtClean="0">
              <a:solidFill>
                <a:schemeClr val="bg1"/>
              </a:solidFill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237958" y="4515124"/>
            <a:ext cx="1726530" cy="2136381"/>
          </a:xfrm>
          <a:prstGeom prst="rect">
            <a:avLst/>
          </a:prstGeom>
        </p:spPr>
      </p:pic>
      <p:sp>
        <p:nvSpPr>
          <p:cNvPr id="2" name="Prostokąt 1"/>
          <p:cNvSpPr/>
          <p:nvPr/>
        </p:nvSpPr>
        <p:spPr>
          <a:xfrm>
            <a:off x="611560" y="2621811"/>
            <a:ext cx="7848872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>
                <a:solidFill>
                  <a:srgbClr val="C00000"/>
                </a:solidFill>
              </a:rPr>
              <a:t>Niewystarczający</a:t>
            </a:r>
            <a:r>
              <a:rPr lang="pl-PL" sz="2000" b="1" dirty="0">
                <a:solidFill>
                  <a:srgbClr val="C00000"/>
                </a:solidFill>
              </a:rPr>
              <a:t>, niepełny opis  grupy docelowej  (szkoła, uczniowie, nauczyciele</a:t>
            </a:r>
            <a:r>
              <a:rPr lang="pl-PL" sz="2000" b="1" dirty="0" smtClean="0">
                <a:solidFill>
                  <a:srgbClr val="C00000"/>
                </a:solidFill>
              </a:rPr>
              <a:t>)</a:t>
            </a:r>
            <a:r>
              <a:rPr lang="pl-PL" b="1" dirty="0" smtClean="0">
                <a:solidFill>
                  <a:srgbClr val="C00000"/>
                </a:solidFill>
              </a:rPr>
              <a:t>:</a:t>
            </a:r>
            <a:endParaRPr lang="pl-PL" b="1" dirty="0" smtClean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100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900" dirty="0" smtClean="0"/>
              <a:t>brak </a:t>
            </a:r>
            <a:r>
              <a:rPr lang="pl-PL" sz="1900" dirty="0"/>
              <a:t>wskazania zawodów, w  jakich kształcą się uczniowie,  </a:t>
            </a:r>
            <a:endParaRPr lang="pl-PL" sz="1900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900" dirty="0" smtClean="0"/>
              <a:t>brak </a:t>
            </a:r>
            <a:r>
              <a:rPr lang="pl-PL" sz="1900" dirty="0"/>
              <a:t>informacji z których klas uczniowie zostaną objęci  wsparciem</a:t>
            </a:r>
            <a:r>
              <a:rPr lang="pl-PL" sz="1900" dirty="0" smtClean="0"/>
              <a:t>,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900" dirty="0" smtClean="0"/>
              <a:t>brak danych ilościowych odnoszących się do szkoły/placówki kształcenia zawodowego,</a:t>
            </a:r>
            <a:endParaRPr lang="pl-PL" sz="1900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900" dirty="0" smtClean="0"/>
              <a:t>nieuwzględnienie </a:t>
            </a:r>
            <a:r>
              <a:rPr lang="pl-PL" sz="1900" dirty="0"/>
              <a:t>w charakterystyce grupy docelowej  </a:t>
            </a:r>
            <a:r>
              <a:rPr lang="pl-PL" sz="1900" dirty="0" smtClean="0"/>
              <a:t>uczniów</a:t>
            </a:r>
          </a:p>
          <a:p>
            <a:pPr>
              <a:spcAft>
                <a:spcPts val="600"/>
              </a:spcAft>
            </a:pPr>
            <a:r>
              <a:rPr lang="pl-PL" sz="1900" dirty="0" smtClean="0"/>
              <a:t> </a:t>
            </a:r>
            <a:r>
              <a:rPr lang="pl-PL" sz="1900" dirty="0"/>
              <a:t>ze specjalnymi potrzebami edukacyjnymi, </a:t>
            </a:r>
            <a:r>
              <a:rPr lang="pl-PL" sz="1900" dirty="0" smtClean="0"/>
              <a:t>nauczycieli</a:t>
            </a:r>
            <a:r>
              <a:rPr lang="pl-PL" sz="1900" dirty="0" smtClean="0"/>
              <a:t>,  </a:t>
            </a:r>
            <a:r>
              <a:rPr lang="pl-PL" sz="1900" dirty="0" smtClean="0"/>
              <a:t>a będących</a:t>
            </a:r>
          </a:p>
          <a:p>
            <a:pPr>
              <a:spcAft>
                <a:spcPts val="600"/>
              </a:spcAft>
            </a:pPr>
            <a:r>
              <a:rPr lang="pl-PL" sz="1900" dirty="0" smtClean="0"/>
              <a:t>odbiorcami wsparcia.</a:t>
            </a:r>
            <a:endParaRPr lang="pl-PL" sz="1900" dirty="0"/>
          </a:p>
        </p:txBody>
      </p:sp>
    </p:spTree>
    <p:extLst>
      <p:ext uri="{BB962C8B-B14F-4D97-AF65-F5344CB8AC3E}">
        <p14:creationId xmlns:p14="http://schemas.microsoft.com/office/powerpoint/2010/main" val="248702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539749" y="1867471"/>
            <a:ext cx="799306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 dirty="0" smtClean="0"/>
              <a:t>B.11.2 Opis sytuacji problemowej grup docelowych objętych wsparciem oraz opis rekrutacji do projektu</a:t>
            </a:r>
            <a:endParaRPr lang="pl-PL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800" dirty="0"/>
          </a:p>
        </p:txBody>
      </p:sp>
      <p:sp>
        <p:nvSpPr>
          <p:cNvPr id="3" name="Prostokąt 2"/>
          <p:cNvSpPr/>
          <p:nvPr/>
        </p:nvSpPr>
        <p:spPr>
          <a:xfrm>
            <a:off x="611560" y="2754694"/>
            <a:ext cx="7848872" cy="3626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dirty="0" smtClean="0"/>
              <a:t>Opis </a:t>
            </a:r>
            <a:r>
              <a:rPr lang="pl-PL" dirty="0"/>
              <a:t>sytuacji problemowej grupy docelowej dokonany na bardzo ogólnym poziomie – przedstawianie ogólnych, uniwersalnych informacji, </a:t>
            </a:r>
            <a:r>
              <a:rPr lang="pl-PL" dirty="0" smtClean="0"/>
              <a:t>które </a:t>
            </a:r>
            <a:r>
              <a:rPr lang="pl-PL" dirty="0"/>
              <a:t>dotyczyć mogą niemalże każdej ponadgimnazjalnej szkoły </a:t>
            </a:r>
            <a:r>
              <a:rPr lang="pl-PL" dirty="0" smtClean="0"/>
              <a:t>zawodowej</a:t>
            </a:r>
            <a:r>
              <a:rPr lang="pl-PL" dirty="0"/>
              <a:t>,</a:t>
            </a:r>
            <a:endParaRPr lang="pl-PL" dirty="0"/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dirty="0" smtClean="0"/>
              <a:t>Brak </a:t>
            </a:r>
            <a:r>
              <a:rPr lang="pl-PL" dirty="0"/>
              <a:t>szczegółowej analizy opartej </a:t>
            </a:r>
            <a:r>
              <a:rPr lang="pl-PL" dirty="0" smtClean="0"/>
              <a:t>rzeczywistą </a:t>
            </a:r>
            <a:r>
              <a:rPr lang="pl-PL" dirty="0"/>
              <a:t>diagnozę potrzeb i oczekiwań zarówno uczniów, jak i </a:t>
            </a:r>
            <a:r>
              <a:rPr lang="pl-PL" dirty="0" smtClean="0"/>
              <a:t>nauczycieli</a:t>
            </a:r>
            <a:r>
              <a:rPr lang="pl-PL" dirty="0"/>
              <a:t>,</a:t>
            </a:r>
            <a:endParaRPr lang="pl-PL" dirty="0" smtClean="0"/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dirty="0" smtClean="0"/>
              <a:t>Brak </a:t>
            </a:r>
            <a:r>
              <a:rPr lang="pl-PL" dirty="0"/>
              <a:t>odniesienia do sytuacji na lokalnym rynku pracy  (w tym zapotrzebowania na określone zawody i kwalifikacje</a:t>
            </a:r>
            <a:r>
              <a:rPr lang="pl-PL" dirty="0" smtClean="0"/>
              <a:t>),</a:t>
            </a:r>
            <a:endParaRPr lang="pl-PL" dirty="0"/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dirty="0"/>
              <a:t>Brak szczegółowej analizy zapotrzebowania na doposażenie pracowni </a:t>
            </a:r>
            <a:br>
              <a:rPr lang="pl-PL" dirty="0"/>
            </a:br>
            <a:r>
              <a:rPr lang="pl-PL" dirty="0" smtClean="0"/>
              <a:t>w sprzęt i materiały dydaktyczne . </a:t>
            </a:r>
          </a:p>
          <a:p>
            <a:pPr>
              <a:spcAft>
                <a:spcPts val="600"/>
              </a:spcAft>
            </a:pPr>
            <a:endParaRPr lang="pl-PL" dirty="0" smtClean="0"/>
          </a:p>
          <a:p>
            <a:endParaRPr lang="pl-PL" dirty="0"/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539750" y="1258913"/>
            <a:ext cx="7993063" cy="36988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0">
            <a:solidFill>
              <a:srgbClr val="636466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pl-PL" altLang="pl-PL" sz="1600" b="1" baseline="30000" dirty="0" smtClean="0">
                <a:solidFill>
                  <a:srgbClr val="636466"/>
                </a:solidFill>
                <a:latin typeface="+mj-lt"/>
              </a:rPr>
              <a:t>   </a:t>
            </a:r>
            <a:r>
              <a:rPr lang="pl-PL" altLang="pl-PL" b="1" dirty="0" smtClean="0">
                <a:solidFill>
                  <a:schemeClr val="bg1"/>
                </a:solidFill>
              </a:rPr>
              <a:t>B.11 Uzasadnienie potrzeby realizacji projektu w odniesieniu do grupy docelowej </a:t>
            </a:r>
            <a:endParaRPr lang="pl-PL" altLang="pl-PL" dirty="0" smtClean="0">
              <a:solidFill>
                <a:schemeClr val="bg1"/>
              </a:solidFill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24076" y="4821500"/>
            <a:ext cx="1478930" cy="1830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73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539749" y="1700808"/>
            <a:ext cx="799306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1" dirty="0" smtClean="0"/>
              <a:t>B.11.2 Opis sytuacji problemowej grup docelowych objętych wsparciem oraz opis rekrutacji do projektu</a:t>
            </a:r>
            <a:endParaRPr lang="pl-PL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800" dirty="0"/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538956" y="1124744"/>
            <a:ext cx="7993063" cy="36988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0">
            <a:solidFill>
              <a:srgbClr val="636466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pl-PL" altLang="pl-PL" sz="1600" b="1" baseline="30000" dirty="0" smtClean="0">
                <a:solidFill>
                  <a:srgbClr val="636466"/>
                </a:solidFill>
                <a:latin typeface="+mj-lt"/>
              </a:rPr>
              <a:t>   </a:t>
            </a:r>
            <a:r>
              <a:rPr lang="pl-PL" altLang="pl-PL" b="1" dirty="0" smtClean="0">
                <a:solidFill>
                  <a:schemeClr val="bg1"/>
                </a:solidFill>
              </a:rPr>
              <a:t>B.11 Uzasadnienie potrzeby realizacji projektu w odniesieniu do grupy docelowej </a:t>
            </a:r>
            <a:endParaRPr lang="pl-PL" altLang="pl-PL" dirty="0" smtClean="0">
              <a:solidFill>
                <a:schemeClr val="bg1"/>
              </a:solidFill>
            </a:endParaRPr>
          </a:p>
        </p:txBody>
      </p:sp>
      <p:pic>
        <p:nvPicPr>
          <p:cNvPr id="9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97151"/>
            <a:ext cx="1516548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utoShape 1"/>
          <p:cNvSpPr>
            <a:spLocks noChangeArrowheads="1"/>
          </p:cNvSpPr>
          <p:nvPr/>
        </p:nvSpPr>
        <p:spPr bwMode="auto">
          <a:xfrm>
            <a:off x="1614265" y="4536995"/>
            <a:ext cx="6274494" cy="1853625"/>
          </a:xfrm>
          <a:prstGeom prst="foldedCorner">
            <a:avLst>
              <a:gd name="adj" fmla="val 16667"/>
            </a:avLst>
          </a:prstGeom>
          <a:solidFill>
            <a:srgbClr val="FFFF99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defTabSz="449263"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1pPr>
            <a:lvl2pPr marL="742950" indent="-285750" defTabSz="449263"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2pPr>
            <a:lvl3pPr marL="1143000" indent="-228600" defTabSz="449263"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3pPr>
            <a:lvl4pPr marL="1600200" indent="-228600" defTabSz="449263"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4pPr>
            <a:lvl5pPr marL="2057400" indent="-228600" defTabSz="449263"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pl-PL" altLang="pl-PL" sz="2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1763688" y="4653136"/>
            <a:ext cx="59046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C00000"/>
                </a:solidFill>
              </a:rPr>
              <a:t>Charakterystyka zarówno szkoły, jak i jej uczniów i nauczycieli, w połączeniu z rzetelną analizą sytuacji problemowej, powinna stanowić punkt wyjścia do zaplanowania w logiczny sposób kolejnych części projektu</a:t>
            </a:r>
            <a:endParaRPr lang="pl-PL" sz="2000" dirty="0">
              <a:solidFill>
                <a:srgbClr val="C00000"/>
              </a:solidFill>
            </a:endParaRPr>
          </a:p>
        </p:txBody>
      </p:sp>
      <p:pic>
        <p:nvPicPr>
          <p:cNvPr id="11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924944"/>
            <a:ext cx="1516548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AutoShape 1"/>
          <p:cNvSpPr>
            <a:spLocks noChangeArrowheads="1"/>
          </p:cNvSpPr>
          <p:nvPr/>
        </p:nvSpPr>
        <p:spPr bwMode="auto">
          <a:xfrm>
            <a:off x="1614265" y="2492896"/>
            <a:ext cx="6274494" cy="1853625"/>
          </a:xfrm>
          <a:prstGeom prst="foldedCorner">
            <a:avLst>
              <a:gd name="adj" fmla="val 16667"/>
            </a:avLst>
          </a:prstGeom>
          <a:solidFill>
            <a:srgbClr val="FFFF99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defTabSz="449263"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1pPr>
            <a:lvl2pPr marL="742950" indent="-285750" defTabSz="449263"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2pPr>
            <a:lvl3pPr marL="1143000" indent="-228600" defTabSz="449263"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3pPr>
            <a:lvl4pPr marL="1600200" indent="-228600" defTabSz="449263"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4pPr>
            <a:lvl5pPr marL="2057400" indent="-228600" defTabSz="449263"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pl-PL" altLang="pl-PL" sz="2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3" name="Prostokąt 12"/>
          <p:cNvSpPr/>
          <p:nvPr/>
        </p:nvSpPr>
        <p:spPr>
          <a:xfrm>
            <a:off x="1763688" y="2780928"/>
            <a:ext cx="590027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>
                <a:solidFill>
                  <a:srgbClr val="C00000"/>
                </a:solidFill>
              </a:rPr>
              <a:t>Analiza </a:t>
            </a:r>
            <a:r>
              <a:rPr lang="pl-PL" sz="2000" b="1" dirty="0">
                <a:solidFill>
                  <a:srgbClr val="C00000"/>
                </a:solidFill>
              </a:rPr>
              <a:t>sytuacji problemowej powinna skoncentrować się na problemach, potrzebach i oczekiwaniach  </a:t>
            </a:r>
            <a:r>
              <a:rPr lang="pl-PL" sz="2000" b="1" u="sng" dirty="0">
                <a:solidFill>
                  <a:srgbClr val="C00000"/>
                </a:solidFill>
              </a:rPr>
              <a:t>konkretnej szkoły/placówki  i konkretnych osób, do których kierowane  jest wsparcie w ramach projektu.</a:t>
            </a:r>
            <a:endParaRPr lang="pl-PL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54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538956" y="1268760"/>
            <a:ext cx="7993063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0">
            <a:solidFill>
              <a:srgbClr val="636466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pl-PL" altLang="pl-PL" b="1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C. ZAKRES RZECZOWO-FINANSOWY PROJEKTU</a:t>
            </a:r>
            <a:endParaRPr lang="pl-PL" altLang="pl-PL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900113" y="4725169"/>
            <a:ext cx="6119812" cy="787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pl-PL" altLang="pl-PL" sz="1600" b="1" dirty="0">
                <a:solidFill>
                  <a:srgbClr val="C00000"/>
                </a:solidFill>
                <a:latin typeface="Lato" pitchFamily="32" charset="0"/>
              </a:rPr>
              <a:t>Termin realizacji projektu „zaczytuje się” z zadań</a:t>
            </a:r>
          </a:p>
          <a:p>
            <a:pPr algn="ctr">
              <a:lnSpc>
                <a:spcPct val="150000"/>
              </a:lnSpc>
            </a:pPr>
            <a:endParaRPr lang="pl-PL" altLang="pl-PL" sz="1600" b="1" dirty="0">
              <a:solidFill>
                <a:srgbClr val="FF0000"/>
              </a:solidFill>
              <a:latin typeface="Lato" pitchFamily="32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95536" y="2060848"/>
            <a:ext cx="8569077" cy="64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9pPr>
          </a:lstStyle>
          <a:p>
            <a:pPr eaLnBrk="1" hangingPunct="1"/>
            <a:r>
              <a:rPr lang="pl-PL" altLang="pl-PL" b="1" dirty="0">
                <a:solidFill>
                  <a:srgbClr val="000000"/>
                </a:solidFill>
              </a:rPr>
              <a:t>Planowana data rozpoczęcia/zakończenia realizacji projektu</a:t>
            </a:r>
          </a:p>
          <a:p>
            <a:pPr eaLnBrk="1" hangingPunct="1"/>
            <a:endParaRPr lang="pl-PL" altLang="pl-PL" dirty="0">
              <a:solidFill>
                <a:srgbClr val="000000"/>
              </a:solidFill>
            </a:endParaRPr>
          </a:p>
        </p:txBody>
      </p:sp>
      <p:graphicFrame>
        <p:nvGraphicFramePr>
          <p:cNvPr id="1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725686"/>
              </p:ext>
            </p:extLst>
          </p:nvPr>
        </p:nvGraphicFramePr>
        <p:xfrm>
          <a:off x="684213" y="2924944"/>
          <a:ext cx="7764462" cy="1101811"/>
        </p:xfrm>
        <a:graphic>
          <a:graphicData uri="http://schemas.openxmlformats.org/drawingml/2006/table">
            <a:tbl>
              <a:tblPr/>
              <a:tblGrid>
                <a:gridCol w="542925"/>
                <a:gridCol w="5661024"/>
                <a:gridCol w="1560513"/>
              </a:tblGrid>
              <a:tr h="37310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charset="-122"/>
                          <a:cs typeface="Arial" charset="0"/>
                        </a:rPr>
                        <a:t>Lp.</a:t>
                      </a:r>
                    </a:p>
                  </a:txBody>
                  <a:tcPr marL="90000" marR="90000" marT="62514" marB="46679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0000" marR="90000" marT="46679" marB="46679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charset="-122"/>
                          <a:cs typeface="Arial" charset="0"/>
                        </a:rPr>
                        <a:t>Data</a:t>
                      </a:r>
                    </a:p>
                  </a:txBody>
                  <a:tcPr marL="90000" marR="90000" marT="62514" marB="46679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430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charset="-122"/>
                          <a:cs typeface="Arial" charset="0"/>
                        </a:rPr>
                        <a:t>1</a:t>
                      </a:r>
                    </a:p>
                  </a:txBody>
                  <a:tcPr marL="90000" marR="90000" marT="62514" marB="46679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charset="-122"/>
                          <a:cs typeface="Arial" charset="0"/>
                        </a:rPr>
                        <a:t>Termin rozpoczęcia projektu</a:t>
                      </a:r>
                    </a:p>
                  </a:txBody>
                  <a:tcPr marL="90000" marR="90000" marT="62514" marB="46679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charset="-122"/>
                          <a:cs typeface="Arial" charset="0"/>
                        </a:rPr>
                        <a:t>2018-09-01</a:t>
                      </a:r>
                    </a:p>
                  </a:txBody>
                  <a:tcPr marL="90000" marR="90000" marT="62514" marB="46679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430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charset="-122"/>
                          <a:cs typeface="Arial" charset="0"/>
                        </a:rPr>
                        <a:t>2</a:t>
                      </a:r>
                    </a:p>
                  </a:txBody>
                  <a:tcPr marL="90000" marR="90000" marT="62514" marB="46679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charset="-122"/>
                          <a:cs typeface="Arial" charset="0"/>
                        </a:rPr>
                        <a:t>Termin zakończenia projektu</a:t>
                      </a:r>
                    </a:p>
                  </a:txBody>
                  <a:tcPr marL="90000" marR="90000" marT="62514" marB="46679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icrosoft YaHei" charset="-122"/>
                          <a:cs typeface="Arial" charset="0"/>
                        </a:rPr>
                        <a:t>2020-08-31</a:t>
                      </a:r>
                    </a:p>
                  </a:txBody>
                  <a:tcPr marL="90000" marR="90000" marT="62514" marB="46679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8038" y="3794894"/>
            <a:ext cx="1011237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911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755576" y="2582902"/>
            <a:ext cx="75608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200" dirty="0" smtClean="0"/>
              <a:t> </a:t>
            </a:r>
            <a:endParaRPr lang="pl-PL" sz="1200" dirty="0"/>
          </a:p>
        </p:txBody>
      </p:sp>
      <p:sp>
        <p:nvSpPr>
          <p:cNvPr id="2" name="Prostokąt 1"/>
          <p:cNvSpPr/>
          <p:nvPr/>
        </p:nvSpPr>
        <p:spPr>
          <a:xfrm>
            <a:off x="538956" y="2060848"/>
            <a:ext cx="7921476" cy="3703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900" dirty="0" smtClean="0"/>
              <a:t>Lakoniczny</a:t>
            </a:r>
            <a:r>
              <a:rPr lang="pl-PL" sz="1900" dirty="0"/>
              <a:t>, powierzchowny opis zadań – brak informacji nt.  liczby uczestników biorących udział w poszczególnych formach wsparcia, liczebności grup, liczby godzin szkoleń i kursów, </a:t>
            </a:r>
            <a:endParaRPr lang="pl-PL" sz="1900" dirty="0" smtClean="0"/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900" dirty="0" smtClean="0"/>
              <a:t>Brak zakresu merytorycznego zajęć, kursów itp.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900" dirty="0" smtClean="0"/>
              <a:t>Brak </a:t>
            </a:r>
            <a:r>
              <a:rPr lang="pl-PL" sz="1900" dirty="0"/>
              <a:t>zachowania logiki projektowej – </a:t>
            </a:r>
            <a:r>
              <a:rPr lang="pl-PL" sz="1900" dirty="0" smtClean="0"/>
              <a:t>zaplanowane działania nie wynikają</a:t>
            </a:r>
            <a:br>
              <a:rPr lang="pl-PL" sz="1900" dirty="0" smtClean="0"/>
            </a:br>
            <a:r>
              <a:rPr lang="pl-PL" sz="1900" dirty="0" smtClean="0"/>
              <a:t>z diagnozy problemów, potrzeb, oczekiwań uczestników projektu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900" dirty="0" smtClean="0"/>
              <a:t>Brak </a:t>
            </a:r>
            <a:r>
              <a:rPr lang="pl-PL" sz="1900" dirty="0"/>
              <a:t>przypisania wszystkich wskaźników zdefiniowanych </a:t>
            </a:r>
            <a:r>
              <a:rPr lang="pl-PL" sz="1900" dirty="0" smtClean="0"/>
              <a:t/>
            </a:r>
            <a:br>
              <a:rPr lang="pl-PL" sz="1900" dirty="0" smtClean="0"/>
            </a:br>
            <a:r>
              <a:rPr lang="pl-PL" sz="1900" dirty="0" smtClean="0"/>
              <a:t>w </a:t>
            </a:r>
            <a:r>
              <a:rPr lang="pl-PL" sz="1900" dirty="0"/>
              <a:t>części </a:t>
            </a:r>
            <a:r>
              <a:rPr lang="pl-PL" sz="1900" dirty="0" smtClean="0"/>
              <a:t>E </a:t>
            </a:r>
            <a:r>
              <a:rPr lang="pl-PL" sz="1900" dirty="0" err="1" smtClean="0"/>
              <a:t>wnioskuo</a:t>
            </a:r>
            <a:r>
              <a:rPr lang="pl-PL" sz="1900" dirty="0" smtClean="0"/>
              <a:t> dofinansowanie projektu do zadań </a:t>
            </a:r>
            <a:br>
              <a:rPr lang="pl-PL" sz="1900" dirty="0" smtClean="0"/>
            </a:br>
            <a:r>
              <a:rPr lang="pl-PL" sz="1900" i="1" dirty="0" smtClean="0"/>
              <a:t>(dotyczy projektów rozliczanych za pomocą kwot</a:t>
            </a:r>
            <a:br>
              <a:rPr lang="pl-PL" sz="1900" i="1" dirty="0" smtClean="0"/>
            </a:br>
            <a:r>
              <a:rPr lang="pl-PL" sz="1900" i="1" dirty="0" smtClean="0"/>
              <a:t> ryczałtowych)</a:t>
            </a:r>
            <a:endParaRPr lang="pl-PL" sz="1900" i="1" dirty="0"/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538956" y="1268760"/>
            <a:ext cx="7993063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0">
            <a:solidFill>
              <a:srgbClr val="636466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pl-PL" altLang="pl-PL" sz="1600" b="1" baseline="30000" dirty="0" smtClean="0">
                <a:solidFill>
                  <a:srgbClr val="636466"/>
                </a:solidFill>
                <a:latin typeface="+mj-lt"/>
              </a:rPr>
              <a:t>   </a:t>
            </a:r>
            <a:r>
              <a:rPr lang="pl-PL" sz="2000" b="1" dirty="0">
                <a:solidFill>
                  <a:schemeClr val="bg1"/>
                </a:solidFill>
              </a:rPr>
              <a:t>C.1 ZADANIA W PROJEKCIE. ZAKRES </a:t>
            </a:r>
            <a:r>
              <a:rPr lang="pl-PL" sz="2000" b="1" dirty="0" smtClean="0">
                <a:solidFill>
                  <a:schemeClr val="bg1"/>
                </a:solidFill>
              </a:rPr>
              <a:t>RZECZOWY</a:t>
            </a:r>
            <a:endParaRPr lang="pl-PL" sz="2000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083639"/>
            <a:ext cx="2047790" cy="251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331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11560" y="1844824"/>
            <a:ext cx="792045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900" b="1" dirty="0" smtClean="0"/>
              <a:t>Zadania </a:t>
            </a:r>
            <a:r>
              <a:rPr lang="pl-PL" sz="1900" b="1" dirty="0"/>
              <a:t>odnoszące się do realizacji staży i praktyk zawodowych</a:t>
            </a:r>
            <a:r>
              <a:rPr lang="pl-PL" sz="1900" b="1" dirty="0" smtClean="0"/>
              <a:t>:</a:t>
            </a:r>
          </a:p>
          <a:p>
            <a:endParaRPr lang="pl-PL" sz="1000" b="1" dirty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/>
              <a:t>brak informacji </a:t>
            </a:r>
            <a:r>
              <a:rPr lang="pl-PL" dirty="0" smtClean="0"/>
              <a:t>o uczniach którzy </a:t>
            </a:r>
            <a:r>
              <a:rPr lang="pl-PL" dirty="0"/>
              <a:t>wezmą </a:t>
            </a:r>
            <a:r>
              <a:rPr lang="pl-PL" dirty="0" smtClean="0"/>
              <a:t>udział w </a:t>
            </a:r>
            <a:r>
              <a:rPr lang="pl-PL" dirty="0"/>
              <a:t>tej formie </a:t>
            </a:r>
            <a:r>
              <a:rPr lang="pl-PL" dirty="0" smtClean="0"/>
              <a:t>wsparcia</a:t>
            </a:r>
            <a:r>
              <a:rPr lang="pl-PL" dirty="0"/>
              <a:t> </a:t>
            </a:r>
            <a:r>
              <a:rPr lang="pl-PL" dirty="0" smtClean="0"/>
              <a:t>(które klasy, kierunki kształcenia)</a:t>
            </a:r>
            <a:endParaRPr lang="pl-PL" dirty="0" smtClean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 smtClean="0"/>
              <a:t>brak </a:t>
            </a:r>
            <a:r>
              <a:rPr lang="pl-PL" dirty="0"/>
              <a:t>informacji o miejscu realizacji staży i praktyk (potencjalne </a:t>
            </a:r>
            <a:r>
              <a:rPr lang="pl-PL" dirty="0" smtClean="0"/>
              <a:t>branże</a:t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potencjalni pracodawcy</a:t>
            </a:r>
            <a:r>
              <a:rPr lang="pl-PL" dirty="0" smtClean="0"/>
              <a:t>),</a:t>
            </a:r>
            <a:endParaRPr lang="pl-PL" dirty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/>
              <a:t>w opisie zadania </a:t>
            </a:r>
            <a:r>
              <a:rPr lang="pl-PL" dirty="0" smtClean="0"/>
              <a:t>ograniczanie </a:t>
            </a:r>
            <a:r>
              <a:rPr lang="pl-PL" dirty="0"/>
              <a:t>się jedynie do skopiowania  fragmentów z Regulaminu konkursu, które określają zasady przeprowadzenia praktyk/staży </a:t>
            </a:r>
            <a:r>
              <a:rPr lang="pl-PL" dirty="0" smtClean="0"/>
              <a:t>zawodowych.</a:t>
            </a:r>
            <a:endParaRPr lang="pl-PL" dirty="0"/>
          </a:p>
          <a:p>
            <a:endParaRPr lang="pl-PL" dirty="0"/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538956" y="1196752"/>
            <a:ext cx="7993063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0">
            <a:solidFill>
              <a:srgbClr val="636466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pl-PL" altLang="pl-PL" sz="1600" b="1" baseline="30000" dirty="0" smtClean="0">
                <a:solidFill>
                  <a:srgbClr val="636466"/>
                </a:solidFill>
                <a:latin typeface="+mj-lt"/>
              </a:rPr>
              <a:t>   </a:t>
            </a:r>
            <a:r>
              <a:rPr lang="pl-PL" sz="2000" b="1" dirty="0">
                <a:solidFill>
                  <a:schemeClr val="bg1"/>
                </a:solidFill>
              </a:rPr>
              <a:t>C.1 ZADANIA W PROJEKCIE. ZAKRES </a:t>
            </a:r>
            <a:r>
              <a:rPr lang="pl-PL" sz="2000" b="1" dirty="0" smtClean="0">
                <a:solidFill>
                  <a:schemeClr val="bg1"/>
                </a:solidFill>
              </a:rPr>
              <a:t>RZECZOWY</a:t>
            </a:r>
            <a:endParaRPr lang="pl-PL" sz="2000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748" y="4842447"/>
            <a:ext cx="1516548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1"/>
          <p:cNvSpPr>
            <a:spLocks noChangeArrowheads="1"/>
          </p:cNvSpPr>
          <p:nvPr/>
        </p:nvSpPr>
        <p:spPr bwMode="auto">
          <a:xfrm>
            <a:off x="1840076" y="4671719"/>
            <a:ext cx="6274494" cy="1853625"/>
          </a:xfrm>
          <a:prstGeom prst="foldedCorner">
            <a:avLst>
              <a:gd name="adj" fmla="val 16667"/>
            </a:avLst>
          </a:prstGeom>
          <a:solidFill>
            <a:srgbClr val="FFFF99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defTabSz="449263"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1pPr>
            <a:lvl2pPr marL="742950" indent="-285750" defTabSz="449263"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2pPr>
            <a:lvl3pPr marL="1143000" indent="-228600" defTabSz="449263"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3pPr>
            <a:lvl4pPr marL="1600200" indent="-228600" defTabSz="449263"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4pPr>
            <a:lvl5pPr marL="2057400" indent="-228600" defTabSz="449263"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2" charset="0"/>
                <a:cs typeface="Arial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pl-PL" altLang="pl-PL" sz="2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979712" y="4787279"/>
            <a:ext cx="5904656" cy="1954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rgbClr val="C00000"/>
                </a:solidFill>
              </a:rPr>
              <a:t>W przypadku braku we wniosku o dofinansowanie  precyzyjnej, rzetelnej  diagnozy rzeczywistych potrzeb potencjalnych uczestników projektu - nie ma możliwości oceny adekwatności oraz efektywności planowanych do realizacji form </a:t>
            </a:r>
            <a:r>
              <a:rPr lang="pl-PL" sz="2000" b="1" dirty="0" smtClean="0">
                <a:solidFill>
                  <a:srgbClr val="C00000"/>
                </a:solidFill>
              </a:rPr>
              <a:t>wsparcia.</a:t>
            </a:r>
            <a:endParaRPr lang="pl-PL" sz="2000" dirty="0">
              <a:solidFill>
                <a:srgbClr val="C0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0704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115616" y="2859901"/>
            <a:ext cx="72008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FF0000"/>
                </a:solidFill>
              </a:rPr>
              <a:t>Partner </a:t>
            </a:r>
            <a:r>
              <a:rPr lang="pl-PL" sz="2400" b="1" dirty="0">
                <a:solidFill>
                  <a:srgbClr val="FF0000"/>
                </a:solidFill>
              </a:rPr>
              <a:t>nie realizuje żadnych zadań w projekcie! Jedynie wnosi wkład własny w  postaci wynajmu </a:t>
            </a:r>
            <a:r>
              <a:rPr lang="pl-PL" sz="2400" b="1" dirty="0" err="1">
                <a:solidFill>
                  <a:srgbClr val="FF0000"/>
                </a:solidFill>
              </a:rPr>
              <a:t>sal</a:t>
            </a:r>
            <a:r>
              <a:rPr lang="pl-PL" sz="2400" b="1" dirty="0">
                <a:solidFill>
                  <a:srgbClr val="FF0000"/>
                </a:solidFill>
              </a:rPr>
              <a:t>. </a:t>
            </a:r>
            <a:endParaRPr lang="pl-PL" sz="2400" b="1" dirty="0" smtClean="0">
              <a:solidFill>
                <a:srgbClr val="FF0000"/>
              </a:solidFill>
            </a:endParaRPr>
          </a:p>
          <a:p>
            <a:endParaRPr lang="pl-PL" sz="2400" b="1" dirty="0" smtClean="0">
              <a:solidFill>
                <a:srgbClr val="FF0000"/>
              </a:solidFill>
            </a:endParaRPr>
          </a:p>
          <a:p>
            <a:r>
              <a:rPr lang="pl-PL" sz="2400" b="1" dirty="0" smtClean="0">
                <a:solidFill>
                  <a:srgbClr val="FF0000"/>
                </a:solidFill>
              </a:rPr>
              <a:t>Pozorne</a:t>
            </a:r>
            <a:r>
              <a:rPr lang="pl-PL" sz="2400" b="1" dirty="0">
                <a:solidFill>
                  <a:srgbClr val="FF0000"/>
                </a:solidFill>
              </a:rPr>
              <a:t>, symboliczne partnerstwo!</a:t>
            </a:r>
          </a:p>
          <a:p>
            <a:endParaRPr lang="pl-PL" dirty="0"/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538956" y="1484784"/>
            <a:ext cx="7993063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0">
            <a:solidFill>
              <a:srgbClr val="636466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pl-PL" altLang="pl-PL" sz="1600" b="1" baseline="30000" dirty="0" smtClean="0">
                <a:solidFill>
                  <a:srgbClr val="636466"/>
                </a:solidFill>
                <a:latin typeface="+mj-lt"/>
              </a:rPr>
              <a:t>   </a:t>
            </a:r>
            <a:r>
              <a:rPr lang="pl-PL" sz="2000" b="1" dirty="0" smtClean="0">
                <a:solidFill>
                  <a:schemeClr val="bg1"/>
                </a:solidFill>
              </a:rPr>
              <a:t>PARTNERSTWO  W PROJEKCIE</a:t>
            </a:r>
            <a:endParaRPr lang="pl-PL" sz="2000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293096"/>
            <a:ext cx="1994211" cy="209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742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2910</TotalTime>
  <Words>1040</Words>
  <Application>Microsoft Office PowerPoint</Application>
  <PresentationFormat>Pokaz na ekranie (4:3)</PresentationFormat>
  <Paragraphs>133</Paragraphs>
  <Slides>20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krawiecr</dc:creator>
  <cp:lastModifiedBy>Wydrych Bożena</cp:lastModifiedBy>
  <cp:revision>341</cp:revision>
  <dcterms:created xsi:type="dcterms:W3CDTF">2015-03-04T09:04:02Z</dcterms:created>
  <dcterms:modified xsi:type="dcterms:W3CDTF">2017-09-13T10:31:42Z</dcterms:modified>
</cp:coreProperties>
</file>