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4"/>
  </p:notesMasterIdLst>
  <p:sldIdLst>
    <p:sldId id="256" r:id="rId2"/>
    <p:sldId id="260" r:id="rId3"/>
    <p:sldId id="417" r:id="rId4"/>
    <p:sldId id="418" r:id="rId5"/>
    <p:sldId id="420" r:id="rId6"/>
    <p:sldId id="421" r:id="rId7"/>
    <p:sldId id="422" r:id="rId8"/>
    <p:sldId id="423" r:id="rId9"/>
    <p:sldId id="424" r:id="rId10"/>
    <p:sldId id="425" r:id="rId11"/>
    <p:sldId id="426" r:id="rId12"/>
    <p:sldId id="427" r:id="rId13"/>
    <p:sldId id="428" r:id="rId14"/>
    <p:sldId id="453" r:id="rId15"/>
    <p:sldId id="429" r:id="rId16"/>
    <p:sldId id="430" r:id="rId17"/>
    <p:sldId id="431" r:id="rId18"/>
    <p:sldId id="432" r:id="rId19"/>
    <p:sldId id="433" r:id="rId20"/>
    <p:sldId id="434" r:id="rId21"/>
    <p:sldId id="467" r:id="rId22"/>
    <p:sldId id="468" r:id="rId23"/>
    <p:sldId id="469" r:id="rId24"/>
    <p:sldId id="470" r:id="rId25"/>
    <p:sldId id="436" r:id="rId26"/>
    <p:sldId id="437" r:id="rId27"/>
    <p:sldId id="438" r:id="rId28"/>
    <p:sldId id="439" r:id="rId29"/>
    <p:sldId id="440" r:id="rId30"/>
    <p:sldId id="441" r:id="rId31"/>
    <p:sldId id="442" r:id="rId32"/>
    <p:sldId id="443" r:id="rId33"/>
    <p:sldId id="444" r:id="rId34"/>
    <p:sldId id="445" r:id="rId35"/>
    <p:sldId id="446" r:id="rId36"/>
    <p:sldId id="447" r:id="rId37"/>
    <p:sldId id="604" r:id="rId38"/>
    <p:sldId id="605" r:id="rId39"/>
    <p:sldId id="606" r:id="rId40"/>
    <p:sldId id="607" r:id="rId41"/>
    <p:sldId id="608" r:id="rId42"/>
    <p:sldId id="448" r:id="rId43"/>
    <p:sldId id="611" r:id="rId44"/>
    <p:sldId id="449" r:id="rId45"/>
    <p:sldId id="609" r:id="rId46"/>
    <p:sldId id="450" r:id="rId47"/>
    <p:sldId id="610" r:id="rId48"/>
    <p:sldId id="451" r:id="rId49"/>
    <p:sldId id="454" r:id="rId50"/>
    <p:sldId id="455" r:id="rId51"/>
    <p:sldId id="456" r:id="rId52"/>
    <p:sldId id="457" r:id="rId53"/>
    <p:sldId id="458" r:id="rId54"/>
    <p:sldId id="459" r:id="rId55"/>
    <p:sldId id="460" r:id="rId56"/>
    <p:sldId id="461" r:id="rId57"/>
    <p:sldId id="462" r:id="rId58"/>
    <p:sldId id="463" r:id="rId59"/>
    <p:sldId id="464" r:id="rId60"/>
    <p:sldId id="465" r:id="rId61"/>
    <p:sldId id="466" r:id="rId62"/>
    <p:sldId id="472" r:id="rId63"/>
    <p:sldId id="473" r:id="rId64"/>
    <p:sldId id="474" r:id="rId65"/>
    <p:sldId id="475" r:id="rId66"/>
    <p:sldId id="476" r:id="rId67"/>
    <p:sldId id="477" r:id="rId68"/>
    <p:sldId id="478" r:id="rId69"/>
    <p:sldId id="479" r:id="rId70"/>
    <p:sldId id="480" r:id="rId71"/>
    <p:sldId id="481" r:id="rId72"/>
    <p:sldId id="482" r:id="rId73"/>
    <p:sldId id="483" r:id="rId74"/>
    <p:sldId id="588" r:id="rId75"/>
    <p:sldId id="589" r:id="rId76"/>
    <p:sldId id="590" r:id="rId77"/>
    <p:sldId id="591" r:id="rId78"/>
    <p:sldId id="592" r:id="rId79"/>
    <p:sldId id="593" r:id="rId80"/>
    <p:sldId id="594" r:id="rId81"/>
    <p:sldId id="595" r:id="rId82"/>
    <p:sldId id="596" r:id="rId83"/>
    <p:sldId id="597" r:id="rId84"/>
    <p:sldId id="598" r:id="rId85"/>
    <p:sldId id="599" r:id="rId86"/>
    <p:sldId id="600" r:id="rId87"/>
    <p:sldId id="484" r:id="rId88"/>
    <p:sldId id="485" r:id="rId89"/>
    <p:sldId id="486" r:id="rId90"/>
    <p:sldId id="487" r:id="rId91"/>
    <p:sldId id="488" r:id="rId92"/>
    <p:sldId id="502" r:id="rId93"/>
    <p:sldId id="503" r:id="rId94"/>
    <p:sldId id="504" r:id="rId95"/>
    <p:sldId id="505" r:id="rId96"/>
    <p:sldId id="506" r:id="rId97"/>
    <p:sldId id="507" r:id="rId98"/>
    <p:sldId id="508" r:id="rId99"/>
    <p:sldId id="509" r:id="rId100"/>
    <p:sldId id="510" r:id="rId101"/>
    <p:sldId id="511" r:id="rId102"/>
    <p:sldId id="512" r:id="rId103"/>
    <p:sldId id="513" r:id="rId104"/>
    <p:sldId id="514" r:id="rId105"/>
    <p:sldId id="515" r:id="rId106"/>
    <p:sldId id="516" r:id="rId107"/>
    <p:sldId id="517" r:id="rId108"/>
    <p:sldId id="518" r:id="rId109"/>
    <p:sldId id="519" r:id="rId110"/>
    <p:sldId id="520" r:id="rId111"/>
    <p:sldId id="521" r:id="rId112"/>
    <p:sldId id="522" r:id="rId113"/>
    <p:sldId id="523" r:id="rId114"/>
    <p:sldId id="601" r:id="rId115"/>
    <p:sldId id="524" r:id="rId116"/>
    <p:sldId id="525" r:id="rId117"/>
    <p:sldId id="526" r:id="rId118"/>
    <p:sldId id="527" r:id="rId119"/>
    <p:sldId id="528" r:id="rId120"/>
    <p:sldId id="529" r:id="rId121"/>
    <p:sldId id="530" r:id="rId122"/>
    <p:sldId id="531" r:id="rId123"/>
    <p:sldId id="532" r:id="rId124"/>
    <p:sldId id="533" r:id="rId125"/>
    <p:sldId id="534" r:id="rId126"/>
    <p:sldId id="535" r:id="rId127"/>
    <p:sldId id="536" r:id="rId128"/>
    <p:sldId id="537" r:id="rId129"/>
    <p:sldId id="538" r:id="rId130"/>
    <p:sldId id="539" r:id="rId131"/>
    <p:sldId id="540" r:id="rId132"/>
    <p:sldId id="541" r:id="rId133"/>
    <p:sldId id="542" r:id="rId134"/>
    <p:sldId id="543" r:id="rId135"/>
    <p:sldId id="544" r:id="rId136"/>
    <p:sldId id="545" r:id="rId137"/>
    <p:sldId id="546" r:id="rId138"/>
    <p:sldId id="547" r:id="rId139"/>
    <p:sldId id="548" r:id="rId140"/>
    <p:sldId id="549" r:id="rId141"/>
    <p:sldId id="550" r:id="rId142"/>
    <p:sldId id="602" r:id="rId143"/>
    <p:sldId id="551" r:id="rId144"/>
    <p:sldId id="552" r:id="rId145"/>
    <p:sldId id="553" r:id="rId146"/>
    <p:sldId id="554" r:id="rId147"/>
    <p:sldId id="555" r:id="rId148"/>
    <p:sldId id="556" r:id="rId149"/>
    <p:sldId id="557" r:id="rId150"/>
    <p:sldId id="558" r:id="rId151"/>
    <p:sldId id="559" r:id="rId152"/>
    <p:sldId id="560" r:id="rId153"/>
    <p:sldId id="561" r:id="rId154"/>
    <p:sldId id="603" r:id="rId155"/>
    <p:sldId id="562" r:id="rId156"/>
    <p:sldId id="563" r:id="rId157"/>
    <p:sldId id="564" r:id="rId158"/>
    <p:sldId id="565" r:id="rId159"/>
    <p:sldId id="566" r:id="rId160"/>
    <p:sldId id="567" r:id="rId161"/>
    <p:sldId id="568" r:id="rId162"/>
    <p:sldId id="569" r:id="rId163"/>
    <p:sldId id="570" r:id="rId164"/>
    <p:sldId id="571" r:id="rId165"/>
    <p:sldId id="572" r:id="rId166"/>
    <p:sldId id="573" r:id="rId167"/>
    <p:sldId id="574" r:id="rId168"/>
    <p:sldId id="575" r:id="rId169"/>
    <p:sldId id="576" r:id="rId170"/>
    <p:sldId id="577" r:id="rId171"/>
    <p:sldId id="578" r:id="rId172"/>
    <p:sldId id="579" r:id="rId173"/>
    <p:sldId id="580" r:id="rId174"/>
    <p:sldId id="581" r:id="rId175"/>
    <p:sldId id="582" r:id="rId176"/>
    <p:sldId id="583" r:id="rId177"/>
    <p:sldId id="584" r:id="rId178"/>
    <p:sldId id="585" r:id="rId179"/>
    <p:sldId id="586" r:id="rId180"/>
    <p:sldId id="587" r:id="rId181"/>
    <p:sldId id="471" r:id="rId182"/>
    <p:sldId id="416" r:id="rId183"/>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6466"/>
    <a:srgbClr val="646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86" autoAdjust="0"/>
  </p:normalViewPr>
  <p:slideViewPr>
    <p:cSldViewPr>
      <p:cViewPr varScale="1">
        <p:scale>
          <a:sx n="105" d="100"/>
          <a:sy n="105" d="100"/>
        </p:scale>
        <p:origin x="118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pl-PL"/>
          </a:p>
        </p:txBody>
      </p:sp>
      <p:sp>
        <p:nvSpPr>
          <p:cNvPr id="3" name="Symbol zastępczy daty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DFF61937-2A6C-4325-8680-5682B15D1705}" type="datetimeFigureOut">
              <a:rPr lang="pl-PL" smtClean="0"/>
              <a:pPr/>
              <a:t>2017-09-14</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76CE5E88-2CA8-4B34-B4FA-FD09EFC6951F}" type="slidenum">
              <a:rPr lang="pl-PL" smtClean="0"/>
              <a:pPr/>
              <a:t>‹#›</a:t>
            </a:fld>
            <a:endParaRPr lang="pl-PL"/>
          </a:p>
        </p:txBody>
      </p:sp>
    </p:spTree>
    <p:extLst>
      <p:ext uri="{BB962C8B-B14F-4D97-AF65-F5344CB8AC3E}">
        <p14:creationId xmlns:p14="http://schemas.microsoft.com/office/powerpoint/2010/main" val="3447419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11344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3415268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439882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351100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1880752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12861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1638361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3919214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326937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137196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25129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pl-P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D19076-3145-478D-819F-066CFD44F364}" type="datetimeFigureOut">
              <a:rPr lang="pl-PL" smtClean="0"/>
              <a:pPr/>
              <a:t>2017-09-14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4D8089A-20C8-4170-8593-D672EFDE3753}" type="slidenum">
              <a:rPr lang="pl-PL" smtClean="0"/>
              <a:pPr/>
              <a:t>‹#›</a:t>
            </a:fld>
            <a:endParaRPr lang="pl-PL"/>
          </a:p>
        </p:txBody>
      </p:sp>
    </p:spTree>
    <p:extLst>
      <p:ext uri="{BB962C8B-B14F-4D97-AF65-F5344CB8AC3E}">
        <p14:creationId xmlns:p14="http://schemas.microsoft.com/office/powerpoint/2010/main" val="3114929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19076-3145-478D-819F-066CFD44F364}" type="datetimeFigureOut">
              <a:rPr lang="pl-PL" smtClean="0"/>
              <a:pPr/>
              <a:t>2017-09-14</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D8089A-20C8-4170-8593-D672EFDE3753}" type="slidenum">
              <a:rPr lang="pl-PL" smtClean="0"/>
              <a:pPr/>
              <a:t>‹#›</a:t>
            </a:fld>
            <a:endParaRPr lang="pl-PL"/>
          </a:p>
        </p:txBody>
      </p:sp>
    </p:spTree>
    <p:extLst>
      <p:ext uri="{BB962C8B-B14F-4D97-AF65-F5344CB8AC3E}">
        <p14:creationId xmlns:p14="http://schemas.microsoft.com/office/powerpoint/2010/main" val="4670150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uzp.gov.pl/" TargetMode="External"/><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s://bazakonkurencyjnosci.funduszeeuropejskie.gov.pl/"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oem\Dropbox\musk grafika\107_Urząd RPO\logo RZŚ\JPG\RZŚ_podstawow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8680"/>
            <a:ext cx="998681" cy="74982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oem\Desktop\RZŚ_negaty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404664"/>
            <a:ext cx="3402488" cy="61926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oem\Dropbox\musk grafika\107_Urząd RPO\belki logotypy\eksporty\belki unijne wersja polska\poziom\bez beneficjenta\slaskie pion\kolorowy\JPG\EFR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611717"/>
            <a:ext cx="2736304" cy="48157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246610" y="2118290"/>
            <a:ext cx="2609794" cy="2185214"/>
          </a:xfrm>
          <a:prstGeom prst="rect">
            <a:avLst/>
          </a:prstGeom>
          <a:noFill/>
          <a:ln w="76200" cmpd="sng">
            <a:solidFill>
              <a:srgbClr val="636466"/>
            </a:solidFill>
            <a:miter lim="800000"/>
          </a:ln>
        </p:spPr>
        <p:txBody>
          <a:bodyPr wrap="square" rtlCol="0">
            <a:spAutoFit/>
          </a:bodyPr>
          <a:lstStyle/>
          <a:p>
            <a:endParaRPr lang="pl-PL" sz="1600" dirty="0" smtClean="0">
              <a:solidFill>
                <a:srgbClr val="636466"/>
              </a:solidFill>
              <a:latin typeface="Novecento wide Normal" pitchFamily="50" charset="-18"/>
            </a:endParaRPr>
          </a:p>
          <a:p>
            <a:r>
              <a:rPr lang="pl-PL" sz="1500" b="1" dirty="0" smtClean="0">
                <a:solidFill>
                  <a:srgbClr val="636466"/>
                </a:solidFill>
                <a:latin typeface="Novecento wide Normal" pitchFamily="50" charset="-18"/>
              </a:rPr>
              <a:t>PRAWO ZAMÓWIEŃ PUBLICZNYCH I ZASADA KONKURENCYJNOŚCI  </a:t>
            </a:r>
          </a:p>
          <a:p>
            <a:r>
              <a:rPr lang="pl-PL" sz="1500" b="1" dirty="0" smtClean="0">
                <a:solidFill>
                  <a:srgbClr val="636466"/>
                </a:solidFill>
                <a:latin typeface="Novecento wide Normal" pitchFamily="50" charset="-18"/>
              </a:rPr>
              <a:t>W PROJEKTACH WSPÓŁFINANSOWANYCH ZE ŚRODKÓW UE </a:t>
            </a:r>
          </a:p>
          <a:p>
            <a:r>
              <a:rPr lang="pl-PL" sz="1500" b="1" dirty="0" smtClean="0">
                <a:solidFill>
                  <a:srgbClr val="636466"/>
                </a:solidFill>
                <a:latin typeface="Novecento wide Normal" pitchFamily="50" charset="-18"/>
              </a:rPr>
              <a:t>W RAMACH EFS I EFRR – POZ. ZAAWANSOWANY </a:t>
            </a:r>
          </a:p>
        </p:txBody>
      </p:sp>
      <p:sp>
        <p:nvSpPr>
          <p:cNvPr id="6" name="TextBox 5"/>
          <p:cNvSpPr txBox="1"/>
          <p:nvPr/>
        </p:nvSpPr>
        <p:spPr>
          <a:xfrm>
            <a:off x="6246610" y="4356849"/>
            <a:ext cx="2232000" cy="432000"/>
          </a:xfrm>
          <a:prstGeom prst="rect">
            <a:avLst/>
          </a:prstGeom>
          <a:noFill/>
          <a:ln w="38100">
            <a:solidFill>
              <a:srgbClr val="636466"/>
            </a:solidFill>
            <a:miter lim="800000"/>
          </a:ln>
        </p:spPr>
        <p:txBody>
          <a:bodyPr wrap="square" rtlCol="0">
            <a:spAutoFit/>
          </a:bodyPr>
          <a:lstStyle/>
          <a:p>
            <a:r>
              <a:rPr lang="pl-PL" b="1" dirty="0" smtClean="0">
                <a:solidFill>
                  <a:srgbClr val="636466"/>
                </a:solidFill>
                <a:latin typeface="Novecento wide Normal" pitchFamily="50" charset="-18"/>
              </a:rPr>
              <a:t>      2014-2020</a:t>
            </a:r>
            <a:endParaRPr lang="pl-PL" b="1" dirty="0">
              <a:solidFill>
                <a:srgbClr val="636466"/>
              </a:solidFill>
              <a:latin typeface="Novecento wide Normal" pitchFamily="50" charset="-18"/>
            </a:endParaRPr>
          </a:p>
        </p:txBody>
      </p:sp>
      <p:sp>
        <p:nvSpPr>
          <p:cNvPr id="8" name="Rectangle 7"/>
          <p:cNvSpPr/>
          <p:nvPr/>
        </p:nvSpPr>
        <p:spPr>
          <a:xfrm>
            <a:off x="3888602" y="4134307"/>
            <a:ext cx="2358008" cy="938719"/>
          </a:xfrm>
          <a:prstGeom prst="rect">
            <a:avLst/>
          </a:prstGeom>
          <a:ln w="38100">
            <a:solidFill>
              <a:srgbClr val="636466"/>
            </a:solidFill>
            <a:miter lim="800000"/>
          </a:ln>
        </p:spPr>
        <p:txBody>
          <a:bodyPr wrap="square">
            <a:spAutoFit/>
          </a:bodyPr>
          <a:lstStyle/>
          <a:p>
            <a:pPr lvl="0"/>
            <a:endParaRPr lang="pl-PL" sz="1100" dirty="0">
              <a:solidFill>
                <a:srgbClr val="636466"/>
              </a:solidFill>
              <a:latin typeface="Lato" pitchFamily="34" charset="-18"/>
            </a:endParaRPr>
          </a:p>
          <a:p>
            <a:pPr lvl="0"/>
            <a:r>
              <a:rPr lang="pl-PL" sz="1100" dirty="0" smtClean="0">
                <a:solidFill>
                  <a:srgbClr val="636466"/>
                </a:solidFill>
                <a:latin typeface="Lato" pitchFamily="34" charset="-18"/>
              </a:rPr>
              <a:t>Urząd </a:t>
            </a:r>
            <a:r>
              <a:rPr lang="pl-PL" sz="1100" dirty="0">
                <a:solidFill>
                  <a:srgbClr val="636466"/>
                </a:solidFill>
                <a:latin typeface="Lato" pitchFamily="34" charset="-18"/>
              </a:rPr>
              <a:t>Marszałkowski</a:t>
            </a:r>
          </a:p>
          <a:p>
            <a:pPr lvl="0"/>
            <a:r>
              <a:rPr lang="pl-PL" sz="1100" dirty="0" smtClean="0">
                <a:solidFill>
                  <a:srgbClr val="636466"/>
                </a:solidFill>
                <a:latin typeface="Lato" pitchFamily="34" charset="-18"/>
              </a:rPr>
              <a:t> Województwa </a:t>
            </a:r>
            <a:r>
              <a:rPr lang="pl-PL" sz="1100" dirty="0">
                <a:solidFill>
                  <a:srgbClr val="636466"/>
                </a:solidFill>
                <a:latin typeface="Lato" pitchFamily="34" charset="-18"/>
              </a:rPr>
              <a:t>Śląskiego</a:t>
            </a:r>
          </a:p>
          <a:p>
            <a:pPr lvl="0"/>
            <a:r>
              <a:rPr lang="pl-PL" sz="1100" dirty="0" smtClean="0">
                <a:solidFill>
                  <a:srgbClr val="636466"/>
                </a:solidFill>
                <a:latin typeface="Lato" pitchFamily="34" charset="-18"/>
              </a:rPr>
              <a:t> Wydział </a:t>
            </a:r>
            <a:r>
              <a:rPr lang="pl-PL" sz="1100" dirty="0">
                <a:solidFill>
                  <a:srgbClr val="636466"/>
                </a:solidFill>
                <a:latin typeface="Lato" pitchFamily="34" charset="-18"/>
              </a:rPr>
              <a:t>Rozwoju  </a:t>
            </a:r>
            <a:r>
              <a:rPr lang="pl-PL" sz="1100" dirty="0" smtClean="0">
                <a:solidFill>
                  <a:srgbClr val="636466"/>
                </a:solidFill>
                <a:latin typeface="Lato" pitchFamily="34" charset="-18"/>
              </a:rPr>
              <a:t>Regionalnego</a:t>
            </a:r>
            <a:endParaRPr lang="pl-PL" sz="1100" dirty="0">
              <a:solidFill>
                <a:srgbClr val="636466"/>
              </a:solidFill>
              <a:latin typeface="Lato" pitchFamily="34" charset="-18"/>
            </a:endParaRPr>
          </a:p>
          <a:p>
            <a:pPr lvl="0"/>
            <a:r>
              <a:rPr lang="pl-PL" sz="1100" dirty="0" smtClean="0">
                <a:solidFill>
                  <a:srgbClr val="636466"/>
                </a:solidFill>
                <a:latin typeface="Lato" pitchFamily="34" charset="-18"/>
              </a:rPr>
              <a:t> Wrzesień 2017 </a:t>
            </a:r>
            <a:r>
              <a:rPr lang="pl-PL" sz="1100" dirty="0">
                <a:solidFill>
                  <a:srgbClr val="636466"/>
                </a:solidFill>
                <a:latin typeface="Lato" pitchFamily="34" charset="-18"/>
              </a:rPr>
              <a:t>r.</a:t>
            </a:r>
          </a:p>
        </p:txBody>
      </p:sp>
    </p:spTree>
    <p:extLst>
      <p:ext uri="{BB962C8B-B14F-4D97-AF65-F5344CB8AC3E}">
        <p14:creationId xmlns:p14="http://schemas.microsoft.com/office/powerpoint/2010/main" val="1517173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20781"/>
            <a:ext cx="7632700" cy="4905958"/>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Tx/>
              <a:buAutoNum type="arabicPeriod"/>
            </a:pPr>
            <a:r>
              <a:rPr lang="en-GB" altLang="pl-PL" sz="1900" dirty="0" err="1">
                <a:latin typeface="Lato"/>
              </a:rPr>
              <a:t>Ustawa</a:t>
            </a:r>
            <a:r>
              <a:rPr lang="en-GB" altLang="pl-PL" sz="1900" dirty="0">
                <a:latin typeface="Lato"/>
              </a:rPr>
              <a:t> z </a:t>
            </a:r>
            <a:r>
              <a:rPr lang="en-GB" altLang="pl-PL" sz="1900" dirty="0" err="1">
                <a:latin typeface="Lato"/>
              </a:rPr>
              <a:t>dnia</a:t>
            </a:r>
            <a:r>
              <a:rPr lang="en-GB" altLang="pl-PL" sz="1900" dirty="0">
                <a:latin typeface="Lato"/>
              </a:rPr>
              <a:t> 23.04.1964 r. </a:t>
            </a:r>
            <a:r>
              <a:rPr lang="en-GB" altLang="pl-PL" sz="1900" dirty="0" err="1">
                <a:latin typeface="Lato"/>
              </a:rPr>
              <a:t>Kodeks</a:t>
            </a:r>
            <a:r>
              <a:rPr lang="en-GB" altLang="pl-PL" sz="1900" dirty="0">
                <a:latin typeface="Lato"/>
              </a:rPr>
              <a:t> </a:t>
            </a:r>
            <a:r>
              <a:rPr lang="en-GB" altLang="pl-PL" sz="1900" dirty="0" err="1">
                <a:latin typeface="Lato"/>
              </a:rPr>
              <a:t>cywilny</a:t>
            </a:r>
            <a:r>
              <a:rPr lang="en-GB" altLang="pl-PL" sz="1900" dirty="0">
                <a:latin typeface="Lato"/>
              </a:rPr>
              <a:t> </a:t>
            </a:r>
            <a:r>
              <a:rPr lang="pl-PL" altLang="pl-PL" sz="1900" dirty="0">
                <a:latin typeface="Lato"/>
              </a:rPr>
              <a:t/>
            </a:r>
            <a:br>
              <a:rPr lang="pl-PL" altLang="pl-PL" sz="1900" dirty="0">
                <a:latin typeface="Lato"/>
              </a:rPr>
            </a:br>
            <a:r>
              <a:rPr lang="en-GB" altLang="pl-PL" sz="1900" dirty="0">
                <a:latin typeface="Lato"/>
              </a:rPr>
              <a:t>(</a:t>
            </a:r>
            <a:r>
              <a:rPr lang="pl-PL" altLang="pl-PL" sz="1900" dirty="0">
                <a:latin typeface="Lato"/>
              </a:rPr>
              <a:t>tekst jednolity Dz.U. z 2017 r. poz. </a:t>
            </a:r>
            <a:r>
              <a:rPr lang="pl-PL" altLang="pl-PL" sz="1900" dirty="0" smtClean="0">
                <a:latin typeface="Lato"/>
              </a:rPr>
              <a:t>459, z późn.zm.</a:t>
            </a:r>
            <a:r>
              <a:rPr lang="en-GB" altLang="pl-PL" sz="1900" dirty="0" smtClean="0">
                <a:latin typeface="Lato"/>
              </a:rPr>
              <a:t>)</a:t>
            </a:r>
            <a:r>
              <a:rPr lang="pl-PL" altLang="pl-PL" sz="1900" dirty="0" smtClean="0">
                <a:latin typeface="Lato"/>
              </a:rPr>
              <a:t/>
            </a:r>
            <a:br>
              <a:rPr lang="pl-PL" altLang="pl-PL" sz="1900" dirty="0" smtClean="0">
                <a:latin typeface="Lato"/>
              </a:rPr>
            </a:br>
            <a:endParaRPr lang="en-GB" altLang="pl-PL" sz="500" dirty="0">
              <a:latin typeface="Lato"/>
            </a:endParaRPr>
          </a:p>
          <a:p>
            <a:pPr>
              <a:lnSpc>
                <a:spcPct val="80000"/>
              </a:lnSpc>
              <a:buFontTx/>
              <a:buAutoNum type="arabicPeriod"/>
            </a:pPr>
            <a:r>
              <a:rPr lang="en-GB" altLang="pl-PL" sz="1900" dirty="0" err="1">
                <a:latin typeface="Lato"/>
              </a:rPr>
              <a:t>Ustawa</a:t>
            </a:r>
            <a:r>
              <a:rPr lang="en-GB" altLang="pl-PL" sz="1900" dirty="0">
                <a:latin typeface="Lato"/>
              </a:rPr>
              <a:t> z </a:t>
            </a:r>
            <a:r>
              <a:rPr lang="en-GB" altLang="pl-PL" sz="1900" dirty="0" err="1">
                <a:latin typeface="Lato"/>
              </a:rPr>
              <a:t>dnia</a:t>
            </a:r>
            <a:r>
              <a:rPr lang="en-GB" altLang="pl-PL" sz="1900" dirty="0">
                <a:latin typeface="Lato"/>
              </a:rPr>
              <a:t> 16.04.1993 r. o </a:t>
            </a:r>
            <a:r>
              <a:rPr lang="en-GB" altLang="pl-PL" sz="1900" dirty="0" err="1">
                <a:latin typeface="Lato"/>
              </a:rPr>
              <a:t>zwalczaniu</a:t>
            </a:r>
            <a:r>
              <a:rPr lang="en-GB" altLang="pl-PL" sz="1900" dirty="0">
                <a:latin typeface="Lato"/>
              </a:rPr>
              <a:t> </a:t>
            </a:r>
            <a:r>
              <a:rPr lang="en-GB" altLang="pl-PL" sz="1900" dirty="0" err="1">
                <a:latin typeface="Lato"/>
              </a:rPr>
              <a:t>nieuczciwej</a:t>
            </a:r>
            <a:r>
              <a:rPr lang="en-GB" altLang="pl-PL" sz="1900" dirty="0">
                <a:latin typeface="Lato"/>
              </a:rPr>
              <a:t> </a:t>
            </a:r>
            <a:r>
              <a:rPr lang="en-GB" altLang="pl-PL" sz="1900" dirty="0" err="1">
                <a:latin typeface="Lato"/>
              </a:rPr>
              <a:t>konkurencji</a:t>
            </a:r>
            <a:r>
              <a:rPr lang="en-GB" altLang="pl-PL" sz="1900" dirty="0">
                <a:latin typeface="Lato"/>
              </a:rPr>
              <a:t> </a:t>
            </a:r>
            <a:r>
              <a:rPr lang="en-GB" altLang="pl-PL" sz="1900" dirty="0" smtClean="0">
                <a:latin typeface="Lato"/>
              </a:rPr>
              <a:t>(</a:t>
            </a:r>
            <a:r>
              <a:rPr lang="en-GB" altLang="pl-PL" sz="1900" dirty="0" err="1">
                <a:latin typeface="Lato"/>
              </a:rPr>
              <a:t>tekst</a:t>
            </a:r>
            <a:r>
              <a:rPr lang="en-GB" altLang="pl-PL" sz="1900" dirty="0">
                <a:latin typeface="Lato"/>
              </a:rPr>
              <a:t> </a:t>
            </a:r>
            <a:r>
              <a:rPr lang="en-GB" altLang="pl-PL" sz="1900" dirty="0" err="1">
                <a:latin typeface="Lato"/>
              </a:rPr>
              <a:t>jednolity</a:t>
            </a:r>
            <a:r>
              <a:rPr lang="en-GB" altLang="pl-PL" sz="1900" dirty="0">
                <a:latin typeface="Lato"/>
              </a:rPr>
              <a:t> </a:t>
            </a:r>
            <a:r>
              <a:rPr lang="en-GB" altLang="pl-PL" sz="1900" dirty="0" err="1">
                <a:latin typeface="Lato"/>
              </a:rPr>
              <a:t>Dz.U</a:t>
            </a:r>
            <a:r>
              <a:rPr lang="en-GB" altLang="pl-PL" sz="1900" dirty="0">
                <a:latin typeface="Lato"/>
              </a:rPr>
              <a:t>. z 2003 r. </a:t>
            </a:r>
            <a:r>
              <a:rPr lang="en-GB" altLang="pl-PL" sz="1900" dirty="0" err="1">
                <a:latin typeface="Lato"/>
              </a:rPr>
              <a:t>Nr</a:t>
            </a:r>
            <a:r>
              <a:rPr lang="en-GB" altLang="pl-PL" sz="1900" dirty="0">
                <a:latin typeface="Lato"/>
              </a:rPr>
              <a:t> 153 </a:t>
            </a:r>
            <a:r>
              <a:rPr lang="en-GB" altLang="pl-PL" sz="1900" dirty="0" err="1">
                <a:latin typeface="Lato"/>
              </a:rPr>
              <a:t>poz</a:t>
            </a:r>
            <a:r>
              <a:rPr lang="en-GB" altLang="pl-PL" sz="1900" dirty="0">
                <a:latin typeface="Lato"/>
              </a:rPr>
              <a:t>. 1503, </a:t>
            </a:r>
            <a:r>
              <a:rPr lang="pl-PL" altLang="pl-PL" sz="1900" dirty="0" smtClean="0">
                <a:latin typeface="Lato"/>
              </a:rPr>
              <a:t/>
            </a:r>
            <a:br>
              <a:rPr lang="pl-PL" altLang="pl-PL" sz="1900" dirty="0" smtClean="0">
                <a:latin typeface="Lato"/>
              </a:rPr>
            </a:br>
            <a:r>
              <a:rPr lang="en-GB" altLang="pl-PL" sz="1900" dirty="0" smtClean="0">
                <a:latin typeface="Lato"/>
              </a:rPr>
              <a:t>z </a:t>
            </a:r>
            <a:r>
              <a:rPr lang="en-GB" altLang="pl-PL" sz="1900" dirty="0">
                <a:latin typeface="Lato"/>
              </a:rPr>
              <a:t>późn.zm</a:t>
            </a:r>
            <a:r>
              <a:rPr lang="en-GB" altLang="pl-PL" sz="1900" dirty="0" smtClean="0">
                <a:latin typeface="Lato"/>
              </a:rPr>
              <a:t>.)</a:t>
            </a:r>
            <a:r>
              <a:rPr lang="pl-PL" altLang="pl-PL" sz="1900" dirty="0" smtClean="0">
                <a:latin typeface="Lato"/>
              </a:rPr>
              <a:t/>
            </a:r>
            <a:br>
              <a:rPr lang="pl-PL" altLang="pl-PL" sz="1900" dirty="0" smtClean="0">
                <a:latin typeface="Lato"/>
              </a:rPr>
            </a:br>
            <a:endParaRPr lang="pl-PL" altLang="pl-PL" sz="500" dirty="0">
              <a:latin typeface="Lato"/>
            </a:endParaRPr>
          </a:p>
          <a:p>
            <a:pPr>
              <a:lnSpc>
                <a:spcPct val="80000"/>
              </a:lnSpc>
              <a:buFontTx/>
              <a:buAutoNum type="arabicPeriod"/>
            </a:pPr>
            <a:r>
              <a:rPr lang="en-GB" altLang="pl-PL" sz="1900" dirty="0" err="1">
                <a:latin typeface="Lato"/>
              </a:rPr>
              <a:t>Ustawa</a:t>
            </a:r>
            <a:r>
              <a:rPr lang="en-GB" altLang="pl-PL" sz="1900" dirty="0">
                <a:latin typeface="Lato"/>
              </a:rPr>
              <a:t> z </a:t>
            </a:r>
            <a:r>
              <a:rPr lang="en-GB" altLang="pl-PL" sz="1900" dirty="0" err="1">
                <a:latin typeface="Lato"/>
              </a:rPr>
              <a:t>dnia</a:t>
            </a:r>
            <a:r>
              <a:rPr lang="en-GB" altLang="pl-PL" sz="1900" dirty="0">
                <a:latin typeface="Lato"/>
              </a:rPr>
              <a:t> </a:t>
            </a:r>
            <a:r>
              <a:rPr lang="pl-PL" altLang="pl-PL" sz="1900" dirty="0">
                <a:latin typeface="Lato"/>
              </a:rPr>
              <a:t>27</a:t>
            </a:r>
            <a:r>
              <a:rPr lang="en-GB" altLang="pl-PL" sz="1900" dirty="0">
                <a:latin typeface="Lato"/>
              </a:rPr>
              <a:t>.0</a:t>
            </a:r>
            <a:r>
              <a:rPr lang="pl-PL" altLang="pl-PL" sz="1900" dirty="0">
                <a:latin typeface="Lato"/>
              </a:rPr>
              <a:t>8</a:t>
            </a:r>
            <a:r>
              <a:rPr lang="en-GB" altLang="pl-PL" sz="1900" dirty="0">
                <a:latin typeface="Lato"/>
              </a:rPr>
              <a:t>.200</a:t>
            </a:r>
            <a:r>
              <a:rPr lang="pl-PL" altLang="pl-PL" sz="1900" dirty="0">
                <a:latin typeface="Lato"/>
              </a:rPr>
              <a:t>9</a:t>
            </a:r>
            <a:r>
              <a:rPr lang="en-GB" altLang="pl-PL" sz="1900" dirty="0">
                <a:latin typeface="Lato"/>
              </a:rPr>
              <a:t> r. o </a:t>
            </a:r>
            <a:r>
              <a:rPr lang="en-GB" altLang="pl-PL" sz="1900" dirty="0" err="1">
                <a:latin typeface="Lato"/>
              </a:rPr>
              <a:t>finansach</a:t>
            </a:r>
            <a:r>
              <a:rPr lang="en-GB" altLang="pl-PL" sz="1900" dirty="0">
                <a:latin typeface="Lato"/>
              </a:rPr>
              <a:t> </a:t>
            </a:r>
            <a:r>
              <a:rPr lang="en-GB" altLang="pl-PL" sz="1900" dirty="0" err="1">
                <a:latin typeface="Lato"/>
              </a:rPr>
              <a:t>publicznych</a:t>
            </a:r>
            <a:r>
              <a:rPr lang="en-GB" altLang="pl-PL" sz="1900" dirty="0">
                <a:latin typeface="Lato"/>
              </a:rPr>
              <a:t> </a:t>
            </a:r>
            <a:r>
              <a:rPr lang="pl-PL" altLang="pl-PL" sz="1900" dirty="0">
                <a:latin typeface="Lato"/>
              </a:rPr>
              <a:t/>
            </a:r>
            <a:br>
              <a:rPr lang="pl-PL" altLang="pl-PL" sz="1900" dirty="0">
                <a:latin typeface="Lato"/>
              </a:rPr>
            </a:br>
            <a:r>
              <a:rPr lang="en-GB" altLang="pl-PL" sz="1900" dirty="0">
                <a:latin typeface="Lato"/>
              </a:rPr>
              <a:t>(</a:t>
            </a:r>
            <a:r>
              <a:rPr lang="pl-PL" altLang="pl-PL" sz="1900" dirty="0">
                <a:latin typeface="Lato"/>
              </a:rPr>
              <a:t>tekst jednolity: Dz.U. z 2016 r. poz. 1870, z późn.zm.</a:t>
            </a:r>
            <a:r>
              <a:rPr lang="en-GB" altLang="pl-PL" sz="1900" dirty="0" smtClean="0">
                <a:latin typeface="Lato"/>
              </a:rPr>
              <a:t>)</a:t>
            </a:r>
            <a:r>
              <a:rPr lang="pl-PL" altLang="pl-PL" sz="1900" dirty="0" smtClean="0">
                <a:latin typeface="Lato"/>
              </a:rPr>
              <a:t/>
            </a:r>
            <a:br>
              <a:rPr lang="pl-PL" altLang="pl-PL" sz="1900" dirty="0" smtClean="0">
                <a:latin typeface="Lato"/>
              </a:rPr>
            </a:br>
            <a:endParaRPr lang="en-GB" altLang="pl-PL" sz="500" dirty="0" smtClean="0">
              <a:latin typeface="Lato"/>
            </a:endParaRPr>
          </a:p>
          <a:p>
            <a:pPr>
              <a:lnSpc>
                <a:spcPct val="80000"/>
              </a:lnSpc>
              <a:buFontTx/>
              <a:buAutoNum type="arabicPeriod"/>
            </a:pPr>
            <a:r>
              <a:rPr lang="pl-PL" altLang="pl-PL" sz="1900" dirty="0" smtClean="0">
                <a:latin typeface="Lato"/>
              </a:rPr>
              <a:t> </a:t>
            </a:r>
            <a:r>
              <a:rPr lang="en-GB" altLang="pl-PL" sz="1900" dirty="0" err="1" smtClean="0">
                <a:latin typeface="Lato"/>
              </a:rPr>
              <a:t>Ustawa</a:t>
            </a:r>
            <a:r>
              <a:rPr lang="en-GB" altLang="pl-PL" sz="1900" dirty="0" smtClean="0">
                <a:latin typeface="Lato"/>
              </a:rPr>
              <a:t> </a:t>
            </a:r>
            <a:r>
              <a:rPr lang="en-GB" altLang="pl-PL" sz="1900" dirty="0">
                <a:latin typeface="Lato"/>
              </a:rPr>
              <a:t>z </a:t>
            </a:r>
            <a:r>
              <a:rPr lang="en-GB" altLang="pl-PL" sz="1900" dirty="0" err="1">
                <a:latin typeface="Lato"/>
              </a:rPr>
              <a:t>dnia</a:t>
            </a:r>
            <a:r>
              <a:rPr lang="en-GB" altLang="pl-PL" sz="1900" dirty="0">
                <a:latin typeface="Lato"/>
              </a:rPr>
              <a:t> 17.12.2004 r. o </a:t>
            </a:r>
            <a:r>
              <a:rPr lang="en-GB" altLang="pl-PL" sz="1900" dirty="0" err="1">
                <a:latin typeface="Lato"/>
              </a:rPr>
              <a:t>odpowiedzialności</a:t>
            </a:r>
            <a:r>
              <a:rPr lang="en-GB" altLang="pl-PL" sz="1900" dirty="0">
                <a:latin typeface="Lato"/>
              </a:rPr>
              <a:t> </a:t>
            </a:r>
            <a:r>
              <a:rPr lang="en-GB" altLang="pl-PL" sz="1900" dirty="0" err="1">
                <a:latin typeface="Lato"/>
              </a:rPr>
              <a:t>za</a:t>
            </a:r>
            <a:r>
              <a:rPr lang="en-GB" altLang="pl-PL" sz="1900" dirty="0">
                <a:latin typeface="Lato"/>
              </a:rPr>
              <a:t> </a:t>
            </a:r>
            <a:r>
              <a:rPr lang="en-GB" altLang="pl-PL" sz="1900" dirty="0" err="1">
                <a:latin typeface="Lato"/>
              </a:rPr>
              <a:t>naruszenie</a:t>
            </a:r>
            <a:r>
              <a:rPr lang="en-GB" altLang="pl-PL" sz="1900" dirty="0">
                <a:latin typeface="Lato"/>
              </a:rPr>
              <a:t> </a:t>
            </a:r>
            <a:r>
              <a:rPr lang="en-GB" altLang="pl-PL" sz="1900" dirty="0" err="1">
                <a:latin typeface="Lato"/>
              </a:rPr>
              <a:t>dyscypliny</a:t>
            </a:r>
            <a:r>
              <a:rPr lang="en-GB" altLang="pl-PL" sz="1900" dirty="0">
                <a:latin typeface="Lato"/>
              </a:rPr>
              <a:t> </a:t>
            </a:r>
            <a:r>
              <a:rPr lang="en-GB" altLang="pl-PL" sz="1900" dirty="0" err="1">
                <a:latin typeface="Lato"/>
              </a:rPr>
              <a:t>finansów</a:t>
            </a:r>
            <a:r>
              <a:rPr lang="en-GB" altLang="pl-PL" sz="1900" dirty="0">
                <a:latin typeface="Lato"/>
              </a:rPr>
              <a:t> </a:t>
            </a:r>
            <a:r>
              <a:rPr lang="en-GB" altLang="pl-PL" sz="1900" dirty="0" err="1">
                <a:latin typeface="Lato"/>
              </a:rPr>
              <a:t>publicznych</a:t>
            </a:r>
            <a:r>
              <a:rPr lang="en-GB" altLang="pl-PL" sz="1900" dirty="0">
                <a:latin typeface="Lato"/>
              </a:rPr>
              <a:t> </a:t>
            </a:r>
            <a:r>
              <a:rPr lang="pl-PL" altLang="pl-PL" sz="1900" dirty="0">
                <a:latin typeface="Lato"/>
              </a:rPr>
              <a:t/>
            </a:r>
            <a:br>
              <a:rPr lang="pl-PL" altLang="pl-PL" sz="1900" dirty="0">
                <a:latin typeface="Lato"/>
              </a:rPr>
            </a:br>
            <a:r>
              <a:rPr lang="en-GB" altLang="pl-PL" sz="1900" dirty="0">
                <a:latin typeface="Lato"/>
              </a:rPr>
              <a:t>(</a:t>
            </a:r>
            <a:r>
              <a:rPr lang="pl-PL" altLang="pl-PL" sz="1900" dirty="0">
                <a:latin typeface="Lato"/>
              </a:rPr>
              <a:t>tekst jednolity: Dz.U. z </a:t>
            </a:r>
            <a:r>
              <a:rPr lang="pl-PL" altLang="pl-PL" sz="1900" dirty="0" smtClean="0">
                <a:latin typeface="Lato"/>
              </a:rPr>
              <a:t>2017 </a:t>
            </a:r>
            <a:r>
              <a:rPr lang="pl-PL" altLang="pl-PL" sz="1900" dirty="0">
                <a:latin typeface="Lato"/>
              </a:rPr>
              <a:t>r. poz. </a:t>
            </a:r>
            <a:r>
              <a:rPr lang="pl-PL" altLang="pl-PL" sz="1900" dirty="0" smtClean="0">
                <a:latin typeface="Lato"/>
              </a:rPr>
              <a:t>1311</a:t>
            </a:r>
            <a:r>
              <a:rPr lang="en-GB" altLang="pl-PL" sz="1900" dirty="0" smtClean="0">
                <a:latin typeface="Lato"/>
              </a:rPr>
              <a:t>)</a:t>
            </a:r>
            <a:r>
              <a:rPr lang="pl-PL" altLang="pl-PL" sz="1900" dirty="0" smtClean="0">
                <a:latin typeface="Lato"/>
              </a:rPr>
              <a:t/>
            </a:r>
            <a:br>
              <a:rPr lang="pl-PL" altLang="pl-PL" sz="1900" dirty="0" smtClean="0">
                <a:latin typeface="Lato"/>
              </a:rPr>
            </a:br>
            <a:endParaRPr lang="en-GB" altLang="pl-PL" sz="500" dirty="0">
              <a:latin typeface="Lato"/>
            </a:endParaRPr>
          </a:p>
          <a:p>
            <a:pPr>
              <a:lnSpc>
                <a:spcPct val="80000"/>
              </a:lnSpc>
              <a:buFontTx/>
              <a:buAutoNum type="arabicPeriod"/>
            </a:pPr>
            <a:r>
              <a:rPr lang="en-GB" altLang="pl-PL" sz="1900" dirty="0" err="1">
                <a:latin typeface="Lato"/>
              </a:rPr>
              <a:t>Ustawa</a:t>
            </a:r>
            <a:r>
              <a:rPr lang="en-GB" altLang="pl-PL" sz="1900" dirty="0">
                <a:latin typeface="Lato"/>
              </a:rPr>
              <a:t> z </a:t>
            </a:r>
            <a:r>
              <a:rPr lang="en-GB" altLang="pl-PL" sz="1900" dirty="0" err="1">
                <a:latin typeface="Lato"/>
              </a:rPr>
              <a:t>dnia</a:t>
            </a:r>
            <a:r>
              <a:rPr lang="en-GB" altLang="pl-PL" sz="1900" dirty="0">
                <a:latin typeface="Lato"/>
              </a:rPr>
              <a:t> 7.07.1994 r. </a:t>
            </a:r>
            <a:r>
              <a:rPr lang="en-GB" altLang="pl-PL" sz="1900" dirty="0" err="1">
                <a:latin typeface="Lato"/>
              </a:rPr>
              <a:t>Prawo</a:t>
            </a:r>
            <a:r>
              <a:rPr lang="en-GB" altLang="pl-PL" sz="1900" dirty="0">
                <a:latin typeface="Lato"/>
              </a:rPr>
              <a:t> </a:t>
            </a:r>
            <a:r>
              <a:rPr lang="en-GB" altLang="pl-PL" sz="1900" dirty="0" err="1">
                <a:latin typeface="Lato"/>
              </a:rPr>
              <a:t>budowlane</a:t>
            </a:r>
            <a:r>
              <a:rPr lang="en-GB" altLang="pl-PL" sz="1900" dirty="0">
                <a:latin typeface="Lato"/>
              </a:rPr>
              <a:t> </a:t>
            </a:r>
            <a:r>
              <a:rPr lang="pl-PL" altLang="pl-PL" sz="1900" dirty="0">
                <a:latin typeface="Lato"/>
              </a:rPr>
              <a:t/>
            </a:r>
            <a:br>
              <a:rPr lang="pl-PL" altLang="pl-PL" sz="1900" dirty="0">
                <a:latin typeface="Lato"/>
              </a:rPr>
            </a:br>
            <a:r>
              <a:rPr lang="en-GB" altLang="pl-PL" sz="1900" dirty="0">
                <a:latin typeface="Lato"/>
              </a:rPr>
              <a:t>(</a:t>
            </a:r>
            <a:r>
              <a:rPr lang="pl-PL" altLang="pl-PL" sz="1900" dirty="0">
                <a:latin typeface="Lato"/>
              </a:rPr>
              <a:t> tekst jednolity </a:t>
            </a:r>
            <a:r>
              <a:rPr lang="en-GB" altLang="pl-PL" sz="1900" dirty="0" err="1">
                <a:latin typeface="Lato"/>
              </a:rPr>
              <a:t>Dz.U</a:t>
            </a:r>
            <a:r>
              <a:rPr lang="en-GB" altLang="pl-PL" sz="1900" dirty="0">
                <a:latin typeface="Lato"/>
              </a:rPr>
              <a:t>. </a:t>
            </a:r>
            <a:r>
              <a:rPr lang="pl-PL" altLang="pl-PL" sz="1900" dirty="0">
                <a:latin typeface="Lato"/>
              </a:rPr>
              <a:t> </a:t>
            </a:r>
            <a:r>
              <a:rPr lang="en-GB" altLang="pl-PL" sz="1900" dirty="0">
                <a:latin typeface="Lato"/>
              </a:rPr>
              <a:t>z 20</a:t>
            </a:r>
            <a:r>
              <a:rPr lang="pl-PL" altLang="pl-PL" sz="1900" dirty="0" smtClean="0">
                <a:latin typeface="Lato"/>
              </a:rPr>
              <a:t>17 </a:t>
            </a:r>
            <a:r>
              <a:rPr lang="pl-PL" altLang="pl-PL" sz="1900" dirty="0">
                <a:latin typeface="Lato"/>
              </a:rPr>
              <a:t>r. poz. </a:t>
            </a:r>
            <a:r>
              <a:rPr lang="pl-PL" altLang="pl-PL" sz="1900" dirty="0" smtClean="0">
                <a:latin typeface="Lato"/>
              </a:rPr>
              <a:t>1332</a:t>
            </a:r>
            <a:r>
              <a:rPr lang="en-GB" altLang="pl-PL" sz="1900" dirty="0" smtClean="0">
                <a:latin typeface="Lato"/>
              </a:rPr>
              <a:t>)</a:t>
            </a:r>
            <a:r>
              <a:rPr lang="pl-PL" altLang="pl-PL" sz="1900" dirty="0" smtClean="0">
                <a:latin typeface="Lato"/>
              </a:rPr>
              <a:t/>
            </a:r>
            <a:br>
              <a:rPr lang="pl-PL" altLang="pl-PL" sz="1900" dirty="0" smtClean="0">
                <a:latin typeface="Lato"/>
              </a:rPr>
            </a:br>
            <a:endParaRPr lang="en-GB" altLang="pl-PL" sz="500" dirty="0">
              <a:latin typeface="Lato"/>
            </a:endParaRPr>
          </a:p>
          <a:p>
            <a:pPr>
              <a:lnSpc>
                <a:spcPct val="80000"/>
              </a:lnSpc>
              <a:buFontTx/>
              <a:buAutoNum type="arabicPeriod"/>
            </a:pPr>
            <a:r>
              <a:rPr lang="en-GB" altLang="pl-PL" sz="1900" dirty="0" err="1">
                <a:latin typeface="Lato"/>
              </a:rPr>
              <a:t>Ustawa</a:t>
            </a:r>
            <a:r>
              <a:rPr lang="en-GB" altLang="pl-PL" sz="1900" dirty="0">
                <a:latin typeface="Lato"/>
              </a:rPr>
              <a:t> z </a:t>
            </a:r>
            <a:r>
              <a:rPr lang="en-GB" altLang="pl-PL" sz="1900" dirty="0" err="1">
                <a:latin typeface="Lato"/>
              </a:rPr>
              <a:t>dnia</a:t>
            </a:r>
            <a:r>
              <a:rPr lang="en-GB" altLang="pl-PL" sz="1900" dirty="0">
                <a:latin typeface="Lato"/>
              </a:rPr>
              <a:t> 15.09.2000 r. </a:t>
            </a:r>
            <a:r>
              <a:rPr lang="en-GB" altLang="pl-PL" sz="1900" dirty="0" err="1">
                <a:latin typeface="Lato"/>
              </a:rPr>
              <a:t>Kodeks</a:t>
            </a:r>
            <a:r>
              <a:rPr lang="en-GB" altLang="pl-PL" sz="1900" dirty="0">
                <a:latin typeface="Lato"/>
              </a:rPr>
              <a:t> </a:t>
            </a:r>
            <a:r>
              <a:rPr lang="en-GB" altLang="pl-PL" sz="1900" dirty="0" err="1">
                <a:latin typeface="Lato"/>
              </a:rPr>
              <a:t>spółek</a:t>
            </a:r>
            <a:r>
              <a:rPr lang="en-GB" altLang="pl-PL" sz="1900" dirty="0">
                <a:latin typeface="Lato"/>
              </a:rPr>
              <a:t> </a:t>
            </a:r>
            <a:r>
              <a:rPr lang="en-GB" altLang="pl-PL" sz="1900" dirty="0" err="1">
                <a:latin typeface="Lato"/>
              </a:rPr>
              <a:t>handlowych</a:t>
            </a:r>
            <a:r>
              <a:rPr lang="en-GB" altLang="pl-PL" sz="1900" dirty="0">
                <a:latin typeface="Lato"/>
              </a:rPr>
              <a:t> </a:t>
            </a:r>
            <a:r>
              <a:rPr lang="pl-PL" altLang="pl-PL" sz="1900" dirty="0">
                <a:latin typeface="Lato"/>
              </a:rPr>
              <a:t/>
            </a:r>
            <a:br>
              <a:rPr lang="pl-PL" altLang="pl-PL" sz="1900" dirty="0">
                <a:latin typeface="Lato"/>
              </a:rPr>
            </a:br>
            <a:r>
              <a:rPr lang="en-GB" altLang="pl-PL" sz="1900" dirty="0" smtClean="0">
                <a:latin typeface="Lato"/>
              </a:rPr>
              <a:t>(</a:t>
            </a:r>
            <a:r>
              <a:rPr lang="pl-PL" altLang="pl-PL" sz="1900" dirty="0" smtClean="0">
                <a:latin typeface="Lato"/>
              </a:rPr>
              <a:t>tekst jednolity </a:t>
            </a:r>
            <a:r>
              <a:rPr lang="pl-PL" altLang="pl-PL" sz="1900" dirty="0">
                <a:latin typeface="Lato"/>
              </a:rPr>
              <a:t>Dz.U. z 2016 r. poz. 1578, z późn.zm.</a:t>
            </a:r>
            <a:r>
              <a:rPr lang="en-GB" altLang="pl-PL" sz="1900" dirty="0" smtClean="0">
                <a:latin typeface="Lato"/>
              </a:rPr>
              <a:t>)</a:t>
            </a:r>
            <a:r>
              <a:rPr lang="pl-PL" altLang="pl-PL" sz="1900" dirty="0" smtClean="0">
                <a:latin typeface="Lato"/>
              </a:rPr>
              <a:t/>
            </a:r>
            <a:br>
              <a:rPr lang="pl-PL" altLang="pl-PL" sz="1900" dirty="0" smtClean="0">
                <a:latin typeface="Lato"/>
              </a:rPr>
            </a:br>
            <a:endParaRPr lang="pl-PL" altLang="pl-PL" sz="500" dirty="0">
              <a:latin typeface="Lato"/>
            </a:endParaRPr>
          </a:p>
          <a:p>
            <a:pPr>
              <a:lnSpc>
                <a:spcPct val="80000"/>
              </a:lnSpc>
              <a:buFontTx/>
              <a:buAutoNum type="arabicPeriod"/>
            </a:pPr>
            <a:r>
              <a:rPr lang="pl-PL" altLang="pl-PL" sz="1900" dirty="0">
                <a:latin typeface="Lato"/>
              </a:rPr>
              <a:t>Ustawa z dnia 8.03.2013 r. o terminie zapłaty w transakcjach handlowych (tekst jednolity Dz.U. z 2016 r. poz. 684</a:t>
            </a:r>
            <a:r>
              <a:rPr lang="pl-PL" altLang="pl-PL" sz="1900" dirty="0" smtClean="0">
                <a:latin typeface="Lato"/>
              </a:rPr>
              <a:t>)</a:t>
            </a:r>
            <a:br>
              <a:rPr lang="pl-PL" altLang="pl-PL" sz="1900" dirty="0" smtClean="0">
                <a:latin typeface="Lato"/>
              </a:rPr>
            </a:br>
            <a:endParaRPr lang="pl-PL" altLang="pl-PL" sz="500" dirty="0">
              <a:latin typeface="Lato"/>
            </a:endParaRPr>
          </a:p>
          <a:p>
            <a:pPr>
              <a:lnSpc>
                <a:spcPct val="80000"/>
              </a:lnSpc>
              <a:buFontTx/>
              <a:buAutoNum type="arabicPeriod"/>
            </a:pPr>
            <a:r>
              <a:rPr lang="pl-PL" altLang="pl-PL" sz="1900" dirty="0">
                <a:latin typeface="Lato"/>
              </a:rPr>
              <a:t>Ustawa z dnia 6.09.2001 r. o dostępie do informacji publicznej </a:t>
            </a:r>
            <a:r>
              <a:rPr lang="pl-PL" altLang="pl-PL" sz="1900" dirty="0" smtClean="0">
                <a:latin typeface="Lato"/>
              </a:rPr>
              <a:t/>
            </a:r>
            <a:br>
              <a:rPr lang="pl-PL" altLang="pl-PL" sz="1900" dirty="0" smtClean="0">
                <a:latin typeface="Lato"/>
              </a:rPr>
            </a:br>
            <a:r>
              <a:rPr lang="pl-PL" altLang="pl-PL" sz="1900" dirty="0" smtClean="0">
                <a:latin typeface="Lato"/>
              </a:rPr>
              <a:t>(</a:t>
            </a:r>
            <a:r>
              <a:rPr lang="pl-PL" altLang="pl-PL" sz="1900" dirty="0">
                <a:latin typeface="Lato"/>
              </a:rPr>
              <a:t>tekst jednolity Dz.U. z 2016 r. poz. 1764)</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a:t>
            </a:fld>
            <a:endParaRPr lang="pl-PL" altLang="pl-PL" dirty="0">
              <a:solidFill>
                <a:schemeClr val="accent3">
                  <a:lumMod val="75000"/>
                </a:schemeClr>
              </a:solidFill>
            </a:endParaRPr>
          </a:p>
        </p:txBody>
      </p:sp>
      <p:sp>
        <p:nvSpPr>
          <p:cNvPr id="7" name="TextBox 1"/>
          <p:cNvSpPr txBox="1"/>
          <p:nvPr/>
        </p:nvSpPr>
        <p:spPr>
          <a:xfrm>
            <a:off x="251520" y="692696"/>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PRAWO KRAJOWE – POWIĄZANE </a:t>
            </a:r>
          </a:p>
          <a:p>
            <a:r>
              <a:rPr lang="pl-PL" sz="3200" b="1" baseline="30000" dirty="0" smtClean="0">
                <a:solidFill>
                  <a:srgbClr val="636466"/>
                </a:solidFill>
                <a:latin typeface="Novecento wide Normal" pitchFamily="50" charset="-18"/>
              </a:rPr>
              <a:t>Z PZP (WYBRANE USTAWY)</a:t>
            </a:r>
          </a:p>
        </p:txBody>
      </p:sp>
    </p:spTree>
    <p:extLst>
      <p:ext uri="{BB962C8B-B14F-4D97-AF65-F5344CB8AC3E}">
        <p14:creationId xmlns:p14="http://schemas.microsoft.com/office/powerpoint/2010/main" val="215410209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2060848"/>
            <a:ext cx="7992888" cy="413036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431800" indent="-323850">
              <a:lnSpc>
                <a:spcPct val="80000"/>
              </a:lnSpc>
              <a:buClr>
                <a:schemeClr val="tx1"/>
              </a:buClr>
              <a:buFont typeface="Wingdings" pitchFamily="2" charset="2"/>
              <a:buChar char="Ø"/>
              <a:defRPr/>
            </a:pPr>
            <a:r>
              <a:rPr lang="pl-PL" sz="2200" b="1" dirty="0">
                <a:latin typeface="Lato"/>
              </a:rPr>
              <a:t>Definicja (podstawa ustalenia wartości zamówienia</a:t>
            </a:r>
            <a:r>
              <a:rPr lang="pl-PL" sz="2200" b="1" dirty="0" smtClean="0">
                <a:latin typeface="Lato"/>
              </a:rPr>
              <a:t>):</a:t>
            </a:r>
            <a:r>
              <a:rPr lang="pl-PL" sz="2000" b="1" dirty="0">
                <a:latin typeface="Lato"/>
              </a:rPr>
              <a:t/>
            </a:r>
            <a:br>
              <a:rPr lang="pl-PL" sz="2000" b="1" dirty="0">
                <a:latin typeface="Lato"/>
              </a:rPr>
            </a:br>
            <a:r>
              <a:rPr lang="pl-PL" sz="2000" dirty="0" smtClean="0">
                <a:latin typeface="Lato"/>
              </a:rPr>
              <a:t>całkowite </a:t>
            </a:r>
            <a:r>
              <a:rPr lang="pl-PL" sz="2000" dirty="0">
                <a:latin typeface="Lato"/>
              </a:rPr>
              <a:t>szacunkowe wynagrodzenie wykonawcy, bez podatku </a:t>
            </a:r>
            <a:r>
              <a:rPr lang="pl-PL" sz="2000" dirty="0" smtClean="0">
                <a:latin typeface="Lato"/>
              </a:rPr>
              <a:t>od </a:t>
            </a:r>
            <a:r>
              <a:rPr lang="pl-PL" sz="2000" dirty="0">
                <a:latin typeface="Lato"/>
              </a:rPr>
              <a:t>towarów i usług, ustalone przez zamawiającego </a:t>
            </a:r>
            <a:r>
              <a:rPr lang="pl-PL" sz="2000" dirty="0" smtClean="0">
                <a:latin typeface="Lato"/>
              </a:rPr>
              <a:t/>
            </a:r>
            <a:br>
              <a:rPr lang="pl-PL" sz="2000" dirty="0" smtClean="0">
                <a:latin typeface="Lato"/>
              </a:rPr>
            </a:br>
            <a:r>
              <a:rPr lang="pl-PL" sz="2000" dirty="0" smtClean="0">
                <a:latin typeface="Lato"/>
              </a:rPr>
              <a:t>z </a:t>
            </a:r>
            <a:r>
              <a:rPr lang="pl-PL" sz="2000" dirty="0">
                <a:latin typeface="Lato"/>
              </a:rPr>
              <a:t>należytą starannością </a:t>
            </a:r>
            <a:r>
              <a:rPr lang="pl-PL" sz="2000" u="sng" dirty="0">
                <a:latin typeface="Lato"/>
              </a:rPr>
              <a:t>(wartość netto).</a:t>
            </a:r>
          </a:p>
          <a:p>
            <a:pPr marL="107950">
              <a:lnSpc>
                <a:spcPct val="80000"/>
              </a:lnSpc>
              <a:buClr>
                <a:schemeClr val="tx1"/>
              </a:buClr>
              <a:defRPr/>
            </a:pPr>
            <a:endParaRPr lang="pl-PL" sz="2000" u="sng" dirty="0">
              <a:latin typeface="Lato"/>
            </a:endParaRPr>
          </a:p>
          <a:p>
            <a:pPr marL="431800" indent="-323850">
              <a:lnSpc>
                <a:spcPct val="80000"/>
              </a:lnSpc>
              <a:buClr>
                <a:schemeClr val="tx1"/>
              </a:buClr>
              <a:buFont typeface="Wingdings" pitchFamily="2" charset="2"/>
              <a:buChar char="Ø"/>
              <a:defRPr/>
            </a:pPr>
            <a:r>
              <a:rPr lang="pl-PL" sz="2200" b="1" dirty="0">
                <a:latin typeface="Lato"/>
              </a:rPr>
              <a:t>Zasada generalna przy ustalaniu wartości zamówienia:</a:t>
            </a:r>
            <a:r>
              <a:rPr lang="pl-PL" sz="2200" dirty="0">
                <a:latin typeface="Lato"/>
              </a:rPr>
              <a:t> </a:t>
            </a:r>
            <a:r>
              <a:rPr lang="pl-PL" sz="2000" dirty="0">
                <a:latin typeface="Lato"/>
              </a:rPr>
              <a:t/>
            </a:r>
            <a:br>
              <a:rPr lang="pl-PL" sz="2000" dirty="0">
                <a:latin typeface="Lato"/>
              </a:rPr>
            </a:br>
            <a:r>
              <a:rPr lang="pl-PL" sz="2000" dirty="0">
                <a:latin typeface="Lato"/>
              </a:rPr>
              <a:t>zakaz zaniżania wartości zamówienia lub wybierania sposobu obliczenia wartości zamówienia, w celu uniknięcia stosowania przepisów ustawy oraz zakaz dzielenia zamówienia na części, </a:t>
            </a:r>
            <a:r>
              <a:rPr lang="pl-PL" sz="2000" dirty="0" smtClean="0">
                <a:latin typeface="Lato"/>
              </a:rPr>
              <a:t/>
            </a:r>
            <a:br>
              <a:rPr lang="pl-PL" sz="2000" dirty="0" smtClean="0">
                <a:latin typeface="Lato"/>
              </a:rPr>
            </a:br>
            <a:r>
              <a:rPr lang="pl-PL" sz="2000" dirty="0" smtClean="0">
                <a:latin typeface="Lato"/>
              </a:rPr>
              <a:t>w </a:t>
            </a:r>
            <a:r>
              <a:rPr lang="pl-PL" sz="2000" dirty="0">
                <a:latin typeface="Lato"/>
              </a:rPr>
              <a:t>celu uniknięcia łącznego szacowania ich wartości.</a:t>
            </a:r>
          </a:p>
          <a:p>
            <a:pPr marL="431800" indent="-323850">
              <a:lnSpc>
                <a:spcPct val="80000"/>
              </a:lnSpc>
              <a:buClr>
                <a:schemeClr val="tx1"/>
              </a:buClr>
              <a:buFont typeface="Wingdings" pitchFamily="2" charset="2"/>
              <a:buChar char="Ø"/>
              <a:defRPr/>
            </a:pPr>
            <a:endParaRPr lang="pl-PL" sz="2000" dirty="0">
              <a:latin typeface="Lato"/>
            </a:endParaRPr>
          </a:p>
          <a:p>
            <a:pPr marL="431800" indent="-323850">
              <a:lnSpc>
                <a:spcPct val="80000"/>
              </a:lnSpc>
              <a:buClr>
                <a:schemeClr val="tx1"/>
              </a:buClr>
              <a:buFont typeface="Wingdings" pitchFamily="2" charset="2"/>
              <a:buChar char="Ø"/>
              <a:defRPr/>
            </a:pPr>
            <a:r>
              <a:rPr lang="pl-PL" sz="2200" b="1" dirty="0">
                <a:latin typeface="Lato"/>
              </a:rPr>
              <a:t>Zamówienia częściowe (możliwość składania ofert częściowych lub udzielanie zamówień w częściach</a:t>
            </a:r>
            <a:r>
              <a:rPr lang="pl-PL" sz="2200" b="1" dirty="0" smtClean="0">
                <a:latin typeface="Lato"/>
              </a:rPr>
              <a:t>): </a:t>
            </a:r>
            <a:r>
              <a:rPr lang="pl-PL" sz="2000" dirty="0">
                <a:latin typeface="Lato"/>
              </a:rPr>
              <a:t/>
            </a:r>
            <a:br>
              <a:rPr lang="pl-PL" sz="2000" dirty="0">
                <a:latin typeface="Lato"/>
              </a:rPr>
            </a:br>
            <a:r>
              <a:rPr lang="pl-PL" sz="2000" dirty="0" smtClean="0">
                <a:latin typeface="Lato"/>
              </a:rPr>
              <a:t>wartością </a:t>
            </a:r>
            <a:r>
              <a:rPr lang="pl-PL" sz="2000" dirty="0">
                <a:latin typeface="Lato"/>
              </a:rPr>
              <a:t>zamówienia jest łączna wartość poszczególnych </a:t>
            </a:r>
            <a:r>
              <a:rPr lang="pl-PL" sz="2000" dirty="0" smtClean="0">
                <a:latin typeface="Lato"/>
              </a:rPr>
              <a:t/>
            </a:r>
            <a:br>
              <a:rPr lang="pl-PL" sz="2000" dirty="0" smtClean="0">
                <a:latin typeface="Lato"/>
              </a:rPr>
            </a:br>
            <a:r>
              <a:rPr lang="pl-PL" sz="2000" dirty="0" smtClean="0">
                <a:latin typeface="Lato"/>
              </a:rPr>
              <a:t>części </a:t>
            </a:r>
            <a:r>
              <a:rPr lang="pl-PL" sz="2000" dirty="0">
                <a:latin typeface="Lato"/>
              </a:rPr>
              <a:t>zamówienia z zastrzeżeniem wyjątków opisanych </a:t>
            </a:r>
            <a:r>
              <a:rPr lang="pl-PL" sz="2000" dirty="0" smtClean="0">
                <a:latin typeface="Lato"/>
              </a:rPr>
              <a:t/>
            </a:r>
            <a:br>
              <a:rPr lang="pl-PL" sz="2000" dirty="0" smtClean="0">
                <a:latin typeface="Lato"/>
              </a:rPr>
            </a:br>
            <a:r>
              <a:rPr lang="pl-PL" sz="2000" dirty="0" smtClean="0">
                <a:latin typeface="Lato"/>
              </a:rPr>
              <a:t>w </a:t>
            </a:r>
            <a:r>
              <a:rPr lang="pl-PL" sz="2000" dirty="0">
                <a:latin typeface="Lato"/>
              </a:rPr>
              <a:t>art. 6a ustawy.</a:t>
            </a:r>
            <a:endParaRPr 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100</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WARTOŚĆ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40328794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916832"/>
            <a:ext cx="8064896" cy="463511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r>
              <a:rPr lang="pl-PL" altLang="pl-PL" sz="2300" b="1" dirty="0" smtClean="0">
                <a:latin typeface="Lato"/>
              </a:rPr>
              <a:t>  Zamówienia</a:t>
            </a:r>
            <a:r>
              <a:rPr lang="pl-PL" altLang="pl-PL" sz="2300" b="1" dirty="0">
                <a:latin typeface="Lato"/>
              </a:rPr>
              <a:t>, które należy uznać za podobne i które powinny być traktowane jak to samo zamówienie, co skutkuje zakazem dzielenia (nakaz łączenia/sumowania):</a:t>
            </a:r>
            <a:r>
              <a:rPr lang="pl-PL" altLang="pl-PL" sz="2000" b="1" dirty="0">
                <a:latin typeface="Lato"/>
              </a:rPr>
              <a:t/>
            </a:r>
            <a:br>
              <a:rPr lang="pl-PL" altLang="pl-PL" sz="2000" b="1" dirty="0">
                <a:latin typeface="Lato"/>
              </a:rPr>
            </a:br>
            <a:r>
              <a:rPr lang="pl-PL" altLang="pl-PL" sz="2000" dirty="0">
                <a:latin typeface="Lato"/>
              </a:rPr>
              <a:t/>
            </a:r>
            <a:br>
              <a:rPr lang="pl-PL" altLang="pl-PL" sz="2000" dirty="0">
                <a:latin typeface="Lato"/>
              </a:rPr>
            </a:br>
            <a:r>
              <a:rPr lang="pl-PL" altLang="pl-PL" sz="2000" dirty="0">
                <a:latin typeface="Lato"/>
              </a:rPr>
              <a:t>- konieczność kierowania się </a:t>
            </a:r>
            <a:r>
              <a:rPr lang="pl-PL" altLang="pl-PL" sz="2000" u="sng" dirty="0">
                <a:latin typeface="Lato"/>
              </a:rPr>
              <a:t>3 przesłankami</a:t>
            </a:r>
            <a:r>
              <a:rPr lang="pl-PL" altLang="pl-PL" sz="2000" dirty="0">
                <a:latin typeface="Lato"/>
              </a:rPr>
              <a:t>: </a:t>
            </a:r>
            <a:br>
              <a:rPr lang="pl-PL" altLang="pl-PL" sz="2000" dirty="0">
                <a:latin typeface="Lato"/>
              </a:rPr>
            </a:br>
            <a:r>
              <a:rPr lang="pl-PL" altLang="pl-PL" sz="2000" dirty="0">
                <a:latin typeface="Lato"/>
              </a:rPr>
              <a:t/>
            </a:r>
            <a:br>
              <a:rPr lang="pl-PL" altLang="pl-PL" sz="2000" dirty="0">
                <a:latin typeface="Lato"/>
              </a:rPr>
            </a:br>
            <a:r>
              <a:rPr lang="pl-PL" altLang="pl-PL" sz="2000" b="1" dirty="0">
                <a:latin typeface="Lato"/>
              </a:rPr>
              <a:t>1)</a:t>
            </a:r>
            <a:r>
              <a:rPr lang="pl-PL" altLang="pl-PL" sz="2000" dirty="0">
                <a:latin typeface="Lato"/>
              </a:rPr>
              <a:t> </a:t>
            </a:r>
            <a:r>
              <a:rPr lang="pl-PL" altLang="pl-PL" sz="2000" b="1" dirty="0">
                <a:latin typeface="Lato"/>
              </a:rPr>
              <a:t>tożsamość przedmiotowa zamówienia </a:t>
            </a:r>
            <a:r>
              <a:rPr lang="pl-PL" altLang="pl-PL" sz="2000" dirty="0">
                <a:latin typeface="Lato"/>
              </a:rPr>
              <a:t>– dostawy/usługi/roboty budowlane tego samego rodzaju i podobnym przeznaczeniu,</a:t>
            </a:r>
            <a:br>
              <a:rPr lang="pl-PL" altLang="pl-PL" sz="2000" dirty="0">
                <a:latin typeface="Lato"/>
              </a:rPr>
            </a:br>
            <a:r>
              <a:rPr lang="pl-PL" altLang="pl-PL" sz="2000" dirty="0">
                <a:latin typeface="Lato"/>
              </a:rPr>
              <a:t/>
            </a:r>
            <a:br>
              <a:rPr lang="pl-PL" altLang="pl-PL" sz="2000" dirty="0">
                <a:latin typeface="Lato"/>
              </a:rPr>
            </a:br>
            <a:r>
              <a:rPr lang="pl-PL" altLang="pl-PL" sz="2000" b="1" dirty="0">
                <a:latin typeface="Lato"/>
              </a:rPr>
              <a:t>2)</a:t>
            </a:r>
            <a:r>
              <a:rPr lang="pl-PL" altLang="pl-PL" sz="2000" dirty="0">
                <a:latin typeface="Lato"/>
              </a:rPr>
              <a:t> </a:t>
            </a:r>
            <a:r>
              <a:rPr lang="pl-PL" altLang="pl-PL" sz="2000" b="1" dirty="0">
                <a:latin typeface="Lato"/>
              </a:rPr>
              <a:t>tożsamość czasowa zamówienia </a:t>
            </a:r>
            <a:r>
              <a:rPr lang="pl-PL" altLang="pl-PL" sz="2000" dirty="0">
                <a:latin typeface="Lato"/>
              </a:rPr>
              <a:t>– udzielenie zamówienia </a:t>
            </a:r>
            <a:br>
              <a:rPr lang="pl-PL" altLang="pl-PL" sz="2000" dirty="0">
                <a:latin typeface="Lato"/>
              </a:rPr>
            </a:br>
            <a:r>
              <a:rPr lang="pl-PL" altLang="pl-PL" sz="2000" dirty="0">
                <a:latin typeface="Lato"/>
              </a:rPr>
              <a:t>w określonej perspektywie czasowej (w danym roku budżetowym, </a:t>
            </a:r>
            <a:br>
              <a:rPr lang="pl-PL" altLang="pl-PL" sz="2000" dirty="0">
                <a:latin typeface="Lato"/>
              </a:rPr>
            </a:br>
            <a:r>
              <a:rPr lang="pl-PL" altLang="pl-PL" sz="2000" dirty="0">
                <a:latin typeface="Lato"/>
              </a:rPr>
              <a:t>a przy projektach współfinansowanych ze środków UE w trakcie </a:t>
            </a:r>
            <a:br>
              <a:rPr lang="pl-PL" altLang="pl-PL" sz="2000" dirty="0">
                <a:latin typeface="Lato"/>
              </a:rPr>
            </a:br>
            <a:r>
              <a:rPr lang="pl-PL" altLang="pl-PL" sz="2000" dirty="0">
                <a:latin typeface="Lato"/>
              </a:rPr>
              <a:t>trwania projektu – chodzi o zamówienia zaplanowane i przewidywane przez zamawiającego),</a:t>
            </a:r>
            <a:br>
              <a:rPr lang="pl-PL" altLang="pl-PL" sz="2000" dirty="0">
                <a:latin typeface="Lato"/>
              </a:rPr>
            </a:br>
            <a:r>
              <a:rPr lang="pl-PL" altLang="pl-PL" sz="2000" dirty="0">
                <a:latin typeface="Lato"/>
              </a:rPr>
              <a:t>  </a:t>
            </a:r>
            <a:br>
              <a:rPr lang="pl-PL" altLang="pl-PL" sz="2000" dirty="0">
                <a:latin typeface="Lato"/>
              </a:rPr>
            </a:br>
            <a:r>
              <a:rPr lang="pl-PL" altLang="pl-PL" sz="2000" b="1" dirty="0">
                <a:latin typeface="Lato"/>
              </a:rPr>
              <a:t>3) tożsamość podmiotowa zamówienia </a:t>
            </a:r>
            <a:r>
              <a:rPr lang="pl-PL" altLang="pl-PL" sz="2000" dirty="0">
                <a:latin typeface="Lato"/>
              </a:rPr>
              <a:t>- możliwość wykonania zamówienia przez tego samego wykonawcę – ten sam wykonawca jest </a:t>
            </a:r>
            <a:r>
              <a:rPr lang="pl-PL" altLang="pl-PL" sz="2000" dirty="0" smtClean="0">
                <a:latin typeface="Lato"/>
              </a:rPr>
              <a:t>w </a:t>
            </a:r>
            <a:r>
              <a:rPr lang="pl-PL" altLang="pl-PL" sz="2000" dirty="0">
                <a:latin typeface="Lato"/>
              </a:rPr>
              <a:t>stanie wykonać różne zamówienia.</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101</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WARTOŚĆ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26623906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916832"/>
            <a:ext cx="7848872" cy="435196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r>
              <a:rPr lang="pl-PL" altLang="pl-PL" sz="2300" b="1" dirty="0" smtClean="0">
                <a:latin typeface="Lato"/>
              </a:rPr>
              <a:t>  Sposób </a:t>
            </a:r>
            <a:r>
              <a:rPr lang="pl-PL" altLang="pl-PL" sz="2300" b="1" dirty="0">
                <a:latin typeface="Lato"/>
              </a:rPr>
              <a:t>ustalania wartości zamówienia w zależności od rodzaju zamówienia</a:t>
            </a:r>
            <a:r>
              <a:rPr lang="pl-PL" altLang="pl-PL" sz="2000" b="1" dirty="0">
                <a:latin typeface="Lato"/>
              </a:rPr>
              <a:t/>
            </a:r>
            <a:br>
              <a:rPr lang="pl-PL" altLang="pl-PL" sz="2000" b="1" dirty="0">
                <a:latin typeface="Lato"/>
              </a:rPr>
            </a:br>
            <a:r>
              <a:rPr lang="pl-PL" altLang="pl-PL" sz="2000" dirty="0">
                <a:latin typeface="Lato"/>
              </a:rPr>
              <a:t/>
            </a:r>
            <a:br>
              <a:rPr lang="pl-PL" altLang="pl-PL" sz="2000" dirty="0">
                <a:latin typeface="Lato"/>
              </a:rPr>
            </a:br>
            <a:r>
              <a:rPr lang="pl-PL" altLang="pl-PL" sz="2000" b="1" dirty="0">
                <a:latin typeface="Lato"/>
                <a:ea typeface="Arial Unicode MS" pitchFamily="34" charset="-128"/>
                <a:cs typeface="Arial Unicode MS" pitchFamily="34" charset="-128"/>
              </a:rPr>
              <a:t>⇨</a:t>
            </a:r>
            <a:r>
              <a:rPr lang="pl-PL" altLang="pl-PL" sz="2000" b="1" dirty="0">
                <a:latin typeface="Lato"/>
              </a:rPr>
              <a:t> roboty budowlane – art. 33 ustawy:</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1) na podstawie kosztorysu inwestorskiego albo na podstawie</a:t>
            </a:r>
            <a:br>
              <a:rPr lang="pl-PL" altLang="pl-PL" sz="2000" dirty="0">
                <a:latin typeface="Lato"/>
              </a:rPr>
            </a:br>
            <a:r>
              <a:rPr lang="pl-PL" altLang="pl-PL" sz="2000" dirty="0">
                <a:latin typeface="Lato"/>
              </a:rPr>
              <a:t>planowanych kosztów robót budowlanych określonych w programie funkcjonalno-użytkowym – dotyczy wykonania robót budowlanych,</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2) na podstawie planowanych kosztów prac projektowych oraz </a:t>
            </a:r>
            <a:br>
              <a:rPr lang="pl-PL" altLang="pl-PL" sz="2000" dirty="0">
                <a:latin typeface="Lato"/>
              </a:rPr>
            </a:br>
            <a:r>
              <a:rPr lang="pl-PL" altLang="pl-PL" sz="2000" dirty="0">
                <a:latin typeface="Lato"/>
              </a:rPr>
              <a:t>planowanych kosztów robót budowlanych określonych w programie funkcjonalno-użytkowym – </a:t>
            </a:r>
            <a:r>
              <a:rPr lang="pl-PL" altLang="pl-PL" sz="2000" dirty="0" smtClean="0">
                <a:latin typeface="Lato"/>
              </a:rPr>
              <a:t>dotyczy zaprojektowania </a:t>
            </a:r>
            <a:r>
              <a:rPr lang="pl-PL" altLang="pl-PL" sz="2000" dirty="0">
                <a:latin typeface="Lato"/>
              </a:rPr>
              <a:t>i wykonania robót budowlanych,</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3) konieczność uwzględnienia wartości dostaw </a:t>
            </a:r>
            <a:r>
              <a:rPr lang="pl-PL" altLang="pl-PL" sz="2000" b="1" u="sng" dirty="0">
                <a:latin typeface="Lato"/>
              </a:rPr>
              <a:t>i usług </a:t>
            </a:r>
            <a:r>
              <a:rPr lang="pl-PL" altLang="pl-PL" sz="2000" dirty="0">
                <a:latin typeface="Lato"/>
              </a:rPr>
              <a:t>oddanych </a:t>
            </a:r>
            <a:br>
              <a:rPr lang="pl-PL" altLang="pl-PL" sz="2000" dirty="0">
                <a:latin typeface="Lato"/>
              </a:rPr>
            </a:br>
            <a:r>
              <a:rPr lang="pl-PL" altLang="pl-PL" sz="2000" dirty="0">
                <a:latin typeface="Lato"/>
              </a:rPr>
              <a:t>przez zamawiającego do dyspozycji wykonawcy, o ile są one niezbędne do wykonania tych robót budowlanych</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102</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WARTOŚĆ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88561915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916832"/>
            <a:ext cx="7704856" cy="43273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r>
              <a:rPr lang="pl-PL" altLang="pl-PL" sz="2300" b="1" dirty="0" smtClean="0">
                <a:latin typeface="Lato"/>
              </a:rPr>
              <a:t>  Sposób </a:t>
            </a:r>
            <a:r>
              <a:rPr lang="pl-PL" altLang="pl-PL" sz="2300" b="1" dirty="0">
                <a:latin typeface="Lato"/>
              </a:rPr>
              <a:t>ustalania wartości zamówienia w zależności od rodzaju zamówienia</a:t>
            </a:r>
            <a:r>
              <a:rPr lang="pl-PL" altLang="pl-PL" sz="2000" b="1" dirty="0">
                <a:latin typeface="Lato"/>
              </a:rPr>
              <a:t/>
            </a:r>
            <a:br>
              <a:rPr lang="pl-PL" altLang="pl-PL" sz="2000" b="1" dirty="0">
                <a:latin typeface="Lato"/>
              </a:rPr>
            </a:br>
            <a:r>
              <a:rPr lang="pl-PL" altLang="pl-PL" sz="2000" dirty="0">
                <a:latin typeface="Lato"/>
              </a:rPr>
              <a:t/>
            </a:r>
            <a:br>
              <a:rPr lang="pl-PL" altLang="pl-PL" sz="2000" dirty="0">
                <a:latin typeface="Lato"/>
              </a:rPr>
            </a:br>
            <a:r>
              <a:rPr lang="pl-PL" altLang="pl-PL" sz="2000" b="1" dirty="0">
                <a:latin typeface="Lato"/>
                <a:ea typeface="Arial Unicode MS" pitchFamily="34" charset="-128"/>
                <a:cs typeface="Arial Unicode MS" pitchFamily="34" charset="-128"/>
              </a:rPr>
              <a:t>⇨</a:t>
            </a:r>
            <a:r>
              <a:rPr lang="pl-PL" altLang="pl-PL" sz="2000" b="1" dirty="0">
                <a:latin typeface="Lato"/>
              </a:rPr>
              <a:t> dostawy lub usługi powtarzające się okresowo lub podlegające wznowieniu – art. 34 ustawy:</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podstawą ustalenia wartości zamówienia jest łączna wartość zamówień tego samego rodzaju:</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1) udzielonych w terminie poprzednich 12 m-</a:t>
            </a:r>
            <a:r>
              <a:rPr lang="pl-PL" altLang="pl-PL" sz="2000" dirty="0" err="1">
                <a:latin typeface="Lato"/>
              </a:rPr>
              <a:t>cy</a:t>
            </a:r>
            <a:r>
              <a:rPr lang="pl-PL" altLang="pl-PL" sz="2000" dirty="0">
                <a:latin typeface="Lato"/>
              </a:rPr>
              <a:t> lub w poprzednim roku budżetowym, z uwzględnieniem zmian ilościowych zamawianych usług lub dostaw oraz prognozowanego na dany rok średniorocznego wskaźnika cen towarów i usług konsumpcyjnych ogółem albo</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2) których zamawiający zamierza udzielić w terminie 12 m-</a:t>
            </a:r>
            <a:r>
              <a:rPr lang="pl-PL" altLang="pl-PL" sz="2000" dirty="0" err="1">
                <a:latin typeface="Lato"/>
              </a:rPr>
              <a:t>cy</a:t>
            </a:r>
            <a:r>
              <a:rPr lang="pl-PL" altLang="pl-PL" sz="2000" dirty="0">
                <a:latin typeface="Lato"/>
              </a:rPr>
              <a:t> następujących po pierwszej usłudze lub dostawie.</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103</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WARTOŚĆ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78532521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916832"/>
            <a:ext cx="7704856" cy="292387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endParaRPr lang="pl-PL" altLang="pl-PL" sz="2200" b="1" dirty="0" smtClean="0">
              <a:latin typeface="Lato"/>
            </a:endParaRP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400" b="1" dirty="0" smtClean="0">
                <a:latin typeface="Lato"/>
              </a:rPr>
              <a:t> </a:t>
            </a:r>
          </a:p>
          <a:p>
            <a:pPr marL="431800" indent="-323850"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400" b="1" dirty="0" smtClean="0">
                <a:latin typeface="Lato"/>
              </a:rPr>
              <a:t>Aktualność </a:t>
            </a:r>
            <a:r>
              <a:rPr lang="pl-PL" sz="2400" b="1" dirty="0">
                <a:latin typeface="Lato"/>
              </a:rPr>
              <a:t>ustalenia wartości </a:t>
            </a:r>
            <a:r>
              <a:rPr lang="pl-PL" sz="2400" b="1" dirty="0" smtClean="0">
                <a:latin typeface="Lato"/>
              </a:rPr>
              <a:t>zamówienia</a:t>
            </a:r>
            <a:endParaRPr lang="pl-PL" sz="2000" b="1" dirty="0">
              <a:latin typeface="Lato"/>
            </a:endParaRP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2000" b="1" dirty="0" smtClean="0">
              <a:latin typeface="Lato"/>
              <a:ea typeface="Arial Unicode MS" pitchFamily="34" charset="-128"/>
              <a:cs typeface="Arial Unicode MS" pitchFamily="34" charset="-128"/>
            </a:endParaRP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2000" b="1" dirty="0">
              <a:latin typeface="Lato"/>
              <a:ea typeface="Arial Unicode MS" pitchFamily="34" charset="-128"/>
              <a:cs typeface="Arial Unicode MS" pitchFamily="34" charset="-128"/>
            </a:endParaRP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b="1" dirty="0" smtClean="0">
                <a:latin typeface="Lato"/>
                <a:ea typeface="Arial Unicode MS" pitchFamily="34" charset="-128"/>
                <a:cs typeface="Arial Unicode MS" pitchFamily="34" charset="-128"/>
              </a:rPr>
              <a:t>⇨</a:t>
            </a:r>
            <a:r>
              <a:rPr lang="pl-PL" sz="2000" b="1" dirty="0" smtClean="0">
                <a:latin typeface="Lato"/>
              </a:rPr>
              <a:t> </a:t>
            </a:r>
            <a:r>
              <a:rPr lang="pl-PL" sz="2000" b="1" dirty="0">
                <a:latin typeface="Lato"/>
              </a:rPr>
              <a:t>dostawy/usługi: </a:t>
            </a:r>
            <a:r>
              <a:rPr lang="pl-PL" sz="2000" dirty="0">
                <a:latin typeface="Lato"/>
              </a:rPr>
              <a:t>nie wcześniej niż </a:t>
            </a:r>
            <a:r>
              <a:rPr lang="pl-PL" sz="2000" b="1" dirty="0">
                <a:latin typeface="Lato"/>
              </a:rPr>
              <a:t>3 m-ce</a:t>
            </a:r>
            <a:r>
              <a:rPr lang="pl-PL" sz="2000" dirty="0">
                <a:latin typeface="Lato"/>
              </a:rPr>
              <a:t> przed dniem wszczęcia postępowania o udzielenie </a:t>
            </a:r>
            <a:r>
              <a:rPr lang="pl-PL" sz="2000" dirty="0" smtClean="0">
                <a:latin typeface="Lato"/>
              </a:rPr>
              <a:t>zamówienia</a:t>
            </a: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2000" dirty="0" smtClean="0">
              <a:latin typeface="Lato"/>
            </a:endParaRP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a:latin typeface="Lato"/>
              </a:rPr>
              <a:t/>
            </a:r>
            <a:br>
              <a:rPr lang="pl-PL" sz="2000" dirty="0">
                <a:latin typeface="Lato"/>
              </a:rPr>
            </a:br>
            <a:r>
              <a:rPr lang="pl-PL" sz="2000" b="1" dirty="0" smtClean="0">
                <a:latin typeface="Lato"/>
                <a:ea typeface="Arial Unicode MS" pitchFamily="34" charset="-128"/>
                <a:cs typeface="Arial Unicode MS" pitchFamily="34" charset="-128"/>
              </a:rPr>
              <a:t>⇨</a:t>
            </a:r>
            <a:r>
              <a:rPr lang="pl-PL" sz="2000" b="1" dirty="0" smtClean="0">
                <a:latin typeface="Lato"/>
              </a:rPr>
              <a:t> </a:t>
            </a:r>
            <a:r>
              <a:rPr lang="pl-PL" sz="2000" b="1" dirty="0">
                <a:latin typeface="Lato"/>
              </a:rPr>
              <a:t>roboty budowlane: </a:t>
            </a:r>
            <a:r>
              <a:rPr lang="pl-PL" sz="2000" dirty="0">
                <a:latin typeface="Lato"/>
              </a:rPr>
              <a:t>nie wcześniej niż </a:t>
            </a:r>
            <a:r>
              <a:rPr lang="pl-PL" sz="2000" b="1" dirty="0">
                <a:latin typeface="Lato"/>
              </a:rPr>
              <a:t>6 m-</a:t>
            </a:r>
            <a:r>
              <a:rPr lang="pl-PL" sz="2000" b="1" dirty="0" err="1">
                <a:latin typeface="Lato"/>
              </a:rPr>
              <a:t>cy</a:t>
            </a:r>
            <a:r>
              <a:rPr lang="pl-PL" sz="2000" dirty="0">
                <a:latin typeface="Lato"/>
              </a:rPr>
              <a:t> przed dniem wszczęcia postępowania o udzielenie zamówienia </a:t>
            </a:r>
            <a:endParaRPr lang="pl-PL" sz="16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104</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WARTOŚĆ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39390156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916832"/>
            <a:ext cx="7704856" cy="435196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defRPr/>
            </a:pPr>
            <a:endParaRPr lang="pl-PL" sz="2000" b="1" dirty="0">
              <a:latin typeface="Lato"/>
            </a:endParaRPr>
          </a:p>
          <a:p>
            <a:pPr marL="488950" indent="-381000">
              <a:lnSpc>
                <a:spcPct val="80000"/>
              </a:lnSpc>
              <a:buFont typeface="Wingdings" pitchFamily="2" charset="2"/>
              <a:buChar char="Ø"/>
              <a:defRPr/>
            </a:pPr>
            <a:r>
              <a:rPr lang="pl-PL" sz="2200" b="1" dirty="0">
                <a:latin typeface="Lato"/>
              </a:rPr>
              <a:t>SIWZ – specyfikacja istotnych warunków zamówienia </a:t>
            </a:r>
            <a:r>
              <a:rPr lang="pl-PL" sz="2200" b="1" dirty="0" smtClean="0">
                <a:latin typeface="Lato"/>
              </a:rPr>
              <a:t>-</a:t>
            </a:r>
            <a:r>
              <a:rPr lang="pl-PL" sz="2000" b="1" dirty="0">
                <a:latin typeface="Lato"/>
              </a:rPr>
              <a:t> </a:t>
            </a:r>
            <a:r>
              <a:rPr lang="pl-PL" sz="2000" dirty="0" smtClean="0">
                <a:latin typeface="Lato"/>
              </a:rPr>
              <a:t>dokument </a:t>
            </a:r>
            <a:r>
              <a:rPr lang="pl-PL" sz="2000" dirty="0">
                <a:latin typeface="Lato"/>
              </a:rPr>
              <a:t>określający najistotniejsze zagadnienia związane z zamówieniem publicznym oraz ubieganiem się o to zamówienie.</a:t>
            </a:r>
          </a:p>
          <a:p>
            <a:pPr marL="488950" indent="-381000">
              <a:lnSpc>
                <a:spcPct val="80000"/>
              </a:lnSpc>
              <a:defRPr/>
            </a:pPr>
            <a:endParaRPr lang="pl-PL" sz="2000" dirty="0">
              <a:latin typeface="Lato"/>
            </a:endParaRPr>
          </a:p>
          <a:p>
            <a:pPr marL="488950" indent="-381000">
              <a:lnSpc>
                <a:spcPct val="80000"/>
              </a:lnSpc>
              <a:buFont typeface="Wingdings" pitchFamily="2" charset="2"/>
              <a:buChar char="Ø"/>
              <a:defRPr/>
            </a:pPr>
            <a:r>
              <a:rPr lang="pl-PL" sz="2200" b="1" dirty="0">
                <a:latin typeface="Lato"/>
              </a:rPr>
              <a:t>Tryby, w których obowiązuje SIWZ</a:t>
            </a:r>
            <a:r>
              <a:rPr lang="pl-PL" sz="2000" b="1" dirty="0">
                <a:latin typeface="Lato"/>
              </a:rPr>
              <a:t/>
            </a:r>
            <a:br>
              <a:rPr lang="pl-PL" sz="2000" b="1" dirty="0">
                <a:latin typeface="Lato"/>
              </a:rPr>
            </a:br>
            <a:r>
              <a:rPr lang="pl-PL" sz="2000" dirty="0">
                <a:latin typeface="Lato"/>
              </a:rPr>
              <a:t>- przetarg nieograniczony (PN),</a:t>
            </a:r>
            <a:br>
              <a:rPr lang="pl-PL" sz="2000" dirty="0">
                <a:latin typeface="Lato"/>
              </a:rPr>
            </a:br>
            <a:r>
              <a:rPr lang="pl-PL" sz="2000" dirty="0">
                <a:latin typeface="Lato"/>
              </a:rPr>
              <a:t>- przetarg ograniczony (PO),</a:t>
            </a:r>
            <a:br>
              <a:rPr lang="pl-PL" sz="2000" dirty="0">
                <a:latin typeface="Lato"/>
              </a:rPr>
            </a:br>
            <a:r>
              <a:rPr lang="pl-PL" sz="2000" dirty="0">
                <a:latin typeface="Lato"/>
              </a:rPr>
              <a:t>- negocjacje z ogłoszeniem (NZO),</a:t>
            </a:r>
            <a:br>
              <a:rPr lang="pl-PL" sz="2000" dirty="0">
                <a:latin typeface="Lato"/>
              </a:rPr>
            </a:br>
            <a:r>
              <a:rPr lang="pl-PL" sz="2000" dirty="0">
                <a:latin typeface="Lato"/>
              </a:rPr>
              <a:t>- dialog konkurencyjny (DK),</a:t>
            </a:r>
            <a:br>
              <a:rPr lang="pl-PL" sz="2000" dirty="0">
                <a:latin typeface="Lato"/>
              </a:rPr>
            </a:br>
            <a:r>
              <a:rPr lang="pl-PL" sz="2000" dirty="0">
                <a:latin typeface="Lato"/>
              </a:rPr>
              <a:t>- partnerstwo innowacyjne (PI),</a:t>
            </a:r>
            <a:br>
              <a:rPr lang="pl-PL" sz="2000" dirty="0">
                <a:latin typeface="Lato"/>
              </a:rPr>
            </a:br>
            <a:r>
              <a:rPr lang="pl-PL" sz="2000" dirty="0">
                <a:latin typeface="Lato"/>
              </a:rPr>
              <a:t>- negocjacje bez ogłoszenia (NBO),</a:t>
            </a:r>
            <a:br>
              <a:rPr lang="pl-PL" sz="2000" dirty="0">
                <a:latin typeface="Lato"/>
              </a:rPr>
            </a:br>
            <a:r>
              <a:rPr lang="pl-PL" sz="2000" dirty="0">
                <a:latin typeface="Lato"/>
              </a:rPr>
              <a:t>- zapytanie o cenę (ZOC).</a:t>
            </a:r>
          </a:p>
          <a:p>
            <a:pPr marL="107950">
              <a:lnSpc>
                <a:spcPct val="80000"/>
              </a:lnSpc>
              <a:defRPr/>
            </a:pPr>
            <a:endParaRPr lang="pl-PL" sz="2000" dirty="0">
              <a:latin typeface="Lato"/>
            </a:endParaRPr>
          </a:p>
          <a:p>
            <a:pPr marL="488950" indent="-381000">
              <a:lnSpc>
                <a:spcPct val="80000"/>
              </a:lnSpc>
              <a:defRPr/>
            </a:pPr>
            <a:r>
              <a:rPr lang="pl-PL" sz="2000" dirty="0">
                <a:latin typeface="Lato"/>
              </a:rPr>
              <a:t>	</a:t>
            </a:r>
            <a:r>
              <a:rPr lang="pl-PL" sz="2000" b="1" dirty="0">
                <a:latin typeface="Lato"/>
              </a:rPr>
              <a:t>Brak obowiązku sporządzenia SIWZ w trybie zamówienia z wolnej ręki i licytacji elektronicznej. </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105</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42125308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916832"/>
            <a:ext cx="7992888" cy="436427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endParaRPr lang="pl-PL" altLang="pl-PL" sz="2000" b="1" dirty="0">
              <a:latin typeface="Lato"/>
            </a:endParaRPr>
          </a:p>
          <a:p>
            <a:pPr>
              <a:lnSpc>
                <a:spcPct val="80000"/>
              </a:lnSpc>
              <a:buClr>
                <a:schemeClr val="tx1"/>
              </a:buClr>
              <a:buFont typeface="Wingdings" pitchFamily="2" charset="2"/>
              <a:buChar char="Ø"/>
            </a:pPr>
            <a:r>
              <a:rPr lang="pl-PL" altLang="pl-PL" sz="2300" b="1" dirty="0" smtClean="0">
                <a:latin typeface="Lato"/>
              </a:rPr>
              <a:t>  Zawartość </a:t>
            </a:r>
            <a:r>
              <a:rPr lang="pl-PL" altLang="pl-PL" sz="2300" b="1" dirty="0">
                <a:latin typeface="Lato"/>
              </a:rPr>
              <a:t>SIWZ – na podstawie art. 36 ust. 1 i </a:t>
            </a:r>
            <a:r>
              <a:rPr lang="pl-PL" altLang="pl-PL" sz="2300" b="1" dirty="0" smtClean="0">
                <a:latin typeface="Lato"/>
              </a:rPr>
              <a:t>2</a:t>
            </a:r>
            <a:r>
              <a:rPr lang="pl-PL" altLang="pl-PL" sz="2300" b="1" dirty="0">
                <a:latin typeface="Lato"/>
              </a:rPr>
              <a:t> </a:t>
            </a:r>
            <a:r>
              <a:rPr lang="pl-PL" altLang="pl-PL" sz="2300" b="1" dirty="0" smtClean="0">
                <a:latin typeface="Lato"/>
              </a:rPr>
              <a:t>PZP</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ea typeface="Arial Unicode MS" pitchFamily="34" charset="-128"/>
                <a:cs typeface="Arial Unicode MS" pitchFamily="34" charset="-128"/>
              </a:rPr>
              <a:t>⇨</a:t>
            </a:r>
            <a:r>
              <a:rPr lang="pl-PL" altLang="pl-PL" sz="2000" b="1" dirty="0">
                <a:latin typeface="Lato"/>
              </a:rPr>
              <a:t> </a:t>
            </a:r>
            <a:r>
              <a:rPr lang="pl-PL" altLang="pl-PL" sz="2000" b="1" u="sng" dirty="0">
                <a:latin typeface="Lato"/>
              </a:rPr>
              <a:t>Informacje, które muszą znaleźć się w SIWZ (ust. 1):</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1) nazwa (firma), adres zamawiającego;</a:t>
            </a:r>
            <a:r>
              <a:rPr lang="pl-PL" altLang="pl-PL" sz="2000" b="1" dirty="0">
                <a:latin typeface="Lato"/>
              </a:rPr>
              <a:t/>
            </a:r>
            <a:br>
              <a:rPr lang="pl-PL" altLang="pl-PL" sz="2000" b="1" dirty="0">
                <a:latin typeface="Lato"/>
              </a:rPr>
            </a:br>
            <a:r>
              <a:rPr lang="pl-PL" altLang="pl-PL" sz="1400" b="1" dirty="0">
                <a:latin typeface="Lato"/>
              </a:rPr>
              <a:t/>
            </a:r>
            <a:br>
              <a:rPr lang="pl-PL" altLang="pl-PL" sz="1400" b="1" dirty="0">
                <a:latin typeface="Lato"/>
              </a:rPr>
            </a:br>
            <a:r>
              <a:rPr lang="pl-PL" altLang="pl-PL" sz="2000" dirty="0">
                <a:latin typeface="Lato"/>
              </a:rPr>
              <a:t>2) tryb udzielenia zamówienia;</a:t>
            </a:r>
            <a:br>
              <a:rPr lang="pl-PL" altLang="pl-PL" sz="2000" dirty="0">
                <a:latin typeface="Lato"/>
              </a:rPr>
            </a:br>
            <a:r>
              <a:rPr lang="pl-PL" altLang="pl-PL" sz="1400" dirty="0">
                <a:latin typeface="Lato"/>
              </a:rPr>
              <a:t/>
            </a:r>
            <a:br>
              <a:rPr lang="pl-PL" altLang="pl-PL" sz="1400" dirty="0">
                <a:latin typeface="Lato"/>
              </a:rPr>
            </a:br>
            <a:r>
              <a:rPr lang="pl-PL" altLang="pl-PL" sz="2000" dirty="0">
                <a:latin typeface="Lato"/>
              </a:rPr>
              <a:t>3) opis przedmiotu zamówienia;</a:t>
            </a:r>
            <a:br>
              <a:rPr lang="pl-PL" altLang="pl-PL" sz="2000" dirty="0">
                <a:latin typeface="Lato"/>
              </a:rPr>
            </a:br>
            <a:r>
              <a:rPr lang="pl-PL" altLang="pl-PL" sz="1400" dirty="0">
                <a:latin typeface="Lato"/>
              </a:rPr>
              <a:t/>
            </a:r>
            <a:br>
              <a:rPr lang="pl-PL" altLang="pl-PL" sz="1400" dirty="0">
                <a:latin typeface="Lato"/>
              </a:rPr>
            </a:br>
            <a:r>
              <a:rPr lang="pl-PL" altLang="pl-PL" sz="2000" dirty="0">
                <a:latin typeface="Lato"/>
              </a:rPr>
              <a:t>4) termin wykonania zamówienia;</a:t>
            </a:r>
            <a:br>
              <a:rPr lang="pl-PL" altLang="pl-PL" sz="2000" dirty="0">
                <a:latin typeface="Lato"/>
              </a:rPr>
            </a:br>
            <a:r>
              <a:rPr lang="pl-PL" altLang="pl-PL" sz="1400" dirty="0">
                <a:latin typeface="Lato"/>
              </a:rPr>
              <a:t/>
            </a:r>
            <a:br>
              <a:rPr lang="pl-PL" altLang="pl-PL" sz="1400" dirty="0">
                <a:latin typeface="Lato"/>
              </a:rPr>
            </a:br>
            <a:r>
              <a:rPr lang="pl-PL" altLang="pl-PL" sz="2000" dirty="0">
                <a:latin typeface="Lato"/>
              </a:rPr>
              <a:t>5) warunki udziału w postępowaniu;</a:t>
            </a:r>
            <a:br>
              <a:rPr lang="pl-PL" altLang="pl-PL" sz="2000" dirty="0">
                <a:latin typeface="Lato"/>
              </a:rPr>
            </a:br>
            <a:r>
              <a:rPr lang="pl-PL" altLang="pl-PL" sz="1400" dirty="0">
                <a:latin typeface="Lato"/>
              </a:rPr>
              <a:t/>
            </a:r>
            <a:br>
              <a:rPr lang="pl-PL" altLang="pl-PL" sz="1400" dirty="0">
                <a:latin typeface="Lato"/>
              </a:rPr>
            </a:br>
            <a:r>
              <a:rPr lang="pl-PL" altLang="pl-PL" sz="2000" dirty="0">
                <a:latin typeface="Lato"/>
              </a:rPr>
              <a:t>5a) podstawy wykluczenia, o których mowa w art. 24 ust. 5 ustawy;</a:t>
            </a:r>
            <a:br>
              <a:rPr lang="pl-PL" altLang="pl-PL" sz="2000" dirty="0">
                <a:latin typeface="Lato"/>
              </a:rPr>
            </a:br>
            <a:r>
              <a:rPr lang="pl-PL" altLang="pl-PL" sz="1400" dirty="0">
                <a:latin typeface="Lato"/>
              </a:rPr>
              <a:t/>
            </a:r>
            <a:br>
              <a:rPr lang="pl-PL" altLang="pl-PL" sz="1400" dirty="0">
                <a:latin typeface="Lato"/>
              </a:rPr>
            </a:br>
            <a:r>
              <a:rPr lang="pl-PL" altLang="pl-PL" sz="2000" dirty="0">
                <a:latin typeface="Lato"/>
              </a:rPr>
              <a:t>6) wykaz oświadczeń lub dokumentów, potwierdzających spełnianie warunków udziału w postępowaniu oraz brak podstaw wykluczenia</a:t>
            </a:r>
            <a:r>
              <a:rPr lang="pl-PL" altLang="pl-PL" sz="2000" dirty="0" smtClean="0">
                <a:latin typeface="Lato"/>
              </a:rPr>
              <a:t>;</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106</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9318182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4013" y="2204864"/>
            <a:ext cx="7704856" cy="431502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488950" indent="-381000">
              <a:lnSpc>
                <a:spcPct val="80000"/>
              </a:lnSpc>
              <a:buClr>
                <a:schemeClr val="tx1"/>
              </a:buClr>
              <a:buFont typeface="Wingdings" pitchFamily="2" charset="2"/>
              <a:buChar char="Ø"/>
              <a:defRPr/>
            </a:pPr>
            <a:r>
              <a:rPr lang="pl-PL" sz="2300" b="1" dirty="0" smtClean="0">
                <a:latin typeface="Lato"/>
              </a:rPr>
              <a:t>Warunki </a:t>
            </a:r>
            <a:r>
              <a:rPr lang="pl-PL" sz="2300" b="1" dirty="0">
                <a:latin typeface="Lato"/>
              </a:rPr>
              <a:t>udziału w </a:t>
            </a:r>
            <a:r>
              <a:rPr lang="pl-PL" sz="2300" b="1" dirty="0" smtClean="0">
                <a:latin typeface="Lato"/>
              </a:rPr>
              <a:t>postępowaniu</a:t>
            </a:r>
            <a:endParaRPr lang="pl-PL" sz="2300" b="1" dirty="0">
              <a:latin typeface="Lato"/>
            </a:endParaRPr>
          </a:p>
          <a:p>
            <a:pPr marL="488950" indent="-381000">
              <a:lnSpc>
                <a:spcPct val="80000"/>
              </a:lnSpc>
              <a:buClr>
                <a:schemeClr val="tx1"/>
              </a:buClr>
              <a:defRPr/>
            </a:pPr>
            <a:endParaRPr lang="pl-PL" sz="2000" b="1" dirty="0" smtClean="0">
              <a:latin typeface="Lato"/>
            </a:endParaRPr>
          </a:p>
          <a:p>
            <a:pPr marL="488950" indent="-381000">
              <a:lnSpc>
                <a:spcPct val="80000"/>
              </a:lnSpc>
              <a:buClr>
                <a:schemeClr val="tx1"/>
              </a:buClr>
              <a:defRPr/>
            </a:pPr>
            <a:r>
              <a:rPr lang="pl-PL" sz="2000" b="1" dirty="0" smtClean="0">
                <a:latin typeface="Lato"/>
              </a:rPr>
              <a:t>Art</a:t>
            </a:r>
            <a:r>
              <a:rPr lang="pl-PL" sz="2000" b="1" dirty="0">
                <a:latin typeface="Lato"/>
              </a:rPr>
              <a:t>. 22 ust. 1b ustawy:</a:t>
            </a:r>
            <a:br>
              <a:rPr lang="pl-PL" sz="2000" b="1" dirty="0">
                <a:latin typeface="Lato"/>
              </a:rPr>
            </a:br>
            <a:r>
              <a:rPr lang="pl-PL" sz="2000" b="1" dirty="0">
                <a:latin typeface="Lato"/>
              </a:rPr>
              <a:t/>
            </a:r>
            <a:br>
              <a:rPr lang="pl-PL" sz="2000" b="1" dirty="0">
                <a:latin typeface="Lato"/>
              </a:rPr>
            </a:br>
            <a:r>
              <a:rPr lang="pl-PL" sz="2000" dirty="0">
                <a:latin typeface="Lato"/>
              </a:rPr>
              <a:t>Warunki udziału w postępowaniu mogą dotyczyć:</a:t>
            </a:r>
            <a:br>
              <a:rPr lang="pl-PL" sz="2000" dirty="0">
                <a:latin typeface="Lato"/>
              </a:rPr>
            </a:br>
            <a:r>
              <a:rPr lang="pl-PL" sz="1000" dirty="0">
                <a:latin typeface="Lato"/>
              </a:rPr>
              <a:t/>
            </a:r>
            <a:br>
              <a:rPr lang="pl-PL" sz="1000" dirty="0">
                <a:latin typeface="Lato"/>
              </a:rPr>
            </a:br>
            <a:r>
              <a:rPr lang="pl-PL" sz="2000" dirty="0">
                <a:latin typeface="Lato"/>
              </a:rPr>
              <a:t>1) kompetencji lub uprawnień do prowadzenia określonej działalności zawodowej, o ile wynika to z odrębnych przepisów;</a:t>
            </a:r>
            <a:br>
              <a:rPr lang="pl-PL" sz="2000" dirty="0">
                <a:latin typeface="Lato"/>
              </a:rPr>
            </a:br>
            <a:r>
              <a:rPr lang="pl-PL" sz="1000" dirty="0">
                <a:latin typeface="Lato"/>
              </a:rPr>
              <a:t/>
            </a:r>
            <a:br>
              <a:rPr lang="pl-PL" sz="1000" dirty="0">
                <a:latin typeface="Lato"/>
              </a:rPr>
            </a:br>
            <a:r>
              <a:rPr lang="pl-PL" sz="2000" dirty="0">
                <a:latin typeface="Lato"/>
              </a:rPr>
              <a:t>2) sytuacji ekonomicznej lub finansowej;</a:t>
            </a:r>
            <a:br>
              <a:rPr lang="pl-PL" sz="2000" dirty="0">
                <a:latin typeface="Lato"/>
              </a:rPr>
            </a:br>
            <a:r>
              <a:rPr lang="pl-PL" sz="1000" dirty="0">
                <a:latin typeface="Lato"/>
              </a:rPr>
              <a:t/>
            </a:r>
            <a:br>
              <a:rPr lang="pl-PL" sz="1000" dirty="0">
                <a:latin typeface="Lato"/>
              </a:rPr>
            </a:br>
            <a:r>
              <a:rPr lang="pl-PL" sz="2000" dirty="0">
                <a:latin typeface="Lato"/>
              </a:rPr>
              <a:t>3) zdolności technicznej lub zawodowej.</a:t>
            </a:r>
          </a:p>
          <a:p>
            <a:pPr marL="488950" indent="-381000">
              <a:lnSpc>
                <a:spcPct val="80000"/>
              </a:lnSpc>
              <a:buClr>
                <a:schemeClr val="tx1"/>
              </a:buClr>
              <a:defRPr/>
            </a:pPr>
            <a:endParaRPr lang="pl-PL" sz="1000" dirty="0">
              <a:latin typeface="Lato"/>
            </a:endParaRPr>
          </a:p>
          <a:p>
            <a:pPr marL="488950" indent="-381000">
              <a:lnSpc>
                <a:spcPct val="80000"/>
              </a:lnSpc>
              <a:buClr>
                <a:schemeClr val="tx1"/>
              </a:buClr>
              <a:defRPr/>
            </a:pPr>
            <a:r>
              <a:rPr lang="pl-PL" sz="2000" dirty="0">
                <a:latin typeface="Lato"/>
              </a:rPr>
              <a:t>Określenie warunków następuje zgodnie z zasadami podanymi </a:t>
            </a:r>
            <a:br>
              <a:rPr lang="pl-PL" sz="2000" dirty="0">
                <a:latin typeface="Lato"/>
              </a:rPr>
            </a:br>
            <a:r>
              <a:rPr lang="pl-PL" sz="2000" dirty="0">
                <a:latin typeface="Lato"/>
              </a:rPr>
              <a:t>w art. 22b – 22d </a:t>
            </a:r>
            <a:r>
              <a:rPr lang="pl-PL" sz="2000" dirty="0" smtClean="0">
                <a:latin typeface="Lato"/>
              </a:rPr>
              <a:t>ustawy (m.in. w sposób proporcjonalny i związany z przedmiotem zamówienia, umożliwiający wybór wiarygodnego wykonawcy, gwarantującego prawidłowe wykonanie zamówienia).</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107</a:t>
            </a:fld>
            <a:endParaRPr lang="pl-PL" altLang="pl-PL" dirty="0">
              <a:solidFill>
                <a:schemeClr val="accent3">
                  <a:lumMod val="75000"/>
                </a:schemeClr>
              </a:solidFill>
            </a:endParaRPr>
          </a:p>
        </p:txBody>
      </p:sp>
      <p:sp>
        <p:nvSpPr>
          <p:cNvPr id="7" name="TextBox 1"/>
          <p:cNvSpPr txBox="1"/>
          <p:nvPr/>
        </p:nvSpPr>
        <p:spPr>
          <a:xfrm>
            <a:off x="251520" y="719610"/>
            <a:ext cx="5112568" cy="1179810"/>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WARUNKI UDZIAŁU </a:t>
            </a:r>
          </a:p>
          <a:p>
            <a:r>
              <a:rPr lang="pl-PL" sz="3200" b="1" baseline="30000" dirty="0" smtClean="0">
                <a:solidFill>
                  <a:srgbClr val="636466"/>
                </a:solidFill>
                <a:latin typeface="Novecento wide Normal" pitchFamily="50" charset="-18"/>
              </a:rPr>
              <a:t>W POSTĘPOWANIU</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287765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4013" y="2204864"/>
            <a:ext cx="7704856" cy="368716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endParaRPr lang="pl-PL" altLang="pl-PL" sz="2400" b="1" dirty="0" smtClean="0">
              <a:latin typeface="Lato"/>
            </a:endParaRPr>
          </a:p>
          <a:p>
            <a:pPr>
              <a:lnSpc>
                <a:spcPct val="80000"/>
              </a:lnSpc>
              <a:buFont typeface="Wingdings" pitchFamily="2" charset="2"/>
              <a:buChar char="Ø"/>
            </a:pPr>
            <a:r>
              <a:rPr lang="pl-PL" altLang="pl-PL" sz="2300" b="1" dirty="0">
                <a:latin typeface="Lato"/>
              </a:rPr>
              <a:t> </a:t>
            </a:r>
            <a:r>
              <a:rPr lang="pl-PL" altLang="pl-PL" sz="2300" b="1" dirty="0" smtClean="0">
                <a:latin typeface="Lato"/>
              </a:rPr>
              <a:t> 2 </a:t>
            </a:r>
            <a:r>
              <a:rPr lang="pl-PL" altLang="pl-PL" sz="2300" b="1" dirty="0">
                <a:latin typeface="Lato"/>
              </a:rPr>
              <a:t>grupy podstaw wykluczenia wykonawcy </a:t>
            </a:r>
            <a:br>
              <a:rPr lang="pl-PL" altLang="pl-PL" sz="2300" b="1" dirty="0">
                <a:latin typeface="Lato"/>
              </a:rPr>
            </a:br>
            <a:r>
              <a:rPr lang="pl-PL" altLang="pl-PL" sz="2300" b="1" dirty="0" smtClean="0">
                <a:latin typeface="Lato"/>
              </a:rPr>
              <a:t>	z </a:t>
            </a:r>
            <a:r>
              <a:rPr lang="pl-PL" altLang="pl-PL" sz="2300" b="1" dirty="0">
                <a:latin typeface="Lato"/>
              </a:rPr>
              <a:t>postępowania:</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rPr>
              <a:t>1) </a:t>
            </a:r>
            <a:r>
              <a:rPr lang="pl-PL" altLang="pl-PL" sz="2000" b="1" u="sng" dirty="0">
                <a:latin typeface="Lato"/>
              </a:rPr>
              <a:t>podstawy obligatoryjne</a:t>
            </a:r>
            <a:r>
              <a:rPr lang="pl-PL" altLang="pl-PL" sz="2000" b="1" dirty="0">
                <a:latin typeface="Lato"/>
              </a:rPr>
              <a:t>, </a:t>
            </a:r>
            <a:r>
              <a:rPr lang="pl-PL" altLang="pl-PL" sz="2000" dirty="0">
                <a:latin typeface="Lato"/>
              </a:rPr>
              <a:t>wskazane w art. 24 ust. 1 pkt </a:t>
            </a:r>
            <a:r>
              <a:rPr lang="pl-PL" altLang="pl-PL" sz="2000" dirty="0" smtClean="0">
                <a:latin typeface="Lato"/>
              </a:rPr>
              <a:t>12-23 </a:t>
            </a:r>
            <a:r>
              <a:rPr lang="pl-PL" altLang="pl-PL" sz="2000" dirty="0" err="1">
                <a:latin typeface="Lato"/>
              </a:rPr>
              <a:t>P</a:t>
            </a:r>
            <a:r>
              <a:rPr lang="pl-PL" altLang="pl-PL" sz="2000" dirty="0" err="1" smtClean="0">
                <a:latin typeface="Lato"/>
              </a:rPr>
              <a:t>zp</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rPr>
              <a:t>2)</a:t>
            </a:r>
            <a:r>
              <a:rPr lang="pl-PL" altLang="pl-PL" sz="2000" dirty="0">
                <a:latin typeface="Lato"/>
              </a:rPr>
              <a:t> </a:t>
            </a:r>
            <a:r>
              <a:rPr lang="pl-PL" altLang="pl-PL" sz="2000" b="1" u="sng" dirty="0">
                <a:latin typeface="Lato"/>
              </a:rPr>
              <a:t>podstawy fakultatywne</a:t>
            </a:r>
            <a:r>
              <a:rPr lang="pl-PL" altLang="pl-PL" sz="2000" b="1" dirty="0">
                <a:latin typeface="Lato"/>
              </a:rPr>
              <a:t>, </a:t>
            </a:r>
            <a:r>
              <a:rPr lang="pl-PL" altLang="pl-PL" sz="2000" dirty="0">
                <a:latin typeface="Lato"/>
              </a:rPr>
              <a:t>wskazane w art. 24 ust. 5 ustawy </a:t>
            </a:r>
            <a:r>
              <a:rPr lang="pl-PL" altLang="pl-PL" sz="2000" dirty="0" err="1">
                <a:latin typeface="Lato"/>
              </a:rPr>
              <a:t>P</a:t>
            </a:r>
            <a:r>
              <a:rPr lang="pl-PL" altLang="pl-PL" sz="2000" dirty="0" err="1" smtClean="0">
                <a:latin typeface="Lato"/>
              </a:rPr>
              <a:t>zp</a:t>
            </a:r>
            <a:r>
              <a:rPr lang="pl-PL" altLang="pl-PL" sz="2000" dirty="0" smtClean="0">
                <a:latin typeface="Lato"/>
              </a:rPr>
              <a:t> </a:t>
            </a:r>
            <a:r>
              <a:rPr lang="pl-PL" altLang="pl-PL" sz="2000" dirty="0">
                <a:latin typeface="Lato"/>
              </a:rPr>
              <a:t>– zamawiający ma prawo zdecydować, które z podstaw fakultatywnych chce zastosować w danym postępowaniu o udzielenie zamówienia publicznego (podstawy te muszą zostać wskazane w ogłoszeniu lub specyfikacji istotnych warunków zamówienia)</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108</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1737674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4013" y="1835086"/>
            <a:ext cx="7704856" cy="472129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a:latin typeface="Lato"/>
              </a:rPr>
              <a:t>PODSTAWY WYKLUCZENIA Z POSTĘPOWANIA </a:t>
            </a:r>
            <a:r>
              <a:rPr lang="pl-PL" altLang="pl-PL" sz="2300" b="1" dirty="0" smtClean="0">
                <a:latin typeface="Lato"/>
              </a:rPr>
              <a:t>OBLIGATORYJNE</a:t>
            </a:r>
            <a:r>
              <a:rPr lang="pl-PL" altLang="pl-PL" sz="2000" dirty="0">
                <a:latin typeface="Lato"/>
              </a:rPr>
              <a:t> </a:t>
            </a:r>
            <a:r>
              <a:rPr lang="pl-PL" altLang="pl-PL" sz="2000" dirty="0" smtClean="0">
                <a:latin typeface="Lato"/>
              </a:rPr>
              <a:t>- art</a:t>
            </a:r>
            <a:r>
              <a:rPr lang="pl-PL" altLang="pl-PL" sz="2000" dirty="0">
                <a:latin typeface="Lato"/>
              </a:rPr>
              <a:t>. 24 ust. 1 pkt </a:t>
            </a:r>
            <a:r>
              <a:rPr lang="pl-PL" altLang="pl-PL" sz="2000" dirty="0" smtClean="0">
                <a:latin typeface="Lato"/>
              </a:rPr>
              <a:t>12-23 ustawy </a:t>
            </a:r>
            <a:r>
              <a:rPr lang="pl-PL" altLang="pl-PL" sz="2000" dirty="0" err="1" smtClean="0">
                <a:latin typeface="Lato"/>
              </a:rPr>
              <a:t>Pzp</a:t>
            </a:r>
            <a:r>
              <a:rPr lang="pl-PL" altLang="pl-PL" sz="2000" dirty="0" smtClean="0">
                <a:latin typeface="Lato"/>
              </a:rPr>
              <a:t>:</a:t>
            </a:r>
            <a:r>
              <a:rPr lang="pl-PL" altLang="pl-PL" sz="2000" dirty="0">
                <a:latin typeface="Lato"/>
              </a:rPr>
              <a:t/>
            </a:r>
            <a:br>
              <a:rPr lang="pl-PL" altLang="pl-PL" sz="2000" dirty="0">
                <a:latin typeface="Lato"/>
              </a:rPr>
            </a:br>
            <a:endParaRPr lang="pl-PL" altLang="pl-PL" sz="2000" dirty="0">
              <a:latin typeface="Lato"/>
            </a:endParaRPr>
          </a:p>
          <a:p>
            <a:pPr>
              <a:lnSpc>
                <a:spcPct val="80000"/>
              </a:lnSpc>
              <a:buClr>
                <a:srgbClr val="A50021"/>
              </a:buClr>
            </a:pPr>
            <a:r>
              <a:rPr lang="pl-PL" altLang="pl-PL" sz="2000" dirty="0">
                <a:latin typeface="Lato"/>
              </a:rPr>
              <a:t>Z postępowania o udzielenie zamówienia wyklucza się:</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12) wykonawcę, który nie wykazał spełniania warunków udziału </a:t>
            </a:r>
            <a:br>
              <a:rPr lang="pl-PL" altLang="pl-PL" sz="2000" dirty="0">
                <a:latin typeface="Lato"/>
              </a:rPr>
            </a:br>
            <a:r>
              <a:rPr lang="pl-PL" altLang="pl-PL" sz="2000" dirty="0">
                <a:latin typeface="Lato"/>
              </a:rPr>
              <a:t>	w postępowaniu lub nie został zaproszony do negocjacji lub 	złożenia ofert wstępnych albo ofert, lub nie wykazał braku	podstaw do wykluczenia;</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13) wykonawcę będącego osobą fizyczną, którego prawomocnie 	skazano za przestępstwo:</a:t>
            </a:r>
            <a:br>
              <a:rPr lang="pl-PL" altLang="pl-PL" sz="2000" dirty="0">
                <a:latin typeface="Lato"/>
              </a:rPr>
            </a:br>
            <a:r>
              <a:rPr lang="pl-PL" altLang="pl-PL" sz="1000" dirty="0">
                <a:latin typeface="Lato"/>
              </a:rPr>
              <a:t>	</a:t>
            </a:r>
            <a:br>
              <a:rPr lang="pl-PL" altLang="pl-PL" sz="1000" dirty="0">
                <a:latin typeface="Lato"/>
              </a:rPr>
            </a:br>
            <a:r>
              <a:rPr lang="pl-PL" altLang="pl-PL" sz="2000" dirty="0">
                <a:latin typeface="Lato"/>
              </a:rPr>
              <a:t>	a) o którym mowa w ustawie z dnia 6 czerwca 1997 r. - </a:t>
            </a:r>
            <a:r>
              <a:rPr lang="pl-PL" altLang="pl-PL" sz="2000" dirty="0" smtClean="0">
                <a:latin typeface="Lato"/>
              </a:rPr>
              <a:t>	Kodeks karny </a:t>
            </a:r>
            <a:r>
              <a:rPr lang="pl-PL" altLang="pl-PL" sz="2000" dirty="0">
                <a:latin typeface="Lato"/>
              </a:rPr>
              <a:t>(Dz.U. poz. 553, z późn.zm.):</a:t>
            </a:r>
            <a:br>
              <a:rPr lang="pl-PL" altLang="pl-PL" sz="2000" dirty="0">
                <a:latin typeface="Lato"/>
              </a:rPr>
            </a:br>
            <a:r>
              <a:rPr lang="pl-PL" altLang="pl-PL" sz="2000" dirty="0">
                <a:latin typeface="Lato"/>
              </a:rPr>
              <a:t>		- art. 165a, art. 181-188,</a:t>
            </a:r>
            <a:br>
              <a:rPr lang="pl-PL" altLang="pl-PL" sz="2000" dirty="0">
                <a:latin typeface="Lato"/>
              </a:rPr>
            </a:br>
            <a:r>
              <a:rPr lang="pl-PL" altLang="pl-PL" sz="2000" dirty="0">
                <a:latin typeface="Lato"/>
              </a:rPr>
              <a:t>		- art. 189a, art. 218-221,</a:t>
            </a:r>
            <a:br>
              <a:rPr lang="pl-PL" altLang="pl-PL" sz="2000" dirty="0">
                <a:latin typeface="Lato"/>
              </a:rPr>
            </a:br>
            <a:r>
              <a:rPr lang="pl-PL" altLang="pl-PL" sz="2000" dirty="0">
                <a:latin typeface="Lato"/>
              </a:rPr>
              <a:t>		- art. 228-230a,</a:t>
            </a:r>
            <a:br>
              <a:rPr lang="pl-PL" altLang="pl-PL" sz="2000" dirty="0">
                <a:latin typeface="Lato"/>
              </a:rPr>
            </a:br>
            <a:r>
              <a:rPr lang="pl-PL" altLang="pl-PL" sz="2000" dirty="0">
                <a:latin typeface="Lato"/>
              </a:rPr>
              <a:t>		- art. 250a, art. 258,</a:t>
            </a:r>
            <a:br>
              <a:rPr lang="pl-PL" altLang="pl-PL" sz="2000" dirty="0">
                <a:latin typeface="Lato"/>
              </a:rPr>
            </a:br>
            <a:r>
              <a:rPr lang="pl-PL" altLang="pl-PL" sz="2000" dirty="0">
                <a:latin typeface="Lato"/>
              </a:rPr>
              <a:t>		- art. 270-309 lub</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109</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958134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1916832"/>
            <a:ext cx="7632700" cy="4795159"/>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03250" indent="-603250">
              <a:lnSpc>
                <a:spcPct val="80000"/>
              </a:lnSpc>
              <a:tabLst>
                <a:tab pos="655638" algn="l"/>
                <a:tab pos="1312863" algn="l"/>
                <a:tab pos="1968500" algn="l"/>
                <a:tab pos="2625725" algn="l"/>
                <a:tab pos="3282950" algn="l"/>
                <a:tab pos="3938588" algn="l"/>
                <a:tab pos="4594225" algn="l"/>
                <a:tab pos="5253038" algn="l"/>
                <a:tab pos="5908675" algn="l"/>
                <a:tab pos="6562725" algn="l"/>
                <a:tab pos="7216775" algn="l"/>
              </a:tabLst>
              <a:defRPr/>
            </a:pPr>
            <a:endParaRPr lang="pl-PL" sz="2300" b="1" dirty="0" smtClean="0">
              <a:latin typeface="Lato"/>
            </a:endParaRPr>
          </a:p>
          <a:p>
            <a:pPr marL="603250" indent="-603250">
              <a:lnSpc>
                <a:spcPct val="80000"/>
              </a:lnSpc>
              <a:tabLst>
                <a:tab pos="655638" algn="l"/>
                <a:tab pos="1312863" algn="l"/>
                <a:tab pos="1968500" algn="l"/>
                <a:tab pos="2625725" algn="l"/>
                <a:tab pos="3282950" algn="l"/>
                <a:tab pos="3938588" algn="l"/>
                <a:tab pos="4594225" algn="l"/>
                <a:tab pos="5253038" algn="l"/>
                <a:tab pos="5908675" algn="l"/>
                <a:tab pos="6562725" algn="l"/>
                <a:tab pos="7216775" algn="l"/>
              </a:tabLst>
              <a:defRPr/>
            </a:pPr>
            <a:r>
              <a:rPr lang="pl-PL" sz="2300" b="1" dirty="0" smtClean="0">
                <a:latin typeface="Lato"/>
              </a:rPr>
              <a:t>PRAWO </a:t>
            </a:r>
            <a:r>
              <a:rPr lang="pl-PL" sz="2300" b="1" dirty="0">
                <a:latin typeface="Lato"/>
              </a:rPr>
              <a:t>PIERWOTNE:</a:t>
            </a:r>
            <a:r>
              <a:rPr lang="pl-PL" sz="2000" b="1" dirty="0">
                <a:latin typeface="Lato"/>
              </a:rPr>
              <a:t/>
            </a:r>
            <a:br>
              <a:rPr lang="pl-PL" sz="2000" b="1" dirty="0">
                <a:latin typeface="Lato"/>
              </a:rPr>
            </a:br>
            <a:endParaRPr lang="pl-PL" sz="1000" b="1" dirty="0">
              <a:latin typeface="Lato"/>
            </a:endParaRPr>
          </a:p>
          <a:p>
            <a:pPr marL="603250" indent="-603250">
              <a:lnSpc>
                <a:spcPct val="80000"/>
              </a:lnSpc>
              <a:tabLst>
                <a:tab pos="655638" algn="l"/>
                <a:tab pos="1312863" algn="l"/>
                <a:tab pos="1968500" algn="l"/>
                <a:tab pos="2625725" algn="l"/>
                <a:tab pos="3282950" algn="l"/>
                <a:tab pos="3938588" algn="l"/>
                <a:tab pos="4594225" algn="l"/>
                <a:tab pos="5253038" algn="l"/>
                <a:tab pos="5908675" algn="l"/>
                <a:tab pos="6562725" algn="l"/>
                <a:tab pos="7216775" algn="l"/>
              </a:tabLst>
              <a:defRPr/>
            </a:pPr>
            <a:r>
              <a:rPr lang="pl-PL" sz="2000" dirty="0">
                <a:latin typeface="Lato"/>
              </a:rPr>
              <a:t>Traktat o Unii Europejskiej i Traktat o funkcjonowaniu Unii Europejskiej (wersja skonsolidowana, Dziennik Urzędowy UE  2016 C 202, s. 1)</a:t>
            </a:r>
          </a:p>
          <a:p>
            <a:pPr marL="603250" indent="-603250">
              <a:lnSpc>
                <a:spcPct val="80000"/>
              </a:lnSpc>
              <a:tabLst>
                <a:tab pos="655638" algn="l"/>
                <a:tab pos="1312863" algn="l"/>
                <a:tab pos="1968500" algn="l"/>
                <a:tab pos="2625725" algn="l"/>
                <a:tab pos="3282950" algn="l"/>
                <a:tab pos="3938588" algn="l"/>
                <a:tab pos="4594225" algn="l"/>
                <a:tab pos="5253038" algn="l"/>
                <a:tab pos="5908675" algn="l"/>
                <a:tab pos="6562725" algn="l"/>
                <a:tab pos="7216775" algn="l"/>
              </a:tabLst>
              <a:defRPr/>
            </a:pPr>
            <a:endParaRPr lang="pl-PL" sz="1000" b="1" dirty="0">
              <a:latin typeface="Lato"/>
            </a:endParaRPr>
          </a:p>
          <a:p>
            <a:pPr marL="603250" indent="-603250">
              <a:lnSpc>
                <a:spcPct val="80000"/>
              </a:lnSpc>
              <a:tabLst>
                <a:tab pos="655638" algn="l"/>
                <a:tab pos="1312863" algn="l"/>
                <a:tab pos="1968500" algn="l"/>
                <a:tab pos="2625725" algn="l"/>
                <a:tab pos="3282950" algn="l"/>
                <a:tab pos="3938588" algn="l"/>
                <a:tab pos="4594225" algn="l"/>
                <a:tab pos="5253038" algn="l"/>
                <a:tab pos="5908675" algn="l"/>
                <a:tab pos="6562725" algn="l"/>
                <a:tab pos="7216775" algn="l"/>
              </a:tabLst>
              <a:defRPr/>
            </a:pPr>
            <a:endParaRPr lang="pl-PL" sz="2300" b="1" dirty="0">
              <a:latin typeface="Lato"/>
            </a:endParaRPr>
          </a:p>
          <a:p>
            <a:pPr marL="603250" indent="-603250">
              <a:lnSpc>
                <a:spcPct val="80000"/>
              </a:lnSpc>
              <a:tabLst>
                <a:tab pos="655638" algn="l"/>
                <a:tab pos="1312863" algn="l"/>
                <a:tab pos="1968500" algn="l"/>
                <a:tab pos="2625725" algn="l"/>
                <a:tab pos="3282950" algn="l"/>
                <a:tab pos="3938588" algn="l"/>
                <a:tab pos="4594225" algn="l"/>
                <a:tab pos="5253038" algn="l"/>
                <a:tab pos="5908675" algn="l"/>
                <a:tab pos="6562725" algn="l"/>
                <a:tab pos="7216775" algn="l"/>
              </a:tabLst>
              <a:defRPr/>
            </a:pPr>
            <a:r>
              <a:rPr lang="en-GB" sz="2300" b="1" dirty="0" smtClean="0">
                <a:latin typeface="Lato"/>
              </a:rPr>
              <a:t>DYREKTYWY </a:t>
            </a:r>
            <a:r>
              <a:rPr lang="en-GB" sz="2300" b="1" dirty="0">
                <a:latin typeface="Lato"/>
              </a:rPr>
              <a:t>UNIJNE:</a:t>
            </a:r>
            <a:endParaRPr lang="pl-PL" sz="2300" b="1" dirty="0">
              <a:latin typeface="Lato"/>
            </a:endParaRPr>
          </a:p>
          <a:p>
            <a:pPr marL="603250" indent="-603250">
              <a:lnSpc>
                <a:spcPct val="80000"/>
              </a:lnSpc>
              <a:tabLst>
                <a:tab pos="655638" algn="l"/>
                <a:tab pos="1312863" algn="l"/>
                <a:tab pos="1968500" algn="l"/>
                <a:tab pos="2625725" algn="l"/>
                <a:tab pos="3282950" algn="l"/>
                <a:tab pos="3938588" algn="l"/>
                <a:tab pos="4594225" algn="l"/>
                <a:tab pos="5253038" algn="l"/>
                <a:tab pos="5908675" algn="l"/>
                <a:tab pos="6562725" algn="l"/>
                <a:tab pos="7216775" algn="l"/>
              </a:tabLst>
              <a:defRPr/>
            </a:pPr>
            <a:endParaRPr lang="pl-PL" sz="1000" dirty="0">
              <a:latin typeface="Lato"/>
            </a:endParaRPr>
          </a:p>
          <a:p>
            <a:pPr marL="666750" indent="-666750">
              <a:buClr>
                <a:schemeClr val="tx1"/>
              </a:buClr>
              <a:defRPr/>
            </a:pPr>
            <a:r>
              <a:rPr lang="pl-PL" altLang="pl-PL" sz="2000" dirty="0">
                <a:latin typeface="Lato"/>
              </a:rPr>
              <a:t>1. </a:t>
            </a:r>
            <a:r>
              <a:rPr lang="pl-PL" altLang="pl-PL" sz="2000" dirty="0" smtClean="0">
                <a:latin typeface="Lato"/>
              </a:rPr>
              <a:t>	Dyrektywa </a:t>
            </a:r>
            <a:r>
              <a:rPr lang="pl-PL" altLang="pl-PL" sz="2000" dirty="0">
                <a:latin typeface="Lato"/>
              </a:rPr>
              <a:t>Parlamentu Europejskiego i Rady 2014/23/UE </a:t>
            </a:r>
            <a:br>
              <a:rPr lang="pl-PL" altLang="pl-PL" sz="2000" dirty="0">
                <a:latin typeface="Lato"/>
              </a:rPr>
            </a:br>
            <a:r>
              <a:rPr lang="pl-PL" altLang="pl-PL" sz="2000" dirty="0">
                <a:latin typeface="Lato"/>
              </a:rPr>
              <a:t>z dnia 26 lutego 2014 r. w sprawie udzielania koncesji </a:t>
            </a:r>
            <a:br>
              <a:rPr lang="pl-PL" altLang="pl-PL" sz="2000" dirty="0">
                <a:latin typeface="Lato"/>
              </a:rPr>
            </a:br>
            <a:r>
              <a:rPr lang="pl-PL" altLang="pl-PL" sz="2000" dirty="0">
                <a:latin typeface="Lato"/>
              </a:rPr>
              <a:t>(opublikowana w Dzienniku Urzędowym UE w dniu 28.03.2014 r.)</a:t>
            </a:r>
            <a:br>
              <a:rPr lang="pl-PL" altLang="pl-PL" sz="2000" dirty="0">
                <a:latin typeface="Lato"/>
              </a:rPr>
            </a:br>
            <a:endParaRPr lang="pl-PL" altLang="pl-PL" sz="1000" dirty="0">
              <a:latin typeface="Lato"/>
            </a:endParaRPr>
          </a:p>
          <a:p>
            <a:pPr marL="666750" indent="-666750">
              <a:buClr>
                <a:schemeClr val="tx1"/>
              </a:buClr>
              <a:defRPr/>
            </a:pPr>
            <a:r>
              <a:rPr lang="pl-PL" altLang="pl-PL" sz="2000" dirty="0">
                <a:latin typeface="Lato"/>
              </a:rPr>
              <a:t>2.	Dyrektywa Parlamentu Europejskiego i Rady 2014/24/UE </a:t>
            </a:r>
            <a:br>
              <a:rPr lang="pl-PL" altLang="pl-PL" sz="2000" dirty="0">
                <a:latin typeface="Lato"/>
              </a:rPr>
            </a:br>
            <a:r>
              <a:rPr lang="pl-PL" altLang="pl-PL" sz="2000" dirty="0">
                <a:latin typeface="Lato"/>
              </a:rPr>
              <a:t>z dnia 26 lutego 2014 r. w sprawie zamówień publicznych, </a:t>
            </a:r>
            <a:br>
              <a:rPr lang="pl-PL" altLang="pl-PL" sz="2000" dirty="0">
                <a:latin typeface="Lato"/>
              </a:rPr>
            </a:br>
            <a:r>
              <a:rPr lang="pl-PL" altLang="pl-PL" sz="2000" dirty="0">
                <a:latin typeface="Lato"/>
              </a:rPr>
              <a:t>uchylająca Dyrektywę 2004/18/WE</a:t>
            </a:r>
            <a:br>
              <a:rPr lang="pl-PL" altLang="pl-PL" sz="2000" dirty="0">
                <a:latin typeface="Lato"/>
              </a:rPr>
            </a:br>
            <a:endParaRPr lang="pl-PL" altLang="pl-PL" sz="1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a:t>
            </a:fld>
            <a:endParaRPr lang="pl-PL" altLang="pl-PL" dirty="0">
              <a:solidFill>
                <a:schemeClr val="accent3">
                  <a:lumMod val="75000"/>
                </a:schemeClr>
              </a:solidFill>
            </a:endParaRPr>
          </a:p>
        </p:txBody>
      </p:sp>
      <p:sp>
        <p:nvSpPr>
          <p:cNvPr id="7" name="TextBox 1"/>
          <p:cNvSpPr txBox="1"/>
          <p:nvPr/>
        </p:nvSpPr>
        <p:spPr>
          <a:xfrm>
            <a:off x="251520" y="692696"/>
            <a:ext cx="5112568" cy="1323439"/>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PRAWO WSPÓLNOTOWE W ZAKRESIE ZAMÓWIEŃ PUBLICZNYCH – </a:t>
            </a:r>
          </a:p>
          <a:p>
            <a:r>
              <a:rPr lang="pl-PL" sz="3000" b="1" baseline="30000" dirty="0" smtClean="0">
                <a:solidFill>
                  <a:srgbClr val="636466"/>
                </a:solidFill>
                <a:latin typeface="Novecento wide Normal" pitchFamily="50" charset="-18"/>
              </a:rPr>
              <a:t>WYBRANE AKTY</a:t>
            </a:r>
          </a:p>
        </p:txBody>
      </p:sp>
    </p:spTree>
    <p:extLst>
      <p:ext uri="{BB962C8B-B14F-4D97-AF65-F5344CB8AC3E}">
        <p14:creationId xmlns:p14="http://schemas.microsoft.com/office/powerpoint/2010/main" val="344056836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467544" y="1835086"/>
            <a:ext cx="8011325" cy="45489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r>
              <a:rPr lang="pl-PL" sz="2200" b="1" dirty="0">
                <a:latin typeface="Lato"/>
              </a:rPr>
              <a:t>PODSTAWY </a:t>
            </a:r>
            <a:r>
              <a:rPr lang="pl-PL" sz="2200" b="1" dirty="0" smtClean="0">
                <a:latin typeface="Lato"/>
              </a:rPr>
              <a:t>WYKLUCZENIA OBLIGATORYJNE</a:t>
            </a:r>
            <a:r>
              <a:rPr lang="pl-PL" sz="2200" dirty="0" smtClean="0">
                <a:latin typeface="Lato"/>
              </a:rPr>
              <a:t> </a:t>
            </a:r>
            <a:endParaRPr lang="pl-PL" sz="2200" dirty="0">
              <a:latin typeface="Lato"/>
            </a:endParaRPr>
          </a:p>
          <a:p>
            <a:pPr marL="107950">
              <a:lnSpc>
                <a:spcPct val="80000"/>
              </a:lnSpc>
              <a:buClr>
                <a:srgbClr val="A50021"/>
              </a:buClr>
              <a:defRPr/>
            </a:pPr>
            <a:r>
              <a:rPr lang="pl-PL" sz="1000" dirty="0">
                <a:latin typeface="Lato"/>
              </a:rPr>
              <a:t/>
            </a:r>
            <a:br>
              <a:rPr lang="pl-PL" sz="1000" dirty="0">
                <a:latin typeface="Lato"/>
              </a:rPr>
            </a:br>
            <a:r>
              <a:rPr lang="pl-PL" sz="2000" dirty="0">
                <a:latin typeface="Lato"/>
              </a:rPr>
              <a:t>Z postępowania o udzielenie zamówienia </a:t>
            </a:r>
            <a:r>
              <a:rPr lang="pl-PL" sz="2000" dirty="0" smtClean="0">
                <a:latin typeface="Lato"/>
              </a:rPr>
              <a:t>wyklucza się</a:t>
            </a:r>
            <a:r>
              <a:rPr lang="pl-PL" sz="2000" dirty="0">
                <a:latin typeface="Lato"/>
              </a:rPr>
              <a:t>:</a:t>
            </a:r>
            <a:br>
              <a:rPr lang="pl-PL" sz="2000" dirty="0">
                <a:latin typeface="Lato"/>
              </a:rPr>
            </a:br>
            <a:r>
              <a:rPr lang="pl-PL" sz="1000" dirty="0">
                <a:latin typeface="Lato"/>
              </a:rPr>
              <a:t/>
            </a:r>
            <a:br>
              <a:rPr lang="pl-PL" sz="1000" dirty="0">
                <a:latin typeface="Lato"/>
              </a:rPr>
            </a:br>
            <a:r>
              <a:rPr lang="pl-PL" sz="2000" dirty="0">
                <a:latin typeface="Lato"/>
              </a:rPr>
              <a:t>13) wykonawcę będącego osobą fizyczną, którą prawomocnie </a:t>
            </a:r>
            <a:r>
              <a:rPr lang="pl-PL" sz="2000" dirty="0" smtClean="0">
                <a:latin typeface="Lato"/>
              </a:rPr>
              <a:t>	skazano za </a:t>
            </a:r>
            <a:r>
              <a:rPr lang="pl-PL" sz="2000" dirty="0">
                <a:latin typeface="Lato"/>
              </a:rPr>
              <a:t>przestępstwo:</a:t>
            </a:r>
            <a:br>
              <a:rPr lang="pl-PL" sz="2000" dirty="0">
                <a:latin typeface="Lato"/>
              </a:rPr>
            </a:br>
            <a:r>
              <a:rPr lang="pl-PL" sz="1000" dirty="0">
                <a:latin typeface="Lato"/>
              </a:rPr>
              <a:t/>
            </a:r>
            <a:br>
              <a:rPr lang="pl-PL" sz="1000" dirty="0">
                <a:latin typeface="Lato"/>
              </a:rPr>
            </a:br>
            <a:r>
              <a:rPr lang="pl-PL" sz="2000" dirty="0">
                <a:latin typeface="Lato"/>
              </a:rPr>
              <a:t>	a) o którym mowa w ustawie z dnia 25 czerwca 2010 r. </a:t>
            </a:r>
            <a:br>
              <a:rPr lang="pl-PL" sz="2000" dirty="0">
                <a:latin typeface="Lato"/>
              </a:rPr>
            </a:br>
            <a:r>
              <a:rPr lang="pl-PL" sz="2000" dirty="0">
                <a:latin typeface="Lato"/>
              </a:rPr>
              <a:t>	     </a:t>
            </a:r>
            <a:r>
              <a:rPr lang="pl-PL" sz="2000" dirty="0" smtClean="0">
                <a:latin typeface="Lato"/>
              </a:rPr>
              <a:t>	o </a:t>
            </a:r>
            <a:r>
              <a:rPr lang="pl-PL" sz="2000" dirty="0">
                <a:latin typeface="Lato"/>
              </a:rPr>
              <a:t>sporcie (Dz.U. z 2016 r. poz. 176):</a:t>
            </a:r>
            <a:br>
              <a:rPr lang="pl-PL" sz="2000" dirty="0">
                <a:latin typeface="Lato"/>
              </a:rPr>
            </a:br>
            <a:r>
              <a:rPr lang="pl-PL" sz="2000" dirty="0">
                <a:latin typeface="Lato"/>
              </a:rPr>
              <a:t>		- art. 46 lub art. 48.</a:t>
            </a:r>
            <a:br>
              <a:rPr lang="pl-PL" sz="2000" dirty="0">
                <a:latin typeface="Lato"/>
              </a:rPr>
            </a:br>
            <a:r>
              <a:rPr lang="pl-PL" sz="1000" dirty="0">
                <a:latin typeface="Lato"/>
              </a:rPr>
              <a:t>	</a:t>
            </a:r>
            <a:br>
              <a:rPr lang="pl-PL" sz="1000" dirty="0">
                <a:latin typeface="Lato"/>
              </a:rPr>
            </a:br>
            <a:r>
              <a:rPr lang="pl-PL" sz="2000" dirty="0">
                <a:latin typeface="Lato"/>
              </a:rPr>
              <a:t>	 b) o charakterze terrorystycznym, o którym mowa w art. 115 </a:t>
            </a:r>
            <a:br>
              <a:rPr lang="pl-PL" sz="2000" dirty="0">
                <a:latin typeface="Lato"/>
              </a:rPr>
            </a:br>
            <a:r>
              <a:rPr lang="pl-PL" sz="2000" dirty="0">
                <a:latin typeface="Lato"/>
              </a:rPr>
              <a:t>		§ 20 ustawy z dnia 6 czerwca 1997 r. – Kodeks karny,</a:t>
            </a:r>
            <a:br>
              <a:rPr lang="pl-PL" sz="2000" dirty="0">
                <a:latin typeface="Lato"/>
              </a:rPr>
            </a:br>
            <a:r>
              <a:rPr lang="pl-PL" sz="1000" dirty="0">
                <a:latin typeface="Lato"/>
              </a:rPr>
              <a:t/>
            </a:r>
            <a:br>
              <a:rPr lang="pl-PL" sz="1000" dirty="0">
                <a:latin typeface="Lato"/>
              </a:rPr>
            </a:br>
            <a:r>
              <a:rPr lang="pl-PL" sz="2000" dirty="0">
                <a:latin typeface="Lato"/>
              </a:rPr>
              <a:t>	c) skarbowe</a:t>
            </a:r>
            <a:r>
              <a:rPr lang="pl-PL" sz="2000" dirty="0" smtClean="0">
                <a:latin typeface="Lato"/>
              </a:rPr>
              <a:t>,</a:t>
            </a:r>
            <a:endParaRPr lang="pl-PL" sz="2000" dirty="0">
              <a:latin typeface="Lato"/>
            </a:endParaRPr>
          </a:p>
          <a:p>
            <a:pPr marL="107950">
              <a:lnSpc>
                <a:spcPct val="80000"/>
              </a:lnSpc>
              <a:buClr>
                <a:srgbClr val="A50021"/>
              </a:buClr>
              <a:defRPr/>
            </a:pPr>
            <a:r>
              <a:rPr lang="pl-PL" sz="1000" dirty="0">
                <a:latin typeface="Lato"/>
              </a:rPr>
              <a:t>		</a:t>
            </a:r>
            <a:br>
              <a:rPr lang="pl-PL" sz="1000" dirty="0">
                <a:latin typeface="Lato"/>
              </a:rPr>
            </a:br>
            <a:r>
              <a:rPr lang="pl-PL" sz="2000" dirty="0">
                <a:latin typeface="Lato"/>
              </a:rPr>
              <a:t>	d) o którym mowa w art. 9 lub art. 10 ustawy z dnia 15 		czerwca 2012 r. o skutkach powierzania wykonywania 		pracy cudzoziemcom przebywającym wbrew </a:t>
            </a:r>
            <a:r>
              <a:rPr lang="pl-PL" sz="2000" dirty="0" smtClean="0">
                <a:latin typeface="Lato"/>
              </a:rPr>
              <a:t>		przepisom na terytorium Rzeczypospolitej </a:t>
            </a:r>
            <a:r>
              <a:rPr lang="pl-PL" sz="2000" dirty="0">
                <a:latin typeface="Lato"/>
              </a:rPr>
              <a:t>Polskiej </a:t>
            </a:r>
            <a:r>
              <a:rPr lang="pl-PL" sz="2000" dirty="0" smtClean="0">
                <a:latin typeface="Lato"/>
              </a:rPr>
              <a:t/>
            </a:r>
            <a:br>
              <a:rPr lang="pl-PL" sz="2000" dirty="0" smtClean="0">
                <a:latin typeface="Lato"/>
              </a:rPr>
            </a:br>
            <a:r>
              <a:rPr lang="pl-PL" sz="2000" dirty="0" smtClean="0">
                <a:latin typeface="Lato"/>
              </a:rPr>
              <a:t>		(</a:t>
            </a:r>
            <a:r>
              <a:rPr lang="pl-PL" sz="2000" dirty="0">
                <a:latin typeface="Lato"/>
              </a:rPr>
              <a:t>Dz. U. poz. 769</a:t>
            </a:r>
            <a:r>
              <a:rPr lang="pl-PL" sz="2000" dirty="0" smtClean="0">
                <a:latin typeface="Lato"/>
              </a:rPr>
              <a:t>)</a:t>
            </a:r>
            <a:endParaRPr 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110</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41345583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4013" y="1835086"/>
            <a:ext cx="7704856" cy="45489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a:latin typeface="Lato"/>
              </a:rPr>
              <a:t>PODSTAWY WYKLUCZENIA </a:t>
            </a:r>
            <a:r>
              <a:rPr lang="pl-PL" altLang="pl-PL" sz="2200" b="1" dirty="0" smtClean="0">
                <a:latin typeface="Lato"/>
              </a:rPr>
              <a:t>OBLIGATORYJNE</a:t>
            </a:r>
            <a:r>
              <a:rPr lang="pl-PL" altLang="pl-PL" sz="2200" dirty="0" smtClean="0">
                <a:latin typeface="Lato"/>
              </a:rPr>
              <a:t> </a:t>
            </a:r>
            <a:endParaRPr lang="pl-PL" altLang="pl-PL" sz="2200" dirty="0">
              <a:latin typeface="Lato"/>
            </a:endParaRPr>
          </a:p>
          <a:p>
            <a:pPr>
              <a:lnSpc>
                <a:spcPct val="80000"/>
              </a:lnSpc>
              <a:buClr>
                <a:srgbClr val="A50021"/>
              </a:buClr>
            </a:pPr>
            <a:endParaRPr lang="pl-PL" altLang="pl-PL" sz="1000" dirty="0">
              <a:latin typeface="Lato"/>
            </a:endParaRPr>
          </a:p>
          <a:p>
            <a:pPr>
              <a:lnSpc>
                <a:spcPct val="80000"/>
              </a:lnSpc>
              <a:buClr>
                <a:srgbClr val="A50021"/>
              </a:buClr>
            </a:pPr>
            <a:r>
              <a:rPr lang="pl-PL" altLang="pl-PL" sz="2000" dirty="0">
                <a:latin typeface="Lato"/>
              </a:rPr>
              <a:t>Z postępowania o udzielenie zamówienia wyklucza się:</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14) wykonawcę, jeżeli urzędującego członka jego organu 	zarządzającego lub nadzorczego, wspólnika spółki w spółce 	jawnej lub partnerskiej albo komplementariusza w spółce 	komandytowej lub 	komandytowo-akcyjnej lub prokurenta 	prawomocnie skazano za przestępstwo, o którym mowa w </a:t>
            </a:r>
            <a:r>
              <a:rPr lang="pl-PL" altLang="pl-PL" sz="2000" dirty="0" smtClean="0">
                <a:latin typeface="Lato"/>
              </a:rPr>
              <a:t>	pkt13;</a:t>
            </a:r>
            <a:r>
              <a:rPr lang="pl-PL" altLang="pl-PL" sz="2000" b="1" dirty="0">
                <a:latin typeface="Lato"/>
              </a:rPr>
              <a:t/>
            </a:r>
            <a:br>
              <a:rPr lang="pl-PL" altLang="pl-PL" sz="2000" b="1" dirty="0">
                <a:latin typeface="Lato"/>
              </a:rPr>
            </a:br>
            <a:r>
              <a:rPr lang="pl-PL" altLang="pl-PL" sz="1000" dirty="0">
                <a:latin typeface="Lato"/>
              </a:rPr>
              <a:t/>
            </a:r>
            <a:br>
              <a:rPr lang="pl-PL" altLang="pl-PL" sz="1000" dirty="0">
                <a:latin typeface="Lato"/>
              </a:rPr>
            </a:br>
            <a:r>
              <a:rPr lang="pl-PL" altLang="pl-PL" sz="2000" dirty="0">
                <a:latin typeface="Lato"/>
              </a:rPr>
              <a:t>15) wykonawcę, wobec którego wydano prawomocny wyrok sądu </a:t>
            </a:r>
            <a:r>
              <a:rPr lang="pl-PL" altLang="pl-PL" sz="2000" dirty="0" smtClean="0">
                <a:latin typeface="Lato"/>
              </a:rPr>
              <a:t>	lub ostateczną </a:t>
            </a:r>
            <a:r>
              <a:rPr lang="pl-PL" altLang="pl-PL" sz="2000" dirty="0">
                <a:latin typeface="Lato"/>
              </a:rPr>
              <a:t>decyzję administracyjną o zaleganiu z </a:t>
            </a:r>
            <a:r>
              <a:rPr lang="pl-PL" altLang="pl-PL" sz="2000" dirty="0" smtClean="0">
                <a:latin typeface="Lato"/>
              </a:rPr>
              <a:t>	uiszczaniem podatków</a:t>
            </a:r>
            <a:r>
              <a:rPr lang="pl-PL" altLang="pl-PL" sz="2000" dirty="0">
                <a:latin typeface="Lato"/>
              </a:rPr>
              <a:t>, opłat lub składek na ubezpieczenia </a:t>
            </a:r>
            <a:r>
              <a:rPr lang="pl-PL" altLang="pl-PL" sz="2000" dirty="0" smtClean="0">
                <a:latin typeface="Lato"/>
              </a:rPr>
              <a:t>	społeczne </a:t>
            </a:r>
            <a:r>
              <a:rPr lang="pl-PL" altLang="pl-PL" sz="2000" dirty="0">
                <a:latin typeface="Lato"/>
              </a:rPr>
              <a:t>lub </a:t>
            </a:r>
            <a:r>
              <a:rPr lang="pl-PL" altLang="pl-PL" sz="2000" dirty="0" smtClean="0">
                <a:latin typeface="Lato"/>
              </a:rPr>
              <a:t>zdrowotne</a:t>
            </a:r>
            <a:r>
              <a:rPr lang="pl-PL" altLang="pl-PL" sz="2000" dirty="0">
                <a:latin typeface="Lato"/>
              </a:rPr>
              <a:t>, chyba że wykonawca dokonał </a:t>
            </a:r>
            <a:r>
              <a:rPr lang="pl-PL" altLang="pl-PL" sz="2000" dirty="0" smtClean="0">
                <a:latin typeface="Lato"/>
              </a:rPr>
              <a:t>	płatności </a:t>
            </a:r>
            <a:r>
              <a:rPr lang="pl-PL" altLang="pl-PL" sz="2000" dirty="0">
                <a:latin typeface="Lato"/>
              </a:rPr>
              <a:t>należnych </a:t>
            </a:r>
            <a:r>
              <a:rPr lang="pl-PL" altLang="pl-PL" sz="2000" dirty="0" smtClean="0">
                <a:latin typeface="Lato"/>
              </a:rPr>
              <a:t>podatków</a:t>
            </a:r>
            <a:r>
              <a:rPr lang="pl-PL" altLang="pl-PL" sz="2000" dirty="0">
                <a:latin typeface="Lato"/>
              </a:rPr>
              <a:t>, opłat lub składek na </a:t>
            </a:r>
            <a:r>
              <a:rPr lang="pl-PL" altLang="pl-PL" sz="2000" dirty="0" smtClean="0">
                <a:latin typeface="Lato"/>
              </a:rPr>
              <a:t>	ubezpieczenie </a:t>
            </a:r>
            <a:r>
              <a:rPr lang="pl-PL" altLang="pl-PL" sz="2000" dirty="0">
                <a:latin typeface="Lato"/>
              </a:rPr>
              <a:t>społeczne lub </a:t>
            </a:r>
            <a:r>
              <a:rPr lang="pl-PL" altLang="pl-PL" sz="2000" dirty="0" smtClean="0">
                <a:latin typeface="Lato"/>
              </a:rPr>
              <a:t>zdrowotne </a:t>
            </a:r>
            <a:r>
              <a:rPr lang="pl-PL" altLang="pl-PL" sz="2000" dirty="0">
                <a:latin typeface="Lato"/>
              </a:rPr>
              <a:t>wraz z odsetkami </a:t>
            </a:r>
            <a:r>
              <a:rPr lang="pl-PL" altLang="pl-PL" sz="2000" dirty="0" smtClean="0">
                <a:latin typeface="Lato"/>
              </a:rPr>
              <a:t>	lub </a:t>
            </a:r>
            <a:r>
              <a:rPr lang="pl-PL" altLang="pl-PL" sz="2000" dirty="0">
                <a:latin typeface="Lato"/>
              </a:rPr>
              <a:t>grzywnami lub zawarł wiążące </a:t>
            </a:r>
            <a:r>
              <a:rPr lang="pl-PL" altLang="pl-PL" sz="2000" dirty="0" smtClean="0">
                <a:latin typeface="Lato"/>
              </a:rPr>
              <a:t>porozumienie </a:t>
            </a:r>
            <a:r>
              <a:rPr lang="pl-PL" altLang="pl-PL" sz="2000" dirty="0">
                <a:latin typeface="Lato"/>
              </a:rPr>
              <a:t>w sprawie </a:t>
            </a:r>
            <a:r>
              <a:rPr lang="pl-PL" altLang="pl-PL" sz="2000" dirty="0" smtClean="0">
                <a:latin typeface="Lato"/>
              </a:rPr>
              <a:t>	spłaty </a:t>
            </a:r>
            <a:r>
              <a:rPr lang="pl-PL" altLang="pl-PL" sz="2000" dirty="0">
                <a:latin typeface="Lato"/>
              </a:rPr>
              <a:t>tych należności</a:t>
            </a:r>
            <a:r>
              <a:rPr lang="pl-PL" altLang="pl-PL" sz="2000" dirty="0" smtClean="0">
                <a:latin typeface="Lato"/>
              </a:rPr>
              <a:t>;</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111</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94289870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700808"/>
            <a:ext cx="8136904" cy="491826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a:latin typeface="Lato"/>
              </a:rPr>
              <a:t>PODSTAWY WYKLUCZENIA </a:t>
            </a:r>
            <a:r>
              <a:rPr lang="pl-PL" altLang="pl-PL" sz="2200" b="1" dirty="0" smtClean="0">
                <a:latin typeface="Lato"/>
              </a:rPr>
              <a:t>OBLIGATORYJNE</a:t>
            </a:r>
            <a:r>
              <a:rPr lang="pl-PL" altLang="pl-PL" sz="2200" dirty="0" smtClean="0">
                <a:latin typeface="Lato"/>
              </a:rPr>
              <a:t> </a:t>
            </a:r>
            <a:endParaRPr lang="pl-PL" altLang="pl-PL" sz="2200" dirty="0">
              <a:latin typeface="Lato"/>
            </a:endParaRPr>
          </a:p>
          <a:p>
            <a:pPr>
              <a:lnSpc>
                <a:spcPct val="80000"/>
              </a:lnSpc>
              <a:buClr>
                <a:srgbClr val="A50021"/>
              </a:buClr>
            </a:pPr>
            <a:endParaRPr lang="pl-PL" altLang="pl-PL" sz="1000" dirty="0">
              <a:latin typeface="Lato"/>
            </a:endParaRPr>
          </a:p>
          <a:p>
            <a:pPr>
              <a:lnSpc>
                <a:spcPct val="80000"/>
              </a:lnSpc>
              <a:buClr>
                <a:srgbClr val="A50021"/>
              </a:buClr>
            </a:pPr>
            <a:r>
              <a:rPr lang="pl-PL" altLang="pl-PL" sz="2000" dirty="0">
                <a:latin typeface="Lato"/>
              </a:rPr>
              <a:t>Z postępowania o udzielenie zamówienia wyklucza się:</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16) wykonawcę, który w wyniku zamierzonego działania lub </a:t>
            </a:r>
            <a:r>
              <a:rPr lang="pl-PL" altLang="pl-PL" sz="2000" dirty="0" smtClean="0">
                <a:latin typeface="Lato"/>
              </a:rPr>
              <a:t>	rażącego niedbalstwa </a:t>
            </a:r>
            <a:r>
              <a:rPr lang="pl-PL" altLang="pl-PL" sz="2000" dirty="0">
                <a:latin typeface="Lato"/>
              </a:rPr>
              <a:t>wprowadził zamawiającego w </a:t>
            </a:r>
            <a:r>
              <a:rPr lang="pl-PL" altLang="pl-PL" sz="2000" dirty="0" smtClean="0">
                <a:latin typeface="Lato"/>
              </a:rPr>
              <a:t>błąd 	przy 	przedstawieniu </a:t>
            </a:r>
            <a:r>
              <a:rPr lang="pl-PL" altLang="pl-PL" sz="2000" dirty="0">
                <a:latin typeface="Lato"/>
              </a:rPr>
              <a:t>informacji, że nie podlega wykluczeniu, </a:t>
            </a:r>
            <a:r>
              <a:rPr lang="pl-PL" altLang="pl-PL" sz="2000" dirty="0" smtClean="0">
                <a:latin typeface="Lato"/>
              </a:rPr>
              <a:t>spełnia 	warunki </a:t>
            </a:r>
            <a:r>
              <a:rPr lang="pl-PL" altLang="pl-PL" sz="2000" dirty="0">
                <a:latin typeface="Lato"/>
              </a:rPr>
              <a:t>udziału w postępowaniu lub obiektywne i 	niedyskryminacyjne kryteria </a:t>
            </a:r>
            <a:r>
              <a:rPr lang="pl-PL" altLang="pl-PL" sz="2000" i="1" dirty="0">
                <a:latin typeface="Lato"/>
              </a:rPr>
              <a:t>(kryteria selekcji) </a:t>
            </a:r>
            <a:r>
              <a:rPr lang="pl-PL" altLang="pl-PL" sz="2000" dirty="0">
                <a:latin typeface="Lato"/>
              </a:rPr>
              <a:t>lub który </a:t>
            </a:r>
            <a:r>
              <a:rPr lang="pl-PL" altLang="pl-PL" sz="2000" dirty="0" smtClean="0">
                <a:latin typeface="Lato"/>
              </a:rPr>
              <a:t>zataił </a:t>
            </a:r>
            <a:r>
              <a:rPr lang="pl-PL" altLang="pl-PL" sz="2000" dirty="0">
                <a:latin typeface="Lato"/>
              </a:rPr>
              <a:t>te </a:t>
            </a:r>
            <a:r>
              <a:rPr lang="pl-PL" altLang="pl-PL" sz="2000" dirty="0" smtClean="0">
                <a:latin typeface="Lato"/>
              </a:rPr>
              <a:t>	informacje </a:t>
            </a:r>
            <a:r>
              <a:rPr lang="pl-PL" altLang="pl-PL" sz="2000" dirty="0">
                <a:latin typeface="Lato"/>
              </a:rPr>
              <a:t>lub nie jest w stanie przedstawić </a:t>
            </a:r>
            <a:r>
              <a:rPr lang="pl-PL" altLang="pl-PL" sz="2000" dirty="0" smtClean="0">
                <a:latin typeface="Lato"/>
              </a:rPr>
              <a:t>wymaganych 	dokumentów</a:t>
            </a:r>
            <a:r>
              <a:rPr lang="pl-PL" altLang="pl-PL" sz="2000" dirty="0">
                <a:latin typeface="Lato"/>
              </a:rPr>
              <a:t>,</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17) wykonawcę, który w wyniku lekkomyślności lub niedbalstwa 	przedstawił informacje wprowadzające w błąd </a:t>
            </a:r>
            <a:r>
              <a:rPr lang="pl-PL" altLang="pl-PL" sz="2000" dirty="0" smtClean="0">
                <a:latin typeface="Lato"/>
              </a:rPr>
              <a:t>	zamawiającego, mogące </a:t>
            </a:r>
            <a:r>
              <a:rPr lang="pl-PL" altLang="pl-PL" sz="2000" dirty="0">
                <a:latin typeface="Lato"/>
              </a:rPr>
              <a:t>mieć istotny wpływ na decyzje </a:t>
            </a:r>
            <a:r>
              <a:rPr lang="pl-PL" altLang="pl-PL" sz="2000" dirty="0" smtClean="0">
                <a:latin typeface="Lato"/>
              </a:rPr>
              <a:t>	podejmowane </a:t>
            </a:r>
            <a:r>
              <a:rPr lang="pl-PL" altLang="pl-PL" sz="2000" dirty="0">
                <a:latin typeface="Lato"/>
              </a:rPr>
              <a:t>przez </a:t>
            </a:r>
            <a:r>
              <a:rPr lang="pl-PL" altLang="pl-PL" sz="2000" dirty="0" smtClean="0">
                <a:latin typeface="Lato"/>
              </a:rPr>
              <a:t>zamawiającego </a:t>
            </a:r>
            <a:r>
              <a:rPr lang="pl-PL" altLang="pl-PL" sz="2000" dirty="0">
                <a:latin typeface="Lato"/>
              </a:rPr>
              <a:t>w postepowaniu o </a:t>
            </a:r>
            <a:r>
              <a:rPr lang="pl-PL" altLang="pl-PL" sz="2000" dirty="0" smtClean="0">
                <a:latin typeface="Lato"/>
              </a:rPr>
              <a:t>	udzielenie </a:t>
            </a:r>
            <a:r>
              <a:rPr lang="pl-PL" altLang="pl-PL" sz="2000" dirty="0">
                <a:latin typeface="Lato"/>
              </a:rPr>
              <a:t>zamówienia;</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18) wykonawcę, który bezprawnie wpływał lub próbował wpłynąć na 	czynności zamawiającego lub pozyskać informacje poufne, 	mogące dać mu przewagę w postępowaniu o udzielenie 	</a:t>
            </a:r>
            <a:r>
              <a:rPr lang="pl-PL" altLang="pl-PL" sz="2000" dirty="0" smtClean="0">
                <a:latin typeface="Lato"/>
              </a:rPr>
              <a:t>zamówienia;</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112</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03746519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700808"/>
            <a:ext cx="7560840" cy="442582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a:latin typeface="Lato"/>
              </a:rPr>
              <a:t>PODSTAWY WYKLUCZENIA </a:t>
            </a:r>
            <a:r>
              <a:rPr lang="pl-PL" altLang="pl-PL" sz="2200" b="1" dirty="0" smtClean="0">
                <a:latin typeface="Lato"/>
              </a:rPr>
              <a:t>OBLIGATORYJNE</a:t>
            </a:r>
            <a:r>
              <a:rPr lang="pl-PL" altLang="pl-PL" sz="2200" dirty="0" smtClean="0">
                <a:latin typeface="Lato"/>
              </a:rPr>
              <a:t> </a:t>
            </a:r>
            <a:endParaRPr lang="pl-PL" altLang="pl-PL" sz="2200" dirty="0">
              <a:latin typeface="Lato"/>
            </a:endParaRPr>
          </a:p>
          <a:p>
            <a:pPr>
              <a:lnSpc>
                <a:spcPct val="80000"/>
              </a:lnSpc>
              <a:buClr>
                <a:srgbClr val="A50021"/>
              </a:buClr>
            </a:pPr>
            <a:endParaRPr lang="pl-PL" altLang="pl-PL" sz="1000" dirty="0">
              <a:latin typeface="Lato"/>
            </a:endParaRP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Z </a:t>
            </a:r>
            <a:r>
              <a:rPr lang="pl-PL" altLang="pl-PL" sz="2000" dirty="0">
                <a:latin typeface="Lato"/>
              </a:rPr>
              <a:t>postępowania o udzielenie zamówienia wyklucza się:</a:t>
            </a:r>
            <a:br>
              <a:rPr lang="pl-PL" altLang="pl-PL" sz="2000" dirty="0">
                <a:latin typeface="Lato"/>
              </a:rPr>
            </a:br>
            <a:r>
              <a:rPr lang="pl-PL" altLang="pl-PL" sz="1000" dirty="0">
                <a:latin typeface="Lato"/>
              </a:rPr>
              <a:t/>
            </a:r>
            <a:br>
              <a:rPr lang="pl-PL" altLang="pl-PL" sz="1000" dirty="0">
                <a:latin typeface="Lato"/>
              </a:rPr>
            </a:br>
            <a:endParaRPr lang="pl-PL" altLang="pl-PL" sz="1000" dirty="0" smtClean="0">
              <a:latin typeface="Lato"/>
            </a:endParaRPr>
          </a:p>
          <a:p>
            <a:pPr>
              <a:lnSpc>
                <a:spcPct val="80000"/>
              </a:lnSpc>
              <a:buClr>
                <a:srgbClr val="A50021"/>
              </a:buClr>
            </a:pPr>
            <a:r>
              <a:rPr lang="pl-PL" altLang="pl-PL" sz="2000" dirty="0" smtClean="0">
                <a:latin typeface="Lato"/>
              </a:rPr>
              <a:t>19</a:t>
            </a:r>
            <a:r>
              <a:rPr lang="pl-PL" altLang="pl-PL" sz="2000" dirty="0">
                <a:latin typeface="Lato"/>
              </a:rPr>
              <a:t>) wykonawcę, który brał udział w przygotowaniu </a:t>
            </a:r>
            <a:r>
              <a:rPr lang="pl-PL" altLang="pl-PL" sz="2000" dirty="0" smtClean="0">
                <a:latin typeface="Lato"/>
              </a:rPr>
              <a:t>postępowania </a:t>
            </a:r>
            <a:r>
              <a:rPr lang="pl-PL" altLang="pl-PL" sz="2000" dirty="0">
                <a:latin typeface="Lato"/>
              </a:rPr>
              <a:t/>
            </a:r>
            <a:br>
              <a:rPr lang="pl-PL" altLang="pl-PL" sz="2000" dirty="0">
                <a:latin typeface="Lato"/>
              </a:rPr>
            </a:br>
            <a:r>
              <a:rPr lang="pl-PL" altLang="pl-PL" sz="2000" dirty="0">
                <a:latin typeface="Lato"/>
              </a:rPr>
              <a:t>	o udzielenie zamówienia (…);</a:t>
            </a:r>
            <a:br>
              <a:rPr lang="pl-PL" altLang="pl-PL" sz="2000" dirty="0">
                <a:latin typeface="Lato"/>
              </a:rPr>
            </a:br>
            <a:endParaRPr lang="pl-PL" altLang="pl-PL" sz="2000" dirty="0">
              <a:latin typeface="Lato"/>
            </a:endParaRPr>
          </a:p>
          <a:p>
            <a:pPr>
              <a:lnSpc>
                <a:spcPct val="80000"/>
              </a:lnSpc>
              <a:buClr>
                <a:srgbClr val="A50021"/>
              </a:buClr>
            </a:pPr>
            <a:r>
              <a:rPr lang="pl-PL" altLang="pl-PL" sz="2000" dirty="0">
                <a:latin typeface="Lato"/>
              </a:rPr>
              <a:t>20) wykonawcę, który z innymi wykonawcami zawarł </a:t>
            </a:r>
            <a:r>
              <a:rPr lang="pl-PL" altLang="pl-PL" sz="2000" dirty="0" smtClean="0">
                <a:latin typeface="Lato"/>
              </a:rPr>
              <a:t>	porozumienie mające </a:t>
            </a:r>
            <a:r>
              <a:rPr lang="pl-PL" altLang="pl-PL" sz="2000" dirty="0">
                <a:latin typeface="Lato"/>
              </a:rPr>
              <a:t>na celu zakłócenie konkurencji </a:t>
            </a:r>
            <a:r>
              <a:rPr lang="pl-PL" altLang="pl-PL" sz="2000" dirty="0" smtClean="0">
                <a:latin typeface="Lato"/>
              </a:rPr>
              <a:t>	między wykonawcami w postępowaniu o udzielenie 	zamówienia (…);</a:t>
            </a:r>
            <a:r>
              <a:rPr lang="pl-PL" altLang="pl-PL" sz="2000" b="1" dirty="0">
                <a:latin typeface="Lato"/>
              </a:rPr>
              <a:t/>
            </a:r>
            <a:br>
              <a:rPr lang="pl-PL" altLang="pl-PL" sz="2000" b="1" dirty="0">
                <a:latin typeface="Lato"/>
              </a:rPr>
            </a:br>
            <a:r>
              <a:rPr lang="pl-PL" altLang="pl-PL" sz="2000" dirty="0">
                <a:latin typeface="Lato"/>
              </a:rPr>
              <a:t/>
            </a:r>
            <a:br>
              <a:rPr lang="pl-PL" altLang="pl-PL" sz="2000" dirty="0">
                <a:latin typeface="Lato"/>
              </a:rPr>
            </a:br>
            <a:r>
              <a:rPr lang="pl-PL" altLang="pl-PL" sz="2000" dirty="0">
                <a:latin typeface="Lato"/>
              </a:rPr>
              <a:t>21) wykonawcę będącego podmiotem zbiorowym, wobec którego </a:t>
            </a:r>
            <a:r>
              <a:rPr lang="pl-PL" altLang="pl-PL" sz="2000" dirty="0" smtClean="0">
                <a:latin typeface="Lato"/>
              </a:rPr>
              <a:t>	sąd orzekł </a:t>
            </a:r>
            <a:r>
              <a:rPr lang="pl-PL" altLang="pl-PL" sz="2000" dirty="0">
                <a:latin typeface="Lato"/>
              </a:rPr>
              <a:t>zakaz ubiegania się o zamówienie publiczne, na </a:t>
            </a:r>
            <a:r>
              <a:rPr lang="pl-PL" altLang="pl-PL" sz="2000" dirty="0" smtClean="0">
                <a:latin typeface="Lato"/>
              </a:rPr>
              <a:t>	podstawie ustawy </a:t>
            </a:r>
            <a:r>
              <a:rPr lang="pl-PL" altLang="pl-PL" sz="2000" dirty="0">
                <a:latin typeface="Lato"/>
              </a:rPr>
              <a:t>z dnia 28 października 2002 r. </a:t>
            </a:r>
            <a:r>
              <a:rPr lang="pl-PL" altLang="pl-PL" sz="2000" dirty="0" smtClean="0">
                <a:latin typeface="Lato"/>
              </a:rPr>
              <a:t/>
            </a:r>
            <a:br>
              <a:rPr lang="pl-PL" altLang="pl-PL" sz="2000" dirty="0" smtClean="0">
                <a:latin typeface="Lato"/>
              </a:rPr>
            </a:br>
            <a:r>
              <a:rPr lang="pl-PL" altLang="pl-PL" sz="2000" dirty="0" smtClean="0">
                <a:latin typeface="Lato"/>
              </a:rPr>
              <a:t>	o odpowiedzialności podmiotów zbiorowych za czyny 	zabronione pod groźbą kary (…)</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113</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47662994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700808"/>
            <a:ext cx="7920880" cy="4179606"/>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a:latin typeface="Lato"/>
              </a:rPr>
              <a:t>PODSTAWY WYKLUCZENIA </a:t>
            </a:r>
            <a:r>
              <a:rPr lang="pl-PL" altLang="pl-PL" sz="2200" b="1" dirty="0" smtClean="0">
                <a:latin typeface="Lato"/>
              </a:rPr>
              <a:t>OBLIGATORYJNE</a:t>
            </a:r>
            <a:r>
              <a:rPr lang="pl-PL" altLang="pl-PL" sz="2200" dirty="0" smtClean="0">
                <a:latin typeface="Lato"/>
              </a:rPr>
              <a:t> </a:t>
            </a:r>
            <a:endParaRPr lang="pl-PL" altLang="pl-PL" sz="2200" dirty="0">
              <a:latin typeface="Lato"/>
            </a:endParaRPr>
          </a:p>
          <a:p>
            <a:pPr>
              <a:lnSpc>
                <a:spcPct val="80000"/>
              </a:lnSpc>
              <a:buClr>
                <a:srgbClr val="A50021"/>
              </a:buClr>
            </a:pPr>
            <a:endParaRPr lang="pl-PL" altLang="pl-PL" sz="1000" dirty="0">
              <a:latin typeface="Lato"/>
            </a:endParaRP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Z </a:t>
            </a:r>
            <a:r>
              <a:rPr lang="pl-PL" altLang="pl-PL" sz="2000" dirty="0">
                <a:latin typeface="Lato"/>
              </a:rPr>
              <a:t>postępowania o udzielenie zamówienia wyklucza się:</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22) wykonawcę, wobec którego orzeczono tytułem środka 	zapobiegawczego zakaz ubiegania się o zamówienia </a:t>
            </a:r>
            <a:r>
              <a:rPr lang="pl-PL" altLang="pl-PL" sz="2000" dirty="0" smtClean="0">
                <a:latin typeface="Lato"/>
              </a:rPr>
              <a:t>	publiczne</a:t>
            </a:r>
            <a:r>
              <a:rPr lang="pl-PL" altLang="pl-PL" sz="2000" dirty="0">
                <a:latin typeface="Lato"/>
              </a:rPr>
              <a:t>;</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23) wykonawców, którzy należąc do tej samej grupy kapitałowej </a:t>
            </a:r>
            <a:br>
              <a:rPr lang="pl-PL" altLang="pl-PL" sz="2000" dirty="0">
                <a:latin typeface="Lato"/>
              </a:rPr>
            </a:br>
            <a:r>
              <a:rPr lang="pl-PL" altLang="pl-PL" sz="2000" dirty="0" smtClean="0">
                <a:latin typeface="Lato"/>
              </a:rPr>
              <a:t>	w rozumieniu ustawy z dnia 16 lutego 2007 r. o ochronie 	konkurencji i konsumentów (…), złożyli </a:t>
            </a:r>
            <a:r>
              <a:rPr lang="pl-PL" altLang="pl-PL" sz="2000" dirty="0">
                <a:latin typeface="Lato"/>
              </a:rPr>
              <a:t>odrębne oferty, </a:t>
            </a:r>
            <a:r>
              <a:rPr lang="pl-PL" altLang="pl-PL" sz="2000" dirty="0" smtClean="0">
                <a:latin typeface="Lato"/>
              </a:rPr>
              <a:t/>
            </a:r>
            <a:br>
              <a:rPr lang="pl-PL" altLang="pl-PL" sz="2000" dirty="0" smtClean="0">
                <a:latin typeface="Lato"/>
              </a:rPr>
            </a:br>
            <a:r>
              <a:rPr lang="pl-PL" altLang="pl-PL" sz="2000" dirty="0" smtClean="0">
                <a:latin typeface="Lato"/>
              </a:rPr>
              <a:t>	oferty 	częściowe </a:t>
            </a:r>
            <a:r>
              <a:rPr lang="pl-PL" altLang="pl-PL" sz="2000" dirty="0">
                <a:latin typeface="Lato"/>
              </a:rPr>
              <a:t>lub wnioski o 	dopuszczenie do udziału </a:t>
            </a:r>
            <a:r>
              <a:rPr lang="pl-PL" altLang="pl-PL" sz="2000" dirty="0" smtClean="0">
                <a:latin typeface="Lato"/>
              </a:rPr>
              <a:t/>
            </a:r>
            <a:br>
              <a:rPr lang="pl-PL" altLang="pl-PL" sz="2000" dirty="0" smtClean="0">
                <a:latin typeface="Lato"/>
              </a:rPr>
            </a:br>
            <a:r>
              <a:rPr lang="pl-PL" altLang="pl-PL" sz="2000" dirty="0" smtClean="0">
                <a:latin typeface="Lato"/>
              </a:rPr>
              <a:t>	w postępowaniu</a:t>
            </a:r>
            <a:r>
              <a:rPr lang="pl-PL" altLang="pl-PL" sz="2000" dirty="0">
                <a:latin typeface="Lato"/>
              </a:rPr>
              <a:t>, chyba że </a:t>
            </a:r>
            <a:r>
              <a:rPr lang="pl-PL" altLang="pl-PL" sz="2000" dirty="0" smtClean="0">
                <a:latin typeface="Lato"/>
              </a:rPr>
              <a:t>wykażą, że istniejące </a:t>
            </a:r>
            <a:r>
              <a:rPr lang="pl-PL" altLang="pl-PL" sz="2000" dirty="0">
                <a:latin typeface="Lato"/>
              </a:rPr>
              <a:t>między </a:t>
            </a:r>
            <a:r>
              <a:rPr lang="pl-PL" altLang="pl-PL" sz="2000" dirty="0" smtClean="0">
                <a:latin typeface="Lato"/>
              </a:rPr>
              <a:t>nimi 	powiązania </a:t>
            </a:r>
            <a:r>
              <a:rPr lang="pl-PL" altLang="pl-PL" sz="2000" dirty="0">
                <a:latin typeface="Lato"/>
              </a:rPr>
              <a:t>nie prowadzą do  </a:t>
            </a:r>
            <a:r>
              <a:rPr lang="pl-PL" altLang="pl-PL" sz="2000" dirty="0" smtClean="0">
                <a:latin typeface="Lato"/>
              </a:rPr>
              <a:t>zakłócenia konkurencji </a:t>
            </a:r>
            <a:br>
              <a:rPr lang="pl-PL" altLang="pl-PL" sz="2000" dirty="0" smtClean="0">
                <a:latin typeface="Lato"/>
              </a:rPr>
            </a:br>
            <a:r>
              <a:rPr lang="pl-PL" altLang="pl-PL" sz="2000" dirty="0" smtClean="0">
                <a:latin typeface="Lato"/>
              </a:rPr>
              <a:t>	w </a:t>
            </a:r>
            <a:r>
              <a:rPr lang="pl-PL" altLang="pl-PL" sz="2000" dirty="0">
                <a:latin typeface="Lato"/>
              </a:rPr>
              <a:t>postępowaniu o udzielenie </a:t>
            </a:r>
            <a:r>
              <a:rPr lang="pl-PL" altLang="pl-PL" sz="2000" dirty="0" smtClean="0">
                <a:latin typeface="Lato"/>
              </a:rPr>
              <a:t>zamówienia.</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114</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74953936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556792"/>
            <a:ext cx="7867309" cy="496751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a:latin typeface="Lato"/>
              </a:rPr>
              <a:t>PODSTAWY WYKLUCZENIA Z POSTĘPOWANIA</a:t>
            </a:r>
            <a:r>
              <a:rPr lang="pl-PL" altLang="pl-PL" sz="2300" dirty="0">
                <a:latin typeface="Lato"/>
              </a:rPr>
              <a:t> </a:t>
            </a:r>
            <a:r>
              <a:rPr lang="pl-PL" altLang="pl-PL" sz="2300" b="1" dirty="0">
                <a:latin typeface="Lato"/>
              </a:rPr>
              <a:t>FAKULTATYWNE</a:t>
            </a:r>
            <a:r>
              <a:rPr lang="pl-PL" altLang="pl-PL" sz="2300" dirty="0">
                <a:latin typeface="Lato"/>
              </a:rPr>
              <a:t> </a:t>
            </a:r>
            <a:r>
              <a:rPr lang="pl-PL" altLang="pl-PL" sz="2200" dirty="0">
                <a:latin typeface="Lato"/>
              </a:rPr>
              <a:t>- art. 24 ust. 5 pkt </a:t>
            </a:r>
            <a:r>
              <a:rPr lang="pl-PL" altLang="pl-PL" sz="2200" dirty="0" smtClean="0">
                <a:latin typeface="Lato"/>
              </a:rPr>
              <a:t>1-8 ustawy </a:t>
            </a:r>
            <a:r>
              <a:rPr lang="pl-PL" altLang="pl-PL" sz="2200" dirty="0" err="1" smtClean="0">
                <a:latin typeface="Lato"/>
              </a:rPr>
              <a:t>Pzp</a:t>
            </a:r>
            <a:r>
              <a:rPr lang="pl-PL" altLang="pl-PL" sz="2200" dirty="0" smtClean="0">
                <a:latin typeface="Lato"/>
              </a:rPr>
              <a:t>:</a:t>
            </a:r>
            <a:r>
              <a:rPr lang="pl-PL" altLang="pl-PL" sz="2000" dirty="0">
                <a:latin typeface="Lato"/>
              </a:rPr>
              <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Z postępowania o udzielenie zamówienia zamawiający może wykluczyć wykonawcę </a:t>
            </a:r>
            <a:r>
              <a:rPr lang="pl-PL" altLang="pl-PL" sz="2000" i="1" dirty="0">
                <a:latin typeface="Lato"/>
              </a:rPr>
              <a:t>(o ile zostało to przewidziane w ogłoszeniu o zamówieniu, SIWZ lub w zaproszeniu do negocjacji)</a:t>
            </a:r>
            <a:r>
              <a:rPr lang="pl-PL" altLang="pl-PL" sz="2000" dirty="0">
                <a:latin typeface="Lato"/>
              </a:rPr>
              <a:t>:</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 w stosunku do którego otwarto likwidację (…) lub sąd zarządził 	likwidację jego majątku (…) lub którego upadłość </a:t>
            </a:r>
            <a:r>
              <a:rPr lang="pl-PL" altLang="pl-PL" sz="2000" dirty="0" smtClean="0">
                <a:latin typeface="Lato"/>
              </a:rPr>
              <a:t>ogłoszono 	(…);</a:t>
            </a:r>
            <a:r>
              <a:rPr lang="pl-PL" altLang="pl-PL" sz="2000" dirty="0">
                <a:latin typeface="Lato"/>
              </a:rPr>
              <a:t>	</a:t>
            </a:r>
            <a:br>
              <a:rPr lang="pl-PL" altLang="pl-PL" sz="2000" dirty="0">
                <a:latin typeface="Lato"/>
              </a:rPr>
            </a:br>
            <a:endParaRPr lang="pl-PL" altLang="pl-PL" sz="500" dirty="0">
              <a:latin typeface="Lato"/>
            </a:endParaRPr>
          </a:p>
          <a:p>
            <a:pPr>
              <a:lnSpc>
                <a:spcPct val="80000"/>
              </a:lnSpc>
              <a:buClr>
                <a:srgbClr val="A50021"/>
              </a:buClr>
            </a:pPr>
            <a:r>
              <a:rPr lang="pl-PL" altLang="pl-PL" sz="2000" dirty="0">
                <a:latin typeface="Lato"/>
              </a:rPr>
              <a:t>2) który w sposób zawiniony poważnie naruszył obowiązki </a:t>
            </a:r>
            <a:r>
              <a:rPr lang="pl-PL" altLang="pl-PL" sz="2000" dirty="0" smtClean="0">
                <a:latin typeface="Lato"/>
              </a:rPr>
              <a:t>	zawodowe,</a:t>
            </a:r>
            <a:r>
              <a:rPr lang="pl-PL" altLang="pl-PL" sz="2000" dirty="0">
                <a:latin typeface="Lato"/>
              </a:rPr>
              <a:t> </a:t>
            </a:r>
            <a:r>
              <a:rPr lang="pl-PL" altLang="pl-PL" sz="2000" dirty="0" smtClean="0">
                <a:latin typeface="Lato"/>
              </a:rPr>
              <a:t>co podważa </a:t>
            </a:r>
            <a:r>
              <a:rPr lang="pl-PL" altLang="pl-PL" sz="2000" dirty="0">
                <a:latin typeface="Lato"/>
              </a:rPr>
              <a:t>jego uczciwość, w szczególności </a:t>
            </a:r>
            <a:r>
              <a:rPr lang="pl-PL" altLang="pl-PL" sz="2000" dirty="0" smtClean="0">
                <a:latin typeface="Lato"/>
              </a:rPr>
              <a:t>	gdy </a:t>
            </a:r>
            <a:r>
              <a:rPr lang="pl-PL" altLang="pl-PL" sz="2000" dirty="0">
                <a:latin typeface="Lato"/>
              </a:rPr>
              <a:t>wykonawca </a:t>
            </a:r>
            <a:r>
              <a:rPr lang="pl-PL" altLang="pl-PL" sz="2000" dirty="0" smtClean="0">
                <a:latin typeface="Lato"/>
              </a:rPr>
              <a:t>w wyniku </a:t>
            </a:r>
            <a:r>
              <a:rPr lang="pl-PL" altLang="pl-PL" sz="2000" dirty="0">
                <a:latin typeface="Lato"/>
              </a:rPr>
              <a:t>zamierzonego działania lub </a:t>
            </a:r>
            <a:r>
              <a:rPr lang="pl-PL" altLang="pl-PL" sz="2000" dirty="0" smtClean="0">
                <a:latin typeface="Lato"/>
              </a:rPr>
              <a:t>	rażącego </a:t>
            </a:r>
            <a:r>
              <a:rPr lang="pl-PL" altLang="pl-PL" sz="2000" dirty="0">
                <a:latin typeface="Lato"/>
              </a:rPr>
              <a:t>niedbalstwa nie </a:t>
            </a:r>
            <a:r>
              <a:rPr lang="pl-PL" altLang="pl-PL" sz="2000" dirty="0" smtClean="0">
                <a:latin typeface="Lato"/>
              </a:rPr>
              <a:t>wykonał </a:t>
            </a:r>
            <a:r>
              <a:rPr lang="pl-PL" altLang="pl-PL" sz="2000" dirty="0">
                <a:latin typeface="Lato"/>
              </a:rPr>
              <a:t>lub nienależycie wykonał </a:t>
            </a:r>
            <a:r>
              <a:rPr lang="pl-PL" altLang="pl-PL" sz="2000" dirty="0" smtClean="0">
                <a:latin typeface="Lato"/>
              </a:rPr>
              <a:t>	zamówienie (…);</a:t>
            </a:r>
            <a:r>
              <a:rPr lang="pl-PL" altLang="pl-PL" sz="2000" dirty="0">
                <a:latin typeface="Lato"/>
              </a:rPr>
              <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3) konflikt interesów w rozumieniu art. 24 ust. 5 pkt 3 </a:t>
            </a:r>
            <a:r>
              <a:rPr lang="pl-PL" altLang="pl-PL" sz="2000" dirty="0" smtClean="0">
                <a:latin typeface="Lato"/>
              </a:rPr>
              <a:t>- pozostawanie 	przez </a:t>
            </a:r>
            <a:r>
              <a:rPr lang="pl-PL" altLang="pl-PL" sz="2000" dirty="0">
                <a:latin typeface="Lato"/>
              </a:rPr>
              <a:t>wykonawcę, lub osoby, o których mowa w art. 24 ust. 1 </a:t>
            </a:r>
            <a:r>
              <a:rPr lang="pl-PL" altLang="pl-PL" sz="2000" dirty="0" smtClean="0">
                <a:latin typeface="Lato"/>
              </a:rPr>
              <a:t>	pkt 14</a:t>
            </a:r>
            <a:r>
              <a:rPr lang="pl-PL" altLang="pl-PL" sz="2000" dirty="0">
                <a:latin typeface="Lato"/>
              </a:rPr>
              <a:t>, uprawnione do reprezentowania wykonawcy, w </a:t>
            </a:r>
            <a:r>
              <a:rPr lang="pl-PL" altLang="pl-PL" sz="2000" dirty="0" smtClean="0">
                <a:latin typeface="Lato"/>
              </a:rPr>
              <a:t>	określonych </a:t>
            </a:r>
            <a:r>
              <a:rPr lang="pl-PL" altLang="pl-PL" sz="2000" dirty="0">
                <a:latin typeface="Lato"/>
              </a:rPr>
              <a:t>	relacjach z zamawiającym lub innymi osobami </a:t>
            </a:r>
            <a:r>
              <a:rPr lang="pl-PL" altLang="pl-PL" sz="2000" dirty="0" smtClean="0">
                <a:latin typeface="Lato"/>
              </a:rPr>
              <a:t>	wskazanymi </a:t>
            </a:r>
            <a:r>
              <a:rPr lang="pl-PL" altLang="pl-PL" sz="2000" dirty="0">
                <a:latin typeface="Lato"/>
              </a:rPr>
              <a:t>w tym </a:t>
            </a:r>
            <a:r>
              <a:rPr lang="pl-PL" altLang="pl-PL" sz="2000" dirty="0" smtClean="0">
                <a:latin typeface="Lato"/>
              </a:rPr>
              <a:t>przepisie</a:t>
            </a:r>
            <a:r>
              <a:rPr lang="pl-PL" altLang="pl-PL" sz="2000" dirty="0">
                <a:latin typeface="Lato"/>
              </a:rPr>
              <a:t>;</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115</a:t>
            </a:fld>
            <a:endParaRPr lang="pl-PL" altLang="pl-PL" dirty="0">
              <a:solidFill>
                <a:schemeClr val="accent3">
                  <a:lumMod val="75000"/>
                </a:schemeClr>
              </a:solidFill>
            </a:endParaRPr>
          </a:p>
        </p:txBody>
      </p:sp>
      <p:sp>
        <p:nvSpPr>
          <p:cNvPr id="7" name="TextBox 1"/>
          <p:cNvSpPr txBox="1"/>
          <p:nvPr/>
        </p:nvSpPr>
        <p:spPr>
          <a:xfrm>
            <a:off x="248662" y="54868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9718559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44324" y="1619596"/>
            <a:ext cx="7704856" cy="504138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a:latin typeface="Lato"/>
              </a:rPr>
              <a:t>PODSTAWY WYKLUCZENIA </a:t>
            </a:r>
            <a:r>
              <a:rPr lang="pl-PL" altLang="pl-PL" sz="2200" b="1" dirty="0" smtClean="0">
                <a:latin typeface="Lato"/>
              </a:rPr>
              <a:t>FAKULTATYWNE</a:t>
            </a:r>
            <a:r>
              <a:rPr lang="pl-PL" altLang="pl-PL" sz="2200" dirty="0">
                <a:latin typeface="Lato"/>
              </a:rPr>
              <a:t/>
            </a:r>
            <a:br>
              <a:rPr lang="pl-PL" altLang="pl-PL" sz="2200" dirty="0">
                <a:latin typeface="Lato"/>
              </a:rPr>
            </a:br>
            <a:r>
              <a:rPr lang="pl-PL" altLang="pl-PL" sz="1000" dirty="0">
                <a:latin typeface="Lato"/>
              </a:rPr>
              <a:t/>
            </a:r>
            <a:br>
              <a:rPr lang="pl-PL" altLang="pl-PL" sz="1000" dirty="0">
                <a:latin typeface="Lato"/>
              </a:rPr>
            </a:br>
            <a:r>
              <a:rPr lang="pl-PL" altLang="pl-PL" sz="2000" dirty="0">
                <a:latin typeface="Lato"/>
              </a:rPr>
              <a:t>Z postępowania o udzielenie zamówienia zamawiający może wykluczyć wykonawcę:</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4) który, przyczyn leżących po jego stronie, nie wykonał albo 	nienależycie wykonał w stopniu rażącym wcześniejszą </a:t>
            </a:r>
            <a:r>
              <a:rPr lang="pl-PL" altLang="pl-PL" sz="2000" dirty="0" smtClean="0">
                <a:latin typeface="Lato"/>
              </a:rPr>
              <a:t>	umowę </a:t>
            </a:r>
            <a:r>
              <a:rPr lang="pl-PL" altLang="pl-PL" sz="2000" dirty="0">
                <a:latin typeface="Lato"/>
              </a:rPr>
              <a:t>w </a:t>
            </a:r>
            <a:r>
              <a:rPr lang="pl-PL" altLang="pl-PL" sz="2000" dirty="0" smtClean="0">
                <a:latin typeface="Lato"/>
              </a:rPr>
              <a:t>sprawie </a:t>
            </a:r>
            <a:r>
              <a:rPr lang="pl-PL" altLang="pl-PL" sz="2000" dirty="0">
                <a:latin typeface="Lato"/>
              </a:rPr>
              <a:t>zamówienia lub umowę koncesji (…) </a:t>
            </a:r>
            <a:r>
              <a:rPr lang="pl-PL" altLang="pl-PL" sz="2000" dirty="0" smtClean="0">
                <a:latin typeface="Lato"/>
              </a:rPr>
              <a:t/>
            </a:r>
            <a:br>
              <a:rPr lang="pl-PL" altLang="pl-PL" sz="2000" dirty="0" smtClean="0">
                <a:latin typeface="Lato"/>
              </a:rPr>
            </a:br>
            <a:r>
              <a:rPr lang="pl-PL" altLang="pl-PL" sz="2000" dirty="0" smtClean="0">
                <a:latin typeface="Lato"/>
              </a:rPr>
              <a:t>	co doprowadziło </a:t>
            </a:r>
            <a:r>
              <a:rPr lang="pl-PL" altLang="pl-PL" sz="2000" dirty="0">
                <a:latin typeface="Lato"/>
              </a:rPr>
              <a:t>do </a:t>
            </a:r>
            <a:r>
              <a:rPr lang="pl-PL" altLang="pl-PL" sz="2000" dirty="0" smtClean="0">
                <a:latin typeface="Lato"/>
              </a:rPr>
              <a:t>rozwiązania </a:t>
            </a:r>
            <a:r>
              <a:rPr lang="pl-PL" altLang="pl-PL" sz="2000" dirty="0">
                <a:latin typeface="Lato"/>
              </a:rPr>
              <a:t>umowy lub zasądzenia </a:t>
            </a:r>
            <a:r>
              <a:rPr lang="pl-PL" altLang="pl-PL" sz="2000" dirty="0" smtClean="0">
                <a:latin typeface="Lato"/>
              </a:rPr>
              <a:t>	odszkodowania;</a:t>
            </a:r>
            <a:endParaRPr lang="pl-PL" altLang="pl-PL" sz="2000" b="1" dirty="0">
              <a:latin typeface="Lato"/>
            </a:endParaRPr>
          </a:p>
          <a:p>
            <a:pPr>
              <a:lnSpc>
                <a:spcPct val="80000"/>
              </a:lnSpc>
              <a:buClr>
                <a:srgbClr val="A50021"/>
              </a:buClr>
            </a:pPr>
            <a:r>
              <a:rPr lang="pl-PL" altLang="pl-PL" sz="1000" dirty="0">
                <a:latin typeface="Lato"/>
              </a:rPr>
              <a:t/>
            </a:r>
            <a:br>
              <a:rPr lang="pl-PL" altLang="pl-PL" sz="1000" dirty="0">
                <a:latin typeface="Lato"/>
              </a:rPr>
            </a:br>
            <a:r>
              <a:rPr lang="pl-PL" altLang="pl-PL" sz="2000" dirty="0">
                <a:latin typeface="Lato"/>
              </a:rPr>
              <a:t>5) będącego osobą fizyczną, którego prawomocnie skazano za 	wykroczenie przeciwko prawom pracownika lub </a:t>
            </a:r>
            <a:r>
              <a:rPr lang="pl-PL" altLang="pl-PL" sz="2000" dirty="0" smtClean="0">
                <a:latin typeface="Lato"/>
              </a:rPr>
              <a:t>	wykroczenie przeciwko </a:t>
            </a:r>
            <a:r>
              <a:rPr lang="pl-PL" altLang="pl-PL" sz="2000" dirty="0">
                <a:latin typeface="Lato"/>
              </a:rPr>
              <a:t>środowisku, jeżeli za jego </a:t>
            </a:r>
            <a:r>
              <a:rPr lang="pl-PL" altLang="pl-PL" sz="2000" dirty="0" smtClean="0">
                <a:latin typeface="Lato"/>
              </a:rPr>
              <a:t>	popełnienie </a:t>
            </a:r>
            <a:r>
              <a:rPr lang="pl-PL" altLang="pl-PL" sz="2000" dirty="0">
                <a:latin typeface="Lato"/>
              </a:rPr>
              <a:t>wymierzono </a:t>
            </a:r>
            <a:r>
              <a:rPr lang="pl-PL" altLang="pl-PL" sz="2000" dirty="0" smtClean="0">
                <a:latin typeface="Lato"/>
              </a:rPr>
              <a:t>karę </a:t>
            </a:r>
            <a:r>
              <a:rPr lang="pl-PL" altLang="pl-PL" sz="2000" dirty="0">
                <a:latin typeface="Lato"/>
              </a:rPr>
              <a:t>aresztu, ograniczenia </a:t>
            </a:r>
            <a:r>
              <a:rPr lang="pl-PL" altLang="pl-PL" sz="2000" dirty="0" smtClean="0">
                <a:latin typeface="Lato"/>
              </a:rPr>
              <a:t>	wolności </a:t>
            </a:r>
            <a:r>
              <a:rPr lang="pl-PL" altLang="pl-PL" sz="2000" dirty="0">
                <a:latin typeface="Lato"/>
              </a:rPr>
              <a:t>lub karę </a:t>
            </a:r>
            <a:r>
              <a:rPr lang="pl-PL" altLang="pl-PL" sz="2000" dirty="0" smtClean="0">
                <a:latin typeface="Lato"/>
              </a:rPr>
              <a:t>grzywny nie </a:t>
            </a:r>
            <a:r>
              <a:rPr lang="pl-PL" altLang="pl-PL" sz="2000" dirty="0">
                <a:latin typeface="Lato"/>
              </a:rPr>
              <a:t>niższą </a:t>
            </a:r>
            <a:r>
              <a:rPr lang="pl-PL" altLang="pl-PL" sz="2000" dirty="0" smtClean="0">
                <a:latin typeface="Lato"/>
              </a:rPr>
              <a:t>niż </a:t>
            </a:r>
            <a:r>
              <a:rPr lang="pl-PL" altLang="pl-PL" sz="2000" dirty="0">
                <a:latin typeface="Lato"/>
              </a:rPr>
              <a:t>3000zł</a:t>
            </a:r>
          </a:p>
          <a:p>
            <a:pPr>
              <a:lnSpc>
                <a:spcPct val="80000"/>
              </a:lnSpc>
              <a:buClr>
                <a:srgbClr val="A50021"/>
              </a:buClr>
            </a:pPr>
            <a:r>
              <a:rPr lang="pl-PL" altLang="pl-PL" sz="1000" dirty="0">
                <a:latin typeface="Lato"/>
              </a:rPr>
              <a:t>	</a:t>
            </a:r>
          </a:p>
          <a:p>
            <a:pPr>
              <a:lnSpc>
                <a:spcPct val="80000"/>
              </a:lnSpc>
              <a:buClr>
                <a:srgbClr val="A50021"/>
              </a:buClr>
            </a:pPr>
            <a:r>
              <a:rPr lang="pl-PL" altLang="pl-PL" sz="2000" dirty="0">
                <a:latin typeface="Lato"/>
              </a:rPr>
              <a:t>6) jeżeli urzędującego członka jego organu zarządzającego lub 	nadzorczego, wspólnika w spółce jawnej lub partnerskiej </a:t>
            </a:r>
            <a:r>
              <a:rPr lang="pl-PL" altLang="pl-PL" sz="2000" dirty="0" smtClean="0">
                <a:latin typeface="Lato"/>
              </a:rPr>
              <a:t>	albo komplementariusza </a:t>
            </a:r>
            <a:r>
              <a:rPr lang="pl-PL" altLang="pl-PL" sz="2000" dirty="0">
                <a:latin typeface="Lato"/>
              </a:rPr>
              <a:t>w spółce komandytowej lub </a:t>
            </a:r>
            <a:r>
              <a:rPr lang="pl-PL" altLang="pl-PL" sz="2000" dirty="0" smtClean="0">
                <a:latin typeface="Lato"/>
              </a:rPr>
              <a:t>	komandytowo-akcyjnej </a:t>
            </a:r>
            <a:r>
              <a:rPr lang="pl-PL" altLang="pl-PL" sz="2000" dirty="0">
                <a:latin typeface="Lato"/>
              </a:rPr>
              <a:t>lub prokurenta prawomocnie </a:t>
            </a:r>
            <a:r>
              <a:rPr lang="pl-PL" altLang="pl-PL" sz="2000" dirty="0" smtClean="0">
                <a:latin typeface="Lato"/>
              </a:rPr>
              <a:t>	skazano </a:t>
            </a:r>
            <a:r>
              <a:rPr lang="pl-PL" altLang="pl-PL" sz="2000" dirty="0">
                <a:latin typeface="Lato"/>
              </a:rPr>
              <a:t>za wykroczenie, </a:t>
            </a:r>
            <a:r>
              <a:rPr lang="pl-PL" altLang="pl-PL" sz="2000" dirty="0" smtClean="0">
                <a:latin typeface="Lato"/>
              </a:rPr>
              <a:t>o którym </a:t>
            </a:r>
            <a:r>
              <a:rPr lang="pl-PL" altLang="pl-PL" sz="2000" dirty="0">
                <a:latin typeface="Lato"/>
              </a:rPr>
              <a:t>mowa w pkt 5;</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116</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45308694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44324" y="1619596"/>
            <a:ext cx="7932132" cy="491826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b="1" dirty="0">
              <a:latin typeface="Lato"/>
            </a:endParaRPr>
          </a:p>
          <a:p>
            <a:pPr>
              <a:lnSpc>
                <a:spcPct val="80000"/>
              </a:lnSpc>
              <a:buClr>
                <a:srgbClr val="A50021"/>
              </a:buClr>
            </a:pPr>
            <a:r>
              <a:rPr lang="pl-PL" altLang="pl-PL" sz="2200" b="1" dirty="0">
                <a:latin typeface="Lato"/>
              </a:rPr>
              <a:t>PODSTAWY WYKLUCZENIA </a:t>
            </a:r>
            <a:r>
              <a:rPr lang="pl-PL" altLang="pl-PL" sz="2200" b="1" dirty="0" smtClean="0">
                <a:latin typeface="Lato"/>
              </a:rPr>
              <a:t>FAKULTATYWNE</a:t>
            </a:r>
            <a:br>
              <a:rPr lang="pl-PL" altLang="pl-PL" sz="2200" b="1" dirty="0" smtClean="0">
                <a:latin typeface="Lato"/>
              </a:rPr>
            </a:br>
            <a:r>
              <a:rPr lang="pl-PL" altLang="pl-PL" sz="1000" dirty="0">
                <a:latin typeface="Lato"/>
              </a:rPr>
              <a:t/>
            </a:r>
            <a:br>
              <a:rPr lang="pl-PL" altLang="pl-PL" sz="1000" dirty="0">
                <a:latin typeface="Lato"/>
              </a:rPr>
            </a:br>
            <a:r>
              <a:rPr lang="pl-PL" altLang="pl-PL" sz="2000" dirty="0">
                <a:latin typeface="Lato"/>
              </a:rPr>
              <a:t>Z postępowania o udzielenie zamówienia zamawiający może wykluczyć wykonawcę:</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7) wobec którego wydano ostateczną decyzję administracyjną</a:t>
            </a:r>
            <a:br>
              <a:rPr lang="pl-PL" altLang="pl-PL" sz="2000" dirty="0">
                <a:latin typeface="Lato"/>
              </a:rPr>
            </a:br>
            <a:r>
              <a:rPr lang="pl-PL" altLang="pl-PL" sz="2000" dirty="0">
                <a:latin typeface="Lato"/>
              </a:rPr>
              <a:t>	o naruszeniu obowiązków wynikających z przepisów prawa </a:t>
            </a:r>
            <a:r>
              <a:rPr lang="pl-PL" altLang="pl-PL" sz="2000" dirty="0" smtClean="0">
                <a:latin typeface="Lato"/>
              </a:rPr>
              <a:t>	pracy</a:t>
            </a:r>
            <a:r>
              <a:rPr lang="pl-PL" altLang="pl-PL" sz="2000" dirty="0">
                <a:latin typeface="Lato"/>
              </a:rPr>
              <a:t>, </a:t>
            </a:r>
            <a:r>
              <a:rPr lang="pl-PL" altLang="pl-PL" sz="2000" dirty="0" smtClean="0">
                <a:latin typeface="Lato"/>
              </a:rPr>
              <a:t>prawa </a:t>
            </a:r>
            <a:r>
              <a:rPr lang="pl-PL" altLang="pl-PL" sz="2000" dirty="0">
                <a:latin typeface="Lato"/>
              </a:rPr>
              <a:t>ochrony środowiska lub przepisów o </a:t>
            </a:r>
            <a:r>
              <a:rPr lang="pl-PL" altLang="pl-PL" sz="2000" dirty="0" smtClean="0">
                <a:latin typeface="Lato"/>
              </a:rPr>
              <a:t>	zabezpieczeniu społecznym</a:t>
            </a:r>
            <a:r>
              <a:rPr lang="pl-PL" altLang="pl-PL" sz="2000" dirty="0">
                <a:latin typeface="Lato"/>
              </a:rPr>
              <a:t>, jeżeli wymierzono tą decyzją </a:t>
            </a:r>
            <a:r>
              <a:rPr lang="pl-PL" altLang="pl-PL" sz="2000" dirty="0" smtClean="0">
                <a:latin typeface="Lato"/>
              </a:rPr>
              <a:t>	karę </a:t>
            </a:r>
            <a:r>
              <a:rPr lang="pl-PL" altLang="pl-PL" sz="2000" dirty="0">
                <a:latin typeface="Lato"/>
              </a:rPr>
              <a:t>pieniężną nie 	niższą </a:t>
            </a:r>
            <a:r>
              <a:rPr lang="pl-PL" altLang="pl-PL" sz="2000" dirty="0" smtClean="0">
                <a:latin typeface="Lato"/>
              </a:rPr>
              <a:t>niż </a:t>
            </a:r>
            <a:r>
              <a:rPr lang="pl-PL" altLang="pl-PL" sz="2000" dirty="0">
                <a:latin typeface="Lato"/>
              </a:rPr>
              <a:t>3 000 zł</a:t>
            </a:r>
            <a:r>
              <a:rPr lang="pl-PL" altLang="pl-PL" sz="2000" dirty="0" smtClean="0">
                <a:latin typeface="Lato"/>
              </a:rPr>
              <a:t>;</a:t>
            </a:r>
            <a:r>
              <a:rPr lang="pl-PL" altLang="pl-PL" sz="2000" b="1" dirty="0">
                <a:latin typeface="Lato"/>
              </a:rPr>
              <a:t/>
            </a:r>
            <a:br>
              <a:rPr lang="pl-PL" altLang="pl-PL" sz="2000" b="1" dirty="0">
                <a:latin typeface="Lato"/>
              </a:rPr>
            </a:br>
            <a:r>
              <a:rPr lang="pl-PL" altLang="pl-PL" sz="1000" dirty="0">
                <a:latin typeface="Lato"/>
              </a:rPr>
              <a:t>	</a:t>
            </a:r>
            <a:r>
              <a:rPr lang="pl-PL" altLang="pl-PL" sz="2000" dirty="0">
                <a:latin typeface="Lato"/>
              </a:rPr>
              <a:t/>
            </a:r>
            <a:br>
              <a:rPr lang="pl-PL" altLang="pl-PL" sz="2000" dirty="0">
                <a:latin typeface="Lato"/>
              </a:rPr>
            </a:br>
            <a:r>
              <a:rPr lang="pl-PL" altLang="pl-PL" sz="2000" dirty="0">
                <a:latin typeface="Lato"/>
              </a:rPr>
              <a:t>8) który naruszył obowiązki dotyczące płatności podatków, opłat </a:t>
            </a:r>
            <a:br>
              <a:rPr lang="pl-PL" altLang="pl-PL" sz="2000" dirty="0">
                <a:latin typeface="Lato"/>
              </a:rPr>
            </a:br>
            <a:r>
              <a:rPr lang="pl-PL" altLang="pl-PL" sz="2000" dirty="0">
                <a:latin typeface="Lato"/>
              </a:rPr>
              <a:t>	lub składek na ubezpieczenie społeczne lub </a:t>
            </a:r>
            <a:r>
              <a:rPr lang="pl-PL" altLang="pl-PL" sz="2000" dirty="0" smtClean="0">
                <a:latin typeface="Lato"/>
              </a:rPr>
              <a:t>zdrowotne, co 	zamawiający jest w stanie wykazać za pomocą stosownych 	środków dowodowych, z wyjątkiem przypadku, o którym 	mowa w ust. 1 pkt 15, chyba że wykonawca dokonał 	płatności należnych podatków, opłat lub składek na 	ubezpieczenia społeczne lub zdrowotne wraz z odsetkami </a:t>
            </a:r>
            <a:br>
              <a:rPr lang="pl-PL" altLang="pl-PL" sz="2000" dirty="0" smtClean="0">
                <a:latin typeface="Lato"/>
              </a:rPr>
            </a:br>
            <a:r>
              <a:rPr lang="pl-PL" altLang="pl-PL" sz="2000" dirty="0" smtClean="0">
                <a:latin typeface="Lato"/>
              </a:rPr>
              <a:t>	lub grzywnami lub zawarł wiążące</a:t>
            </a:r>
            <a:r>
              <a:rPr lang="pl-PL" altLang="pl-PL" sz="2000" dirty="0">
                <a:latin typeface="Lato"/>
              </a:rPr>
              <a:t> </a:t>
            </a:r>
            <a:r>
              <a:rPr lang="pl-PL" altLang="pl-PL" sz="2000" dirty="0" smtClean="0">
                <a:latin typeface="Lato"/>
              </a:rPr>
              <a:t>porozumienie w sprawie 	spłaty tych należności.</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117</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 – PODSTAWY WYKLUCZENIA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5481598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44324" y="2420888"/>
            <a:ext cx="7704856" cy="365023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endParaRPr lang="pl-PL" sz="2000" b="1" dirty="0">
              <a:latin typeface="Lato"/>
            </a:endParaRPr>
          </a:p>
          <a:p>
            <a:pPr marL="107950">
              <a:lnSpc>
                <a:spcPct val="80000"/>
              </a:lnSpc>
              <a:buClr>
                <a:schemeClr val="tx2"/>
              </a:buClr>
              <a:defRPr/>
            </a:pPr>
            <a:r>
              <a:rPr lang="pl-PL" sz="2300" b="1" dirty="0">
                <a:latin typeface="Lato"/>
              </a:rPr>
              <a:t>DOKUMENTY POTWIERDZAJĄCE SPEŁNIANIE WARUNKÓW UDZIAŁU W POSTĘPOWANIU ORAZ BRAK PODSTAW WYKLUCZENIA</a:t>
            </a:r>
            <a:r>
              <a:rPr lang="pl-PL" sz="2000" b="1" dirty="0">
                <a:latin typeface="Lato"/>
              </a:rPr>
              <a:t/>
            </a:r>
            <a:br>
              <a:rPr lang="pl-PL" sz="2000" b="1" dirty="0">
                <a:latin typeface="Lato"/>
              </a:rPr>
            </a:br>
            <a:r>
              <a:rPr lang="pl-PL" sz="2000" b="1" dirty="0">
                <a:latin typeface="Lato"/>
              </a:rPr>
              <a:t/>
            </a:r>
            <a:br>
              <a:rPr lang="pl-PL" sz="2000" b="1" dirty="0">
                <a:latin typeface="Lato"/>
              </a:rPr>
            </a:br>
            <a:r>
              <a:rPr lang="pl-PL" sz="2000" dirty="0">
                <a:latin typeface="Lato"/>
              </a:rPr>
              <a:t>zamawiający może zażądać od wykonawcy, którego oferta zostanie najwyżej oceniona, określonych oświadczeń lub dokumentów, </a:t>
            </a:r>
            <a:r>
              <a:rPr lang="pl-PL" sz="2000" dirty="0" smtClean="0">
                <a:latin typeface="Lato"/>
              </a:rPr>
              <a:t>na </a:t>
            </a:r>
            <a:r>
              <a:rPr lang="pl-PL" sz="2000" dirty="0">
                <a:latin typeface="Lato"/>
              </a:rPr>
              <a:t>potwierdzenie spełniania warunków udziału </a:t>
            </a:r>
            <a:r>
              <a:rPr lang="pl-PL" sz="2000" dirty="0" smtClean="0">
                <a:latin typeface="Lato"/>
              </a:rPr>
              <a:t>w </a:t>
            </a:r>
            <a:r>
              <a:rPr lang="pl-PL" sz="2000" dirty="0">
                <a:latin typeface="Lato"/>
              </a:rPr>
              <a:t>postępowaniu oraz braku podstaw wykluczenia z postępowania – </a:t>
            </a:r>
            <a:br>
              <a:rPr lang="pl-PL" sz="2000" dirty="0">
                <a:latin typeface="Lato"/>
              </a:rPr>
            </a:br>
            <a:r>
              <a:rPr lang="pl-PL" sz="2000" dirty="0">
                <a:latin typeface="Lato"/>
              </a:rPr>
              <a:t/>
            </a:r>
            <a:br>
              <a:rPr lang="pl-PL" sz="2000" dirty="0">
                <a:latin typeface="Lato"/>
              </a:rPr>
            </a:br>
            <a:r>
              <a:rPr lang="pl-PL" sz="2000" dirty="0">
                <a:latin typeface="Lato"/>
              </a:rPr>
              <a:t>Rozporządzenie </a:t>
            </a:r>
            <a:r>
              <a:rPr lang="pl-PL" sz="2000" dirty="0" smtClean="0">
                <a:latin typeface="Lato"/>
              </a:rPr>
              <a:t>Ministra Rozwoju z </a:t>
            </a:r>
            <a:r>
              <a:rPr lang="pl-PL" sz="2000" dirty="0">
                <a:latin typeface="Lato"/>
              </a:rPr>
              <a:t>dnia 26 lipca 2016 r. </a:t>
            </a:r>
            <a:br>
              <a:rPr lang="pl-PL" sz="2000" dirty="0">
                <a:latin typeface="Lato"/>
              </a:rPr>
            </a:br>
            <a:r>
              <a:rPr lang="pl-PL" sz="2000" dirty="0">
                <a:latin typeface="Lato"/>
              </a:rPr>
              <a:t>w sprawie rodzajów dokumentów, jakich może żądać zamawiający </a:t>
            </a:r>
            <a:r>
              <a:rPr lang="pl-PL" sz="2000" dirty="0" smtClean="0">
                <a:latin typeface="Lato"/>
              </a:rPr>
              <a:t>od </a:t>
            </a:r>
            <a:r>
              <a:rPr lang="pl-PL" sz="2000" dirty="0">
                <a:latin typeface="Lato"/>
              </a:rPr>
              <a:t>wykonawcy, w postępowaniu o udzielenie zamówienia </a:t>
            </a:r>
            <a:r>
              <a:rPr lang="pl-PL" sz="2000" dirty="0" smtClean="0">
                <a:latin typeface="Lato"/>
              </a:rPr>
              <a:t>(</a:t>
            </a:r>
            <a:r>
              <a:rPr lang="pl-PL" sz="2000" dirty="0">
                <a:latin typeface="Lato"/>
              </a:rPr>
              <a:t>Dz.U. poz. 1126)</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118</a:t>
            </a:fld>
            <a:endParaRPr lang="pl-PL" altLang="pl-PL" dirty="0">
              <a:solidFill>
                <a:schemeClr val="accent3">
                  <a:lumMod val="75000"/>
                </a:schemeClr>
              </a:solidFill>
            </a:endParaRPr>
          </a:p>
        </p:txBody>
      </p:sp>
      <p:sp>
        <p:nvSpPr>
          <p:cNvPr id="7" name="TextBox 1"/>
          <p:cNvSpPr txBox="1"/>
          <p:nvPr/>
        </p:nvSpPr>
        <p:spPr>
          <a:xfrm>
            <a:off x="251520" y="719610"/>
            <a:ext cx="5112568" cy="150810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SIWZ–DOKUMENTY I OŚWIADCZENIA NA POTWIERDZENIE OKOLICZNOŚCI Z ART. 25 UST. 1</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34552335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916832"/>
            <a:ext cx="7704856" cy="425347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endParaRPr lang="pl-PL" altLang="pl-PL" sz="2000" b="1" dirty="0">
              <a:latin typeface="Lato"/>
            </a:endParaRPr>
          </a:p>
          <a:p>
            <a:pPr>
              <a:lnSpc>
                <a:spcPct val="80000"/>
              </a:lnSpc>
              <a:buFont typeface="Wingdings" pitchFamily="2" charset="2"/>
              <a:buChar char="Ø"/>
            </a:pPr>
            <a:r>
              <a:rPr lang="pl-PL" altLang="pl-PL" sz="2300" b="1" dirty="0" smtClean="0">
                <a:latin typeface="Lato"/>
              </a:rPr>
              <a:t>  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PZP</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ea typeface="Arial Unicode MS" pitchFamily="34" charset="-128"/>
                <a:cs typeface="Arial Unicode MS" pitchFamily="34" charset="-128"/>
              </a:rPr>
              <a:t>⇨</a:t>
            </a:r>
            <a:r>
              <a:rPr lang="pl-PL" altLang="pl-PL" sz="2000" b="1" dirty="0">
                <a:latin typeface="Lato"/>
              </a:rPr>
              <a:t> </a:t>
            </a:r>
            <a:r>
              <a:rPr lang="pl-PL" altLang="pl-PL" sz="2000" b="1" u="sng" dirty="0">
                <a:latin typeface="Lato"/>
              </a:rPr>
              <a:t>Informacje, które muszą znaleźć się w SIWZ (ust. 1):</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7) informacje o sposobie porozumiewania się zamawiającego </a:t>
            </a:r>
            <a:br>
              <a:rPr lang="pl-PL" altLang="pl-PL" sz="2000" dirty="0">
                <a:latin typeface="Lato"/>
              </a:rPr>
            </a:br>
            <a:r>
              <a:rPr lang="pl-PL" altLang="pl-PL" sz="2000" dirty="0">
                <a:latin typeface="Lato"/>
              </a:rPr>
              <a:t>z wykonawcami oraz przekazywania oświadczeń lub dokumentów (…), </a:t>
            </a:r>
            <a:r>
              <a:rPr lang="pl-PL" altLang="pl-PL" sz="2000" dirty="0" smtClean="0">
                <a:latin typeface="Lato"/>
              </a:rPr>
              <a:t>a </a:t>
            </a:r>
            <a:r>
              <a:rPr lang="pl-PL" altLang="pl-PL" sz="2000" dirty="0">
                <a:latin typeface="Lato"/>
              </a:rPr>
              <a:t>także wskazanie osób uprawnionych do porozumiewania się </a:t>
            </a:r>
            <a:r>
              <a:rPr lang="pl-PL" altLang="pl-PL" sz="2000" dirty="0" smtClean="0">
                <a:latin typeface="Lato"/>
              </a:rPr>
              <a:t>z </a:t>
            </a:r>
            <a:r>
              <a:rPr lang="pl-PL" altLang="pl-PL" sz="2000" dirty="0">
                <a:latin typeface="Lato"/>
              </a:rPr>
              <a:t>wykonawcami;</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8) wymagania dotyczące wadium;</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 max. 3% wartości zamówienia tj. kwoty ustalonej przez zamawiającego z należytą starannością, bez podatku VAT,</a:t>
            </a:r>
            <a:br>
              <a:rPr lang="pl-PL" altLang="pl-PL" sz="2000" dirty="0">
                <a:latin typeface="Lato"/>
              </a:rPr>
            </a:br>
            <a:r>
              <a:rPr lang="pl-PL" altLang="pl-PL" sz="2000" dirty="0">
                <a:latin typeface="Lato"/>
              </a:rPr>
              <a:t>- formy zgodne z art. 45 ust. 6 ustawy, o wyborze decyduje wykonawca.</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119</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935156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1916832"/>
            <a:ext cx="7632700" cy="4770537"/>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r>
              <a:rPr lang="pl-PL" altLang="pl-PL" sz="2000" dirty="0"/>
              <a:t>	</a:t>
            </a:r>
            <a:br>
              <a:rPr lang="pl-PL" altLang="pl-PL" sz="2000" dirty="0"/>
            </a:br>
            <a:r>
              <a:rPr lang="pl-PL" altLang="pl-PL" sz="2000" dirty="0">
                <a:latin typeface="Lato"/>
              </a:rPr>
              <a:t>3. 	Dyrektywa Parlamentu Europejskiego i Rady 2014/25/UE </a:t>
            </a:r>
            <a:br>
              <a:rPr lang="pl-PL" altLang="pl-PL" sz="2000" dirty="0">
                <a:latin typeface="Lato"/>
              </a:rPr>
            </a:br>
            <a:r>
              <a:rPr lang="pl-PL" altLang="pl-PL" sz="2000" dirty="0" smtClean="0">
                <a:latin typeface="Lato"/>
              </a:rPr>
              <a:t>	z </a:t>
            </a:r>
            <a:r>
              <a:rPr lang="pl-PL" altLang="pl-PL" sz="2000" dirty="0">
                <a:latin typeface="Lato"/>
              </a:rPr>
              <a:t>dnia 26 lutego 2014 r. w sprawie udzielania zamówień </a:t>
            </a:r>
            <a:r>
              <a:rPr lang="pl-PL" altLang="pl-PL" sz="2000" dirty="0" smtClean="0">
                <a:latin typeface="Lato"/>
              </a:rPr>
              <a:t>	przez </a:t>
            </a:r>
            <a:r>
              <a:rPr lang="pl-PL" altLang="pl-PL" sz="2000" dirty="0">
                <a:latin typeface="Lato"/>
              </a:rPr>
              <a:t>podmioty działające w sektorach gospodarki wodnej, </a:t>
            </a:r>
            <a:r>
              <a:rPr lang="pl-PL" altLang="pl-PL" sz="2000" dirty="0" smtClean="0">
                <a:latin typeface="Lato"/>
              </a:rPr>
              <a:t>	energetyki</a:t>
            </a:r>
            <a:endParaRPr lang="en-GB" sz="2000" dirty="0">
              <a:latin typeface="Lato"/>
            </a:endParaRPr>
          </a:p>
          <a:p>
            <a:pPr>
              <a:lnSpc>
                <a:spcPct val="80000"/>
              </a:lnSpc>
              <a:buClr>
                <a:schemeClr val="tx1"/>
              </a:buClr>
            </a:pPr>
            <a:endParaRPr lang="pl-PL" altLang="pl-PL" sz="2000" dirty="0">
              <a:latin typeface="Lato"/>
            </a:endParaRPr>
          </a:p>
          <a:p>
            <a:pPr>
              <a:lnSpc>
                <a:spcPct val="80000"/>
              </a:lnSpc>
              <a:buClr>
                <a:schemeClr val="tx1"/>
              </a:buClr>
            </a:pPr>
            <a:r>
              <a:rPr lang="pl-PL" altLang="pl-PL" sz="2000" dirty="0" smtClean="0">
                <a:latin typeface="Lato"/>
              </a:rPr>
              <a:t>4.	Dyrektywa </a:t>
            </a:r>
            <a:r>
              <a:rPr lang="pl-PL" altLang="pl-PL" sz="2000" dirty="0">
                <a:latin typeface="Lato"/>
              </a:rPr>
              <a:t>2007/66/WE Parlamentu Europejskiego i Rady </a:t>
            </a:r>
            <a:br>
              <a:rPr lang="pl-PL" altLang="pl-PL" sz="2000" dirty="0">
                <a:latin typeface="Lato"/>
              </a:rPr>
            </a:br>
            <a:r>
              <a:rPr lang="pl-PL" altLang="pl-PL" sz="2000" dirty="0" smtClean="0">
                <a:latin typeface="Lato"/>
              </a:rPr>
              <a:t>	z </a:t>
            </a:r>
            <a:r>
              <a:rPr lang="pl-PL" altLang="pl-PL" sz="2000" dirty="0">
                <a:latin typeface="Lato"/>
              </a:rPr>
              <a:t>dnia 11.12.2007 r. zmieniająca dyrektywy Rady </a:t>
            </a:r>
            <a:r>
              <a:rPr lang="pl-PL" altLang="pl-PL" sz="2000" dirty="0" smtClean="0">
                <a:latin typeface="Lato"/>
              </a:rPr>
              <a:t>	89/665/EWG i </a:t>
            </a:r>
            <a:r>
              <a:rPr lang="pl-PL" altLang="pl-PL" sz="2000" dirty="0">
                <a:latin typeface="Lato"/>
              </a:rPr>
              <a:t>92/13/EWG w zakresie poprawy </a:t>
            </a:r>
            <a:r>
              <a:rPr lang="pl-PL" altLang="pl-PL" sz="2000" dirty="0" smtClean="0">
                <a:latin typeface="Lato"/>
              </a:rPr>
              <a:t>	skuteczności </a:t>
            </a:r>
            <a:r>
              <a:rPr lang="pl-PL" altLang="pl-PL" sz="2000" dirty="0">
                <a:latin typeface="Lato"/>
              </a:rPr>
              <a:t>procedur </a:t>
            </a:r>
            <a:r>
              <a:rPr lang="pl-PL" altLang="pl-PL" sz="2000" dirty="0" smtClean="0">
                <a:latin typeface="Lato"/>
              </a:rPr>
              <a:t>odwoławczych </a:t>
            </a:r>
            <a:r>
              <a:rPr lang="pl-PL" altLang="pl-PL" sz="2000" dirty="0">
                <a:latin typeface="Lato"/>
              </a:rPr>
              <a:t>(…)</a:t>
            </a:r>
            <a:br>
              <a:rPr lang="pl-PL" altLang="pl-PL" sz="2000" dirty="0">
                <a:latin typeface="Lato"/>
              </a:rPr>
            </a:br>
            <a:endParaRPr lang="pl-PL" altLang="pl-PL" sz="2000" dirty="0">
              <a:latin typeface="Lato"/>
            </a:endParaRPr>
          </a:p>
          <a:p>
            <a:pPr>
              <a:lnSpc>
                <a:spcPct val="80000"/>
              </a:lnSpc>
              <a:buClr>
                <a:schemeClr val="tx1"/>
              </a:buClr>
            </a:pPr>
            <a:r>
              <a:rPr lang="pl-PL" altLang="pl-PL" sz="2000" dirty="0" smtClean="0">
                <a:latin typeface="Lato"/>
              </a:rPr>
              <a:t>5.  	Dyrektywa </a:t>
            </a:r>
            <a:r>
              <a:rPr lang="pl-PL" altLang="pl-PL" sz="2000" dirty="0">
                <a:latin typeface="Lato"/>
              </a:rPr>
              <a:t>2009/81/WE Parlamentu Europejskiego i Rady </a:t>
            </a:r>
            <a:br>
              <a:rPr lang="pl-PL" altLang="pl-PL" sz="2000" dirty="0">
                <a:latin typeface="Lato"/>
              </a:rPr>
            </a:br>
            <a:r>
              <a:rPr lang="pl-PL" altLang="pl-PL" sz="2000" dirty="0" smtClean="0">
                <a:latin typeface="Lato"/>
              </a:rPr>
              <a:t>	z </a:t>
            </a:r>
            <a:r>
              <a:rPr lang="pl-PL" altLang="pl-PL" sz="2000" dirty="0">
                <a:latin typeface="Lato"/>
              </a:rPr>
              <a:t>dnia 13.07.2009 r. w sprawie koordynacji procedur </a:t>
            </a:r>
            <a:r>
              <a:rPr lang="pl-PL" altLang="pl-PL" sz="2000" dirty="0" smtClean="0">
                <a:latin typeface="Lato"/>
              </a:rPr>
              <a:t>	udzielania niektórych </a:t>
            </a:r>
            <a:r>
              <a:rPr lang="pl-PL" altLang="pl-PL" sz="2000" dirty="0">
                <a:latin typeface="Lato"/>
              </a:rPr>
              <a:t>zamówień na roboty budowlane, </a:t>
            </a:r>
            <a:r>
              <a:rPr lang="pl-PL" altLang="pl-PL" sz="2000" dirty="0" smtClean="0">
                <a:latin typeface="Lato"/>
              </a:rPr>
              <a:t>	dostawy </a:t>
            </a:r>
            <a:r>
              <a:rPr lang="pl-PL" altLang="pl-PL" sz="2000" dirty="0">
                <a:latin typeface="Lato"/>
              </a:rPr>
              <a:t>i usługi </a:t>
            </a:r>
            <a:r>
              <a:rPr lang="pl-PL" altLang="pl-PL" sz="2000" dirty="0" smtClean="0">
                <a:latin typeface="Lato"/>
              </a:rPr>
              <a:t>	przez </a:t>
            </a:r>
            <a:r>
              <a:rPr lang="pl-PL" altLang="pl-PL" sz="2000" dirty="0">
                <a:latin typeface="Lato"/>
              </a:rPr>
              <a:t>instytucje lub podmioty </a:t>
            </a:r>
            <a:r>
              <a:rPr lang="pl-PL" altLang="pl-PL" sz="2000" dirty="0" smtClean="0">
                <a:latin typeface="Lato"/>
              </a:rPr>
              <a:t>	zamawiające </a:t>
            </a:r>
            <a:r>
              <a:rPr lang="pl-PL" altLang="pl-PL" sz="2000" dirty="0">
                <a:latin typeface="Lato"/>
              </a:rPr>
              <a:t>w dziedzinach </a:t>
            </a:r>
            <a:r>
              <a:rPr lang="pl-PL" altLang="pl-PL" sz="2000" dirty="0" smtClean="0">
                <a:latin typeface="Lato"/>
              </a:rPr>
              <a:t>obronności </a:t>
            </a:r>
            <a:r>
              <a:rPr lang="pl-PL" altLang="pl-PL" sz="2000" dirty="0">
                <a:latin typeface="Lato"/>
              </a:rPr>
              <a:t>i bezpieczeństwa </a:t>
            </a:r>
            <a:r>
              <a:rPr lang="pl-PL" altLang="pl-PL" sz="2000" dirty="0" smtClean="0">
                <a:latin typeface="Lato"/>
              </a:rPr>
              <a:t/>
            </a:r>
            <a:br>
              <a:rPr lang="pl-PL" altLang="pl-PL" sz="2000" dirty="0" smtClean="0">
                <a:latin typeface="Lato"/>
              </a:rPr>
            </a:br>
            <a:r>
              <a:rPr lang="pl-PL" altLang="pl-PL" sz="2000" dirty="0" smtClean="0">
                <a:latin typeface="Lato"/>
              </a:rPr>
              <a:t>	(</a:t>
            </a:r>
            <a:r>
              <a:rPr lang="pl-PL" altLang="pl-PL" sz="2000" dirty="0" err="1">
                <a:latin typeface="Lato"/>
              </a:rPr>
              <a:t>Dz.Urz</a:t>
            </a:r>
            <a:r>
              <a:rPr lang="pl-PL" altLang="pl-PL" sz="2000" dirty="0">
                <a:latin typeface="Lato"/>
              </a:rPr>
              <a:t>. UE L 216 z 20.08.2009 r. </a:t>
            </a:r>
            <a:r>
              <a:rPr lang="pl-PL" altLang="pl-PL" sz="2000" dirty="0" smtClean="0">
                <a:latin typeface="Lato"/>
              </a:rPr>
              <a:t>str.76</a:t>
            </a:r>
            <a:r>
              <a:rPr lang="pl-PL" altLang="pl-PL" sz="2000" dirty="0">
                <a:latin typeface="Lato"/>
              </a:rPr>
              <a:t>) </a:t>
            </a:r>
            <a:r>
              <a:rPr lang="en-GB" altLang="pl-PL" sz="2000" dirty="0">
                <a:latin typeface="Lato"/>
              </a:rPr>
              <a:t> </a:t>
            </a:r>
          </a:p>
          <a:p>
            <a:pPr>
              <a:lnSpc>
                <a:spcPct val="80000"/>
              </a:lnSpc>
            </a:pPr>
            <a:r>
              <a:rPr lang="pl-PL" altLang="pl-PL" sz="2000" b="1" dirty="0">
                <a:latin typeface="Lato"/>
              </a:rPr>
              <a:t>	</a:t>
            </a:r>
            <a:r>
              <a:rPr lang="pl-PL" altLang="pl-PL" sz="2000" b="1" dirty="0"/>
              <a:t/>
            </a:r>
            <a:br>
              <a:rPr lang="pl-PL" altLang="pl-PL" sz="2000" b="1" dirty="0"/>
            </a:br>
            <a:endParaRPr lang="en-GB" altLang="pl-PL" sz="2000" dirty="0"/>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a:t>
            </a:fld>
            <a:endParaRPr lang="pl-PL" altLang="pl-PL" dirty="0">
              <a:solidFill>
                <a:schemeClr val="accent3">
                  <a:lumMod val="75000"/>
                </a:schemeClr>
              </a:solidFill>
            </a:endParaRPr>
          </a:p>
        </p:txBody>
      </p:sp>
      <p:sp>
        <p:nvSpPr>
          <p:cNvPr id="7" name="TextBox 1"/>
          <p:cNvSpPr txBox="1"/>
          <p:nvPr/>
        </p:nvSpPr>
        <p:spPr>
          <a:xfrm>
            <a:off x="251520" y="692696"/>
            <a:ext cx="5112568" cy="1323439"/>
          </a:xfrm>
          <a:prstGeom prst="rect">
            <a:avLst/>
          </a:prstGeom>
          <a:noFill/>
          <a:ln w="57150">
            <a:solidFill>
              <a:srgbClr val="636466"/>
            </a:solidFill>
            <a:miter lim="800000"/>
          </a:ln>
        </p:spPr>
        <p:txBody>
          <a:bodyPr wrap="square" rtlCol="0">
            <a:spAutoFit/>
          </a:bodyPr>
          <a:lstStyle/>
          <a:p>
            <a:endParaRPr lang="pl-PL" sz="3000" b="1" baseline="30000" dirty="0">
              <a:solidFill>
                <a:srgbClr val="636466"/>
              </a:solidFill>
              <a:latin typeface="Novecento wide Normal" pitchFamily="50" charset="-18"/>
            </a:endParaRPr>
          </a:p>
          <a:p>
            <a:r>
              <a:rPr lang="pl-PL" sz="3000" b="1" baseline="30000" dirty="0">
                <a:solidFill>
                  <a:srgbClr val="636466"/>
                </a:solidFill>
                <a:latin typeface="Novecento wide Normal" pitchFamily="50" charset="-18"/>
              </a:rPr>
              <a:t>PRAWO WSPÓLNOTOWE W ZAKRESIE ZAMÓWIEŃ PUBLICZNYCH – </a:t>
            </a:r>
          </a:p>
          <a:p>
            <a:r>
              <a:rPr lang="pl-PL" sz="3000" b="1" baseline="30000" dirty="0">
                <a:solidFill>
                  <a:srgbClr val="636466"/>
                </a:solidFill>
                <a:latin typeface="Novecento wide Normal" pitchFamily="50" charset="-18"/>
              </a:rPr>
              <a:t>WYBRANE AKTY</a:t>
            </a:r>
          </a:p>
        </p:txBody>
      </p:sp>
    </p:spTree>
    <p:extLst>
      <p:ext uri="{BB962C8B-B14F-4D97-AF65-F5344CB8AC3E}">
        <p14:creationId xmlns:p14="http://schemas.microsoft.com/office/powerpoint/2010/main" val="281738429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916832"/>
            <a:ext cx="8064896" cy="459818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endParaRPr lang="pl-PL" altLang="pl-PL" sz="2000" b="1" dirty="0">
              <a:latin typeface="Lato"/>
            </a:endParaRPr>
          </a:p>
          <a:p>
            <a:pPr>
              <a:lnSpc>
                <a:spcPct val="80000"/>
              </a:lnSpc>
              <a:buFont typeface="Wingdings" pitchFamily="2" charset="2"/>
              <a:buChar char="Ø"/>
            </a:pPr>
            <a:r>
              <a:rPr lang="pl-PL" altLang="pl-PL" sz="2300" b="1" dirty="0" smtClean="0">
                <a:latin typeface="Lato"/>
              </a:rPr>
              <a:t>  Zawartość SIWZ – na podstawie art. 36 ust. 1 i 2 </a:t>
            </a:r>
            <a:br>
              <a:rPr lang="pl-PL" altLang="pl-PL" sz="2300" b="1" dirty="0" smtClean="0">
                <a:latin typeface="Lato"/>
              </a:rPr>
            </a:br>
            <a:r>
              <a:rPr lang="pl-PL" altLang="pl-PL" sz="2300" b="1" dirty="0" smtClean="0">
                <a:latin typeface="Lato"/>
              </a:rPr>
              <a:t>ustawy PZP</a:t>
            </a:r>
            <a:r>
              <a:rPr lang="pl-PL" altLang="pl-PL" sz="2000" b="1" dirty="0" smtClean="0">
                <a:latin typeface="Lato"/>
              </a:rPr>
              <a:t/>
            </a:r>
            <a:br>
              <a:rPr lang="pl-PL" altLang="pl-PL" sz="2000" b="1" dirty="0" smtClean="0">
                <a:latin typeface="Lato"/>
              </a:rPr>
            </a:br>
            <a:r>
              <a:rPr lang="pl-PL" altLang="pl-PL" sz="2000" b="1" dirty="0" smtClean="0">
                <a:latin typeface="Lato"/>
              </a:rPr>
              <a:t/>
            </a:r>
            <a:br>
              <a:rPr lang="pl-PL" altLang="pl-PL" sz="2000" b="1" dirty="0" smtClean="0">
                <a:latin typeface="Lato"/>
              </a:rPr>
            </a:br>
            <a:r>
              <a:rPr lang="pl-PL" altLang="pl-PL" sz="2000" b="1"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b="1" u="sng" dirty="0" smtClean="0">
                <a:latin typeface="Lato"/>
              </a:rPr>
              <a:t>Informacje, które muszą znaleźć się w SIWZ (ust. 1):</a:t>
            </a:r>
            <a:r>
              <a:rPr lang="pl-PL" altLang="pl-PL" sz="2000" b="1" dirty="0" smtClean="0">
                <a:latin typeface="Lato"/>
              </a:rPr>
              <a:t/>
            </a:r>
            <a:br>
              <a:rPr lang="pl-PL" altLang="pl-PL" sz="2000" b="1" dirty="0" smtClean="0">
                <a:latin typeface="Lato"/>
              </a:rPr>
            </a:br>
            <a:r>
              <a:rPr lang="pl-PL" altLang="pl-PL" sz="2000" b="1" dirty="0" smtClean="0">
                <a:latin typeface="Lato"/>
              </a:rPr>
              <a:t/>
            </a:r>
            <a:br>
              <a:rPr lang="pl-PL" altLang="pl-PL" sz="2000" b="1" dirty="0" smtClean="0">
                <a:latin typeface="Lato"/>
              </a:rPr>
            </a:br>
            <a:r>
              <a:rPr lang="pl-PL" altLang="pl-PL" sz="2000" dirty="0">
                <a:latin typeface="Lato"/>
              </a:rPr>
              <a:t>9) termin związania ofertą;</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 do 30 lub 60 lub 90 dni – obowiązek zawarcia w tym terminie umowy, o ile oferta wykonawcy zostanie uznana za najkorzystniejszą,</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10) opis sposobu przygotowywania ofert;</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 tzw. lista „pobożnych” życzeń zamawiającego – większość z tych zapisów to kwestie techniczne związane ze złożeniem oferty, które </a:t>
            </a:r>
            <a:br>
              <a:rPr lang="pl-PL" altLang="pl-PL" sz="2000" dirty="0">
                <a:latin typeface="Lato"/>
              </a:rPr>
            </a:br>
            <a:r>
              <a:rPr lang="pl-PL" altLang="pl-PL" sz="2000" dirty="0">
                <a:latin typeface="Lato"/>
              </a:rPr>
              <a:t>nie mogą skutkować odrzuceniem oferty wykonawcy, </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11) miejsce oraz termin składania i otwarcia ofert – ustawa przewiduje minimalne terminu składania ofert, w zależności od trybu i wartości </a:t>
            </a:r>
            <a:r>
              <a:rPr lang="pl-PL" altLang="pl-PL" sz="2000" dirty="0" smtClean="0">
                <a:latin typeface="Lato"/>
              </a:rPr>
              <a:t>zamówienia;</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120</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461660568"/>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916832"/>
            <a:ext cx="7704856" cy="462280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endParaRPr lang="pl-PL" altLang="pl-PL" sz="2000" b="1" dirty="0">
              <a:latin typeface="Lato"/>
            </a:endParaRPr>
          </a:p>
          <a:p>
            <a:pPr>
              <a:lnSpc>
                <a:spcPct val="80000"/>
              </a:lnSpc>
              <a:buFont typeface="Wingdings" pitchFamily="2" charset="2"/>
              <a:buChar char="Ø"/>
            </a:pPr>
            <a:r>
              <a:rPr lang="pl-PL" altLang="pl-PL" sz="2300" b="1" dirty="0" smtClean="0">
                <a:latin typeface="Lato"/>
              </a:rPr>
              <a:t>  Zawartość SIWZ – na podstawie art. 36 ust. 1 i 2 </a:t>
            </a:r>
            <a:br>
              <a:rPr lang="pl-PL" altLang="pl-PL" sz="2300" b="1" dirty="0" smtClean="0">
                <a:latin typeface="Lato"/>
              </a:rPr>
            </a:br>
            <a:r>
              <a:rPr lang="pl-PL" altLang="pl-PL" sz="2300" b="1" dirty="0" smtClean="0">
                <a:latin typeface="Lato"/>
              </a:rPr>
              <a:t>ustawy PZP</a:t>
            </a:r>
            <a:r>
              <a:rPr lang="pl-PL" altLang="pl-PL" sz="2000" b="1" dirty="0" smtClean="0">
                <a:latin typeface="Lato"/>
              </a:rPr>
              <a:t/>
            </a:r>
            <a:br>
              <a:rPr lang="pl-PL" altLang="pl-PL" sz="2000" b="1" dirty="0" smtClean="0">
                <a:latin typeface="Lato"/>
              </a:rPr>
            </a:br>
            <a:r>
              <a:rPr lang="pl-PL" altLang="pl-PL" sz="2000" b="1" dirty="0" smtClean="0">
                <a:latin typeface="Lato"/>
              </a:rPr>
              <a:t/>
            </a:r>
            <a:br>
              <a:rPr lang="pl-PL" altLang="pl-PL" sz="2000" b="1" dirty="0" smtClean="0">
                <a:latin typeface="Lato"/>
              </a:rPr>
            </a:br>
            <a:r>
              <a:rPr lang="pl-PL" altLang="pl-PL" sz="2000" b="1"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b="1" u="sng" dirty="0" smtClean="0">
                <a:latin typeface="Lato"/>
              </a:rPr>
              <a:t>Informacje, które muszą znaleźć się w SIWZ (ust. 1):</a:t>
            </a:r>
            <a:r>
              <a:rPr lang="pl-PL" altLang="pl-PL" sz="2000" b="1" dirty="0" smtClean="0">
                <a:latin typeface="Lato"/>
              </a:rPr>
              <a:t/>
            </a:r>
            <a:br>
              <a:rPr lang="pl-PL" altLang="pl-PL" sz="2000" b="1" dirty="0" smtClean="0">
                <a:latin typeface="Lato"/>
              </a:rPr>
            </a:br>
            <a:r>
              <a:rPr lang="pl-PL" altLang="pl-PL" sz="2000" b="1" dirty="0">
                <a:solidFill>
                  <a:schemeClr val="tx2"/>
                </a:solidFill>
                <a:latin typeface="Lato"/>
              </a:rPr>
              <a:t/>
            </a:r>
            <a:br>
              <a:rPr lang="pl-PL" altLang="pl-PL" sz="2000" b="1" dirty="0">
                <a:solidFill>
                  <a:schemeClr val="tx2"/>
                </a:solidFill>
                <a:latin typeface="Lato"/>
              </a:rPr>
            </a:br>
            <a:r>
              <a:rPr lang="pl-PL" altLang="pl-PL" sz="2000" b="1" dirty="0">
                <a:solidFill>
                  <a:schemeClr val="tx2"/>
                </a:solidFill>
                <a:latin typeface="Lato"/>
              </a:rPr>
              <a:t/>
            </a:r>
            <a:br>
              <a:rPr lang="pl-PL" altLang="pl-PL" sz="2000" b="1" dirty="0">
                <a:solidFill>
                  <a:schemeClr val="tx2"/>
                </a:solidFill>
                <a:latin typeface="Lato"/>
              </a:rPr>
            </a:br>
            <a:r>
              <a:rPr lang="pl-PL" altLang="pl-PL" sz="2000" dirty="0">
                <a:latin typeface="Lato"/>
              </a:rPr>
              <a:t>12) opis sposobu obliczenia ceny;</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13) opis kryteriów, którymi zamawiający będzie się kierował przy wyborze oferty, wraz z podaniem wag tych kryteriów i sposobu oceny ofert (…);</a:t>
            </a:r>
            <a:br>
              <a:rPr lang="pl-PL" altLang="pl-PL" sz="2000" dirty="0">
                <a:latin typeface="Lato"/>
              </a:rPr>
            </a:br>
            <a:r>
              <a:rPr lang="pl-PL" altLang="pl-PL" sz="2000" dirty="0">
                <a:latin typeface="Lato"/>
              </a:rPr>
              <a:t/>
            </a:r>
            <a:br>
              <a:rPr lang="pl-PL" altLang="pl-PL" sz="2000" dirty="0">
                <a:latin typeface="Lato"/>
              </a:rPr>
            </a:br>
            <a:r>
              <a:rPr lang="pl-PL" altLang="pl-PL" sz="2000" b="1" dirty="0">
                <a:latin typeface="Lato"/>
              </a:rPr>
              <a:t>3 elementy odnoszące się do kryteriów, jakie musi zawierać SIWZ:</a:t>
            </a:r>
            <a:br>
              <a:rPr lang="pl-PL" altLang="pl-PL" sz="2000" b="1" dirty="0">
                <a:latin typeface="Lato"/>
              </a:rPr>
            </a:br>
            <a:r>
              <a:rPr lang="pl-PL" altLang="pl-PL" sz="2000" b="1" dirty="0">
                <a:latin typeface="Lato"/>
              </a:rPr>
              <a:t>	</a:t>
            </a:r>
            <a:r>
              <a:rPr lang="pl-PL" altLang="pl-PL" sz="2000" dirty="0">
                <a:latin typeface="Lato"/>
              </a:rPr>
              <a:t>- opis kryteriów,</a:t>
            </a:r>
            <a:br>
              <a:rPr lang="pl-PL" altLang="pl-PL" sz="2000" dirty="0">
                <a:latin typeface="Lato"/>
              </a:rPr>
            </a:br>
            <a:r>
              <a:rPr lang="pl-PL" altLang="pl-PL" sz="2000" dirty="0">
                <a:latin typeface="Lato"/>
              </a:rPr>
              <a:t>	- wagi kryteriów,</a:t>
            </a:r>
            <a:br>
              <a:rPr lang="pl-PL" altLang="pl-PL" sz="2000" dirty="0">
                <a:latin typeface="Lato"/>
              </a:rPr>
            </a:br>
            <a:r>
              <a:rPr lang="pl-PL" altLang="pl-PL" sz="2000" dirty="0">
                <a:latin typeface="Lato"/>
              </a:rPr>
              <a:t>	- sposób oceny ofert. </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121</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63172068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916832"/>
            <a:ext cx="7704856" cy="476438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r>
              <a:rPr lang="pl-PL" altLang="pl-PL" sz="2200" b="1" dirty="0" smtClean="0">
                <a:latin typeface="Lato"/>
              </a:rPr>
              <a:t>  </a:t>
            </a:r>
            <a:r>
              <a:rPr lang="pl-PL" altLang="pl-PL" sz="2300" b="1" dirty="0" smtClean="0">
                <a:latin typeface="Lato"/>
              </a:rPr>
              <a:t>Możliwe </a:t>
            </a:r>
            <a:r>
              <a:rPr lang="pl-PL" altLang="pl-PL" sz="2300" b="1" dirty="0">
                <a:latin typeface="Lato"/>
              </a:rPr>
              <a:t>kryteria wyboru najkorzystniejszej oferty, wyszczególnione w art. 91 ust. 2 ustawy:</a:t>
            </a:r>
            <a:r>
              <a:rPr lang="pl-PL" altLang="pl-PL" sz="2000" dirty="0">
                <a:latin typeface="Lato"/>
              </a:rPr>
              <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 cena lub koszt;</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 jakość, w tym parametry techniczne, właściwości estetyczne</a:t>
            </a:r>
            <a:br>
              <a:rPr lang="pl-PL" altLang="pl-PL" sz="2000" dirty="0">
                <a:latin typeface="Lato"/>
              </a:rPr>
            </a:br>
            <a:r>
              <a:rPr lang="pl-PL" altLang="pl-PL" sz="2000" dirty="0">
                <a:latin typeface="Lato"/>
              </a:rPr>
              <a:t>i funkcjonalne;</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 aspekty społeczne, w tym integracja zawodowa i społeczna osób,</a:t>
            </a:r>
            <a:br>
              <a:rPr lang="pl-PL" altLang="pl-PL" sz="2000" dirty="0">
                <a:latin typeface="Lato"/>
              </a:rPr>
            </a:br>
            <a:r>
              <a:rPr lang="pl-PL" altLang="pl-PL" sz="2000" dirty="0">
                <a:latin typeface="Lato"/>
              </a:rPr>
              <a:t>o których mowa w art. 22 ust. 2, dostępność dla osób niepełnosprawnych lub uwzględnianie potrzeb użytkowników;</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 aspekty środowiskowe w tym efektywność energetyczna przedmiotu zamówienia;</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 aspekty innowacyjne;</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 organizacja, kwalifikacje zawodowe i doświadczenie osób wyznaczonych do realizacji zamówienia, jeżeli mogą mieć znaczący wpływ na jakość wykonania zamówienia;</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 serwis posprzedażny oraz pomoc techniczna, warunki dostawy, takie jak termin dostawy, sposób dostawy oraz czas dostawy lub okres realizacji.</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122</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20354240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132856"/>
            <a:ext cx="7704856" cy="386567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200" b="1" dirty="0">
              <a:solidFill>
                <a:srgbClr val="000000"/>
              </a:solidFill>
              <a:latin typeface="Lato"/>
            </a:endParaRPr>
          </a:p>
          <a:p>
            <a:pPr>
              <a:lnSpc>
                <a:spcPct val="80000"/>
              </a:lnSpc>
              <a:buClr>
                <a:srgbClr val="A50021"/>
              </a:buClr>
            </a:pPr>
            <a:r>
              <a:rPr lang="pl-PL" altLang="pl-PL" sz="2300" b="1" dirty="0">
                <a:solidFill>
                  <a:srgbClr val="000000"/>
                </a:solidFill>
                <a:latin typeface="Lato"/>
              </a:rPr>
              <a:t>Sposób dokonywania opisu kryteriów wyboru oferty</a:t>
            </a:r>
            <a:r>
              <a:rPr lang="pl-PL" altLang="pl-PL" sz="2200" b="1" dirty="0">
                <a:solidFill>
                  <a:srgbClr val="000000"/>
                </a:solidFill>
                <a:latin typeface="Lato"/>
              </a:rPr>
              <a:t>:</a:t>
            </a:r>
            <a:br>
              <a:rPr lang="pl-PL" altLang="pl-PL" sz="2200" b="1" dirty="0">
                <a:solidFill>
                  <a:srgbClr val="000000"/>
                </a:solidFill>
                <a:latin typeface="Lato"/>
              </a:rPr>
            </a:br>
            <a:r>
              <a:rPr lang="pl-PL" altLang="pl-PL" sz="2200" b="1" dirty="0">
                <a:solidFill>
                  <a:srgbClr val="000000"/>
                </a:solidFill>
                <a:latin typeface="Lato"/>
              </a:rPr>
              <a:t/>
            </a:r>
            <a:br>
              <a:rPr lang="pl-PL" altLang="pl-PL" sz="2200" b="1" dirty="0">
                <a:solidFill>
                  <a:srgbClr val="000000"/>
                </a:solidFill>
                <a:latin typeface="Lato"/>
              </a:rPr>
            </a:br>
            <a:r>
              <a:rPr lang="pl-PL" altLang="pl-PL" sz="2000" dirty="0">
                <a:solidFill>
                  <a:srgbClr val="000000"/>
                </a:solidFill>
                <a:latin typeface="Lato"/>
              </a:rPr>
              <a:t>1) kryteria muszą być związane z przedmiotem zamówienia,</a:t>
            </a:r>
            <a:br>
              <a:rPr lang="pl-PL" altLang="pl-PL" sz="2000" dirty="0">
                <a:solidFill>
                  <a:srgbClr val="000000"/>
                </a:solidFill>
                <a:latin typeface="Lato"/>
              </a:rPr>
            </a:br>
            <a:r>
              <a:rPr lang="pl-PL" altLang="pl-PL" sz="2000" dirty="0">
                <a:solidFill>
                  <a:srgbClr val="000000"/>
                </a:solidFill>
                <a:latin typeface="Lato"/>
              </a:rPr>
              <a:t/>
            </a:r>
            <a:br>
              <a:rPr lang="pl-PL" altLang="pl-PL" sz="2000" dirty="0">
                <a:solidFill>
                  <a:srgbClr val="000000"/>
                </a:solidFill>
                <a:latin typeface="Lato"/>
              </a:rPr>
            </a:br>
            <a:r>
              <a:rPr lang="pl-PL" altLang="pl-PL" sz="2000" dirty="0">
                <a:solidFill>
                  <a:srgbClr val="000000"/>
                </a:solidFill>
                <a:latin typeface="Lato"/>
              </a:rPr>
              <a:t>2) przy dokonywaniu opisu, zamawiający musi zachować 	następujące zasady: </a:t>
            </a:r>
            <a:br>
              <a:rPr lang="pl-PL" altLang="pl-PL" sz="2000" dirty="0">
                <a:solidFill>
                  <a:srgbClr val="000000"/>
                </a:solidFill>
                <a:latin typeface="Lato"/>
              </a:rPr>
            </a:br>
            <a:r>
              <a:rPr lang="pl-PL" altLang="pl-PL" sz="2000" dirty="0">
                <a:solidFill>
                  <a:srgbClr val="000000"/>
                </a:solidFill>
                <a:latin typeface="Lato"/>
              </a:rPr>
              <a:t>		- przejrzystości, </a:t>
            </a:r>
            <a:br>
              <a:rPr lang="pl-PL" altLang="pl-PL" sz="2000" dirty="0">
                <a:solidFill>
                  <a:srgbClr val="000000"/>
                </a:solidFill>
                <a:latin typeface="Lato"/>
              </a:rPr>
            </a:br>
            <a:r>
              <a:rPr lang="pl-PL" altLang="pl-PL" sz="2000" dirty="0">
                <a:solidFill>
                  <a:srgbClr val="000000"/>
                </a:solidFill>
                <a:latin typeface="Lato"/>
              </a:rPr>
              <a:t>		- niedyskryminacji</a:t>
            </a:r>
            <a:br>
              <a:rPr lang="pl-PL" altLang="pl-PL" sz="2000" dirty="0">
                <a:solidFill>
                  <a:srgbClr val="000000"/>
                </a:solidFill>
                <a:latin typeface="Lato"/>
              </a:rPr>
            </a:br>
            <a:r>
              <a:rPr lang="pl-PL" altLang="pl-PL" sz="2000" dirty="0">
                <a:solidFill>
                  <a:srgbClr val="000000"/>
                </a:solidFill>
                <a:latin typeface="Lato"/>
              </a:rPr>
              <a:t>		- równego traktowania,</a:t>
            </a:r>
            <a:r>
              <a:rPr lang="pl-PL" altLang="pl-PL" sz="2000" b="1" dirty="0">
                <a:solidFill>
                  <a:srgbClr val="000000"/>
                </a:solidFill>
                <a:latin typeface="Lato"/>
              </a:rPr>
              <a:t/>
            </a:r>
            <a:br>
              <a:rPr lang="pl-PL" altLang="pl-PL" sz="2000" b="1" dirty="0">
                <a:solidFill>
                  <a:srgbClr val="000000"/>
                </a:solidFill>
                <a:latin typeface="Lato"/>
              </a:rPr>
            </a:br>
            <a:r>
              <a:rPr lang="pl-PL" altLang="pl-PL" sz="2000" b="1" dirty="0">
                <a:solidFill>
                  <a:srgbClr val="000000"/>
                </a:solidFill>
                <a:latin typeface="Lato"/>
              </a:rPr>
              <a:t/>
            </a:r>
            <a:br>
              <a:rPr lang="pl-PL" altLang="pl-PL" sz="2000" b="1" dirty="0">
                <a:solidFill>
                  <a:srgbClr val="000000"/>
                </a:solidFill>
                <a:latin typeface="Lato"/>
              </a:rPr>
            </a:br>
            <a:r>
              <a:rPr lang="pl-PL" altLang="pl-PL" sz="2000" dirty="0">
                <a:solidFill>
                  <a:srgbClr val="000000"/>
                </a:solidFill>
                <a:latin typeface="Lato"/>
              </a:rPr>
              <a:t>3) opis sposobu oceny ofert powinien być obiektywny,</a:t>
            </a:r>
          </a:p>
          <a:p>
            <a:pPr>
              <a:lnSpc>
                <a:spcPct val="80000"/>
              </a:lnSpc>
              <a:buClr>
                <a:srgbClr val="A50021"/>
              </a:buClr>
            </a:pPr>
            <a:endParaRPr lang="pl-PL" altLang="pl-PL" sz="2000" dirty="0">
              <a:solidFill>
                <a:srgbClr val="000000"/>
              </a:solidFill>
              <a:latin typeface="Lato"/>
            </a:endParaRPr>
          </a:p>
          <a:p>
            <a:pPr>
              <a:lnSpc>
                <a:spcPct val="80000"/>
              </a:lnSpc>
              <a:buClr>
                <a:srgbClr val="A50021"/>
              </a:buClr>
            </a:pPr>
            <a:r>
              <a:rPr lang="pl-PL" altLang="pl-PL" sz="2000" dirty="0">
                <a:solidFill>
                  <a:srgbClr val="000000"/>
                </a:solidFill>
                <a:latin typeface="Lato"/>
              </a:rPr>
              <a:t>4) </a:t>
            </a:r>
            <a:r>
              <a:rPr lang="pl-PL" altLang="pl-PL" sz="2000" dirty="0" smtClean="0">
                <a:solidFill>
                  <a:srgbClr val="000000"/>
                </a:solidFill>
                <a:latin typeface="Lato"/>
              </a:rPr>
              <a:t>kryteria </a:t>
            </a:r>
            <a:r>
              <a:rPr lang="pl-PL" altLang="pl-PL" sz="2000" dirty="0">
                <a:solidFill>
                  <a:srgbClr val="000000"/>
                </a:solidFill>
                <a:latin typeface="Lato"/>
              </a:rPr>
              <a:t>wyboru oferty nie mogą odnosić się do właściwości wykonawcy.</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123</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06676617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132856"/>
            <a:ext cx="7704856" cy="435196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b="1" dirty="0">
              <a:latin typeface="Lato"/>
            </a:endParaRPr>
          </a:p>
          <a:p>
            <a:pPr>
              <a:lnSpc>
                <a:spcPct val="80000"/>
              </a:lnSpc>
              <a:buClr>
                <a:srgbClr val="A50021"/>
              </a:buClr>
            </a:pPr>
            <a:r>
              <a:rPr lang="pl-PL" altLang="pl-PL" sz="2300" b="1" dirty="0">
                <a:latin typeface="Lato"/>
              </a:rPr>
              <a:t>Ograniczenie związane ze stosowaniem kryterium ceny – </a:t>
            </a:r>
            <a:r>
              <a:rPr lang="pl-PL" altLang="pl-PL" sz="2300" b="1" dirty="0" smtClean="0">
                <a:latin typeface="Lato"/>
              </a:rPr>
              <a:t>dotyczy </a:t>
            </a:r>
            <a:r>
              <a:rPr lang="pl-PL" altLang="pl-PL" sz="2300" b="1" dirty="0">
                <a:latin typeface="Lato"/>
              </a:rPr>
              <a:t>wyłącznie zamawiających z art. 3 </a:t>
            </a:r>
            <a:r>
              <a:rPr lang="pl-PL" altLang="pl-PL" sz="2300" b="1" dirty="0" smtClean="0">
                <a:latin typeface="Lato"/>
              </a:rPr>
              <a:t/>
            </a:r>
            <a:br>
              <a:rPr lang="pl-PL" altLang="pl-PL" sz="2300" b="1" dirty="0" smtClean="0">
                <a:latin typeface="Lato"/>
              </a:rPr>
            </a:br>
            <a:r>
              <a:rPr lang="pl-PL" altLang="pl-PL" sz="2300" b="1" dirty="0" smtClean="0">
                <a:latin typeface="Lato"/>
              </a:rPr>
              <a:t>ust</a:t>
            </a:r>
            <a:r>
              <a:rPr lang="pl-PL" altLang="pl-PL" sz="2300" b="1" dirty="0">
                <a:latin typeface="Lato"/>
              </a:rPr>
              <a:t>. 1 pkt 1 i 2:</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Cena może być jedynym kryterium bądź kryterium o wadze przekraczającej 60%, jeżeli zamawiający spełni </a:t>
            </a:r>
            <a:r>
              <a:rPr lang="pl-PL" altLang="pl-PL" sz="2000" b="1" dirty="0">
                <a:latin typeface="Lato"/>
              </a:rPr>
              <a:t>2 przesłanki</a:t>
            </a:r>
            <a:r>
              <a:rPr lang="pl-PL" altLang="pl-PL" sz="2000" dirty="0">
                <a:latin typeface="Lato"/>
              </a:rPr>
              <a:t>:</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1) określi w opisie przedmiotu zamówienia standardy jakościowe odnoszące się do wszystkich istotnych cech przedmiotu zamówienia,</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2) wykaże w załączniku do protokołu, w jaki sposób zostały uwzględnione w opisie przedmiotu zamówienia koszty cyklu życia.</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Powyższe wymagania nie dotyczą trybu zapytania o cenę i licytacji elektronicznej.</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124</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602969442"/>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1926284"/>
            <a:ext cx="7704856" cy="46966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PZP</a:t>
            </a:r>
            <a:r>
              <a:rPr lang="pl-PL" altLang="pl-PL" sz="2000" b="1" dirty="0">
                <a:latin typeface="Lato"/>
              </a:rPr>
              <a:t/>
            </a:r>
            <a:br>
              <a:rPr lang="pl-PL" altLang="pl-PL" sz="2000" b="1" dirty="0">
                <a:latin typeface="Lato"/>
              </a:rPr>
            </a:br>
            <a:r>
              <a:rPr lang="pl-PL" altLang="pl-PL" sz="1000" b="1" dirty="0">
                <a:latin typeface="Lato"/>
              </a:rPr>
              <a:t/>
            </a:r>
            <a:br>
              <a:rPr lang="pl-PL" altLang="pl-PL" sz="1000" b="1" dirty="0">
                <a:latin typeface="Lato"/>
              </a:rPr>
            </a:br>
            <a:r>
              <a:rPr lang="pl-PL" altLang="pl-PL" sz="2000" b="1" dirty="0">
                <a:latin typeface="Lato"/>
                <a:ea typeface="Arial Unicode MS" pitchFamily="34" charset="-128"/>
                <a:cs typeface="Arial Unicode MS" pitchFamily="34" charset="-128"/>
              </a:rPr>
              <a:t>⇨</a:t>
            </a:r>
            <a:r>
              <a:rPr lang="pl-PL" altLang="pl-PL" sz="2000" b="1" dirty="0">
                <a:latin typeface="Lato"/>
              </a:rPr>
              <a:t> </a:t>
            </a:r>
            <a:r>
              <a:rPr lang="pl-PL" altLang="pl-PL" sz="2000" b="1" u="sng" dirty="0">
                <a:latin typeface="Lato"/>
              </a:rPr>
              <a:t>Informacje, które muszą znaleźć się w SIWZ (ust. 1):</a:t>
            </a:r>
            <a:r>
              <a:rPr lang="pl-PL" altLang="pl-PL" sz="2000" b="1" dirty="0">
                <a:latin typeface="Lato"/>
              </a:rPr>
              <a:t/>
            </a:r>
            <a:br>
              <a:rPr lang="pl-PL" altLang="pl-PL" sz="2000" b="1" dirty="0">
                <a:latin typeface="Lato"/>
              </a:rPr>
            </a:br>
            <a:r>
              <a:rPr lang="pl-PL" altLang="pl-PL" sz="2000" dirty="0">
                <a:latin typeface="Lato"/>
              </a:rPr>
              <a:t/>
            </a:r>
            <a:br>
              <a:rPr lang="pl-PL" altLang="pl-PL" sz="2000" dirty="0">
                <a:latin typeface="Lato"/>
              </a:rPr>
            </a:br>
            <a:r>
              <a:rPr lang="pl-PL" altLang="pl-PL" sz="2000" dirty="0">
                <a:latin typeface="Lato"/>
              </a:rPr>
              <a:t>14) informacje o formalnościach, jakie powinny zostać dopełnione po wyborze oferty w celu zawarcia umowy w sprawie zamówienia publicznego;</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15) wymagania dotyczące zabezpieczenia należytego wykonania umowy;</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16) istotne dla stron postanowienia, które zostaną wprowadzone do treści zawieranej umowy w sprawie zamówienia publicznego, ogólne warunki umowy albo wzór umowy, jeżeli zamawiający wymaga od wykonawcy, aby zawarł z nim umowę w sprawie zamówienia publicznego na takich warunkach;</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17) pouczenie o środkach ochrony prawnej przysługujących wykonawcy w toku postępowania o udzielenie zamówienia.</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125</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95038486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942326"/>
            <a:ext cx="8136904" cy="459818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PZP</a:t>
            </a:r>
            <a:r>
              <a:rPr lang="pl-PL" altLang="pl-PL" sz="2000" b="1" dirty="0">
                <a:latin typeface="Lato"/>
              </a:rPr>
              <a:t/>
            </a:r>
            <a:br>
              <a:rPr lang="pl-PL" altLang="pl-PL" sz="2000" b="1" dirty="0">
                <a:latin typeface="Lato"/>
              </a:rPr>
            </a:br>
            <a:r>
              <a:rPr lang="pl-PL" altLang="pl-PL" sz="1000" b="1" dirty="0">
                <a:latin typeface="Lato"/>
              </a:rPr>
              <a:t/>
            </a:r>
            <a:br>
              <a:rPr lang="pl-PL" altLang="pl-PL" sz="1000" b="1" dirty="0">
                <a:latin typeface="Lato"/>
              </a:rPr>
            </a:br>
            <a:r>
              <a:rPr lang="pl-PL" altLang="pl-PL" sz="2000" b="1" dirty="0">
                <a:latin typeface="Lato"/>
                <a:ea typeface="Arial Unicode MS" pitchFamily="34" charset="-128"/>
                <a:cs typeface="Arial Unicode MS" pitchFamily="34" charset="-128"/>
              </a:rPr>
              <a:t>⇨</a:t>
            </a:r>
            <a:r>
              <a:rPr lang="pl-PL" altLang="pl-PL" sz="2000" b="1" dirty="0">
                <a:latin typeface="Lato"/>
              </a:rPr>
              <a:t> </a:t>
            </a:r>
            <a:r>
              <a:rPr lang="pl-PL" altLang="pl-PL" sz="2000" b="1" u="sng" dirty="0">
                <a:latin typeface="Lato"/>
              </a:rPr>
              <a:t>o ile przepisy nie stanowią inaczej, SIWZ zawiera również:</a:t>
            </a:r>
            <a:r>
              <a:rPr lang="pl-PL" altLang="pl-PL" sz="2000" b="1" dirty="0">
                <a:latin typeface="Lato"/>
              </a:rPr>
              <a:t/>
            </a:r>
            <a:br>
              <a:rPr lang="pl-PL" altLang="pl-PL" sz="2000" b="1" dirty="0">
                <a:latin typeface="Lato"/>
              </a:rPr>
            </a:br>
            <a:r>
              <a:rPr lang="pl-PL" altLang="pl-PL" sz="1000" b="1" dirty="0">
                <a:latin typeface="Lato"/>
              </a:rPr>
              <a:t/>
            </a:r>
            <a:br>
              <a:rPr lang="pl-PL" altLang="pl-PL" sz="1000" b="1" dirty="0">
                <a:latin typeface="Lato"/>
              </a:rPr>
            </a:br>
            <a:r>
              <a:rPr lang="pl-PL" altLang="pl-PL" sz="2000" dirty="0">
                <a:latin typeface="Lato"/>
              </a:rPr>
              <a:t>1) opis części zamówienia, jeżeli zamawiający dopuszcza składanie ofert częściowych;</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2) maksymalna liczba wykonawców, z którymi zamawiający zawrze umowę ramową, jeżeli zamawiający przewiduje zawarcie umowy ramowej;</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3) informacja o przewidywanych zamówieniach, o których mowa w art. 67 ust. 1 pkt 6 i 7 lub art. 134 ust. 6 pkt 3;</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4) opis sposobu przedstawiania ofert wariantowych oraz minimalne warunki, jakim muszą odpowiadać oferty wariantowe wraz z wybranymi kryteriami oceny, jeżeli zamawiający wymaga albo dopuszcza ich składanie;</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5) adres poczty elektronicznej lub strony internetowej zamawiającego;</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126</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2814224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060848"/>
            <a:ext cx="7704856" cy="447507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PZP</a:t>
            </a:r>
            <a:r>
              <a:rPr lang="pl-PL" altLang="pl-PL" sz="2000" b="1" dirty="0">
                <a:latin typeface="Lato"/>
              </a:rPr>
              <a:t/>
            </a:r>
            <a:br>
              <a:rPr lang="pl-PL" altLang="pl-PL" sz="2000" b="1" dirty="0">
                <a:latin typeface="Lato"/>
              </a:rPr>
            </a:br>
            <a:r>
              <a:rPr lang="pl-PL" altLang="pl-PL" sz="1000" b="1" dirty="0">
                <a:latin typeface="Lato"/>
              </a:rPr>
              <a:t/>
            </a:r>
            <a:br>
              <a:rPr lang="pl-PL" altLang="pl-PL" sz="1000" b="1" dirty="0">
                <a:latin typeface="Lato"/>
              </a:rPr>
            </a:br>
            <a:r>
              <a:rPr lang="pl-PL" altLang="pl-PL" sz="2000" b="1" dirty="0">
                <a:latin typeface="Lato"/>
                <a:ea typeface="Arial Unicode MS" pitchFamily="34" charset="-128"/>
                <a:cs typeface="Arial Unicode MS" pitchFamily="34" charset="-128"/>
              </a:rPr>
              <a:t> ⇨</a:t>
            </a:r>
            <a:r>
              <a:rPr lang="pl-PL" altLang="pl-PL" sz="2000" b="1" dirty="0">
                <a:latin typeface="Lato"/>
              </a:rPr>
              <a:t> </a:t>
            </a:r>
            <a:r>
              <a:rPr lang="pl-PL" altLang="pl-PL" sz="2000" b="1" u="sng" dirty="0">
                <a:latin typeface="Lato"/>
              </a:rPr>
              <a:t>o ile przepisy nie stanowią inaczej, SIWZ zawiera również: </a:t>
            </a:r>
            <a:r>
              <a:rPr lang="pl-PL" altLang="pl-PL" sz="2000" b="1" dirty="0">
                <a:latin typeface="Lato"/>
              </a:rPr>
              <a:t/>
            </a:r>
            <a:br>
              <a:rPr lang="pl-PL" altLang="pl-PL" sz="2000" b="1" dirty="0">
                <a:latin typeface="Lato"/>
              </a:rPr>
            </a:br>
            <a:r>
              <a:rPr lang="pl-PL" altLang="pl-PL" sz="1000" dirty="0">
                <a:latin typeface="Lato"/>
              </a:rPr>
              <a:t/>
            </a:r>
            <a:br>
              <a:rPr lang="pl-PL" altLang="pl-PL" sz="1000" dirty="0">
                <a:latin typeface="Lato"/>
              </a:rPr>
            </a:br>
            <a:r>
              <a:rPr lang="pl-PL" altLang="pl-PL" sz="2000" dirty="0">
                <a:latin typeface="Lato"/>
              </a:rPr>
              <a:t>6) informacje dotyczące walut obcych, w jakich mogą być prowadzone rozliczenia między zamawiającym a wykonawcą, jeżeli zamawiający przewiduje rozliczenia w walutach obcych;</a:t>
            </a:r>
          </a:p>
          <a:p>
            <a:pPr>
              <a:lnSpc>
                <a:spcPct val="80000"/>
              </a:lnSpc>
            </a:pPr>
            <a:endParaRPr lang="pl-PL" altLang="pl-PL" sz="500" dirty="0">
              <a:latin typeface="Lato"/>
            </a:endParaRPr>
          </a:p>
          <a:p>
            <a:pPr>
              <a:lnSpc>
                <a:spcPct val="80000"/>
              </a:lnSpc>
            </a:pPr>
            <a:r>
              <a:rPr lang="pl-PL" altLang="pl-PL" sz="2000" dirty="0" smtClean="0">
                <a:latin typeface="Lato"/>
              </a:rPr>
              <a:t>7</a:t>
            </a:r>
            <a:r>
              <a:rPr lang="pl-PL" altLang="pl-PL" sz="2000" dirty="0">
                <a:latin typeface="Lato"/>
              </a:rPr>
              <a:t>) jeżeli zamawiający przewiduje aukcję elektroniczną:</a:t>
            </a:r>
            <a:br>
              <a:rPr lang="pl-PL" altLang="pl-PL" sz="2000" dirty="0">
                <a:latin typeface="Lato"/>
              </a:rPr>
            </a:br>
            <a:r>
              <a:rPr lang="pl-PL" altLang="pl-PL" sz="2000" dirty="0">
                <a:latin typeface="Lato"/>
              </a:rPr>
              <a:t>	a) informacja o przewidywanym wyborze najkorzystniejszej 	oferty z zastosowaniem aukcji elektronicznej,</a:t>
            </a:r>
            <a:br>
              <a:rPr lang="pl-PL" altLang="pl-PL" sz="2000" dirty="0">
                <a:latin typeface="Lato"/>
              </a:rPr>
            </a:br>
            <a:r>
              <a:rPr lang="pl-PL" altLang="pl-PL" sz="2000" dirty="0">
                <a:latin typeface="Lato"/>
              </a:rPr>
              <a:t>	b) wymagania dotyczące rejestracji i identyfikacji </a:t>
            </a:r>
            <a:r>
              <a:rPr lang="pl-PL" altLang="pl-PL" sz="2000" dirty="0" smtClean="0">
                <a:latin typeface="Lato"/>
              </a:rPr>
              <a:t>	wykonawców</a:t>
            </a:r>
            <a:r>
              <a:rPr lang="pl-PL" altLang="pl-PL" sz="2000" dirty="0">
                <a:latin typeface="Lato"/>
              </a:rPr>
              <a:t>, </a:t>
            </a:r>
            <a:r>
              <a:rPr lang="pl-PL" altLang="pl-PL" sz="2000" dirty="0" smtClean="0">
                <a:latin typeface="Lato"/>
              </a:rPr>
              <a:t>w </a:t>
            </a:r>
            <a:r>
              <a:rPr lang="pl-PL" altLang="pl-PL" sz="2000" dirty="0">
                <a:latin typeface="Lato"/>
              </a:rPr>
              <a:t>tym wymagania techniczne urządzeń </a:t>
            </a:r>
            <a:r>
              <a:rPr lang="pl-PL" altLang="pl-PL" sz="2000" dirty="0" smtClean="0">
                <a:latin typeface="Lato"/>
              </a:rPr>
              <a:t>	informatycznych</a:t>
            </a:r>
            <a:r>
              <a:rPr lang="pl-PL" altLang="pl-PL" sz="2000" dirty="0">
                <a:latin typeface="Lato"/>
              </a:rPr>
              <a:t>,</a:t>
            </a:r>
            <a:br>
              <a:rPr lang="pl-PL" altLang="pl-PL" sz="2000" dirty="0">
                <a:latin typeface="Lato"/>
              </a:rPr>
            </a:br>
            <a:r>
              <a:rPr lang="pl-PL" altLang="pl-PL" sz="2000" dirty="0">
                <a:latin typeface="Lato"/>
              </a:rPr>
              <a:t>	c) informacja, które spośród kryteriów oceny ofert będą 	stosowane w toku aukcji elektronicznej;</a:t>
            </a:r>
            <a:br>
              <a:rPr lang="pl-PL" altLang="pl-PL" sz="2000" dirty="0">
                <a:latin typeface="Lato"/>
              </a:rPr>
            </a:br>
            <a:r>
              <a:rPr lang="pl-PL" altLang="pl-PL" sz="500" dirty="0">
                <a:latin typeface="Lato"/>
              </a:rPr>
              <a:t/>
            </a:r>
            <a:br>
              <a:rPr lang="pl-PL" altLang="pl-PL" sz="500" dirty="0">
                <a:latin typeface="Lato"/>
              </a:rPr>
            </a:br>
            <a:r>
              <a:rPr lang="pl-PL" altLang="pl-PL" sz="2000" dirty="0">
                <a:latin typeface="Lato"/>
              </a:rPr>
              <a:t>8) wysokość zwrotu kosztów udziału w postępowaniu, jeżeli zamawiający przewiduje ich zwrot;</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127</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27136528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2060848"/>
            <a:ext cx="7992888" cy="43273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200" b="1" dirty="0" smtClean="0">
                <a:latin typeface="Lato"/>
              </a:rPr>
              <a:t>  </a:t>
            </a:r>
            <a:r>
              <a:rPr lang="pl-PL" altLang="pl-PL" sz="2300" b="1" dirty="0" smtClean="0">
                <a:latin typeface="Lato"/>
              </a:rPr>
              <a:t>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PZP</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ea typeface="Arial Unicode MS" pitchFamily="34" charset="-128"/>
                <a:cs typeface="Arial Unicode MS" pitchFamily="34" charset="-128"/>
              </a:rPr>
              <a:t> ⇨</a:t>
            </a:r>
            <a:r>
              <a:rPr lang="pl-PL" altLang="pl-PL" sz="2000" b="1" dirty="0">
                <a:latin typeface="Lato"/>
              </a:rPr>
              <a:t> </a:t>
            </a:r>
            <a:r>
              <a:rPr lang="pl-PL" altLang="pl-PL" sz="2000" b="1" u="sng" dirty="0">
                <a:latin typeface="Lato"/>
              </a:rPr>
              <a:t>o ile przepisy nie stanowią inaczej, SIWZ zawiera również: </a:t>
            </a:r>
            <a:r>
              <a:rPr lang="pl-PL" altLang="pl-PL" sz="2000" b="1" dirty="0">
                <a:latin typeface="Lato"/>
              </a:rPr>
              <a:t/>
            </a:r>
            <a:br>
              <a:rPr lang="pl-PL" altLang="pl-PL" sz="2000" b="1" dirty="0">
                <a:latin typeface="Lato"/>
              </a:rPr>
            </a:br>
            <a:r>
              <a:rPr lang="pl-PL" altLang="pl-PL" sz="2000" dirty="0">
                <a:latin typeface="Lato"/>
              </a:rPr>
              <a:t/>
            </a:r>
            <a:br>
              <a:rPr lang="pl-PL" altLang="pl-PL" sz="2000" dirty="0">
                <a:latin typeface="Lato"/>
              </a:rPr>
            </a:br>
            <a:r>
              <a:rPr lang="pl-PL" altLang="pl-PL" sz="2000" dirty="0">
                <a:latin typeface="Lato"/>
              </a:rPr>
              <a:t> 8a) w przypadku, gdy zamawiający przewiduje wymagania, </a:t>
            </a:r>
            <a:r>
              <a:rPr lang="pl-PL" altLang="pl-PL" sz="2000" dirty="0" smtClean="0">
                <a:latin typeface="Lato"/>
              </a:rPr>
              <a:t/>
            </a:r>
            <a:br>
              <a:rPr lang="pl-PL" altLang="pl-PL" sz="2000" dirty="0" smtClean="0">
                <a:latin typeface="Lato"/>
              </a:rPr>
            </a:br>
            <a:r>
              <a:rPr lang="pl-PL" altLang="pl-PL" sz="2000" dirty="0" smtClean="0">
                <a:latin typeface="Lato"/>
              </a:rPr>
              <a:t>o </a:t>
            </a:r>
            <a:r>
              <a:rPr lang="pl-PL" altLang="pl-PL" sz="2000" dirty="0">
                <a:latin typeface="Lato"/>
              </a:rPr>
              <a:t>których mowa w art. 29 ust.3a </a:t>
            </a:r>
            <a:r>
              <a:rPr lang="pl-PL" altLang="pl-PL" sz="2000" i="1" dirty="0">
                <a:latin typeface="Lato"/>
              </a:rPr>
              <a:t>(zatrudnienie osób na umowę </a:t>
            </a:r>
            <a:r>
              <a:rPr lang="pl-PL" altLang="pl-PL" sz="2000" i="1" dirty="0" smtClean="0">
                <a:latin typeface="Lato"/>
              </a:rPr>
              <a:t/>
            </a:r>
            <a:br>
              <a:rPr lang="pl-PL" altLang="pl-PL" sz="2000" i="1" dirty="0" smtClean="0">
                <a:latin typeface="Lato"/>
              </a:rPr>
            </a:br>
            <a:r>
              <a:rPr lang="pl-PL" altLang="pl-PL" sz="2000" i="1" dirty="0" smtClean="0">
                <a:latin typeface="Lato"/>
              </a:rPr>
              <a:t>o </a:t>
            </a:r>
            <a:r>
              <a:rPr lang="pl-PL" altLang="pl-PL" sz="2000" i="1" dirty="0">
                <a:latin typeface="Lato"/>
              </a:rPr>
              <a:t>pracę)</a:t>
            </a:r>
            <a:r>
              <a:rPr lang="pl-PL" altLang="pl-PL" sz="2000" dirty="0">
                <a:latin typeface="Lato"/>
              </a:rPr>
              <a:t>, określenie w szczególności:</a:t>
            </a:r>
            <a:br>
              <a:rPr lang="pl-PL" altLang="pl-PL" sz="2000" dirty="0">
                <a:latin typeface="Lato"/>
              </a:rPr>
            </a:br>
            <a:r>
              <a:rPr lang="pl-PL" altLang="pl-PL" sz="2000" dirty="0">
                <a:latin typeface="Lato"/>
              </a:rPr>
              <a:t>	a) sposobu dokumentowania zatrudnienia osób, o których </a:t>
            </a:r>
            <a:r>
              <a:rPr lang="pl-PL" altLang="pl-PL" sz="2000" dirty="0" smtClean="0">
                <a:latin typeface="Lato"/>
              </a:rPr>
              <a:t>	mowa w </a:t>
            </a:r>
            <a:r>
              <a:rPr lang="pl-PL" altLang="pl-PL" sz="2000" dirty="0">
                <a:latin typeface="Lato"/>
              </a:rPr>
              <a:t>art. 29 ust. 3a</a:t>
            </a:r>
            <a:br>
              <a:rPr lang="pl-PL" altLang="pl-PL" sz="2000" dirty="0">
                <a:latin typeface="Lato"/>
              </a:rPr>
            </a:br>
            <a:r>
              <a:rPr lang="pl-PL" altLang="pl-PL" sz="2000" dirty="0">
                <a:latin typeface="Lato"/>
              </a:rPr>
              <a:t>	b) uprawnienia zamawiającego w zakresie kontroli </a:t>
            </a:r>
            <a:r>
              <a:rPr lang="pl-PL" altLang="pl-PL" sz="2000" dirty="0" smtClean="0">
                <a:latin typeface="Lato"/>
              </a:rPr>
              <a:t>	spełniania 	przez </a:t>
            </a:r>
            <a:r>
              <a:rPr lang="pl-PL" altLang="pl-PL" sz="2000" dirty="0">
                <a:latin typeface="Lato"/>
              </a:rPr>
              <a:t>wykonawcę wymagań, o których mowa w </a:t>
            </a:r>
            <a:r>
              <a:rPr lang="pl-PL" altLang="pl-PL" sz="2000" dirty="0" smtClean="0">
                <a:latin typeface="Lato"/>
              </a:rPr>
              <a:t>art</a:t>
            </a:r>
            <a:r>
              <a:rPr lang="pl-PL" altLang="pl-PL" sz="2000" dirty="0">
                <a:latin typeface="Lato"/>
              </a:rPr>
              <a:t>. 29 ust. 3a </a:t>
            </a:r>
            <a:r>
              <a:rPr lang="pl-PL" altLang="pl-PL" sz="2000" dirty="0" smtClean="0">
                <a:latin typeface="Lato"/>
              </a:rPr>
              <a:t>	oraz </a:t>
            </a:r>
            <a:r>
              <a:rPr lang="pl-PL" altLang="pl-PL" sz="2000" dirty="0">
                <a:latin typeface="Lato"/>
              </a:rPr>
              <a:t>sankcji z tytułu niespełnienia tych wymagań,</a:t>
            </a:r>
            <a:br>
              <a:rPr lang="pl-PL" altLang="pl-PL" sz="2000" dirty="0">
                <a:latin typeface="Lato"/>
              </a:rPr>
            </a:br>
            <a:r>
              <a:rPr lang="pl-PL" altLang="pl-PL" sz="2000" dirty="0">
                <a:latin typeface="Lato"/>
              </a:rPr>
              <a:t>	c) rodzaju czynności niezbędnych do realizacji zamówienia, 	których dotyczą wymagania zatrudnienia na podstawie 	umowy </a:t>
            </a:r>
            <a:r>
              <a:rPr lang="pl-PL" altLang="pl-PL" sz="2000" dirty="0" smtClean="0">
                <a:latin typeface="Lato"/>
              </a:rPr>
              <a:t>o </a:t>
            </a:r>
            <a:r>
              <a:rPr lang="pl-PL" altLang="pl-PL" sz="2000" dirty="0">
                <a:latin typeface="Lato"/>
              </a:rPr>
              <a:t>pracę przez wykonawcę lub podwykonawcę osób 	wykonujących czynności w trakcie realizacji zamówienia;</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128</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877884298"/>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060848"/>
            <a:ext cx="7704856" cy="46966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a:t>
            </a:r>
            <a:r>
              <a:rPr lang="pl-PL" altLang="pl-PL" sz="2300" b="1" dirty="0" smtClean="0">
                <a:latin typeface="Lato"/>
              </a:rPr>
              <a:t>PZP</a:t>
            </a:r>
            <a:endParaRPr lang="pl-PL" altLang="pl-PL" sz="2300" b="1" dirty="0">
              <a:latin typeface="Lato"/>
            </a:endParaRPr>
          </a:p>
          <a:p>
            <a:pPr>
              <a:lnSpc>
                <a:spcPct val="80000"/>
              </a:lnSpc>
            </a:pPr>
            <a:endParaRPr lang="pl-PL" altLang="pl-PL" sz="1000" b="1" dirty="0" smtClean="0">
              <a:latin typeface="Lato"/>
            </a:endParaRPr>
          </a:p>
          <a:p>
            <a:pPr>
              <a:lnSpc>
                <a:spcPct val="80000"/>
              </a:lnSpc>
            </a:pPr>
            <a:r>
              <a:rPr lang="pl-PL" altLang="pl-PL" sz="1000" b="1" dirty="0">
                <a:latin typeface="Lato"/>
              </a:rPr>
              <a:t/>
            </a:r>
            <a:br>
              <a:rPr lang="pl-PL" altLang="pl-PL" sz="1000" b="1" dirty="0">
                <a:latin typeface="Lato"/>
              </a:rPr>
            </a:br>
            <a:r>
              <a:rPr lang="pl-PL" altLang="pl-PL" sz="2000" b="1" dirty="0">
                <a:latin typeface="Lato"/>
                <a:ea typeface="Arial Unicode MS" pitchFamily="34" charset="-128"/>
                <a:cs typeface="Arial Unicode MS" pitchFamily="34" charset="-128"/>
              </a:rPr>
              <a:t> ⇨</a:t>
            </a:r>
            <a:r>
              <a:rPr lang="pl-PL" altLang="pl-PL" sz="2000" b="1" dirty="0">
                <a:latin typeface="Lato"/>
              </a:rPr>
              <a:t> </a:t>
            </a:r>
            <a:r>
              <a:rPr lang="pl-PL" altLang="pl-PL" sz="2000" b="1" u="sng" dirty="0">
                <a:latin typeface="Lato"/>
              </a:rPr>
              <a:t>o ile przepisy nie stanowią inaczej, SIWZ zawiera również: </a:t>
            </a:r>
            <a:r>
              <a:rPr lang="pl-PL" altLang="pl-PL" sz="2000" b="1" dirty="0">
                <a:latin typeface="Lato"/>
              </a:rPr>
              <a:t/>
            </a:r>
            <a:br>
              <a:rPr lang="pl-PL" altLang="pl-PL" sz="2000" b="1" dirty="0">
                <a:latin typeface="Lato"/>
              </a:rPr>
            </a:br>
            <a:r>
              <a:rPr lang="pl-PL" altLang="pl-PL" sz="1000" dirty="0">
                <a:latin typeface="Lato"/>
              </a:rPr>
              <a:t/>
            </a:r>
            <a:br>
              <a:rPr lang="pl-PL" altLang="pl-PL" sz="1000" dirty="0">
                <a:latin typeface="Lato"/>
              </a:rPr>
            </a:br>
            <a:r>
              <a:rPr lang="pl-PL" altLang="pl-PL" sz="2000" dirty="0" smtClean="0">
                <a:latin typeface="Lato"/>
              </a:rPr>
              <a:t>9</a:t>
            </a:r>
            <a:r>
              <a:rPr lang="pl-PL" altLang="pl-PL" sz="2000" dirty="0">
                <a:latin typeface="Lato"/>
              </a:rPr>
              <a:t>) jeżeli zamawiający przewiduje wymagania, o których mowa </a:t>
            </a:r>
            <a:r>
              <a:rPr lang="pl-PL" altLang="pl-PL" sz="2000" dirty="0" smtClean="0">
                <a:latin typeface="Lato"/>
              </a:rPr>
              <a:t/>
            </a:r>
            <a:br>
              <a:rPr lang="pl-PL" altLang="pl-PL" sz="2000" dirty="0" smtClean="0">
                <a:latin typeface="Lato"/>
              </a:rPr>
            </a:br>
            <a:r>
              <a:rPr lang="pl-PL" altLang="pl-PL" sz="2000" dirty="0" smtClean="0">
                <a:latin typeface="Lato"/>
              </a:rPr>
              <a:t>w art. 29 </a:t>
            </a:r>
            <a:r>
              <a:rPr lang="pl-PL" altLang="pl-PL" sz="2000" dirty="0">
                <a:latin typeface="Lato"/>
              </a:rPr>
              <a:t>ust. 4, określenie w szczególności informacji wskazanych </a:t>
            </a:r>
            <a:r>
              <a:rPr lang="pl-PL" altLang="pl-PL" sz="2000" dirty="0" smtClean="0">
                <a:latin typeface="Lato"/>
              </a:rPr>
              <a:t/>
            </a:r>
            <a:br>
              <a:rPr lang="pl-PL" altLang="pl-PL" sz="2000" dirty="0" smtClean="0">
                <a:latin typeface="Lato"/>
              </a:rPr>
            </a:br>
            <a:r>
              <a:rPr lang="pl-PL" altLang="pl-PL" sz="2000" dirty="0" smtClean="0">
                <a:latin typeface="Lato"/>
              </a:rPr>
              <a:t>w </a:t>
            </a:r>
            <a:r>
              <a:rPr lang="pl-PL" altLang="pl-PL" sz="2000" dirty="0">
                <a:latin typeface="Lato"/>
              </a:rPr>
              <a:t>art. 36 ust. 2 pkt 9 ustawy;</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10) informacja o obowiązku osobistego wykonania przez wykonawcę kluczowych części zamówienia, jeżeli zamawiający dokonuje takiego zastrzeżenia zgodnie z art. 36a ust. 2;</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11) w przypadku zamówień na roboty budowlane:</a:t>
            </a:r>
            <a:br>
              <a:rPr lang="pl-PL" altLang="pl-PL" sz="2000" dirty="0">
                <a:latin typeface="Lato"/>
              </a:rPr>
            </a:br>
            <a:r>
              <a:rPr lang="pl-PL" altLang="pl-PL" sz="2000" dirty="0">
                <a:latin typeface="Lato"/>
              </a:rPr>
              <a:t>	a) wymagania dotyczące umowy o podwykonawstwo, której 	</a:t>
            </a:r>
            <a:r>
              <a:rPr lang="pl-PL" altLang="pl-PL" sz="2000" dirty="0" smtClean="0">
                <a:latin typeface="Lato"/>
              </a:rPr>
              <a:t>przedmiotem </a:t>
            </a:r>
            <a:r>
              <a:rPr lang="pl-PL" altLang="pl-PL" sz="2000" dirty="0">
                <a:latin typeface="Lato"/>
              </a:rPr>
              <a:t>są roboty budowlane, których niespełnienie 	spowoduje zgłoszenie przez zamawiającego odpowiednio 	zastrzeżeń lub </a:t>
            </a:r>
            <a:r>
              <a:rPr lang="pl-PL" altLang="pl-PL" sz="2000" dirty="0" smtClean="0">
                <a:latin typeface="Lato"/>
              </a:rPr>
              <a:t>sprzeciwu, jeżeli zamawiający określa takie 	wymagania,</a:t>
            </a:r>
            <a:r>
              <a:rPr lang="pl-PL" altLang="pl-PL" sz="2000" dirty="0">
                <a:latin typeface="Lato"/>
              </a:rPr>
              <a:t/>
            </a:r>
            <a:br>
              <a:rPr lang="pl-PL" altLang="pl-PL" sz="2000" dirty="0">
                <a:latin typeface="Lato"/>
              </a:rPr>
            </a:b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129</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525163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831678"/>
            <a:ext cx="8064896" cy="502291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r>
              <a:rPr lang="en-GB" altLang="pl-PL" sz="2300" b="1" dirty="0" smtClean="0">
                <a:latin typeface="Lato"/>
              </a:rPr>
              <a:t>ROZPORZĄDZENIA </a:t>
            </a:r>
            <a:r>
              <a:rPr lang="en-GB" altLang="pl-PL" sz="2300" b="1" dirty="0">
                <a:latin typeface="Lato"/>
              </a:rPr>
              <a:t>UNIJNE:</a:t>
            </a:r>
            <a:endParaRPr lang="pl-PL" altLang="pl-PL" sz="2300" b="1" dirty="0">
              <a:latin typeface="Lato"/>
            </a:endParaRPr>
          </a:p>
          <a:p>
            <a:pPr>
              <a:lnSpc>
                <a:spcPct val="80000"/>
              </a:lnSpc>
              <a:buClr>
                <a:schemeClr val="tx1"/>
              </a:buClr>
            </a:pPr>
            <a:endParaRPr lang="pl-PL" altLang="pl-PL" sz="500" dirty="0">
              <a:latin typeface="Lato"/>
            </a:endParaRPr>
          </a:p>
          <a:p>
            <a:pPr>
              <a:buClr>
                <a:schemeClr val="tx1"/>
              </a:buClr>
            </a:pPr>
            <a:r>
              <a:rPr lang="pl-PL" altLang="pl-PL" sz="2000" dirty="0">
                <a:latin typeface="Lato"/>
              </a:rPr>
              <a:t>6.	Rozporządzenie Wykonawcze Komisji (UE) 2015/1986 z </a:t>
            </a:r>
            <a:r>
              <a:rPr lang="pl-PL" altLang="pl-PL" sz="2000" dirty="0" smtClean="0">
                <a:latin typeface="Lato"/>
              </a:rPr>
              <a:t>	dnia 	11 </a:t>
            </a:r>
            <a:r>
              <a:rPr lang="pl-PL" altLang="pl-PL" sz="2000" dirty="0">
                <a:latin typeface="Lato"/>
              </a:rPr>
              <a:t>listopada 2015 r. ustanawiające standardowe </a:t>
            </a:r>
            <a:r>
              <a:rPr lang="pl-PL" altLang="pl-PL" sz="2000" dirty="0" smtClean="0">
                <a:latin typeface="Lato"/>
              </a:rPr>
              <a:t>formularze 	do publikacji </a:t>
            </a:r>
            <a:r>
              <a:rPr lang="pl-PL" altLang="pl-PL" sz="2000" dirty="0">
                <a:latin typeface="Lato"/>
              </a:rPr>
              <a:t>ogłoszeń w dziedzinie zamówień </a:t>
            </a:r>
            <a:r>
              <a:rPr lang="pl-PL" altLang="pl-PL" sz="2000" dirty="0" smtClean="0">
                <a:latin typeface="Lato"/>
              </a:rPr>
              <a:t>publicznych 	i uchylające </a:t>
            </a:r>
            <a:r>
              <a:rPr lang="pl-PL" altLang="pl-PL" sz="2000" dirty="0">
                <a:latin typeface="Lato"/>
              </a:rPr>
              <a:t>rozporządzenie wykonawcze (UE) </a:t>
            </a:r>
            <a:r>
              <a:rPr lang="pl-PL" altLang="pl-PL" sz="2000" dirty="0" smtClean="0">
                <a:latin typeface="Lato"/>
              </a:rPr>
              <a:t>nr </a:t>
            </a:r>
            <a:r>
              <a:rPr lang="pl-PL" altLang="pl-PL" sz="2000" dirty="0">
                <a:latin typeface="Lato"/>
              </a:rPr>
              <a:t>842/2011</a:t>
            </a:r>
            <a:br>
              <a:rPr lang="pl-PL" altLang="pl-PL" sz="2000" dirty="0">
                <a:latin typeface="Lato"/>
              </a:rPr>
            </a:br>
            <a:endParaRPr lang="pl-PL" altLang="pl-PL" sz="500" u="sng" dirty="0">
              <a:latin typeface="Lato"/>
            </a:endParaRPr>
          </a:p>
          <a:p>
            <a:pPr>
              <a:buClr>
                <a:schemeClr val="tx1"/>
              </a:buClr>
            </a:pPr>
            <a:r>
              <a:rPr lang="pl-PL" altLang="pl-PL" sz="2000" dirty="0">
                <a:latin typeface="Lato"/>
              </a:rPr>
              <a:t>7.	Rozporządzenie Wykonawcze Komisji (UE) 2016/7 z dnia </a:t>
            </a:r>
            <a:r>
              <a:rPr lang="pl-PL" altLang="pl-PL" sz="2000" dirty="0" smtClean="0">
                <a:latin typeface="Lato"/>
              </a:rPr>
              <a:t/>
            </a:r>
            <a:br>
              <a:rPr lang="pl-PL" altLang="pl-PL" sz="2000" dirty="0" smtClean="0">
                <a:latin typeface="Lato"/>
              </a:rPr>
            </a:br>
            <a:r>
              <a:rPr lang="pl-PL" altLang="pl-PL" sz="2000" dirty="0" smtClean="0">
                <a:latin typeface="Lato"/>
              </a:rPr>
              <a:t>	5 stycznia </a:t>
            </a:r>
            <a:r>
              <a:rPr lang="pl-PL" altLang="pl-PL" sz="2000" dirty="0">
                <a:latin typeface="Lato"/>
              </a:rPr>
              <a:t>2016 r. ustanawiające standardowy formularz </a:t>
            </a:r>
            <a:r>
              <a:rPr lang="pl-PL" altLang="pl-PL" sz="2000" dirty="0" smtClean="0">
                <a:latin typeface="Lato"/>
              </a:rPr>
              <a:t>	jednolitego </a:t>
            </a:r>
            <a:r>
              <a:rPr lang="pl-PL" altLang="pl-PL" sz="2000" dirty="0">
                <a:latin typeface="Lato"/>
              </a:rPr>
              <a:t>europejskiego dokumentu zamówieniowego </a:t>
            </a:r>
            <a:br>
              <a:rPr lang="pl-PL" altLang="pl-PL" sz="2000" dirty="0">
                <a:latin typeface="Lato"/>
              </a:rPr>
            </a:br>
            <a:endParaRPr lang="pl-PL" altLang="pl-PL" sz="500" dirty="0">
              <a:latin typeface="Lato"/>
            </a:endParaRPr>
          </a:p>
          <a:p>
            <a:pPr>
              <a:buClr>
                <a:schemeClr val="tx1"/>
              </a:buClr>
            </a:pPr>
            <a:r>
              <a:rPr lang="pl-PL" altLang="pl-PL" sz="2000" dirty="0">
                <a:latin typeface="Lato"/>
              </a:rPr>
              <a:t>8.	</a:t>
            </a:r>
            <a:r>
              <a:rPr lang="en-GB" altLang="pl-PL" sz="2000" dirty="0" err="1">
                <a:latin typeface="Lato"/>
              </a:rPr>
              <a:t>Rozporz</a:t>
            </a:r>
            <a:r>
              <a:rPr lang="pl-PL" altLang="pl-PL" sz="2000" dirty="0">
                <a:latin typeface="Lato"/>
              </a:rPr>
              <a:t>ą</a:t>
            </a:r>
            <a:r>
              <a:rPr lang="en-GB" altLang="pl-PL" sz="2000" dirty="0" err="1">
                <a:latin typeface="Lato"/>
              </a:rPr>
              <a:t>dzenie</a:t>
            </a:r>
            <a:r>
              <a:rPr lang="en-GB" altLang="pl-PL" sz="2000" dirty="0">
                <a:latin typeface="Lato"/>
              </a:rPr>
              <a:t> </a:t>
            </a:r>
            <a:r>
              <a:rPr lang="pl-PL" altLang="pl-PL" sz="2000" dirty="0">
                <a:latin typeface="Lato"/>
              </a:rPr>
              <a:t>Komisji </a:t>
            </a:r>
            <a:r>
              <a:rPr lang="en-GB" altLang="pl-PL" sz="2000" dirty="0">
                <a:latin typeface="Lato"/>
              </a:rPr>
              <a:t>(WE) </a:t>
            </a:r>
            <a:r>
              <a:rPr lang="pl-PL" altLang="pl-PL" sz="2000" dirty="0">
                <a:latin typeface="Lato"/>
              </a:rPr>
              <a:t>nr </a:t>
            </a:r>
            <a:r>
              <a:rPr lang="en-GB" altLang="pl-PL" sz="2000" dirty="0">
                <a:latin typeface="Lato"/>
              </a:rPr>
              <a:t>21</a:t>
            </a:r>
            <a:r>
              <a:rPr lang="pl-PL" altLang="pl-PL" sz="2000" dirty="0">
                <a:latin typeface="Lato"/>
              </a:rPr>
              <a:t>3</a:t>
            </a:r>
            <a:r>
              <a:rPr lang="en-GB" altLang="pl-PL" sz="2000" dirty="0">
                <a:latin typeface="Lato"/>
              </a:rPr>
              <a:t>/200</a:t>
            </a:r>
            <a:r>
              <a:rPr lang="pl-PL" altLang="pl-PL" sz="2000" dirty="0">
                <a:latin typeface="Lato"/>
              </a:rPr>
              <a:t>8</a:t>
            </a:r>
            <a:r>
              <a:rPr lang="en-GB" altLang="pl-PL" sz="2000" dirty="0">
                <a:latin typeface="Lato"/>
              </a:rPr>
              <a:t> z </a:t>
            </a:r>
            <a:r>
              <a:rPr lang="en-GB" altLang="pl-PL" sz="2000" dirty="0" err="1">
                <a:latin typeface="Lato"/>
              </a:rPr>
              <a:t>dnia</a:t>
            </a:r>
            <a:r>
              <a:rPr lang="en-GB" altLang="pl-PL" sz="2000" dirty="0">
                <a:latin typeface="Lato"/>
              </a:rPr>
              <a:t> </a:t>
            </a:r>
            <a:r>
              <a:rPr lang="pl-PL" altLang="pl-PL" sz="2000" dirty="0">
                <a:latin typeface="Lato"/>
              </a:rPr>
              <a:t>28 </a:t>
            </a:r>
            <a:r>
              <a:rPr lang="pl-PL" altLang="pl-PL" sz="2000" dirty="0" smtClean="0">
                <a:latin typeface="Lato"/>
              </a:rPr>
              <a:t>	listopada </a:t>
            </a:r>
            <a:r>
              <a:rPr lang="en-GB" altLang="pl-PL" sz="2000" dirty="0" smtClean="0">
                <a:latin typeface="Lato"/>
              </a:rPr>
              <a:t>200</a:t>
            </a:r>
            <a:r>
              <a:rPr lang="pl-PL" altLang="pl-PL" sz="2000" dirty="0">
                <a:latin typeface="Lato"/>
              </a:rPr>
              <a:t>7</a:t>
            </a:r>
            <a:r>
              <a:rPr lang="en-GB" altLang="pl-PL" sz="2000" dirty="0">
                <a:latin typeface="Lato"/>
              </a:rPr>
              <a:t> r. </a:t>
            </a:r>
            <a:r>
              <a:rPr lang="pl-PL" altLang="pl-PL" sz="2000" dirty="0">
                <a:latin typeface="Lato"/>
              </a:rPr>
              <a:t>zmieniające rozporządzenie (WE) nr </a:t>
            </a:r>
            <a:r>
              <a:rPr lang="pl-PL" altLang="pl-PL" sz="2000" dirty="0" smtClean="0">
                <a:latin typeface="Lato"/>
              </a:rPr>
              <a:t>	2195/2002 Parlamentu </a:t>
            </a:r>
            <a:r>
              <a:rPr lang="pl-PL" altLang="pl-PL" sz="2000" dirty="0">
                <a:latin typeface="Lato"/>
              </a:rPr>
              <a:t>Europejskiego i Rady </a:t>
            </a:r>
            <a:r>
              <a:rPr lang="en-GB" altLang="pl-PL" sz="2000" dirty="0">
                <a:latin typeface="Lato"/>
              </a:rPr>
              <a:t>w </a:t>
            </a:r>
            <a:r>
              <a:rPr lang="en-GB" altLang="pl-PL" sz="2000" dirty="0" err="1">
                <a:latin typeface="Lato"/>
              </a:rPr>
              <a:t>sprawie</a:t>
            </a:r>
            <a:r>
              <a:rPr lang="en-GB" altLang="pl-PL" sz="2000" dirty="0">
                <a:latin typeface="Lato"/>
              </a:rPr>
              <a:t> </a:t>
            </a:r>
            <a:r>
              <a:rPr lang="pl-PL" altLang="pl-PL" sz="2000" dirty="0" smtClean="0">
                <a:latin typeface="Lato"/>
              </a:rPr>
              <a:t>	</a:t>
            </a:r>
            <a:r>
              <a:rPr lang="en-GB" altLang="pl-PL" sz="2000" dirty="0" err="1" smtClean="0">
                <a:latin typeface="Lato"/>
              </a:rPr>
              <a:t>Wspólnego</a:t>
            </a:r>
            <a:r>
              <a:rPr lang="en-GB" altLang="pl-PL" sz="2000" dirty="0" smtClean="0">
                <a:latin typeface="Lato"/>
              </a:rPr>
              <a:t> </a:t>
            </a:r>
            <a:r>
              <a:rPr lang="en-GB" altLang="pl-PL" sz="2000" dirty="0" err="1">
                <a:latin typeface="Lato"/>
              </a:rPr>
              <a:t>Słownika</a:t>
            </a:r>
            <a:r>
              <a:rPr lang="en-GB" altLang="pl-PL" sz="2000" dirty="0">
                <a:latin typeface="Lato"/>
              </a:rPr>
              <a:t> </a:t>
            </a:r>
            <a:r>
              <a:rPr lang="en-GB" altLang="pl-PL" sz="2000" dirty="0" err="1" smtClean="0">
                <a:latin typeface="Lato"/>
              </a:rPr>
              <a:t>Zamówień</a:t>
            </a:r>
            <a:r>
              <a:rPr lang="en-GB" altLang="pl-PL" sz="2000" dirty="0" smtClean="0">
                <a:latin typeface="Lato"/>
              </a:rPr>
              <a:t> </a:t>
            </a:r>
            <a:r>
              <a:rPr lang="pl-PL" altLang="pl-PL" sz="2000" dirty="0">
                <a:latin typeface="Lato"/>
              </a:rPr>
              <a:t>(CPV) oraz Dyrektywy </a:t>
            </a:r>
            <a:r>
              <a:rPr lang="pl-PL" altLang="pl-PL" sz="2000" dirty="0" smtClean="0">
                <a:latin typeface="Lato"/>
              </a:rPr>
              <a:t>	2004/17/WE </a:t>
            </a:r>
            <a:r>
              <a:rPr lang="pl-PL" altLang="pl-PL" sz="2000" dirty="0">
                <a:latin typeface="Lato"/>
              </a:rPr>
              <a:t>i 2004/18/WE </a:t>
            </a:r>
            <a:r>
              <a:rPr lang="pl-PL" altLang="pl-PL" sz="2000" dirty="0" smtClean="0">
                <a:latin typeface="Lato"/>
              </a:rPr>
              <a:t>Parlamentu </a:t>
            </a:r>
            <a:r>
              <a:rPr lang="pl-PL" altLang="pl-PL" sz="2000" dirty="0">
                <a:latin typeface="Lato"/>
              </a:rPr>
              <a:t>Europejskiego </a:t>
            </a:r>
            <a:r>
              <a:rPr lang="pl-PL" altLang="pl-PL" sz="2000" dirty="0" smtClean="0">
                <a:latin typeface="Lato"/>
              </a:rPr>
              <a:t>	</a:t>
            </a:r>
            <a:br>
              <a:rPr lang="pl-PL" altLang="pl-PL" sz="2000" dirty="0" smtClean="0">
                <a:latin typeface="Lato"/>
              </a:rPr>
            </a:br>
            <a:r>
              <a:rPr lang="pl-PL" altLang="pl-PL" sz="2000" dirty="0" smtClean="0">
                <a:latin typeface="Lato"/>
              </a:rPr>
              <a:t>	i </a:t>
            </a:r>
            <a:r>
              <a:rPr lang="pl-PL" altLang="pl-PL" sz="2000" dirty="0">
                <a:latin typeface="Lato"/>
              </a:rPr>
              <a:t>Rady dotyczące procedur udzielania </a:t>
            </a:r>
            <a:r>
              <a:rPr lang="pl-PL" altLang="pl-PL" sz="2000" dirty="0" smtClean="0">
                <a:latin typeface="Lato"/>
              </a:rPr>
              <a:t>	zamówień publicznych</a:t>
            </a:r>
            <a:br>
              <a:rPr lang="pl-PL" altLang="pl-PL" sz="2000" dirty="0" smtClean="0">
                <a:latin typeface="Lato"/>
              </a:rPr>
            </a:br>
            <a:r>
              <a:rPr lang="pl-PL" altLang="pl-PL" sz="2000" dirty="0" smtClean="0">
                <a:latin typeface="Lato"/>
              </a:rPr>
              <a:t>	w </a:t>
            </a:r>
            <a:r>
              <a:rPr lang="pl-PL" altLang="pl-PL" sz="2000" dirty="0">
                <a:latin typeface="Lato"/>
              </a:rPr>
              <a:t>zakresie zmiany CPV</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a:t>
            </a:fld>
            <a:endParaRPr lang="pl-PL" altLang="pl-PL" dirty="0">
              <a:solidFill>
                <a:schemeClr val="accent3">
                  <a:lumMod val="75000"/>
                </a:schemeClr>
              </a:solidFill>
            </a:endParaRPr>
          </a:p>
        </p:txBody>
      </p:sp>
      <p:sp>
        <p:nvSpPr>
          <p:cNvPr id="7" name="TextBox 1"/>
          <p:cNvSpPr txBox="1"/>
          <p:nvPr/>
        </p:nvSpPr>
        <p:spPr>
          <a:xfrm>
            <a:off x="251520" y="476672"/>
            <a:ext cx="5112568" cy="1323439"/>
          </a:xfrm>
          <a:prstGeom prst="rect">
            <a:avLst/>
          </a:prstGeom>
          <a:noFill/>
          <a:ln w="57150">
            <a:solidFill>
              <a:srgbClr val="636466"/>
            </a:solidFill>
            <a:miter lim="800000"/>
          </a:ln>
        </p:spPr>
        <p:txBody>
          <a:bodyPr wrap="square" rtlCol="0">
            <a:spAutoFit/>
          </a:bodyPr>
          <a:lstStyle/>
          <a:p>
            <a:endParaRPr lang="pl-PL" sz="3000" b="1" baseline="30000" dirty="0">
              <a:solidFill>
                <a:srgbClr val="636466"/>
              </a:solidFill>
              <a:latin typeface="Novecento wide Normal" pitchFamily="50" charset="-18"/>
            </a:endParaRPr>
          </a:p>
          <a:p>
            <a:r>
              <a:rPr lang="pl-PL" sz="3000" b="1" baseline="30000" dirty="0">
                <a:solidFill>
                  <a:srgbClr val="636466"/>
                </a:solidFill>
                <a:latin typeface="Novecento wide Normal" pitchFamily="50" charset="-18"/>
              </a:rPr>
              <a:t>PRAWO WSPÓLNOTOWE W ZAKRESIE ZAMÓWIEŃ PUBLICZNYCH – </a:t>
            </a:r>
          </a:p>
          <a:p>
            <a:r>
              <a:rPr lang="pl-PL" sz="3000" b="1" baseline="30000" dirty="0">
                <a:solidFill>
                  <a:srgbClr val="636466"/>
                </a:solidFill>
                <a:latin typeface="Novecento wide Normal" pitchFamily="50" charset="-18"/>
              </a:rPr>
              <a:t>WYBRANE AKTY</a:t>
            </a:r>
          </a:p>
        </p:txBody>
      </p:sp>
    </p:spTree>
    <p:extLst>
      <p:ext uri="{BB962C8B-B14F-4D97-AF65-F5344CB8AC3E}">
        <p14:creationId xmlns:p14="http://schemas.microsoft.com/office/powerpoint/2010/main" val="87960240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132856"/>
            <a:ext cx="7704856" cy="395800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PZP</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ea typeface="Arial Unicode MS" pitchFamily="34" charset="-128"/>
                <a:cs typeface="Arial Unicode MS" pitchFamily="34" charset="-128"/>
              </a:rPr>
              <a:t> ⇨</a:t>
            </a:r>
            <a:r>
              <a:rPr lang="pl-PL" altLang="pl-PL" sz="2000" b="1" dirty="0">
                <a:latin typeface="Lato"/>
              </a:rPr>
              <a:t> </a:t>
            </a:r>
            <a:r>
              <a:rPr lang="pl-PL" altLang="pl-PL" sz="2000" b="1" u="sng" dirty="0">
                <a:latin typeface="Lato"/>
              </a:rPr>
              <a:t>o ile przepisy nie stanowią inaczej, SIWZ zawiera również: </a:t>
            </a:r>
            <a:r>
              <a:rPr lang="pl-PL" altLang="pl-PL" sz="1000" dirty="0">
                <a:latin typeface="Lato"/>
              </a:rPr>
              <a:t/>
            </a:r>
            <a:br>
              <a:rPr lang="pl-PL" altLang="pl-PL" sz="1000" dirty="0">
                <a:latin typeface="Lato"/>
              </a:rPr>
            </a:br>
            <a:endParaRPr lang="pl-PL" altLang="pl-PL" sz="1000" dirty="0" smtClean="0">
              <a:latin typeface="Lato"/>
            </a:endParaRPr>
          </a:p>
          <a:p>
            <a:pPr>
              <a:lnSpc>
                <a:spcPct val="80000"/>
              </a:lnSpc>
              <a:buFont typeface="Wingdings" pitchFamily="2" charset="2"/>
              <a:buChar char="Ø"/>
            </a:pPr>
            <a:endParaRPr lang="pl-PL" altLang="pl-PL" sz="1000" dirty="0" smtClean="0">
              <a:latin typeface="Lato"/>
            </a:endParaRPr>
          </a:p>
          <a:p>
            <a:pPr>
              <a:lnSpc>
                <a:spcPct val="80000"/>
              </a:lnSpc>
            </a:pPr>
            <a:r>
              <a:rPr lang="pl-PL" altLang="pl-PL" sz="1000" dirty="0">
                <a:latin typeface="Lato"/>
              </a:rPr>
              <a:t/>
            </a:r>
            <a:br>
              <a:rPr lang="pl-PL" altLang="pl-PL" sz="1000" dirty="0">
                <a:latin typeface="Lato"/>
              </a:rPr>
            </a:br>
            <a:r>
              <a:rPr lang="pl-PL" altLang="pl-PL" sz="2000" dirty="0">
                <a:latin typeface="Lato"/>
              </a:rPr>
              <a:t>11) w przypadku zamówień na roboty budowlane</a:t>
            </a:r>
            <a:r>
              <a:rPr lang="pl-PL" altLang="pl-PL" sz="2000" dirty="0" smtClean="0">
                <a:latin typeface="Lato"/>
              </a:rPr>
              <a:t>:</a:t>
            </a:r>
            <a:r>
              <a:rPr lang="pl-PL" altLang="pl-PL" sz="2000" dirty="0">
                <a:latin typeface="Lato"/>
              </a:rPr>
              <a:t/>
            </a:r>
            <a:br>
              <a:rPr lang="pl-PL" altLang="pl-PL" sz="2000" dirty="0">
                <a:latin typeface="Lato"/>
              </a:rPr>
            </a:br>
            <a:r>
              <a:rPr lang="pl-PL" altLang="pl-PL" sz="1000" dirty="0">
                <a:latin typeface="Lato"/>
              </a:rPr>
              <a:t>	</a:t>
            </a:r>
            <a:endParaRPr lang="pl-PL" altLang="pl-PL" sz="1000" dirty="0" smtClean="0">
              <a:latin typeface="Lato"/>
            </a:endParaRPr>
          </a:p>
          <a:p>
            <a:pPr>
              <a:lnSpc>
                <a:spcPct val="80000"/>
              </a:lnSpc>
            </a:pPr>
            <a:r>
              <a:rPr lang="pl-PL" altLang="pl-PL" sz="2000" dirty="0">
                <a:latin typeface="Lato"/>
              </a:rPr>
              <a:t>	</a:t>
            </a:r>
            <a:r>
              <a:rPr lang="pl-PL" altLang="pl-PL" sz="2000" dirty="0" smtClean="0">
                <a:latin typeface="Lato"/>
              </a:rPr>
              <a:t> </a:t>
            </a:r>
            <a:r>
              <a:rPr lang="pl-PL" altLang="pl-PL" sz="2000" dirty="0">
                <a:latin typeface="Lato"/>
              </a:rPr>
              <a:t>b) informacje o umowach o podwykonawstwo, których 	przedmiotem są dostawy lub usługi, które z uwagi na </a:t>
            </a:r>
            <a:r>
              <a:rPr lang="pl-PL" altLang="pl-PL" sz="2000" dirty="0" smtClean="0">
                <a:latin typeface="Lato"/>
              </a:rPr>
              <a:t>	wartość lub</a:t>
            </a:r>
            <a:r>
              <a:rPr lang="pl-PL" altLang="pl-PL" sz="2000" dirty="0">
                <a:latin typeface="Lato"/>
              </a:rPr>
              <a:t> </a:t>
            </a:r>
            <a:r>
              <a:rPr lang="pl-PL" altLang="pl-PL" sz="2000" dirty="0" smtClean="0">
                <a:latin typeface="Lato"/>
              </a:rPr>
              <a:t>przedmiot </a:t>
            </a:r>
            <a:r>
              <a:rPr lang="pl-PL" altLang="pl-PL" sz="2000" dirty="0">
                <a:latin typeface="Lato"/>
              </a:rPr>
              <a:t>tych dostaw lub usług, nie podlegają </a:t>
            </a:r>
            <a:r>
              <a:rPr lang="pl-PL" altLang="pl-PL" sz="2000" dirty="0" smtClean="0">
                <a:latin typeface="Lato"/>
              </a:rPr>
              <a:t>	obowiązkowi przedkładania zamawiającemu, jeżeli 	zamawiający określa takie informacje;</a:t>
            </a:r>
          </a:p>
          <a:p>
            <a:pPr>
              <a:lnSpc>
                <a:spcPct val="80000"/>
              </a:lnSpc>
            </a:pPr>
            <a:endParaRPr lang="pl-PL" altLang="pl-PL" sz="1000" dirty="0" smtClean="0">
              <a:latin typeface="Lato"/>
            </a:endParaRPr>
          </a:p>
          <a:p>
            <a:pPr>
              <a:lnSpc>
                <a:spcPct val="80000"/>
              </a:lnSpc>
            </a:pPr>
            <a:r>
              <a:rPr lang="pl-PL" altLang="pl-PL" sz="2000" dirty="0">
                <a:latin typeface="Lato"/>
              </a:rPr>
              <a:t> 12) procentowa wartość ostatniej części wynagrodzenia za wykonanie umowy w sprawie zamówienia na roboty budowlane, jeżeli zamawiający określa taką wartość, zgodnie z art. 143a ust. 3</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130</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378003663"/>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132856"/>
            <a:ext cx="7704856" cy="457356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Zawartość </a:t>
            </a:r>
            <a:r>
              <a:rPr lang="pl-PL" altLang="pl-PL" sz="2300" b="1" dirty="0">
                <a:latin typeface="Lato"/>
              </a:rPr>
              <a:t>SIWZ – na podstawie art. 36 ust. 1 i 2 </a:t>
            </a:r>
            <a:br>
              <a:rPr lang="pl-PL" altLang="pl-PL" sz="2300" b="1" dirty="0">
                <a:latin typeface="Lato"/>
              </a:rPr>
            </a:br>
            <a:r>
              <a:rPr lang="pl-PL" altLang="pl-PL" sz="2300" b="1" dirty="0">
                <a:latin typeface="Lato"/>
              </a:rPr>
              <a:t>ustawy PZP</a:t>
            </a:r>
            <a:r>
              <a:rPr lang="pl-PL" altLang="pl-PL" sz="2000" b="1" dirty="0">
                <a:latin typeface="Lato"/>
              </a:rPr>
              <a:t/>
            </a:r>
            <a:br>
              <a:rPr lang="pl-PL" altLang="pl-PL" sz="2000" b="1" dirty="0">
                <a:latin typeface="Lato"/>
              </a:rPr>
            </a:br>
            <a:r>
              <a:rPr lang="pl-PL" altLang="pl-PL" sz="1000" b="1" dirty="0">
                <a:latin typeface="Lato"/>
              </a:rPr>
              <a:t/>
            </a:r>
            <a:br>
              <a:rPr lang="pl-PL" altLang="pl-PL" sz="1000" b="1" dirty="0">
                <a:latin typeface="Lato"/>
              </a:rPr>
            </a:br>
            <a:r>
              <a:rPr lang="pl-PL" altLang="pl-PL" sz="2000" b="1" dirty="0">
                <a:latin typeface="Lato"/>
                <a:ea typeface="Arial Unicode MS" pitchFamily="34" charset="-128"/>
                <a:cs typeface="Arial Unicode MS" pitchFamily="34" charset="-128"/>
              </a:rPr>
              <a:t> ⇨</a:t>
            </a:r>
            <a:r>
              <a:rPr lang="pl-PL" altLang="pl-PL" sz="2000" b="1" dirty="0">
                <a:latin typeface="Lato"/>
              </a:rPr>
              <a:t> </a:t>
            </a:r>
            <a:r>
              <a:rPr lang="pl-PL" altLang="pl-PL" sz="2000" b="1" u="sng" dirty="0">
                <a:latin typeface="Lato"/>
              </a:rPr>
              <a:t>o ile przepisy nie stanowią inaczej, SIWZ zawiera również: </a:t>
            </a:r>
            <a:r>
              <a:rPr lang="pl-PL" altLang="pl-PL" sz="2000" b="1" dirty="0">
                <a:latin typeface="Lato"/>
              </a:rPr>
              <a:t/>
            </a:r>
            <a:br>
              <a:rPr lang="pl-PL" altLang="pl-PL" sz="2000" b="1" dirty="0">
                <a:latin typeface="Lato"/>
              </a:rPr>
            </a:br>
            <a:r>
              <a:rPr lang="pl-PL" altLang="pl-PL" sz="2000" dirty="0">
                <a:latin typeface="Lato"/>
              </a:rPr>
              <a:t/>
            </a:r>
            <a:br>
              <a:rPr lang="pl-PL" altLang="pl-PL" sz="2000" dirty="0">
                <a:latin typeface="Lato"/>
              </a:rPr>
            </a:br>
            <a:r>
              <a:rPr lang="pl-PL" altLang="pl-PL" sz="2000" dirty="0">
                <a:latin typeface="Lato"/>
              </a:rPr>
              <a:t>13) standardy jakościowe, o których mowa w art. 91 ust</a:t>
            </a:r>
            <a:r>
              <a:rPr lang="pl-PL" altLang="pl-PL" sz="2000" dirty="0" smtClean="0">
                <a:latin typeface="Lato"/>
              </a:rPr>
              <a:t>. 2a </a:t>
            </a:r>
            <a:r>
              <a:rPr lang="pl-PL" altLang="pl-PL" sz="2000" dirty="0">
                <a:latin typeface="Lato"/>
              </a:rPr>
              <a:t>– dot. zastosowania ceny jako jedynego kryterium bądź o wadze powyżej 60%;</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14) wymóg lub możliwość złożenia oferty w postaci katalogów elektronicznych </a:t>
            </a:r>
            <a:r>
              <a:rPr lang="pl-PL" altLang="pl-PL" sz="2000" dirty="0" smtClean="0">
                <a:latin typeface="Lato"/>
              </a:rPr>
              <a:t>lub dołączenia katalogów elektronicznych do oferty, w sytuacji określonej w art. 10a ust. 2;</a:t>
            </a:r>
            <a:r>
              <a:rPr lang="pl-PL" altLang="pl-PL" sz="2000" dirty="0">
                <a:latin typeface="Lato"/>
              </a:rPr>
              <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15) liczbę części zamówienia, na którą wykonawca może złożyć ofertę lub maksymalną liczbę części, na które zamówienie może zostać udzielone temu samemu wykonawcy </a:t>
            </a:r>
            <a:r>
              <a:rPr lang="pl-PL" altLang="pl-PL" sz="2000" dirty="0" smtClean="0">
                <a:latin typeface="Lato"/>
              </a:rPr>
              <a:t>oraz kryteria lub zasady, które będą miały zastosowanie do ustalenia, które części zamówienia zostaną udzielone jednemu wykonawcy, w przypadku wyboru jego oferty w większej niż maksymalna liczbie części.</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131</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SPECYFIKACJA ISTOTNYCH WARUNKÓW ZAMÓWIENIA (SIWZ)</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70899950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132856"/>
            <a:ext cx="7704856" cy="397031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342900" indent="-342900">
              <a:lnSpc>
                <a:spcPct val="80000"/>
              </a:lnSpc>
              <a:buFont typeface="Wingdings" panose="05000000000000000000" pitchFamily="2" charset="2"/>
              <a:buChar char="Ø"/>
            </a:pPr>
            <a:r>
              <a:rPr lang="pl-PL" altLang="pl-PL" sz="2300" b="1" u="sng" dirty="0" smtClean="0">
                <a:latin typeface="Lato"/>
              </a:rPr>
              <a:t>II </a:t>
            </a:r>
            <a:r>
              <a:rPr lang="pl-PL" altLang="pl-PL" sz="2300" b="1" u="sng" dirty="0">
                <a:latin typeface="Lato"/>
              </a:rPr>
              <a:t>Etap:</a:t>
            </a:r>
            <a:br>
              <a:rPr lang="pl-PL" altLang="pl-PL" sz="2300" b="1" u="sng" dirty="0">
                <a:latin typeface="Lato"/>
              </a:rPr>
            </a:br>
            <a:r>
              <a:rPr lang="pl-PL" altLang="pl-PL" sz="2300" b="1" u="sng" dirty="0">
                <a:latin typeface="Lato"/>
              </a:rPr>
              <a:t/>
            </a:r>
            <a:br>
              <a:rPr lang="pl-PL" altLang="pl-PL" sz="2300" b="1" u="sng" dirty="0">
                <a:latin typeface="Lato"/>
              </a:rPr>
            </a:br>
            <a:r>
              <a:rPr lang="pl-PL" altLang="pl-PL" sz="2300" b="1" dirty="0">
                <a:latin typeface="Lato"/>
              </a:rPr>
              <a:t>Przeprowadzenie postępowania o udzielenie zamówienia</a:t>
            </a:r>
            <a:r>
              <a:rPr lang="pl-PL" altLang="pl-PL" sz="2300" b="1" u="sng" dirty="0">
                <a:latin typeface="Lato"/>
              </a:rPr>
              <a:t> przez podmioty niezobowiązane </a:t>
            </a:r>
            <a:r>
              <a:rPr lang="pl-PL" altLang="pl-PL" sz="2300" b="1" u="sng" dirty="0" smtClean="0">
                <a:latin typeface="Lato"/>
              </a:rPr>
              <a:t/>
            </a:r>
            <a:br>
              <a:rPr lang="pl-PL" altLang="pl-PL" sz="2300" b="1" u="sng" dirty="0" smtClean="0">
                <a:latin typeface="Lato"/>
              </a:rPr>
            </a:br>
            <a:r>
              <a:rPr lang="pl-PL" altLang="pl-PL" sz="2300" b="1" u="sng" dirty="0" smtClean="0">
                <a:latin typeface="Lato"/>
              </a:rPr>
              <a:t>do </a:t>
            </a:r>
            <a:r>
              <a:rPr lang="pl-PL" altLang="pl-PL" sz="2300" b="1" u="sng" dirty="0">
                <a:latin typeface="Lato"/>
              </a:rPr>
              <a:t>stosowania ustawy:</a:t>
            </a:r>
          </a:p>
          <a:p>
            <a:pPr>
              <a:lnSpc>
                <a:spcPct val="80000"/>
              </a:lnSpc>
              <a:buClr>
                <a:srgbClr val="A50021"/>
              </a:buClr>
            </a:pPr>
            <a:endParaRPr lang="pl-PL" altLang="pl-PL" sz="2000" b="1" dirty="0">
              <a:latin typeface="Lato"/>
            </a:endParaRPr>
          </a:p>
          <a:p>
            <a:pPr>
              <a:lnSpc>
                <a:spcPct val="80000"/>
              </a:lnSpc>
              <a:buClr>
                <a:srgbClr val="A50021"/>
              </a:buClr>
            </a:pPr>
            <a:r>
              <a:rPr lang="pl-PL" altLang="pl-PL" sz="2000" b="1" dirty="0">
                <a:latin typeface="Lato"/>
              </a:rPr>
              <a:t>	</a:t>
            </a:r>
            <a:br>
              <a:rPr lang="pl-PL" altLang="pl-PL" sz="2000" b="1" dirty="0">
                <a:latin typeface="Lato"/>
              </a:rPr>
            </a:br>
            <a:r>
              <a:rPr lang="pl-PL" altLang="pl-PL" sz="2000" dirty="0" smtClean="0">
                <a:latin typeface="Lato"/>
              </a:rPr>
              <a:t>zgodnie </a:t>
            </a:r>
            <a:r>
              <a:rPr lang="pl-PL" altLang="pl-PL" sz="2000" dirty="0">
                <a:latin typeface="Lato"/>
              </a:rPr>
              <a:t>ze stosownymi </a:t>
            </a:r>
            <a:r>
              <a:rPr lang="pl-PL" altLang="pl-PL" sz="2000" dirty="0" smtClean="0">
                <a:latin typeface="Lato"/>
              </a:rPr>
              <a:t>wytycznymi, procedura uzależniona jest </a:t>
            </a:r>
          </a:p>
          <a:p>
            <a:pPr>
              <a:lnSpc>
                <a:spcPct val="80000"/>
              </a:lnSpc>
              <a:buClr>
                <a:srgbClr val="A50021"/>
              </a:buClr>
            </a:pPr>
            <a:r>
              <a:rPr lang="pl-PL" altLang="pl-PL" sz="2000" dirty="0" smtClean="0">
                <a:latin typeface="Lato"/>
              </a:rPr>
              <a:t>od wartości zamówienia:</a:t>
            </a:r>
          </a:p>
          <a:p>
            <a:pPr>
              <a:lnSpc>
                <a:spcPct val="80000"/>
              </a:lnSpc>
              <a:buClr>
                <a:srgbClr val="A50021"/>
              </a:buClr>
            </a:pPr>
            <a:endParaRPr lang="pl-PL" altLang="pl-PL" sz="2000" dirty="0">
              <a:latin typeface="Lato"/>
            </a:endParaRPr>
          </a:p>
          <a:p>
            <a:pPr>
              <a:lnSpc>
                <a:spcPct val="80000"/>
              </a:lnSpc>
              <a:buClr>
                <a:srgbClr val="A50021"/>
              </a:buClr>
            </a:pPr>
            <a:r>
              <a:rPr lang="pl-PL" altLang="pl-PL" sz="2000" dirty="0" smtClean="0">
                <a:latin typeface="Lato"/>
              </a:rPr>
              <a:t>- poniżej 20 000 zł – udokumentowanie sposobu w jaki został wybrany wykonawca/dostawca,</a:t>
            </a:r>
          </a:p>
          <a:p>
            <a:pPr>
              <a:lnSpc>
                <a:spcPct val="80000"/>
              </a:lnSpc>
              <a:buClr>
                <a:srgbClr val="A50021"/>
              </a:buClr>
            </a:pPr>
            <a:endParaRPr lang="pl-PL" altLang="pl-PL" sz="1000" dirty="0" smtClean="0">
              <a:latin typeface="Lato"/>
            </a:endParaRPr>
          </a:p>
          <a:p>
            <a:pPr>
              <a:lnSpc>
                <a:spcPct val="80000"/>
              </a:lnSpc>
              <a:buClr>
                <a:srgbClr val="A50021"/>
              </a:buClr>
            </a:pPr>
            <a:r>
              <a:rPr lang="pl-PL" altLang="pl-PL" sz="2000" dirty="0" smtClean="0">
                <a:latin typeface="Lato"/>
              </a:rPr>
              <a:t>- od 20 000 zł netto do 50 000 zł netto – rozeznanie rynku,</a:t>
            </a:r>
            <a:br>
              <a:rPr lang="pl-PL" altLang="pl-PL" sz="2000" dirty="0" smtClean="0">
                <a:latin typeface="Lato"/>
              </a:rPr>
            </a:br>
            <a:endParaRPr lang="pl-PL" altLang="pl-PL" sz="1000" dirty="0" smtClean="0">
              <a:latin typeface="Lato"/>
            </a:endParaRPr>
          </a:p>
          <a:p>
            <a:pPr>
              <a:lnSpc>
                <a:spcPct val="80000"/>
              </a:lnSpc>
              <a:buClr>
                <a:srgbClr val="A50021"/>
              </a:buClr>
            </a:pPr>
            <a:r>
              <a:rPr lang="pl-PL" altLang="pl-PL" sz="2000" dirty="0" smtClean="0">
                <a:latin typeface="Lato"/>
              </a:rPr>
              <a:t>- powyżej 50 000 zł netto – stosowanie zasady konkurencyjności.</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132</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SCHEMAT PROCEDURY ZAMÓWIENIOWEJ</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59" y="1844824"/>
            <a:ext cx="8064895" cy="48074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400" b="1" dirty="0" smtClean="0">
                <a:latin typeface="Lato"/>
              </a:rPr>
              <a:t> </a:t>
            </a:r>
            <a:r>
              <a:rPr lang="pl-PL" altLang="pl-PL" sz="2400" b="1" dirty="0">
                <a:latin typeface="Lato"/>
              </a:rPr>
              <a:t> </a:t>
            </a:r>
            <a:r>
              <a:rPr lang="pl-PL" altLang="pl-PL" sz="2300" b="1" u="sng" dirty="0" smtClean="0">
                <a:latin typeface="Lato"/>
              </a:rPr>
              <a:t>II Etap:</a:t>
            </a:r>
            <a:br>
              <a:rPr lang="pl-PL" altLang="pl-PL" sz="2300" b="1" u="sng" dirty="0" smtClean="0">
                <a:latin typeface="Lato"/>
              </a:rPr>
            </a:br>
            <a:r>
              <a:rPr lang="pl-PL" altLang="pl-PL" sz="2300" b="1" u="sng" dirty="0" smtClean="0">
                <a:latin typeface="Lato"/>
              </a:rPr>
              <a:t/>
            </a:r>
            <a:br>
              <a:rPr lang="pl-PL" altLang="pl-PL" sz="2300" b="1" u="sng" dirty="0" smtClean="0">
                <a:latin typeface="Lato"/>
              </a:rPr>
            </a:br>
            <a:r>
              <a:rPr lang="pl-PL" altLang="pl-PL" sz="2300" b="1" dirty="0" smtClean="0">
                <a:latin typeface="Lato"/>
              </a:rPr>
              <a:t>Przeprowadzenie postępowania o udzielenie zamówienia</a:t>
            </a:r>
            <a:r>
              <a:rPr lang="pl-PL" altLang="pl-PL" sz="2300" b="1" u="sng" dirty="0" smtClean="0">
                <a:latin typeface="Lato"/>
              </a:rPr>
              <a:t> przez podmioty zobowiązane do stosowania ustawy:</a:t>
            </a:r>
          </a:p>
          <a:p>
            <a:pPr>
              <a:lnSpc>
                <a:spcPct val="80000"/>
              </a:lnSpc>
              <a:buClr>
                <a:srgbClr val="A50021"/>
              </a:buClr>
            </a:pPr>
            <a:r>
              <a:rPr lang="pl-PL" altLang="pl-PL" sz="2000" b="1" dirty="0" smtClean="0">
                <a:latin typeface="Lato"/>
              </a:rPr>
              <a:t/>
            </a:r>
            <a:br>
              <a:rPr lang="pl-PL" altLang="pl-PL" sz="2000" b="1" dirty="0" smtClean="0">
                <a:latin typeface="Lato"/>
              </a:rPr>
            </a:br>
            <a:r>
              <a:rPr lang="pl-PL" altLang="pl-PL" sz="2000" dirty="0" smtClean="0">
                <a:latin typeface="Lato"/>
              </a:rPr>
              <a:t>1) do 30 000 euro:  zgodnie z zachowaniem zasad opisanych </a:t>
            </a:r>
            <a:br>
              <a:rPr lang="pl-PL" altLang="pl-PL" sz="2000" dirty="0" smtClean="0">
                <a:latin typeface="Lato"/>
              </a:rPr>
            </a:br>
            <a:r>
              <a:rPr lang="pl-PL" altLang="pl-PL" sz="2000" dirty="0" smtClean="0">
                <a:latin typeface="Lato"/>
              </a:rPr>
              <a:t>we właściwych </a:t>
            </a:r>
            <a:r>
              <a:rPr lang="pl-PL" altLang="pl-PL" sz="2000" dirty="0">
                <a:latin typeface="Lato"/>
              </a:rPr>
              <a:t>wytycznych:</a:t>
            </a:r>
            <a:br>
              <a:rPr lang="pl-PL" altLang="pl-PL" sz="2000" dirty="0">
                <a:latin typeface="Lato"/>
              </a:rPr>
            </a:br>
            <a:r>
              <a:rPr lang="pl-PL" altLang="pl-PL" sz="2000" dirty="0" smtClean="0">
                <a:latin typeface="Lato"/>
              </a:rPr>
              <a:t>	- </a:t>
            </a:r>
            <a:r>
              <a:rPr lang="pl-PL" altLang="pl-PL" sz="2000" dirty="0">
                <a:latin typeface="Lato"/>
              </a:rPr>
              <a:t>poniżej 20 000 zł – udokumentowanie sposobu w jaki został </a:t>
            </a:r>
            <a:r>
              <a:rPr lang="pl-PL" altLang="pl-PL" sz="2000" dirty="0" smtClean="0">
                <a:latin typeface="Lato"/>
              </a:rPr>
              <a:t>	wybrany </a:t>
            </a:r>
            <a:r>
              <a:rPr lang="pl-PL" altLang="pl-PL" sz="2000" dirty="0">
                <a:latin typeface="Lato"/>
              </a:rPr>
              <a:t>wykonawca/dostawca,</a:t>
            </a:r>
          </a:p>
          <a:p>
            <a:pPr>
              <a:lnSpc>
                <a:spcPct val="80000"/>
              </a:lnSpc>
              <a:buClr>
                <a:srgbClr val="A50021"/>
              </a:buClr>
            </a:pPr>
            <a:endParaRPr lang="pl-PL" altLang="pl-PL" sz="500" dirty="0">
              <a:latin typeface="Lato"/>
            </a:endParaRPr>
          </a:p>
          <a:p>
            <a:pPr>
              <a:lnSpc>
                <a:spcPct val="80000"/>
              </a:lnSpc>
              <a:buClr>
                <a:srgbClr val="A50021"/>
              </a:buClr>
            </a:pPr>
            <a:r>
              <a:rPr lang="pl-PL" altLang="pl-PL" sz="2000" dirty="0" smtClean="0">
                <a:latin typeface="Lato"/>
              </a:rPr>
              <a:t>	- </a:t>
            </a:r>
            <a:r>
              <a:rPr lang="pl-PL" altLang="pl-PL" sz="2000" dirty="0">
                <a:latin typeface="Lato"/>
              </a:rPr>
              <a:t>od 20 000 zł netto do 50 000 zł netto – rozeznanie rynku,</a:t>
            </a:r>
            <a:br>
              <a:rPr lang="pl-PL" altLang="pl-PL" sz="2000" dirty="0">
                <a:latin typeface="Lato"/>
              </a:rPr>
            </a:br>
            <a:endParaRPr lang="pl-PL" altLang="pl-PL" sz="500" dirty="0">
              <a:latin typeface="Lato"/>
            </a:endParaRPr>
          </a:p>
          <a:p>
            <a:pPr>
              <a:lnSpc>
                <a:spcPct val="80000"/>
              </a:lnSpc>
              <a:buClr>
                <a:srgbClr val="A50021"/>
              </a:buClr>
            </a:pPr>
            <a:r>
              <a:rPr lang="pl-PL" altLang="pl-PL" sz="2000" dirty="0" smtClean="0">
                <a:latin typeface="Lato"/>
              </a:rPr>
              <a:t>	- </a:t>
            </a:r>
            <a:r>
              <a:rPr lang="pl-PL" altLang="pl-PL" sz="2000" dirty="0">
                <a:latin typeface="Lato"/>
              </a:rPr>
              <a:t>powyżej 50 000 zł </a:t>
            </a:r>
            <a:r>
              <a:rPr lang="pl-PL" altLang="pl-PL" sz="2000" dirty="0" smtClean="0">
                <a:latin typeface="Lato"/>
              </a:rPr>
              <a:t>netto (ale do kwoty 30 000 euro) – 	stosowanie </a:t>
            </a:r>
            <a:r>
              <a:rPr lang="pl-PL" altLang="pl-PL" sz="2000" dirty="0">
                <a:latin typeface="Lato"/>
              </a:rPr>
              <a:t>zasady </a:t>
            </a:r>
            <a:r>
              <a:rPr lang="pl-PL" altLang="pl-PL" sz="2000" dirty="0" smtClean="0">
                <a:latin typeface="Lato"/>
              </a:rPr>
              <a:t>konkurencyjności</a:t>
            </a:r>
            <a:r>
              <a:rPr lang="pl-PL" altLang="pl-PL" sz="2000" dirty="0">
                <a:latin typeface="Lato"/>
              </a:rPr>
              <a:t>.</a:t>
            </a:r>
          </a:p>
          <a:p>
            <a:pPr>
              <a:lnSpc>
                <a:spcPct val="80000"/>
              </a:lnSpc>
            </a:pPr>
            <a:r>
              <a:rPr lang="pl-PL" altLang="pl-PL" sz="1000" dirty="0" smtClean="0">
                <a:latin typeface="Lato"/>
              </a:rPr>
              <a:t/>
            </a:r>
            <a:br>
              <a:rPr lang="pl-PL" altLang="pl-PL" sz="1000" dirty="0" smtClean="0">
                <a:latin typeface="Lato"/>
              </a:rPr>
            </a:br>
            <a:r>
              <a:rPr lang="pl-PL" altLang="pl-PL" sz="2000" dirty="0" smtClean="0">
                <a:latin typeface="Lato"/>
              </a:rPr>
              <a:t>2) powyżej 30 000 euro (lub tzw. kwot unijnych, w przypadku zamawiających udzielających zamówień sektorowych): </a:t>
            </a:r>
          </a:p>
          <a:p>
            <a:pPr>
              <a:lnSpc>
                <a:spcPct val="80000"/>
              </a:lnSpc>
            </a:pPr>
            <a:r>
              <a:rPr lang="pl-PL" altLang="pl-PL" sz="2000" dirty="0" smtClean="0">
                <a:latin typeface="Lato"/>
              </a:rPr>
              <a:t>zgodnie z przepisami ustawy Prawo zamówień publicznych </a:t>
            </a:r>
            <a:br>
              <a:rPr lang="pl-PL" altLang="pl-PL" sz="2000" dirty="0" smtClean="0">
                <a:latin typeface="Lato"/>
              </a:rPr>
            </a:br>
            <a:r>
              <a:rPr lang="pl-PL" altLang="pl-PL" sz="2000" dirty="0" smtClean="0">
                <a:latin typeface="Lato"/>
              </a:rPr>
              <a:t>w jednym z trybów udzielania zamówień - podstawowym trybem jest przetarg nieograniczony oraz przetarg ograniczony.</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133</a:t>
            </a:fld>
            <a:endParaRPr lang="pl-PL" altLang="pl-PL" dirty="0">
              <a:solidFill>
                <a:schemeClr val="accent3">
                  <a:lumMod val="75000"/>
                </a:schemeClr>
              </a:solidFill>
            </a:endParaRPr>
          </a:p>
        </p:txBody>
      </p:sp>
      <p:sp>
        <p:nvSpPr>
          <p:cNvPr id="7" name="TextBox 1"/>
          <p:cNvSpPr txBox="1"/>
          <p:nvPr/>
        </p:nvSpPr>
        <p:spPr>
          <a:xfrm>
            <a:off x="229816" y="54868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SCHEMAT PROCEDURY ZAMÓWIENIOWEJ</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4" y="2132856"/>
            <a:ext cx="7828983" cy="4330416"/>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90000"/>
              </a:lnSpc>
              <a:buFont typeface="Wingdings" pitchFamily="2" charset="2"/>
              <a:buChar char="Ø"/>
            </a:pPr>
            <a:r>
              <a:rPr lang="pl-PL" altLang="pl-PL" sz="2200" b="1" dirty="0" smtClean="0">
                <a:latin typeface="Lato"/>
              </a:rPr>
              <a:t> </a:t>
            </a:r>
            <a:r>
              <a:rPr lang="en-GB" altLang="pl-PL" sz="2300" b="1" dirty="0" err="1" smtClean="0">
                <a:latin typeface="Lato"/>
              </a:rPr>
              <a:t>Rodzaje</a:t>
            </a:r>
            <a:r>
              <a:rPr lang="en-GB" altLang="pl-PL" sz="2300" b="1" dirty="0" smtClean="0">
                <a:latin typeface="Lato"/>
              </a:rPr>
              <a:t> </a:t>
            </a:r>
            <a:r>
              <a:rPr lang="en-GB" altLang="pl-PL" sz="2300" b="1" dirty="0" err="1" smtClean="0">
                <a:latin typeface="Lato"/>
              </a:rPr>
              <a:t>trybów</a:t>
            </a:r>
            <a:r>
              <a:rPr lang="en-GB" altLang="pl-PL" sz="2300" b="1" dirty="0" smtClean="0">
                <a:latin typeface="Lato"/>
              </a:rPr>
              <a:t>, w </a:t>
            </a:r>
            <a:r>
              <a:rPr lang="en-GB" altLang="pl-PL" sz="2300" b="1" dirty="0" err="1" smtClean="0">
                <a:latin typeface="Lato"/>
              </a:rPr>
              <a:t>jakich</a:t>
            </a:r>
            <a:r>
              <a:rPr lang="en-GB" altLang="pl-PL" sz="2300" b="1" dirty="0" smtClean="0">
                <a:latin typeface="Lato"/>
              </a:rPr>
              <a:t> </a:t>
            </a:r>
            <a:r>
              <a:rPr lang="en-GB" altLang="pl-PL" sz="2300" b="1" dirty="0" err="1" smtClean="0">
                <a:latin typeface="Lato"/>
              </a:rPr>
              <a:t>można</a:t>
            </a:r>
            <a:r>
              <a:rPr lang="en-GB" altLang="pl-PL" sz="2300" b="1" dirty="0" smtClean="0">
                <a:latin typeface="Lato"/>
              </a:rPr>
              <a:t> </a:t>
            </a:r>
            <a:r>
              <a:rPr lang="en-GB" altLang="pl-PL" sz="2300" b="1" dirty="0" err="1" smtClean="0">
                <a:latin typeface="Lato"/>
              </a:rPr>
              <a:t>udzielić</a:t>
            </a:r>
            <a:r>
              <a:rPr lang="en-GB" altLang="pl-PL" sz="2300" b="1" dirty="0" smtClean="0">
                <a:latin typeface="Lato"/>
              </a:rPr>
              <a:t> zamówienia </a:t>
            </a:r>
            <a:r>
              <a:rPr lang="en-GB" altLang="pl-PL" sz="2300" b="1" dirty="0" err="1" smtClean="0">
                <a:latin typeface="Lato"/>
              </a:rPr>
              <a:t>publicznego</a:t>
            </a:r>
            <a:r>
              <a:rPr lang="pl-PL" altLang="pl-PL" sz="2300" b="1" dirty="0" smtClean="0">
                <a:latin typeface="Lato"/>
              </a:rPr>
              <a:t> zgodnie z przepisami ustawy</a:t>
            </a:r>
            <a:r>
              <a:rPr lang="en-GB" altLang="pl-PL" sz="2300" b="1" dirty="0" smtClean="0">
                <a:latin typeface="Lato"/>
              </a:rPr>
              <a:t>:</a:t>
            </a:r>
            <a:r>
              <a:rPr lang="en-GB" altLang="pl-PL" sz="2000" b="1" dirty="0" smtClean="0">
                <a:latin typeface="Lato"/>
              </a:rPr>
              <a:t/>
            </a:r>
            <a:br>
              <a:rPr lang="en-GB" altLang="pl-PL" sz="2000" b="1" dirty="0" smtClean="0">
                <a:latin typeface="Lato"/>
              </a:rPr>
            </a:br>
            <a:r>
              <a:rPr lang="en-GB" altLang="pl-PL" sz="2000" b="1" dirty="0" smtClean="0">
                <a:latin typeface="Lato"/>
              </a:rPr>
              <a:t/>
            </a:r>
            <a:br>
              <a:rPr lang="en-GB" altLang="pl-PL" sz="2000" b="1" dirty="0" smtClean="0">
                <a:latin typeface="Lato"/>
              </a:rPr>
            </a:br>
            <a:r>
              <a:rPr lang="en-GB" altLang="pl-PL" sz="2000" b="1" u="sng" dirty="0" err="1" smtClean="0">
                <a:latin typeface="Lato"/>
              </a:rPr>
              <a:t>Podstawowe</a:t>
            </a:r>
            <a:r>
              <a:rPr lang="en-GB" altLang="pl-PL" sz="2000" b="1" u="sng" dirty="0" smtClean="0">
                <a:latin typeface="Lato"/>
              </a:rPr>
              <a:t>:</a:t>
            </a:r>
            <a:br>
              <a:rPr lang="en-GB" altLang="pl-PL" sz="2000" b="1" u="sng" dirty="0" smtClean="0">
                <a:latin typeface="Lato"/>
              </a:rPr>
            </a:br>
            <a:r>
              <a:rPr lang="en-GB" altLang="pl-PL" sz="2000" dirty="0" smtClean="0">
                <a:latin typeface="Lato"/>
              </a:rPr>
              <a:t>1) </a:t>
            </a:r>
            <a:r>
              <a:rPr lang="en-GB" altLang="pl-PL" sz="2000" dirty="0" err="1" smtClean="0">
                <a:latin typeface="Lato"/>
              </a:rPr>
              <a:t>przetarg</a:t>
            </a:r>
            <a:r>
              <a:rPr lang="en-GB" altLang="pl-PL" sz="2000" dirty="0" smtClean="0">
                <a:latin typeface="Lato"/>
              </a:rPr>
              <a:t> </a:t>
            </a:r>
            <a:r>
              <a:rPr lang="en-GB" altLang="pl-PL" sz="2000" dirty="0" err="1" smtClean="0">
                <a:latin typeface="Lato"/>
              </a:rPr>
              <a:t>nieograniczony</a:t>
            </a:r>
            <a:r>
              <a:rPr lang="en-GB" altLang="pl-PL" sz="2000" dirty="0" smtClean="0">
                <a:latin typeface="Lato"/>
              </a:rPr>
              <a:t> 	– 	art. 39 - 46</a:t>
            </a:r>
            <a:br>
              <a:rPr lang="en-GB" altLang="pl-PL" sz="2000" dirty="0" smtClean="0">
                <a:latin typeface="Lato"/>
              </a:rPr>
            </a:br>
            <a:r>
              <a:rPr lang="en-GB" altLang="pl-PL" sz="2000" dirty="0" smtClean="0">
                <a:latin typeface="Lato"/>
              </a:rPr>
              <a:t>2) </a:t>
            </a:r>
            <a:r>
              <a:rPr lang="en-GB" altLang="pl-PL" sz="2000" dirty="0" err="1" smtClean="0">
                <a:latin typeface="Lato"/>
              </a:rPr>
              <a:t>przetarg</a:t>
            </a:r>
            <a:r>
              <a:rPr lang="en-GB" altLang="pl-PL" sz="2000" dirty="0" smtClean="0">
                <a:latin typeface="Lato"/>
              </a:rPr>
              <a:t> </a:t>
            </a:r>
            <a:r>
              <a:rPr lang="en-GB" altLang="pl-PL" sz="2000" dirty="0" err="1" smtClean="0">
                <a:latin typeface="Lato"/>
              </a:rPr>
              <a:t>ograniczony</a:t>
            </a:r>
            <a:r>
              <a:rPr lang="en-GB" altLang="pl-PL" sz="2000" dirty="0" smtClean="0">
                <a:latin typeface="Lato"/>
              </a:rPr>
              <a:t> 		– 	art. 47 - 53</a:t>
            </a:r>
            <a:br>
              <a:rPr lang="en-GB" altLang="pl-PL" sz="2000" dirty="0" smtClean="0">
                <a:latin typeface="Lato"/>
              </a:rPr>
            </a:br>
            <a:r>
              <a:rPr lang="en-GB" altLang="pl-PL" sz="2000" dirty="0" smtClean="0">
                <a:latin typeface="Lato"/>
              </a:rPr>
              <a:t/>
            </a:r>
            <a:br>
              <a:rPr lang="en-GB" altLang="pl-PL" sz="2000" dirty="0" smtClean="0">
                <a:latin typeface="Lato"/>
              </a:rPr>
            </a:br>
            <a:r>
              <a:rPr lang="en-GB" altLang="pl-PL" sz="2000" b="1" u="sng" dirty="0" err="1" smtClean="0">
                <a:latin typeface="Lato"/>
              </a:rPr>
              <a:t>Pozostałe</a:t>
            </a:r>
            <a:r>
              <a:rPr lang="en-GB" altLang="pl-PL" sz="2000" b="1" u="sng" dirty="0" smtClean="0">
                <a:latin typeface="Lato"/>
              </a:rPr>
              <a:t>:</a:t>
            </a:r>
            <a:br>
              <a:rPr lang="en-GB" altLang="pl-PL" sz="2000" b="1" u="sng" dirty="0" smtClean="0">
                <a:latin typeface="Lato"/>
              </a:rPr>
            </a:br>
            <a:r>
              <a:rPr lang="en-GB" altLang="pl-PL" sz="2000" dirty="0" smtClean="0">
                <a:latin typeface="Lato"/>
              </a:rPr>
              <a:t>3) </a:t>
            </a:r>
            <a:r>
              <a:rPr lang="en-GB" altLang="pl-PL" sz="2000" dirty="0" err="1" smtClean="0">
                <a:latin typeface="Lato"/>
              </a:rPr>
              <a:t>negocjacje</a:t>
            </a:r>
            <a:r>
              <a:rPr lang="en-GB" altLang="pl-PL" sz="2000" dirty="0" smtClean="0">
                <a:latin typeface="Lato"/>
              </a:rPr>
              <a:t> z </a:t>
            </a:r>
            <a:r>
              <a:rPr lang="en-GB" altLang="pl-PL" sz="2000" dirty="0" err="1" smtClean="0">
                <a:latin typeface="Lato"/>
              </a:rPr>
              <a:t>ogłoszeniem</a:t>
            </a:r>
            <a:r>
              <a:rPr lang="en-GB" altLang="pl-PL" sz="2000" dirty="0" smtClean="0">
                <a:latin typeface="Lato"/>
              </a:rPr>
              <a:t> </a:t>
            </a:r>
            <a:r>
              <a:rPr lang="pl-PL" altLang="pl-PL" sz="2000" dirty="0" smtClean="0">
                <a:latin typeface="Lato"/>
              </a:rPr>
              <a:t>	</a:t>
            </a:r>
            <a:r>
              <a:rPr lang="en-GB" altLang="pl-PL" sz="2000" dirty="0" smtClean="0">
                <a:latin typeface="Lato"/>
              </a:rPr>
              <a:t>– 	art. 54 - 60</a:t>
            </a:r>
            <a:br>
              <a:rPr lang="en-GB" altLang="pl-PL" sz="2000" dirty="0" smtClean="0">
                <a:latin typeface="Lato"/>
              </a:rPr>
            </a:br>
            <a:r>
              <a:rPr lang="en-GB" altLang="pl-PL" sz="2000" dirty="0" smtClean="0">
                <a:latin typeface="Lato"/>
              </a:rPr>
              <a:t>4) dialog </a:t>
            </a:r>
            <a:r>
              <a:rPr lang="en-GB" altLang="pl-PL" sz="2000" dirty="0" err="1" smtClean="0">
                <a:latin typeface="Lato"/>
              </a:rPr>
              <a:t>konkurencyjny</a:t>
            </a:r>
            <a:r>
              <a:rPr lang="en-GB" altLang="pl-PL" sz="2000" dirty="0" smtClean="0">
                <a:latin typeface="Lato"/>
              </a:rPr>
              <a:t> 		– 	art. 60a - 60e</a:t>
            </a:r>
            <a:br>
              <a:rPr lang="en-GB" altLang="pl-PL" sz="2000" dirty="0" smtClean="0">
                <a:latin typeface="Lato"/>
              </a:rPr>
            </a:br>
            <a:r>
              <a:rPr lang="en-GB" altLang="pl-PL" sz="2000" dirty="0" smtClean="0">
                <a:latin typeface="Lato"/>
              </a:rPr>
              <a:t>5) </a:t>
            </a:r>
            <a:r>
              <a:rPr lang="en-GB" altLang="pl-PL" sz="2000" dirty="0" err="1" smtClean="0">
                <a:latin typeface="Lato"/>
              </a:rPr>
              <a:t>negocjacje</a:t>
            </a:r>
            <a:r>
              <a:rPr lang="en-GB" altLang="pl-PL" sz="2000" dirty="0" smtClean="0">
                <a:latin typeface="Lato"/>
              </a:rPr>
              <a:t> </a:t>
            </a:r>
            <a:r>
              <a:rPr lang="en-GB" altLang="pl-PL" sz="2000" dirty="0" err="1" smtClean="0">
                <a:latin typeface="Lato"/>
              </a:rPr>
              <a:t>bez</a:t>
            </a:r>
            <a:r>
              <a:rPr lang="en-GB" altLang="pl-PL" sz="2000" dirty="0" smtClean="0">
                <a:latin typeface="Lato"/>
              </a:rPr>
              <a:t> </a:t>
            </a:r>
            <a:r>
              <a:rPr lang="en-GB" altLang="pl-PL" sz="2000" dirty="0" err="1" smtClean="0">
                <a:latin typeface="Lato"/>
              </a:rPr>
              <a:t>ogłoszenia</a:t>
            </a:r>
            <a:r>
              <a:rPr lang="en-GB" altLang="pl-PL" sz="2000" dirty="0" smtClean="0">
                <a:latin typeface="Lato"/>
              </a:rPr>
              <a:t> </a:t>
            </a:r>
            <a:r>
              <a:rPr lang="pl-PL" altLang="pl-PL" sz="2000" dirty="0" smtClean="0">
                <a:latin typeface="Lato"/>
              </a:rPr>
              <a:t>	</a:t>
            </a:r>
            <a:r>
              <a:rPr lang="en-GB" altLang="pl-PL" sz="2000" dirty="0" smtClean="0">
                <a:latin typeface="Lato"/>
              </a:rPr>
              <a:t>– 	art. 61 - 65</a:t>
            </a:r>
            <a:br>
              <a:rPr lang="en-GB" altLang="pl-PL" sz="2000" dirty="0" smtClean="0">
                <a:latin typeface="Lato"/>
              </a:rPr>
            </a:br>
            <a:r>
              <a:rPr lang="en-GB" altLang="pl-PL" sz="2000" dirty="0" smtClean="0">
                <a:latin typeface="Lato"/>
              </a:rPr>
              <a:t>6) </a:t>
            </a:r>
            <a:r>
              <a:rPr lang="en-GB" altLang="pl-PL" sz="2000" dirty="0" err="1" smtClean="0">
                <a:latin typeface="Lato"/>
              </a:rPr>
              <a:t>zamówienie</a:t>
            </a:r>
            <a:r>
              <a:rPr lang="en-GB" altLang="pl-PL" sz="2000" dirty="0" smtClean="0">
                <a:latin typeface="Lato"/>
              </a:rPr>
              <a:t> z </a:t>
            </a:r>
            <a:r>
              <a:rPr lang="en-GB" altLang="pl-PL" sz="2000" dirty="0" err="1" smtClean="0">
                <a:latin typeface="Lato"/>
              </a:rPr>
              <a:t>wolnej</a:t>
            </a:r>
            <a:r>
              <a:rPr lang="en-GB" altLang="pl-PL" sz="2000" dirty="0" smtClean="0">
                <a:latin typeface="Lato"/>
              </a:rPr>
              <a:t> </a:t>
            </a:r>
            <a:r>
              <a:rPr lang="en-GB" altLang="pl-PL" sz="2000" dirty="0" err="1" smtClean="0">
                <a:latin typeface="Lato"/>
              </a:rPr>
              <a:t>ręki</a:t>
            </a:r>
            <a:r>
              <a:rPr lang="en-GB" altLang="pl-PL" sz="2000" dirty="0" smtClean="0">
                <a:latin typeface="Lato"/>
              </a:rPr>
              <a:t> </a:t>
            </a:r>
            <a:r>
              <a:rPr lang="pl-PL" altLang="pl-PL" sz="2000" dirty="0" smtClean="0">
                <a:latin typeface="Lato"/>
              </a:rPr>
              <a:t>	</a:t>
            </a:r>
            <a:r>
              <a:rPr lang="en-GB" altLang="pl-PL" sz="2000" dirty="0" smtClean="0">
                <a:latin typeface="Lato"/>
              </a:rPr>
              <a:t>– 	art. 66 - 68</a:t>
            </a:r>
            <a:br>
              <a:rPr lang="en-GB" altLang="pl-PL" sz="2000" dirty="0" smtClean="0">
                <a:latin typeface="Lato"/>
              </a:rPr>
            </a:br>
            <a:r>
              <a:rPr lang="en-GB" altLang="pl-PL" sz="2000" dirty="0" smtClean="0">
                <a:latin typeface="Lato"/>
              </a:rPr>
              <a:t>7) </a:t>
            </a:r>
            <a:r>
              <a:rPr lang="en-GB" altLang="pl-PL" sz="2000" dirty="0" err="1" smtClean="0">
                <a:latin typeface="Lato"/>
              </a:rPr>
              <a:t>zapytanie</a:t>
            </a:r>
            <a:r>
              <a:rPr lang="en-GB" altLang="pl-PL" sz="2000" dirty="0" smtClean="0">
                <a:latin typeface="Lato"/>
              </a:rPr>
              <a:t> o </a:t>
            </a:r>
            <a:r>
              <a:rPr lang="en-GB" altLang="pl-PL" sz="2000" dirty="0" err="1" smtClean="0">
                <a:latin typeface="Lato"/>
              </a:rPr>
              <a:t>cenę</a:t>
            </a:r>
            <a:r>
              <a:rPr lang="en-GB" altLang="pl-PL" sz="2000" dirty="0" smtClean="0">
                <a:latin typeface="Lato"/>
              </a:rPr>
              <a:t> 		– 	art. 69 - 73</a:t>
            </a:r>
            <a:r>
              <a:rPr lang="pl-PL" altLang="pl-PL" sz="2000" dirty="0" smtClean="0">
                <a:latin typeface="Lato"/>
              </a:rPr>
              <a:t/>
            </a:r>
            <a:br>
              <a:rPr lang="pl-PL" altLang="pl-PL" sz="2000" dirty="0" smtClean="0">
                <a:latin typeface="Lato"/>
              </a:rPr>
            </a:br>
            <a:r>
              <a:rPr lang="pl-PL" altLang="pl-PL" sz="2000" dirty="0" smtClean="0">
                <a:latin typeface="Lato"/>
              </a:rPr>
              <a:t>8) partnerstwo innowacyjne	</a:t>
            </a:r>
            <a:r>
              <a:rPr lang="en-GB" altLang="pl-PL" sz="2000" dirty="0" smtClean="0">
                <a:latin typeface="Lato"/>
              </a:rPr>
              <a:t>–</a:t>
            </a:r>
            <a:r>
              <a:rPr lang="pl-PL" altLang="pl-PL" sz="2000" dirty="0" smtClean="0">
                <a:latin typeface="Lato"/>
              </a:rPr>
              <a:t> 	art. 73a – 73h</a:t>
            </a:r>
            <a:r>
              <a:rPr lang="en-GB" altLang="pl-PL" sz="2000" dirty="0" smtClean="0">
                <a:latin typeface="Lato"/>
              </a:rPr>
              <a:t/>
            </a:r>
            <a:br>
              <a:rPr lang="en-GB" altLang="pl-PL" sz="2000" dirty="0" smtClean="0">
                <a:latin typeface="Lato"/>
              </a:rPr>
            </a:br>
            <a:r>
              <a:rPr lang="pl-PL" altLang="pl-PL" sz="2000" dirty="0" smtClean="0">
                <a:latin typeface="Lato"/>
              </a:rPr>
              <a:t>9</a:t>
            </a:r>
            <a:r>
              <a:rPr lang="en-GB" altLang="pl-PL" sz="2000" dirty="0" smtClean="0">
                <a:latin typeface="Lato"/>
              </a:rPr>
              <a:t>) </a:t>
            </a:r>
            <a:r>
              <a:rPr lang="en-GB" altLang="pl-PL" sz="2000" dirty="0" err="1" smtClean="0">
                <a:latin typeface="Lato"/>
              </a:rPr>
              <a:t>licytacja</a:t>
            </a:r>
            <a:r>
              <a:rPr lang="en-GB" altLang="pl-PL" sz="2000" dirty="0" smtClean="0">
                <a:latin typeface="Lato"/>
              </a:rPr>
              <a:t> </a:t>
            </a:r>
            <a:r>
              <a:rPr lang="en-GB" altLang="pl-PL" sz="2000" dirty="0" err="1" smtClean="0">
                <a:latin typeface="Lato"/>
              </a:rPr>
              <a:t>elektroniczna</a:t>
            </a:r>
            <a:r>
              <a:rPr lang="en-GB" altLang="pl-PL" sz="2000" dirty="0" smtClean="0">
                <a:latin typeface="Lato"/>
              </a:rPr>
              <a:t> 		– 	art. 74 - 81</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134</a:t>
            </a:fld>
            <a:endParaRPr lang="pl-PL" altLang="pl-PL" dirty="0">
              <a:solidFill>
                <a:schemeClr val="accent3">
                  <a:lumMod val="75000"/>
                </a:schemeClr>
              </a:solidFill>
            </a:endParaRPr>
          </a:p>
        </p:txBody>
      </p:sp>
      <p:sp>
        <p:nvSpPr>
          <p:cNvPr id="7" name="TextBox 1"/>
          <p:cNvSpPr txBox="1"/>
          <p:nvPr/>
        </p:nvSpPr>
        <p:spPr>
          <a:xfrm>
            <a:off x="251520" y="719610"/>
            <a:ext cx="5112568" cy="995144"/>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 </a:t>
            </a:r>
            <a:r>
              <a:rPr lang="pl-PL" sz="32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TRYBY UDZIELANIA ZAMÓWIEŃ</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2132856"/>
            <a:ext cx="7704856" cy="384720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431800" indent="-323850" algn="ctr" defTabSz="449263">
              <a:buSzPct val="47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200" b="1" dirty="0" smtClean="0">
                <a:latin typeface="Lato"/>
                <a:cs typeface="Times New Roman" pitchFamily="18" charset="0"/>
              </a:rPr>
              <a:t>PODSTAWOWE </a:t>
            </a:r>
            <a:r>
              <a:rPr lang="en-GB" sz="2200" b="1" dirty="0" smtClean="0">
                <a:latin typeface="Lato"/>
                <a:cs typeface="Times New Roman" pitchFamily="18" charset="0"/>
              </a:rPr>
              <a:t>RODZAJE OG</a:t>
            </a:r>
            <a:r>
              <a:rPr lang="en-GB" sz="2200" b="1" dirty="0" smtClean="0">
                <a:latin typeface="Lato"/>
              </a:rPr>
              <a:t>Ł</a:t>
            </a:r>
            <a:r>
              <a:rPr lang="en-GB" sz="2200" b="1" dirty="0" smtClean="0">
                <a:latin typeface="Lato"/>
                <a:cs typeface="Times New Roman" pitchFamily="18" charset="0"/>
              </a:rPr>
              <a:t>OSZE</a:t>
            </a:r>
            <a:r>
              <a:rPr lang="pl-PL" sz="2200" b="1" dirty="0" smtClean="0">
                <a:latin typeface="Lato"/>
              </a:rPr>
              <a:t>Ń</a:t>
            </a:r>
            <a:r>
              <a:rPr lang="en-GB" sz="2200" b="1" dirty="0" smtClean="0">
                <a:latin typeface="Lato"/>
                <a:cs typeface="Times New Roman" pitchFamily="18" charset="0"/>
              </a:rPr>
              <a:t> </a:t>
            </a:r>
            <a:endParaRPr lang="pl-PL" sz="2200" b="1" dirty="0" smtClean="0">
              <a:latin typeface="Lato"/>
              <a:cs typeface="Times New Roman" pitchFamily="18" charset="0"/>
            </a:endParaRPr>
          </a:p>
          <a:p>
            <a:pPr marL="431800" indent="-323850" algn="ctr" defTabSz="449263">
              <a:buSzPct val="47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b="1" dirty="0" smtClean="0">
                <a:latin typeface="Lato"/>
                <a:cs typeface="Times New Roman" pitchFamily="18" charset="0"/>
              </a:rPr>
              <a:t>W ZAMÓWIENIACH PUBLICZNYCH</a:t>
            </a:r>
            <a:r>
              <a:rPr lang="pl-PL" sz="2000" b="1" dirty="0" smtClean="0">
                <a:latin typeface="Lato"/>
                <a:cs typeface="Times New Roman" pitchFamily="18" charset="0"/>
              </a:rPr>
              <a:t/>
            </a:r>
            <a:br>
              <a:rPr lang="pl-PL" sz="2000" b="1" dirty="0" smtClean="0">
                <a:latin typeface="Lato"/>
                <a:cs typeface="Times New Roman" pitchFamily="18" charset="0"/>
              </a:rPr>
            </a:br>
            <a:endParaRPr lang="en-GB" sz="2000" dirty="0" smtClean="0">
              <a:latin typeface="Lato"/>
              <a:cs typeface="Times New Roman" pitchFamily="18" charset="0"/>
            </a:endParaRPr>
          </a:p>
          <a:p>
            <a:pPr marL="431800" indent="-323850" defTabSz="449263">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000" dirty="0" err="1" smtClean="0">
                <a:latin typeface="Lato"/>
                <a:cs typeface="Times New Roman" pitchFamily="18" charset="0"/>
              </a:rPr>
              <a:t>Og</a:t>
            </a:r>
            <a:r>
              <a:rPr lang="en-GB" sz="2000" dirty="0" err="1" smtClean="0">
                <a:latin typeface="Lato"/>
              </a:rPr>
              <a:t>ł</a:t>
            </a:r>
            <a:r>
              <a:rPr lang="en-GB" sz="2000" dirty="0" err="1" smtClean="0">
                <a:latin typeface="Lato"/>
                <a:cs typeface="Times New Roman" pitchFamily="18" charset="0"/>
              </a:rPr>
              <a:t>oszenie</a:t>
            </a:r>
            <a:r>
              <a:rPr lang="en-GB" sz="2000" dirty="0" smtClean="0">
                <a:latin typeface="Lato"/>
                <a:cs typeface="Times New Roman" pitchFamily="18" charset="0"/>
              </a:rPr>
              <a:t> o </a:t>
            </a:r>
            <a:r>
              <a:rPr lang="en-GB" sz="2000" dirty="0" err="1" smtClean="0">
                <a:latin typeface="Lato"/>
                <a:cs typeface="Times New Roman" pitchFamily="18" charset="0"/>
              </a:rPr>
              <a:t>zamówieniu</a:t>
            </a:r>
            <a:r>
              <a:rPr lang="en-GB" sz="2000" dirty="0" smtClean="0">
                <a:latin typeface="Lato"/>
                <a:cs typeface="Times New Roman" pitchFamily="18" charset="0"/>
              </a:rPr>
              <a:t> </a:t>
            </a:r>
            <a:r>
              <a:rPr lang="pl-PL" sz="2000" dirty="0" smtClean="0">
                <a:latin typeface="Lato"/>
                <a:cs typeface="Times New Roman" pitchFamily="18" charset="0"/>
              </a:rPr>
              <a:t/>
            </a:r>
            <a:br>
              <a:rPr lang="pl-PL" sz="2000" dirty="0" smtClean="0">
                <a:latin typeface="Lato"/>
                <a:cs typeface="Times New Roman" pitchFamily="18" charset="0"/>
              </a:rPr>
            </a:br>
            <a:r>
              <a:rPr lang="en-GB" sz="2000" dirty="0" smtClean="0">
                <a:latin typeface="Lato"/>
                <a:cs typeface="Times New Roman" pitchFamily="18" charset="0"/>
              </a:rPr>
              <a:t>(</a:t>
            </a:r>
            <a:r>
              <a:rPr lang="en-GB" sz="2000" dirty="0" err="1" smtClean="0">
                <a:latin typeface="Lato"/>
                <a:cs typeface="Times New Roman" pitchFamily="18" charset="0"/>
              </a:rPr>
              <a:t>og</a:t>
            </a:r>
            <a:r>
              <a:rPr lang="en-GB" sz="2000" dirty="0" err="1" smtClean="0">
                <a:latin typeface="Lato"/>
              </a:rPr>
              <a:t>ł</a:t>
            </a:r>
            <a:r>
              <a:rPr lang="en-GB" sz="2000" dirty="0" err="1" smtClean="0">
                <a:latin typeface="Lato"/>
                <a:cs typeface="Times New Roman" pitchFamily="18" charset="0"/>
              </a:rPr>
              <a:t>oszenie</a:t>
            </a:r>
            <a:r>
              <a:rPr lang="en-GB" sz="2000" dirty="0" smtClean="0">
                <a:latin typeface="Lato"/>
                <a:cs typeface="Times New Roman" pitchFamily="18" charset="0"/>
              </a:rPr>
              <a:t> o </a:t>
            </a:r>
            <a:r>
              <a:rPr lang="en-GB" sz="2000" dirty="0" err="1" smtClean="0">
                <a:latin typeface="Lato"/>
                <a:cs typeface="Times New Roman" pitchFamily="18" charset="0"/>
              </a:rPr>
              <a:t>wszcz</a:t>
            </a:r>
            <a:r>
              <a:rPr lang="en-GB" sz="2000" dirty="0" err="1" smtClean="0">
                <a:latin typeface="Lato"/>
              </a:rPr>
              <a:t>ę</a:t>
            </a:r>
            <a:r>
              <a:rPr lang="en-GB" sz="2000" dirty="0" err="1" smtClean="0">
                <a:latin typeface="Lato"/>
                <a:cs typeface="Times New Roman" pitchFamily="18" charset="0"/>
              </a:rPr>
              <a:t>ciu</a:t>
            </a:r>
            <a:r>
              <a:rPr lang="en-GB" sz="2000" dirty="0" smtClean="0">
                <a:latin typeface="Lato"/>
                <a:cs typeface="Times New Roman" pitchFamily="18" charset="0"/>
              </a:rPr>
              <a:t> </a:t>
            </a:r>
            <a:r>
              <a:rPr lang="en-GB" sz="2000" dirty="0" err="1" smtClean="0">
                <a:latin typeface="Lato"/>
                <a:cs typeface="Times New Roman" pitchFamily="18" charset="0"/>
              </a:rPr>
              <a:t>post</a:t>
            </a:r>
            <a:r>
              <a:rPr lang="en-GB" sz="2000" dirty="0" err="1" smtClean="0">
                <a:latin typeface="Lato"/>
              </a:rPr>
              <a:t>ę</a:t>
            </a:r>
            <a:r>
              <a:rPr lang="en-GB" sz="2000" dirty="0" err="1" smtClean="0">
                <a:latin typeface="Lato"/>
                <a:cs typeface="Times New Roman" pitchFamily="18" charset="0"/>
              </a:rPr>
              <a:t>powania</a:t>
            </a:r>
            <a:r>
              <a:rPr lang="en-GB" sz="2000" dirty="0" smtClean="0">
                <a:latin typeface="Lato"/>
                <a:cs typeface="Times New Roman" pitchFamily="18" charset="0"/>
              </a:rPr>
              <a:t>)</a:t>
            </a:r>
            <a:endParaRPr lang="pl-PL" sz="2000" dirty="0" smtClean="0">
              <a:latin typeface="Lato"/>
              <a:cs typeface="Times New Roman" pitchFamily="18" charset="0"/>
            </a:endParaRPr>
          </a:p>
          <a:p>
            <a:pPr marL="431800" indent="-32385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2000" dirty="0" smtClean="0">
              <a:latin typeface="Lato"/>
              <a:cs typeface="Times New Roman" pitchFamily="18" charset="0"/>
            </a:endParaRPr>
          </a:p>
          <a:p>
            <a:pPr marL="431800" indent="-323850" defTabSz="449263">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cs typeface="Times New Roman" pitchFamily="18" charset="0"/>
              </a:rPr>
              <a:t>Ogłoszenie o zamiarze zawarcia umowy</a:t>
            </a:r>
            <a:br>
              <a:rPr lang="pl-PL" sz="2000" dirty="0" smtClean="0">
                <a:latin typeface="Lato"/>
                <a:cs typeface="Times New Roman" pitchFamily="18" charset="0"/>
              </a:rPr>
            </a:br>
            <a:r>
              <a:rPr lang="pl-PL" sz="2000" dirty="0" smtClean="0">
                <a:latin typeface="Lato"/>
                <a:cs typeface="Times New Roman" pitchFamily="18" charset="0"/>
              </a:rPr>
              <a:t>(ogłoszenie o dobrowolnej przejrzystości ex </a:t>
            </a:r>
            <a:r>
              <a:rPr lang="pl-PL" sz="2000" dirty="0" err="1" smtClean="0">
                <a:latin typeface="Lato"/>
                <a:cs typeface="Times New Roman" pitchFamily="18" charset="0"/>
              </a:rPr>
              <a:t>ante</a:t>
            </a:r>
            <a:r>
              <a:rPr lang="pl-PL" sz="2000" dirty="0" smtClean="0">
                <a:latin typeface="Lato"/>
                <a:cs typeface="Times New Roman" pitchFamily="18" charset="0"/>
              </a:rPr>
              <a:t>) – dotyczy</a:t>
            </a:r>
            <a:br>
              <a:rPr lang="pl-PL" sz="2000" dirty="0" smtClean="0">
                <a:latin typeface="Lato"/>
                <a:cs typeface="Times New Roman" pitchFamily="18" charset="0"/>
              </a:rPr>
            </a:br>
            <a:r>
              <a:rPr lang="pl-PL" sz="2000" dirty="0" smtClean="0">
                <a:latin typeface="Lato"/>
                <a:cs typeface="Times New Roman" pitchFamily="18" charset="0"/>
              </a:rPr>
              <a:t>trybów NBO i ZWR</a:t>
            </a:r>
            <a:br>
              <a:rPr lang="pl-PL" sz="2000" dirty="0" smtClean="0">
                <a:latin typeface="Lato"/>
                <a:cs typeface="Times New Roman" pitchFamily="18" charset="0"/>
              </a:rPr>
            </a:br>
            <a:endParaRPr lang="en-GB" sz="2000" dirty="0" smtClean="0">
              <a:latin typeface="Lato"/>
              <a:cs typeface="Times New Roman" pitchFamily="18" charset="0"/>
            </a:endParaRPr>
          </a:p>
          <a:p>
            <a:pPr marL="431800" indent="-323850" defTabSz="449263">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000" dirty="0" err="1" smtClean="0">
                <a:latin typeface="Lato"/>
              </a:rPr>
              <a:t>Ogłoszenie</a:t>
            </a:r>
            <a:r>
              <a:rPr lang="en-GB" sz="2000" dirty="0" smtClean="0">
                <a:latin typeface="Lato"/>
              </a:rPr>
              <a:t> o </a:t>
            </a:r>
            <a:r>
              <a:rPr lang="en-GB" sz="2000" dirty="0" err="1" smtClean="0">
                <a:latin typeface="Lato"/>
              </a:rPr>
              <a:t>udz</a:t>
            </a:r>
            <a:r>
              <a:rPr lang="pl-PL" sz="2000" dirty="0" smtClean="0">
                <a:latin typeface="Lato"/>
              </a:rPr>
              <a:t>i</a:t>
            </a:r>
            <a:r>
              <a:rPr lang="en-GB" sz="2000" dirty="0" err="1" smtClean="0">
                <a:latin typeface="Lato"/>
              </a:rPr>
              <a:t>eleniu</a:t>
            </a:r>
            <a:r>
              <a:rPr lang="en-GB" sz="2000" dirty="0" smtClean="0">
                <a:latin typeface="Lato"/>
              </a:rPr>
              <a:t> zamówienia </a:t>
            </a:r>
            <a:r>
              <a:rPr lang="pl-PL" sz="2000" dirty="0" smtClean="0">
                <a:latin typeface="Lato"/>
              </a:rPr>
              <a:t/>
            </a:r>
            <a:br>
              <a:rPr lang="pl-PL" sz="2000" dirty="0" smtClean="0">
                <a:latin typeface="Lato"/>
              </a:rPr>
            </a:br>
            <a:r>
              <a:rPr lang="en-GB" sz="2000" dirty="0" smtClean="0">
                <a:latin typeface="Lato"/>
              </a:rPr>
              <a:t>(</a:t>
            </a:r>
            <a:r>
              <a:rPr lang="en-GB" sz="2000" dirty="0" err="1" smtClean="0">
                <a:latin typeface="Lato"/>
              </a:rPr>
              <a:t>ogłoszenie</a:t>
            </a:r>
            <a:r>
              <a:rPr lang="en-GB" sz="2000" dirty="0" smtClean="0">
                <a:latin typeface="Lato"/>
              </a:rPr>
              <a:t> o </a:t>
            </a:r>
            <a:r>
              <a:rPr lang="en-GB" sz="2000" dirty="0" err="1" smtClean="0">
                <a:latin typeface="Lato"/>
              </a:rPr>
              <a:t>zawarciu</a:t>
            </a:r>
            <a:r>
              <a:rPr lang="en-GB" sz="2000" dirty="0" smtClean="0">
                <a:latin typeface="Lato"/>
              </a:rPr>
              <a:t> </a:t>
            </a:r>
            <a:r>
              <a:rPr lang="en-GB" sz="2000" dirty="0" err="1" smtClean="0">
                <a:latin typeface="Lato"/>
              </a:rPr>
              <a:t>umowy</a:t>
            </a:r>
            <a:r>
              <a:rPr lang="en-GB" sz="2000" dirty="0" smtClean="0">
                <a:latin typeface="Lato"/>
              </a:rPr>
              <a:t>) </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135</a:t>
            </a:fld>
            <a:endParaRPr lang="pl-PL" altLang="pl-PL" dirty="0">
              <a:solidFill>
                <a:schemeClr val="accent3">
                  <a:lumMod val="75000"/>
                </a:schemeClr>
              </a:solidFill>
            </a:endParaRPr>
          </a:p>
        </p:txBody>
      </p:sp>
      <p:sp>
        <p:nvSpPr>
          <p:cNvPr id="7" name="TextBox 1"/>
          <p:cNvSpPr txBox="1"/>
          <p:nvPr/>
        </p:nvSpPr>
        <p:spPr>
          <a:xfrm>
            <a:off x="251520" y="719610"/>
            <a:ext cx="5112568" cy="995144"/>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 </a:t>
            </a:r>
            <a:r>
              <a:rPr lang="pl-PL" sz="32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OGŁOSZENIA W ZAMÓWIENIACH </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5465" y="1916832"/>
            <a:ext cx="7704856" cy="469051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lvl="1">
              <a:lnSpc>
                <a:spcPct val="90000"/>
              </a:lnSpc>
              <a:buSzPct val="52000"/>
            </a:pPr>
            <a:r>
              <a:rPr lang="en-GB" altLang="pl-PL" sz="2200" b="1" dirty="0" err="1" smtClean="0">
                <a:latin typeface="Lato"/>
              </a:rPr>
              <a:t>Gdzie</a:t>
            </a:r>
            <a:r>
              <a:rPr lang="en-GB" altLang="pl-PL" sz="2200" b="1" dirty="0" smtClean="0">
                <a:latin typeface="Lato"/>
              </a:rPr>
              <a:t> </a:t>
            </a:r>
            <a:r>
              <a:rPr lang="pl-PL" altLang="pl-PL" sz="2200" b="1" dirty="0" smtClean="0">
                <a:latin typeface="Lato"/>
              </a:rPr>
              <a:t>należy zamieścić/przekazać ogłoszenie</a:t>
            </a:r>
            <a:r>
              <a:rPr lang="en-GB" altLang="pl-PL" sz="2200" b="1" dirty="0" smtClean="0">
                <a:latin typeface="Lato"/>
              </a:rPr>
              <a:t> </a:t>
            </a:r>
            <a:r>
              <a:rPr lang="pl-PL" altLang="pl-PL" sz="2200" b="1" dirty="0" smtClean="0">
                <a:latin typeface="Lato"/>
              </a:rPr>
              <a:t/>
            </a:r>
            <a:br>
              <a:rPr lang="pl-PL" altLang="pl-PL" sz="2200" b="1" dirty="0" smtClean="0">
                <a:latin typeface="Lato"/>
              </a:rPr>
            </a:br>
            <a:r>
              <a:rPr lang="pl-PL" altLang="pl-PL" sz="2200" b="1" dirty="0" smtClean="0">
                <a:latin typeface="Lato"/>
              </a:rPr>
              <a:t>o zamówieniu</a:t>
            </a:r>
            <a:r>
              <a:rPr lang="pl-PL" altLang="pl-PL" sz="2200" b="1" dirty="0">
                <a:latin typeface="Lato"/>
              </a:rPr>
              <a:t> </a:t>
            </a:r>
            <a:r>
              <a:rPr lang="pl-PL" altLang="pl-PL" sz="2200" b="1" dirty="0" smtClean="0">
                <a:latin typeface="Lato"/>
                <a:cs typeface="Times New Roman" pitchFamily="18" charset="0"/>
              </a:rPr>
              <a:t>(</a:t>
            </a:r>
            <a:r>
              <a:rPr lang="en-GB" altLang="pl-PL" sz="2200" b="1" dirty="0" err="1" smtClean="0">
                <a:latin typeface="Lato"/>
                <a:cs typeface="Times New Roman" pitchFamily="18" charset="0"/>
              </a:rPr>
              <a:t>miejsca</a:t>
            </a:r>
            <a:r>
              <a:rPr lang="en-GB" altLang="pl-PL" sz="2200" b="1" dirty="0" smtClean="0">
                <a:latin typeface="Lato"/>
                <a:cs typeface="Times New Roman" pitchFamily="18" charset="0"/>
              </a:rPr>
              <a:t> </a:t>
            </a:r>
            <a:r>
              <a:rPr lang="en-GB" altLang="pl-PL" sz="2200" b="1" dirty="0" err="1" smtClean="0">
                <a:latin typeface="Lato"/>
                <a:cs typeface="Times New Roman" pitchFamily="18" charset="0"/>
              </a:rPr>
              <a:t>publikacji</a:t>
            </a:r>
            <a:r>
              <a:rPr lang="en-GB" altLang="pl-PL" sz="2200" b="1" dirty="0" smtClean="0">
                <a:latin typeface="Lato"/>
                <a:cs typeface="Times New Roman" pitchFamily="18" charset="0"/>
              </a:rPr>
              <a:t> </a:t>
            </a:r>
            <a:r>
              <a:rPr lang="en-GB" altLang="pl-PL" sz="2200" b="1" dirty="0" err="1" smtClean="0">
                <a:latin typeface="Lato"/>
                <a:cs typeface="Times New Roman" pitchFamily="18" charset="0"/>
              </a:rPr>
              <a:t>og</a:t>
            </a:r>
            <a:r>
              <a:rPr lang="pl-PL" altLang="pl-PL" sz="2200" b="1" dirty="0" smtClean="0">
                <a:latin typeface="Lato"/>
              </a:rPr>
              <a:t>ł</a:t>
            </a:r>
            <a:r>
              <a:rPr lang="en-GB" altLang="pl-PL" sz="2200" b="1" dirty="0" err="1" smtClean="0">
                <a:latin typeface="Lato"/>
                <a:cs typeface="Times New Roman" pitchFamily="18" charset="0"/>
              </a:rPr>
              <a:t>osze</a:t>
            </a:r>
            <a:r>
              <a:rPr lang="pl-PL" altLang="pl-PL" sz="2200" b="1" dirty="0" smtClean="0">
                <a:latin typeface="Lato"/>
              </a:rPr>
              <a:t>ń)</a:t>
            </a:r>
            <a:r>
              <a:rPr lang="en-GB" altLang="pl-PL" sz="2200" b="1" dirty="0" smtClean="0">
                <a:latin typeface="Lato"/>
                <a:cs typeface="Times New Roman" pitchFamily="18" charset="0"/>
              </a:rPr>
              <a:t>:</a:t>
            </a:r>
            <a:r>
              <a:rPr lang="pl-PL" altLang="pl-PL" sz="2200" b="1" dirty="0" smtClean="0">
                <a:latin typeface="Lato"/>
                <a:cs typeface="Times New Roman" pitchFamily="18" charset="0"/>
              </a:rPr>
              <a:t/>
            </a:r>
            <a:br>
              <a:rPr lang="pl-PL" altLang="pl-PL" sz="2200" b="1" dirty="0" smtClean="0">
                <a:latin typeface="Lato"/>
                <a:cs typeface="Times New Roman" pitchFamily="18" charset="0"/>
              </a:rPr>
            </a:br>
            <a:endParaRPr lang="en-GB" altLang="pl-PL" sz="1400" dirty="0" smtClean="0">
              <a:latin typeface="Lato"/>
            </a:endParaRPr>
          </a:p>
          <a:p>
            <a:pPr>
              <a:lnSpc>
                <a:spcPct val="90000"/>
              </a:lnSpc>
              <a:buFont typeface="Wingdings" pitchFamily="2" charset="2"/>
              <a:buChar char="Ø"/>
            </a:pPr>
            <a:r>
              <a:rPr lang="pl-PL" altLang="pl-PL" sz="2000" b="1" dirty="0" smtClean="0">
                <a:latin typeface="Lato"/>
              </a:rPr>
              <a:t> Powyżej 30</a:t>
            </a:r>
            <a:r>
              <a:rPr lang="en-GB" altLang="pl-PL" sz="2000" b="1" dirty="0" smtClean="0">
                <a:latin typeface="Lato"/>
                <a:cs typeface="Times New Roman" pitchFamily="18" charset="0"/>
              </a:rPr>
              <a:t>.000 euro</a:t>
            </a:r>
            <a:r>
              <a:rPr lang="pl-PL" altLang="pl-PL" sz="2000" b="1" dirty="0" smtClean="0">
                <a:latin typeface="Lato"/>
              </a:rPr>
              <a:t> ale poniżej kwot (progów) „unijnych”</a:t>
            </a:r>
            <a:r>
              <a:rPr lang="en-GB" altLang="pl-PL" sz="2000" b="1" dirty="0" smtClean="0">
                <a:latin typeface="Lato"/>
                <a:cs typeface="Times New Roman" pitchFamily="18" charset="0"/>
              </a:rPr>
              <a:t>:</a:t>
            </a:r>
            <a:br>
              <a:rPr lang="en-GB" altLang="pl-PL" sz="2000" b="1" dirty="0" smtClean="0">
                <a:latin typeface="Lato"/>
                <a:cs typeface="Times New Roman" pitchFamily="18" charset="0"/>
              </a:rPr>
            </a:br>
            <a:r>
              <a:rPr lang="en-GB" altLang="pl-PL" sz="2000" dirty="0" smtClean="0">
                <a:latin typeface="Lato"/>
                <a:cs typeface="Times New Roman" pitchFamily="18" charset="0"/>
              </a:rPr>
              <a:t>- </a:t>
            </a:r>
            <a:r>
              <a:rPr lang="en-GB" altLang="pl-PL" sz="2000" dirty="0" err="1" smtClean="0">
                <a:latin typeface="Lato"/>
                <a:cs typeface="Times New Roman" pitchFamily="18" charset="0"/>
              </a:rPr>
              <a:t>Biuletyn</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Zamówie</a:t>
            </a:r>
            <a:r>
              <a:rPr lang="pl-PL" altLang="pl-PL" sz="2000" dirty="0" smtClean="0">
                <a:latin typeface="Lato"/>
              </a:rPr>
              <a:t>ń</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Publicznych</a:t>
            </a:r>
            <a:r>
              <a:rPr lang="en-GB" altLang="pl-PL" sz="2000" dirty="0" smtClean="0">
                <a:latin typeface="Lato"/>
                <a:cs typeface="Times New Roman" pitchFamily="18" charset="0"/>
              </a:rPr>
              <a:t> </a:t>
            </a:r>
            <a:r>
              <a:rPr lang="pl-PL" altLang="pl-PL" sz="2000" dirty="0" smtClean="0">
                <a:latin typeface="Lato"/>
              </a:rPr>
              <a:t>udostępniany na stronach portalu internetowego Urzędu Zamówień Publicznych,</a:t>
            </a:r>
            <a:r>
              <a:rPr lang="en-GB" altLang="pl-PL" sz="2000" dirty="0" smtClean="0">
                <a:latin typeface="Lato"/>
                <a:cs typeface="Times New Roman" pitchFamily="18" charset="0"/>
              </a:rPr>
              <a:t/>
            </a:r>
            <a:br>
              <a:rPr lang="en-GB" altLang="pl-PL" sz="2000" dirty="0" smtClean="0">
                <a:latin typeface="Lato"/>
                <a:cs typeface="Times New Roman" pitchFamily="18" charset="0"/>
              </a:rPr>
            </a:br>
            <a:r>
              <a:rPr lang="en-GB" altLang="pl-PL" sz="2000" dirty="0" smtClean="0">
                <a:latin typeface="Lato"/>
                <a:cs typeface="Times New Roman" pitchFamily="18" charset="0"/>
              </a:rPr>
              <a:t>- </a:t>
            </a:r>
            <a:r>
              <a:rPr lang="en-GB" altLang="pl-PL" sz="2000" dirty="0" err="1" smtClean="0">
                <a:latin typeface="Lato"/>
                <a:cs typeface="Times New Roman" pitchFamily="18" charset="0"/>
              </a:rPr>
              <a:t>strona</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internetowa</a:t>
            </a:r>
            <a:r>
              <a:rPr lang="pl-PL" altLang="pl-PL" sz="2000" dirty="0" smtClean="0">
                <a:latin typeface="Lato"/>
                <a:cs typeface="Times New Roman" pitchFamily="18" charset="0"/>
              </a:rPr>
              <a:t> (własna strona zamawiającego lub inna, jakakolwiek strona internetowa)</a:t>
            </a:r>
            <a:r>
              <a:rPr lang="en-GB" altLang="pl-PL" sz="2000" dirty="0" smtClean="0">
                <a:latin typeface="Lato"/>
                <a:cs typeface="Times New Roman" pitchFamily="18" charset="0"/>
              </a:rPr>
              <a:t/>
            </a:r>
            <a:br>
              <a:rPr lang="en-GB" altLang="pl-PL" sz="2000" dirty="0" smtClean="0">
                <a:latin typeface="Lato"/>
                <a:cs typeface="Times New Roman" pitchFamily="18" charset="0"/>
              </a:rPr>
            </a:br>
            <a:r>
              <a:rPr lang="en-GB" altLang="pl-PL" sz="2000" dirty="0" smtClean="0">
                <a:latin typeface="Lato"/>
                <a:cs typeface="Times New Roman" pitchFamily="18" charset="0"/>
              </a:rPr>
              <a:t>- </a:t>
            </a:r>
            <a:r>
              <a:rPr lang="en-GB" altLang="pl-PL" sz="2000" dirty="0" err="1" smtClean="0">
                <a:latin typeface="Lato"/>
                <a:cs typeface="Times New Roman" pitchFamily="18" charset="0"/>
              </a:rPr>
              <a:t>miejsce</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publicznie</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dost</a:t>
            </a:r>
            <a:r>
              <a:rPr lang="en-GB" altLang="pl-PL" sz="2000" dirty="0" err="1" smtClean="0">
                <a:latin typeface="Lato"/>
              </a:rPr>
              <a:t>ę</a:t>
            </a:r>
            <a:r>
              <a:rPr lang="en-GB" altLang="pl-PL" sz="2000" dirty="0" err="1" smtClean="0">
                <a:latin typeface="Lato"/>
                <a:cs typeface="Times New Roman" pitchFamily="18" charset="0"/>
              </a:rPr>
              <a:t>pne</a:t>
            </a:r>
            <a:r>
              <a:rPr lang="en-GB" altLang="pl-PL" sz="2000" dirty="0" smtClean="0">
                <a:latin typeface="Lato"/>
                <a:cs typeface="Times New Roman" pitchFamily="18" charset="0"/>
              </a:rPr>
              <a:t> w </a:t>
            </a:r>
            <a:r>
              <a:rPr lang="en-GB" altLang="pl-PL" sz="2000" dirty="0" err="1" smtClean="0">
                <a:latin typeface="Lato"/>
                <a:cs typeface="Times New Roman" pitchFamily="18" charset="0"/>
              </a:rPr>
              <a:t>siedzibie</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zamawiaj</a:t>
            </a:r>
            <a:r>
              <a:rPr lang="pl-PL" altLang="pl-PL" sz="2000" dirty="0" smtClean="0">
                <a:latin typeface="Lato"/>
              </a:rPr>
              <a:t>ą</a:t>
            </a:r>
            <a:r>
              <a:rPr lang="en-GB" altLang="pl-PL" sz="2000" dirty="0" err="1" smtClean="0">
                <a:latin typeface="Lato"/>
                <a:cs typeface="Times New Roman" pitchFamily="18" charset="0"/>
              </a:rPr>
              <a:t>cego</a:t>
            </a:r>
            <a:r>
              <a:rPr lang="en-GB" altLang="pl-PL" sz="2000" dirty="0" smtClean="0">
                <a:latin typeface="Lato"/>
                <a:cs typeface="Times New Roman" pitchFamily="18" charset="0"/>
              </a:rPr>
              <a:t> </a:t>
            </a:r>
            <a:r>
              <a:rPr lang="pl-PL" altLang="pl-PL" sz="2000" dirty="0" smtClean="0">
                <a:latin typeface="Lato"/>
                <a:cs typeface="Times New Roman" pitchFamily="18" charset="0"/>
              </a:rPr>
              <a:t/>
            </a:r>
            <a:br>
              <a:rPr lang="pl-PL" altLang="pl-PL" sz="2000" dirty="0" smtClean="0">
                <a:latin typeface="Lato"/>
                <a:cs typeface="Times New Roman" pitchFamily="18" charset="0"/>
              </a:rPr>
            </a:br>
            <a:r>
              <a:rPr lang="en-GB" altLang="pl-PL" sz="2000" dirty="0" smtClean="0">
                <a:latin typeface="Lato"/>
                <a:cs typeface="Times New Roman" pitchFamily="18" charset="0"/>
              </a:rPr>
              <a:t>(</a:t>
            </a:r>
            <a:r>
              <a:rPr lang="en-GB" altLang="pl-PL" sz="2000" dirty="0" err="1" smtClean="0">
                <a:latin typeface="Lato"/>
                <a:cs typeface="Times New Roman" pitchFamily="18" charset="0"/>
              </a:rPr>
              <a:t>tablica</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og</a:t>
            </a:r>
            <a:r>
              <a:rPr lang="pl-PL" altLang="pl-PL" sz="2000" dirty="0" smtClean="0">
                <a:latin typeface="Lato"/>
              </a:rPr>
              <a:t>ł</a:t>
            </a:r>
            <a:r>
              <a:rPr lang="en-GB" altLang="pl-PL" sz="2000" dirty="0" err="1" smtClean="0">
                <a:latin typeface="Lato"/>
                <a:cs typeface="Times New Roman" pitchFamily="18" charset="0"/>
              </a:rPr>
              <a:t>osze</a:t>
            </a:r>
            <a:r>
              <a:rPr lang="pl-PL" altLang="pl-PL" sz="2000" dirty="0" smtClean="0">
                <a:latin typeface="Lato"/>
              </a:rPr>
              <a:t>ń</a:t>
            </a:r>
            <a:r>
              <a:rPr lang="en-GB" altLang="pl-PL" sz="2000" dirty="0" smtClean="0">
                <a:latin typeface="Lato"/>
                <a:cs typeface="Times New Roman" pitchFamily="18" charset="0"/>
              </a:rPr>
              <a:t>)</a:t>
            </a:r>
            <a:r>
              <a:rPr lang="pl-PL" altLang="pl-PL" sz="2000" dirty="0" smtClean="0">
                <a:latin typeface="Lato"/>
                <a:cs typeface="Times New Roman" pitchFamily="18" charset="0"/>
              </a:rPr>
              <a:t/>
            </a:r>
            <a:br>
              <a:rPr lang="pl-PL" altLang="pl-PL" sz="2000" dirty="0" smtClean="0">
                <a:latin typeface="Lato"/>
                <a:cs typeface="Times New Roman" pitchFamily="18" charset="0"/>
              </a:rPr>
            </a:br>
            <a:endParaRPr lang="en-GB" altLang="pl-PL" sz="1000" dirty="0" smtClean="0">
              <a:latin typeface="Lato"/>
              <a:cs typeface="Times New Roman" pitchFamily="18" charset="0"/>
            </a:endParaRPr>
          </a:p>
          <a:p>
            <a:pPr>
              <a:lnSpc>
                <a:spcPct val="93000"/>
              </a:lnSpc>
              <a:buFont typeface="Wingdings" pitchFamily="2" charset="2"/>
              <a:buChar char="Ø"/>
            </a:pPr>
            <a:r>
              <a:rPr lang="pl-PL" altLang="pl-PL" sz="2000" b="1" dirty="0" smtClean="0">
                <a:latin typeface="Lato"/>
              </a:rPr>
              <a:t> Od </a:t>
            </a:r>
            <a:r>
              <a:rPr lang="en-GB" altLang="pl-PL" sz="2000" b="1" dirty="0" err="1" smtClean="0">
                <a:latin typeface="Lato"/>
              </a:rPr>
              <a:t>progów</a:t>
            </a:r>
            <a:r>
              <a:rPr lang="en-GB" altLang="pl-PL" sz="2000" b="1" dirty="0" smtClean="0">
                <a:latin typeface="Lato"/>
              </a:rPr>
              <a:t> (</a:t>
            </a:r>
            <a:r>
              <a:rPr lang="en-GB" altLang="pl-PL" sz="2000" b="1" dirty="0" err="1" smtClean="0">
                <a:latin typeface="Lato"/>
              </a:rPr>
              <a:t>kwot</a:t>
            </a:r>
            <a:r>
              <a:rPr lang="en-GB" altLang="pl-PL" sz="2000" b="1" dirty="0" smtClean="0">
                <a:latin typeface="Lato"/>
              </a:rPr>
              <a:t>) </a:t>
            </a:r>
            <a:r>
              <a:rPr lang="pl-PL" altLang="pl-PL" sz="2000" b="1" dirty="0" smtClean="0">
                <a:latin typeface="Lato"/>
              </a:rPr>
              <a:t>„</a:t>
            </a:r>
            <a:r>
              <a:rPr lang="en-GB" altLang="pl-PL" sz="2000" b="1" dirty="0" err="1" smtClean="0">
                <a:latin typeface="Lato"/>
              </a:rPr>
              <a:t>unijnych</a:t>
            </a:r>
            <a:r>
              <a:rPr lang="pl-PL" altLang="pl-PL" sz="2000" b="1" dirty="0" smtClean="0">
                <a:latin typeface="Lato"/>
              </a:rPr>
              <a:t>” wzwyż</a:t>
            </a:r>
            <a:r>
              <a:rPr lang="en-GB" altLang="pl-PL" sz="2000" b="1" dirty="0" smtClean="0">
                <a:latin typeface="Lato"/>
              </a:rPr>
              <a:t>:</a:t>
            </a:r>
            <a:r>
              <a:rPr lang="en-GB" altLang="pl-PL" sz="2000" b="1" dirty="0" smtClean="0">
                <a:latin typeface="Lato"/>
                <a:cs typeface="Times New Roman" pitchFamily="18" charset="0"/>
              </a:rPr>
              <a:t/>
            </a:r>
            <a:br>
              <a:rPr lang="en-GB" altLang="pl-PL" sz="2000" b="1" dirty="0" smtClean="0">
                <a:latin typeface="Lato"/>
                <a:cs typeface="Times New Roman" pitchFamily="18" charset="0"/>
              </a:rPr>
            </a:br>
            <a:r>
              <a:rPr lang="en-GB" altLang="pl-PL" sz="2000" dirty="0" smtClean="0">
                <a:latin typeface="Lato"/>
                <a:cs typeface="Times New Roman" pitchFamily="18" charset="0"/>
              </a:rPr>
              <a:t>- </a:t>
            </a:r>
            <a:r>
              <a:rPr lang="pl-PL" altLang="pl-PL" sz="2000" dirty="0" smtClean="0">
                <a:latin typeface="Lato"/>
                <a:cs typeface="Times New Roman" pitchFamily="18" charset="0"/>
              </a:rPr>
              <a:t>przekazanie ogłoszenia do Urzędu Publikacji Unii Europejskiej,</a:t>
            </a:r>
            <a:br>
              <a:rPr lang="pl-PL" altLang="pl-PL" sz="2000" dirty="0" smtClean="0">
                <a:latin typeface="Lato"/>
                <a:cs typeface="Times New Roman" pitchFamily="18" charset="0"/>
              </a:rPr>
            </a:br>
            <a:r>
              <a:rPr lang="pl-PL" altLang="pl-PL" sz="2000" dirty="0" smtClean="0">
                <a:latin typeface="Lato"/>
                <a:cs typeface="Times New Roman" pitchFamily="18" charset="0"/>
              </a:rPr>
              <a:t>- publikacja w </a:t>
            </a:r>
            <a:r>
              <a:rPr lang="en-GB" altLang="pl-PL" sz="2000" dirty="0" err="1" smtClean="0">
                <a:latin typeface="Lato"/>
                <a:cs typeface="Times New Roman" pitchFamily="18" charset="0"/>
              </a:rPr>
              <a:t>Dziennik</a:t>
            </a:r>
            <a:r>
              <a:rPr lang="pl-PL" altLang="pl-PL" sz="2000" dirty="0" smtClean="0">
                <a:latin typeface="Lato"/>
                <a:cs typeface="Times New Roman" pitchFamily="18" charset="0"/>
              </a:rPr>
              <a:t>u</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Urz</a:t>
            </a:r>
            <a:r>
              <a:rPr lang="pl-PL" altLang="pl-PL" sz="2000" dirty="0" smtClean="0">
                <a:latin typeface="Lato"/>
              </a:rPr>
              <a:t>ę</a:t>
            </a:r>
            <a:r>
              <a:rPr lang="en-GB" altLang="pl-PL" sz="2000" dirty="0" err="1" smtClean="0">
                <a:latin typeface="Lato"/>
                <a:cs typeface="Times New Roman" pitchFamily="18" charset="0"/>
              </a:rPr>
              <a:t>dowy</a:t>
            </a:r>
            <a:r>
              <a:rPr lang="pl-PL" altLang="pl-PL" sz="2000" dirty="0" smtClean="0">
                <a:latin typeface="Lato"/>
                <a:cs typeface="Times New Roman" pitchFamily="18" charset="0"/>
              </a:rPr>
              <a:t>m</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Unii</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Europejskiej</a:t>
            </a:r>
            <a:r>
              <a:rPr lang="pl-PL" altLang="pl-PL" sz="2000" dirty="0" smtClean="0">
                <a:latin typeface="Lato"/>
                <a:cs typeface="Times New Roman" pitchFamily="18" charset="0"/>
              </a:rPr>
              <a:t>,</a:t>
            </a:r>
            <a:r>
              <a:rPr lang="en-GB" altLang="pl-PL" sz="2000" dirty="0" smtClean="0">
                <a:latin typeface="Lato"/>
                <a:cs typeface="Times New Roman" pitchFamily="18" charset="0"/>
              </a:rPr>
              <a:t> </a:t>
            </a:r>
            <a:br>
              <a:rPr lang="en-GB" altLang="pl-PL" sz="2000" dirty="0" smtClean="0">
                <a:latin typeface="Lato"/>
                <a:cs typeface="Times New Roman" pitchFamily="18" charset="0"/>
              </a:rPr>
            </a:br>
            <a:r>
              <a:rPr lang="en-GB" altLang="pl-PL" sz="2000" dirty="0" smtClean="0">
                <a:latin typeface="Lato"/>
                <a:cs typeface="Times New Roman" pitchFamily="18" charset="0"/>
              </a:rPr>
              <a:t>- </a:t>
            </a:r>
            <a:r>
              <a:rPr lang="en-GB" altLang="pl-PL" sz="2000" dirty="0" err="1" smtClean="0">
                <a:latin typeface="Lato"/>
                <a:cs typeface="Times New Roman" pitchFamily="18" charset="0"/>
              </a:rPr>
              <a:t>strona</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internetowa</a:t>
            </a:r>
            <a:r>
              <a:rPr lang="pl-PL" altLang="pl-PL" sz="2000" dirty="0" smtClean="0">
                <a:latin typeface="Lato"/>
                <a:cs typeface="Times New Roman" pitchFamily="18" charset="0"/>
              </a:rPr>
              <a:t>,</a:t>
            </a:r>
            <a:r>
              <a:rPr lang="en-GB" altLang="pl-PL" sz="2000" dirty="0" smtClean="0">
                <a:latin typeface="Lato"/>
                <a:cs typeface="Times New Roman" pitchFamily="18" charset="0"/>
              </a:rPr>
              <a:t/>
            </a:r>
            <a:br>
              <a:rPr lang="en-GB" altLang="pl-PL" sz="2000" dirty="0" smtClean="0">
                <a:latin typeface="Lato"/>
                <a:cs typeface="Times New Roman" pitchFamily="18" charset="0"/>
              </a:rPr>
            </a:br>
            <a:r>
              <a:rPr lang="en-GB" altLang="pl-PL" sz="2000" dirty="0" smtClean="0">
                <a:latin typeface="Lato"/>
                <a:cs typeface="Times New Roman" pitchFamily="18" charset="0"/>
              </a:rPr>
              <a:t>- </a:t>
            </a:r>
            <a:r>
              <a:rPr lang="en-GB" altLang="pl-PL" sz="2000" dirty="0" err="1" smtClean="0">
                <a:latin typeface="Lato"/>
                <a:cs typeface="Times New Roman" pitchFamily="18" charset="0"/>
              </a:rPr>
              <a:t>miejsce</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publicznie</a:t>
            </a:r>
            <a:r>
              <a:rPr lang="en-GB" altLang="pl-PL" sz="2000" dirty="0" smtClean="0">
                <a:latin typeface="Lato"/>
                <a:cs typeface="Times New Roman" pitchFamily="18" charset="0"/>
              </a:rPr>
              <a:t> dost</a:t>
            </a:r>
            <a:r>
              <a:rPr lang="pl-PL" altLang="pl-PL" sz="2000" dirty="0" smtClean="0">
                <a:latin typeface="Lato"/>
              </a:rPr>
              <a:t>ę</a:t>
            </a:r>
            <a:r>
              <a:rPr lang="en-GB" altLang="pl-PL" sz="2000" dirty="0" err="1" smtClean="0">
                <a:latin typeface="Lato"/>
                <a:cs typeface="Times New Roman" pitchFamily="18" charset="0"/>
              </a:rPr>
              <a:t>pne</a:t>
            </a:r>
            <a:r>
              <a:rPr lang="en-GB" altLang="pl-PL" sz="2000" dirty="0" smtClean="0">
                <a:latin typeface="Lato"/>
                <a:cs typeface="Times New Roman" pitchFamily="18" charset="0"/>
              </a:rPr>
              <a:t> w </a:t>
            </a:r>
            <a:r>
              <a:rPr lang="en-GB" altLang="pl-PL" sz="2000" dirty="0" err="1" smtClean="0">
                <a:latin typeface="Lato"/>
                <a:cs typeface="Times New Roman" pitchFamily="18" charset="0"/>
              </a:rPr>
              <a:t>siedzibie</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zamawiaj</a:t>
            </a:r>
            <a:r>
              <a:rPr lang="en-GB" altLang="pl-PL" sz="2000" dirty="0" err="1" smtClean="0">
                <a:latin typeface="Lato"/>
              </a:rPr>
              <a:t>ą</a:t>
            </a:r>
            <a:r>
              <a:rPr lang="en-GB" altLang="pl-PL" sz="2000" dirty="0" err="1" smtClean="0">
                <a:latin typeface="Lato"/>
                <a:cs typeface="Times New Roman" pitchFamily="18" charset="0"/>
              </a:rPr>
              <a:t>cego</a:t>
            </a:r>
            <a:r>
              <a:rPr lang="en-GB" altLang="pl-PL" sz="2000" dirty="0" smtClean="0">
                <a:latin typeface="Lato"/>
                <a:cs typeface="Times New Roman" pitchFamily="18" charset="0"/>
              </a:rPr>
              <a:t> </a:t>
            </a:r>
            <a:r>
              <a:rPr lang="pl-PL" altLang="pl-PL" sz="2000" dirty="0" smtClean="0">
                <a:latin typeface="Lato"/>
                <a:cs typeface="Times New Roman" pitchFamily="18" charset="0"/>
              </a:rPr>
              <a:t/>
            </a:r>
            <a:br>
              <a:rPr lang="pl-PL" altLang="pl-PL" sz="2000" dirty="0" smtClean="0">
                <a:latin typeface="Lato"/>
                <a:cs typeface="Times New Roman" pitchFamily="18" charset="0"/>
              </a:rPr>
            </a:br>
            <a:r>
              <a:rPr lang="en-GB" altLang="pl-PL" sz="2000" dirty="0" smtClean="0">
                <a:latin typeface="Lato"/>
                <a:cs typeface="Times New Roman" pitchFamily="18" charset="0"/>
              </a:rPr>
              <a:t>(</a:t>
            </a:r>
            <a:r>
              <a:rPr lang="en-GB" altLang="pl-PL" sz="2000" dirty="0" err="1" smtClean="0">
                <a:latin typeface="Lato"/>
                <a:cs typeface="Times New Roman" pitchFamily="18" charset="0"/>
              </a:rPr>
              <a:t>tablica</a:t>
            </a:r>
            <a:r>
              <a:rPr lang="en-GB" altLang="pl-PL" sz="2000" dirty="0" smtClean="0">
                <a:latin typeface="Lato"/>
                <a:cs typeface="Times New Roman" pitchFamily="18" charset="0"/>
              </a:rPr>
              <a:t> </a:t>
            </a:r>
            <a:r>
              <a:rPr lang="en-GB" altLang="pl-PL" sz="2000" dirty="0" err="1" smtClean="0">
                <a:latin typeface="Lato"/>
                <a:cs typeface="Times New Roman" pitchFamily="18" charset="0"/>
              </a:rPr>
              <a:t>ogłosze</a:t>
            </a:r>
            <a:r>
              <a:rPr lang="pl-PL" altLang="pl-PL" sz="2000" dirty="0" smtClean="0">
                <a:latin typeface="Lato"/>
              </a:rPr>
              <a:t>ń</a:t>
            </a:r>
            <a:r>
              <a:rPr lang="en-GB" altLang="pl-PL" sz="2000" dirty="0" smtClean="0">
                <a:latin typeface="Lato"/>
                <a:cs typeface="Times New Roman" pitchFamily="18" charset="0"/>
              </a:rPr>
              <a:t>)</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136</a:t>
            </a:fld>
            <a:endParaRPr lang="pl-PL" altLang="pl-PL" dirty="0">
              <a:solidFill>
                <a:schemeClr val="accent3">
                  <a:lumMod val="75000"/>
                </a:schemeClr>
              </a:solidFill>
            </a:endParaRPr>
          </a:p>
        </p:txBody>
      </p:sp>
      <p:sp>
        <p:nvSpPr>
          <p:cNvPr id="7" name="TextBox 1"/>
          <p:cNvSpPr txBox="1"/>
          <p:nvPr/>
        </p:nvSpPr>
        <p:spPr>
          <a:xfrm>
            <a:off x="251520" y="719610"/>
            <a:ext cx="5112568" cy="995144"/>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 </a:t>
            </a:r>
            <a:r>
              <a:rPr lang="pl-PL" sz="32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OGŁOSZENIA W ZAMÓWIENIACH </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436351"/>
            <a:ext cx="7848872" cy="531222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Przeprowadzenie postępowania na przykładzie trybu PRZETARGU NIEOGRANICZONEGO</a:t>
            </a:r>
            <a:r>
              <a:rPr lang="pl-PL" altLang="pl-PL" sz="2200" b="1" dirty="0" smtClean="0">
                <a:latin typeface="Lato"/>
              </a:rPr>
              <a:t>:</a:t>
            </a:r>
          </a:p>
          <a:p>
            <a:pPr>
              <a:lnSpc>
                <a:spcPct val="80000"/>
              </a:lnSpc>
              <a:buClr>
                <a:srgbClr val="A50021"/>
              </a:buClr>
            </a:pPr>
            <a:r>
              <a:rPr lang="pl-PL" altLang="pl-PL" sz="500" b="1" dirty="0" smtClean="0">
                <a:latin typeface="Lato"/>
              </a:rPr>
              <a:t/>
            </a:r>
            <a:br>
              <a:rPr lang="pl-PL" altLang="pl-PL" sz="500" b="1" dirty="0" smtClean="0">
                <a:latin typeface="Lato"/>
              </a:rPr>
            </a:br>
            <a:r>
              <a:rPr lang="pl-PL" altLang="pl-PL" sz="2000" b="1" dirty="0" smtClean="0">
                <a:latin typeface="Lato"/>
              </a:rPr>
              <a:t>1. Wszczęcie postępowania </a:t>
            </a:r>
            <a:r>
              <a:rPr lang="pl-PL" altLang="pl-PL" sz="2000" dirty="0" smtClean="0">
                <a:latin typeface="Lato"/>
              </a:rPr>
              <a:t>(publikacja ogłoszenia)</a:t>
            </a:r>
          </a:p>
          <a:p>
            <a:pPr>
              <a:lnSpc>
                <a:spcPct val="80000"/>
              </a:lnSpc>
              <a:buClr>
                <a:srgbClr val="A50021"/>
              </a:buClr>
            </a:pPr>
            <a:endParaRPr lang="pl-PL" altLang="pl-PL" sz="500" b="1" dirty="0" smtClean="0">
              <a:latin typeface="Lato"/>
            </a:endParaRPr>
          </a:p>
          <a:p>
            <a:pPr>
              <a:lnSpc>
                <a:spcPct val="80000"/>
              </a:lnSpc>
              <a:buClr>
                <a:srgbClr val="A50021"/>
              </a:buClr>
            </a:pPr>
            <a:r>
              <a:rPr lang="pl-PL" altLang="pl-PL" sz="2000" b="1" dirty="0" smtClean="0">
                <a:latin typeface="Lato"/>
              </a:rPr>
              <a:t>2. Otwarcie złożonych ofert:</a:t>
            </a:r>
          </a:p>
          <a:p>
            <a:pPr>
              <a:lnSpc>
                <a:spcPct val="80000"/>
              </a:lnSpc>
              <a:buClr>
                <a:srgbClr val="A50021"/>
              </a:buClr>
            </a:pPr>
            <a:endParaRPr lang="pl-PL" altLang="pl-PL" sz="1000" b="1" u="sng" dirty="0" smtClean="0">
              <a:latin typeface="Lato"/>
            </a:endParaRPr>
          </a:p>
          <a:p>
            <a:pPr>
              <a:lnSpc>
                <a:spcPct val="80000"/>
              </a:lnSpc>
              <a:buClr>
                <a:srgbClr val="A50021"/>
              </a:buClr>
            </a:pPr>
            <a:r>
              <a:rPr lang="pl-PL" altLang="pl-PL" sz="2000" dirty="0" smtClean="0">
                <a:latin typeface="Lato"/>
              </a:rPr>
              <a:t>	a) badanie i ocena złożonych ofert – </a:t>
            </a:r>
            <a:r>
              <a:rPr lang="pl-PL" altLang="pl-PL" sz="2000" u="sng" dirty="0" smtClean="0">
                <a:latin typeface="Lato"/>
              </a:rPr>
              <a:t>badanie przedmiotowe:</a:t>
            </a:r>
            <a:r>
              <a:rPr lang="pl-PL" altLang="pl-PL" sz="2000" dirty="0" smtClean="0">
                <a:latin typeface="Lato"/>
              </a:rPr>
              <a:t/>
            </a:r>
            <a:br>
              <a:rPr lang="pl-PL" altLang="pl-PL" sz="2000" dirty="0" smtClean="0">
                <a:latin typeface="Lato"/>
              </a:rPr>
            </a:br>
            <a:r>
              <a:rPr lang="pl-PL" altLang="pl-PL" sz="2000" dirty="0" smtClean="0">
                <a:latin typeface="Lato"/>
              </a:rPr>
              <a:t>	- badanie, czy nie zachodzą przesłanki do odrzucenia oferty 	zawarte w art. 89 ust. 1 ustawy PZP,</a:t>
            </a:r>
            <a:br>
              <a:rPr lang="pl-PL" altLang="pl-PL" sz="2000" dirty="0" smtClean="0">
                <a:latin typeface="Lato"/>
              </a:rPr>
            </a:br>
            <a:r>
              <a:rPr lang="pl-PL" altLang="pl-PL" sz="2000" dirty="0" smtClean="0">
                <a:latin typeface="Lato"/>
              </a:rPr>
              <a:t>	- przyznanie punktów w ramach kryteriów wyboru oferty.</a:t>
            </a:r>
            <a:endParaRPr lang="pl-PL" altLang="pl-PL" sz="2000" b="1" u="sng" dirty="0" smtClean="0">
              <a:latin typeface="Lato"/>
            </a:endParaRPr>
          </a:p>
          <a:p>
            <a:pPr>
              <a:lnSpc>
                <a:spcPct val="80000"/>
              </a:lnSpc>
              <a:buClr>
                <a:srgbClr val="A50021"/>
              </a:buClr>
            </a:pPr>
            <a:r>
              <a:rPr lang="pl-PL" altLang="pl-PL" sz="500" dirty="0" smtClean="0">
                <a:latin typeface="Lato"/>
              </a:rPr>
              <a:t>	</a:t>
            </a:r>
          </a:p>
          <a:p>
            <a:pPr>
              <a:lnSpc>
                <a:spcPct val="80000"/>
              </a:lnSpc>
              <a:buClr>
                <a:srgbClr val="A50021"/>
              </a:buClr>
            </a:pPr>
            <a:r>
              <a:rPr lang="pl-PL" altLang="pl-PL" sz="2000" dirty="0" smtClean="0">
                <a:latin typeface="Lato"/>
              </a:rPr>
              <a:t>	b) analiza spełniania przez Wykonawców kryteriów 	kwalifikacji podmiotowej – </a:t>
            </a:r>
            <a:r>
              <a:rPr lang="pl-PL" altLang="pl-PL" sz="2000" u="sng" dirty="0" smtClean="0">
                <a:latin typeface="Lato"/>
              </a:rPr>
              <a:t>badanie podmiotowe</a:t>
            </a:r>
            <a:r>
              <a:rPr lang="pl-PL" altLang="pl-PL" sz="2000" dirty="0" smtClean="0">
                <a:latin typeface="Lato"/>
              </a:rPr>
              <a:t>:</a:t>
            </a:r>
            <a:br>
              <a:rPr lang="pl-PL" altLang="pl-PL" sz="2000" dirty="0" smtClean="0">
                <a:latin typeface="Lato"/>
              </a:rPr>
            </a:br>
            <a:r>
              <a:rPr lang="pl-PL" altLang="pl-PL" sz="2000" dirty="0" smtClean="0">
                <a:latin typeface="Lato"/>
              </a:rPr>
              <a:t>	 - badanie, czy nie zachodzą podstawy do wykluczenia 	Wykonawcy z postępowania - obligatoryjne z art. 24 ust. 1 	oraz fakultatywne z art. 24 ust. 5 ustawy (o ile podstawy 	fakultatywne zostaną przewidziane przez zamawiającego)</a:t>
            </a:r>
            <a:endParaRPr lang="pl-PL" altLang="pl-PL" sz="2000" b="1" u="sng" dirty="0" smtClean="0">
              <a:latin typeface="Lato"/>
            </a:endParaRPr>
          </a:p>
          <a:p>
            <a:pPr>
              <a:lnSpc>
                <a:spcPct val="80000"/>
              </a:lnSpc>
              <a:buClr>
                <a:srgbClr val="A50021"/>
              </a:buClr>
            </a:pPr>
            <a:r>
              <a:rPr lang="pl-PL" altLang="pl-PL" sz="2000" b="1" dirty="0" smtClean="0">
                <a:latin typeface="Lato"/>
              </a:rPr>
              <a:t>	</a:t>
            </a:r>
            <a:r>
              <a:rPr lang="pl-PL" altLang="pl-PL" sz="2000" dirty="0" smtClean="0">
                <a:latin typeface="Lato"/>
              </a:rPr>
              <a:t>- weryfikacja spełniania warunków udziału w postępowaniu,</a:t>
            </a:r>
            <a:r>
              <a:rPr lang="pl-PL" altLang="pl-PL" sz="2000" b="1" u="sng" dirty="0" smtClean="0">
                <a:latin typeface="Lato"/>
              </a:rPr>
              <a:t/>
            </a:r>
            <a:br>
              <a:rPr lang="pl-PL" altLang="pl-PL" sz="2000" b="1" u="sng" dirty="0" smtClean="0">
                <a:latin typeface="Lato"/>
              </a:rPr>
            </a:br>
            <a:r>
              <a:rPr lang="pl-PL" altLang="pl-PL" sz="500" b="1" dirty="0" smtClean="0">
                <a:latin typeface="Lato"/>
              </a:rPr>
              <a:t>	</a:t>
            </a:r>
            <a:r>
              <a:rPr lang="pl-PL" altLang="pl-PL" sz="2000" b="1" dirty="0" smtClean="0">
                <a:latin typeface="Lato"/>
              </a:rPr>
              <a:t/>
            </a:r>
            <a:br>
              <a:rPr lang="pl-PL" altLang="pl-PL" sz="2000" b="1" dirty="0" smtClean="0">
                <a:latin typeface="Lato"/>
              </a:rPr>
            </a:br>
            <a:r>
              <a:rPr lang="pl-PL" altLang="pl-PL" sz="1900" b="1" u="sng" dirty="0" smtClean="0">
                <a:latin typeface="Lato"/>
              </a:rPr>
              <a:t>Uwaga</a:t>
            </a:r>
            <a:r>
              <a:rPr lang="pl-PL" altLang="pl-PL" sz="1900" b="1" dirty="0" smtClean="0">
                <a:latin typeface="Lato"/>
              </a:rPr>
              <a:t>: w/</a:t>
            </a:r>
            <a:r>
              <a:rPr lang="pl-PL" altLang="pl-PL" sz="1900" b="1" dirty="0" err="1" smtClean="0">
                <a:latin typeface="Lato"/>
              </a:rPr>
              <a:t>w</a:t>
            </a:r>
            <a:r>
              <a:rPr lang="pl-PL" altLang="pl-PL" sz="1900" b="1" dirty="0" smtClean="0">
                <a:latin typeface="Lato"/>
              </a:rPr>
              <a:t> czynności będą wykonywane w różny sposób, </a:t>
            </a:r>
            <a:br>
              <a:rPr lang="pl-PL" altLang="pl-PL" sz="1900" b="1" dirty="0" smtClean="0">
                <a:latin typeface="Lato"/>
              </a:rPr>
            </a:br>
            <a:r>
              <a:rPr lang="pl-PL" altLang="pl-PL" sz="1900" b="1" dirty="0" smtClean="0">
                <a:latin typeface="Lato"/>
              </a:rPr>
              <a:t>w zależności od wybranego modelu postępowania.</a:t>
            </a:r>
            <a:r>
              <a:rPr lang="pl-PL" altLang="pl-PL" sz="2000" b="1" dirty="0" smtClean="0">
                <a:latin typeface="Lato"/>
              </a:rPr>
              <a:t/>
            </a:r>
            <a:br>
              <a:rPr lang="pl-PL" altLang="pl-PL" sz="2000" b="1" dirty="0" smtClean="0">
                <a:latin typeface="Lato"/>
              </a:rPr>
            </a:br>
            <a:r>
              <a:rPr lang="pl-PL" altLang="pl-PL" sz="500" b="1" dirty="0" smtClean="0">
                <a:latin typeface="Lato"/>
              </a:rPr>
              <a:t>	</a:t>
            </a:r>
            <a:r>
              <a:rPr lang="pl-PL" altLang="pl-PL" sz="2000" b="1" dirty="0" smtClean="0">
                <a:latin typeface="Lato"/>
              </a:rPr>
              <a:t/>
            </a:r>
            <a:br>
              <a:rPr lang="pl-PL" altLang="pl-PL" sz="2000" b="1" dirty="0" smtClean="0">
                <a:latin typeface="Lato"/>
              </a:rPr>
            </a:br>
            <a:r>
              <a:rPr lang="pl-PL" altLang="pl-PL" sz="2000" b="1" dirty="0" smtClean="0">
                <a:latin typeface="Lato"/>
              </a:rPr>
              <a:t>3. Wybór najkorzystniejszej oferty</a:t>
            </a:r>
            <a:br>
              <a:rPr lang="pl-PL" altLang="pl-PL" sz="2000" b="1" dirty="0" smtClean="0">
                <a:latin typeface="Lato"/>
              </a:rPr>
            </a:br>
            <a:r>
              <a:rPr lang="pl-PL" altLang="pl-PL" sz="500" b="1" dirty="0" smtClean="0">
                <a:latin typeface="Lato"/>
              </a:rPr>
              <a:t/>
            </a:r>
            <a:br>
              <a:rPr lang="pl-PL" altLang="pl-PL" sz="500" b="1" dirty="0" smtClean="0">
                <a:latin typeface="Lato"/>
              </a:rPr>
            </a:br>
            <a:r>
              <a:rPr lang="pl-PL" altLang="pl-PL" sz="2000" b="1" dirty="0" smtClean="0">
                <a:latin typeface="Lato"/>
              </a:rPr>
              <a:t>4. Zawarcie umowy w sprawie zamówienia publicznego.</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137</a:t>
            </a:fld>
            <a:endParaRPr lang="pl-PL" altLang="pl-PL" dirty="0">
              <a:solidFill>
                <a:schemeClr val="accent3">
                  <a:lumMod val="75000"/>
                </a:schemeClr>
              </a:solidFill>
            </a:endParaRPr>
          </a:p>
        </p:txBody>
      </p:sp>
      <p:sp>
        <p:nvSpPr>
          <p:cNvPr id="7" name="TextBox 1"/>
          <p:cNvSpPr txBox="1"/>
          <p:nvPr/>
        </p:nvSpPr>
        <p:spPr>
          <a:xfrm>
            <a:off x="251520" y="54868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PROCEDURA POWYŻEJ 30 000 EURO</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628800"/>
            <a:ext cx="8064896" cy="517680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endParaRPr lang="pl-PL" altLang="pl-PL" sz="500" b="1" u="sng" dirty="0" smtClean="0">
              <a:latin typeface="Lato"/>
            </a:endParaRPr>
          </a:p>
          <a:p>
            <a:pPr>
              <a:lnSpc>
                <a:spcPct val="80000"/>
              </a:lnSpc>
              <a:buClr>
                <a:schemeClr val="tx1"/>
              </a:buClr>
            </a:pPr>
            <a:r>
              <a:rPr lang="pl-PL" altLang="pl-PL" sz="2300" b="1" u="sng" dirty="0" smtClean="0">
                <a:latin typeface="Lato"/>
              </a:rPr>
              <a:t>Przebieg postępowania - przetarg nieograniczony</a:t>
            </a:r>
          </a:p>
          <a:p>
            <a:pPr>
              <a:lnSpc>
                <a:spcPct val="80000"/>
              </a:lnSpc>
              <a:buClr>
                <a:schemeClr val="tx1"/>
              </a:buClr>
            </a:pPr>
            <a:r>
              <a:rPr lang="pl-PL" altLang="pl-PL" sz="1000" b="1" dirty="0" smtClean="0">
                <a:latin typeface="Lato"/>
              </a:rPr>
              <a:t/>
            </a:r>
            <a:br>
              <a:rPr lang="pl-PL" altLang="pl-PL" sz="1000" b="1" dirty="0" smtClean="0">
                <a:latin typeface="Lato"/>
              </a:rPr>
            </a:br>
            <a:r>
              <a:rPr lang="pl-PL" altLang="pl-PL" sz="2000" b="1" dirty="0" smtClean="0">
                <a:latin typeface="Lato"/>
              </a:rPr>
              <a:t>Model I – klasyczny:</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1. Zamieszczenie ogłoszenia o zamówieniu</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Oczekiwanie na złożenie ofert, pytania i odpowiedzi do SIWZ</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3. Otwarcie ofert</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4. </a:t>
            </a:r>
            <a:r>
              <a:rPr lang="pl-PL" altLang="pl-PL" sz="2000" u="sng" dirty="0" smtClean="0">
                <a:latin typeface="Lato"/>
              </a:rPr>
              <a:t>Badanie przedmiotowe</a:t>
            </a:r>
            <a:r>
              <a:rPr lang="pl-PL" altLang="pl-PL" sz="2000" dirty="0" smtClean="0">
                <a:latin typeface="Lato"/>
              </a:rPr>
              <a:t> - badanie i ocena ofert – weryfikacja pod kątem przesłanek odrzucenia oferty z art. 89 ustawy, w tym m.in.:</a:t>
            </a:r>
          </a:p>
          <a:p>
            <a:pPr>
              <a:lnSpc>
                <a:spcPct val="80000"/>
              </a:lnSpc>
              <a:buClr>
                <a:schemeClr val="tx1"/>
              </a:buClr>
            </a:pPr>
            <a:r>
              <a:rPr lang="pl-PL" altLang="pl-PL" sz="2000" dirty="0" smtClean="0">
                <a:latin typeface="Lato"/>
              </a:rPr>
              <a:t>	a) wyjaśnienia treści oferty w trybie art. 87 ust. 1,</a:t>
            </a:r>
            <a:br>
              <a:rPr lang="pl-PL" altLang="pl-PL" sz="2000" dirty="0" smtClean="0">
                <a:latin typeface="Lato"/>
              </a:rPr>
            </a:br>
            <a:r>
              <a:rPr lang="pl-PL" altLang="pl-PL" sz="2000" dirty="0" smtClean="0">
                <a:latin typeface="Lato"/>
              </a:rPr>
              <a:t>	b) poprawa omyłek w trybie art. 87 ust. 2 </a:t>
            </a:r>
            <a:r>
              <a:rPr lang="pl-PL" altLang="pl-PL" sz="2000" dirty="0" err="1" smtClean="0">
                <a:latin typeface="Lato"/>
              </a:rPr>
              <a:t>pkt</a:t>
            </a:r>
            <a:r>
              <a:rPr lang="pl-PL" altLang="pl-PL" sz="2000" dirty="0" smtClean="0">
                <a:latin typeface="Lato"/>
              </a:rPr>
              <a:t> 1-3,</a:t>
            </a:r>
          </a:p>
          <a:p>
            <a:pPr>
              <a:lnSpc>
                <a:spcPct val="80000"/>
              </a:lnSpc>
              <a:buClr>
                <a:schemeClr val="tx1"/>
              </a:buClr>
            </a:pPr>
            <a:r>
              <a:rPr lang="pl-PL" altLang="pl-PL" sz="2000" dirty="0" smtClean="0">
                <a:latin typeface="Lato"/>
              </a:rPr>
              <a:t>	c) wyjaśnienia ceny rażąco niskiej – art. 90 ust. 1,</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5. </a:t>
            </a:r>
            <a:r>
              <a:rPr lang="pl-PL" altLang="pl-PL" sz="2000" u="sng" dirty="0" smtClean="0">
                <a:latin typeface="Lato"/>
              </a:rPr>
              <a:t>Badanie podmiotowe </a:t>
            </a:r>
            <a:r>
              <a:rPr lang="pl-PL" altLang="pl-PL" sz="2000" dirty="0" smtClean="0">
                <a:latin typeface="Lato"/>
              </a:rPr>
              <a:t>- badanie wykonawców na podstawie złożonych oświadczeń/Jednolitego Europejskiego Dokumentu Zamówienia, stanowiących wstępne potwierdzenie braku podstaw do wykluczenia oraz spełniania warunków udziału w postępowaniu:</a:t>
            </a:r>
          </a:p>
          <a:p>
            <a:pPr>
              <a:lnSpc>
                <a:spcPct val="80000"/>
              </a:lnSpc>
              <a:buClr>
                <a:schemeClr val="tx1"/>
              </a:buClr>
            </a:pPr>
            <a:r>
              <a:rPr lang="pl-PL" altLang="pl-PL" sz="1000" dirty="0" smtClean="0">
                <a:latin typeface="Lato"/>
              </a:rPr>
              <a:t>	</a:t>
            </a:r>
            <a:br>
              <a:rPr lang="pl-PL" altLang="pl-PL" sz="1000" dirty="0" smtClean="0">
                <a:latin typeface="Lato"/>
              </a:rPr>
            </a:br>
            <a:r>
              <a:rPr lang="pl-PL" altLang="pl-PL" sz="2000" dirty="0" smtClean="0">
                <a:latin typeface="Lato"/>
              </a:rPr>
              <a:t>	a) wezwania do złożenia/uzupełnienia/poprawienia w trybie </a:t>
            </a:r>
            <a:br>
              <a:rPr lang="pl-PL" altLang="pl-PL" sz="2000" dirty="0" smtClean="0">
                <a:latin typeface="Lato"/>
              </a:rPr>
            </a:br>
            <a:r>
              <a:rPr lang="pl-PL" altLang="pl-PL" sz="2000" dirty="0" smtClean="0">
                <a:latin typeface="Lato"/>
              </a:rPr>
              <a:t>	art. 26 ust. 3 i 3a</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138</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PROCEDURA POWYŻEJ 30 000 EURO</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497345"/>
            <a:ext cx="7704856" cy="505369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r>
              <a:rPr lang="pl-PL" altLang="pl-PL" sz="2300" b="1" u="sng" dirty="0" smtClean="0">
                <a:latin typeface="Lato"/>
              </a:rPr>
              <a:t>Przebieg </a:t>
            </a:r>
            <a:r>
              <a:rPr lang="pl-PL" altLang="pl-PL" sz="2300" b="1" u="sng" dirty="0">
                <a:latin typeface="Lato"/>
              </a:rPr>
              <a:t>postępowania - przetarg nieograniczony</a:t>
            </a:r>
          </a:p>
          <a:p>
            <a:pPr>
              <a:lnSpc>
                <a:spcPct val="80000"/>
              </a:lnSpc>
              <a:buClr>
                <a:schemeClr val="tx1"/>
              </a:buClr>
            </a:pPr>
            <a:r>
              <a:rPr lang="pl-PL" altLang="pl-PL" sz="2000" b="1" dirty="0" smtClean="0">
                <a:latin typeface="Lato"/>
              </a:rPr>
              <a:t/>
            </a:r>
            <a:br>
              <a:rPr lang="pl-PL" altLang="pl-PL" sz="2000" b="1" dirty="0" smtClean="0">
                <a:latin typeface="Lato"/>
              </a:rPr>
            </a:br>
            <a:r>
              <a:rPr lang="pl-PL" altLang="pl-PL" sz="2000" b="1" dirty="0" smtClean="0">
                <a:latin typeface="Lato"/>
              </a:rPr>
              <a:t>Model I – klasyczny:</a:t>
            </a:r>
            <a:r>
              <a:rPr lang="pl-PL" altLang="pl-PL" sz="2000" dirty="0" smtClean="0">
                <a:latin typeface="Lato"/>
              </a:rPr>
              <a:t/>
            </a:r>
            <a:br>
              <a:rPr lang="pl-PL" altLang="pl-PL" sz="2000" dirty="0" smtClean="0">
                <a:latin typeface="Lato"/>
              </a:rPr>
            </a:br>
            <a:endParaRPr lang="pl-PL" altLang="pl-PL" sz="1000" dirty="0" smtClean="0">
              <a:latin typeface="Lato"/>
            </a:endParaRPr>
          </a:p>
          <a:p>
            <a:pPr>
              <a:lnSpc>
                <a:spcPct val="80000"/>
              </a:lnSpc>
              <a:buClr>
                <a:schemeClr val="tx1"/>
              </a:buClr>
            </a:pPr>
            <a:r>
              <a:rPr lang="pl-PL" altLang="pl-PL" sz="2000" dirty="0" smtClean="0">
                <a:latin typeface="Lato"/>
              </a:rPr>
              <a:t>6. Przyznanie poszczególnym ofertom (niepodlegającym odrzuceniu) punktów w ramach ustalonych kryteriów wyboru najkorzystniejszej oferty.</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7. Wezwanie w trybie art. 26 ust. 1 lub ust. 2 wykonawcy, który uzyskał najwyższą ocenę, do złożenia oświadczeń i dokumentów na potwierdzenie spełniania warunków udziału w postępowaniu oraz braku podstaw do wykluczenia.</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8. W przypadku braku złożenia – wezwanie w trybie art. 26 ust. 3 do złożenia/uzupełnienia/poprawienia.</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9. W razie niewykazania braku podstaw do wykluczenia lub spełniania warunków, ponowna ocena ofert (punktacja) i podjęcie działań z pkt 7 i 8. I tak dalej, aż do skutku.</a:t>
            </a:r>
            <a:endParaRPr lang="pl-PL" altLang="pl-PL" sz="2000" dirty="0" smtClean="0">
              <a:latin typeface="Lato"/>
              <a:sym typeface="Wingdings" pitchFamily="2" charset="2"/>
            </a:endParaRPr>
          </a:p>
          <a:p>
            <a:pPr>
              <a:lnSpc>
                <a:spcPct val="80000"/>
              </a:lnSpc>
              <a:buClr>
                <a:schemeClr val="tx1"/>
              </a:buClr>
            </a:pPr>
            <a:endParaRPr lang="pl-PL" altLang="pl-PL" sz="1000" dirty="0" smtClean="0">
              <a:latin typeface="Lato"/>
              <a:sym typeface="Wingdings" pitchFamily="2" charset="2"/>
            </a:endParaRPr>
          </a:p>
          <a:p>
            <a:pPr>
              <a:lnSpc>
                <a:spcPct val="80000"/>
              </a:lnSpc>
              <a:buClr>
                <a:schemeClr val="tx1"/>
              </a:buClr>
            </a:pPr>
            <a:r>
              <a:rPr lang="pl-PL" altLang="pl-PL" sz="2000" dirty="0" smtClean="0">
                <a:latin typeface="Lato"/>
                <a:sym typeface="Wingdings" pitchFamily="2" charset="2"/>
              </a:rPr>
              <a:t>10. Dokonanie wyboru oferty.</a:t>
            </a:r>
          </a:p>
          <a:p>
            <a:pPr>
              <a:lnSpc>
                <a:spcPct val="80000"/>
              </a:lnSpc>
              <a:buClr>
                <a:schemeClr val="tx1"/>
              </a:buClr>
            </a:pPr>
            <a:endParaRPr lang="pl-PL" altLang="pl-PL" sz="1000" dirty="0">
              <a:latin typeface="Lato"/>
              <a:sym typeface="Wingdings" pitchFamily="2" charset="2"/>
            </a:endParaRPr>
          </a:p>
          <a:p>
            <a:pPr>
              <a:lnSpc>
                <a:spcPct val="80000"/>
              </a:lnSpc>
              <a:buClr>
                <a:schemeClr val="tx1"/>
              </a:buClr>
            </a:pPr>
            <a:r>
              <a:rPr lang="pl-PL" altLang="pl-PL" sz="2000" dirty="0" smtClean="0">
                <a:latin typeface="Lato"/>
                <a:sym typeface="Wingdings" pitchFamily="2" charset="2"/>
              </a:rPr>
              <a:t>11. Udzielenie zamówienia (zawarcie umowy).</a:t>
            </a:r>
            <a:endParaRPr lang="pl-PL" altLang="pl-PL" sz="2000" dirty="0">
              <a:latin typeface="Lato"/>
              <a:sym typeface="Wingdings" pitchFamily="2" charset="2"/>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139</a:t>
            </a:fld>
            <a:endParaRPr lang="pl-PL" altLang="pl-PL" dirty="0">
              <a:solidFill>
                <a:schemeClr val="accent3">
                  <a:lumMod val="75000"/>
                </a:schemeClr>
              </a:solidFill>
            </a:endParaRPr>
          </a:p>
        </p:txBody>
      </p:sp>
      <p:sp>
        <p:nvSpPr>
          <p:cNvPr id="7" name="TextBox 1"/>
          <p:cNvSpPr txBox="1"/>
          <p:nvPr/>
        </p:nvSpPr>
        <p:spPr>
          <a:xfrm>
            <a:off x="251520" y="620688"/>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PROCEDURA POWYŻEJ 30 000 EURO</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556792"/>
            <a:ext cx="7632700" cy="4524315"/>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80000"/>
              </a:lnSpc>
              <a:buClr>
                <a:schemeClr val="tx1"/>
              </a:buClr>
              <a:buFontTx/>
              <a:buAutoNum type="arabicPeriod"/>
              <a:defRPr/>
            </a:pPr>
            <a:endParaRPr lang="pl-PL" sz="2000" b="1" dirty="0" smtClean="0">
              <a:latin typeface="Lato"/>
            </a:endParaRPr>
          </a:p>
          <a:p>
            <a:pPr marL="666750" indent="-666750">
              <a:lnSpc>
                <a:spcPct val="80000"/>
              </a:lnSpc>
              <a:buClr>
                <a:schemeClr val="tx1"/>
              </a:buClr>
              <a:buFontTx/>
              <a:buAutoNum type="arabicPeriod"/>
              <a:defRPr/>
            </a:pPr>
            <a:r>
              <a:rPr lang="en-GB" sz="2000" b="1" dirty="0" err="1" smtClean="0">
                <a:latin typeface="Lato"/>
              </a:rPr>
              <a:t>Orzecznictwo</a:t>
            </a:r>
            <a:r>
              <a:rPr lang="en-GB" sz="2000" b="1" dirty="0" smtClean="0">
                <a:latin typeface="Lato"/>
              </a:rPr>
              <a:t> </a:t>
            </a:r>
            <a:r>
              <a:rPr lang="pl-PL" sz="2000" b="1" dirty="0" smtClean="0">
                <a:latin typeface="Lato"/>
              </a:rPr>
              <a:t>(TSUE, sądowe, KIO)</a:t>
            </a:r>
            <a:endParaRPr lang="pl-PL" sz="2000" dirty="0" smtClean="0">
              <a:latin typeface="Lato"/>
            </a:endParaRPr>
          </a:p>
          <a:p>
            <a:pPr marL="666750" indent="-666750">
              <a:lnSpc>
                <a:spcPct val="80000"/>
              </a:lnSpc>
              <a:buClr>
                <a:schemeClr val="tx1"/>
              </a:buClr>
              <a:buFontTx/>
              <a:buAutoNum type="arabicPeriod"/>
              <a:defRPr/>
            </a:pPr>
            <a:endParaRPr lang="pl-PL" sz="1000" dirty="0" smtClean="0">
              <a:latin typeface="Lato"/>
            </a:endParaRPr>
          </a:p>
          <a:p>
            <a:pPr marL="666750" indent="-666750">
              <a:lnSpc>
                <a:spcPct val="80000"/>
              </a:lnSpc>
              <a:defRPr/>
            </a:pPr>
            <a:endParaRPr lang="en-GB" sz="1000" dirty="0" smtClean="0">
              <a:latin typeface="Lato"/>
            </a:endParaRPr>
          </a:p>
          <a:p>
            <a:pPr marL="666750" indent="-666750">
              <a:lnSpc>
                <a:spcPct val="80000"/>
              </a:lnSpc>
              <a:buClr>
                <a:schemeClr val="tx1"/>
              </a:buClr>
              <a:buFont typeface="+mj-lt"/>
              <a:buAutoNum type="arabicPeriod" startAt="2"/>
              <a:defRPr/>
            </a:pPr>
            <a:r>
              <a:rPr lang="en-GB" sz="2000" b="1" dirty="0" err="1" smtClean="0">
                <a:latin typeface="Lato"/>
              </a:rPr>
              <a:t>Opinie</a:t>
            </a:r>
            <a:r>
              <a:rPr lang="en-GB" sz="2000" b="1" dirty="0" smtClean="0">
                <a:latin typeface="Lato"/>
              </a:rPr>
              <a:t> </a:t>
            </a:r>
            <a:r>
              <a:rPr lang="en-GB" sz="2000" b="1" dirty="0" err="1" smtClean="0">
                <a:latin typeface="Lato"/>
              </a:rPr>
              <a:t>Urzędu</a:t>
            </a:r>
            <a:r>
              <a:rPr lang="en-GB" sz="2000" b="1" dirty="0" smtClean="0">
                <a:latin typeface="Lato"/>
              </a:rPr>
              <a:t> </a:t>
            </a:r>
            <a:r>
              <a:rPr lang="en-GB" sz="2000" b="1" dirty="0" err="1" smtClean="0">
                <a:latin typeface="Lato"/>
              </a:rPr>
              <a:t>Zamówień</a:t>
            </a:r>
            <a:r>
              <a:rPr lang="en-GB" sz="2000" b="1" dirty="0" smtClean="0">
                <a:latin typeface="Lato"/>
              </a:rPr>
              <a:t> </a:t>
            </a:r>
            <a:r>
              <a:rPr lang="en-GB" sz="2000" b="1" dirty="0" err="1" smtClean="0">
                <a:latin typeface="Lato"/>
              </a:rPr>
              <a:t>Publicznych</a:t>
            </a:r>
            <a:r>
              <a:rPr lang="en-GB" sz="2000" b="1" dirty="0" smtClean="0">
                <a:latin typeface="Lato"/>
              </a:rPr>
              <a:t> </a:t>
            </a:r>
            <a:r>
              <a:rPr lang="en-GB" sz="2000" dirty="0" smtClean="0">
                <a:latin typeface="Lato"/>
              </a:rPr>
              <a:t>– </a:t>
            </a:r>
            <a:r>
              <a:rPr lang="en-GB" sz="2000" dirty="0" err="1" smtClean="0">
                <a:latin typeface="Lato"/>
              </a:rPr>
              <a:t>Prezes</a:t>
            </a:r>
            <a:r>
              <a:rPr lang="en-GB" sz="2000" dirty="0" smtClean="0">
                <a:latin typeface="Lato"/>
              </a:rPr>
              <a:t> </a:t>
            </a:r>
            <a:r>
              <a:rPr lang="en-GB" sz="2000" dirty="0" err="1" smtClean="0">
                <a:latin typeface="Lato"/>
              </a:rPr>
              <a:t>Urzędu</a:t>
            </a:r>
            <a:r>
              <a:rPr lang="en-GB" sz="2000" dirty="0" smtClean="0">
                <a:latin typeface="Lato"/>
              </a:rPr>
              <a:t> </a:t>
            </a:r>
            <a:r>
              <a:rPr lang="en-GB" sz="2000" dirty="0" err="1" smtClean="0">
                <a:latin typeface="Lato"/>
              </a:rPr>
              <a:t>Zamówień</a:t>
            </a:r>
            <a:r>
              <a:rPr lang="en-GB" sz="2000" dirty="0" smtClean="0">
                <a:latin typeface="Lato"/>
              </a:rPr>
              <a:t> </a:t>
            </a:r>
            <a:r>
              <a:rPr lang="en-GB" sz="2000" dirty="0" err="1" smtClean="0">
                <a:latin typeface="Lato"/>
              </a:rPr>
              <a:t>Publicznych</a:t>
            </a:r>
            <a:r>
              <a:rPr lang="en-GB" sz="2000" dirty="0" smtClean="0">
                <a:latin typeface="Lato"/>
              </a:rPr>
              <a:t> </a:t>
            </a:r>
            <a:r>
              <a:rPr lang="en-GB" sz="2000" dirty="0" err="1" smtClean="0">
                <a:latin typeface="Lato"/>
              </a:rPr>
              <a:t>jako</a:t>
            </a:r>
            <a:r>
              <a:rPr lang="en-GB" sz="2000" dirty="0" smtClean="0">
                <a:latin typeface="Lato"/>
              </a:rPr>
              <a:t> </a:t>
            </a:r>
            <a:r>
              <a:rPr lang="en-GB" sz="2000" dirty="0" err="1" smtClean="0">
                <a:latin typeface="Lato"/>
              </a:rPr>
              <a:t>Centralny</a:t>
            </a:r>
            <a:r>
              <a:rPr lang="en-GB" sz="2000" dirty="0" smtClean="0">
                <a:latin typeface="Lato"/>
              </a:rPr>
              <a:t> Organ </a:t>
            </a:r>
            <a:r>
              <a:rPr lang="en-GB" sz="2000" dirty="0" err="1" smtClean="0">
                <a:latin typeface="Lato"/>
              </a:rPr>
              <a:t>Administracji</a:t>
            </a:r>
            <a:r>
              <a:rPr lang="en-GB" sz="2000" dirty="0" smtClean="0">
                <a:latin typeface="Lato"/>
              </a:rPr>
              <a:t> </a:t>
            </a:r>
            <a:r>
              <a:rPr lang="en-GB" sz="2000" dirty="0" err="1" smtClean="0">
                <a:latin typeface="Lato"/>
              </a:rPr>
              <a:t>Rządowej</a:t>
            </a:r>
            <a:r>
              <a:rPr lang="en-GB" sz="2000" dirty="0" smtClean="0">
                <a:latin typeface="Lato"/>
              </a:rPr>
              <a:t> </a:t>
            </a:r>
            <a:r>
              <a:rPr lang="en-GB" sz="2000" dirty="0" err="1" smtClean="0">
                <a:latin typeface="Lato"/>
              </a:rPr>
              <a:t>właściwy</a:t>
            </a:r>
            <a:r>
              <a:rPr lang="en-GB" sz="2000" dirty="0" smtClean="0">
                <a:latin typeface="Lato"/>
              </a:rPr>
              <a:t> w </a:t>
            </a:r>
            <a:r>
              <a:rPr lang="en-GB" sz="2000" dirty="0" err="1" smtClean="0">
                <a:latin typeface="Lato"/>
              </a:rPr>
              <a:t>sprawach</a:t>
            </a:r>
            <a:r>
              <a:rPr lang="en-GB" sz="2000" dirty="0" smtClean="0">
                <a:latin typeface="Lato"/>
              </a:rPr>
              <a:t> </a:t>
            </a:r>
            <a:r>
              <a:rPr lang="en-GB" sz="2000" dirty="0" err="1" smtClean="0">
                <a:latin typeface="Lato"/>
              </a:rPr>
              <a:t>zamówień</a:t>
            </a:r>
            <a:r>
              <a:rPr lang="en-GB" sz="2000" dirty="0" smtClean="0">
                <a:latin typeface="Lato"/>
              </a:rPr>
              <a:t> </a:t>
            </a:r>
            <a:r>
              <a:rPr lang="en-GB" sz="2000" dirty="0" err="1" smtClean="0">
                <a:latin typeface="Lato"/>
              </a:rPr>
              <a:t>publicznych</a:t>
            </a:r>
            <a:r>
              <a:rPr lang="en-GB" sz="2000" dirty="0" smtClean="0">
                <a:latin typeface="Lato"/>
              </a:rPr>
              <a:t>: </a:t>
            </a:r>
            <a:r>
              <a:rPr lang="en-GB" sz="2000" dirty="0" smtClean="0">
                <a:latin typeface="Lato"/>
                <a:hlinkClick r:id="rId2"/>
              </a:rPr>
              <a:t>www.uzp.gov.pl</a:t>
            </a:r>
            <a:r>
              <a:rPr lang="en-GB" sz="2000" dirty="0" smtClean="0">
                <a:latin typeface="Lato"/>
              </a:rPr>
              <a:t> </a:t>
            </a:r>
            <a:endParaRPr lang="pl-PL" sz="2000" dirty="0" smtClean="0">
              <a:latin typeface="Lato"/>
            </a:endParaRPr>
          </a:p>
          <a:p>
            <a:pPr marL="666750" indent="-666750">
              <a:lnSpc>
                <a:spcPct val="80000"/>
              </a:lnSpc>
              <a:defRPr/>
            </a:pPr>
            <a:endParaRPr lang="en-GB" sz="1000" dirty="0" smtClean="0">
              <a:latin typeface="Lato"/>
            </a:endParaRPr>
          </a:p>
          <a:p>
            <a:pPr marL="666750" indent="-666750">
              <a:lnSpc>
                <a:spcPct val="80000"/>
              </a:lnSpc>
              <a:buClr>
                <a:schemeClr val="tx1"/>
              </a:buClr>
              <a:buFont typeface="+mj-lt"/>
              <a:buAutoNum type="arabicPeriod" startAt="3"/>
              <a:defRPr/>
            </a:pPr>
            <a:r>
              <a:rPr lang="en-GB" sz="2000" b="1" dirty="0" err="1" smtClean="0">
                <a:latin typeface="Lato"/>
              </a:rPr>
              <a:t>Opinie</a:t>
            </a:r>
            <a:r>
              <a:rPr lang="en-GB" sz="2000" b="1" dirty="0" smtClean="0">
                <a:latin typeface="Lato"/>
              </a:rPr>
              <a:t> </a:t>
            </a:r>
            <a:r>
              <a:rPr lang="en-GB" sz="2000" b="1" dirty="0" err="1" smtClean="0">
                <a:latin typeface="Lato"/>
              </a:rPr>
              <a:t>i</a:t>
            </a:r>
            <a:r>
              <a:rPr lang="en-GB" sz="2000" b="1" dirty="0" smtClean="0">
                <a:latin typeface="Lato"/>
              </a:rPr>
              <a:t> </a:t>
            </a:r>
            <a:r>
              <a:rPr lang="en-GB" sz="2000" b="1" dirty="0" err="1" smtClean="0">
                <a:latin typeface="Lato"/>
              </a:rPr>
              <a:t>komentarze</a:t>
            </a:r>
            <a:r>
              <a:rPr lang="en-GB" sz="2000" b="1" dirty="0" smtClean="0">
                <a:latin typeface="Lato"/>
              </a:rPr>
              <a:t> </a:t>
            </a:r>
            <a:r>
              <a:rPr lang="en-GB" sz="2000" b="1" dirty="0" err="1" smtClean="0">
                <a:latin typeface="Lato"/>
              </a:rPr>
              <a:t>ekspertów</a:t>
            </a:r>
            <a:r>
              <a:rPr lang="en-GB" sz="2000" dirty="0" smtClean="0">
                <a:latin typeface="Lato"/>
              </a:rPr>
              <a:t> w </a:t>
            </a:r>
            <a:r>
              <a:rPr lang="en-GB" sz="2000" dirty="0" err="1" smtClean="0">
                <a:latin typeface="Lato"/>
              </a:rPr>
              <a:t>dziedzinie</a:t>
            </a:r>
            <a:r>
              <a:rPr lang="en-GB" sz="2000" dirty="0" smtClean="0">
                <a:latin typeface="Lato"/>
              </a:rPr>
              <a:t> </a:t>
            </a:r>
            <a:r>
              <a:rPr lang="en-GB" sz="2000" dirty="0" err="1" smtClean="0">
                <a:latin typeface="Lato"/>
              </a:rPr>
              <a:t>zamówień</a:t>
            </a:r>
            <a:r>
              <a:rPr lang="en-GB" sz="2000" dirty="0" smtClean="0">
                <a:latin typeface="Lato"/>
              </a:rPr>
              <a:t> </a:t>
            </a:r>
            <a:r>
              <a:rPr lang="en-GB" sz="2000" dirty="0" err="1" smtClean="0">
                <a:latin typeface="Lato"/>
              </a:rPr>
              <a:t>publicznych</a:t>
            </a:r>
            <a:r>
              <a:rPr lang="en-GB" sz="2000" dirty="0" smtClean="0">
                <a:latin typeface="Lato"/>
              </a:rPr>
              <a:t>, w </a:t>
            </a:r>
            <a:r>
              <a:rPr lang="en-GB" sz="2000" dirty="0" err="1" smtClean="0">
                <a:latin typeface="Lato"/>
              </a:rPr>
              <a:t>postaci</a:t>
            </a:r>
            <a:r>
              <a:rPr lang="en-GB" sz="2000" dirty="0" smtClean="0">
                <a:latin typeface="Lato"/>
              </a:rPr>
              <a:t> </a:t>
            </a:r>
            <a:r>
              <a:rPr lang="en-GB" sz="2000" dirty="0" err="1" smtClean="0">
                <a:latin typeface="Lato"/>
              </a:rPr>
              <a:t>podręczników</a:t>
            </a:r>
            <a:r>
              <a:rPr lang="en-GB" sz="2000" dirty="0" smtClean="0">
                <a:latin typeface="Lato"/>
              </a:rPr>
              <a:t> </a:t>
            </a:r>
            <a:r>
              <a:rPr lang="en-GB" sz="2000" dirty="0" err="1" smtClean="0">
                <a:latin typeface="Lato"/>
              </a:rPr>
              <a:t>i</a:t>
            </a:r>
            <a:r>
              <a:rPr lang="en-GB" sz="2000" dirty="0" smtClean="0">
                <a:latin typeface="Lato"/>
              </a:rPr>
              <a:t> </a:t>
            </a:r>
            <a:r>
              <a:rPr lang="en-GB" sz="2000" dirty="0" err="1" smtClean="0">
                <a:latin typeface="Lato"/>
              </a:rPr>
              <a:t>komentarzy</a:t>
            </a:r>
            <a:r>
              <a:rPr lang="en-GB" sz="2000" dirty="0" smtClean="0">
                <a:latin typeface="Lato"/>
              </a:rPr>
              <a:t> </a:t>
            </a:r>
            <a:r>
              <a:rPr lang="en-GB" sz="2000" dirty="0" err="1" smtClean="0">
                <a:latin typeface="Lato"/>
              </a:rPr>
              <a:t>lub</a:t>
            </a:r>
            <a:r>
              <a:rPr lang="en-GB" sz="2000" dirty="0" smtClean="0">
                <a:latin typeface="Lato"/>
              </a:rPr>
              <a:t> </a:t>
            </a:r>
            <a:r>
              <a:rPr lang="en-GB" sz="2000" dirty="0" err="1" smtClean="0">
                <a:latin typeface="Lato"/>
              </a:rPr>
              <a:t>artykułów</a:t>
            </a:r>
            <a:r>
              <a:rPr lang="pl-PL" sz="2000" dirty="0">
                <a:latin typeface="Lato"/>
              </a:rPr>
              <a:t> </a:t>
            </a:r>
            <a:r>
              <a:rPr lang="en-GB" sz="2000" dirty="0" err="1" smtClean="0">
                <a:latin typeface="Lato"/>
              </a:rPr>
              <a:t>publikowanych</a:t>
            </a:r>
            <a:r>
              <a:rPr lang="en-GB" sz="2000" dirty="0" smtClean="0">
                <a:latin typeface="Lato"/>
              </a:rPr>
              <a:t> w </a:t>
            </a:r>
            <a:r>
              <a:rPr lang="en-GB" sz="2000" dirty="0" err="1" smtClean="0">
                <a:latin typeface="Lato"/>
              </a:rPr>
              <a:t>wyspecjalizowanych</a:t>
            </a:r>
            <a:r>
              <a:rPr lang="en-GB" sz="2000" dirty="0" smtClean="0">
                <a:latin typeface="Lato"/>
              </a:rPr>
              <a:t> </a:t>
            </a:r>
            <a:r>
              <a:rPr lang="en-GB" sz="2000" dirty="0" err="1" smtClean="0">
                <a:latin typeface="Lato"/>
              </a:rPr>
              <a:t>czasopismach</a:t>
            </a:r>
            <a:r>
              <a:rPr lang="pl-PL" sz="2000" dirty="0" smtClean="0">
                <a:latin typeface="Lato"/>
              </a:rPr>
              <a:t>.</a:t>
            </a:r>
            <a:br>
              <a:rPr lang="pl-PL" sz="2000" dirty="0" smtClean="0">
                <a:latin typeface="Lato"/>
              </a:rPr>
            </a:br>
            <a:endParaRPr lang="pl-PL" sz="1000" dirty="0" smtClean="0">
              <a:latin typeface="Lato"/>
            </a:endParaRPr>
          </a:p>
          <a:p>
            <a:pPr marL="666750" indent="-666750">
              <a:lnSpc>
                <a:spcPct val="80000"/>
              </a:lnSpc>
              <a:buClr>
                <a:schemeClr val="tx1"/>
              </a:buClr>
              <a:defRPr/>
            </a:pPr>
            <a:r>
              <a:rPr lang="pl-PL" sz="2000" b="1" dirty="0">
                <a:latin typeface="Lato"/>
              </a:rPr>
              <a:t>4</a:t>
            </a:r>
            <a:r>
              <a:rPr lang="pl-PL" sz="2000" b="1" dirty="0" smtClean="0">
                <a:latin typeface="Lato"/>
              </a:rPr>
              <a:t>.      </a:t>
            </a:r>
            <a:r>
              <a:rPr lang="pl-PL" sz="2000" dirty="0" smtClean="0">
                <a:latin typeface="Lato"/>
              </a:rPr>
              <a:t>	</a:t>
            </a:r>
            <a:r>
              <a:rPr lang="pl-PL" sz="2000" b="1" dirty="0" smtClean="0">
                <a:latin typeface="Lato"/>
              </a:rPr>
              <a:t>Właściwe wytyczne/postanowienia umowy o dofinansowanie/ Komunikat wyjaśniający</a:t>
            </a:r>
            <a:r>
              <a:rPr lang="pl-PL" sz="2000" dirty="0" smtClean="0">
                <a:latin typeface="Lato"/>
              </a:rPr>
              <a:t> Komisji dotyczący prawa wspólnotowego obowiązującego </a:t>
            </a:r>
            <a:br>
              <a:rPr lang="pl-PL" sz="2000" dirty="0" smtClean="0">
                <a:latin typeface="Lato"/>
              </a:rPr>
            </a:br>
            <a:r>
              <a:rPr lang="pl-PL" sz="2000" dirty="0" smtClean="0">
                <a:latin typeface="Lato"/>
              </a:rPr>
              <a:t>w dziedzinie udzielania zamówień, które nie są lub są jedynie częściowo objęte dyrektywami w sprawie </a:t>
            </a:r>
            <a:br>
              <a:rPr lang="pl-PL" sz="2000" dirty="0" smtClean="0">
                <a:latin typeface="Lato"/>
              </a:rPr>
            </a:br>
            <a:r>
              <a:rPr lang="pl-PL" sz="2000" dirty="0" smtClean="0">
                <a:latin typeface="Lato"/>
              </a:rPr>
              <a:t>zamówień publicznych (2006/C 179/02)</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a:t>
            </a:fld>
            <a:endParaRPr lang="pl-PL" altLang="pl-PL" dirty="0">
              <a:solidFill>
                <a:schemeClr val="accent3">
                  <a:lumMod val="75000"/>
                </a:schemeClr>
              </a:solidFill>
            </a:endParaRPr>
          </a:p>
        </p:txBody>
      </p:sp>
      <p:sp>
        <p:nvSpPr>
          <p:cNvPr id="7" name="TextBox 1"/>
          <p:cNvSpPr txBox="1"/>
          <p:nvPr/>
        </p:nvSpPr>
        <p:spPr>
          <a:xfrm>
            <a:off x="251520" y="692696"/>
            <a:ext cx="5112568" cy="728405"/>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ŹRÓDŁA UZUPEŁNIAJĄCE</a:t>
            </a:r>
          </a:p>
        </p:txBody>
      </p:sp>
    </p:spTree>
    <p:extLst>
      <p:ext uri="{BB962C8B-B14F-4D97-AF65-F5344CB8AC3E}">
        <p14:creationId xmlns:p14="http://schemas.microsoft.com/office/powerpoint/2010/main" val="2154102096"/>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772816"/>
            <a:ext cx="7992888" cy="44381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r>
              <a:rPr lang="pl-PL" altLang="pl-PL" sz="2300" b="1" u="sng" dirty="0">
                <a:latin typeface="Lato"/>
              </a:rPr>
              <a:t>Przebieg postępowania - przetarg nieograniczony</a:t>
            </a:r>
          </a:p>
          <a:p>
            <a:pPr>
              <a:lnSpc>
                <a:spcPct val="80000"/>
              </a:lnSpc>
              <a:buClr>
                <a:schemeClr val="tx1"/>
              </a:buClr>
            </a:pPr>
            <a:r>
              <a:rPr lang="pl-PL" altLang="pl-PL" sz="2000" b="1" dirty="0" smtClean="0">
                <a:latin typeface="Lato"/>
              </a:rPr>
              <a:t/>
            </a:r>
            <a:br>
              <a:rPr lang="pl-PL" altLang="pl-PL" sz="2000" b="1" dirty="0" smtClean="0">
                <a:latin typeface="Lato"/>
              </a:rPr>
            </a:br>
            <a:r>
              <a:rPr lang="pl-PL" altLang="pl-PL" sz="2000" b="1" dirty="0" smtClean="0">
                <a:latin typeface="Lato"/>
              </a:rPr>
              <a:t>Model II, w oparciu o art. 24aa ustawy </a:t>
            </a:r>
            <a:r>
              <a:rPr lang="pl-PL" altLang="pl-PL" sz="2000" b="1" dirty="0" err="1" smtClean="0">
                <a:latin typeface="Lato"/>
              </a:rPr>
              <a:t>Pzp</a:t>
            </a:r>
            <a:r>
              <a:rPr lang="pl-PL" altLang="pl-PL" sz="2000" b="1" dirty="0" smtClean="0">
                <a:latin typeface="Lato"/>
              </a:rPr>
              <a:t> – </a:t>
            </a:r>
            <a:br>
              <a:rPr lang="pl-PL" altLang="pl-PL" sz="2000" b="1" dirty="0" smtClean="0">
                <a:latin typeface="Lato"/>
              </a:rPr>
            </a:br>
            <a:r>
              <a:rPr lang="pl-PL" altLang="pl-PL" sz="2000" b="1" dirty="0" smtClean="0">
                <a:latin typeface="Lato"/>
              </a:rPr>
              <a:t>tzw. procedura odwrócona:</a:t>
            </a:r>
          </a:p>
          <a:p>
            <a:pPr>
              <a:lnSpc>
                <a:spcPct val="80000"/>
              </a:lnSpc>
              <a:buClr>
                <a:schemeClr val="tx1"/>
              </a:buClr>
            </a:pPr>
            <a:endParaRPr lang="pl-PL" altLang="pl-PL" sz="2000" dirty="0" smtClean="0">
              <a:latin typeface="Lato"/>
            </a:endParaRPr>
          </a:p>
          <a:p>
            <a:pPr>
              <a:lnSpc>
                <a:spcPct val="80000"/>
              </a:lnSpc>
              <a:buClr>
                <a:schemeClr val="tx1"/>
              </a:buClr>
            </a:pPr>
            <a:r>
              <a:rPr lang="pl-PL" altLang="pl-PL" sz="2000" dirty="0" smtClean="0">
                <a:latin typeface="Lato"/>
              </a:rPr>
              <a:t>1. Zamieszczenie ogłoszenia o zamówieniu</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Oczekiwanie na złożenie ofert, pytania i odpowiedzi do SIWZ</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3. Otwarcie ofert</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4. Badanie przedmiotowe - </a:t>
            </a:r>
            <a:r>
              <a:rPr lang="pl-PL" altLang="pl-PL" sz="2000" dirty="0">
                <a:latin typeface="Lato"/>
              </a:rPr>
              <a:t>b</a:t>
            </a:r>
            <a:r>
              <a:rPr lang="pl-PL" altLang="pl-PL" sz="2000" dirty="0" smtClean="0">
                <a:latin typeface="Lato"/>
              </a:rPr>
              <a:t>adanie i ocena ofert - </a:t>
            </a:r>
            <a:r>
              <a:rPr lang="pl-PL" altLang="pl-PL" sz="2000" dirty="0">
                <a:latin typeface="Lato"/>
              </a:rPr>
              <a:t>weryfikacja pod kątem przesłanek odrzucenia oferty z art. </a:t>
            </a:r>
            <a:r>
              <a:rPr lang="pl-PL" altLang="pl-PL" sz="2000" dirty="0" smtClean="0">
                <a:latin typeface="Lato"/>
              </a:rPr>
              <a:t>89 ustawy, </a:t>
            </a:r>
            <a:r>
              <a:rPr lang="pl-PL" altLang="pl-PL" sz="2000" dirty="0">
                <a:latin typeface="Lato"/>
              </a:rPr>
              <a:t>w tym m.in.:</a:t>
            </a:r>
          </a:p>
          <a:p>
            <a:pPr>
              <a:lnSpc>
                <a:spcPct val="80000"/>
              </a:lnSpc>
              <a:buClr>
                <a:schemeClr val="tx1"/>
              </a:buClr>
            </a:pPr>
            <a:r>
              <a:rPr lang="pl-PL" altLang="pl-PL" sz="2000" dirty="0" smtClean="0">
                <a:latin typeface="Lato"/>
              </a:rPr>
              <a:t>	a) wyjaśnienia treści oferty w trybie art. 87 ust. 1,</a:t>
            </a:r>
            <a:br>
              <a:rPr lang="pl-PL" altLang="pl-PL" sz="2000" dirty="0" smtClean="0">
                <a:latin typeface="Lato"/>
              </a:rPr>
            </a:br>
            <a:r>
              <a:rPr lang="pl-PL" altLang="pl-PL" sz="2000" dirty="0" smtClean="0">
                <a:latin typeface="Lato"/>
              </a:rPr>
              <a:t>	b) poprawa omyłek w trybie art. 87 ust. 2 </a:t>
            </a:r>
            <a:r>
              <a:rPr lang="pl-PL" altLang="pl-PL" sz="2000" dirty="0" err="1" smtClean="0">
                <a:latin typeface="Lato"/>
              </a:rPr>
              <a:t>pkt</a:t>
            </a:r>
            <a:r>
              <a:rPr lang="pl-PL" altLang="pl-PL" sz="2000" dirty="0" smtClean="0">
                <a:latin typeface="Lato"/>
              </a:rPr>
              <a:t> 1-3,</a:t>
            </a:r>
          </a:p>
          <a:p>
            <a:pPr>
              <a:lnSpc>
                <a:spcPct val="80000"/>
              </a:lnSpc>
              <a:buClr>
                <a:schemeClr val="tx1"/>
              </a:buClr>
            </a:pPr>
            <a:r>
              <a:rPr lang="pl-PL" altLang="pl-PL" sz="2000" dirty="0" smtClean="0">
                <a:latin typeface="Lato"/>
              </a:rPr>
              <a:t>	c) wyjaśnienia ceny rażąco niskiej – art. 90 ust. 1,</a:t>
            </a:r>
          </a:p>
          <a:p>
            <a:pPr>
              <a:lnSpc>
                <a:spcPct val="80000"/>
              </a:lnSpc>
              <a:buClr>
                <a:schemeClr val="tx1"/>
              </a:buClr>
            </a:pPr>
            <a:endParaRPr lang="pl-PL" altLang="pl-PL" sz="2000" dirty="0" smtClean="0">
              <a:latin typeface="Lato"/>
            </a:endParaRPr>
          </a:p>
          <a:p>
            <a:pPr>
              <a:lnSpc>
                <a:spcPct val="80000"/>
              </a:lnSpc>
              <a:buClr>
                <a:schemeClr val="tx1"/>
              </a:buClr>
            </a:pPr>
            <a:r>
              <a:rPr lang="pl-PL" altLang="pl-PL" sz="2000" b="1" u="sng" dirty="0" smtClean="0">
                <a:latin typeface="Lato"/>
              </a:rPr>
              <a:t>Pomijamy badanie podmiotowe wszystkich wykonawców, </a:t>
            </a:r>
            <a:br>
              <a:rPr lang="pl-PL" altLang="pl-PL" sz="2000" b="1" u="sng" dirty="0" smtClean="0">
                <a:latin typeface="Lato"/>
              </a:rPr>
            </a:br>
            <a:r>
              <a:rPr lang="pl-PL" altLang="pl-PL" sz="2000" b="1" u="sng" dirty="0" smtClean="0">
                <a:latin typeface="Lato"/>
              </a:rPr>
              <a:t>czyli działania opisane w pkt 5 modelu I (procedura klasyczna)</a:t>
            </a:r>
            <a:endParaRPr lang="pl-PL" altLang="pl-PL" sz="2000" b="1" u="sng"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140</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PROCEDURA POWYŻEJ 30 000 EURO</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606918"/>
            <a:ext cx="7704856" cy="505369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r>
              <a:rPr lang="pl-PL" altLang="pl-PL" sz="2300" b="1" u="sng" dirty="0" smtClean="0">
                <a:latin typeface="Lato"/>
              </a:rPr>
              <a:t>Przebieg </a:t>
            </a:r>
            <a:r>
              <a:rPr lang="pl-PL" altLang="pl-PL" sz="2300" b="1" u="sng" dirty="0">
                <a:latin typeface="Lato"/>
              </a:rPr>
              <a:t>postępowania - przetarg nieograniczony</a:t>
            </a:r>
          </a:p>
          <a:p>
            <a:pPr>
              <a:lnSpc>
                <a:spcPct val="80000"/>
              </a:lnSpc>
              <a:buClr>
                <a:schemeClr val="tx1"/>
              </a:buClr>
            </a:pPr>
            <a:r>
              <a:rPr lang="pl-PL" altLang="pl-PL" sz="1000" b="1" dirty="0" smtClean="0">
                <a:latin typeface="Lato"/>
              </a:rPr>
              <a:t/>
            </a:r>
            <a:br>
              <a:rPr lang="pl-PL" altLang="pl-PL" sz="1000" b="1" dirty="0" smtClean="0">
                <a:latin typeface="Lato"/>
              </a:rPr>
            </a:br>
            <a:r>
              <a:rPr lang="pl-PL" altLang="pl-PL" sz="2000" b="1" dirty="0" smtClean="0">
                <a:latin typeface="Lato"/>
              </a:rPr>
              <a:t>Model II, w oparciu o art. 24aa ustawy –  tzw. procedura odwrócona:</a:t>
            </a:r>
            <a:r>
              <a:rPr lang="pl-PL" altLang="pl-PL" sz="2000" dirty="0" smtClean="0">
                <a:latin typeface="Lato"/>
              </a:rPr>
              <a:t/>
            </a:r>
            <a:br>
              <a:rPr lang="pl-PL" altLang="pl-PL" sz="2000" dirty="0" smtClean="0">
                <a:latin typeface="Lato"/>
              </a:rPr>
            </a:br>
            <a:endParaRPr lang="pl-PL" altLang="pl-PL" sz="1000" dirty="0" smtClean="0">
              <a:latin typeface="Lato"/>
            </a:endParaRPr>
          </a:p>
          <a:p>
            <a:pPr>
              <a:lnSpc>
                <a:spcPct val="80000"/>
              </a:lnSpc>
              <a:buClr>
                <a:schemeClr val="tx1"/>
              </a:buClr>
            </a:pPr>
            <a:r>
              <a:rPr lang="pl-PL" altLang="pl-PL" sz="2000" dirty="0" smtClean="0">
                <a:latin typeface="Lato"/>
              </a:rPr>
              <a:t>5. Przyznanie poszczególnym ofertom (niepodlegającym odrzuceniu)  punktów w ramach ustalonych kryteriów wyboru najkorzystniejszej oferty.</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6. Badanie podmiotowe </a:t>
            </a:r>
            <a:r>
              <a:rPr lang="pl-PL" altLang="pl-PL" sz="2000" u="sng" dirty="0" smtClean="0">
                <a:latin typeface="Lato"/>
              </a:rPr>
              <a:t>wykonawcy, którego oferta została oceniona jako najkorzystniejsza</a:t>
            </a:r>
            <a:r>
              <a:rPr lang="pl-PL" altLang="pl-PL" sz="2000" dirty="0" smtClean="0">
                <a:latin typeface="Lato"/>
              </a:rPr>
              <a:t> – weryfikacja wstępnych oświadczeń w tym oświadczenia w sprawie grupy kapitałowej, na potwierdzenie braku podstaw wykluczenia oraz spełniania warunków udziału w postępowaniu, ewentualne wezwanie w trybie art. 26 ust. 3 ustawy do złożenia/uzupełnienia/poprawienia oświadczeń. </a:t>
            </a:r>
          </a:p>
          <a:p>
            <a:pPr>
              <a:lnSpc>
                <a:spcPct val="80000"/>
              </a:lnSpc>
              <a:buClr>
                <a:schemeClr val="tx1"/>
              </a:buClr>
            </a:pPr>
            <a:endParaRPr lang="pl-PL" altLang="pl-PL" sz="2000" dirty="0">
              <a:latin typeface="Lato"/>
            </a:endParaRPr>
          </a:p>
          <a:p>
            <a:pPr>
              <a:lnSpc>
                <a:spcPct val="80000"/>
              </a:lnSpc>
              <a:buClr>
                <a:schemeClr val="tx1"/>
              </a:buClr>
            </a:pPr>
            <a:r>
              <a:rPr lang="pl-PL" altLang="pl-PL" sz="2000" dirty="0" smtClean="0">
                <a:latin typeface="Lato"/>
              </a:rPr>
              <a:t>7. Wezwanie w trybie art. 26 ust. 1 lub ust. 2 wykonawcy, którego oferta została oceniona jako najkorzystniejsza, do złożenia oświadczeń i dokumentów na potwierdzenie spełniania warunków udziału w postępowaniu oraz braku podstaw do wykluczenia.</a:t>
            </a:r>
          </a:p>
          <a:p>
            <a:pPr>
              <a:lnSpc>
                <a:spcPct val="80000"/>
              </a:lnSpc>
              <a:buClr>
                <a:schemeClr val="tx1"/>
              </a:buClr>
            </a:pPr>
            <a:endParaRPr lang="pl-PL" altLang="pl-PL" sz="1000" dirty="0" smtClean="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141</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PROCEDURA POWYŻEJ 30 000 EURO</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00808"/>
            <a:ext cx="7704856" cy="422885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endParaRPr lang="pl-PL" altLang="pl-PL" sz="2300" b="1" u="sng" dirty="0" smtClean="0">
              <a:latin typeface="Lato"/>
            </a:endParaRPr>
          </a:p>
          <a:p>
            <a:pPr>
              <a:lnSpc>
                <a:spcPct val="80000"/>
              </a:lnSpc>
              <a:buClr>
                <a:schemeClr val="tx1"/>
              </a:buClr>
            </a:pPr>
            <a:r>
              <a:rPr lang="pl-PL" altLang="pl-PL" sz="2300" b="1" u="sng" dirty="0" smtClean="0">
                <a:latin typeface="Lato"/>
              </a:rPr>
              <a:t>Przebieg </a:t>
            </a:r>
            <a:r>
              <a:rPr lang="pl-PL" altLang="pl-PL" sz="2300" b="1" u="sng" dirty="0">
                <a:latin typeface="Lato"/>
              </a:rPr>
              <a:t>postępowania - przetarg nieograniczony</a:t>
            </a:r>
          </a:p>
          <a:p>
            <a:pPr>
              <a:lnSpc>
                <a:spcPct val="80000"/>
              </a:lnSpc>
              <a:buClr>
                <a:schemeClr val="tx1"/>
              </a:buClr>
            </a:pPr>
            <a:r>
              <a:rPr lang="pl-PL" altLang="pl-PL" sz="1000" b="1" dirty="0" smtClean="0">
                <a:latin typeface="Lato"/>
              </a:rPr>
              <a:t/>
            </a:r>
            <a:br>
              <a:rPr lang="pl-PL" altLang="pl-PL" sz="1000" b="1" dirty="0" smtClean="0">
                <a:latin typeface="Lato"/>
              </a:rPr>
            </a:br>
            <a:r>
              <a:rPr lang="pl-PL" altLang="pl-PL" sz="2000" b="1" dirty="0" smtClean="0">
                <a:latin typeface="Lato"/>
              </a:rPr>
              <a:t>Model II, w oparciu o art. 24aa ustawy –  tzw. procedura odwrócona:</a:t>
            </a:r>
            <a:r>
              <a:rPr lang="pl-PL" altLang="pl-PL" sz="2000" dirty="0" smtClean="0">
                <a:latin typeface="Lato"/>
              </a:rPr>
              <a:t/>
            </a:r>
            <a:br>
              <a:rPr lang="pl-PL" altLang="pl-PL" sz="2000" dirty="0" smtClean="0">
                <a:latin typeface="Lato"/>
              </a:rPr>
            </a:br>
            <a:endParaRPr lang="pl-PL" altLang="pl-PL" sz="1000" dirty="0" smtClean="0">
              <a:latin typeface="Lato"/>
            </a:endParaRP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8. W przypadku braku złożenia oświadczeń lub dokumentów, wezwanie w trybie art. 26 ust. 3 ustawy do ich złożenia lub uzupełnienia lub poprawienia.</a:t>
            </a:r>
          </a:p>
          <a:p>
            <a:pPr>
              <a:lnSpc>
                <a:spcPct val="80000"/>
              </a:lnSpc>
              <a:buClr>
                <a:schemeClr val="tx1"/>
              </a:buClr>
            </a:pPr>
            <a:endParaRPr lang="pl-PL" altLang="pl-PL" sz="2000" dirty="0" smtClean="0">
              <a:latin typeface="Lato"/>
            </a:endParaRPr>
          </a:p>
          <a:p>
            <a:pPr>
              <a:lnSpc>
                <a:spcPct val="80000"/>
              </a:lnSpc>
              <a:buClr>
                <a:schemeClr val="tx1"/>
              </a:buClr>
            </a:pPr>
            <a:r>
              <a:rPr lang="pl-PL" altLang="pl-PL" sz="2000" dirty="0">
                <a:latin typeface="Lato"/>
              </a:rPr>
              <a:t>9</a:t>
            </a:r>
            <a:r>
              <a:rPr lang="pl-PL" altLang="pl-PL" sz="2000" dirty="0" smtClean="0">
                <a:latin typeface="Lato"/>
              </a:rPr>
              <a:t>. W razie niewykazania braku podstaw do  wykluczenia lub spełniania warunków, ponowna ocena ofert (punktacja) i podjęcie działań z pkt 6 i 7 oraz 8. I tak dalej, aż do skutku.</a:t>
            </a:r>
            <a:endParaRPr lang="pl-PL" altLang="pl-PL" sz="2000" dirty="0" smtClean="0">
              <a:latin typeface="Lato"/>
              <a:sym typeface="Wingdings" pitchFamily="2" charset="2"/>
            </a:endParaRPr>
          </a:p>
          <a:p>
            <a:pPr>
              <a:lnSpc>
                <a:spcPct val="80000"/>
              </a:lnSpc>
              <a:buClr>
                <a:schemeClr val="tx1"/>
              </a:buClr>
            </a:pPr>
            <a:endParaRPr lang="pl-PL" altLang="pl-PL" sz="2000" dirty="0" smtClean="0">
              <a:latin typeface="Lato"/>
              <a:sym typeface="Wingdings" pitchFamily="2" charset="2"/>
            </a:endParaRPr>
          </a:p>
          <a:p>
            <a:pPr>
              <a:lnSpc>
                <a:spcPct val="80000"/>
              </a:lnSpc>
              <a:buClr>
                <a:schemeClr val="tx1"/>
              </a:buClr>
            </a:pPr>
            <a:r>
              <a:rPr lang="pl-PL" altLang="pl-PL" sz="2000" dirty="0" smtClean="0">
                <a:latin typeface="Lato"/>
                <a:sym typeface="Wingdings" pitchFamily="2" charset="2"/>
              </a:rPr>
              <a:t>10. Dokonanie wyboru oferty.</a:t>
            </a:r>
          </a:p>
          <a:p>
            <a:pPr>
              <a:lnSpc>
                <a:spcPct val="80000"/>
              </a:lnSpc>
              <a:buClr>
                <a:schemeClr val="tx1"/>
              </a:buClr>
            </a:pPr>
            <a:endParaRPr lang="pl-PL" altLang="pl-PL" sz="2000" dirty="0">
              <a:latin typeface="Lato"/>
              <a:sym typeface="Wingdings" pitchFamily="2" charset="2"/>
            </a:endParaRPr>
          </a:p>
          <a:p>
            <a:pPr>
              <a:lnSpc>
                <a:spcPct val="80000"/>
              </a:lnSpc>
              <a:buClr>
                <a:schemeClr val="tx1"/>
              </a:buClr>
            </a:pPr>
            <a:r>
              <a:rPr lang="pl-PL" altLang="pl-PL" sz="2000" dirty="0" smtClean="0">
                <a:latin typeface="Lato"/>
                <a:sym typeface="Wingdings" pitchFamily="2" charset="2"/>
              </a:rPr>
              <a:t>11. Udzielenie zamówienia (zawarcie umowy).</a:t>
            </a:r>
            <a:endParaRPr lang="pl-PL" altLang="pl-PL" sz="2000" dirty="0">
              <a:latin typeface="Lato"/>
              <a:sym typeface="Wingdings" pitchFamily="2" charset="2"/>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142</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PROCEDURA POWYŻEJ 30 000 EURO</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3754867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056686"/>
            <a:ext cx="7704856" cy="452431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endParaRPr lang="pl-PL" altLang="pl-PL" sz="2000" b="1" dirty="0" smtClean="0">
              <a:latin typeface="Lato"/>
            </a:endParaRPr>
          </a:p>
          <a:p>
            <a:pPr>
              <a:lnSpc>
                <a:spcPct val="80000"/>
              </a:lnSpc>
              <a:buFont typeface="Wingdings" pitchFamily="2" charset="2"/>
              <a:buChar char="Ø"/>
            </a:pPr>
            <a:r>
              <a:rPr lang="pl-PL" altLang="pl-PL" sz="2300" b="1" dirty="0" smtClean="0">
                <a:latin typeface="Lato"/>
              </a:rPr>
              <a:t>  Art. 89 ust. 1 ustawy – zamawiający odrzuca ofertę, jeżeli:</a:t>
            </a:r>
            <a:r>
              <a:rPr lang="pl-PL" altLang="pl-PL" sz="2000" b="1" dirty="0" smtClean="0">
                <a:latin typeface="Lato"/>
              </a:rPr>
              <a:t/>
            </a:r>
            <a:br>
              <a:rPr lang="pl-PL" altLang="pl-PL" sz="2000" b="1" dirty="0" smtClean="0">
                <a:latin typeface="Lato"/>
              </a:rPr>
            </a:br>
            <a:r>
              <a:rPr lang="pl-PL" altLang="pl-PL" sz="2000" b="1" dirty="0" smtClean="0">
                <a:latin typeface="Lato"/>
              </a:rPr>
              <a:t/>
            </a:r>
            <a:br>
              <a:rPr lang="pl-PL" altLang="pl-PL" sz="2000" b="1" dirty="0" smtClean="0">
                <a:latin typeface="Lato"/>
              </a:rPr>
            </a:br>
            <a:r>
              <a:rPr lang="pl-PL" altLang="pl-PL" sz="2000" dirty="0" smtClean="0">
                <a:latin typeface="Lato"/>
              </a:rPr>
              <a:t>1) jest niezgodna z ustawą;</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jej treść nie odpowiada treści specyfikacji istotnych warunków 	zamówienia, z zastrzeżeniem art. 87 ust. 2 pkt 3;</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jej złożenie stanowi czyn nieuczciwej konkurencji w rozumieniu 	przepisów o zwalczaniu nieuczciwej konkurencji;</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4) zawiera rażąco niską cenę lub koszt w stosunku do przedmiotu 	zamówienia;</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5) została złożona przez wykonawcę wykluczonego z udziału </a:t>
            </a:r>
            <a:br>
              <a:rPr lang="pl-PL" altLang="pl-PL" sz="2000" dirty="0" smtClean="0">
                <a:latin typeface="Lato"/>
              </a:rPr>
            </a:br>
            <a:r>
              <a:rPr lang="pl-PL" altLang="pl-PL" sz="2000" dirty="0" smtClean="0">
                <a:latin typeface="Lato"/>
              </a:rPr>
              <a:t>	w postępowaniu o udzielenie zamówienia lub 	niezaproszonego do składania ofert;</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6) zawiera błędy w obliczeniu ceny;</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143</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BADANIE OFERT - </a:t>
            </a:r>
          </a:p>
          <a:p>
            <a:r>
              <a:rPr lang="pl-PL" sz="3200" b="1" baseline="30000" dirty="0" smtClean="0">
                <a:solidFill>
                  <a:srgbClr val="636466"/>
                </a:solidFill>
                <a:latin typeface="Novecento wide Normal" pitchFamily="50" charset="-18"/>
              </a:rPr>
              <a:t>PRZESŁANKI ODRZUCENIA OFERTY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44995"/>
            <a:ext cx="7704856" cy="46966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endParaRPr lang="pl-PL" altLang="pl-PL" sz="1000" b="1" dirty="0" smtClean="0">
              <a:latin typeface="Lato"/>
            </a:endParaRPr>
          </a:p>
          <a:p>
            <a:pPr>
              <a:lnSpc>
                <a:spcPct val="80000"/>
              </a:lnSpc>
              <a:buFont typeface="Wingdings" pitchFamily="2" charset="2"/>
              <a:buChar char="Ø"/>
            </a:pPr>
            <a:r>
              <a:rPr lang="pl-PL" altLang="pl-PL" sz="2300" b="1" dirty="0" smtClean="0">
                <a:latin typeface="Lato"/>
              </a:rPr>
              <a:t>  Art. 89 ust. 1 ustawy – zamawiający odrzuca ofertę, jeżeli</a:t>
            </a:r>
            <a:r>
              <a:rPr lang="pl-PL" altLang="pl-PL" sz="2200" b="1" dirty="0" smtClean="0">
                <a:latin typeface="Lato"/>
              </a:rPr>
              <a:t>:</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rPr>
              <a:t> 7) wykonawca w terminie 3 dni od dnia doręczenia zawiadomienia</a:t>
            </a:r>
            <a:br>
              <a:rPr lang="pl-PL" altLang="pl-PL" sz="2000" dirty="0" smtClean="0">
                <a:latin typeface="Lato"/>
              </a:rPr>
            </a:br>
            <a:r>
              <a:rPr lang="pl-PL" altLang="pl-PL" sz="2000" dirty="0" smtClean="0">
                <a:latin typeface="Lato"/>
              </a:rPr>
              <a:t>	nie zgodził się na poprawienie omyłki, o której mowa w art. 	87 ust. 2 </a:t>
            </a:r>
            <a:r>
              <a:rPr lang="pl-PL" altLang="pl-PL" sz="2000" dirty="0" err="1" smtClean="0">
                <a:latin typeface="Lato"/>
              </a:rPr>
              <a:t>pkt</a:t>
            </a:r>
            <a:r>
              <a:rPr lang="pl-PL" altLang="pl-PL" sz="2000" dirty="0" smtClean="0">
                <a:latin typeface="Lato"/>
              </a:rPr>
              <a:t> 3;</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7a) wykonawca nie wyraził zgody, o której mowa w art. 85 ust. 2 	na przedłużenie terminu związania ofertą;</a:t>
            </a:r>
            <a:br>
              <a:rPr lang="pl-PL" altLang="pl-PL" sz="2000" dirty="0" smtClean="0">
                <a:latin typeface="Lato"/>
              </a:rPr>
            </a:br>
            <a:r>
              <a:rPr lang="pl-PL" altLang="pl-PL" sz="1000" dirty="0" smtClean="0">
                <a:latin typeface="Lato"/>
              </a:rPr>
              <a:t>	</a:t>
            </a:r>
            <a:br>
              <a:rPr lang="pl-PL" altLang="pl-PL" sz="1000" dirty="0" smtClean="0">
                <a:latin typeface="Lato"/>
              </a:rPr>
            </a:br>
            <a:r>
              <a:rPr lang="pl-PL" altLang="pl-PL" sz="2000" dirty="0" smtClean="0">
                <a:latin typeface="Lato"/>
              </a:rPr>
              <a:t>7b) wadium nie zostało wniesione lub zostało wniesione w sposób 	nieprawidłowy, jeżeli zamawiający żądał wniesienia wadium;</a:t>
            </a:r>
            <a:br>
              <a:rPr lang="pl-PL" altLang="pl-PL" sz="2000" dirty="0" smtClean="0">
                <a:latin typeface="Lato"/>
              </a:rPr>
            </a:br>
            <a:r>
              <a:rPr lang="pl-PL" altLang="pl-PL" sz="1000" dirty="0" smtClean="0">
                <a:latin typeface="Lato"/>
              </a:rPr>
              <a:t>	</a:t>
            </a:r>
            <a:r>
              <a:rPr lang="pl-PL" altLang="pl-PL" sz="2000" dirty="0" smtClean="0">
                <a:latin typeface="Lato"/>
              </a:rPr>
              <a:t/>
            </a:r>
            <a:br>
              <a:rPr lang="pl-PL" altLang="pl-PL" sz="2000" dirty="0" smtClean="0">
                <a:latin typeface="Lato"/>
              </a:rPr>
            </a:br>
            <a:r>
              <a:rPr lang="pl-PL" altLang="pl-PL" sz="2000" dirty="0" smtClean="0">
                <a:latin typeface="Lato"/>
              </a:rPr>
              <a:t>7c) oferta wariantowa nie spełnia wymagań, o których mowa w art. 	83 ust. 1a;</a:t>
            </a:r>
            <a:br>
              <a:rPr lang="pl-PL" altLang="pl-PL" sz="2000" dirty="0" smtClean="0">
                <a:latin typeface="Lato"/>
              </a:rPr>
            </a:br>
            <a:r>
              <a:rPr lang="pl-PL" altLang="pl-PL" sz="1000" dirty="0" smtClean="0">
                <a:latin typeface="Lato"/>
              </a:rPr>
              <a:t>	</a:t>
            </a:r>
            <a:r>
              <a:rPr lang="pl-PL" altLang="pl-PL" sz="2000" dirty="0" smtClean="0">
                <a:latin typeface="Lato"/>
              </a:rPr>
              <a:t/>
            </a:r>
            <a:br>
              <a:rPr lang="pl-PL" altLang="pl-PL" sz="2000" dirty="0" smtClean="0">
                <a:latin typeface="Lato"/>
              </a:rPr>
            </a:br>
            <a:r>
              <a:rPr lang="pl-PL" altLang="pl-PL" sz="2000" dirty="0" smtClean="0">
                <a:latin typeface="Lato"/>
              </a:rPr>
              <a:t>7d) jej przyjęcie naruszałoby bezpieczeństwo publiczne lub istotny 	interes bezpieczeństwa państwa, a tego bezpieczeństwa lub 	interesu nie można zagwarantować w inny sposób.</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8) jest nieważna na podstawie odrębnych przepisów. </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144</a:t>
            </a:fld>
            <a:endParaRPr lang="pl-PL" altLang="pl-PL" dirty="0">
              <a:solidFill>
                <a:schemeClr val="accent3">
                  <a:lumMod val="75000"/>
                </a:schemeClr>
              </a:solidFill>
            </a:endParaRPr>
          </a:p>
        </p:txBody>
      </p:sp>
      <p:sp>
        <p:nvSpPr>
          <p:cNvPr id="7" name="TextBox 1"/>
          <p:cNvSpPr txBox="1"/>
          <p:nvPr/>
        </p:nvSpPr>
        <p:spPr>
          <a:xfrm>
            <a:off x="251520" y="620688"/>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BADANIE OFERT - </a:t>
            </a:r>
          </a:p>
          <a:p>
            <a:r>
              <a:rPr lang="pl-PL" sz="3200" b="1" baseline="30000" dirty="0" smtClean="0">
                <a:solidFill>
                  <a:srgbClr val="636466"/>
                </a:solidFill>
                <a:latin typeface="Novecento wide Normal" pitchFamily="50" charset="-18"/>
              </a:rPr>
              <a:t>PRZESŁANKI ODRZUCENIA OFERTY</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3834896"/>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endParaRPr lang="pl-PL" altLang="pl-PL" sz="2000" b="1" dirty="0" smtClean="0">
              <a:latin typeface="Lato"/>
            </a:endParaRPr>
          </a:p>
          <a:p>
            <a:pPr>
              <a:lnSpc>
                <a:spcPct val="80000"/>
              </a:lnSpc>
              <a:buFont typeface="Wingdings" pitchFamily="2" charset="2"/>
              <a:buChar char="Ø"/>
            </a:pPr>
            <a:r>
              <a:rPr lang="pl-PL" altLang="pl-PL" sz="2300" b="1" dirty="0" smtClean="0">
                <a:latin typeface="Lato"/>
              </a:rPr>
              <a:t>  Art. 87 ust. 2 ustawy – zamawiający poprawia </a:t>
            </a:r>
            <a:br>
              <a:rPr lang="pl-PL" altLang="pl-PL" sz="2300" b="1" dirty="0" smtClean="0">
                <a:latin typeface="Lato"/>
              </a:rPr>
            </a:br>
            <a:r>
              <a:rPr lang="pl-PL" altLang="pl-PL" sz="2300" b="1" dirty="0" smtClean="0">
                <a:latin typeface="Lato"/>
              </a:rPr>
              <a:t>w ofercie</a:t>
            </a:r>
            <a:r>
              <a:rPr lang="pl-PL" altLang="pl-PL" sz="2200" b="1" dirty="0" smtClean="0">
                <a:latin typeface="Lato"/>
              </a:rPr>
              <a:t>:</a:t>
            </a:r>
            <a:r>
              <a:rPr lang="pl-PL" altLang="pl-PL" sz="2000" b="1" dirty="0" smtClean="0">
                <a:latin typeface="Lato"/>
              </a:rPr>
              <a:t/>
            </a:r>
            <a:br>
              <a:rPr lang="pl-PL" altLang="pl-PL" sz="2000" b="1" dirty="0" smtClean="0">
                <a:latin typeface="Lato"/>
              </a:rPr>
            </a:br>
            <a:r>
              <a:rPr lang="pl-PL" altLang="pl-PL" sz="2000" b="1" dirty="0" smtClean="0">
                <a:latin typeface="Lato"/>
              </a:rPr>
              <a:t/>
            </a:r>
            <a:br>
              <a:rPr lang="pl-PL" altLang="pl-PL" sz="2000" b="1" dirty="0" smtClean="0">
                <a:latin typeface="Lato"/>
              </a:rPr>
            </a:br>
            <a:r>
              <a:rPr lang="pl-PL" altLang="pl-PL" sz="2000" dirty="0" smtClean="0">
                <a:latin typeface="Lato"/>
              </a:rPr>
              <a:t>1) oczywiste omyłki pisarskie,</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2) oczywiste omyłki rachunkowe, z uwzględnieniem konsekwencji rachunkowych dokonanych poprawek,</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3) inne omyłki polegające na niezgodności oferty ze specyfikacją istotnych warunków zamówienia, niepowodujące istotnych zmian </a:t>
            </a:r>
            <a:br>
              <a:rPr lang="pl-PL" altLang="pl-PL" sz="2000" dirty="0" smtClean="0">
                <a:latin typeface="Lato"/>
              </a:rPr>
            </a:br>
            <a:r>
              <a:rPr lang="pl-PL" altLang="pl-PL" sz="2000" dirty="0" smtClean="0">
                <a:latin typeface="Lato"/>
              </a:rPr>
              <a:t>w treści oferty</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niezwłocznie zawiadamiając o tym wykonawcę, którego oferta została poprawiona.</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145</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BADANIE OFERT – POPRAWA OMYŁEK W TREŚCI OFERTY</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10573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000" b="1" dirty="0" smtClean="0">
                <a:latin typeface="Lato"/>
              </a:rPr>
              <a:t/>
            </a:r>
            <a:br>
              <a:rPr lang="pl-PL" altLang="pl-PL" sz="2000" b="1" dirty="0" smtClean="0">
                <a:latin typeface="Lato"/>
              </a:rPr>
            </a:br>
            <a:r>
              <a:rPr lang="pl-PL" altLang="pl-PL" sz="2300" b="1" dirty="0" smtClean="0">
                <a:latin typeface="Lato"/>
              </a:rPr>
              <a:t>Przesłanki wezwania wykonawcy do wyjaśnienia </a:t>
            </a:r>
          </a:p>
          <a:p>
            <a:pPr>
              <a:lnSpc>
                <a:spcPct val="80000"/>
              </a:lnSpc>
              <a:buClr>
                <a:srgbClr val="A50021"/>
              </a:buClr>
            </a:pPr>
            <a:r>
              <a:rPr lang="pl-PL" altLang="pl-PL" sz="2300" b="1" dirty="0" smtClean="0">
                <a:latin typeface="Lato"/>
              </a:rPr>
              <a:t>ceny rażąco niskiej</a:t>
            </a:r>
            <a:r>
              <a:rPr lang="pl-PL" altLang="pl-PL" sz="2200" b="1" dirty="0" smtClean="0">
                <a:latin typeface="Lato"/>
              </a:rPr>
              <a:t>:</a:t>
            </a:r>
            <a:br>
              <a:rPr lang="pl-PL" altLang="pl-PL" sz="2200" b="1" dirty="0" smtClean="0">
                <a:latin typeface="Lato"/>
              </a:rPr>
            </a:br>
            <a:endParaRPr lang="pl-PL" altLang="pl-PL" sz="2200" b="1" dirty="0" smtClean="0">
              <a:latin typeface="Lato"/>
            </a:endParaRPr>
          </a:p>
          <a:p>
            <a:pPr>
              <a:lnSpc>
                <a:spcPct val="80000"/>
              </a:lnSpc>
              <a:buClr>
                <a:srgbClr val="A50021"/>
              </a:buClr>
            </a:pPr>
            <a:r>
              <a:rPr lang="pl-PL" altLang="pl-PL" sz="2000" b="1" dirty="0" smtClean="0">
                <a:latin typeface="Lato"/>
              </a:rPr>
              <a:t/>
            </a:r>
            <a:br>
              <a:rPr lang="pl-PL" altLang="pl-PL" sz="2000" b="1" dirty="0" smtClean="0">
                <a:latin typeface="Lato"/>
              </a:rPr>
            </a:br>
            <a:r>
              <a:rPr lang="pl-PL" altLang="pl-PL" sz="2000" dirty="0" smtClean="0">
                <a:latin typeface="Lato"/>
              </a:rPr>
              <a:t>- jeżeli zaoferowana cena lub koszt, lub ich istotne części składowe, wydają się rażąco niskie w stosunku do przedmiotu zamówienia</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i</a:t>
            </a:r>
            <a:br>
              <a:rPr lang="pl-PL" altLang="pl-PL" sz="2000" dirty="0" smtClean="0">
                <a:latin typeface="Lato"/>
              </a:rPr>
            </a:br>
            <a:endParaRPr lang="pl-PL" altLang="pl-PL" sz="2000" dirty="0" smtClean="0">
              <a:latin typeface="Lato"/>
            </a:endParaRPr>
          </a:p>
          <a:p>
            <a:pPr>
              <a:lnSpc>
                <a:spcPct val="80000"/>
              </a:lnSpc>
              <a:buClr>
                <a:srgbClr val="A50021"/>
              </a:buClr>
              <a:buFontTx/>
              <a:buChar char="-"/>
            </a:pPr>
            <a:r>
              <a:rPr lang="pl-PL" altLang="pl-PL" sz="2000" dirty="0" smtClean="0">
                <a:latin typeface="Lato"/>
              </a:rPr>
              <a:t> budzą wątpliwości zamawiającego co do możliwości wykonania przedmiotu zamówienia zgodnie z wymaganiami określonymi przez zamawiającego lub wynikającymi z odrębnych przepisów.</a:t>
            </a:r>
          </a:p>
          <a:p>
            <a:pPr>
              <a:lnSpc>
                <a:spcPct val="80000"/>
              </a:lnSpc>
              <a:buClr>
                <a:srgbClr val="A50021"/>
              </a:buClr>
              <a:buFontTx/>
              <a:buChar char="-"/>
            </a:pPr>
            <a:endParaRPr lang="pl-PL" altLang="pl-PL" sz="2000" dirty="0" smtClean="0">
              <a:latin typeface="Lato"/>
            </a:endParaRPr>
          </a:p>
          <a:p>
            <a:pPr>
              <a:lnSpc>
                <a:spcPct val="80000"/>
              </a:lnSpc>
              <a:buClr>
                <a:srgbClr val="A50021"/>
              </a:buClr>
            </a:pPr>
            <a:r>
              <a:rPr lang="pl-PL" altLang="pl-PL" sz="2000" dirty="0" smtClean="0">
                <a:latin typeface="Lato"/>
              </a:rPr>
              <a:t>(art. 90 ust. 1 </a:t>
            </a:r>
            <a:r>
              <a:rPr lang="pl-PL" altLang="pl-PL" sz="2000" dirty="0" err="1">
                <a:latin typeface="Lato"/>
              </a:rPr>
              <a:t>P</a:t>
            </a:r>
            <a:r>
              <a:rPr lang="pl-PL" altLang="pl-PL" sz="2000" dirty="0" err="1" smtClean="0">
                <a:latin typeface="Lato"/>
              </a:rPr>
              <a:t>zp</a:t>
            </a:r>
            <a:r>
              <a:rPr lang="pl-PL" altLang="pl-PL" sz="2000" dirty="0" smtClean="0">
                <a:latin typeface="Lato"/>
              </a:rPr>
              <a:t>)</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146</a:t>
            </a:fld>
            <a:endParaRPr lang="pl-PL" altLang="pl-PL" dirty="0">
              <a:solidFill>
                <a:schemeClr val="accent3">
                  <a:lumMod val="75000"/>
                </a:schemeClr>
              </a:solidFill>
            </a:endParaRPr>
          </a:p>
        </p:txBody>
      </p:sp>
      <p:sp>
        <p:nvSpPr>
          <p:cNvPr id="7" name="TextBox 1"/>
          <p:cNvSpPr txBox="1"/>
          <p:nvPr/>
        </p:nvSpPr>
        <p:spPr>
          <a:xfrm>
            <a:off x="251520" y="719610"/>
            <a:ext cx="5112568" cy="124136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 </a:t>
            </a:r>
            <a:r>
              <a:rPr lang="pl-PL" sz="32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BADANIE OFERT – </a:t>
            </a:r>
          </a:p>
          <a:p>
            <a:r>
              <a:rPr lang="pl-PL" sz="3200" b="1" baseline="30000" dirty="0" smtClean="0">
                <a:solidFill>
                  <a:srgbClr val="636466"/>
                </a:solidFill>
                <a:latin typeface="Novecento wide Normal" pitchFamily="50" charset="-18"/>
              </a:rPr>
              <a:t>    RAŻĄCO NISKA CENA</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862089"/>
            <a:ext cx="7848872" cy="459818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Przesłanki wezwania wykonawcy do wyjaśnienia </a:t>
            </a:r>
          </a:p>
          <a:p>
            <a:pPr>
              <a:lnSpc>
                <a:spcPct val="80000"/>
              </a:lnSpc>
              <a:buClr>
                <a:srgbClr val="A50021"/>
              </a:buClr>
            </a:pPr>
            <a:r>
              <a:rPr lang="pl-PL" altLang="pl-PL" sz="2300" b="1" dirty="0" smtClean="0">
                <a:latin typeface="Lato"/>
              </a:rPr>
              <a:t>ceny rażąco niskiej:</a:t>
            </a:r>
            <a:r>
              <a:rPr lang="pl-PL" altLang="pl-PL" sz="2200" b="1" dirty="0" smtClean="0">
                <a:latin typeface="Lato"/>
              </a:rPr>
              <a:t/>
            </a:r>
            <a:br>
              <a:rPr lang="pl-PL" altLang="pl-PL" sz="2200" b="1" dirty="0" smtClean="0">
                <a:latin typeface="Lato"/>
              </a:rPr>
            </a:br>
            <a:endParaRPr lang="pl-PL" altLang="pl-PL" sz="1000" b="1" dirty="0" smtClean="0">
              <a:latin typeface="Lato"/>
            </a:endParaRPr>
          </a:p>
          <a:p>
            <a:pPr>
              <a:lnSpc>
                <a:spcPct val="80000"/>
              </a:lnSpc>
              <a:buClr>
                <a:srgbClr val="A50021"/>
              </a:buClr>
            </a:pPr>
            <a:r>
              <a:rPr lang="pl-PL" altLang="pl-PL" sz="2000" dirty="0" smtClean="0">
                <a:latin typeface="Lato"/>
              </a:rPr>
              <a:t>Rozwinięcie:</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W przypadku, gdy cena całkowita oferty jest niższa o co najmniej 30% od: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1) wartości zamówienia powiększonej o należny podatek od towarów i usług, ustalonej przed wszczęciem postępowania zgodnie z art. 35 ust. 1 i 2 lub średniej arytmetycznej cen wszystkich złożonych ofert, </a:t>
            </a:r>
            <a:r>
              <a:rPr lang="pl-PL" altLang="pl-PL" sz="2000" b="1" dirty="0" smtClean="0">
                <a:latin typeface="Lato"/>
              </a:rPr>
              <a:t>z</a:t>
            </a:r>
            <a:r>
              <a:rPr lang="pl-PL" altLang="pl-PL" sz="2000" b="1" u="sng" dirty="0" smtClean="0">
                <a:latin typeface="Lato"/>
              </a:rPr>
              <a:t>amawiający zwraca się o udzielenie wyjaśnień,</a:t>
            </a:r>
            <a:r>
              <a:rPr lang="pl-PL" altLang="pl-PL" sz="2000" dirty="0" smtClean="0">
                <a:latin typeface="Lato"/>
              </a:rPr>
              <a:t> chyba że rozbieżność wynika z okoliczności oczywistych, które nie wymagają wyjaśnienia;</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wartości zamówienia powiększonej o należny podatek od towarów i usług, zaktualizowanej z uwzględnieniem okoliczności, które nastąpiły po wszczęciu postępowania, w szczególności istotnej zmiany cen rynkowych, </a:t>
            </a:r>
            <a:r>
              <a:rPr lang="pl-PL" altLang="pl-PL" sz="2000" b="1" u="sng" dirty="0" smtClean="0">
                <a:latin typeface="Lato"/>
              </a:rPr>
              <a:t>zamawiający może zwrócić się </a:t>
            </a:r>
            <a:br>
              <a:rPr lang="pl-PL" altLang="pl-PL" sz="2000" b="1" u="sng" dirty="0" smtClean="0">
                <a:latin typeface="Lato"/>
              </a:rPr>
            </a:br>
            <a:r>
              <a:rPr lang="pl-PL" altLang="pl-PL" sz="2000" b="1" u="sng" dirty="0" smtClean="0">
                <a:latin typeface="Lato"/>
              </a:rPr>
              <a:t>o udzielenie wyjaśnień.</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147</a:t>
            </a:fld>
            <a:endParaRPr lang="pl-PL" altLang="pl-PL" dirty="0">
              <a:solidFill>
                <a:schemeClr val="accent3">
                  <a:lumMod val="75000"/>
                </a:schemeClr>
              </a:solidFill>
            </a:endParaRPr>
          </a:p>
        </p:txBody>
      </p:sp>
      <p:sp>
        <p:nvSpPr>
          <p:cNvPr id="7" name="TextBox 1"/>
          <p:cNvSpPr txBox="1"/>
          <p:nvPr/>
        </p:nvSpPr>
        <p:spPr>
          <a:xfrm>
            <a:off x="251520" y="548680"/>
            <a:ext cx="5112568" cy="124136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 </a:t>
            </a:r>
            <a:r>
              <a:rPr lang="pl-PL" sz="32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BADANIE OFERT – </a:t>
            </a:r>
          </a:p>
          <a:p>
            <a:r>
              <a:rPr lang="pl-PL" sz="3200" b="1" baseline="30000" dirty="0" smtClean="0">
                <a:solidFill>
                  <a:srgbClr val="636466"/>
                </a:solidFill>
                <a:latin typeface="Novecento wide Normal" pitchFamily="50" charset="-18"/>
              </a:rPr>
              <a:t>    RAŻĄCO NISKA CENA</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674412"/>
            <a:ext cx="7992888" cy="48074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Wezwanie do złożenia wyjaśnień:</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rPr>
              <a:t>zamawiający wzywa do udzielenia wyjaśnień, w tym złożenia dowodów dotyczących wyliczenia ceny lub kosztu, w szczególności w zakresie:</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1) oszczędności metody wykonania zamówienia,</a:t>
            </a:r>
            <a:br>
              <a:rPr lang="pl-PL" altLang="pl-PL" sz="2000" dirty="0" smtClean="0">
                <a:latin typeface="Lato"/>
              </a:rPr>
            </a:br>
            <a:r>
              <a:rPr lang="pl-PL" altLang="pl-PL" sz="2000" dirty="0" smtClean="0">
                <a:latin typeface="Lato"/>
              </a:rPr>
              <a:t>2) wybranych rozwiązań technicznych,</a:t>
            </a:r>
            <a:br>
              <a:rPr lang="pl-PL" altLang="pl-PL" sz="2000" dirty="0" smtClean="0">
                <a:latin typeface="Lato"/>
              </a:rPr>
            </a:br>
            <a:r>
              <a:rPr lang="pl-PL" altLang="pl-PL" sz="2000" dirty="0" smtClean="0">
                <a:latin typeface="Lato"/>
              </a:rPr>
              <a:t>3) wyjątkowo sprzyjających warunków wykonywania zamówienia dostępnych dla wykonawcy,</a:t>
            </a:r>
            <a:br>
              <a:rPr lang="pl-PL" altLang="pl-PL" sz="2000" dirty="0" smtClean="0">
                <a:latin typeface="Lato"/>
              </a:rPr>
            </a:br>
            <a:r>
              <a:rPr lang="pl-PL" altLang="pl-PL" sz="2000" dirty="0" smtClean="0">
                <a:latin typeface="Lato"/>
              </a:rPr>
              <a:t>4) oryginalności projektu wykonawcy,</a:t>
            </a:r>
            <a:br>
              <a:rPr lang="pl-PL" altLang="pl-PL" sz="2000" dirty="0" smtClean="0">
                <a:latin typeface="Lato"/>
              </a:rPr>
            </a:br>
            <a:r>
              <a:rPr lang="pl-PL" altLang="pl-PL" sz="2000" dirty="0" smtClean="0">
                <a:latin typeface="Lato"/>
              </a:rPr>
              <a:t>5) kosztów pracy, których wartość przyjęta do ustalania ceny nie może być niższa od minimalnego wynagrodzenia za pracę albo minimalnej stawki godzinowej (…),</a:t>
            </a:r>
          </a:p>
          <a:p>
            <a:pPr>
              <a:lnSpc>
                <a:spcPct val="80000"/>
              </a:lnSpc>
              <a:buClr>
                <a:srgbClr val="A50021"/>
              </a:buClr>
            </a:pPr>
            <a:r>
              <a:rPr lang="pl-PL" altLang="pl-PL" sz="2000" dirty="0" smtClean="0">
                <a:latin typeface="Lato"/>
              </a:rPr>
              <a:t>6) pomocy publicznej udzielonej na podstawie odrębnych przepisów,</a:t>
            </a:r>
            <a:br>
              <a:rPr lang="pl-PL" altLang="pl-PL" sz="2000" dirty="0" smtClean="0">
                <a:latin typeface="Lato"/>
              </a:rPr>
            </a:br>
            <a:r>
              <a:rPr lang="pl-PL" altLang="pl-PL" sz="2000" dirty="0" smtClean="0">
                <a:latin typeface="Lato"/>
              </a:rPr>
              <a:t>7) wynikającym z przepisów prawa pracy i przepisów o zabezpieczeniu społecznym, obowiązujących w miejscu, w którym realizowane jest zamówienie,</a:t>
            </a:r>
            <a:br>
              <a:rPr lang="pl-PL" altLang="pl-PL" sz="2000" dirty="0" smtClean="0">
                <a:latin typeface="Lato"/>
              </a:rPr>
            </a:br>
            <a:r>
              <a:rPr lang="pl-PL" altLang="pl-PL" sz="2000" dirty="0" smtClean="0">
                <a:latin typeface="Lato"/>
              </a:rPr>
              <a:t>8) wynikającym z przepisów prawa ochrony środowiska,</a:t>
            </a:r>
            <a:br>
              <a:rPr lang="pl-PL" altLang="pl-PL" sz="2000" dirty="0" smtClean="0">
                <a:latin typeface="Lato"/>
              </a:rPr>
            </a:br>
            <a:r>
              <a:rPr lang="pl-PL" altLang="pl-PL" sz="2000" dirty="0" smtClean="0">
                <a:latin typeface="Lato"/>
              </a:rPr>
              <a:t>9) powierzenia wykonania części zamówienia podwykonawcy. </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148</a:t>
            </a:fld>
            <a:endParaRPr lang="pl-PL" altLang="pl-PL" dirty="0">
              <a:solidFill>
                <a:schemeClr val="accent3">
                  <a:lumMod val="75000"/>
                </a:schemeClr>
              </a:solidFill>
            </a:endParaRPr>
          </a:p>
        </p:txBody>
      </p:sp>
      <p:sp>
        <p:nvSpPr>
          <p:cNvPr id="7" name="TextBox 1"/>
          <p:cNvSpPr txBox="1"/>
          <p:nvPr/>
        </p:nvSpPr>
        <p:spPr>
          <a:xfrm>
            <a:off x="251520" y="54868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 BADANIE OFERT – </a:t>
            </a:r>
          </a:p>
          <a:p>
            <a:r>
              <a:rPr lang="pl-PL" sz="3200" b="1" baseline="30000" dirty="0" smtClean="0">
                <a:solidFill>
                  <a:srgbClr val="636466"/>
                </a:solidFill>
                <a:latin typeface="Novecento wide Normal" pitchFamily="50" charset="-18"/>
              </a:rPr>
              <a:t>    RAŻĄCO NISKA CENA</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068806"/>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defTabSz="449263">
              <a:lnSpc>
                <a:spcPct val="80000"/>
              </a:lnSpc>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2000" b="1" dirty="0" smtClean="0">
              <a:latin typeface="Lato"/>
            </a:endParaRPr>
          </a:p>
          <a:p>
            <a:pPr marL="488950" indent="-381000"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300" b="1" dirty="0" smtClean="0">
                <a:latin typeface="Lato"/>
              </a:rPr>
              <a:t>PODSTAWY WYKLUCZENIA Z POSTĘPOWANIA</a:t>
            </a:r>
            <a:r>
              <a:rPr lang="pl-PL" sz="2200" b="1" dirty="0" smtClean="0">
                <a:latin typeface="Lato"/>
              </a:rPr>
              <a:t>:</a:t>
            </a:r>
            <a:r>
              <a:rPr lang="pl-PL" sz="2000" b="1" dirty="0" smtClean="0">
                <a:latin typeface="Lato"/>
              </a:rPr>
              <a:t/>
            </a:r>
            <a:br>
              <a:rPr lang="pl-PL" sz="2000" b="1" dirty="0" smtClean="0">
                <a:latin typeface="Lato"/>
              </a:rPr>
            </a:br>
            <a:r>
              <a:rPr lang="pl-PL" sz="2000" b="1" dirty="0" smtClean="0">
                <a:latin typeface="Lato"/>
              </a:rPr>
              <a:t/>
            </a:r>
            <a:br>
              <a:rPr lang="pl-PL" sz="2000" b="1" dirty="0" smtClean="0">
                <a:latin typeface="Lato"/>
              </a:rPr>
            </a:br>
            <a:r>
              <a:rPr lang="pl-PL" sz="2000" b="1" dirty="0" smtClean="0">
                <a:latin typeface="Lato"/>
              </a:rPr>
              <a:t>1) </a:t>
            </a:r>
            <a:r>
              <a:rPr lang="pl-PL" sz="2000" b="1" u="sng" dirty="0" smtClean="0">
                <a:latin typeface="Lato"/>
              </a:rPr>
              <a:t>podstawy obligatoryjne</a:t>
            </a:r>
            <a:r>
              <a:rPr lang="pl-PL" sz="2000" b="1" dirty="0" smtClean="0">
                <a:latin typeface="Lato"/>
              </a:rPr>
              <a:t>, </a:t>
            </a:r>
            <a:r>
              <a:rPr lang="pl-PL" sz="2000" dirty="0" smtClean="0">
                <a:latin typeface="Lato"/>
              </a:rPr>
              <a:t>wskazane w art. 24 ust. 1 pkt 12-23 ustawy </a:t>
            </a:r>
            <a:r>
              <a:rPr lang="pl-PL" sz="2000" dirty="0" err="1">
                <a:latin typeface="Lato"/>
              </a:rPr>
              <a:t>P</a:t>
            </a:r>
            <a:r>
              <a:rPr lang="pl-PL" sz="2000" dirty="0" err="1" smtClean="0">
                <a:latin typeface="Lato"/>
              </a:rPr>
              <a:t>zp</a:t>
            </a:r>
            <a:r>
              <a:rPr lang="pl-PL" sz="2000" b="1" dirty="0" smtClean="0">
                <a:latin typeface="Lato"/>
              </a:rPr>
              <a:t/>
            </a:r>
            <a:br>
              <a:rPr lang="pl-PL" sz="2000" b="1" dirty="0" smtClean="0">
                <a:latin typeface="Lato"/>
              </a:rPr>
            </a:br>
            <a:r>
              <a:rPr lang="pl-PL" sz="2000" b="1" dirty="0" smtClean="0">
                <a:latin typeface="Lato"/>
              </a:rPr>
              <a:t/>
            </a:r>
            <a:br>
              <a:rPr lang="pl-PL" sz="2000" b="1" dirty="0" smtClean="0">
                <a:latin typeface="Lato"/>
              </a:rPr>
            </a:br>
            <a:r>
              <a:rPr lang="pl-PL" sz="2000" b="1" dirty="0" smtClean="0">
                <a:latin typeface="Lato"/>
              </a:rPr>
              <a:t>2)</a:t>
            </a:r>
            <a:r>
              <a:rPr lang="pl-PL" sz="2000" dirty="0" smtClean="0">
                <a:latin typeface="Lato"/>
              </a:rPr>
              <a:t> </a:t>
            </a:r>
            <a:r>
              <a:rPr lang="pl-PL" sz="2000" b="1" u="sng" dirty="0" smtClean="0">
                <a:latin typeface="Lato"/>
              </a:rPr>
              <a:t>podstawy fakultatywne</a:t>
            </a:r>
            <a:r>
              <a:rPr lang="pl-PL" sz="2000" b="1" dirty="0" smtClean="0">
                <a:latin typeface="Lato"/>
              </a:rPr>
              <a:t>, </a:t>
            </a:r>
            <a:r>
              <a:rPr lang="pl-PL" sz="2000" dirty="0" smtClean="0">
                <a:latin typeface="Lato"/>
              </a:rPr>
              <a:t>wskazane w art. 24 ust. 5 pkt 1-8  ustawy </a:t>
            </a:r>
            <a:r>
              <a:rPr lang="pl-PL" sz="2000" dirty="0" err="1">
                <a:latin typeface="Lato"/>
              </a:rPr>
              <a:t>P</a:t>
            </a:r>
            <a:r>
              <a:rPr lang="pl-PL" sz="2000" dirty="0" err="1" smtClean="0">
                <a:latin typeface="Lato"/>
              </a:rPr>
              <a:t>zp</a:t>
            </a:r>
            <a:r>
              <a:rPr lang="pl-PL" sz="2000" dirty="0" smtClean="0">
                <a:latin typeface="Lato"/>
              </a:rPr>
              <a:t> – zamawiający ma prawo zdecydować, </a:t>
            </a:r>
            <a:br>
              <a:rPr lang="pl-PL" sz="2000" dirty="0" smtClean="0">
                <a:latin typeface="Lato"/>
              </a:rPr>
            </a:br>
            <a:r>
              <a:rPr lang="pl-PL" sz="2000" dirty="0" smtClean="0">
                <a:latin typeface="Lato"/>
              </a:rPr>
              <a:t>które z podstaw fakultatywnych chce zastosować w danym postępowaniu o udzielenie zamówienia publicznego (podstawy te muszą zostać wskazane w ogłoszeniu lub specyfikacji istotnych warunków zamówienia)</a:t>
            </a:r>
            <a:br>
              <a:rPr lang="pl-PL" sz="2000" dirty="0" smtClean="0">
                <a:latin typeface="Lato"/>
              </a:rPr>
            </a:br>
            <a:r>
              <a:rPr lang="pl-PL" sz="2000" dirty="0" smtClean="0">
                <a:latin typeface="Lato"/>
              </a:rPr>
              <a:t/>
            </a:r>
            <a:br>
              <a:rPr lang="pl-PL" sz="2000" dirty="0" smtClean="0">
                <a:latin typeface="Lato"/>
              </a:rPr>
            </a:br>
            <a:r>
              <a:rPr lang="pl-PL" sz="2000" u="sng" dirty="0" smtClean="0">
                <a:latin typeface="Lato"/>
              </a:rPr>
              <a:t>Weryfikacja braku podstaw wykluczenia następuję w oparciu </a:t>
            </a:r>
            <a:br>
              <a:rPr lang="pl-PL" sz="2000" u="sng" dirty="0" smtClean="0">
                <a:latin typeface="Lato"/>
              </a:rPr>
            </a:br>
            <a:r>
              <a:rPr lang="pl-PL" sz="2000" u="sng" dirty="0" smtClean="0">
                <a:latin typeface="Lato"/>
              </a:rPr>
              <a:t>o oświadczenia i dokumenty wskazane przez zamawiającego </a:t>
            </a:r>
            <a:br>
              <a:rPr lang="pl-PL" sz="2000" u="sng" dirty="0" smtClean="0">
                <a:latin typeface="Lato"/>
              </a:rPr>
            </a:br>
            <a:r>
              <a:rPr lang="pl-PL" sz="2000" u="sng" dirty="0" smtClean="0">
                <a:latin typeface="Lato"/>
              </a:rPr>
              <a:t>w ogłoszeniu o zamówieniu oraz w SIWZ.</a:t>
            </a:r>
            <a:endParaRPr lang="pl-PL" sz="2000" u="sng"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149</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WERYFIKACJA BRAKU PODSTAW   WYKLUCZENIA Z POSTĘPOWANIA</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2204864"/>
            <a:ext cx="7632700" cy="4524315"/>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Tx/>
              <a:buAutoNum type="arabicPeriod"/>
            </a:pPr>
            <a:endParaRPr lang="pl-PL" altLang="pl-PL" sz="2000" dirty="0" smtClean="0">
              <a:latin typeface="Lato"/>
            </a:endParaRPr>
          </a:p>
          <a:p>
            <a:pPr>
              <a:lnSpc>
                <a:spcPct val="80000"/>
              </a:lnSpc>
              <a:buClr>
                <a:schemeClr val="tx1"/>
              </a:buClr>
            </a:pPr>
            <a:endParaRPr lang="pl-PL" altLang="pl-PL" sz="2000" dirty="0" smtClean="0">
              <a:latin typeface="Lato"/>
            </a:endParaRPr>
          </a:p>
          <a:p>
            <a:pPr>
              <a:lnSpc>
                <a:spcPct val="80000"/>
              </a:lnSpc>
              <a:buClr>
                <a:schemeClr val="tx1"/>
              </a:buClr>
            </a:pPr>
            <a:r>
              <a:rPr lang="pl-PL" altLang="pl-PL" sz="2000" dirty="0" smtClean="0">
                <a:latin typeface="Lato"/>
              </a:rPr>
              <a:t>1</a:t>
            </a:r>
            <a:r>
              <a:rPr lang="pl-PL" altLang="pl-PL" sz="2000" dirty="0">
                <a:latin typeface="Lato"/>
              </a:rPr>
              <a:t>. </a:t>
            </a:r>
            <a:r>
              <a:rPr lang="pl-PL" altLang="pl-PL" sz="2000" dirty="0" smtClean="0">
                <a:latin typeface="Lato"/>
              </a:rPr>
              <a:t>	Rozporządzenie </a:t>
            </a:r>
            <a:r>
              <a:rPr lang="pl-PL" altLang="pl-PL" sz="2000" dirty="0">
                <a:latin typeface="Lato"/>
              </a:rPr>
              <a:t>Parlamentu Europejskiego i Rady (UE) </a:t>
            </a:r>
            <a:r>
              <a:rPr lang="pl-PL" altLang="pl-PL" sz="2000" dirty="0" smtClean="0">
                <a:latin typeface="Lato"/>
              </a:rPr>
              <a:t/>
            </a:r>
            <a:br>
              <a:rPr lang="pl-PL" altLang="pl-PL" sz="2000" dirty="0" smtClean="0">
                <a:latin typeface="Lato"/>
              </a:rPr>
            </a:br>
            <a:r>
              <a:rPr lang="pl-PL" altLang="pl-PL" sz="2000" dirty="0" smtClean="0">
                <a:latin typeface="Lato"/>
              </a:rPr>
              <a:t>	Nr 1300/2013 z </a:t>
            </a:r>
            <a:r>
              <a:rPr lang="pl-PL" altLang="pl-PL" sz="2000" dirty="0">
                <a:latin typeface="Lato"/>
              </a:rPr>
              <a:t>dnia 17 grudnia 2013 r. w sprawie </a:t>
            </a:r>
            <a:r>
              <a:rPr lang="pl-PL" altLang="pl-PL" sz="2000" dirty="0" smtClean="0">
                <a:latin typeface="Lato"/>
              </a:rPr>
              <a:t>	Funduszu Spójności i </a:t>
            </a:r>
            <a:r>
              <a:rPr lang="pl-PL" altLang="pl-PL" sz="2000" dirty="0">
                <a:latin typeface="Lato"/>
              </a:rPr>
              <a:t>uchylające rozporządzenie  (WE) </a:t>
            </a:r>
            <a:r>
              <a:rPr lang="pl-PL" altLang="pl-PL" sz="2000" dirty="0" smtClean="0">
                <a:latin typeface="Lato"/>
              </a:rPr>
              <a:t/>
            </a:r>
            <a:br>
              <a:rPr lang="pl-PL" altLang="pl-PL" sz="2000" dirty="0" smtClean="0">
                <a:latin typeface="Lato"/>
              </a:rPr>
            </a:br>
            <a:r>
              <a:rPr lang="pl-PL" altLang="pl-PL" sz="2000" dirty="0" smtClean="0">
                <a:latin typeface="Lato"/>
              </a:rPr>
              <a:t>	nr </a:t>
            </a:r>
            <a:r>
              <a:rPr lang="pl-PL" altLang="pl-PL" sz="2000" dirty="0">
                <a:latin typeface="Lato"/>
              </a:rPr>
              <a:t>1084/2006</a:t>
            </a:r>
          </a:p>
          <a:p>
            <a:pPr>
              <a:lnSpc>
                <a:spcPct val="80000"/>
              </a:lnSpc>
              <a:buClr>
                <a:schemeClr val="tx1"/>
              </a:buClr>
            </a:pPr>
            <a:endParaRPr lang="pl-PL" altLang="pl-PL" sz="2000" dirty="0">
              <a:latin typeface="Lato"/>
            </a:endParaRPr>
          </a:p>
          <a:p>
            <a:pPr>
              <a:lnSpc>
                <a:spcPct val="80000"/>
              </a:lnSpc>
              <a:buClr>
                <a:schemeClr val="tx1"/>
              </a:buClr>
            </a:pPr>
            <a:r>
              <a:rPr lang="pl-PL" altLang="pl-PL" sz="2000" dirty="0" smtClean="0">
                <a:latin typeface="Lato"/>
              </a:rPr>
              <a:t>2. 	Rozporządzenie </a:t>
            </a:r>
            <a:r>
              <a:rPr lang="pl-PL" altLang="pl-PL" sz="2000" dirty="0">
                <a:latin typeface="Lato"/>
              </a:rPr>
              <a:t>Parlamentu Europejskiego i Rady (UE) </a:t>
            </a:r>
            <a:r>
              <a:rPr lang="pl-PL" altLang="pl-PL" sz="2000" dirty="0" smtClean="0">
                <a:latin typeface="Lato"/>
              </a:rPr>
              <a:t/>
            </a:r>
            <a:br>
              <a:rPr lang="pl-PL" altLang="pl-PL" sz="2000" dirty="0" smtClean="0">
                <a:latin typeface="Lato"/>
              </a:rPr>
            </a:br>
            <a:r>
              <a:rPr lang="pl-PL" altLang="pl-PL" sz="2000" dirty="0" smtClean="0">
                <a:latin typeface="Lato"/>
              </a:rPr>
              <a:t>	Nr 1301/2013 z </a:t>
            </a:r>
            <a:r>
              <a:rPr lang="pl-PL" altLang="pl-PL" sz="2000" dirty="0">
                <a:latin typeface="Lato"/>
              </a:rPr>
              <a:t>dnia 17 grudnia 2013 r. w sprawie </a:t>
            </a:r>
            <a:r>
              <a:rPr lang="pl-PL" altLang="pl-PL" sz="2000" dirty="0" smtClean="0">
                <a:latin typeface="Lato"/>
              </a:rPr>
              <a:t>	Europejskiego Funduszu </a:t>
            </a:r>
            <a:r>
              <a:rPr lang="pl-PL" altLang="pl-PL" sz="2000" dirty="0">
                <a:latin typeface="Lato"/>
              </a:rPr>
              <a:t>Rozwoju Regionalnego i </a:t>
            </a:r>
            <a:r>
              <a:rPr lang="pl-PL" altLang="pl-PL" sz="2000" dirty="0" smtClean="0">
                <a:latin typeface="Lato"/>
              </a:rPr>
              <a:t>	przepisów </a:t>
            </a:r>
            <a:r>
              <a:rPr lang="pl-PL" altLang="pl-PL" sz="2000" dirty="0">
                <a:latin typeface="Lato"/>
              </a:rPr>
              <a:t>szczególnych </a:t>
            </a:r>
            <a:r>
              <a:rPr lang="pl-PL" altLang="pl-PL" sz="2000" dirty="0" smtClean="0">
                <a:latin typeface="Lato"/>
              </a:rPr>
              <a:t>	dotyczących </a:t>
            </a:r>
            <a:r>
              <a:rPr lang="pl-PL" altLang="pl-PL" sz="2000" dirty="0">
                <a:latin typeface="Lato"/>
              </a:rPr>
              <a:t>celu „Inwestycje </a:t>
            </a:r>
            <a:r>
              <a:rPr lang="pl-PL" altLang="pl-PL" sz="2000" dirty="0" smtClean="0">
                <a:latin typeface="Lato"/>
              </a:rPr>
              <a:t/>
            </a:r>
            <a:br>
              <a:rPr lang="pl-PL" altLang="pl-PL" sz="2000" dirty="0" smtClean="0">
                <a:latin typeface="Lato"/>
              </a:rPr>
            </a:br>
            <a:r>
              <a:rPr lang="pl-PL" altLang="pl-PL" sz="2000" dirty="0" smtClean="0">
                <a:latin typeface="Lato"/>
              </a:rPr>
              <a:t>	na rzecz </a:t>
            </a:r>
            <a:r>
              <a:rPr lang="pl-PL" altLang="pl-PL" sz="2000" dirty="0">
                <a:latin typeface="Lato"/>
              </a:rPr>
              <a:t>wzrostu i zatrudnienia” </a:t>
            </a:r>
            <a:r>
              <a:rPr lang="pl-PL" altLang="pl-PL" sz="2000" dirty="0" smtClean="0">
                <a:latin typeface="Lato"/>
              </a:rPr>
              <a:t>oraz </a:t>
            </a:r>
            <a:r>
              <a:rPr lang="pl-PL" altLang="pl-PL" sz="2000" dirty="0">
                <a:latin typeface="Lato"/>
              </a:rPr>
              <a:t>w sprawie uchylenia </a:t>
            </a:r>
            <a:r>
              <a:rPr lang="pl-PL" altLang="pl-PL" sz="2000" dirty="0" smtClean="0">
                <a:latin typeface="Lato"/>
              </a:rPr>
              <a:t>	rozporządzenia </a:t>
            </a:r>
            <a:r>
              <a:rPr lang="pl-PL" altLang="pl-PL" sz="2000" dirty="0">
                <a:latin typeface="Lato"/>
              </a:rPr>
              <a:t>(WE) nr </a:t>
            </a:r>
            <a:r>
              <a:rPr lang="pl-PL" altLang="pl-PL" sz="2000" dirty="0" smtClean="0">
                <a:latin typeface="Lato"/>
              </a:rPr>
              <a:t>1080/2006</a:t>
            </a:r>
          </a:p>
          <a:p>
            <a:pPr>
              <a:lnSpc>
                <a:spcPct val="80000"/>
              </a:lnSpc>
              <a:buClr>
                <a:schemeClr val="tx1"/>
              </a:buClr>
            </a:pPr>
            <a:endParaRPr lang="pl-PL" altLang="pl-PL" sz="2000" dirty="0">
              <a:latin typeface="Lato"/>
            </a:endParaRPr>
          </a:p>
          <a:p>
            <a:pPr>
              <a:lnSpc>
                <a:spcPct val="80000"/>
              </a:lnSpc>
              <a:buClr>
                <a:schemeClr val="tx1"/>
              </a:buClr>
            </a:pPr>
            <a:endParaRPr lang="pl-PL" altLang="pl-PL" sz="2000" dirty="0">
              <a:latin typeface="Lato"/>
            </a:endParaRPr>
          </a:p>
          <a:p>
            <a:pPr>
              <a:lnSpc>
                <a:spcPct val="80000"/>
              </a:lnSpc>
              <a:buClr>
                <a:schemeClr val="tx1"/>
              </a:buClr>
            </a:pPr>
            <a:endParaRPr lang="pl-PL" altLang="pl-PL" sz="2000" dirty="0">
              <a:latin typeface="Lato"/>
            </a:endParaRPr>
          </a:p>
          <a:p>
            <a:pPr>
              <a:lnSpc>
                <a:spcPct val="80000"/>
              </a:lnSpc>
              <a:buClr>
                <a:schemeClr val="tx1"/>
              </a:buClr>
            </a:pPr>
            <a:r>
              <a:rPr lang="pl-PL" altLang="pl-PL" sz="2000" i="1" dirty="0" smtClean="0">
                <a:latin typeface="Lato"/>
              </a:rPr>
              <a:t>								</a:t>
            </a:r>
          </a:p>
          <a:p>
            <a:pPr>
              <a:lnSpc>
                <a:spcPct val="80000"/>
              </a:lnSpc>
            </a:pPr>
            <a:r>
              <a:rPr lang="pl-PL" altLang="pl-PL" sz="2000" dirty="0" smtClean="0">
                <a:latin typeface="Lato"/>
              </a:rPr>
              <a:t>	</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a:t>
            </a:fld>
            <a:endParaRPr lang="pl-PL" altLang="pl-PL" dirty="0">
              <a:solidFill>
                <a:schemeClr val="accent3">
                  <a:lumMod val="75000"/>
                </a:schemeClr>
              </a:solidFill>
            </a:endParaRPr>
          </a:p>
        </p:txBody>
      </p:sp>
      <p:sp>
        <p:nvSpPr>
          <p:cNvPr id="7" name="TextBox 1"/>
          <p:cNvSpPr txBox="1"/>
          <p:nvPr/>
        </p:nvSpPr>
        <p:spPr>
          <a:xfrm>
            <a:off x="251520" y="719610"/>
            <a:ext cx="5112568" cy="1364476"/>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UNIJNE PRZEPISY DOTYCZĄCE FUNDUSZY EUROPEJSKICH</a:t>
            </a:r>
          </a:p>
          <a:p>
            <a:endParaRPr lang="pl-PL" sz="3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115201916"/>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47507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SAMOOCZYSZCZENIE (</a:t>
            </a:r>
            <a:r>
              <a:rPr lang="pl-PL" altLang="pl-PL" sz="2300" b="1" dirty="0" err="1" smtClean="0">
                <a:latin typeface="Lato"/>
              </a:rPr>
              <a:t>self</a:t>
            </a:r>
            <a:r>
              <a:rPr lang="pl-PL" altLang="pl-PL" sz="2300" b="1" dirty="0" smtClean="0">
                <a:latin typeface="Lato"/>
              </a:rPr>
              <a:t> </a:t>
            </a:r>
            <a:r>
              <a:rPr lang="pl-PL" altLang="pl-PL" sz="2300" b="1" dirty="0" err="1" smtClean="0">
                <a:latin typeface="Lato"/>
              </a:rPr>
              <a:t>cleaning</a:t>
            </a:r>
            <a:r>
              <a:rPr lang="pl-PL" altLang="pl-PL" sz="2300" b="1" dirty="0" smtClean="0">
                <a:latin typeface="Lato"/>
              </a:rPr>
              <a:t>, procedura sanacyjna</a:t>
            </a:r>
            <a:r>
              <a:rPr lang="pl-PL" altLang="pl-PL" sz="2200" b="1" dirty="0" smtClean="0">
                <a:latin typeface="Lato"/>
              </a:rPr>
              <a:t>)</a:t>
            </a:r>
            <a:r>
              <a:rPr lang="pl-PL" altLang="pl-PL" sz="2200" dirty="0">
                <a:latin typeface="Lato"/>
              </a:rPr>
              <a:t> </a:t>
            </a:r>
            <a:r>
              <a:rPr lang="pl-PL" altLang="pl-PL" sz="2200" dirty="0" smtClean="0">
                <a:latin typeface="Lato"/>
              </a:rPr>
              <a:t>zgodnie z art. 24 ust. 8 i ust. 9 ustawy </a:t>
            </a:r>
            <a:r>
              <a:rPr lang="pl-PL" altLang="pl-PL" sz="2200" dirty="0" err="1">
                <a:latin typeface="Lato"/>
              </a:rPr>
              <a:t>P</a:t>
            </a:r>
            <a:r>
              <a:rPr lang="pl-PL" altLang="pl-PL" sz="2200" dirty="0" err="1" smtClean="0">
                <a:latin typeface="Lato"/>
              </a:rPr>
              <a:t>zp</a:t>
            </a:r>
            <a:r>
              <a:rPr lang="pl-PL" altLang="pl-PL" sz="2000" dirty="0" smtClean="0">
                <a:latin typeface="Lato"/>
              </a:rPr>
              <a:t/>
            </a:r>
            <a:br>
              <a:rPr lang="pl-PL" altLang="pl-PL" sz="2000" dirty="0" smtClean="0">
                <a:latin typeface="Lato"/>
              </a:rPr>
            </a:br>
            <a:r>
              <a:rPr lang="pl-PL" altLang="pl-PL" sz="1000" dirty="0" smtClean="0">
                <a:latin typeface="Lato"/>
              </a:rPr>
              <a:t>	</a:t>
            </a:r>
            <a:r>
              <a:rPr lang="pl-PL" altLang="pl-PL" sz="2000" dirty="0" smtClean="0">
                <a:latin typeface="Lato"/>
              </a:rPr>
              <a:t/>
            </a:r>
            <a:br>
              <a:rPr lang="pl-PL" altLang="pl-PL" sz="2000" dirty="0" smtClean="0">
                <a:latin typeface="Lato"/>
              </a:rPr>
            </a:br>
            <a:r>
              <a:rPr lang="pl-PL" altLang="pl-PL" sz="2000" dirty="0" smtClean="0">
                <a:latin typeface="Lato"/>
              </a:rPr>
              <a:t>Wykonawca, w odniesieniu do niektórych podstaw wykluczenia, może przedstawić dowody na to, że podjęte przez niego środki są wystarczające do wykazania jego rzetelności, w szczególności udowodnić:</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 naprawienie szkody wyrządzonej przestępstwem lub przestępstwem skarbowym, </a:t>
            </a:r>
            <a:br>
              <a:rPr lang="pl-PL" altLang="pl-PL" sz="2000" dirty="0" smtClean="0">
                <a:latin typeface="Lato"/>
              </a:rPr>
            </a:br>
            <a:r>
              <a:rPr lang="pl-PL" altLang="pl-PL" sz="2000" dirty="0" smtClean="0">
                <a:latin typeface="Lato"/>
              </a:rPr>
              <a:t>- zadośćuczynienie za doznaną krzywdę lub naprawienie szkody, </a:t>
            </a:r>
            <a:br>
              <a:rPr lang="pl-PL" altLang="pl-PL" sz="2000" dirty="0" smtClean="0">
                <a:latin typeface="Lato"/>
              </a:rPr>
            </a:br>
            <a:r>
              <a:rPr lang="pl-PL" altLang="pl-PL" sz="2000" dirty="0" smtClean="0">
                <a:latin typeface="Lato"/>
              </a:rPr>
              <a:t>- wyczerpujące wyjaśnienie stanu faktycznego oraz współpracę z organami ścigania oraz </a:t>
            </a:r>
            <a:br>
              <a:rPr lang="pl-PL" altLang="pl-PL" sz="2000" dirty="0" smtClean="0">
                <a:latin typeface="Lato"/>
              </a:rPr>
            </a:br>
            <a:r>
              <a:rPr lang="pl-PL" altLang="pl-PL" sz="2000" dirty="0" smtClean="0">
                <a:latin typeface="Lato"/>
              </a:rPr>
              <a:t>- podjęcie konkretnych środków technicznych, organizacyjnych i kadrowych, które są odpowiednie dla zapobiegania dalszym przestępstwom lub przestępstwom skarbowym lub nieprawidłowemu postępowaniu wykonawcy.</a:t>
            </a:r>
            <a:br>
              <a:rPr lang="pl-PL" altLang="pl-PL" sz="2000" dirty="0" smtClean="0">
                <a:latin typeface="Lato"/>
              </a:rPr>
            </a:br>
            <a:endParaRPr lang="pl-PL" altLang="pl-PL" sz="1000" dirty="0" smtClean="0">
              <a:latin typeface="Lato"/>
            </a:endParaRPr>
          </a:p>
          <a:p>
            <a:pPr>
              <a:lnSpc>
                <a:spcPct val="80000"/>
              </a:lnSpc>
              <a:buClr>
                <a:srgbClr val="A50021"/>
              </a:buClr>
            </a:pPr>
            <a:r>
              <a:rPr lang="pl-PL" altLang="pl-PL" sz="2000" dirty="0" smtClean="0">
                <a:latin typeface="Lato"/>
              </a:rPr>
              <a:t>Dotyczy: art. 24 ust. 1 </a:t>
            </a:r>
            <a:r>
              <a:rPr lang="pl-PL" altLang="pl-PL" sz="2000" dirty="0" err="1" smtClean="0">
                <a:latin typeface="Lato"/>
              </a:rPr>
              <a:t>pkt</a:t>
            </a:r>
            <a:r>
              <a:rPr lang="pl-PL" altLang="pl-PL" sz="2000" dirty="0" smtClean="0">
                <a:latin typeface="Lato"/>
              </a:rPr>
              <a:t> 13 i 14 oraz 16-20; art. 24 ust. 5 </a:t>
            </a:r>
            <a:r>
              <a:rPr lang="pl-PL" altLang="pl-PL" sz="2000" dirty="0" err="1" smtClean="0">
                <a:latin typeface="Lato"/>
              </a:rPr>
              <a:t>pkt</a:t>
            </a:r>
            <a:r>
              <a:rPr lang="pl-PL" altLang="pl-PL" sz="2000" dirty="0" smtClean="0">
                <a:latin typeface="Lato"/>
              </a:rPr>
              <a:t> 1-8 </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150</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WERYFIKACJA BRAKU PODSTAW   WYKLUCZENIA Z POSTĘPOWANIA</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382258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WARUNKI UDZIAŁU W POSTĘPOWANIU</a:t>
            </a:r>
          </a:p>
          <a:p>
            <a:pPr>
              <a:lnSpc>
                <a:spcPct val="80000"/>
              </a:lnSpc>
            </a:pPr>
            <a:r>
              <a:rPr lang="pl-PL" altLang="pl-PL" sz="2000" b="1" dirty="0" smtClean="0">
                <a:latin typeface="Lato"/>
              </a:rPr>
              <a:t/>
            </a:r>
            <a:br>
              <a:rPr lang="pl-PL" altLang="pl-PL" sz="2000" b="1" dirty="0" smtClean="0">
                <a:latin typeface="Lato"/>
              </a:rPr>
            </a:br>
            <a:r>
              <a:rPr lang="pl-PL" altLang="pl-PL" sz="2000" b="1" dirty="0" smtClean="0">
                <a:latin typeface="Lato"/>
              </a:rPr>
              <a:t>Art. 22 ust. 1b ustawy:</a:t>
            </a:r>
            <a:br>
              <a:rPr lang="pl-PL" altLang="pl-PL" sz="2000" b="1" dirty="0" smtClean="0">
                <a:latin typeface="Lato"/>
              </a:rPr>
            </a:br>
            <a:r>
              <a:rPr lang="pl-PL" altLang="pl-PL" sz="2000" b="1" dirty="0" smtClean="0">
                <a:latin typeface="Lato"/>
              </a:rPr>
              <a:t/>
            </a:r>
            <a:br>
              <a:rPr lang="pl-PL" altLang="pl-PL" sz="2000" b="1" dirty="0" smtClean="0">
                <a:latin typeface="Lato"/>
              </a:rPr>
            </a:br>
            <a:r>
              <a:rPr lang="pl-PL" altLang="pl-PL" sz="2000" dirty="0" smtClean="0">
                <a:latin typeface="Lato"/>
              </a:rPr>
              <a:t>Warunki udziału w postępowaniu mogą dotyczyć:</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1) kompetencji lub uprawnień do prowadzenia określonej działalności zawodowej, o ile wynika to z odrębnych przepisów;</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sytuacji ekonomicznej lub finansowej;</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zdolności technicznej lub zawodowej.</a:t>
            </a:r>
          </a:p>
          <a:p>
            <a:pPr>
              <a:lnSpc>
                <a:spcPct val="80000"/>
              </a:lnSpc>
            </a:pPr>
            <a:endParaRPr lang="pl-PL" altLang="pl-PL" sz="2000" dirty="0" smtClean="0">
              <a:latin typeface="Lato"/>
            </a:endParaRPr>
          </a:p>
          <a:p>
            <a:pPr>
              <a:lnSpc>
                <a:spcPct val="80000"/>
              </a:lnSpc>
            </a:pPr>
            <a:r>
              <a:rPr lang="pl-PL" altLang="pl-PL" sz="2000" u="sng" dirty="0" smtClean="0">
                <a:latin typeface="Lato"/>
              </a:rPr>
              <a:t>Weryfikacja spełniania warunków następuje w oparciu o oświadczenia i dokumenty wskazane przez zamawiającego </a:t>
            </a:r>
            <a:br>
              <a:rPr lang="pl-PL" altLang="pl-PL" sz="2000" u="sng" dirty="0" smtClean="0">
                <a:latin typeface="Lato"/>
              </a:rPr>
            </a:br>
            <a:r>
              <a:rPr lang="pl-PL" altLang="pl-PL" sz="2000" u="sng" dirty="0" smtClean="0">
                <a:latin typeface="Lato"/>
              </a:rPr>
              <a:t>w ogłoszeniu o zamówieniu oraz w SIWZ.</a:t>
            </a:r>
            <a:endParaRPr lang="pl-PL" altLang="pl-PL" sz="2000" u="sng"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151</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WERYFIKACJA SPEŁNIANIA WARUNKÓW UDZIAŁU</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08111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b="1" dirty="0" smtClean="0">
              <a:latin typeface="Lato"/>
            </a:endParaRPr>
          </a:p>
          <a:p>
            <a:pPr>
              <a:lnSpc>
                <a:spcPct val="80000"/>
              </a:lnSpc>
              <a:buClr>
                <a:srgbClr val="A50021"/>
              </a:buClr>
            </a:pPr>
            <a:r>
              <a:rPr lang="pl-PL" altLang="pl-PL" sz="2300" b="1" dirty="0" smtClean="0">
                <a:latin typeface="Lato"/>
              </a:rPr>
              <a:t>KORZYSTANIE Z ZASOBÓW INNYCH PODMIOTÓW – art. 22a ustawy.</a:t>
            </a:r>
            <a:r>
              <a:rPr lang="pl-PL" altLang="pl-PL" sz="2000" dirty="0" smtClean="0">
                <a:latin typeface="Lato"/>
              </a:rPr>
              <a:t/>
            </a:r>
            <a:br>
              <a:rPr lang="pl-PL" altLang="pl-PL" sz="2000" dirty="0" smtClean="0">
                <a:latin typeface="Lato"/>
              </a:rPr>
            </a:br>
            <a:endParaRPr lang="pl-PL" altLang="pl-PL" sz="2000" dirty="0" smtClean="0">
              <a:latin typeface="Lato"/>
            </a:endParaRP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1) poleganie „w stosownych sytuacjach oraz w odniesieniu do konkretnego zamówienia, lub jego części” na:</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zdolnościach technicznych lub zawodowych lub</a:t>
            </a:r>
            <a:br>
              <a:rPr lang="pl-PL" altLang="pl-PL" sz="2000" dirty="0" smtClean="0">
                <a:latin typeface="Lato"/>
              </a:rPr>
            </a:br>
            <a:r>
              <a:rPr lang="pl-PL" altLang="pl-PL" sz="2000" dirty="0" smtClean="0">
                <a:latin typeface="Lato"/>
              </a:rPr>
              <a:t>- sytuacji finansowej lub ekonomicznej innych podmiotów, </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niezależnie od charakteru prawnego łączących wykonawcę </a:t>
            </a:r>
            <a:br>
              <a:rPr lang="pl-PL" altLang="pl-PL" sz="2000" dirty="0" smtClean="0">
                <a:latin typeface="Lato"/>
              </a:rPr>
            </a:br>
            <a:r>
              <a:rPr lang="pl-PL" altLang="pl-PL" sz="2000" dirty="0" smtClean="0">
                <a:latin typeface="Lato"/>
              </a:rPr>
              <a:t>z danym podmiotem stosunków prawnych</a:t>
            </a:r>
          </a:p>
          <a:p>
            <a:pPr>
              <a:lnSpc>
                <a:spcPct val="80000"/>
              </a:lnSpc>
              <a:buClr>
                <a:srgbClr val="A50021"/>
              </a:buClr>
            </a:pPr>
            <a:r>
              <a:rPr lang="pl-PL" altLang="pl-PL" sz="2000" dirty="0" smtClean="0">
                <a:latin typeface="Lato"/>
              </a:rPr>
              <a:t/>
            </a:r>
            <a:br>
              <a:rPr lang="pl-PL" altLang="pl-PL" sz="2000" dirty="0" smtClean="0">
                <a:latin typeface="Lato"/>
              </a:rPr>
            </a:br>
            <a:r>
              <a:rPr lang="pl-PL" altLang="pl-PL" sz="2000" dirty="0" smtClean="0">
                <a:latin typeface="Lato"/>
              </a:rPr>
              <a:t>w celu:</a:t>
            </a:r>
            <a:br>
              <a:rPr lang="pl-PL" altLang="pl-PL" sz="2000" dirty="0" smtClean="0">
                <a:latin typeface="Lato"/>
              </a:rPr>
            </a:br>
            <a:r>
              <a:rPr lang="pl-PL" altLang="pl-PL" sz="2000" dirty="0" smtClean="0">
                <a:latin typeface="Lato"/>
              </a:rPr>
              <a:t>- potwierdzenia spełniania </a:t>
            </a:r>
            <a:r>
              <a:rPr lang="pl-PL" altLang="pl-PL" sz="2000" u="sng" dirty="0" smtClean="0">
                <a:latin typeface="Lato"/>
              </a:rPr>
              <a:t>warunków</a:t>
            </a:r>
            <a:r>
              <a:rPr lang="pl-PL" altLang="pl-PL" sz="2000" dirty="0" smtClean="0">
                <a:latin typeface="Lato"/>
              </a:rPr>
              <a:t> </a:t>
            </a:r>
            <a:r>
              <a:rPr lang="pl-PL" altLang="pl-PL" sz="2000" u="sng" dirty="0" smtClean="0">
                <a:latin typeface="Lato"/>
              </a:rPr>
              <a:t>udziału w postępowaniu</a:t>
            </a:r>
            <a:r>
              <a:rPr lang="pl-PL" altLang="pl-PL" sz="2000" dirty="0" smtClean="0">
                <a:latin typeface="Lato"/>
              </a:rPr>
              <a:t>, </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152</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WERYFIKACJA SPEŁNIANIA WARUNKÓW UDZIAŁU</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5489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smtClean="0">
                <a:latin typeface="Lato"/>
              </a:rPr>
              <a:t>KORZYSTANIE Z ZASOBÓW INNYCH PODMIOTÓW</a:t>
            </a:r>
            <a:r>
              <a:rPr lang="pl-PL" altLang="pl-PL" sz="2000" dirty="0" smtClean="0">
                <a:latin typeface="Lato"/>
              </a:rPr>
              <a:t/>
            </a:r>
            <a:br>
              <a:rPr lang="pl-PL" altLang="pl-PL" sz="2000" dirty="0" smtClean="0">
                <a:latin typeface="Lato"/>
              </a:rPr>
            </a:br>
            <a:endParaRPr lang="pl-PL" altLang="pl-PL" sz="2000" dirty="0" smtClean="0">
              <a:latin typeface="Lato"/>
            </a:endParaRPr>
          </a:p>
          <a:p>
            <a:pPr>
              <a:lnSpc>
                <a:spcPct val="80000"/>
              </a:lnSpc>
              <a:buClr>
                <a:srgbClr val="A50021"/>
              </a:buClr>
            </a:pPr>
            <a:r>
              <a:rPr lang="pl-PL" altLang="pl-PL" sz="2000" dirty="0" smtClean="0">
                <a:latin typeface="Lato"/>
              </a:rPr>
              <a:t>2) udowodnienie zamawiającemu, że wykonawca będzie dysponował niezbędnymi zasobami innych podmiotów – </a:t>
            </a:r>
            <a:br>
              <a:rPr lang="pl-PL" altLang="pl-PL" sz="2000" dirty="0" smtClean="0">
                <a:latin typeface="Lato"/>
              </a:rPr>
            </a:br>
            <a:r>
              <a:rPr lang="pl-PL" altLang="pl-PL" sz="2000" dirty="0" smtClean="0">
                <a:latin typeface="Lato"/>
              </a:rPr>
              <a:t>w szczególności poprzez przedstawienie zobowiązania tych podmiotów do oddania wykonawcy do dyspozycji niezbędnych zasobów na potrzeby realizacji zamówienia,</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3) obowiązkowe badanie podstaw do wykluczenia innych podmiotów, w przypadku udostępniania przez nich swoich zdolności lub sytuacji finansowej lub ekonomicznej (podstawy do wykluczenia opisane w art. 24 ust. 1 </a:t>
            </a:r>
            <a:r>
              <a:rPr lang="pl-PL" altLang="pl-PL" sz="2000" dirty="0" err="1" smtClean="0">
                <a:latin typeface="Lato"/>
              </a:rPr>
              <a:t>pkt</a:t>
            </a:r>
            <a:r>
              <a:rPr lang="pl-PL" altLang="pl-PL" sz="2000" dirty="0" smtClean="0">
                <a:latin typeface="Lato"/>
              </a:rPr>
              <a:t> 13-22 i ust. 5),</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4) w przypadku warunków dot. wykształcenia, kwalifikacji zawodowych lub doświadczenia, wykonawcy mogą polegać na zdolnościach innych podmiotów, gdy podmioty te zrealizują roboty budowlane lub usługi, do realizacji których te zdolności są wymagane,</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153</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WERYFIKACJA SPEŁNIANIA WARUNKÓW UDZIAŁU</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302716"/>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smtClean="0">
                <a:latin typeface="Lato"/>
              </a:rPr>
              <a:t>KORZYSTANIE Z ZASOBÓW INNYCH PODMIOTÓW</a:t>
            </a:r>
            <a:r>
              <a:rPr lang="pl-PL" altLang="pl-PL" sz="2000" dirty="0" smtClean="0">
                <a:latin typeface="Lato"/>
              </a:rPr>
              <a:t/>
            </a:r>
            <a:br>
              <a:rPr lang="pl-PL" altLang="pl-PL" sz="2000" dirty="0" smtClean="0">
                <a:latin typeface="Lato"/>
              </a:rPr>
            </a:br>
            <a:endParaRPr lang="pl-PL" altLang="pl-PL" sz="2000" dirty="0" smtClean="0">
              <a:latin typeface="Lato"/>
            </a:endParaRP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a:latin typeface="Lato"/>
              </a:rPr>
              <a:t>5) solidarna odpowiedzialność wykonawcy i innego podmiotu, za szkodę poniesioną przez zamawiającego – dot. udostępnienia sytuacji ekonomicznej lub finansowej, zgodnie z przesłanką zawartą w art. 22a </a:t>
            </a:r>
            <a:r>
              <a:rPr lang="pl-PL" sz="2000" dirty="0" smtClean="0">
                <a:latin typeface="Lato"/>
              </a:rPr>
              <a:t>ust</a:t>
            </a:r>
            <a:r>
              <a:rPr lang="pl-PL" sz="2000" dirty="0">
                <a:latin typeface="Lato"/>
              </a:rPr>
              <a:t>. 5 ustawy,</a:t>
            </a:r>
            <a:br>
              <a:rPr lang="pl-PL" sz="2000" dirty="0">
                <a:latin typeface="Lato"/>
              </a:rPr>
            </a:br>
            <a:r>
              <a:rPr lang="pl-PL" sz="2000" dirty="0">
                <a:latin typeface="Lato"/>
              </a:rPr>
              <a:t/>
            </a:r>
            <a:br>
              <a:rPr lang="pl-PL" sz="2000" dirty="0">
                <a:latin typeface="Lato"/>
              </a:rPr>
            </a:br>
            <a:r>
              <a:rPr lang="pl-PL" sz="2000" dirty="0">
                <a:latin typeface="Lato"/>
              </a:rPr>
              <a:t>6) możliwość żądania przez zamawiającego zastąpienia </a:t>
            </a:r>
            <a:r>
              <a:rPr lang="pl-PL" sz="2000" dirty="0" smtClean="0">
                <a:latin typeface="Lato"/>
              </a:rPr>
              <a:t>tzw. podmiotu trzeciego </a:t>
            </a:r>
            <a:r>
              <a:rPr lang="pl-PL" sz="2000" dirty="0">
                <a:latin typeface="Lato"/>
              </a:rPr>
              <a:t>innym podmiotem bądź osobistego wykonania odpowiedniej części zamówienia przez wykonawcę, w sytuacji opisanej w art. 22a ust. 6</a:t>
            </a: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2000" dirty="0">
              <a:latin typeface="Lato"/>
            </a:endParaRPr>
          </a:p>
          <a:p>
            <a:pPr marL="10795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a:latin typeface="Lato"/>
              </a:rPr>
              <a:t>7) brak możliwości korzystania z zasobów innego podmiotu </a:t>
            </a:r>
            <a:r>
              <a:rPr lang="pl-PL" sz="2000" dirty="0" smtClean="0">
                <a:latin typeface="Lato"/>
              </a:rPr>
              <a:t/>
            </a:r>
            <a:br>
              <a:rPr lang="pl-PL" sz="2000" dirty="0" smtClean="0">
                <a:latin typeface="Lato"/>
              </a:rPr>
            </a:br>
            <a:r>
              <a:rPr lang="pl-PL" sz="2000" dirty="0" smtClean="0">
                <a:latin typeface="Lato"/>
              </a:rPr>
              <a:t>w </a:t>
            </a:r>
            <a:r>
              <a:rPr lang="pl-PL" sz="2000" dirty="0">
                <a:latin typeface="Lato"/>
              </a:rPr>
              <a:t>zakresie wiedzy i doświadczenia, w przypadku wskazania kluczowych części zamówienia do wykonania bezpośrednio przez wykonawcę – </a:t>
            </a:r>
            <a:r>
              <a:rPr lang="pl-PL" sz="2000" dirty="0" smtClean="0">
                <a:latin typeface="Lato"/>
              </a:rPr>
              <a:t>uchylenie w wyniku nowelizacji art</a:t>
            </a:r>
            <a:r>
              <a:rPr lang="pl-PL" sz="2000" dirty="0">
                <a:latin typeface="Lato"/>
              </a:rPr>
              <a:t>. 36a ust. 3 ustawy.</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154</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WERYFIKACJA SPEŁNIANIA WARUNKÓW UDZIAŁU</a:t>
            </a:r>
          </a:p>
        </p:txBody>
      </p:sp>
    </p:spTree>
    <p:extLst>
      <p:ext uri="{BB962C8B-B14F-4D97-AF65-F5344CB8AC3E}">
        <p14:creationId xmlns:p14="http://schemas.microsoft.com/office/powerpoint/2010/main" val="2237164695"/>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820329"/>
            <a:ext cx="7704856" cy="477053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smtClean="0">
                <a:latin typeface="Lato"/>
              </a:rPr>
              <a:t>W celu wykazania braku podstaw wykluczenia oraz </a:t>
            </a:r>
            <a:br>
              <a:rPr lang="pl-PL" altLang="pl-PL" sz="2200" b="1" dirty="0" smtClean="0">
                <a:latin typeface="Lato"/>
              </a:rPr>
            </a:br>
            <a:r>
              <a:rPr lang="pl-PL" altLang="pl-PL" sz="2200" b="1" dirty="0" smtClean="0">
                <a:latin typeface="Lato"/>
              </a:rPr>
              <a:t>spełniania warunków udziału w postępowaniu, </a:t>
            </a:r>
            <a:br>
              <a:rPr lang="pl-PL" altLang="pl-PL" sz="2200" b="1" dirty="0" smtClean="0">
                <a:latin typeface="Lato"/>
              </a:rPr>
            </a:br>
            <a:r>
              <a:rPr lang="pl-PL" altLang="pl-PL" sz="2200" b="1" dirty="0" smtClean="0">
                <a:latin typeface="Lato"/>
              </a:rPr>
              <a:t>wykonawca składa wraz z ofertą lub wnioskiem </a:t>
            </a:r>
            <a:br>
              <a:rPr lang="pl-PL" altLang="pl-PL" sz="2200" b="1" dirty="0" smtClean="0">
                <a:latin typeface="Lato"/>
              </a:rPr>
            </a:br>
            <a:r>
              <a:rPr lang="pl-PL" altLang="pl-PL" sz="2200" b="1" dirty="0" smtClean="0">
                <a:latin typeface="Lato"/>
              </a:rPr>
              <a:t>o dopuszczenie do udziału w postępowaniu:</a:t>
            </a:r>
          </a:p>
          <a:p>
            <a:pPr>
              <a:lnSpc>
                <a:spcPct val="80000"/>
              </a:lnSpc>
              <a:buClr>
                <a:srgbClr val="A50021"/>
              </a:buClr>
            </a:pPr>
            <a:endParaRPr lang="pl-PL" altLang="pl-PL" sz="1000" b="1" dirty="0" smtClean="0">
              <a:latin typeface="Lato"/>
            </a:endParaRPr>
          </a:p>
          <a:p>
            <a:pPr>
              <a:lnSpc>
                <a:spcPct val="80000"/>
              </a:lnSpc>
              <a:buClr>
                <a:srgbClr val="A50021"/>
              </a:buClr>
            </a:pPr>
            <a:r>
              <a:rPr lang="pl-PL" altLang="pl-PL" sz="2000" b="1" dirty="0" smtClean="0">
                <a:latin typeface="Lato"/>
              </a:rPr>
              <a:t>1. Pow. 30 000 euro ale poniżej kwoty unijnej:</a:t>
            </a:r>
            <a:r>
              <a:rPr lang="pl-PL" altLang="pl-PL" sz="2200" dirty="0" smtClean="0">
                <a:latin typeface="Lato"/>
              </a:rPr>
              <a:t/>
            </a:r>
            <a:br>
              <a:rPr lang="pl-PL" altLang="pl-PL" sz="2200" dirty="0" smtClean="0">
                <a:latin typeface="Lato"/>
              </a:rPr>
            </a:br>
            <a:r>
              <a:rPr lang="pl-PL" altLang="pl-PL" sz="2000" dirty="0" smtClean="0">
                <a:latin typeface="Lato"/>
              </a:rPr>
              <a:t>	- oświadczenie o braku podstaw wykluczenia oraz 	spełnianiu warunków udziału w postępowaniu.</a:t>
            </a:r>
          </a:p>
          <a:p>
            <a:pPr>
              <a:lnSpc>
                <a:spcPct val="80000"/>
              </a:lnSpc>
              <a:buClr>
                <a:srgbClr val="A50021"/>
              </a:buClr>
            </a:pPr>
            <a:endParaRPr lang="pl-PL" altLang="pl-PL" sz="1000" dirty="0" smtClean="0">
              <a:latin typeface="Lato"/>
            </a:endParaRPr>
          </a:p>
          <a:p>
            <a:pPr>
              <a:lnSpc>
                <a:spcPct val="80000"/>
              </a:lnSpc>
              <a:buClr>
                <a:srgbClr val="A50021"/>
              </a:buClr>
            </a:pPr>
            <a:r>
              <a:rPr lang="pl-PL" altLang="pl-PL" sz="2000" b="1" dirty="0" smtClean="0">
                <a:latin typeface="Lato"/>
              </a:rPr>
              <a:t>2. Od kwoty unijnej wzwyż:</a:t>
            </a:r>
          </a:p>
          <a:p>
            <a:pPr>
              <a:lnSpc>
                <a:spcPct val="80000"/>
              </a:lnSpc>
              <a:buClr>
                <a:srgbClr val="A50021"/>
              </a:buClr>
            </a:pPr>
            <a:r>
              <a:rPr lang="pl-PL" altLang="pl-PL" sz="2000" dirty="0" smtClean="0">
                <a:latin typeface="Lato"/>
              </a:rPr>
              <a:t>	- oświadczenie w postaci Jednolitego Europejskiego 	Dokumentu Zamówienia (JEDZ), sporządzone zgodnie </a:t>
            </a:r>
            <a:br>
              <a:rPr lang="pl-PL" altLang="pl-PL" sz="2000" dirty="0" smtClean="0">
                <a:latin typeface="Lato"/>
              </a:rPr>
            </a:br>
            <a:r>
              <a:rPr lang="pl-PL" altLang="pl-PL" sz="2000" dirty="0" smtClean="0">
                <a:latin typeface="Lato"/>
              </a:rPr>
              <a:t>	z wzorem standardowego formularza określonym w 	rozporządzeniu wykonawczym Komisji Europejskiej 	wydanym na podstawie art. 59 ust. 2 dyrektywy 2014/24/UE 	oraz art. 80 ust. 3 dyrektywy 2014/25/UE – Rozporządzenie 	Wykonawcze Komisji (UE) 2016/7 z dnia 5 stycznia 2016 r. 	ustanawiające standardowy formularz 	jednolitego 	europejskiego dokumentu zamówieniowego </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155</a:t>
            </a:fld>
            <a:endParaRPr lang="pl-PL" altLang="pl-PL" dirty="0">
              <a:solidFill>
                <a:schemeClr val="accent3">
                  <a:lumMod val="75000"/>
                </a:schemeClr>
              </a:solidFill>
            </a:endParaRPr>
          </a:p>
        </p:txBody>
      </p:sp>
      <p:sp>
        <p:nvSpPr>
          <p:cNvPr id="7" name="TextBox 1"/>
          <p:cNvSpPr txBox="1"/>
          <p:nvPr/>
        </p:nvSpPr>
        <p:spPr>
          <a:xfrm>
            <a:off x="251520" y="620688"/>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WSTĘPNE POTWIERDZENIE WYMAGAŃ ZAMAWIAJĄCEGO</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844824"/>
            <a:ext cx="7704856" cy="48074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JEDNOLITY EUROPEJSKI DOKUMENT ZAMÓWIENIA</a:t>
            </a:r>
            <a:r>
              <a:rPr lang="pl-PL" altLang="pl-PL" sz="2000" b="1" dirty="0" smtClean="0">
                <a:latin typeface="Lato"/>
              </a:rPr>
              <a:t/>
            </a:r>
            <a:br>
              <a:rPr lang="pl-PL" altLang="pl-PL" sz="2000" b="1"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1) jest oświadczeniem stanowiącym wstępne potwierdzenie:</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 braku podstaw do wykluczenia wykonawcy oraz spełniania przez niego warunków udziału w postępowaniu, </a:t>
            </a:r>
            <a:br>
              <a:rPr lang="pl-PL" altLang="pl-PL" sz="2000" dirty="0" smtClean="0">
                <a:latin typeface="Lato"/>
              </a:rPr>
            </a:br>
            <a:r>
              <a:rPr lang="pl-PL" altLang="pl-PL" sz="2000" dirty="0" smtClean="0">
                <a:latin typeface="Lato"/>
              </a:rPr>
              <a:t>- spełniania kryteriów selekcji, dokonywanej w ramach postępowań, w których wykonawcy składają wnioski o dopuszczenie do udziału w postępowaniu, </a:t>
            </a:r>
            <a:br>
              <a:rPr lang="pl-PL" altLang="pl-PL" sz="2000" dirty="0" smtClean="0">
                <a:latin typeface="Lato"/>
              </a:rPr>
            </a:br>
            <a:r>
              <a:rPr lang="pl-PL" altLang="pl-PL" sz="2000" u="sng" dirty="0" smtClean="0">
                <a:latin typeface="Lato"/>
              </a:rPr>
              <a:t>w zakresie opisanym w ogłoszeniu o zamówieniu lub w SIWZ</a:t>
            </a:r>
            <a:r>
              <a:rPr lang="pl-PL" altLang="pl-PL" sz="2000" dirty="0" smtClean="0">
                <a:latin typeface="Lato"/>
              </a:rPr>
              <a:t>,</a:t>
            </a:r>
            <a:br>
              <a:rPr lang="pl-PL" altLang="pl-PL" sz="2000" dirty="0" smtClean="0">
                <a:latin typeface="Lato"/>
              </a:rPr>
            </a:br>
            <a:endParaRPr lang="pl-PL" altLang="pl-PL" sz="1000" dirty="0" smtClean="0">
              <a:latin typeface="Lato"/>
            </a:endParaRPr>
          </a:p>
          <a:p>
            <a:pPr>
              <a:lnSpc>
                <a:spcPct val="80000"/>
              </a:lnSpc>
              <a:buClr>
                <a:srgbClr val="A50021"/>
              </a:buClr>
            </a:pPr>
            <a:r>
              <a:rPr lang="pl-PL" altLang="pl-PL" sz="2000" dirty="0" smtClean="0">
                <a:latin typeface="Lato"/>
              </a:rPr>
              <a:t>2) składany jest wraz z ofertą lub wnioskiem o dopuszczenie do udziału w postępowaniu (oświadczenie jest aktualne na dzień składania ofert lub wniosków o dopuszczenie do udziału w postępowaniu),</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oświadczenie to sporządza się zgodnie ze wzorem standardowego formularza określonego w rozporządzeniu wykonawczym Komisji Europejskiej wydanym na podstawie </a:t>
            </a:r>
            <a:br>
              <a:rPr lang="pl-PL" altLang="pl-PL" sz="2000" dirty="0" smtClean="0">
                <a:latin typeface="Lato"/>
              </a:rPr>
            </a:br>
            <a:r>
              <a:rPr lang="pl-PL" altLang="pl-PL" sz="2000" dirty="0" smtClean="0">
                <a:latin typeface="Lato"/>
              </a:rPr>
              <a:t>art. 59 ust. 2 dyrektywy klasycznej oraz art. 80 ust. 3 dyrektywy sektorowej,</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156</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WSTĘPNE POTWIERDZENIE WYMAGAŃ ZAMAWIAJĄCEGO</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47507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300" b="1" dirty="0" smtClean="0">
              <a:latin typeface="Lato"/>
            </a:endParaRPr>
          </a:p>
          <a:p>
            <a:pPr>
              <a:lnSpc>
                <a:spcPct val="80000"/>
              </a:lnSpc>
              <a:buClr>
                <a:srgbClr val="A50021"/>
              </a:buClr>
            </a:pPr>
            <a:r>
              <a:rPr lang="pl-PL" altLang="pl-PL" sz="2300" b="1" dirty="0" smtClean="0">
                <a:latin typeface="Lato"/>
              </a:rPr>
              <a:t>JEDNOLITY EUROPEJSKI DOKUMENT ZAMÓWIENIA</a:t>
            </a:r>
            <a:r>
              <a:rPr lang="pl-PL" altLang="pl-PL" sz="2000" b="1" dirty="0" smtClean="0">
                <a:latin typeface="Lato"/>
              </a:rPr>
              <a:t/>
            </a:r>
            <a:br>
              <a:rPr lang="pl-PL" altLang="pl-PL" sz="2000" b="1" dirty="0" smtClean="0">
                <a:latin typeface="Lato"/>
              </a:rPr>
            </a:br>
            <a:endParaRPr lang="pl-PL" altLang="pl-PL" sz="2000" b="1" dirty="0" smtClean="0">
              <a:latin typeface="Lato"/>
            </a:endParaRPr>
          </a:p>
          <a:p>
            <a:pPr>
              <a:lnSpc>
                <a:spcPct val="80000"/>
              </a:lnSpc>
              <a:buClr>
                <a:srgbClr val="A50021"/>
              </a:buClr>
            </a:pPr>
            <a:r>
              <a:rPr lang="pl-PL" altLang="pl-PL" sz="1000" dirty="0" smtClean="0">
                <a:latin typeface="Lato"/>
              </a:rPr>
              <a:t/>
            </a:r>
            <a:br>
              <a:rPr lang="pl-PL" altLang="pl-PL" sz="1000" dirty="0" smtClean="0">
                <a:latin typeface="Lato"/>
              </a:rPr>
            </a:br>
            <a:r>
              <a:rPr lang="pl-PL" altLang="pl-PL" sz="2000" dirty="0">
                <a:latin typeface="Lato"/>
              </a:rPr>
              <a:t>4</a:t>
            </a:r>
            <a:r>
              <a:rPr lang="pl-PL" altLang="pl-PL" sz="2000" dirty="0" smtClean="0">
                <a:latin typeface="Lato"/>
              </a:rPr>
              <a:t>) w przypadku wykonawców wspólnie ubiegających się o zamówienie, jednolity dokument składa każdy z wykonawców wspólnie ubiegających się o zamówienia,</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a:latin typeface="Lato"/>
              </a:rPr>
              <a:t>5</a:t>
            </a:r>
            <a:r>
              <a:rPr lang="pl-PL" altLang="pl-PL" sz="2000" dirty="0" smtClean="0">
                <a:latin typeface="Lato"/>
              </a:rPr>
              <a:t>) w przypadku powoływania się na zasoby innego podmiotu, wykonawca składa jednolite dokumenty dotyczące tych podmiotów,</a:t>
            </a:r>
          </a:p>
          <a:p>
            <a:pPr>
              <a:lnSpc>
                <a:spcPct val="80000"/>
              </a:lnSpc>
              <a:buClr>
                <a:srgbClr val="A50021"/>
              </a:buClr>
            </a:pPr>
            <a:endParaRPr lang="pl-PL" altLang="pl-PL" sz="1000" dirty="0" smtClean="0">
              <a:latin typeface="Lato"/>
            </a:endParaRPr>
          </a:p>
          <a:p>
            <a:pPr>
              <a:lnSpc>
                <a:spcPct val="80000"/>
              </a:lnSpc>
              <a:buClr>
                <a:srgbClr val="A50021"/>
              </a:buClr>
            </a:pPr>
            <a:r>
              <a:rPr lang="pl-PL" altLang="pl-PL" sz="2000" dirty="0">
                <a:latin typeface="Lato"/>
              </a:rPr>
              <a:t>6</a:t>
            </a:r>
            <a:r>
              <a:rPr lang="pl-PL" altLang="pl-PL" sz="2000" dirty="0" smtClean="0">
                <a:latin typeface="Lato"/>
              </a:rPr>
              <a:t>) na żądanie zamawiającego odrębny JEDZ winni złożyć również zwykli podwykonawcy,</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a:latin typeface="Lato"/>
              </a:rPr>
              <a:t>7</a:t>
            </a:r>
            <a:r>
              <a:rPr lang="pl-PL" altLang="pl-PL" sz="2000" dirty="0" smtClean="0">
                <a:latin typeface="Lato"/>
              </a:rPr>
              <a:t>) możliwość wykorzystania przez wykonawcę w jednolitym dokumencie nadal aktualnych informacji zawartych w innym jednolitym dokumencie złożonym w odrębnym postępowaniu.</a:t>
            </a:r>
            <a:br>
              <a:rPr lang="pl-PL" altLang="pl-PL" sz="2000" dirty="0" smtClean="0">
                <a:latin typeface="Lato"/>
              </a:rPr>
            </a:br>
            <a:r>
              <a:rPr lang="pl-PL" altLang="pl-PL" sz="1000" dirty="0" smtClean="0">
                <a:latin typeface="Lato"/>
              </a:rPr>
              <a:t/>
            </a:r>
            <a:br>
              <a:rPr lang="pl-PL" altLang="pl-PL" sz="1000" dirty="0" smtClean="0">
                <a:latin typeface="Lato"/>
              </a:rPr>
            </a:b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157</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WSTĘPNE POTWIERDZENIE WYMAGAŃ ZAMAWIAJĄCEGO</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556792"/>
            <a:ext cx="7704856" cy="506600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200" b="1" dirty="0" smtClean="0">
                <a:latin typeface="Lato"/>
              </a:rPr>
              <a:t> Zasada generalna </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ea typeface="Arial Unicode MS" pitchFamily="34" charset="-128"/>
                <a:cs typeface="Arial Unicode MS" pitchFamily="34" charset="-128"/>
              </a:rPr>
              <a:t>⇨ zgodnie z kryteriami wyboru oferty podanymi w ogłoszeniu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o zamówieniu /SIWZ/ zaproszeniu do udziału w postępowaniu; spośród ofert niepodlegających odrzuceniu.</a:t>
            </a:r>
            <a:r>
              <a:rPr lang="pl-PL" altLang="pl-PL" sz="2000" dirty="0" smtClean="0">
                <a:latin typeface="Lato"/>
              </a:rPr>
              <a:t/>
            </a:r>
            <a:br>
              <a:rPr lang="pl-PL" altLang="pl-PL" sz="2000" dirty="0" smtClean="0">
                <a:latin typeface="Lato"/>
              </a:rPr>
            </a:br>
            <a:endParaRPr lang="pl-PL" altLang="pl-PL" sz="1000" dirty="0" smtClean="0">
              <a:latin typeface="Lato"/>
            </a:endParaRPr>
          </a:p>
          <a:p>
            <a:pPr>
              <a:lnSpc>
                <a:spcPct val="80000"/>
              </a:lnSpc>
              <a:buFont typeface="Wingdings" pitchFamily="2" charset="2"/>
              <a:buChar char="Ø"/>
            </a:pPr>
            <a:r>
              <a:rPr lang="pl-PL" altLang="pl-PL" sz="2200" b="1" dirty="0" smtClean="0">
                <a:latin typeface="Lato"/>
              </a:rPr>
              <a:t> Niemożność dokonania wyboru oferty, w przypadku uzyskania tej samej liczby punktów (identyczny bilans ceny lub kosztu</a:t>
            </a:r>
            <a:r>
              <a:rPr lang="pl-PL" altLang="pl-PL" sz="2200" b="1" dirty="0">
                <a:latin typeface="Lato"/>
              </a:rPr>
              <a:t> </a:t>
            </a:r>
            <a:r>
              <a:rPr lang="pl-PL" altLang="pl-PL" sz="2200" b="1" dirty="0" smtClean="0">
                <a:latin typeface="Lato"/>
              </a:rPr>
              <a:t>i innych kryteriów)</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dirty="0" smtClean="0">
                <a:latin typeface="Lato"/>
              </a:rPr>
              <a:t>obowiązek dokonania wyboru tej z ofert, która zawiera niższą cenę lub koszt,</a:t>
            </a:r>
            <a:br>
              <a:rPr lang="pl-PL" altLang="pl-PL" sz="2000" dirty="0" smtClean="0">
                <a:latin typeface="Lato"/>
              </a:rPr>
            </a:br>
            <a:r>
              <a:rPr lang="pl-PL" altLang="pl-PL" sz="2000"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dirty="0" smtClean="0">
                <a:latin typeface="Lato"/>
              </a:rPr>
              <a:t>jeżeli zostały złożone oferty o takiej samej cenie lub koszcie, obowiązek wezwania wykonawców, którzy  złożyli te oferty, do złożenia ofert dodatkowych. </a:t>
            </a:r>
            <a:br>
              <a:rPr lang="pl-PL" altLang="pl-PL" sz="2000" dirty="0" smtClean="0">
                <a:latin typeface="Lato"/>
              </a:rPr>
            </a:br>
            <a:endParaRPr lang="pl-PL" altLang="pl-PL" sz="1000" dirty="0" smtClean="0">
              <a:latin typeface="Lato"/>
            </a:endParaRPr>
          </a:p>
          <a:p>
            <a:pPr>
              <a:lnSpc>
                <a:spcPct val="80000"/>
              </a:lnSpc>
              <a:buFont typeface="Wingdings" pitchFamily="2" charset="2"/>
              <a:buChar char="Ø"/>
            </a:pPr>
            <a:r>
              <a:rPr lang="pl-PL" altLang="pl-PL" sz="2200" b="1" dirty="0" smtClean="0">
                <a:latin typeface="Lato"/>
              </a:rPr>
              <a:t> Gdy cena lub koszt jest jedynym kryterium wyboru oferty i zostały złożone oferty o takiej samej cenie lub koszcie</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ea typeface="Arial Unicode MS" pitchFamily="34" charset="-128"/>
                <a:cs typeface="Arial Unicode MS" pitchFamily="34" charset="-128"/>
              </a:rPr>
              <a:t>⇨</a:t>
            </a:r>
            <a:r>
              <a:rPr lang="pl-PL" altLang="pl-PL" sz="2000" dirty="0" smtClean="0">
                <a:latin typeface="Lato"/>
              </a:rPr>
              <a:t> obowiązek wezwania wykonawców, którzy złożyli te oferty, do złożenia ofert dodatkowych.</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158</a:t>
            </a:fld>
            <a:endParaRPr lang="pl-PL" altLang="pl-PL" dirty="0">
              <a:solidFill>
                <a:schemeClr val="accent3">
                  <a:lumMod val="75000"/>
                </a:schemeClr>
              </a:solidFill>
            </a:endParaRPr>
          </a:p>
        </p:txBody>
      </p:sp>
      <p:sp>
        <p:nvSpPr>
          <p:cNvPr id="7" name="TextBox 1"/>
          <p:cNvSpPr txBox="1"/>
          <p:nvPr/>
        </p:nvSpPr>
        <p:spPr>
          <a:xfrm>
            <a:off x="251520" y="719610"/>
            <a:ext cx="5112568" cy="748923"/>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DOKONANIE RANKINGU OFERT</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44824"/>
            <a:ext cx="7704856" cy="46966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smtClean="0">
                <a:latin typeface="Lato"/>
              </a:rPr>
              <a:t>SKŁADANIE DOKUMENTÓW NA POTWIERDZENIE OKOLICZNOŚCI, O KTÓRYCH MOWA W ART. 25 UST. 1</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rPr>
              <a:t>1) ubiegając się o zamówienie wykonawca składa wraz z ofertą wyłącznie oświadczenie stanowiące wstępne potwierdzenie okoliczności, o których mowa w art. 25 ust. 1 ustawy:</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złożenie dokumentów następuje tylko przez tzw. zwycięskiego wykonawcę </a:t>
            </a:r>
            <a:r>
              <a:rPr lang="pl-PL" altLang="pl-PL" sz="2000" dirty="0">
                <a:latin typeface="Lato"/>
              </a:rPr>
              <a:t>(</a:t>
            </a:r>
            <a:r>
              <a:rPr lang="pl-PL" altLang="pl-PL" sz="2000" dirty="0" smtClean="0">
                <a:latin typeface="Lato"/>
              </a:rPr>
              <a:t>przed udzieleniem zmówienia) - zamawiający:</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a:t>
            </a:r>
            <a:r>
              <a:rPr lang="pl-PL" altLang="pl-PL" sz="2000" b="1" dirty="0" smtClean="0">
                <a:latin typeface="Lato"/>
              </a:rPr>
              <a:t>poniżej kwoty unijnej – </a:t>
            </a:r>
            <a:r>
              <a:rPr lang="pl-PL" altLang="pl-PL" sz="2000" b="1" u="sng" dirty="0" smtClean="0">
                <a:latin typeface="Lato"/>
              </a:rPr>
              <a:t>może wezwać </a:t>
            </a:r>
            <a:r>
              <a:rPr lang="pl-PL" altLang="pl-PL" sz="2000" dirty="0" smtClean="0">
                <a:latin typeface="Lato"/>
              </a:rPr>
              <a:t>do złożenia aktualnych dokumentów </a:t>
            </a:r>
            <a:br>
              <a:rPr lang="pl-PL" altLang="pl-PL" sz="2000" dirty="0" smtClean="0">
                <a:latin typeface="Lato"/>
              </a:rPr>
            </a:br>
            <a:r>
              <a:rPr lang="pl-PL" altLang="pl-PL" sz="2000" dirty="0" smtClean="0">
                <a:latin typeface="Lato"/>
              </a:rPr>
              <a:t>-</a:t>
            </a:r>
            <a:r>
              <a:rPr lang="pl-PL" altLang="pl-PL" sz="2000" b="1" dirty="0" smtClean="0">
                <a:latin typeface="Lato"/>
              </a:rPr>
              <a:t>od kwoty unijnej wzwyż – </a:t>
            </a:r>
            <a:r>
              <a:rPr lang="pl-PL" altLang="pl-PL" sz="2000" b="1" u="sng" dirty="0" smtClean="0">
                <a:latin typeface="Lato"/>
              </a:rPr>
              <a:t>wzywa</a:t>
            </a:r>
            <a:r>
              <a:rPr lang="pl-PL" altLang="pl-PL" sz="2000" b="1" dirty="0" smtClean="0">
                <a:latin typeface="Lato"/>
              </a:rPr>
              <a:t> </a:t>
            </a:r>
            <a:r>
              <a:rPr lang="pl-PL" altLang="pl-PL" sz="2000" dirty="0" smtClean="0">
                <a:latin typeface="Lato"/>
              </a:rPr>
              <a:t>do złożenia aktualnych</a:t>
            </a:r>
            <a:r>
              <a:rPr lang="pl-PL" altLang="pl-PL" sz="2000" u="sng" dirty="0" smtClean="0">
                <a:latin typeface="Lato"/>
              </a:rPr>
              <a:t> </a:t>
            </a:r>
            <a:r>
              <a:rPr lang="pl-PL" altLang="pl-PL" sz="2000" dirty="0" smtClean="0">
                <a:latin typeface="Lato"/>
              </a:rPr>
              <a:t>dokumentów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potwierdzających okoliczności, o których mowa w art. 25 ust. 1 ustawy,</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minimalny termin do złożenia dokumentów: </a:t>
            </a:r>
            <a:r>
              <a:rPr lang="pl-PL" altLang="pl-PL" sz="2000" b="1" dirty="0" smtClean="0">
                <a:latin typeface="Lato"/>
              </a:rPr>
              <a:t>5/10 dni </a:t>
            </a:r>
            <a:br>
              <a:rPr lang="pl-PL" altLang="pl-PL" sz="2000" b="1" dirty="0" smtClean="0">
                <a:latin typeface="Lato"/>
              </a:rPr>
            </a:br>
            <a:r>
              <a:rPr lang="pl-PL" altLang="pl-PL" sz="2000" dirty="0" smtClean="0">
                <a:latin typeface="Lato"/>
              </a:rPr>
              <a:t>w zależności od wartości zamówienia (dokumenty mają być aktualne na dzień ich złożenia),</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159</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POTWIERDZENIE WYMAGAŃ PRZEZ „ZWYCIĘSKIEGO” WYKONAWCĘ</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2204864"/>
            <a:ext cx="7632700" cy="4278094"/>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endParaRPr lang="pl-PL" altLang="pl-PL" sz="1000" dirty="0">
              <a:latin typeface="Lato"/>
            </a:endParaRPr>
          </a:p>
          <a:p>
            <a:pPr>
              <a:lnSpc>
                <a:spcPct val="80000"/>
              </a:lnSpc>
              <a:buClr>
                <a:schemeClr val="tx1"/>
              </a:buClr>
            </a:pPr>
            <a:r>
              <a:rPr lang="pl-PL" altLang="pl-PL" sz="2000" dirty="0" smtClean="0">
                <a:latin typeface="Lato"/>
              </a:rPr>
              <a:t>3. 	Rozporządzenie </a:t>
            </a:r>
            <a:r>
              <a:rPr lang="pl-PL" altLang="pl-PL" sz="2000" dirty="0">
                <a:latin typeface="Lato"/>
              </a:rPr>
              <a:t>Parlamentu Europejskiego i Rady (UE) </a:t>
            </a:r>
            <a:r>
              <a:rPr lang="pl-PL" altLang="pl-PL" sz="2000" dirty="0" smtClean="0">
                <a:latin typeface="Lato"/>
              </a:rPr>
              <a:t/>
            </a:r>
            <a:br>
              <a:rPr lang="pl-PL" altLang="pl-PL" sz="2000" dirty="0" smtClean="0">
                <a:latin typeface="Lato"/>
              </a:rPr>
            </a:br>
            <a:r>
              <a:rPr lang="pl-PL" altLang="pl-PL" sz="2000" dirty="0" smtClean="0">
                <a:latin typeface="Lato"/>
              </a:rPr>
              <a:t>	Nr 1303/2013 z </a:t>
            </a:r>
            <a:r>
              <a:rPr lang="pl-PL" altLang="pl-PL" sz="2000" dirty="0">
                <a:latin typeface="Lato"/>
              </a:rPr>
              <a:t>dnia 17 grudnia 2013 r. ustanawiające </a:t>
            </a:r>
            <a:r>
              <a:rPr lang="pl-PL" altLang="pl-PL" sz="2000" dirty="0" smtClean="0">
                <a:latin typeface="Lato"/>
              </a:rPr>
              <a:t>	wspólne przepisy </a:t>
            </a:r>
            <a:r>
              <a:rPr lang="pl-PL" altLang="pl-PL" sz="2000" dirty="0">
                <a:latin typeface="Lato"/>
              </a:rPr>
              <a:t>dotyczące Europejskiego Funduszu </a:t>
            </a:r>
            <a:r>
              <a:rPr lang="pl-PL" altLang="pl-PL" sz="2000" dirty="0" smtClean="0">
                <a:latin typeface="Lato"/>
              </a:rPr>
              <a:t>	Rozwoju Regionalnego</a:t>
            </a:r>
            <a:r>
              <a:rPr lang="pl-PL" altLang="pl-PL" sz="2000" dirty="0">
                <a:latin typeface="Lato"/>
              </a:rPr>
              <a:t>, Europejskiego Funduszu </a:t>
            </a:r>
            <a:r>
              <a:rPr lang="pl-PL" altLang="pl-PL" sz="2000" dirty="0" smtClean="0">
                <a:latin typeface="Lato"/>
              </a:rPr>
              <a:t>	Społecznego</a:t>
            </a:r>
            <a:r>
              <a:rPr lang="pl-PL" altLang="pl-PL" sz="2000" dirty="0">
                <a:latin typeface="Lato"/>
              </a:rPr>
              <a:t>, </a:t>
            </a:r>
            <a:r>
              <a:rPr lang="pl-PL" altLang="pl-PL" sz="2000" dirty="0" smtClean="0">
                <a:latin typeface="Lato"/>
              </a:rPr>
              <a:t>Funduszu Spójności</a:t>
            </a:r>
            <a:r>
              <a:rPr lang="pl-PL" altLang="pl-PL" sz="2000" dirty="0">
                <a:latin typeface="Lato"/>
              </a:rPr>
              <a:t>, Europejskiego </a:t>
            </a:r>
            <a:r>
              <a:rPr lang="pl-PL" altLang="pl-PL" sz="2000" dirty="0" smtClean="0">
                <a:latin typeface="Lato"/>
              </a:rPr>
              <a:t>	Funduszu </a:t>
            </a:r>
            <a:r>
              <a:rPr lang="pl-PL" altLang="pl-PL" sz="2000" dirty="0">
                <a:latin typeface="Lato"/>
              </a:rPr>
              <a:t>Rolnego na rzecz Rozwoju </a:t>
            </a:r>
            <a:r>
              <a:rPr lang="pl-PL" altLang="pl-PL" sz="2000" dirty="0" smtClean="0">
                <a:latin typeface="Lato"/>
              </a:rPr>
              <a:t>	Obszarów </a:t>
            </a:r>
            <a:r>
              <a:rPr lang="pl-PL" altLang="pl-PL" sz="2000" dirty="0">
                <a:latin typeface="Lato"/>
              </a:rPr>
              <a:t>Wiejskich </a:t>
            </a:r>
            <a:r>
              <a:rPr lang="pl-PL" altLang="pl-PL" sz="2000" dirty="0" smtClean="0">
                <a:latin typeface="Lato"/>
              </a:rPr>
              <a:t>	oraz </a:t>
            </a:r>
            <a:r>
              <a:rPr lang="pl-PL" altLang="pl-PL" sz="2000" dirty="0">
                <a:latin typeface="Lato"/>
              </a:rPr>
              <a:t>Europejskiego Funduszu Morskiego </a:t>
            </a:r>
            <a:r>
              <a:rPr lang="pl-PL" altLang="pl-PL" sz="2000" dirty="0" smtClean="0">
                <a:latin typeface="Lato"/>
              </a:rPr>
              <a:t>i </a:t>
            </a:r>
            <a:r>
              <a:rPr lang="pl-PL" altLang="pl-PL" sz="2000" dirty="0">
                <a:latin typeface="Lato"/>
              </a:rPr>
              <a:t>Rybackiego oraz </a:t>
            </a:r>
            <a:r>
              <a:rPr lang="pl-PL" altLang="pl-PL" sz="2000" dirty="0" smtClean="0">
                <a:latin typeface="Lato"/>
              </a:rPr>
              <a:t>	ustanawiające </a:t>
            </a:r>
            <a:r>
              <a:rPr lang="pl-PL" altLang="pl-PL" sz="2000" dirty="0">
                <a:latin typeface="Lato"/>
              </a:rPr>
              <a:t>przepisy ogólne </a:t>
            </a:r>
            <a:r>
              <a:rPr lang="pl-PL" altLang="pl-PL" sz="2000" dirty="0" smtClean="0">
                <a:latin typeface="Lato"/>
              </a:rPr>
              <a:t>	dotyczące 	Europejskiego 	Funduszu </a:t>
            </a:r>
            <a:r>
              <a:rPr lang="pl-PL" altLang="pl-PL" sz="2000" dirty="0">
                <a:latin typeface="Lato"/>
              </a:rPr>
              <a:t>Rozwoju </a:t>
            </a:r>
            <a:r>
              <a:rPr lang="pl-PL" altLang="pl-PL" sz="2000" dirty="0" smtClean="0">
                <a:latin typeface="Lato"/>
              </a:rPr>
              <a:t>Regionalnego </a:t>
            </a:r>
            <a:r>
              <a:rPr lang="pl-PL" altLang="pl-PL" sz="2000" dirty="0">
                <a:latin typeface="Lato"/>
              </a:rPr>
              <a:t>Europejskiego </a:t>
            </a:r>
            <a:r>
              <a:rPr lang="pl-PL" altLang="pl-PL" sz="2000" dirty="0" smtClean="0">
                <a:latin typeface="Lato"/>
              </a:rPr>
              <a:t>	Funduszu </a:t>
            </a:r>
            <a:r>
              <a:rPr lang="pl-PL" altLang="pl-PL" sz="2000" dirty="0">
                <a:latin typeface="Lato"/>
              </a:rPr>
              <a:t>Społecznego, </a:t>
            </a:r>
            <a:r>
              <a:rPr lang="pl-PL" altLang="pl-PL" sz="2000" dirty="0" smtClean="0">
                <a:latin typeface="Lato"/>
              </a:rPr>
              <a:t>Funduszu </a:t>
            </a:r>
            <a:r>
              <a:rPr lang="pl-PL" altLang="pl-PL" sz="2000" dirty="0">
                <a:latin typeface="Lato"/>
              </a:rPr>
              <a:t>Spójności i </a:t>
            </a:r>
            <a:r>
              <a:rPr lang="pl-PL" altLang="pl-PL" sz="2000" dirty="0" smtClean="0">
                <a:latin typeface="Lato"/>
              </a:rPr>
              <a:t>	Europejskiego Funduszu </a:t>
            </a:r>
            <a:r>
              <a:rPr lang="pl-PL" altLang="pl-PL" sz="2000" dirty="0">
                <a:latin typeface="Lato"/>
              </a:rPr>
              <a:t>Morskiego </a:t>
            </a:r>
            <a:r>
              <a:rPr lang="pl-PL" altLang="pl-PL" sz="2000" dirty="0" smtClean="0">
                <a:latin typeface="Lato"/>
              </a:rPr>
              <a:t>i </a:t>
            </a:r>
            <a:r>
              <a:rPr lang="pl-PL" altLang="pl-PL" sz="2000" dirty="0">
                <a:latin typeface="Lato"/>
              </a:rPr>
              <a:t>Rybackiego oraz </a:t>
            </a:r>
            <a:r>
              <a:rPr lang="pl-PL" altLang="pl-PL" sz="2000" dirty="0" smtClean="0">
                <a:latin typeface="Lato"/>
              </a:rPr>
              <a:t>	uchylające rozporządzenie Rady (</a:t>
            </a:r>
            <a:r>
              <a:rPr lang="pl-PL" altLang="pl-PL" sz="2000" dirty="0">
                <a:latin typeface="Lato"/>
              </a:rPr>
              <a:t>WE) </a:t>
            </a:r>
            <a:r>
              <a:rPr lang="pl-PL" altLang="pl-PL" sz="2000" dirty="0" smtClean="0">
                <a:latin typeface="Lato"/>
              </a:rPr>
              <a:t>nr 1083/2006</a:t>
            </a:r>
            <a:endParaRPr lang="pl-PL" altLang="pl-PL" sz="2000" dirty="0">
              <a:latin typeface="Lato"/>
            </a:endParaRPr>
          </a:p>
          <a:p>
            <a:pPr>
              <a:lnSpc>
                <a:spcPct val="80000"/>
              </a:lnSpc>
              <a:buClr>
                <a:schemeClr val="tx1"/>
              </a:buClr>
            </a:pPr>
            <a:endParaRPr lang="pl-PL" altLang="pl-PL" sz="1000" dirty="0">
              <a:latin typeface="Lato"/>
            </a:endParaRPr>
          </a:p>
          <a:p>
            <a:pPr>
              <a:lnSpc>
                <a:spcPct val="80000"/>
              </a:lnSpc>
              <a:buClr>
                <a:schemeClr val="tx1"/>
              </a:buClr>
            </a:pPr>
            <a:r>
              <a:rPr lang="pl-PL" altLang="pl-PL" sz="2000" dirty="0">
                <a:latin typeface="Lato"/>
              </a:rPr>
              <a:t>4. 	</a:t>
            </a:r>
            <a:r>
              <a:rPr lang="pl-PL" altLang="pl-PL" sz="2000" dirty="0" smtClean="0">
                <a:latin typeface="Lato"/>
              </a:rPr>
              <a:t>Rozporządzenie Parlamentu Europejskiego i Rady (UE) </a:t>
            </a:r>
            <a:br>
              <a:rPr lang="pl-PL" altLang="pl-PL" sz="2000" dirty="0" smtClean="0">
                <a:latin typeface="Lato"/>
              </a:rPr>
            </a:br>
            <a:r>
              <a:rPr lang="pl-PL" altLang="pl-PL" sz="2000" dirty="0" smtClean="0">
                <a:latin typeface="Lato"/>
              </a:rPr>
              <a:t>	Nr 1304/2013 z dnia 17 grudnia 2013 r. w sprawie 	Europejskiego Funduszu Społecznego i uchylające 	rozporządzenie Rady (WE) nr 1081/2006</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a:t>
            </a:fld>
            <a:endParaRPr lang="pl-PL" altLang="pl-PL" dirty="0">
              <a:solidFill>
                <a:schemeClr val="accent3">
                  <a:lumMod val="75000"/>
                </a:schemeClr>
              </a:solidFill>
            </a:endParaRPr>
          </a:p>
        </p:txBody>
      </p:sp>
      <p:sp>
        <p:nvSpPr>
          <p:cNvPr id="7" name="TextBox 1"/>
          <p:cNvSpPr txBox="1"/>
          <p:nvPr/>
        </p:nvSpPr>
        <p:spPr>
          <a:xfrm>
            <a:off x="251520" y="719610"/>
            <a:ext cx="5112568" cy="1364476"/>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UNIJNE PRZEPISY DOTYCZĄCE FUNDUSZY EUROPEJSKICH</a:t>
            </a:r>
          </a:p>
          <a:p>
            <a:endParaRPr lang="pl-PL" sz="3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44925920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673426"/>
            <a:ext cx="7704856" cy="494289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smtClean="0">
                <a:latin typeface="Lato"/>
              </a:rPr>
              <a:t>SKŁADANIE DOKUMENTÓW NA POTWIERDZENIE OKOLICZNOŚCI, O KTÓRYCH MOWA W ART. 25 UST. 1</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rPr>
              <a:t>4) jeżeli jest to niezbędne do zapewnienia odpowiedniego przebiegu postępowania, zamawiający może na każdym etapie postępowania wezwać wykonawców do złożenia wszystkich lub niektórych dokumentów (art. 26 ust. 2f),</a:t>
            </a:r>
          </a:p>
          <a:p>
            <a:pPr>
              <a:lnSpc>
                <a:spcPct val="80000"/>
              </a:lnSpc>
              <a:buClr>
                <a:srgbClr val="A50021"/>
              </a:buClr>
            </a:pPr>
            <a:endParaRPr lang="pl-PL" altLang="pl-PL" sz="1000" b="1" dirty="0" smtClean="0">
              <a:latin typeface="Lato"/>
            </a:endParaRPr>
          </a:p>
          <a:p>
            <a:pPr>
              <a:lnSpc>
                <a:spcPct val="80000"/>
              </a:lnSpc>
              <a:buClr>
                <a:srgbClr val="A50021"/>
              </a:buClr>
            </a:pPr>
            <a:r>
              <a:rPr lang="pl-PL" altLang="pl-PL" sz="2000" dirty="0" smtClean="0">
                <a:latin typeface="Lato"/>
              </a:rPr>
              <a:t>5) możliwość ponownego żądania aktualnych oświadczeń lub dokumentów, jeżeli zachodzą uzasadnione podstawy do uznania, że złożone uprzednio oświadczenia lub dokumenty nie są już aktualne (art. 26 ust. 2f),</a:t>
            </a:r>
          </a:p>
          <a:p>
            <a:pPr>
              <a:lnSpc>
                <a:spcPct val="80000"/>
              </a:lnSpc>
              <a:buClr>
                <a:srgbClr val="A50021"/>
              </a:buClr>
            </a:pPr>
            <a:r>
              <a:rPr lang="pl-PL" altLang="pl-PL" sz="1000" b="1" dirty="0" smtClean="0">
                <a:latin typeface="Lato"/>
              </a:rPr>
              <a:t/>
            </a:r>
            <a:br>
              <a:rPr lang="pl-PL" altLang="pl-PL" sz="1000" b="1" dirty="0" smtClean="0">
                <a:latin typeface="Lato"/>
              </a:rPr>
            </a:br>
            <a:r>
              <a:rPr lang="pl-PL" altLang="pl-PL" sz="2000" dirty="0" smtClean="0">
                <a:latin typeface="Lato"/>
              </a:rPr>
              <a:t>6) wykonawca nie jest zobowiązany do złożenia dokumentów potwierdzających, że nie podlega wykluczeniu, spełnia warunki udziału w postępowaniu lub kryteria selekcji, jeżeli zamawiający posiada dokumenty dotyczące tego wykonawcy lub może je uzyskać za pomocą bezpłatnych i ogólnodostępnych baz danych, w szczególności rejestrów publicznych w rozumieniu ustawy z dnia 17 lutego 2005 r. o informatyzacji działalności podmiotów realizujących zadania publiczne.</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160</a:t>
            </a:fld>
            <a:endParaRPr lang="pl-PL" altLang="pl-PL" dirty="0">
              <a:solidFill>
                <a:schemeClr val="accent3">
                  <a:lumMod val="75000"/>
                </a:schemeClr>
              </a:solidFill>
            </a:endParaRPr>
          </a:p>
        </p:txBody>
      </p:sp>
      <p:sp>
        <p:nvSpPr>
          <p:cNvPr id="7" name="TextBox 1"/>
          <p:cNvSpPr txBox="1"/>
          <p:nvPr/>
        </p:nvSpPr>
        <p:spPr>
          <a:xfrm>
            <a:off x="251520" y="54868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POTWIERDZENIE WYMAGAŃ PRZEZ „ZWYCIĘSKIEGO” WYKONAWCĘ</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60615"/>
            <a:ext cx="7704856" cy="4758226"/>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UZUPEŁNIANIE OŚWIADCZEŃ, JEDNOLITEGO DOKUMENTU ORAZ INNYCH DOKUMENTÓW I PEŁNOMOCNICTW</a:t>
            </a:r>
          </a:p>
          <a:p>
            <a:pPr>
              <a:lnSpc>
                <a:spcPct val="80000"/>
              </a:lnSpc>
              <a:buClr>
                <a:srgbClr val="A50021"/>
              </a:buClr>
            </a:pPr>
            <a:r>
              <a:rPr lang="pl-PL" altLang="pl-PL" sz="1000" b="1" dirty="0" smtClean="0">
                <a:latin typeface="Lato"/>
              </a:rPr>
              <a:t/>
            </a:r>
            <a:br>
              <a:rPr lang="pl-PL" altLang="pl-PL" sz="1000" b="1" dirty="0" smtClean="0">
                <a:latin typeface="Lato"/>
              </a:rPr>
            </a:br>
            <a:r>
              <a:rPr lang="pl-PL" altLang="pl-PL" sz="2000" dirty="0" smtClean="0">
                <a:latin typeface="Lato"/>
              </a:rPr>
              <a:t>1) wezwanie wykonawcy do:</a:t>
            </a:r>
            <a:br>
              <a:rPr lang="pl-PL" altLang="pl-PL" sz="2000" dirty="0" smtClean="0">
                <a:latin typeface="Lato"/>
              </a:rPr>
            </a:br>
            <a:r>
              <a:rPr lang="pl-PL" altLang="pl-PL" sz="2000" dirty="0" smtClean="0">
                <a:latin typeface="Lato"/>
              </a:rPr>
              <a:t>- złożenia,</a:t>
            </a:r>
            <a:br>
              <a:rPr lang="pl-PL" altLang="pl-PL" sz="2000" dirty="0" smtClean="0">
                <a:latin typeface="Lato"/>
              </a:rPr>
            </a:br>
            <a:r>
              <a:rPr lang="pl-PL" altLang="pl-PL" sz="2000" dirty="0" smtClean="0">
                <a:latin typeface="Lato"/>
              </a:rPr>
              <a:t>- uzupełnienia,</a:t>
            </a:r>
            <a:br>
              <a:rPr lang="pl-PL" altLang="pl-PL" sz="2000" dirty="0" smtClean="0">
                <a:latin typeface="Lato"/>
              </a:rPr>
            </a:br>
            <a:r>
              <a:rPr lang="pl-PL" altLang="pl-PL" sz="2000" dirty="0" smtClean="0">
                <a:latin typeface="Lato"/>
              </a:rPr>
              <a:t>- poprawienia lub udzielenia wyjaśnień.</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co podlega złożeniu/uzupełnieniu/poprawieniu:</a:t>
            </a:r>
            <a:br>
              <a:rPr lang="pl-PL" altLang="pl-PL" sz="2000" dirty="0" smtClean="0">
                <a:latin typeface="Lato"/>
              </a:rPr>
            </a:br>
            <a:r>
              <a:rPr lang="pl-PL" altLang="pl-PL" sz="2000" dirty="0" smtClean="0">
                <a:latin typeface="Lato"/>
              </a:rPr>
              <a:t>- oświadczenie lub Jednolity Europejski Dokument Zamówienia,</a:t>
            </a:r>
            <a:br>
              <a:rPr lang="pl-PL" altLang="pl-PL" sz="2000" dirty="0" smtClean="0">
                <a:latin typeface="Lato"/>
              </a:rPr>
            </a:br>
            <a:r>
              <a:rPr lang="pl-PL" altLang="pl-PL" sz="2000" dirty="0" smtClean="0">
                <a:latin typeface="Lato"/>
              </a:rPr>
              <a:t>- dokumenty składana na potwierdzenie okoliczności, o których mowa w art. 25 ust. 1 ustawy (tzw. dokumenty podmiotowe oraz dokumenty przedmiotowe),</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w jakich przypadkach:</a:t>
            </a:r>
            <a:br>
              <a:rPr lang="pl-PL" altLang="pl-PL" sz="2000" dirty="0" smtClean="0">
                <a:latin typeface="Lato"/>
              </a:rPr>
            </a:br>
            <a:r>
              <a:rPr lang="pl-PL" altLang="pl-PL" sz="2000" dirty="0" smtClean="0">
                <a:latin typeface="Lato"/>
              </a:rPr>
              <a:t>- braku złożenia w ogóle,</a:t>
            </a:r>
            <a:br>
              <a:rPr lang="pl-PL" altLang="pl-PL" sz="2000" dirty="0" smtClean="0">
                <a:latin typeface="Lato"/>
              </a:rPr>
            </a:br>
            <a:r>
              <a:rPr lang="pl-PL" altLang="pl-PL" sz="2000" dirty="0" smtClean="0">
                <a:latin typeface="Lato"/>
              </a:rPr>
              <a:t>- są one niekompletne,</a:t>
            </a:r>
            <a:br>
              <a:rPr lang="pl-PL" altLang="pl-PL" sz="2000" dirty="0" smtClean="0">
                <a:latin typeface="Lato"/>
              </a:rPr>
            </a:br>
            <a:r>
              <a:rPr lang="pl-PL" altLang="pl-PL" sz="2000" dirty="0" smtClean="0">
                <a:latin typeface="Lato"/>
              </a:rPr>
              <a:t>- zawierają błędy,</a:t>
            </a:r>
            <a:br>
              <a:rPr lang="pl-PL" altLang="pl-PL" sz="2000" dirty="0" smtClean="0">
                <a:latin typeface="Lato"/>
              </a:rPr>
            </a:br>
            <a:r>
              <a:rPr lang="pl-PL" altLang="pl-PL" sz="2000" dirty="0" smtClean="0">
                <a:latin typeface="Lato"/>
              </a:rPr>
              <a:t>- budzą wskazane przez zamawiającego wątpliwości,</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161</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UZUPEŁNIANIE DOKUMENTÓW OŚWIADCZEŃ I PEŁNOMOCNICTW</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88840"/>
            <a:ext cx="7704856" cy="414267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UZUPEŁNIANIE OŚWIADCZEŃ, JEDNOLITEGO DOKUMENTU ORAZ INNYCH DOKUMENTÓW I PEŁNOMOCNICTW</a:t>
            </a:r>
          </a:p>
          <a:p>
            <a:pPr>
              <a:lnSpc>
                <a:spcPct val="80000"/>
              </a:lnSpc>
              <a:buClr>
                <a:srgbClr val="A50021"/>
              </a:buClr>
            </a:pPr>
            <a:r>
              <a:rPr lang="pl-PL" altLang="pl-PL" sz="2000" b="1" dirty="0" smtClean="0">
                <a:latin typeface="Lato"/>
              </a:rPr>
              <a:t/>
            </a:r>
            <a:br>
              <a:rPr lang="pl-PL" altLang="pl-PL" sz="2000" b="1" dirty="0" smtClean="0">
                <a:latin typeface="Lato"/>
              </a:rPr>
            </a:br>
            <a:r>
              <a:rPr lang="pl-PL" altLang="pl-PL" sz="2000" dirty="0" smtClean="0">
                <a:latin typeface="Lato"/>
              </a:rPr>
              <a:t> 4) w jakim terminie:</a:t>
            </a:r>
            <a:br>
              <a:rPr lang="pl-PL" altLang="pl-PL" sz="2000" dirty="0" smtClean="0">
                <a:latin typeface="Lato"/>
              </a:rPr>
            </a:br>
            <a:r>
              <a:rPr lang="pl-PL" altLang="pl-PL" sz="2000" dirty="0" smtClean="0">
                <a:latin typeface="Lato"/>
              </a:rPr>
              <a:t>- wskazanym przez zamawiającego,</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5) wyjątek od obowiązku wezwania do złożenia/uzupełnienia/poprawienia oświadczeń lub dokumentów:</a:t>
            </a:r>
            <a:br>
              <a:rPr lang="pl-PL" altLang="pl-PL" sz="2000" dirty="0" smtClean="0">
                <a:latin typeface="Lato"/>
              </a:rPr>
            </a:br>
            <a:r>
              <a:rPr lang="pl-PL" altLang="pl-PL" sz="2000" dirty="0" smtClean="0">
                <a:latin typeface="Lato"/>
              </a:rPr>
              <a:t>- oferta wykonawcy podlega odrzuceniu,</a:t>
            </a:r>
            <a:br>
              <a:rPr lang="pl-PL" altLang="pl-PL" sz="2000" dirty="0" smtClean="0">
                <a:latin typeface="Lato"/>
              </a:rPr>
            </a:br>
            <a:r>
              <a:rPr lang="pl-PL" altLang="pl-PL" sz="2000" dirty="0" smtClean="0">
                <a:latin typeface="Lato"/>
              </a:rPr>
              <a:t>- konieczne jest unieważnienie postępowania,</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6) złożeniu na wezwanie zamawiającego podlegają także brakujące lub wadliwe pełnomocnictwa.</a:t>
            </a:r>
            <a:br>
              <a:rPr lang="pl-PL" altLang="pl-PL" sz="2000" dirty="0" smtClean="0">
                <a:latin typeface="Lato"/>
              </a:rPr>
            </a:br>
            <a:endParaRPr lang="pl-PL" altLang="pl-PL" sz="2000" b="1" dirty="0" smtClean="0">
              <a:latin typeface="Lato"/>
            </a:endParaRPr>
          </a:p>
          <a:p>
            <a:pPr>
              <a:lnSpc>
                <a:spcPct val="80000"/>
              </a:lnSpc>
              <a:buClr>
                <a:srgbClr val="A50021"/>
              </a:buClr>
            </a:pPr>
            <a:r>
              <a:rPr lang="pl-PL" altLang="pl-PL" sz="2000" dirty="0" smtClean="0">
                <a:latin typeface="Lato"/>
              </a:rPr>
              <a:t>Podstawa prawna: art. 26 ust. 3 i ust. 3a ustawy </a:t>
            </a:r>
            <a:r>
              <a:rPr lang="pl-PL" altLang="pl-PL" sz="2000" dirty="0" err="1" smtClean="0">
                <a:latin typeface="Lato"/>
              </a:rPr>
              <a:t>Pzp</a:t>
            </a:r>
            <a:r>
              <a:rPr lang="pl-PL" altLang="pl-PL" sz="2000" dirty="0" smtClean="0">
                <a:latin typeface="Lato"/>
              </a:rPr>
              <a:t>.</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162</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UZUPEŁNIANIE DOKUMENTÓW OŚWIADCZEŃ I PEŁNOMOCNICTW</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44824"/>
            <a:ext cx="7704856" cy="48074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488950" indent="-381000" defTabSz="449263">
              <a:lnSpc>
                <a:spcPct val="80000"/>
              </a:lnSpc>
              <a:buClr>
                <a:srgbClr val="A50021"/>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300" b="1" dirty="0" smtClean="0">
                <a:latin typeface="Lato"/>
              </a:rPr>
              <a:t>Zgodnie z art. 92 ust. 1 ustawy:</a:t>
            </a:r>
            <a:r>
              <a:rPr lang="pl-PL" sz="2000" b="1" dirty="0" smtClean="0">
                <a:latin typeface="Lato"/>
              </a:rPr>
              <a:t/>
            </a:r>
            <a:br>
              <a:rPr lang="pl-PL" sz="2000" b="1" dirty="0" smtClean="0">
                <a:latin typeface="Lato"/>
              </a:rPr>
            </a:br>
            <a:endParaRPr lang="pl-PL" sz="500" dirty="0" smtClean="0">
              <a:latin typeface="Lato"/>
            </a:endParaRPr>
          </a:p>
          <a:p>
            <a:pPr>
              <a:buFont typeface="Wingdings" pitchFamily="2" charset="2"/>
              <a:buNone/>
              <a:defRPr/>
            </a:pPr>
            <a:r>
              <a:rPr lang="pl-PL" sz="2000" dirty="0" smtClean="0">
                <a:latin typeface="Lato"/>
              </a:rPr>
              <a:t>Zamawiający informuje niezwłocznie wszystkich wykonawców o:</a:t>
            </a:r>
          </a:p>
          <a:p>
            <a:pPr>
              <a:buFont typeface="Wingdings" pitchFamily="2" charset="2"/>
              <a:buNone/>
              <a:defRPr/>
            </a:pPr>
            <a:r>
              <a:rPr lang="pl-PL" sz="2000" dirty="0" smtClean="0">
                <a:latin typeface="Lato"/>
              </a:rPr>
              <a:t>1) wyborze najkorzystniejszej oferty, podając nazwę albo imię i nazwisko, siedzibę albo miejsce zamieszkania i adres, jeżeli jest miejscem wykonywania działalności wykonawcy, którego ofertę wybrano, oraz nazwy albo imiona i nazwiska, siedziby albo miejsca zamieszkania i adresy, jeżeli są miejscami wykonywania działalności wykonawców, którzy złożyli oferty, a także punktację przyznaną ofertom w każdym kryterium oceny ofert i łączną punktację,</a:t>
            </a:r>
          </a:p>
          <a:p>
            <a:pPr>
              <a:buFont typeface="Wingdings" pitchFamily="2" charset="2"/>
              <a:buNone/>
              <a:defRPr/>
            </a:pPr>
            <a:r>
              <a:rPr lang="pl-PL" sz="2000" dirty="0" smtClean="0">
                <a:latin typeface="Lato"/>
              </a:rPr>
              <a:t>2) wykonawcach, którzy zostali wykluczeni,</a:t>
            </a:r>
          </a:p>
          <a:p>
            <a:pPr>
              <a:buFont typeface="Wingdings" pitchFamily="2" charset="2"/>
              <a:buNone/>
              <a:defRPr/>
            </a:pPr>
            <a:r>
              <a:rPr lang="pl-PL" sz="2000" dirty="0" smtClean="0">
                <a:latin typeface="Lato"/>
              </a:rPr>
              <a:t>3) wykonawcach, których oferty zostały odrzucone, powodach odrzucenia oferty, a w przypadkach, o których mowa w art. 89 ust. 4 i 5, braku równoważności lub braku spełniania wymagań dotyczących wydajności lub funkcjonalności</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163</a:t>
            </a:fld>
            <a:endParaRPr lang="pl-PL" altLang="pl-PL" dirty="0">
              <a:solidFill>
                <a:schemeClr val="accent3">
                  <a:lumMod val="75000"/>
                </a:schemeClr>
              </a:solidFill>
            </a:endParaRPr>
          </a:p>
        </p:txBody>
      </p:sp>
      <p:sp>
        <p:nvSpPr>
          <p:cNvPr id="7" name="TextBox 1"/>
          <p:cNvSpPr txBox="1"/>
          <p:nvPr/>
        </p:nvSpPr>
        <p:spPr>
          <a:xfrm>
            <a:off x="251520" y="620688"/>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WYBÓR NAJKORZYSTNIEJSZEJ OFERTY</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700808"/>
            <a:ext cx="7848872" cy="506600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Art. 93 ust. 1 ustawy – zamawiający unieważnia postępowanie o udzielenie zamówienia, jeżeli:</a:t>
            </a:r>
            <a:r>
              <a:rPr lang="pl-PL" altLang="pl-PL" sz="2000" b="1" dirty="0" smtClean="0">
                <a:latin typeface="Lato"/>
              </a:rPr>
              <a:t/>
            </a:r>
            <a:br>
              <a:rPr lang="pl-PL" altLang="pl-PL" sz="2000" b="1" dirty="0" smtClean="0">
                <a:latin typeface="Lato"/>
              </a:rPr>
            </a:br>
            <a:r>
              <a:rPr lang="pl-PL" altLang="pl-PL" sz="1000" b="1" dirty="0" smtClean="0">
                <a:latin typeface="Lato"/>
              </a:rPr>
              <a:t/>
            </a:r>
            <a:br>
              <a:rPr lang="pl-PL" altLang="pl-PL" sz="1000" b="1" dirty="0" smtClean="0">
                <a:latin typeface="Lato"/>
              </a:rPr>
            </a:br>
            <a:r>
              <a:rPr lang="pl-PL" altLang="pl-PL" sz="2000" dirty="0" smtClean="0">
                <a:latin typeface="Lato"/>
              </a:rPr>
              <a:t>1) nie złożono żadnej oferty niepodlegającej odrzuceniu albo nie wpłynął żaden wniosek o dopuszczeniu do udziału w postępowaniu od wykonawcy niepodlegającego wykluczeniu, z zastrzeżeniem </a:t>
            </a:r>
            <a:br>
              <a:rPr lang="pl-PL" altLang="pl-PL" sz="2000" dirty="0" smtClean="0">
                <a:latin typeface="Lato"/>
              </a:rPr>
            </a:br>
            <a:r>
              <a:rPr lang="pl-PL" altLang="pl-PL" sz="2000" dirty="0" smtClean="0">
                <a:latin typeface="Lato"/>
              </a:rPr>
              <a:t>pkt 2 i 3;</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w postępowaniu prowadzonym w trybie zapytania o cenę nie złożono co najmniej dwóch ofert niepodlegających odrzuceniu;</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w postępowaniu prowadzonym w trybie licytacji elektronicznej wpłynęły mniej niż dwa wnioski o dopuszczenie do udziału </a:t>
            </a:r>
            <a:br>
              <a:rPr lang="pl-PL" altLang="pl-PL" sz="2000" dirty="0" smtClean="0">
                <a:latin typeface="Lato"/>
              </a:rPr>
            </a:br>
            <a:r>
              <a:rPr lang="pl-PL" altLang="pl-PL" sz="2000" dirty="0" smtClean="0">
                <a:latin typeface="Lato"/>
              </a:rPr>
              <a:t>w licytacji elektronicznej albo nie została złożona żadna oferty;</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4) cena najkorzystniejszej oferty lub oferta z najniższą ceną przewyższa kwotę, którą zamawiający zamierza przeznaczyć na sfinansowanie zamówienia, chyba że zamawiający może zwiększyć tę kwotę do ceny najkorzystniejszej oferty;</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5) w przypadkach, o których mowa w art. 91 ust. 5, zostały złożone oferty dodatkowe o takiej samej cenie;</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164</a:t>
            </a:fld>
            <a:endParaRPr lang="pl-PL" altLang="pl-PL" dirty="0">
              <a:solidFill>
                <a:schemeClr val="accent3">
                  <a:lumMod val="75000"/>
                </a:schemeClr>
              </a:solidFill>
            </a:endParaRPr>
          </a:p>
        </p:txBody>
      </p:sp>
      <p:sp>
        <p:nvSpPr>
          <p:cNvPr id="7" name="TextBox 1"/>
          <p:cNvSpPr txBox="1"/>
          <p:nvPr/>
        </p:nvSpPr>
        <p:spPr>
          <a:xfrm>
            <a:off x="251520" y="719610"/>
            <a:ext cx="5112568" cy="748923"/>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UNIEWAŻNIENIE POSTĘPOWANIA</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700808"/>
            <a:ext cx="7704856" cy="484440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endParaRPr lang="pl-PL" altLang="pl-PL" sz="2000" b="1" dirty="0" smtClean="0">
              <a:latin typeface="Lato"/>
            </a:endParaRPr>
          </a:p>
          <a:p>
            <a:pPr>
              <a:lnSpc>
                <a:spcPct val="80000"/>
              </a:lnSpc>
              <a:buFont typeface="Wingdings" pitchFamily="2" charset="2"/>
              <a:buChar char="Ø"/>
            </a:pPr>
            <a:r>
              <a:rPr lang="pl-PL" altLang="pl-PL" sz="2000" b="1" dirty="0" smtClean="0">
                <a:latin typeface="Lato"/>
              </a:rPr>
              <a:t> </a:t>
            </a:r>
            <a:r>
              <a:rPr lang="pl-PL" altLang="pl-PL" sz="2300" b="1" dirty="0" smtClean="0">
                <a:latin typeface="Lato"/>
              </a:rPr>
              <a:t>Art. 93 ust. 1 ustawy – zamawiający unieważnia postępowanie o udzielenie zamówienia, jeżeli:</a:t>
            </a:r>
            <a:r>
              <a:rPr lang="pl-PL" altLang="pl-PL" sz="2000" b="1" dirty="0" smtClean="0">
                <a:latin typeface="Lato"/>
              </a:rPr>
              <a:t/>
            </a:r>
            <a:br>
              <a:rPr lang="pl-PL" altLang="pl-PL" sz="2000" b="1" dirty="0" smtClean="0">
                <a:latin typeface="Lato"/>
              </a:rPr>
            </a:br>
            <a:r>
              <a:rPr lang="pl-PL" altLang="pl-PL" sz="2000" b="1" dirty="0" smtClean="0">
                <a:latin typeface="Lato"/>
              </a:rPr>
              <a:t/>
            </a:r>
            <a:br>
              <a:rPr lang="pl-PL" altLang="pl-PL" sz="2000" b="1" dirty="0" smtClean="0">
                <a:latin typeface="Lato"/>
              </a:rPr>
            </a:br>
            <a:r>
              <a:rPr lang="pl-PL" altLang="pl-PL" sz="2000" dirty="0" smtClean="0">
                <a:latin typeface="Lato"/>
              </a:rPr>
              <a:t> 6) wystąpiła istotna zmiana okoliczności powodująca, że prowadzenie postępowania lub wykonanie zamówienia nie leży </a:t>
            </a:r>
            <a:br>
              <a:rPr lang="pl-PL" altLang="pl-PL" sz="2000" dirty="0" smtClean="0">
                <a:latin typeface="Lato"/>
              </a:rPr>
            </a:br>
            <a:r>
              <a:rPr lang="pl-PL" altLang="pl-PL" sz="2000" dirty="0" smtClean="0">
                <a:latin typeface="Lato"/>
              </a:rPr>
              <a:t>w interesie publicznym, czego nie można było wcześniej przewidzieć;</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7) postępowanie obarczone jest niemożliwą do usunięcia wadą uniemożliwiającą zawarcie niepodlegającej unieważnieniu umowy </a:t>
            </a:r>
            <a:br>
              <a:rPr lang="pl-PL" altLang="pl-PL" sz="2000" dirty="0" smtClean="0">
                <a:latin typeface="Lato"/>
              </a:rPr>
            </a:br>
            <a:r>
              <a:rPr lang="pl-PL" altLang="pl-PL" sz="2000" dirty="0" smtClean="0">
                <a:latin typeface="Lato"/>
              </a:rPr>
              <a:t>w sprawie zamówienia publicznego.</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b="1" dirty="0" smtClean="0">
                <a:latin typeface="Lato"/>
              </a:rPr>
              <a:t>ust. 1a: </a:t>
            </a:r>
            <a:r>
              <a:rPr lang="pl-PL" altLang="pl-PL" sz="2000" dirty="0" smtClean="0">
                <a:latin typeface="Lato"/>
              </a:rPr>
              <a:t>możliwość unieważnienia postępowania, w przypadku nieuzyskania środków „zewnętrznych” (w tym środków z UE), o ile przewidziano to w ogłoszeniu o zamówieniu lub zaproszeniu </a:t>
            </a:r>
            <a:br>
              <a:rPr lang="pl-PL" altLang="pl-PL" sz="2000" dirty="0" smtClean="0">
                <a:latin typeface="Lato"/>
              </a:rPr>
            </a:br>
            <a:r>
              <a:rPr lang="pl-PL" altLang="pl-PL" sz="2000" dirty="0" smtClean="0">
                <a:latin typeface="Lato"/>
              </a:rPr>
              <a:t>(w zależności od trybu postępowania)</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 możliwość unieważnienia postępowania przewidziana </a:t>
            </a:r>
            <a:r>
              <a:rPr lang="pl-PL" altLang="pl-PL" sz="2000" b="1" dirty="0" smtClean="0">
                <a:latin typeface="Lato"/>
              </a:rPr>
              <a:t>w</a:t>
            </a:r>
            <a:r>
              <a:rPr lang="pl-PL" altLang="pl-PL" sz="2000" dirty="0" smtClean="0">
                <a:latin typeface="Lato"/>
              </a:rPr>
              <a:t> </a:t>
            </a:r>
            <a:r>
              <a:rPr lang="pl-PL" altLang="pl-PL" sz="2000" b="1" dirty="0" smtClean="0">
                <a:latin typeface="Lato"/>
              </a:rPr>
              <a:t>ust. 1b </a:t>
            </a:r>
            <a:br>
              <a:rPr lang="pl-PL" altLang="pl-PL" sz="2000" b="1" dirty="0" smtClean="0">
                <a:latin typeface="Lato"/>
              </a:rPr>
            </a:br>
            <a:r>
              <a:rPr lang="pl-PL" altLang="pl-PL" sz="2000" b="1" dirty="0" smtClean="0">
                <a:latin typeface="Lato"/>
              </a:rPr>
              <a:t>i ust. 1d ustawy </a:t>
            </a:r>
            <a:r>
              <a:rPr lang="pl-PL" altLang="pl-PL" sz="2000" b="1" dirty="0" err="1" smtClean="0">
                <a:latin typeface="Lato"/>
              </a:rPr>
              <a:t>pzp</a:t>
            </a:r>
            <a:r>
              <a:rPr lang="pl-PL" altLang="pl-PL" sz="2000" b="1" dirty="0" smtClean="0">
                <a:latin typeface="Lato"/>
              </a:rPr>
              <a:t>.</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165</a:t>
            </a:fld>
            <a:endParaRPr lang="pl-PL" altLang="pl-PL" dirty="0">
              <a:solidFill>
                <a:schemeClr val="accent3">
                  <a:lumMod val="75000"/>
                </a:schemeClr>
              </a:solidFill>
            </a:endParaRPr>
          </a:p>
        </p:txBody>
      </p:sp>
      <p:sp>
        <p:nvSpPr>
          <p:cNvPr id="7" name="TextBox 1"/>
          <p:cNvSpPr txBox="1"/>
          <p:nvPr/>
        </p:nvSpPr>
        <p:spPr>
          <a:xfrm>
            <a:off x="251520" y="719610"/>
            <a:ext cx="5112568" cy="748923"/>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UNIEWAŻNIENIE POSTĘPOWANIA</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704856" cy="326243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rgbClr val="A50021"/>
              </a:buClr>
            </a:pPr>
            <a:endParaRPr lang="pl-PL" altLang="pl-PL" sz="2000" b="1" dirty="0" smtClean="0">
              <a:latin typeface="Lato"/>
            </a:endParaRPr>
          </a:p>
          <a:p>
            <a:pPr algn="ctr">
              <a:buClr>
                <a:srgbClr val="A50021"/>
              </a:buClr>
            </a:pPr>
            <a:r>
              <a:rPr lang="pl-PL" altLang="pl-PL" sz="2400" b="1" dirty="0" smtClean="0">
                <a:latin typeface="Lato"/>
              </a:rPr>
              <a:t>ODWOŁANIE (Art. 180-198)</a:t>
            </a:r>
            <a:endParaRPr lang="pl-PL" altLang="pl-PL" sz="2400" b="1" dirty="0" smtClean="0">
              <a:latin typeface="Lato"/>
              <a:cs typeface="Times New Roman" pitchFamily="18" charset="0"/>
            </a:endParaRPr>
          </a:p>
          <a:p>
            <a:pPr algn="ctr">
              <a:buClr>
                <a:srgbClr val="A50021"/>
              </a:buClr>
            </a:pPr>
            <a:endParaRPr lang="pl-PL" altLang="pl-PL" sz="900" dirty="0" smtClean="0">
              <a:latin typeface="Lato"/>
            </a:endParaRPr>
          </a:p>
          <a:p>
            <a:pPr algn="ctr">
              <a:buClr>
                <a:srgbClr val="A50021"/>
              </a:buClr>
            </a:pPr>
            <a:r>
              <a:rPr lang="pl-PL" altLang="pl-PL" sz="2000" dirty="0" smtClean="0">
                <a:latin typeface="Lato"/>
              </a:rPr>
              <a:t>do Prezesa Krajowej Izby Odwoławczej</a:t>
            </a:r>
          </a:p>
          <a:p>
            <a:pPr algn="ctr">
              <a:buClr>
                <a:srgbClr val="A50021"/>
              </a:buClr>
            </a:pPr>
            <a:endParaRPr lang="pl-PL" altLang="pl-PL" sz="2000" b="1" dirty="0" smtClean="0">
              <a:latin typeface="Lato"/>
              <a:ea typeface="Arial Unicode MS" pitchFamily="34" charset="-128"/>
              <a:cs typeface="Arial Unicode MS" pitchFamily="34" charset="-128"/>
            </a:endParaRPr>
          </a:p>
          <a:p>
            <a:pPr algn="ctr">
              <a:buClr>
                <a:srgbClr val="A50021"/>
              </a:buClr>
            </a:pPr>
            <a:r>
              <a:rPr lang="pl-PL" altLang="pl-PL" sz="2000" b="1" dirty="0" smtClean="0">
                <a:latin typeface="Lato"/>
                <a:ea typeface="Arial Unicode MS" pitchFamily="34" charset="-128"/>
                <a:cs typeface="Arial Unicode MS" pitchFamily="34" charset="-128"/>
              </a:rPr>
              <a:t>⇩</a:t>
            </a:r>
            <a:endParaRPr lang="pl-PL" altLang="pl-PL" sz="2000" b="1" dirty="0" smtClean="0">
              <a:latin typeface="Lato"/>
            </a:endParaRPr>
          </a:p>
          <a:p>
            <a:pPr algn="ctr">
              <a:buClr>
                <a:srgbClr val="A50021"/>
              </a:buClr>
            </a:pPr>
            <a:endParaRPr lang="pl-PL" altLang="pl-PL" sz="2000" b="1" dirty="0" smtClean="0">
              <a:latin typeface="Lato"/>
            </a:endParaRPr>
          </a:p>
          <a:p>
            <a:pPr algn="ctr">
              <a:buClr>
                <a:srgbClr val="A50021"/>
              </a:buClr>
            </a:pPr>
            <a:r>
              <a:rPr lang="pl-PL" altLang="pl-PL" sz="2400" b="1" dirty="0" smtClean="0">
                <a:latin typeface="Lato"/>
              </a:rPr>
              <a:t>SKARGA (Art. 198a- 198g)</a:t>
            </a:r>
          </a:p>
          <a:p>
            <a:pPr algn="ctr">
              <a:buClr>
                <a:srgbClr val="A50021"/>
              </a:buClr>
            </a:pPr>
            <a:endParaRPr lang="pl-PL" altLang="pl-PL" sz="900" b="1" dirty="0" smtClean="0">
              <a:latin typeface="Lato"/>
              <a:cs typeface="Times New Roman" pitchFamily="18" charset="0"/>
            </a:endParaRPr>
          </a:p>
          <a:p>
            <a:pPr algn="ctr">
              <a:buClr>
                <a:srgbClr val="A50021"/>
              </a:buClr>
            </a:pPr>
            <a:r>
              <a:rPr lang="pl-PL" altLang="pl-PL" sz="2000" dirty="0" smtClean="0">
                <a:latin typeface="Lato"/>
              </a:rPr>
              <a:t>do Sądu Okręgowego siedziby lub miejsca zamieszkania </a:t>
            </a:r>
            <a:br>
              <a:rPr lang="pl-PL" altLang="pl-PL" sz="2000" dirty="0" smtClean="0">
                <a:latin typeface="Lato"/>
              </a:rPr>
            </a:br>
            <a:r>
              <a:rPr lang="pl-PL" altLang="pl-PL" sz="2000" dirty="0" smtClean="0">
                <a:latin typeface="Lato"/>
              </a:rPr>
              <a:t>zamawiającego za pośrednictwem Prezesa KIO</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166</a:t>
            </a:fld>
            <a:endParaRPr lang="pl-PL" altLang="pl-PL" dirty="0">
              <a:solidFill>
                <a:schemeClr val="accent3">
                  <a:lumMod val="75000"/>
                </a:schemeClr>
              </a:solidFill>
            </a:endParaRPr>
          </a:p>
        </p:txBody>
      </p:sp>
      <p:sp>
        <p:nvSpPr>
          <p:cNvPr id="7" name="TextBox 1"/>
          <p:cNvSpPr txBox="1"/>
          <p:nvPr/>
        </p:nvSpPr>
        <p:spPr>
          <a:xfrm>
            <a:off x="251520" y="719610"/>
            <a:ext cx="5112568" cy="1241365"/>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ŚRODKI OCHRONY PRAWNEJ</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704856" cy="445044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dirty="0" smtClean="0">
                <a:latin typeface="Lato"/>
              </a:rPr>
              <a:t> Podmioty uprawnione do wnoszenia ŚOP</a:t>
            </a:r>
            <a:r>
              <a:rPr lang="pl-PL" altLang="pl-PL" sz="2000" dirty="0" smtClean="0">
                <a:latin typeface="Lato"/>
              </a:rPr>
              <a:t/>
            </a:r>
            <a:br>
              <a:rPr lang="pl-PL" altLang="pl-PL" sz="2000" dirty="0" smtClean="0">
                <a:latin typeface="Lato"/>
              </a:rPr>
            </a:br>
            <a:r>
              <a:rPr lang="pl-PL" altLang="pl-PL" sz="2000" dirty="0" smtClean="0">
                <a:latin typeface="Lato"/>
              </a:rPr>
              <a:t>1) wykonawcy,</a:t>
            </a:r>
            <a:br>
              <a:rPr lang="pl-PL" altLang="pl-PL" sz="2000" dirty="0" smtClean="0">
                <a:latin typeface="Lato"/>
              </a:rPr>
            </a:br>
            <a:r>
              <a:rPr lang="pl-PL" altLang="pl-PL" sz="2000" dirty="0" smtClean="0">
                <a:latin typeface="Lato"/>
              </a:rPr>
              <a:t>2) uczestnicy konkursu,</a:t>
            </a:r>
            <a:br>
              <a:rPr lang="pl-PL" altLang="pl-PL" sz="2000" dirty="0" smtClean="0">
                <a:latin typeface="Lato"/>
              </a:rPr>
            </a:br>
            <a:r>
              <a:rPr lang="pl-PL" altLang="pl-PL" sz="2000" dirty="0" smtClean="0">
                <a:latin typeface="Lato"/>
              </a:rPr>
              <a:t>3) inne podmioty,</a:t>
            </a:r>
            <a:br>
              <a:rPr lang="pl-PL" altLang="pl-PL" sz="2000" dirty="0" smtClean="0">
                <a:latin typeface="Lato"/>
              </a:rPr>
            </a:br>
            <a:r>
              <a:rPr lang="pl-PL" altLang="pl-PL" sz="2000" dirty="0" smtClean="0">
                <a:latin typeface="Lato"/>
              </a:rPr>
              <a:t>4) organizacje wpisane na listę, o której mowa w art. 154 pkt 5 ustawy,   </a:t>
            </a:r>
            <a:br>
              <a:rPr lang="pl-PL" altLang="pl-PL" sz="2000" dirty="0" smtClean="0">
                <a:latin typeface="Lato"/>
              </a:rPr>
            </a:br>
            <a:r>
              <a:rPr lang="pl-PL" altLang="pl-PL" sz="2000" dirty="0" smtClean="0">
                <a:latin typeface="Lato"/>
              </a:rPr>
              <a:t>5) zamawiający – możliwość wniesienia skargi na orzeczenie 	 Krajowej Izby Odwoławczej zwaną dalej Izbą lub w skrócie KIO.</a:t>
            </a:r>
          </a:p>
          <a:p>
            <a:pPr>
              <a:lnSpc>
                <a:spcPct val="80000"/>
              </a:lnSpc>
            </a:pPr>
            <a:endParaRPr lang="pl-PL" altLang="pl-PL" sz="1400" dirty="0" smtClean="0">
              <a:latin typeface="Lato"/>
            </a:endParaRPr>
          </a:p>
          <a:p>
            <a:pPr>
              <a:lnSpc>
                <a:spcPct val="80000"/>
              </a:lnSpc>
              <a:buFont typeface="Wingdings" pitchFamily="2" charset="2"/>
              <a:buChar char="Ø"/>
            </a:pPr>
            <a:r>
              <a:rPr lang="pl-PL" altLang="pl-PL" sz="2200" b="1" dirty="0" smtClean="0">
                <a:latin typeface="Lato"/>
              </a:rPr>
              <a:t>  </a:t>
            </a:r>
            <a:r>
              <a:rPr lang="pl-PL" altLang="pl-PL" sz="2300" b="1" dirty="0" smtClean="0">
                <a:latin typeface="Lato"/>
              </a:rPr>
              <a:t>Przesłanki warunkujące stosowanie ŚOP</a:t>
            </a:r>
            <a:r>
              <a:rPr lang="pl-PL" altLang="pl-PL" sz="2000" dirty="0" smtClean="0">
                <a:latin typeface="Lato"/>
              </a:rPr>
              <a:t/>
            </a:r>
            <a:br>
              <a:rPr lang="pl-PL" altLang="pl-PL" sz="2000" dirty="0" smtClean="0">
                <a:latin typeface="Lato"/>
              </a:rPr>
            </a:br>
            <a:r>
              <a:rPr lang="pl-PL" altLang="pl-PL" sz="2000" dirty="0" smtClean="0">
                <a:latin typeface="Lato"/>
              </a:rPr>
              <a:t>1) interes w uzyskaniu zamówienia („ma lub miał”),</a:t>
            </a:r>
            <a:br>
              <a:rPr lang="pl-PL" altLang="pl-PL" sz="2000" dirty="0" smtClean="0">
                <a:latin typeface="Lato"/>
              </a:rPr>
            </a:br>
            <a:r>
              <a:rPr lang="pl-PL" altLang="pl-PL" sz="2000" dirty="0" smtClean="0">
                <a:latin typeface="Lato"/>
              </a:rPr>
              <a:t>2) poniesienie szkody („poniósł lub może ponieść”),</a:t>
            </a:r>
            <a:br>
              <a:rPr lang="pl-PL" altLang="pl-PL" sz="2000" dirty="0" smtClean="0">
                <a:latin typeface="Lato"/>
              </a:rPr>
            </a:br>
            <a:r>
              <a:rPr lang="pl-PL" altLang="pl-PL" sz="2000" dirty="0" smtClean="0">
                <a:latin typeface="Lato"/>
              </a:rPr>
              <a:t>3) naruszenie przez zamawiającego przepisów ustawy </a:t>
            </a:r>
            <a:r>
              <a:rPr lang="pl-PL" altLang="pl-PL" sz="2000" dirty="0" err="1" smtClean="0">
                <a:latin typeface="Lato"/>
              </a:rPr>
              <a:t>Pzp</a:t>
            </a:r>
            <a:r>
              <a:rPr lang="pl-PL" altLang="pl-PL" sz="2000" dirty="0" smtClean="0">
                <a:latin typeface="Lato"/>
              </a:rPr>
              <a:t>.</a:t>
            </a:r>
          </a:p>
          <a:p>
            <a:pPr>
              <a:lnSpc>
                <a:spcPct val="80000"/>
              </a:lnSpc>
            </a:pPr>
            <a:endParaRPr lang="pl-PL" altLang="pl-PL" sz="1400" dirty="0" smtClean="0">
              <a:latin typeface="Lato"/>
            </a:endParaRPr>
          </a:p>
          <a:p>
            <a:pPr>
              <a:lnSpc>
                <a:spcPct val="80000"/>
              </a:lnSpc>
              <a:buFont typeface="Wingdings" pitchFamily="2" charset="2"/>
              <a:buChar char="Ø"/>
            </a:pPr>
            <a:r>
              <a:rPr lang="pl-PL" altLang="pl-PL" sz="2200" b="1" dirty="0" smtClean="0">
                <a:latin typeface="Lato"/>
              </a:rPr>
              <a:t> </a:t>
            </a:r>
            <a:r>
              <a:rPr lang="pl-PL" altLang="pl-PL" sz="2300" b="1" dirty="0" smtClean="0">
                <a:latin typeface="Lato"/>
              </a:rPr>
              <a:t>Wyjątki co do zasady korzystania ze ŚOP</a:t>
            </a:r>
            <a:r>
              <a:rPr lang="pl-PL" altLang="pl-PL" sz="2000" b="1" dirty="0" smtClean="0">
                <a:latin typeface="Lato"/>
              </a:rPr>
              <a:t/>
            </a:r>
            <a:br>
              <a:rPr lang="pl-PL" altLang="pl-PL" sz="2000" b="1" dirty="0" smtClean="0">
                <a:latin typeface="Lato"/>
              </a:rPr>
            </a:br>
            <a:r>
              <a:rPr lang="pl-PL" altLang="pl-PL" sz="2000" dirty="0" smtClean="0">
                <a:latin typeface="Lato"/>
              </a:rPr>
              <a:t>- w postępowaniach o wartości zamówienia poniżej kwoty unijnej, odwołanie można wnieść jedynie w czterech przypadkach, wyszczególnionych w art. 180 ust. 2 ustawy.</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167</a:t>
            </a:fld>
            <a:endParaRPr lang="pl-PL" altLang="pl-PL" dirty="0">
              <a:solidFill>
                <a:schemeClr val="accent3">
                  <a:lumMod val="75000"/>
                </a:schemeClr>
              </a:solidFill>
            </a:endParaRPr>
          </a:p>
        </p:txBody>
      </p:sp>
      <p:sp>
        <p:nvSpPr>
          <p:cNvPr id="7" name="TextBox 1"/>
          <p:cNvSpPr txBox="1"/>
          <p:nvPr/>
        </p:nvSpPr>
        <p:spPr>
          <a:xfrm>
            <a:off x="251520" y="719610"/>
            <a:ext cx="5112568" cy="1241365"/>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ŚRODKI OCHRONY PRAWNEJ</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704856" cy="435196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b="1" dirty="0" smtClean="0">
              <a:latin typeface="Lato"/>
            </a:endParaRPr>
          </a:p>
          <a:p>
            <a:pPr>
              <a:lnSpc>
                <a:spcPct val="80000"/>
              </a:lnSpc>
              <a:buClr>
                <a:srgbClr val="A50021"/>
              </a:buClr>
            </a:pPr>
            <a:r>
              <a:rPr lang="pl-PL" altLang="pl-PL" sz="2300" b="1" dirty="0" smtClean="0">
                <a:latin typeface="Lato"/>
              </a:rPr>
              <a:t>Odwołanie od czynności w postępowaniu o udzielenie zamówienia o wartości zamówienia mniejszej od tzw. </a:t>
            </a:r>
          </a:p>
          <a:p>
            <a:pPr>
              <a:lnSpc>
                <a:spcPct val="80000"/>
              </a:lnSpc>
              <a:buClr>
                <a:srgbClr val="A50021"/>
              </a:buClr>
            </a:pPr>
            <a:r>
              <a:rPr lang="pl-PL" altLang="pl-PL" sz="2300" b="1" dirty="0" smtClean="0">
                <a:latin typeface="Lato"/>
              </a:rPr>
              <a:t>kwot unijnych (art. 180 ust. 2 </a:t>
            </a:r>
            <a:r>
              <a:rPr lang="pl-PL" altLang="pl-PL" sz="2300" b="1" dirty="0" err="1" smtClean="0">
                <a:latin typeface="Lato"/>
              </a:rPr>
              <a:t>pzp</a:t>
            </a:r>
            <a:r>
              <a:rPr lang="pl-PL" altLang="pl-PL" sz="2300" b="1" dirty="0" smtClean="0">
                <a:latin typeface="Lato"/>
              </a:rPr>
              <a:t>):</a:t>
            </a:r>
          </a:p>
          <a:p>
            <a:pPr>
              <a:lnSpc>
                <a:spcPct val="80000"/>
              </a:lnSpc>
              <a:buClr>
                <a:srgbClr val="A50021"/>
              </a:buClr>
            </a:pPr>
            <a:r>
              <a:rPr lang="pl-PL" altLang="pl-PL" sz="2000" dirty="0" smtClean="0">
                <a:latin typeface="Lato"/>
              </a:rPr>
              <a:t/>
            </a:r>
            <a:br>
              <a:rPr lang="pl-PL" altLang="pl-PL" sz="2000" dirty="0" smtClean="0">
                <a:latin typeface="Lato"/>
              </a:rPr>
            </a:br>
            <a:r>
              <a:rPr lang="pl-PL" altLang="pl-PL" sz="2000" dirty="0" smtClean="0">
                <a:latin typeface="Lato"/>
              </a:rPr>
              <a:t>	1) wyboru trybu NBO, ZWR i ZOC,</a:t>
            </a:r>
            <a:br>
              <a:rPr lang="pl-PL" altLang="pl-PL" sz="2000" dirty="0" smtClean="0">
                <a:latin typeface="Lato"/>
              </a:rPr>
            </a:br>
            <a:r>
              <a:rPr lang="pl-PL" altLang="pl-PL" sz="2000" dirty="0" smtClean="0">
                <a:latin typeface="Lato"/>
              </a:rPr>
              <a:t>	</a:t>
            </a:r>
            <a:br>
              <a:rPr lang="pl-PL" altLang="pl-PL" sz="2000" dirty="0" smtClean="0">
                <a:latin typeface="Lato"/>
              </a:rPr>
            </a:br>
            <a:r>
              <a:rPr lang="pl-PL" altLang="pl-PL" sz="2000" dirty="0" smtClean="0">
                <a:latin typeface="Lato"/>
              </a:rPr>
              <a:t>	2) określenia warunków udziału w postępowaniu,</a:t>
            </a:r>
            <a:br>
              <a:rPr lang="pl-PL" altLang="pl-PL" sz="2000" dirty="0" smtClean="0">
                <a:latin typeface="Lato"/>
              </a:rPr>
            </a:br>
            <a:r>
              <a:rPr lang="pl-PL" altLang="pl-PL" sz="2000" dirty="0" smtClean="0">
                <a:latin typeface="Lato"/>
              </a:rPr>
              <a:t>	</a:t>
            </a:r>
            <a:br>
              <a:rPr lang="pl-PL" altLang="pl-PL" sz="2000" dirty="0" smtClean="0">
                <a:latin typeface="Lato"/>
              </a:rPr>
            </a:br>
            <a:r>
              <a:rPr lang="pl-PL" altLang="pl-PL" sz="2000" dirty="0" smtClean="0">
                <a:latin typeface="Lato"/>
              </a:rPr>
              <a:t>	3) wykluczenia odwołującego z postępowania o udzielenie 	zamówienia,</a:t>
            </a:r>
            <a:br>
              <a:rPr lang="pl-PL" altLang="pl-PL" sz="2000" dirty="0" smtClean="0">
                <a:latin typeface="Lato"/>
              </a:rPr>
            </a:br>
            <a:r>
              <a:rPr lang="pl-PL" altLang="pl-PL" sz="2000" dirty="0" smtClean="0">
                <a:latin typeface="Lato"/>
              </a:rPr>
              <a:t>	</a:t>
            </a:r>
            <a:br>
              <a:rPr lang="pl-PL" altLang="pl-PL" sz="2000" dirty="0" smtClean="0">
                <a:latin typeface="Lato"/>
              </a:rPr>
            </a:br>
            <a:r>
              <a:rPr lang="pl-PL" altLang="pl-PL" sz="2000" dirty="0" smtClean="0">
                <a:latin typeface="Lato"/>
              </a:rPr>
              <a:t>	4) odrzucenia oferty odwołującego,</a:t>
            </a:r>
            <a:br>
              <a:rPr lang="pl-PL" altLang="pl-PL" sz="2000" dirty="0" smtClean="0">
                <a:latin typeface="Lato"/>
              </a:rPr>
            </a:br>
            <a:r>
              <a:rPr lang="pl-PL" altLang="pl-PL" sz="2000" dirty="0" smtClean="0">
                <a:latin typeface="Lato"/>
              </a:rPr>
              <a:t>	</a:t>
            </a:r>
            <a:br>
              <a:rPr lang="pl-PL" altLang="pl-PL" sz="2000" dirty="0" smtClean="0">
                <a:latin typeface="Lato"/>
              </a:rPr>
            </a:br>
            <a:r>
              <a:rPr lang="pl-PL" altLang="pl-PL" sz="2000" dirty="0" smtClean="0">
                <a:latin typeface="Lato"/>
              </a:rPr>
              <a:t>	5) opisu przedmiotu zamówienia,</a:t>
            </a:r>
            <a:br>
              <a:rPr lang="pl-PL" altLang="pl-PL" sz="2000" dirty="0" smtClean="0">
                <a:latin typeface="Lato"/>
              </a:rPr>
            </a:br>
            <a:r>
              <a:rPr lang="pl-PL" altLang="pl-PL" sz="2000" dirty="0" smtClean="0">
                <a:latin typeface="Lato"/>
              </a:rPr>
              <a:t>	</a:t>
            </a:r>
            <a:br>
              <a:rPr lang="pl-PL" altLang="pl-PL" sz="2000" dirty="0" smtClean="0">
                <a:latin typeface="Lato"/>
              </a:rPr>
            </a:br>
            <a:r>
              <a:rPr lang="pl-PL" altLang="pl-PL" sz="2000" dirty="0" smtClean="0">
                <a:latin typeface="Lato"/>
              </a:rPr>
              <a:t>	6) wyboru oferty najkorzystniejszej.</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168</a:t>
            </a:fld>
            <a:endParaRPr lang="pl-PL" altLang="pl-PL" dirty="0">
              <a:solidFill>
                <a:schemeClr val="accent3">
                  <a:lumMod val="75000"/>
                </a:schemeClr>
              </a:solidFill>
            </a:endParaRPr>
          </a:p>
        </p:txBody>
      </p:sp>
      <p:sp>
        <p:nvSpPr>
          <p:cNvPr id="7" name="TextBox 1"/>
          <p:cNvSpPr txBox="1"/>
          <p:nvPr/>
        </p:nvSpPr>
        <p:spPr>
          <a:xfrm>
            <a:off x="251520" y="719610"/>
            <a:ext cx="5112568" cy="1241365"/>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ŚRODKI OCHRONY PRAWNEJ</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060848"/>
            <a:ext cx="7704856" cy="460433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200" b="1" u="sng" dirty="0" smtClean="0">
                <a:latin typeface="Lato"/>
              </a:rPr>
              <a:t> </a:t>
            </a:r>
            <a:r>
              <a:rPr lang="pl-PL" altLang="pl-PL" sz="2300" b="1" u="sng" dirty="0" smtClean="0">
                <a:latin typeface="Lato"/>
              </a:rPr>
              <a:t>Gdzie wnosi się odwołanie</a:t>
            </a:r>
            <a:r>
              <a:rPr lang="pl-PL" altLang="pl-PL" sz="2200" b="1" u="sng" dirty="0" smtClean="0">
                <a:latin typeface="Lato"/>
              </a:rPr>
              <a:t>:</a:t>
            </a:r>
            <a:r>
              <a:rPr lang="pl-PL" altLang="pl-PL" sz="2000" b="1" u="sng" dirty="0" smtClean="0">
                <a:latin typeface="Lato"/>
              </a:rPr>
              <a:t/>
            </a:r>
            <a:br>
              <a:rPr lang="pl-PL" altLang="pl-PL" sz="2000" b="1" u="sng" dirty="0" smtClean="0">
                <a:latin typeface="Lato"/>
              </a:rPr>
            </a:br>
            <a:r>
              <a:rPr lang="pl-PL" altLang="pl-PL" sz="2000" dirty="0" smtClean="0">
                <a:latin typeface="Lato"/>
              </a:rPr>
              <a:t>Prezes KIO w Warszawie.</a:t>
            </a:r>
          </a:p>
          <a:p>
            <a:pPr>
              <a:lnSpc>
                <a:spcPct val="80000"/>
              </a:lnSpc>
              <a:buFont typeface="Wingdings" pitchFamily="2" charset="2"/>
              <a:buChar char="Ø"/>
            </a:pPr>
            <a:endParaRPr lang="pl-PL" altLang="pl-PL" sz="1000" dirty="0" smtClean="0">
              <a:latin typeface="Lato"/>
            </a:endParaRPr>
          </a:p>
          <a:p>
            <a:pPr>
              <a:lnSpc>
                <a:spcPct val="80000"/>
              </a:lnSpc>
              <a:buFont typeface="Wingdings" pitchFamily="2" charset="2"/>
              <a:buChar char="Ø"/>
            </a:pPr>
            <a:r>
              <a:rPr lang="pl-PL" altLang="pl-PL" sz="2000" b="1" u="sng" dirty="0" smtClean="0">
                <a:latin typeface="Lato"/>
              </a:rPr>
              <a:t> </a:t>
            </a:r>
            <a:r>
              <a:rPr lang="pl-PL" altLang="pl-PL" sz="2300" b="1" u="sng" dirty="0" smtClean="0">
                <a:latin typeface="Lato"/>
              </a:rPr>
              <a:t>Termin wniesienia odwołania:</a:t>
            </a:r>
            <a:r>
              <a:rPr lang="pl-PL" altLang="pl-PL" sz="2000" dirty="0" smtClean="0">
                <a:latin typeface="Lato"/>
              </a:rPr>
              <a:t/>
            </a:r>
            <a:br>
              <a:rPr lang="pl-PL" altLang="pl-PL" sz="2000" dirty="0" smtClean="0">
                <a:latin typeface="Lato"/>
              </a:rPr>
            </a:br>
            <a:r>
              <a:rPr lang="pl-PL" altLang="pl-PL" sz="2000" dirty="0" smtClean="0">
                <a:latin typeface="Lato"/>
              </a:rPr>
              <a:t>Zgodnie z art. 182 ustawy </a:t>
            </a:r>
            <a:r>
              <a:rPr lang="pl-PL" altLang="pl-PL" sz="2000" dirty="0" err="1" smtClean="0">
                <a:latin typeface="Lato"/>
              </a:rPr>
              <a:t>Pzp</a:t>
            </a:r>
            <a:r>
              <a:rPr lang="pl-PL" altLang="pl-PL" sz="2000" dirty="0" smtClean="0">
                <a:latin typeface="Lato"/>
              </a:rPr>
              <a:t> (5/10/15 dni w zależności od czynności i wartości zamówienia)</a:t>
            </a:r>
            <a:br>
              <a:rPr lang="pl-PL" altLang="pl-PL" sz="2000" dirty="0" smtClean="0">
                <a:latin typeface="Lato"/>
              </a:rPr>
            </a:br>
            <a:endParaRPr lang="pl-PL" altLang="pl-PL" sz="1000" b="1" u="sng" dirty="0" smtClean="0">
              <a:latin typeface="Lato"/>
            </a:endParaRPr>
          </a:p>
          <a:p>
            <a:pPr>
              <a:lnSpc>
                <a:spcPct val="80000"/>
              </a:lnSpc>
              <a:buFont typeface="Wingdings" pitchFamily="2" charset="2"/>
              <a:buChar char="Ø"/>
            </a:pPr>
            <a:r>
              <a:rPr lang="pl-PL" altLang="pl-PL" sz="2200" b="1" u="sng" dirty="0" smtClean="0">
                <a:latin typeface="Lato"/>
              </a:rPr>
              <a:t> </a:t>
            </a:r>
            <a:r>
              <a:rPr lang="pl-PL" altLang="pl-PL" sz="2300" b="1" u="sng" dirty="0" smtClean="0">
                <a:latin typeface="Lato"/>
              </a:rPr>
              <a:t>Forma odwołania</a:t>
            </a:r>
            <a:r>
              <a:rPr lang="pl-PL" altLang="pl-PL" sz="2200" b="1" u="sng" dirty="0" smtClean="0">
                <a:latin typeface="Lato"/>
              </a:rPr>
              <a:t>:</a:t>
            </a:r>
            <a:r>
              <a:rPr lang="pl-PL" altLang="pl-PL" sz="2000" b="1" dirty="0" smtClean="0">
                <a:latin typeface="Lato"/>
              </a:rPr>
              <a:t/>
            </a:r>
            <a:br>
              <a:rPr lang="pl-PL" altLang="pl-PL" sz="2000" b="1" dirty="0" smtClean="0">
                <a:latin typeface="Lato"/>
              </a:rPr>
            </a:br>
            <a:r>
              <a:rPr lang="pl-PL" altLang="pl-PL" sz="2000" dirty="0" smtClean="0">
                <a:latin typeface="Lato"/>
              </a:rPr>
              <a:t>w formie pisemnej opatrzonej własnoręcznym podpisem </a:t>
            </a:r>
            <a:br>
              <a:rPr lang="pl-PL" altLang="pl-PL" sz="2000" dirty="0" smtClean="0">
                <a:latin typeface="Lato"/>
              </a:rPr>
            </a:br>
            <a:r>
              <a:rPr lang="pl-PL" altLang="pl-PL" sz="2000" dirty="0" smtClean="0">
                <a:latin typeface="Lato"/>
              </a:rPr>
              <a:t>lub w formie elektronicznej opatrzonej kwalifikowanym podpisem elektronicznym</a:t>
            </a:r>
          </a:p>
          <a:p>
            <a:pPr>
              <a:lnSpc>
                <a:spcPct val="80000"/>
              </a:lnSpc>
              <a:buFont typeface="Wingdings" pitchFamily="2" charset="2"/>
              <a:buChar char="Ø"/>
            </a:pPr>
            <a:endParaRPr lang="pl-PL" altLang="pl-PL" sz="1000" dirty="0" smtClean="0">
              <a:latin typeface="Lato"/>
            </a:endParaRPr>
          </a:p>
          <a:p>
            <a:pPr>
              <a:lnSpc>
                <a:spcPct val="80000"/>
              </a:lnSpc>
              <a:buFont typeface="Wingdings" pitchFamily="2" charset="2"/>
              <a:buChar char="Ø"/>
            </a:pPr>
            <a:r>
              <a:rPr lang="pl-PL" altLang="pl-PL" sz="2200" b="1" u="sng" dirty="0" smtClean="0">
                <a:latin typeface="Lato"/>
              </a:rPr>
              <a:t> </a:t>
            </a:r>
            <a:r>
              <a:rPr lang="pl-PL" altLang="pl-PL" sz="2300" b="1" u="sng" dirty="0" smtClean="0">
                <a:latin typeface="Lato"/>
              </a:rPr>
              <a:t>Zawartość odwołania:</a:t>
            </a:r>
            <a:r>
              <a:rPr lang="pl-PL" altLang="pl-PL" sz="2000" dirty="0" smtClean="0">
                <a:latin typeface="Lato"/>
              </a:rPr>
              <a:t/>
            </a:r>
            <a:br>
              <a:rPr lang="pl-PL" altLang="pl-PL" sz="2000" dirty="0" smtClean="0">
                <a:latin typeface="Lato"/>
              </a:rPr>
            </a:br>
            <a:r>
              <a:rPr lang="pl-PL" altLang="pl-PL" sz="2000" dirty="0" smtClean="0">
                <a:latin typeface="Lato"/>
              </a:rPr>
              <a:t>- wskazanie czynności lub zaniechania czynności zamawiającego,</a:t>
            </a:r>
            <a:br>
              <a:rPr lang="pl-PL" altLang="pl-PL" sz="2000" dirty="0" smtClean="0">
                <a:latin typeface="Lato"/>
              </a:rPr>
            </a:br>
            <a:r>
              <a:rPr lang="pl-PL" altLang="pl-PL" sz="2000" dirty="0" smtClean="0">
                <a:latin typeface="Lato"/>
              </a:rPr>
              <a:t>której zarzuca się niezgodność z przepisami ustawy,</a:t>
            </a:r>
            <a:br>
              <a:rPr lang="pl-PL" altLang="pl-PL" sz="2000" dirty="0" smtClean="0">
                <a:latin typeface="Lato"/>
              </a:rPr>
            </a:br>
            <a:r>
              <a:rPr lang="pl-PL" altLang="pl-PL" sz="2000" dirty="0" smtClean="0">
                <a:latin typeface="Lato"/>
              </a:rPr>
              <a:t>- żądanie,</a:t>
            </a:r>
            <a:br>
              <a:rPr lang="pl-PL" altLang="pl-PL" sz="2000" dirty="0" smtClean="0">
                <a:latin typeface="Lato"/>
              </a:rPr>
            </a:br>
            <a:r>
              <a:rPr lang="pl-PL" altLang="pl-PL" sz="2000" dirty="0" smtClean="0">
                <a:latin typeface="Lato"/>
              </a:rPr>
              <a:t>- zwięzłe przedstawienie zarzutów,</a:t>
            </a:r>
            <a:br>
              <a:rPr lang="pl-PL" altLang="pl-PL" sz="2000" dirty="0" smtClean="0">
                <a:latin typeface="Lato"/>
              </a:rPr>
            </a:br>
            <a:r>
              <a:rPr lang="pl-PL" altLang="pl-PL" sz="2000" dirty="0" smtClean="0">
                <a:latin typeface="Lato"/>
              </a:rPr>
              <a:t>- wskazanie okoliczności faktycznych i prawnych uzasadniających wniesienie odwołania.</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169</a:t>
            </a:fld>
            <a:endParaRPr lang="pl-PL" altLang="pl-PL" dirty="0">
              <a:solidFill>
                <a:schemeClr val="accent3">
                  <a:lumMod val="75000"/>
                </a:schemeClr>
              </a:solidFill>
            </a:endParaRPr>
          </a:p>
        </p:txBody>
      </p:sp>
      <p:sp>
        <p:nvSpPr>
          <p:cNvPr id="7" name="TextBox 1"/>
          <p:cNvSpPr txBox="1"/>
          <p:nvPr/>
        </p:nvSpPr>
        <p:spPr>
          <a:xfrm>
            <a:off x="251520" y="719610"/>
            <a:ext cx="5112568" cy="1282402"/>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2400" b="1" baseline="30000" dirty="0" smtClean="0">
                <a:solidFill>
                  <a:srgbClr val="636466"/>
                </a:solidFill>
                <a:latin typeface="Novecento wide Normal" pitchFamily="50" charset="-18"/>
              </a:rPr>
              <a:t> </a:t>
            </a:r>
            <a:r>
              <a:rPr lang="pl-PL" sz="24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ODWOŁANIE</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2204864"/>
            <a:ext cx="7632700" cy="4431983"/>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80000"/>
              </a:lnSpc>
              <a:buClr>
                <a:schemeClr val="tx1"/>
              </a:buClr>
              <a:defRPr/>
            </a:pPr>
            <a:r>
              <a:rPr lang="pl-PL" sz="2000" dirty="0">
                <a:latin typeface="Lato"/>
              </a:rPr>
              <a:t>1. Ustawa z dnia 11 lipca 2014 r. o zasadach realizacji programów </a:t>
            </a:r>
            <a:br>
              <a:rPr lang="pl-PL" sz="2000" dirty="0">
                <a:latin typeface="Lato"/>
              </a:rPr>
            </a:br>
            <a:r>
              <a:rPr lang="pl-PL" sz="2000" dirty="0">
                <a:latin typeface="Lato"/>
              </a:rPr>
              <a:t>w zakresie polityki spójności finansowanych w perspektywie finansowej 2014 - 2020 </a:t>
            </a:r>
            <a:br>
              <a:rPr lang="pl-PL" sz="2000" dirty="0">
                <a:latin typeface="Lato"/>
              </a:rPr>
            </a:br>
            <a:r>
              <a:rPr lang="pl-PL" sz="2000" dirty="0">
                <a:latin typeface="Lato"/>
              </a:rPr>
              <a:t>(tekst jednolity: Dz.U. z </a:t>
            </a:r>
            <a:r>
              <a:rPr lang="pl-PL" sz="2000" dirty="0" smtClean="0">
                <a:latin typeface="Lato"/>
              </a:rPr>
              <a:t>2017 </a:t>
            </a:r>
            <a:r>
              <a:rPr lang="pl-PL" sz="2000" dirty="0">
                <a:latin typeface="Lato"/>
              </a:rPr>
              <a:t>r. poz. </a:t>
            </a:r>
            <a:r>
              <a:rPr lang="pl-PL" sz="2000" dirty="0" smtClean="0">
                <a:latin typeface="Lato"/>
              </a:rPr>
              <a:t>1460, </a:t>
            </a:r>
            <a:r>
              <a:rPr lang="pl-PL" sz="2000" dirty="0">
                <a:latin typeface="Lato"/>
              </a:rPr>
              <a:t>z późn.zm.)</a:t>
            </a:r>
          </a:p>
          <a:p>
            <a:pPr marL="666750" indent="-666750">
              <a:lnSpc>
                <a:spcPct val="80000"/>
              </a:lnSpc>
              <a:buClr>
                <a:schemeClr val="tx1"/>
              </a:buClr>
              <a:defRPr/>
            </a:pPr>
            <a:endParaRPr lang="pl-PL" sz="2000" dirty="0">
              <a:latin typeface="Lato"/>
            </a:endParaRPr>
          </a:p>
          <a:p>
            <a:pPr marL="666750" indent="-666750">
              <a:lnSpc>
                <a:spcPct val="80000"/>
              </a:lnSpc>
              <a:buClr>
                <a:schemeClr val="tx1"/>
              </a:buClr>
              <a:defRPr/>
            </a:pPr>
            <a:r>
              <a:rPr lang="pl-PL" sz="2000" dirty="0">
                <a:latin typeface="Lato"/>
              </a:rPr>
              <a:t>2. Rozporządzenie Ministra Rozwoju z dnia 29 stycznia 2016 r. </a:t>
            </a:r>
            <a:r>
              <a:rPr lang="pl-PL" sz="2000" dirty="0" smtClean="0">
                <a:latin typeface="Lato"/>
              </a:rPr>
              <a:t/>
            </a:r>
            <a:br>
              <a:rPr lang="pl-PL" sz="2000" dirty="0" smtClean="0">
                <a:latin typeface="Lato"/>
              </a:rPr>
            </a:br>
            <a:r>
              <a:rPr lang="pl-PL" sz="2000" dirty="0" smtClean="0">
                <a:latin typeface="Lato"/>
              </a:rPr>
              <a:t>w </a:t>
            </a:r>
            <a:r>
              <a:rPr lang="pl-PL" sz="2000" dirty="0">
                <a:latin typeface="Lato"/>
              </a:rPr>
              <a:t>sprawie warunków obniżania wartości korekt finansowych oraz wydatków poniesionych nieprawidłowo związanych </a:t>
            </a:r>
            <a:r>
              <a:rPr lang="pl-PL" sz="2000" dirty="0" smtClean="0">
                <a:latin typeface="Lato"/>
              </a:rPr>
              <a:t/>
            </a:r>
            <a:br>
              <a:rPr lang="pl-PL" sz="2000" dirty="0" smtClean="0">
                <a:latin typeface="Lato"/>
              </a:rPr>
            </a:br>
            <a:r>
              <a:rPr lang="pl-PL" sz="2000" dirty="0" smtClean="0">
                <a:latin typeface="Lato"/>
              </a:rPr>
              <a:t>z </a:t>
            </a:r>
            <a:r>
              <a:rPr lang="pl-PL" sz="2000" dirty="0">
                <a:latin typeface="Lato"/>
              </a:rPr>
              <a:t>udzielaniem zamówień (Dz.U. poz. 200, z późn.zm.: </a:t>
            </a:r>
            <a:r>
              <a:rPr lang="pl-PL" sz="2000" dirty="0" smtClean="0">
                <a:latin typeface="Lato"/>
              </a:rPr>
              <a:t/>
            </a:r>
            <a:br>
              <a:rPr lang="pl-PL" sz="2000" dirty="0" smtClean="0">
                <a:latin typeface="Lato"/>
              </a:rPr>
            </a:br>
            <a:r>
              <a:rPr lang="pl-PL" sz="2000" dirty="0" smtClean="0">
                <a:latin typeface="Lato"/>
              </a:rPr>
              <a:t>Dz.U</a:t>
            </a:r>
            <a:r>
              <a:rPr lang="pl-PL" sz="2000" dirty="0">
                <a:latin typeface="Lato"/>
              </a:rPr>
              <a:t>. z 2017 r. poz. 615).</a:t>
            </a:r>
          </a:p>
          <a:p>
            <a:pPr marL="666750" indent="-666750">
              <a:lnSpc>
                <a:spcPct val="80000"/>
              </a:lnSpc>
              <a:buClr>
                <a:schemeClr val="tx1"/>
              </a:buClr>
              <a:defRPr/>
            </a:pPr>
            <a:endParaRPr lang="pl-PL" sz="2000" b="1" u="sng" dirty="0">
              <a:latin typeface="Lato"/>
            </a:endParaRPr>
          </a:p>
          <a:p>
            <a:pPr marL="666750" indent="-666750">
              <a:lnSpc>
                <a:spcPct val="80000"/>
              </a:lnSpc>
              <a:buClr>
                <a:schemeClr val="tx1"/>
              </a:buClr>
              <a:defRPr/>
            </a:pPr>
            <a:r>
              <a:rPr lang="pl-PL" sz="2200" b="1" u="sng" dirty="0">
                <a:latin typeface="Lato"/>
              </a:rPr>
              <a:t>Wybrane Wytyczne</a:t>
            </a:r>
            <a:r>
              <a:rPr lang="pl-PL" sz="2200" u="sng" dirty="0">
                <a:latin typeface="Lato"/>
              </a:rPr>
              <a:t>:</a:t>
            </a:r>
          </a:p>
          <a:p>
            <a:pPr marL="666750" indent="-666750">
              <a:lnSpc>
                <a:spcPct val="80000"/>
              </a:lnSpc>
              <a:buClr>
                <a:schemeClr val="tx1"/>
              </a:buClr>
              <a:defRPr/>
            </a:pPr>
            <a:endParaRPr lang="pl-PL" sz="1050" dirty="0">
              <a:latin typeface="Lato"/>
            </a:endParaRPr>
          </a:p>
          <a:p>
            <a:pPr marL="666750" indent="-666750">
              <a:lnSpc>
                <a:spcPct val="80000"/>
              </a:lnSpc>
              <a:buClr>
                <a:schemeClr val="tx1"/>
              </a:buClr>
              <a:defRPr/>
            </a:pPr>
            <a:r>
              <a:rPr lang="pl-PL" sz="2000" dirty="0">
                <a:latin typeface="Lato"/>
              </a:rPr>
              <a:t>3</a:t>
            </a:r>
            <a:r>
              <a:rPr lang="pl-PL" sz="2000" dirty="0" smtClean="0">
                <a:latin typeface="Lato"/>
              </a:rPr>
              <a:t>. </a:t>
            </a:r>
            <a:r>
              <a:rPr lang="pl-PL" sz="2000" dirty="0">
                <a:latin typeface="Lato"/>
              </a:rPr>
              <a:t>Wytyczne w zakresie kwalifikowalności wydatków w ramach Europejskiego Funduszu Rozwoju Regionalnego, Europejskiego Funduszu Społecznego oraz Funduszu Spójności na lata 2014 - 2020 – MR/H </a:t>
            </a:r>
            <a:r>
              <a:rPr lang="pl-PL" sz="2000" dirty="0" smtClean="0">
                <a:latin typeface="Lato"/>
              </a:rPr>
              <a:t>2014-2020/23(3)/07/2017, </a:t>
            </a:r>
            <a:r>
              <a:rPr lang="pl-PL" sz="2000" dirty="0">
                <a:latin typeface="Lato"/>
              </a:rPr>
              <a:t>obowiązują od </a:t>
            </a:r>
            <a:r>
              <a:rPr lang="pl-PL" sz="2000" dirty="0" smtClean="0">
                <a:latin typeface="Lato"/>
              </a:rPr>
              <a:t>23.08.2017 </a:t>
            </a:r>
            <a:r>
              <a:rPr lang="pl-PL" sz="2000" dirty="0">
                <a:latin typeface="Lato"/>
              </a:rPr>
              <a:t>r.</a:t>
            </a:r>
            <a:endParaRPr lang="pl-PL" sz="105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a:t>
            </a:fld>
            <a:endParaRPr lang="pl-PL" altLang="pl-PL" dirty="0">
              <a:solidFill>
                <a:schemeClr val="accent3">
                  <a:lumMod val="75000"/>
                </a:schemeClr>
              </a:solidFill>
            </a:endParaRPr>
          </a:p>
        </p:txBody>
      </p:sp>
      <p:sp>
        <p:nvSpPr>
          <p:cNvPr id="7" name="TextBox 1"/>
          <p:cNvSpPr txBox="1"/>
          <p:nvPr/>
        </p:nvSpPr>
        <p:spPr>
          <a:xfrm>
            <a:off x="251520" y="719610"/>
            <a:ext cx="5112568" cy="1384995"/>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KRAJOWE  PRZEPISY I WYTYCZNE DOTYCZĄCE FUNDUSZY EUROPEJSKICH</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704856" cy="410573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endParaRPr lang="pl-PL" altLang="pl-PL" sz="2000" b="1" u="sng" dirty="0" smtClean="0">
              <a:latin typeface="Lato"/>
            </a:endParaRPr>
          </a:p>
          <a:p>
            <a:pPr>
              <a:lnSpc>
                <a:spcPct val="80000"/>
              </a:lnSpc>
            </a:pPr>
            <a:endParaRPr lang="pl-PL" altLang="pl-PL" sz="2000" b="1" u="sng" dirty="0" smtClean="0">
              <a:latin typeface="Lato"/>
            </a:endParaRPr>
          </a:p>
          <a:p>
            <a:pPr>
              <a:lnSpc>
                <a:spcPct val="80000"/>
              </a:lnSpc>
              <a:buFont typeface="Wingdings" pitchFamily="2" charset="2"/>
              <a:buChar char="Ø"/>
            </a:pPr>
            <a:r>
              <a:rPr lang="pl-PL" altLang="pl-PL" sz="2000" b="1" u="sng" dirty="0" smtClean="0">
                <a:latin typeface="Lato"/>
              </a:rPr>
              <a:t> </a:t>
            </a:r>
            <a:r>
              <a:rPr lang="pl-PL" altLang="pl-PL" sz="2300" b="1" u="sng" dirty="0" smtClean="0">
                <a:latin typeface="Lato"/>
              </a:rPr>
              <a:t>Formalności związane z wniesieniem odwołania:</a:t>
            </a:r>
            <a:br>
              <a:rPr lang="pl-PL" altLang="pl-PL" sz="2300" b="1" u="sng" dirty="0" smtClean="0">
                <a:latin typeface="Lato"/>
              </a:rPr>
            </a:br>
            <a:r>
              <a:rPr lang="pl-PL" altLang="pl-PL" sz="2000" dirty="0" smtClean="0">
                <a:latin typeface="Lato"/>
              </a:rPr>
              <a:t>- uiszczenie wpisu,</a:t>
            </a:r>
            <a:br>
              <a:rPr lang="pl-PL" altLang="pl-PL" sz="2000" dirty="0" smtClean="0">
                <a:latin typeface="Lato"/>
              </a:rPr>
            </a:br>
            <a:r>
              <a:rPr lang="pl-PL" altLang="pl-PL" sz="2000" dirty="0" smtClean="0">
                <a:latin typeface="Lato"/>
              </a:rPr>
              <a:t>- przesłanie kopii odwołania zamawiającemu.</a:t>
            </a:r>
            <a:br>
              <a:rPr lang="pl-PL" altLang="pl-PL" sz="2000" dirty="0" smtClean="0">
                <a:latin typeface="Lato"/>
              </a:rPr>
            </a:br>
            <a:endParaRPr lang="pl-PL" altLang="pl-PL" sz="2000" dirty="0" smtClean="0">
              <a:latin typeface="Lato"/>
            </a:endParaRPr>
          </a:p>
          <a:p>
            <a:pPr>
              <a:lnSpc>
                <a:spcPct val="80000"/>
              </a:lnSpc>
            </a:pPr>
            <a:endParaRPr lang="pl-PL" altLang="pl-PL" sz="2000" dirty="0" smtClean="0">
              <a:latin typeface="Lato"/>
            </a:endParaRPr>
          </a:p>
          <a:p>
            <a:pPr>
              <a:lnSpc>
                <a:spcPct val="80000"/>
              </a:lnSpc>
              <a:buFont typeface="Wingdings" pitchFamily="2" charset="2"/>
              <a:buChar char="Ø"/>
            </a:pPr>
            <a:r>
              <a:rPr lang="pl-PL" altLang="pl-PL" sz="2200" b="1" u="sng" dirty="0" smtClean="0">
                <a:latin typeface="Lato"/>
              </a:rPr>
              <a:t> </a:t>
            </a:r>
            <a:r>
              <a:rPr lang="pl-PL" altLang="pl-PL" sz="2300" b="1" u="sng" dirty="0" smtClean="0">
                <a:latin typeface="Lato"/>
              </a:rPr>
              <a:t>Skutki wniesienia odwołania dla prowadzonego postępowania:</a:t>
            </a:r>
            <a:br>
              <a:rPr lang="pl-PL" altLang="pl-PL" sz="2300" b="1" u="sng"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zawieszenie biegu terminu związania ofertą do czasu ogłoszenia przez Izbę orzeczenia (w przypadku wniesienia odwołania po otwarciu ofert),</a:t>
            </a:r>
            <a:br>
              <a:rPr lang="pl-PL" altLang="pl-PL" sz="2000" dirty="0" smtClean="0">
                <a:latin typeface="Lato"/>
              </a:rPr>
            </a:br>
            <a:r>
              <a:rPr lang="pl-PL" altLang="pl-PL" sz="2000" dirty="0" smtClean="0">
                <a:latin typeface="Lato"/>
              </a:rPr>
              <a:t>- do czasu ogłoszenia przez Izbę wyroku, lub postanowienia kończącego postępowania odwoławcze, zamawiający nie może zawrzeć umowy.  </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170</a:t>
            </a:fld>
            <a:endParaRPr lang="pl-PL" altLang="pl-PL" dirty="0">
              <a:solidFill>
                <a:schemeClr val="accent3">
                  <a:lumMod val="75000"/>
                </a:schemeClr>
              </a:solidFill>
            </a:endParaRPr>
          </a:p>
        </p:txBody>
      </p:sp>
      <p:sp>
        <p:nvSpPr>
          <p:cNvPr id="7" name="TextBox 1"/>
          <p:cNvSpPr txBox="1"/>
          <p:nvPr/>
        </p:nvSpPr>
        <p:spPr>
          <a:xfrm>
            <a:off x="251520" y="719610"/>
            <a:ext cx="5112568" cy="1282402"/>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2400" b="1" baseline="30000" dirty="0" smtClean="0">
                <a:solidFill>
                  <a:srgbClr val="636466"/>
                </a:solidFill>
                <a:latin typeface="Novecento wide Normal" pitchFamily="50" charset="-18"/>
              </a:rPr>
              <a:t> </a:t>
            </a:r>
            <a:r>
              <a:rPr lang="pl-PL" sz="24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ODWOŁANIE</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704856" cy="447507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defRPr/>
            </a:pPr>
            <a:r>
              <a:rPr lang="pl-PL" sz="2300" b="1" dirty="0" smtClean="0">
                <a:latin typeface="Lato"/>
              </a:rPr>
              <a:t>PODMIOTY UPRAWNIONE DO WNIESIENIA SKARGI</a:t>
            </a:r>
            <a:r>
              <a:rPr lang="pl-PL" sz="2000" b="1" u="sng" dirty="0" smtClean="0">
                <a:latin typeface="Lato"/>
              </a:rPr>
              <a:t/>
            </a:r>
            <a:br>
              <a:rPr lang="pl-PL" sz="2000" b="1" u="sng" dirty="0" smtClean="0">
                <a:latin typeface="Lato"/>
              </a:rPr>
            </a:br>
            <a:endParaRPr lang="pl-PL" sz="1000" b="1" u="sng" dirty="0" smtClean="0">
              <a:latin typeface="Lato"/>
            </a:endParaRPr>
          </a:p>
          <a:p>
            <a:pPr>
              <a:lnSpc>
                <a:spcPct val="80000"/>
              </a:lnSpc>
              <a:buClr>
                <a:srgbClr val="A50021"/>
              </a:buClr>
              <a:defRPr/>
            </a:pPr>
            <a:r>
              <a:rPr lang="pl-PL" sz="2000" dirty="0" smtClean="0">
                <a:latin typeface="Lato"/>
              </a:rPr>
              <a:t>- uczestnicy postępowania odwoławczego przed Krajową Izbą Odwoławczą (odwołujący, zamawiający, przystępujący do postępowania odwoławczego),</a:t>
            </a:r>
            <a:br>
              <a:rPr lang="pl-PL" sz="2000" dirty="0" smtClean="0">
                <a:latin typeface="Lato"/>
              </a:rPr>
            </a:br>
            <a:r>
              <a:rPr lang="pl-PL" sz="2000" dirty="0" smtClean="0">
                <a:latin typeface="Lato"/>
              </a:rPr>
              <a:t>- Prezes UZP</a:t>
            </a:r>
          </a:p>
          <a:p>
            <a:pPr>
              <a:lnSpc>
                <a:spcPct val="80000"/>
              </a:lnSpc>
              <a:buClr>
                <a:srgbClr val="A50021"/>
              </a:buClr>
              <a:defRPr/>
            </a:pPr>
            <a:endParaRPr lang="pl-PL" sz="2000" dirty="0" smtClean="0">
              <a:latin typeface="Lato"/>
            </a:endParaRPr>
          </a:p>
          <a:p>
            <a:pPr>
              <a:lnSpc>
                <a:spcPct val="80000"/>
              </a:lnSpc>
              <a:buClr>
                <a:srgbClr val="A50021"/>
              </a:buClr>
              <a:defRPr/>
            </a:pPr>
            <a:r>
              <a:rPr lang="pl-PL" sz="2300" b="1" dirty="0" smtClean="0">
                <a:latin typeface="Lato"/>
              </a:rPr>
              <a:t>PRZEDMIOT SKARGI</a:t>
            </a:r>
            <a:r>
              <a:rPr lang="pl-PL" sz="2300" dirty="0" smtClean="0">
                <a:latin typeface="Lato"/>
              </a:rPr>
              <a:t> </a:t>
            </a:r>
          </a:p>
          <a:p>
            <a:pPr>
              <a:lnSpc>
                <a:spcPct val="80000"/>
              </a:lnSpc>
              <a:buClr>
                <a:srgbClr val="A50021"/>
              </a:buClr>
              <a:defRPr/>
            </a:pPr>
            <a:endParaRPr lang="pl-PL" sz="1000" dirty="0" smtClean="0">
              <a:latin typeface="Lato"/>
            </a:endParaRPr>
          </a:p>
          <a:p>
            <a:pPr>
              <a:lnSpc>
                <a:spcPct val="80000"/>
              </a:lnSpc>
              <a:buClr>
                <a:srgbClr val="A50021"/>
              </a:buClr>
              <a:defRPr/>
            </a:pPr>
            <a:r>
              <a:rPr lang="pl-PL" sz="2000" dirty="0" smtClean="0">
                <a:latin typeface="Lato"/>
              </a:rPr>
              <a:t>- Orzeczenie Krajowej Izby Odwoławczej: skarga na wyrok KIO lub postanowienie kończące </a:t>
            </a:r>
            <a:r>
              <a:rPr lang="pl-PL" sz="2000" dirty="0" err="1" smtClean="0">
                <a:latin typeface="Lato"/>
              </a:rPr>
              <a:t>postępowanie</a:t>
            </a:r>
            <a:r>
              <a:rPr lang="pl-PL" sz="2000" dirty="0" smtClean="0">
                <a:latin typeface="Lato"/>
              </a:rPr>
              <a:t> odwoławcze</a:t>
            </a:r>
          </a:p>
          <a:p>
            <a:pPr>
              <a:lnSpc>
                <a:spcPct val="80000"/>
              </a:lnSpc>
              <a:buClr>
                <a:srgbClr val="A50021"/>
              </a:buClr>
              <a:defRPr/>
            </a:pPr>
            <a:endParaRPr lang="pl-PL" sz="2000" dirty="0" smtClean="0">
              <a:latin typeface="Lato"/>
            </a:endParaRPr>
          </a:p>
          <a:p>
            <a:pPr>
              <a:lnSpc>
                <a:spcPct val="80000"/>
              </a:lnSpc>
              <a:buClr>
                <a:srgbClr val="A50021"/>
              </a:buClr>
              <a:defRPr/>
            </a:pPr>
            <a:r>
              <a:rPr lang="pl-PL" sz="2300" b="1" dirty="0" smtClean="0">
                <a:latin typeface="Lato"/>
              </a:rPr>
              <a:t>ADRESAT SKARGI</a:t>
            </a:r>
          </a:p>
          <a:p>
            <a:pPr>
              <a:lnSpc>
                <a:spcPct val="80000"/>
              </a:lnSpc>
              <a:buClr>
                <a:srgbClr val="A50021"/>
              </a:buClr>
              <a:defRPr/>
            </a:pPr>
            <a:endParaRPr lang="pl-PL" sz="1000" b="1" dirty="0" smtClean="0">
              <a:latin typeface="Lato"/>
            </a:endParaRPr>
          </a:p>
          <a:p>
            <a:pPr>
              <a:lnSpc>
                <a:spcPct val="80000"/>
              </a:lnSpc>
              <a:buClr>
                <a:srgbClr val="A50021"/>
              </a:buClr>
              <a:defRPr/>
            </a:pPr>
            <a:r>
              <a:rPr lang="pl-PL" sz="2000" dirty="0" smtClean="0">
                <a:latin typeface="Lato"/>
              </a:rPr>
              <a:t>- sąd okręgowy właściwy dla siedziby lub miejsca zamieszkania zamawiającego, </a:t>
            </a:r>
            <a:br>
              <a:rPr lang="pl-PL" sz="2000" dirty="0" smtClean="0">
                <a:latin typeface="Lato"/>
              </a:rPr>
            </a:br>
            <a:r>
              <a:rPr lang="pl-PL" sz="2000" dirty="0" smtClean="0">
                <a:latin typeface="Lato"/>
              </a:rPr>
              <a:t>- skargę wnosi się za pośrednictwem Prezesa Krajowej Izby Odwoławczej,</a:t>
            </a:r>
            <a:br>
              <a:rPr lang="pl-PL" sz="2000" dirty="0" smtClean="0">
                <a:latin typeface="Lato"/>
              </a:rPr>
            </a:br>
            <a:r>
              <a:rPr lang="pl-PL" sz="2000" dirty="0" smtClean="0">
                <a:latin typeface="Lato"/>
              </a:rPr>
              <a:t>- odpis skargi należy przesłać przeciwnikowi skargi. </a:t>
            </a:r>
            <a:endParaRPr 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171</a:t>
            </a:fld>
            <a:endParaRPr lang="pl-PL" altLang="pl-PL" dirty="0">
              <a:solidFill>
                <a:schemeClr val="accent3">
                  <a:lumMod val="75000"/>
                </a:schemeClr>
              </a:solidFill>
            </a:endParaRPr>
          </a:p>
        </p:txBody>
      </p:sp>
      <p:sp>
        <p:nvSpPr>
          <p:cNvPr id="7" name="TextBox 1"/>
          <p:cNvSpPr txBox="1"/>
          <p:nvPr/>
        </p:nvSpPr>
        <p:spPr>
          <a:xfrm>
            <a:off x="251520" y="719610"/>
            <a:ext cx="5112568" cy="954107"/>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2400" b="1" baseline="30000" dirty="0" smtClean="0">
                <a:solidFill>
                  <a:srgbClr val="636466"/>
                </a:solidFill>
                <a:latin typeface="Novecento wide Normal" pitchFamily="50" charset="-18"/>
              </a:rPr>
              <a:t> </a:t>
            </a:r>
            <a:r>
              <a:rPr lang="pl-PL" sz="24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SKARGA NA ORZECZENIE KIO</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88840"/>
            <a:ext cx="7704856" cy="45489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defRPr/>
            </a:pPr>
            <a:r>
              <a:rPr lang="pl-PL" sz="2300" b="1" dirty="0" smtClean="0">
                <a:latin typeface="Lato"/>
              </a:rPr>
              <a:t>TERMINY</a:t>
            </a:r>
            <a:r>
              <a:rPr lang="pl-PL" sz="2000" b="1" u="sng" dirty="0" smtClean="0">
                <a:latin typeface="Lato"/>
              </a:rPr>
              <a:t/>
            </a:r>
            <a:br>
              <a:rPr lang="pl-PL" sz="2000" b="1" u="sng" dirty="0" smtClean="0">
                <a:latin typeface="Lato"/>
              </a:rPr>
            </a:br>
            <a:r>
              <a:rPr lang="pl-PL" sz="2000" dirty="0" smtClean="0">
                <a:latin typeface="Lato"/>
              </a:rPr>
              <a:t/>
            </a:r>
            <a:br>
              <a:rPr lang="pl-PL" sz="2000" dirty="0" smtClean="0">
                <a:latin typeface="Lato"/>
              </a:rPr>
            </a:br>
            <a:r>
              <a:rPr lang="pl-PL" sz="2000" dirty="0" smtClean="0">
                <a:latin typeface="Lato"/>
              </a:rPr>
              <a:t>- skargę wnosi się w terminie 7 dni od dnia </a:t>
            </a:r>
            <a:r>
              <a:rPr lang="pl-PL" sz="2000" u="sng" dirty="0" smtClean="0">
                <a:latin typeface="Lato"/>
              </a:rPr>
              <a:t>doręczenia</a:t>
            </a:r>
            <a:r>
              <a:rPr lang="pl-PL" sz="2000" dirty="0" smtClean="0">
                <a:latin typeface="Lato"/>
              </a:rPr>
              <a:t> orzeczenia Krajowej Izby Odwoławczej,</a:t>
            </a:r>
            <a:br>
              <a:rPr lang="pl-PL" sz="2000" dirty="0" smtClean="0">
                <a:latin typeface="Lato"/>
              </a:rPr>
            </a:br>
            <a:r>
              <a:rPr lang="pl-PL" sz="2000" dirty="0" smtClean="0">
                <a:latin typeface="Lato"/>
              </a:rPr>
              <a:t/>
            </a:r>
            <a:br>
              <a:rPr lang="pl-PL" sz="2000" dirty="0" smtClean="0">
                <a:latin typeface="Lato"/>
              </a:rPr>
            </a:br>
            <a:r>
              <a:rPr lang="pl-PL" sz="2000" dirty="0" smtClean="0">
                <a:latin typeface="Lato"/>
              </a:rPr>
              <a:t>- złożenie skargi w placówce pocztowej operatora wyznaczonego jest równoznaczne z jej wniesieniem,</a:t>
            </a:r>
            <a:br>
              <a:rPr lang="pl-PL" sz="2000" dirty="0" smtClean="0">
                <a:latin typeface="Lato"/>
              </a:rPr>
            </a:br>
            <a:r>
              <a:rPr lang="pl-PL" sz="2000" dirty="0" smtClean="0">
                <a:latin typeface="Lato"/>
              </a:rPr>
              <a:t/>
            </a:r>
            <a:br>
              <a:rPr lang="pl-PL" sz="2000" dirty="0" smtClean="0">
                <a:latin typeface="Lato"/>
              </a:rPr>
            </a:br>
            <a:r>
              <a:rPr lang="pl-PL" sz="2000" dirty="0" smtClean="0">
                <a:latin typeface="Lato"/>
              </a:rPr>
              <a:t>- Prezes KIO ma obowiązek przekazać skargę wraz z aktami postępowania do właściwego sądu w terminie 7 dni od dnia jej otrzymania,</a:t>
            </a:r>
            <a:br>
              <a:rPr lang="pl-PL" sz="2000" dirty="0" smtClean="0">
                <a:latin typeface="Lato"/>
              </a:rPr>
            </a:br>
            <a:r>
              <a:rPr lang="pl-PL" sz="2000" dirty="0" smtClean="0">
                <a:latin typeface="Lato"/>
              </a:rPr>
              <a:t/>
            </a:r>
            <a:br>
              <a:rPr lang="pl-PL" sz="2000" dirty="0" smtClean="0">
                <a:latin typeface="Lato"/>
              </a:rPr>
            </a:br>
            <a:r>
              <a:rPr lang="pl-PL" sz="2000" dirty="0" smtClean="0">
                <a:latin typeface="Lato"/>
              </a:rPr>
              <a:t>- Prezes Urzędu Zamówień Publicznych może wnieść skargę na orzeczenie KIO w terminie 21 dni od dnia </a:t>
            </a:r>
            <a:r>
              <a:rPr lang="pl-PL" sz="2000" u="sng" dirty="0" smtClean="0">
                <a:latin typeface="Lato"/>
              </a:rPr>
              <a:t>wydania</a:t>
            </a:r>
            <a:r>
              <a:rPr lang="pl-PL" sz="2000" dirty="0" smtClean="0">
                <a:latin typeface="Lato"/>
              </a:rPr>
              <a:t> orzeczenia,</a:t>
            </a:r>
            <a:br>
              <a:rPr lang="pl-PL" sz="2000" dirty="0" smtClean="0">
                <a:latin typeface="Lato"/>
              </a:rPr>
            </a:br>
            <a:r>
              <a:rPr lang="pl-PL" sz="2000" dirty="0" smtClean="0">
                <a:latin typeface="Lato"/>
              </a:rPr>
              <a:t/>
            </a:r>
            <a:br>
              <a:rPr lang="pl-PL" sz="2000" dirty="0" smtClean="0">
                <a:latin typeface="Lato"/>
              </a:rPr>
            </a:br>
            <a:r>
              <a:rPr lang="pl-PL" sz="2000" dirty="0" smtClean="0">
                <a:latin typeface="Lato"/>
              </a:rPr>
              <a:t>- sąd rozpoznaje skargę niezwłocznie, nie później jednak niż </a:t>
            </a:r>
            <a:br>
              <a:rPr lang="pl-PL" sz="2000" dirty="0" smtClean="0">
                <a:latin typeface="Lato"/>
              </a:rPr>
            </a:br>
            <a:r>
              <a:rPr lang="pl-PL" sz="2000" dirty="0" smtClean="0">
                <a:latin typeface="Lato"/>
              </a:rPr>
              <a:t>w terminie 1 miesiąca od dnia wpływu skargi do sądu </a:t>
            </a:r>
            <a:br>
              <a:rPr lang="pl-PL" sz="2000" dirty="0" smtClean="0">
                <a:latin typeface="Lato"/>
              </a:rPr>
            </a:br>
            <a:r>
              <a:rPr lang="pl-PL" sz="2000" dirty="0" smtClean="0">
                <a:latin typeface="Lato"/>
              </a:rPr>
              <a:t>(termin instrukcyjny)</a:t>
            </a:r>
            <a:endParaRPr 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172</a:t>
            </a:fld>
            <a:endParaRPr lang="pl-PL" altLang="pl-PL" dirty="0">
              <a:solidFill>
                <a:schemeClr val="accent3">
                  <a:lumMod val="75000"/>
                </a:schemeClr>
              </a:solidFill>
            </a:endParaRPr>
          </a:p>
        </p:txBody>
      </p:sp>
      <p:sp>
        <p:nvSpPr>
          <p:cNvPr id="7" name="TextBox 1"/>
          <p:cNvSpPr txBox="1"/>
          <p:nvPr/>
        </p:nvSpPr>
        <p:spPr>
          <a:xfrm>
            <a:off x="251520" y="719610"/>
            <a:ext cx="5112568" cy="954107"/>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2400" b="1" baseline="30000" dirty="0" smtClean="0">
                <a:solidFill>
                  <a:srgbClr val="636466"/>
                </a:solidFill>
                <a:latin typeface="Novecento wide Normal" pitchFamily="50" charset="-18"/>
              </a:rPr>
              <a:t> </a:t>
            </a:r>
            <a:r>
              <a:rPr lang="pl-PL" sz="2400" b="1" dirty="0" smtClean="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SKARGA NA ORZECZENIE KIO</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492896"/>
            <a:ext cx="7704856" cy="344094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lnSpc>
                <a:spcPct val="80000"/>
              </a:lnSpc>
            </a:pPr>
            <a:endParaRPr lang="pl-PL" altLang="pl-PL" sz="2000" dirty="0" smtClean="0">
              <a:latin typeface="Lato"/>
            </a:endParaRPr>
          </a:p>
          <a:p>
            <a:pPr>
              <a:lnSpc>
                <a:spcPct val="80000"/>
              </a:lnSpc>
              <a:buFont typeface="Wingdings" pitchFamily="2" charset="2"/>
              <a:buChar char="Ø"/>
            </a:pPr>
            <a:r>
              <a:rPr lang="pl-PL" altLang="pl-PL" sz="2300" b="1" u="sng" dirty="0" smtClean="0">
                <a:latin typeface="Lato"/>
              </a:rPr>
              <a:t>  III Etap:</a:t>
            </a:r>
            <a:br>
              <a:rPr lang="pl-PL" altLang="pl-PL" sz="2300" b="1" u="sng" dirty="0" smtClean="0">
                <a:latin typeface="Lato"/>
              </a:rPr>
            </a:br>
            <a:r>
              <a:rPr lang="pl-PL" altLang="pl-PL" sz="2300" b="1" u="sng" dirty="0" smtClean="0">
                <a:latin typeface="Lato"/>
              </a:rPr>
              <a:t/>
            </a:r>
            <a:br>
              <a:rPr lang="pl-PL" altLang="pl-PL" sz="2300" b="1" u="sng" dirty="0" smtClean="0">
                <a:latin typeface="Lato"/>
              </a:rPr>
            </a:br>
            <a:r>
              <a:rPr lang="pl-PL" altLang="pl-PL" sz="2300" b="1" u="sng" dirty="0" smtClean="0">
                <a:latin typeface="Lato"/>
              </a:rPr>
              <a:t>Udzielenie zamówienia - zawarcie umowy w sprawie zamówienia publicznego:</a:t>
            </a:r>
          </a:p>
          <a:p>
            <a:pPr>
              <a:lnSpc>
                <a:spcPct val="80000"/>
              </a:lnSpc>
            </a:pPr>
            <a:endParaRPr lang="pl-PL" altLang="pl-PL" sz="2000" b="1" u="sng" dirty="0" smtClean="0">
              <a:latin typeface="Lato"/>
            </a:endParaRPr>
          </a:p>
          <a:p>
            <a:pPr>
              <a:lnSpc>
                <a:spcPct val="80000"/>
              </a:lnSpc>
            </a:pPr>
            <a:r>
              <a:rPr lang="pl-PL" altLang="pl-PL" sz="2000" b="1" u="sng" dirty="0" smtClean="0">
                <a:latin typeface="Lato"/>
              </a:rPr>
              <a:t/>
            </a:r>
            <a:br>
              <a:rPr lang="pl-PL" altLang="pl-PL" sz="2000" b="1" u="sng" dirty="0" smtClean="0">
                <a:latin typeface="Lato"/>
              </a:rPr>
            </a:br>
            <a:r>
              <a:rPr lang="pl-PL" altLang="pl-PL" sz="2000" dirty="0" smtClean="0">
                <a:latin typeface="Lato"/>
              </a:rPr>
              <a:t>- obowiązek ogłoszenia o udzieleniu zamówienia, o ile postępowanie prowadzone było zgodnie z przepisami ustawy </a:t>
            </a:r>
            <a:r>
              <a:rPr lang="pl-PL" altLang="pl-PL" sz="2000" dirty="0" err="1" smtClean="0">
                <a:latin typeface="Lato"/>
              </a:rPr>
              <a:t>Pzp</a:t>
            </a:r>
            <a:r>
              <a:rPr lang="pl-PL" altLang="pl-PL" sz="2000" dirty="0" smtClean="0">
                <a:latin typeface="Lato"/>
              </a:rPr>
              <a:t> </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(zamieszczenie ogłoszenia w Biuletynie Zamówień Publicznych lub przekazanie tego ogłoszenia do Urzędu Publikacji Unii Europejskiej, w terminie do 30 dni od dnia zawarcia umowy).</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173</a:t>
            </a:fld>
            <a:endParaRPr lang="pl-PL" altLang="pl-PL" dirty="0">
              <a:solidFill>
                <a:schemeClr val="accent3">
                  <a:lumMod val="75000"/>
                </a:schemeClr>
              </a:solidFill>
            </a:endParaRPr>
          </a:p>
        </p:txBody>
      </p:sp>
      <p:sp>
        <p:nvSpPr>
          <p:cNvPr id="7" name="TextBox 1"/>
          <p:cNvSpPr txBox="1"/>
          <p:nvPr/>
        </p:nvSpPr>
        <p:spPr>
          <a:xfrm>
            <a:off x="251520" y="719610"/>
            <a:ext cx="5112568" cy="1569660"/>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SCHEMAT PROCEDURY ZAMÓWIENIOWEJ</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492896"/>
            <a:ext cx="7704856" cy="424731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90000"/>
              </a:lnSpc>
              <a:buFont typeface="Wingdings" pitchFamily="2" charset="2"/>
              <a:buChar char="Ø"/>
            </a:pPr>
            <a:r>
              <a:rPr lang="pl-PL" altLang="pl-PL" sz="2000" dirty="0" smtClean="0">
                <a:latin typeface="Lato"/>
              </a:rPr>
              <a:t>  Obowiązek zawarcia umowy w formie pisemnej </a:t>
            </a:r>
            <a:br>
              <a:rPr lang="pl-PL" altLang="pl-PL" sz="2000" dirty="0" smtClean="0">
                <a:latin typeface="Lato"/>
              </a:rPr>
            </a:br>
            <a:r>
              <a:rPr lang="pl-PL" altLang="pl-PL" sz="2000" dirty="0" smtClean="0">
                <a:latin typeface="Lato"/>
              </a:rPr>
              <a:t>(pod rygorem nieważności)</a:t>
            </a:r>
            <a:br>
              <a:rPr lang="pl-PL" altLang="pl-PL" sz="2000" dirty="0" smtClean="0">
                <a:latin typeface="Lato"/>
              </a:rPr>
            </a:br>
            <a:endParaRPr lang="pl-PL" altLang="pl-PL" sz="1000" dirty="0" smtClean="0">
              <a:latin typeface="Lato"/>
            </a:endParaRPr>
          </a:p>
          <a:p>
            <a:pPr>
              <a:lnSpc>
                <a:spcPct val="90000"/>
              </a:lnSpc>
              <a:buFont typeface="Wingdings" pitchFamily="2" charset="2"/>
              <a:buChar char="Ø"/>
            </a:pPr>
            <a:r>
              <a:rPr lang="pl-PL" altLang="pl-PL" sz="2000" dirty="0" smtClean="0">
                <a:latin typeface="Lato"/>
              </a:rPr>
              <a:t>  Obowiązek zawarcia umowy o treści zgodnej (identycznej) </a:t>
            </a:r>
            <a:br>
              <a:rPr lang="pl-PL" altLang="pl-PL" sz="2000" dirty="0" smtClean="0">
                <a:latin typeface="Lato"/>
              </a:rPr>
            </a:br>
            <a:r>
              <a:rPr lang="pl-PL" altLang="pl-PL" sz="2000" dirty="0" smtClean="0">
                <a:latin typeface="Lato"/>
              </a:rPr>
              <a:t>z wzorem umowy, stanowiącym załącznik do SIWZ</a:t>
            </a:r>
            <a:br>
              <a:rPr lang="pl-PL" altLang="pl-PL" sz="2000" dirty="0" smtClean="0">
                <a:latin typeface="Lato"/>
              </a:rPr>
            </a:br>
            <a:endParaRPr lang="pl-PL" altLang="pl-PL" sz="1000" dirty="0" smtClean="0">
              <a:latin typeface="Lato"/>
            </a:endParaRPr>
          </a:p>
          <a:p>
            <a:pPr>
              <a:lnSpc>
                <a:spcPct val="90000"/>
              </a:lnSpc>
              <a:buFont typeface="Wingdings" pitchFamily="2" charset="2"/>
              <a:buChar char="Ø"/>
            </a:pPr>
            <a:r>
              <a:rPr lang="pl-PL" altLang="pl-PL" sz="2000" dirty="0" smtClean="0">
                <a:latin typeface="Lato"/>
              </a:rPr>
              <a:t>  Obowiązek zawarcia umowy po upływie terminów zgodnych </a:t>
            </a:r>
            <a:br>
              <a:rPr lang="pl-PL" altLang="pl-PL" sz="2000" dirty="0" smtClean="0">
                <a:latin typeface="Lato"/>
              </a:rPr>
            </a:br>
            <a:r>
              <a:rPr lang="pl-PL" altLang="pl-PL" sz="2000" dirty="0" smtClean="0">
                <a:latin typeface="Lato"/>
              </a:rPr>
              <a:t>z przepisami ustawy </a:t>
            </a:r>
            <a:r>
              <a:rPr lang="pl-PL" altLang="pl-PL" sz="2000" dirty="0" err="1" smtClean="0">
                <a:latin typeface="Lato"/>
              </a:rPr>
              <a:t>Pzp</a:t>
            </a:r>
            <a:r>
              <a:rPr lang="pl-PL" altLang="pl-PL" sz="2000" dirty="0" smtClean="0">
                <a:latin typeface="Lato"/>
              </a:rPr>
              <a:t> (5/10/15 dni od dnia przekazania zawiadomienia o wyborze najkorzystniejszej oferty – w zależności od wartości zamówienia oraz od sposobu przekazania zawiadomienia) – tzw. termin </a:t>
            </a:r>
            <a:r>
              <a:rPr lang="pl-PL" altLang="pl-PL" sz="2000" dirty="0" err="1" smtClean="0">
                <a:latin typeface="Lato"/>
              </a:rPr>
              <a:t>standstill</a:t>
            </a:r>
            <a:r>
              <a:rPr lang="pl-PL" altLang="pl-PL" sz="2000" dirty="0" smtClean="0">
                <a:latin typeface="Lato"/>
              </a:rPr>
              <a:t/>
            </a:r>
            <a:br>
              <a:rPr lang="pl-PL" altLang="pl-PL" sz="2000" dirty="0" smtClean="0">
                <a:latin typeface="Lato"/>
              </a:rPr>
            </a:br>
            <a:endParaRPr lang="pl-PL" altLang="pl-PL" sz="1000" dirty="0" smtClean="0">
              <a:latin typeface="Lato"/>
            </a:endParaRPr>
          </a:p>
          <a:p>
            <a:pPr>
              <a:lnSpc>
                <a:spcPct val="90000"/>
              </a:lnSpc>
              <a:buFont typeface="Wingdings" pitchFamily="2" charset="2"/>
              <a:buChar char="Ø"/>
            </a:pPr>
            <a:r>
              <a:rPr lang="pl-PL" altLang="pl-PL" sz="2000" dirty="0" smtClean="0">
                <a:latin typeface="Lato"/>
              </a:rPr>
              <a:t>  Obowiązkowe zapisy dotyczące waloryzacji wynagrodzenia, </a:t>
            </a:r>
            <a:br>
              <a:rPr lang="pl-PL" altLang="pl-PL" sz="2000" dirty="0" smtClean="0">
                <a:latin typeface="Lato"/>
              </a:rPr>
            </a:br>
            <a:r>
              <a:rPr lang="pl-PL" altLang="pl-PL" sz="2000" dirty="0" smtClean="0">
                <a:latin typeface="Lato"/>
              </a:rPr>
              <a:t>przy umowach, których okres realizacji przekracza 12 miesięcy.</a:t>
            </a:r>
            <a:br>
              <a:rPr lang="pl-PL" altLang="pl-PL" sz="2000" dirty="0" smtClean="0">
                <a:latin typeface="Lato"/>
              </a:rPr>
            </a:br>
            <a:endParaRPr lang="pl-PL" altLang="pl-PL" sz="1000" dirty="0" smtClean="0">
              <a:latin typeface="Lato"/>
            </a:endParaRPr>
          </a:p>
          <a:p>
            <a:pPr>
              <a:lnSpc>
                <a:spcPct val="90000"/>
              </a:lnSpc>
              <a:buFont typeface="Wingdings" pitchFamily="2" charset="2"/>
              <a:buChar char="Ø"/>
            </a:pPr>
            <a:r>
              <a:rPr lang="pl-PL" altLang="pl-PL" sz="2000" dirty="0" smtClean="0">
                <a:latin typeface="Lato"/>
              </a:rPr>
              <a:t>  Zakaz zmiany treści umowy (aneksowania) za wyjątkiem przypadków opisanych w art. 144 ust. 1 </a:t>
            </a:r>
            <a:r>
              <a:rPr lang="pl-PL" altLang="pl-PL" sz="2000" dirty="0" err="1" smtClean="0">
                <a:latin typeface="Lato"/>
              </a:rPr>
              <a:t>pkt</a:t>
            </a:r>
            <a:r>
              <a:rPr lang="pl-PL" altLang="pl-PL" sz="2000" dirty="0" smtClean="0">
                <a:latin typeface="Lato"/>
              </a:rPr>
              <a:t> 1-6 ustawy.</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174</a:t>
            </a:fld>
            <a:endParaRPr lang="pl-PL" altLang="pl-PL" dirty="0">
              <a:solidFill>
                <a:schemeClr val="accent3">
                  <a:lumMod val="75000"/>
                </a:schemeClr>
              </a:solidFill>
            </a:endParaRPr>
          </a:p>
        </p:txBody>
      </p:sp>
      <p:sp>
        <p:nvSpPr>
          <p:cNvPr id="7" name="TextBox 1"/>
          <p:cNvSpPr txBox="1"/>
          <p:nvPr/>
        </p:nvSpPr>
        <p:spPr>
          <a:xfrm>
            <a:off x="251520" y="719610"/>
            <a:ext cx="5112568" cy="1569660"/>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UMOWY W SPRAWACH ZAMÓWIEŃ PUBLICZNYCH</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704856" cy="457356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err="1" smtClean="0">
                <a:latin typeface="Lato"/>
              </a:rPr>
              <a:t>Aneksowanie</a:t>
            </a:r>
            <a:r>
              <a:rPr lang="pl-PL" altLang="pl-PL" sz="2300" b="1" dirty="0" smtClean="0">
                <a:latin typeface="Lato"/>
              </a:rPr>
              <a:t> umów</a:t>
            </a:r>
            <a:r>
              <a:rPr lang="pl-PL" altLang="pl-PL" sz="2300" dirty="0" smtClean="0">
                <a:latin typeface="Lato"/>
              </a:rPr>
              <a:t> </a:t>
            </a:r>
            <a:r>
              <a:rPr lang="pl-PL" altLang="pl-PL" sz="2200" dirty="0" smtClean="0">
                <a:latin typeface="Lato"/>
              </a:rPr>
              <a:t>– 6 okoliczności dokonywania zmian</a:t>
            </a:r>
            <a:br>
              <a:rPr lang="pl-PL" altLang="pl-PL" sz="2200" dirty="0" smtClean="0">
                <a:latin typeface="Lato"/>
              </a:rPr>
            </a:br>
            <a:r>
              <a:rPr lang="pl-PL" altLang="pl-PL" sz="2200" dirty="0" smtClean="0">
                <a:latin typeface="Lato"/>
              </a:rPr>
              <a:t>w umowach, opisanych w art. 144 ust. 1:</a:t>
            </a:r>
            <a:r>
              <a:rPr lang="pl-PL" altLang="pl-PL" sz="2000" dirty="0" smtClean="0">
                <a:latin typeface="Lato"/>
              </a:rPr>
              <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1) zmiany zostały przewidziane w ogłoszeniu lub SIWZ w postaci </a:t>
            </a:r>
            <a:br>
              <a:rPr lang="pl-PL" altLang="pl-PL" sz="2000" dirty="0" smtClean="0">
                <a:latin typeface="Lato"/>
              </a:rPr>
            </a:br>
            <a:r>
              <a:rPr lang="pl-PL" altLang="pl-PL" sz="2000" dirty="0" smtClean="0">
                <a:latin typeface="Lato"/>
              </a:rPr>
              <a:t>	</a:t>
            </a:r>
            <a:r>
              <a:rPr lang="pl-PL" altLang="pl-PL" sz="2000" b="1" u="sng" dirty="0" smtClean="0">
                <a:latin typeface="Lato"/>
              </a:rPr>
              <a:t>jednoznacznych postanowień</a:t>
            </a:r>
            <a:r>
              <a:rPr lang="pl-PL" altLang="pl-PL" sz="2000" dirty="0" smtClean="0">
                <a:latin typeface="Lato"/>
              </a:rPr>
              <a:t>, które określają ich zakres, </a:t>
            </a:r>
            <a:br>
              <a:rPr lang="pl-PL" altLang="pl-PL" sz="2000" dirty="0" smtClean="0">
                <a:latin typeface="Lato"/>
              </a:rPr>
            </a:br>
            <a:r>
              <a:rPr lang="pl-PL" altLang="pl-PL" sz="2000" dirty="0" smtClean="0">
                <a:latin typeface="Lato"/>
              </a:rPr>
              <a:t>	w szczególności możliwość zmiany wysokości 	wynagrodzenia wykonawcy, i charakter oraz warunki 	wprowadzenia zmian;</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2) zmiany dotyczą zamawiania dodatkowych dostaw, usług lub </a:t>
            </a:r>
            <a:br>
              <a:rPr lang="pl-PL" altLang="pl-PL" sz="2000" dirty="0" smtClean="0">
                <a:latin typeface="Lato"/>
              </a:rPr>
            </a:br>
            <a:r>
              <a:rPr lang="pl-PL" altLang="pl-PL" sz="2000" dirty="0" smtClean="0">
                <a:latin typeface="Lato"/>
              </a:rPr>
              <a:t>	robót 	budowlanych, od dotychczasowego wykonawcy, 	nieobjętych zamówieniem podstawowym, o ile stały się 	niezbędne, pod warunkiem spełnienia wymogów podanych </a:t>
            </a:r>
            <a:br>
              <a:rPr lang="pl-PL" altLang="pl-PL" sz="2000" dirty="0" smtClean="0">
                <a:latin typeface="Lato"/>
              </a:rPr>
            </a:br>
            <a:r>
              <a:rPr lang="pl-PL" altLang="pl-PL" sz="2000" dirty="0" smtClean="0">
                <a:latin typeface="Lato"/>
              </a:rPr>
              <a:t>	w art. 144 ust. 1 pkt 2;</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3) okoliczności, których zamawiający działając z należytą 	starannością nie mógł przewidzieć – zgodnie z art. 	144 ust. 	1 pkt 3 lit. a i b;</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175</a:t>
            </a:fld>
            <a:endParaRPr lang="pl-PL" altLang="pl-PL" dirty="0">
              <a:solidFill>
                <a:schemeClr val="accent3">
                  <a:lumMod val="75000"/>
                </a:schemeClr>
              </a:solidFill>
            </a:endParaRPr>
          </a:p>
        </p:txBody>
      </p:sp>
      <p:sp>
        <p:nvSpPr>
          <p:cNvPr id="7" name="TextBox 1"/>
          <p:cNvSpPr txBox="1"/>
          <p:nvPr/>
        </p:nvSpPr>
        <p:spPr>
          <a:xfrm>
            <a:off x="251520" y="719610"/>
            <a:ext cx="5112568" cy="1241365"/>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ZMIANY W ZAWARTYCH UMOWACH</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704856" cy="477053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000" b="1" dirty="0" err="1" smtClean="0">
                <a:latin typeface="Lato"/>
              </a:rPr>
              <a:t>Aneksowanie</a:t>
            </a:r>
            <a:r>
              <a:rPr lang="pl-PL" altLang="pl-PL" sz="2000" b="1" dirty="0" smtClean="0">
                <a:latin typeface="Lato"/>
              </a:rPr>
              <a:t> umów</a:t>
            </a:r>
            <a:r>
              <a:rPr lang="pl-PL" altLang="pl-PL" sz="2000" dirty="0" smtClean="0">
                <a:latin typeface="Lato"/>
              </a:rPr>
              <a:t> – 6 okoliczności dokonywania zmian</a:t>
            </a:r>
            <a:br>
              <a:rPr lang="pl-PL" altLang="pl-PL" sz="2000" dirty="0" smtClean="0">
                <a:latin typeface="Lato"/>
              </a:rPr>
            </a:br>
            <a:r>
              <a:rPr lang="pl-PL" altLang="pl-PL" sz="2000" dirty="0" smtClean="0">
                <a:latin typeface="Lato"/>
              </a:rPr>
              <a:t>w umowach, opisanych w art. 144 ust. 1: </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4) zmiana wykonawcy – zgodnie z okolicznościami opisanymi	</a:t>
            </a:r>
            <a:br>
              <a:rPr lang="pl-PL" altLang="pl-PL" sz="2000" dirty="0" smtClean="0">
                <a:latin typeface="Lato"/>
              </a:rPr>
            </a:br>
            <a:r>
              <a:rPr lang="pl-PL" altLang="pl-PL" sz="2000" dirty="0" smtClean="0">
                <a:latin typeface="Lato"/>
              </a:rPr>
              <a:t>	w art. 144 ust. 1 </a:t>
            </a:r>
            <a:r>
              <a:rPr lang="pl-PL" altLang="pl-PL" sz="2000" dirty="0" err="1" smtClean="0">
                <a:latin typeface="Lato"/>
              </a:rPr>
              <a:t>pkt</a:t>
            </a:r>
            <a:r>
              <a:rPr lang="pl-PL" altLang="pl-PL" sz="2000" dirty="0" smtClean="0">
                <a:latin typeface="Lato"/>
              </a:rPr>
              <a:t> 4;</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5) zmiany, niezależnie od ich wartości, nie są istotne w rozumieniu 	art. 144 ust. 1e ustawy (przepis ten definiuje kiedy zmianę 	postanowień zawartych w umowie uznaje się za istotną);</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6) łączna wartość zmian jest mniejsza od tzw. kwot unijnych i 	zarazem jest mniejsza od 10% wartości zamówienia 	określonej pierwotnie w umowie w przypadku zamówień na 	usługi lub dostawy albo, w przypadku zamówień na roboty 	budowlane – jest mniejsza od 15% wartości zamówienia 	określonej pierwotnie w umowie.</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W przypadku zmian opisanych w </a:t>
            </a:r>
            <a:r>
              <a:rPr lang="pl-PL" altLang="pl-PL" sz="2000" dirty="0" err="1" smtClean="0">
                <a:latin typeface="Lato"/>
              </a:rPr>
              <a:t>pkt</a:t>
            </a:r>
            <a:r>
              <a:rPr lang="pl-PL" altLang="pl-PL" sz="2000" dirty="0" smtClean="0">
                <a:latin typeface="Lato"/>
              </a:rPr>
              <a:t> 2) i 3) po dokonaniu zmiany umowy, zamawiający jest zobowiązany do zamieszczenia w BZP lub przekazania do UPUE ogłoszenia o zmianie umowy. </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176</a:t>
            </a:fld>
            <a:endParaRPr lang="pl-PL" altLang="pl-PL" dirty="0">
              <a:solidFill>
                <a:schemeClr val="accent3">
                  <a:lumMod val="75000"/>
                </a:schemeClr>
              </a:solidFill>
            </a:endParaRPr>
          </a:p>
        </p:txBody>
      </p:sp>
      <p:sp>
        <p:nvSpPr>
          <p:cNvPr id="7" name="TextBox 1"/>
          <p:cNvSpPr txBox="1"/>
          <p:nvPr/>
        </p:nvSpPr>
        <p:spPr>
          <a:xfrm>
            <a:off x="251520" y="719610"/>
            <a:ext cx="5112568" cy="1241365"/>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ZMIANY W ZAWARTYCH UMOWACH</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704856" cy="427809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000" dirty="0" smtClean="0">
                <a:latin typeface="Lato"/>
              </a:rPr>
              <a:t>1) Podział lub zaniżenie wartości zamówienia w celu uniknięcia stosowania przepisów </a:t>
            </a:r>
            <a:r>
              <a:rPr lang="pl-PL" altLang="pl-PL" sz="2000" dirty="0" err="1" smtClean="0">
                <a:latin typeface="Lato"/>
              </a:rPr>
              <a:t>pzp</a:t>
            </a:r>
            <a:endParaRPr lang="pl-PL" altLang="pl-PL" sz="2000" dirty="0" smtClean="0">
              <a:latin typeface="Lato"/>
            </a:endParaRP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2) Przeprowadzenie postępowania w niewłaściwym trybie (brak przesłanek do zastosowania trybu innego niż tryb podstawowy</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3) </a:t>
            </a:r>
            <a:r>
              <a:rPr lang="pl-PL" sz="2000" dirty="0" smtClean="0">
                <a:latin typeface="Lato"/>
              </a:rPr>
              <a:t>niekonkurencyjnego opisu przedmiotu zamówienia poprzez nieuzasadnione wskazanie znaków towarowych, patentów lub pochodzenia towarów, bez dopuszczenia składania ofert równoważnych i opisu równoważności</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4) </a:t>
            </a:r>
            <a:r>
              <a:rPr lang="pl-PL" sz="2000" dirty="0" smtClean="0">
                <a:latin typeface="Lato"/>
              </a:rPr>
              <a:t>ustalenia nieprawidłowych terminów składania ofert lub nieuprawnionego skracania terminów składania ofert</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5) </a:t>
            </a:r>
            <a:r>
              <a:rPr lang="pl-PL" sz="2000" dirty="0" smtClean="0">
                <a:latin typeface="Lato"/>
              </a:rPr>
              <a:t>ustalenia nieprawidłowych warunków udziału w postępowaniu </a:t>
            </a:r>
            <a:br>
              <a:rPr lang="pl-PL" sz="2000" dirty="0" smtClean="0">
                <a:latin typeface="Lato"/>
              </a:rPr>
            </a:br>
            <a:r>
              <a:rPr lang="pl-PL" sz="2000" dirty="0" smtClean="0">
                <a:latin typeface="Lato"/>
              </a:rPr>
              <a:t>o udzielenie zamówienia publicznego prowadzących do dyskryminacji wykonawców</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177</a:t>
            </a:fld>
            <a:endParaRPr lang="pl-PL" altLang="pl-PL" dirty="0">
              <a:solidFill>
                <a:schemeClr val="accent3">
                  <a:lumMod val="75000"/>
                </a:schemeClr>
              </a:solidFill>
            </a:endParaRPr>
          </a:p>
        </p:txBody>
      </p:sp>
      <p:sp>
        <p:nvSpPr>
          <p:cNvPr id="7" name="TextBox 1"/>
          <p:cNvSpPr txBox="1"/>
          <p:nvPr/>
        </p:nvSpPr>
        <p:spPr>
          <a:xfrm>
            <a:off x="251520" y="719610"/>
            <a:ext cx="5112568" cy="1241365"/>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endParaRPr lang="pl-PL" sz="24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NAJCZĘŚCIEJ POPEŁNIANE BŁĘDY PRZY ZAMÓWIENIACH Z PZP</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704856" cy="425347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000" dirty="0" smtClean="0">
                <a:latin typeface="Lato"/>
              </a:rPr>
              <a:t>6) </a:t>
            </a:r>
            <a:r>
              <a:rPr lang="pl-PL" sz="2000" dirty="0" smtClean="0">
                <a:latin typeface="Lato"/>
              </a:rPr>
              <a:t>ustalenia warunków udziału w postępowaniu o udzielenie zamówienia publicznego przewyższających potrzeby niezbędne do osiągnięcia celów projektu</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7) </a:t>
            </a:r>
            <a:r>
              <a:rPr lang="pl-PL" sz="2000" dirty="0" smtClean="0">
                <a:latin typeface="Lato"/>
              </a:rPr>
              <a:t>żądania od członków konsorcjum spełnienia wszystkich warunków udziału w postępowaniu</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8) </a:t>
            </a:r>
            <a:r>
              <a:rPr lang="pl-PL" sz="2000" dirty="0" smtClean="0">
                <a:latin typeface="Lato"/>
              </a:rPr>
              <a:t>żądania przez zamawiającego przedłożenia przez wykonawców dokumentów niewymaganych przepisami</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9) </a:t>
            </a:r>
            <a:r>
              <a:rPr lang="pl-PL" sz="2000" dirty="0" smtClean="0">
                <a:latin typeface="Lato"/>
              </a:rPr>
              <a:t>żądania przez zamawiającego wykazania przez wykonawcę doświadczenia w realizacji zamówień współfinansowanych ze środków UE lub krajowych w sytuacji kiedy nie jest to niezbędne do potwierdzenia zdolności wykonawcy do realizacji zamówienia</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10) </a:t>
            </a:r>
            <a:r>
              <a:rPr lang="pl-PL" sz="2000" dirty="0" smtClean="0">
                <a:latin typeface="Lato"/>
              </a:rPr>
              <a:t>nieprzestrzeganie przepisów dotyczących publikacji ogłoszeń o zamówieniu lub ich zmian</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178</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NAJCZĘŚCIEJ POPEŁNIANE BŁĘDY PRZY ZAMÓWIENIACH Z PZP</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780928"/>
            <a:ext cx="7704856" cy="255454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11) </a:t>
            </a:r>
            <a:r>
              <a:rPr lang="pl-PL" sz="2000" dirty="0" smtClean="0">
                <a:latin typeface="Lato"/>
              </a:rPr>
              <a:t>nieuprawnione ograniczanie podwykonawstwa</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12) </a:t>
            </a:r>
            <a:r>
              <a:rPr lang="pl-PL" sz="2000" dirty="0" smtClean="0">
                <a:latin typeface="Lato"/>
              </a:rPr>
              <a:t>ustalenie nieprawidłowych kryteriów oceny ofert</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13) </a:t>
            </a:r>
            <a:r>
              <a:rPr lang="pl-PL" sz="2000" dirty="0" smtClean="0">
                <a:latin typeface="Lato"/>
              </a:rPr>
              <a:t>prowadzenia postępowania z naruszeniem zasady transparentności, uczciwej konkurencji lub równego traktowania wykonawców</a:t>
            </a:r>
          </a:p>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14) </a:t>
            </a:r>
            <a:r>
              <a:rPr lang="pl-PL" sz="2000" dirty="0" smtClean="0">
                <a:latin typeface="Lato"/>
              </a:rPr>
              <a:t>nieuprawniona zmiana treści umowy zawartej z wykonawcą</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179</a:t>
            </a:fld>
            <a:endParaRPr lang="pl-PL" altLang="pl-PL" dirty="0">
              <a:solidFill>
                <a:schemeClr val="accent3">
                  <a:lumMod val="75000"/>
                </a:schemeClr>
              </a:solidFill>
            </a:endParaRPr>
          </a:p>
        </p:txBody>
      </p:sp>
      <p:sp>
        <p:nvSpPr>
          <p:cNvPr id="7" name="TextBox 1"/>
          <p:cNvSpPr txBox="1"/>
          <p:nvPr/>
        </p:nvSpPr>
        <p:spPr>
          <a:xfrm>
            <a:off x="251520" y="719610"/>
            <a:ext cx="5112568" cy="173380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NAJCZĘŚCIEJ POPEŁNIANE BŁĘDY PRZY ZAMÓWIENIACH Z PZP</a:t>
            </a:r>
          </a:p>
          <a:p>
            <a:endParaRPr lang="pl-PL" sz="32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060848"/>
            <a:ext cx="7632700" cy="4278094"/>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r>
              <a:rPr lang="pl-PL" altLang="pl-PL" sz="2000" dirty="0" smtClean="0">
                <a:latin typeface="Lato"/>
              </a:rPr>
              <a:t>4. Wytyczne programowe w zakresie kwalifikowania wydatków </a:t>
            </a:r>
            <a:br>
              <a:rPr lang="pl-PL" altLang="pl-PL" sz="2000" dirty="0" smtClean="0">
                <a:latin typeface="Lato"/>
              </a:rPr>
            </a:br>
            <a:r>
              <a:rPr lang="pl-PL" altLang="pl-PL" sz="2000" dirty="0" smtClean="0">
                <a:latin typeface="Lato"/>
              </a:rPr>
              <a:t>z EFRR w ramach RPO Województwa Śląskiego na lata 2014-2020 – zatwierdzone przez Zarząd Województwa Śląskiego uchwałą w dniu 25.08.2015 r. nr 1576/62/V/2015</a:t>
            </a:r>
            <a:endParaRPr lang="pl-PL" altLang="pl-PL" sz="1000" b="1" dirty="0" smtClean="0">
              <a:latin typeface="Lato"/>
            </a:endParaRPr>
          </a:p>
          <a:p>
            <a:pPr>
              <a:lnSpc>
                <a:spcPct val="80000"/>
              </a:lnSpc>
              <a:buClr>
                <a:schemeClr val="tx1"/>
              </a:buClr>
            </a:pPr>
            <a:endParaRPr lang="pl-PL" altLang="pl-PL" sz="1000" u="sng" dirty="0" smtClean="0">
              <a:latin typeface="Lato"/>
            </a:endParaRPr>
          </a:p>
          <a:p>
            <a:pPr>
              <a:lnSpc>
                <a:spcPct val="80000"/>
              </a:lnSpc>
              <a:buClr>
                <a:schemeClr val="tx1"/>
              </a:buClr>
            </a:pPr>
            <a:r>
              <a:rPr lang="pl-PL" altLang="pl-PL" sz="2000" u="sng" dirty="0" smtClean="0">
                <a:latin typeface="Lato"/>
              </a:rPr>
              <a:t>4a. Aktualizacje: </a:t>
            </a:r>
            <a:r>
              <a:rPr lang="pl-PL" altLang="pl-PL" sz="2000" b="1" dirty="0" smtClean="0">
                <a:latin typeface="Lato"/>
              </a:rPr>
              <a:t/>
            </a:r>
            <a:br>
              <a:rPr lang="pl-PL" altLang="pl-PL" sz="2000" b="1" dirty="0" smtClean="0">
                <a:latin typeface="Lato"/>
              </a:rPr>
            </a:br>
            <a:r>
              <a:rPr lang="pl-PL" altLang="pl-PL" sz="2000" dirty="0" smtClean="0">
                <a:latin typeface="Lato"/>
              </a:rPr>
              <a:t>Uchwała Zarządu Województwa Śląskiego nr 554/104/V/2016 </a:t>
            </a:r>
            <a:br>
              <a:rPr lang="pl-PL" altLang="pl-PL" sz="2000" dirty="0" smtClean="0">
                <a:latin typeface="Lato"/>
              </a:rPr>
            </a:br>
            <a:r>
              <a:rPr lang="pl-PL" altLang="pl-PL" sz="2000" dirty="0" smtClean="0">
                <a:latin typeface="Lato"/>
              </a:rPr>
              <a:t>	z 30.03.2016 r.</a:t>
            </a:r>
          </a:p>
          <a:p>
            <a:pPr>
              <a:lnSpc>
                <a:spcPct val="80000"/>
              </a:lnSpc>
              <a:buClr>
                <a:schemeClr val="tx1"/>
              </a:buClr>
            </a:pPr>
            <a:r>
              <a:rPr lang="pl-PL" altLang="pl-PL" sz="2000" dirty="0" smtClean="0">
                <a:latin typeface="Lato"/>
              </a:rPr>
              <a:t>Uchwała Zarządu Województwa Śląskiego nr 1459/126/V/2016 </a:t>
            </a:r>
            <a:br>
              <a:rPr lang="pl-PL" altLang="pl-PL" sz="2000" dirty="0" smtClean="0">
                <a:latin typeface="Lato"/>
              </a:rPr>
            </a:br>
            <a:r>
              <a:rPr lang="pl-PL" altLang="pl-PL" sz="2000" dirty="0" smtClean="0">
                <a:latin typeface="Lato"/>
              </a:rPr>
              <a:t>	z 19.07.2016 r.</a:t>
            </a:r>
          </a:p>
          <a:p>
            <a:pPr>
              <a:lnSpc>
                <a:spcPct val="80000"/>
              </a:lnSpc>
              <a:buClr>
                <a:schemeClr val="tx1"/>
              </a:buClr>
            </a:pPr>
            <a:r>
              <a:rPr lang="pl-PL" altLang="pl-PL" sz="2000" dirty="0" smtClean="0">
                <a:latin typeface="Lato"/>
              </a:rPr>
              <a:t>Uchwała Zarządu Województwa Śląskiego nr 2241/152/V/2016 </a:t>
            </a:r>
            <a:br>
              <a:rPr lang="pl-PL" altLang="pl-PL" sz="2000" dirty="0" smtClean="0">
                <a:latin typeface="Lato"/>
              </a:rPr>
            </a:br>
            <a:r>
              <a:rPr lang="pl-PL" altLang="pl-PL" sz="2000" dirty="0" smtClean="0">
                <a:latin typeface="Lato"/>
              </a:rPr>
              <a:t>	z 8.11.2016 r.</a:t>
            </a:r>
            <a:endParaRPr lang="pl-PL" altLang="pl-PL" sz="1000" dirty="0" smtClean="0">
              <a:latin typeface="Lato"/>
            </a:endParaRPr>
          </a:p>
          <a:p>
            <a:pPr>
              <a:lnSpc>
                <a:spcPct val="80000"/>
              </a:lnSpc>
              <a:buClr>
                <a:schemeClr val="tx1"/>
              </a:buClr>
            </a:pPr>
            <a:r>
              <a:rPr lang="pl-PL" altLang="pl-PL" sz="2000" dirty="0">
                <a:latin typeface="Lato"/>
              </a:rPr>
              <a:t>Uchwała Zarządu Województwa Śląskiego nr </a:t>
            </a:r>
            <a:r>
              <a:rPr lang="pl-PL" altLang="pl-PL" sz="2000" dirty="0" smtClean="0">
                <a:latin typeface="Lato"/>
              </a:rPr>
              <a:t>1307/201/V/2017 </a:t>
            </a:r>
            <a:r>
              <a:rPr lang="pl-PL" altLang="pl-PL" sz="2000" dirty="0">
                <a:latin typeface="Lato"/>
              </a:rPr>
              <a:t/>
            </a:r>
            <a:br>
              <a:rPr lang="pl-PL" altLang="pl-PL" sz="2000" dirty="0">
                <a:latin typeface="Lato"/>
              </a:rPr>
            </a:br>
            <a:r>
              <a:rPr lang="pl-PL" altLang="pl-PL" sz="2000" dirty="0">
                <a:latin typeface="Lato"/>
              </a:rPr>
              <a:t>	z </a:t>
            </a:r>
            <a:r>
              <a:rPr lang="pl-PL" altLang="pl-PL" sz="2000" dirty="0" smtClean="0">
                <a:latin typeface="Lato"/>
              </a:rPr>
              <a:t>27.06.2017 </a:t>
            </a:r>
            <a:r>
              <a:rPr lang="pl-PL" altLang="pl-PL" sz="2000" dirty="0">
                <a:latin typeface="Lato"/>
              </a:rPr>
              <a:t>r.</a:t>
            </a:r>
          </a:p>
          <a:p>
            <a:pPr>
              <a:lnSpc>
                <a:spcPct val="80000"/>
              </a:lnSpc>
              <a:buClr>
                <a:schemeClr val="tx1"/>
              </a:buClr>
            </a:pPr>
            <a:endParaRPr lang="pl-PL" altLang="pl-PL" sz="1000" dirty="0" smtClean="0">
              <a:latin typeface="Lato"/>
            </a:endParaRPr>
          </a:p>
          <a:p>
            <a:pPr>
              <a:lnSpc>
                <a:spcPct val="80000"/>
              </a:lnSpc>
              <a:buClr>
                <a:schemeClr val="tx1"/>
              </a:buClr>
            </a:pPr>
            <a:r>
              <a:rPr lang="pl-PL" altLang="pl-PL" sz="2000" dirty="0" smtClean="0">
                <a:latin typeface="Lato"/>
              </a:rPr>
              <a:t>5. Przewodnik dla beneficjentów EFRR RPO WSL 2014-2020, wersja 5 (załącznik nr 8 do uchwały Nr 1728/212/V/2017 </a:t>
            </a:r>
            <a:br>
              <a:rPr lang="pl-PL" altLang="pl-PL" sz="2000" dirty="0" smtClean="0">
                <a:latin typeface="Lato"/>
              </a:rPr>
            </a:br>
            <a:r>
              <a:rPr lang="pl-PL" altLang="pl-PL" sz="2000" dirty="0" smtClean="0">
                <a:latin typeface="Lato"/>
              </a:rPr>
              <a:t>z 22.08.2017 r. Zarządu Województwa Śląskiego).</a:t>
            </a:r>
            <a:endParaRPr lang="pl-PL" altLang="pl-PL" sz="1000" b="1" dirty="0" smtClean="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18</a:t>
            </a:fld>
            <a:endParaRPr lang="pl-PL" altLang="pl-PL" dirty="0">
              <a:solidFill>
                <a:schemeClr val="accent3">
                  <a:lumMod val="75000"/>
                </a:schemeClr>
              </a:solidFill>
            </a:endParaRPr>
          </a:p>
        </p:txBody>
      </p:sp>
      <p:sp>
        <p:nvSpPr>
          <p:cNvPr id="7" name="TextBox 1"/>
          <p:cNvSpPr txBox="1"/>
          <p:nvPr/>
        </p:nvSpPr>
        <p:spPr>
          <a:xfrm>
            <a:off x="251520" y="548680"/>
            <a:ext cx="5112568" cy="1384995"/>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KRAJOWE  PRZEPISY I WYTYCZNE DOTYCZĄCE FUNDUSZY EUROPEJSKICH</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16832"/>
            <a:ext cx="7704856" cy="452431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1) </a:t>
            </a:r>
            <a:r>
              <a:rPr lang="pl-PL" sz="2000" dirty="0" smtClean="0">
                <a:latin typeface="Lato"/>
              </a:rPr>
              <a:t>podział lub zaniżenie szacunkowej wartości zamówienia w celu ominięcia stosowania zasady konkurencyjności</a:t>
            </a:r>
          </a:p>
          <a:p>
            <a:pPr>
              <a:lnSpc>
                <a:spcPct val="80000"/>
              </a:lnSpc>
              <a:buClr>
                <a:srgbClr val="A50021"/>
              </a:buClr>
            </a:pPr>
            <a:endParaRPr lang="pl-PL" sz="1000" dirty="0" smtClean="0">
              <a:latin typeface="Lato"/>
            </a:endParaRPr>
          </a:p>
          <a:p>
            <a:pPr>
              <a:lnSpc>
                <a:spcPct val="80000"/>
              </a:lnSpc>
              <a:buClr>
                <a:srgbClr val="A50021"/>
              </a:buClr>
            </a:pPr>
            <a:r>
              <a:rPr lang="pl-PL" sz="2000" dirty="0" smtClean="0">
                <a:latin typeface="Lato"/>
              </a:rPr>
              <a:t>2) nieupublicznienie zapytania ofertowego na wyodrębnionym portalu (baza konkurencyjności) lub na stronie internetowej beneficjenta</a:t>
            </a:r>
          </a:p>
          <a:p>
            <a:pPr>
              <a:lnSpc>
                <a:spcPct val="80000"/>
              </a:lnSpc>
              <a:buClr>
                <a:srgbClr val="A50021"/>
              </a:buClr>
            </a:pPr>
            <a:endParaRPr lang="pl-PL" sz="1000" dirty="0" smtClean="0">
              <a:latin typeface="Lato"/>
            </a:endParaRPr>
          </a:p>
          <a:p>
            <a:pPr>
              <a:lnSpc>
                <a:spcPct val="80000"/>
              </a:lnSpc>
              <a:buClr>
                <a:srgbClr val="A50021"/>
              </a:buClr>
            </a:pPr>
            <a:r>
              <a:rPr lang="pl-PL" sz="2000" dirty="0" smtClean="0">
                <a:latin typeface="Lato"/>
              </a:rPr>
              <a:t>3) nieokreślenie kryteriów oceny ofert</a:t>
            </a:r>
          </a:p>
          <a:p>
            <a:pPr>
              <a:lnSpc>
                <a:spcPct val="80000"/>
              </a:lnSpc>
              <a:buClr>
                <a:srgbClr val="A50021"/>
              </a:buClr>
            </a:pPr>
            <a:endParaRPr lang="pl-PL" sz="1000" dirty="0" smtClean="0">
              <a:latin typeface="Lato"/>
            </a:endParaRPr>
          </a:p>
          <a:p>
            <a:pPr>
              <a:lnSpc>
                <a:spcPct val="80000"/>
              </a:lnSpc>
              <a:buClr>
                <a:srgbClr val="A50021"/>
              </a:buClr>
            </a:pPr>
            <a:r>
              <a:rPr lang="pl-PL" sz="2000" dirty="0" smtClean="0">
                <a:latin typeface="Lato"/>
              </a:rPr>
              <a:t>4) określenia terminu składania ofert w sposób uniemożliwiający potencjalnym wykonawcom złożenie ofert</a:t>
            </a:r>
          </a:p>
          <a:p>
            <a:pPr>
              <a:lnSpc>
                <a:spcPct val="80000"/>
              </a:lnSpc>
              <a:buClr>
                <a:srgbClr val="A50021"/>
              </a:buClr>
            </a:pPr>
            <a:endParaRPr lang="pl-PL" sz="1000" dirty="0" smtClean="0">
              <a:latin typeface="Lato"/>
            </a:endParaRPr>
          </a:p>
          <a:p>
            <a:pPr>
              <a:lnSpc>
                <a:spcPct val="80000"/>
              </a:lnSpc>
              <a:buClr>
                <a:srgbClr val="A50021"/>
              </a:buClr>
            </a:pPr>
            <a:r>
              <a:rPr lang="pl-PL" sz="2000" dirty="0" smtClean="0">
                <a:latin typeface="Lato"/>
              </a:rPr>
              <a:t>5) zawarcia umowy z podmiotem powiązanym z zamawiającym osobowo lub kapitałowo, jeśli na rynku istnieje inny potencjalny wykonawca danego zamówienia publicznego</a:t>
            </a:r>
          </a:p>
          <a:p>
            <a:pPr>
              <a:lnSpc>
                <a:spcPct val="80000"/>
              </a:lnSpc>
              <a:buClr>
                <a:srgbClr val="A50021"/>
              </a:buClr>
            </a:pPr>
            <a:endParaRPr lang="pl-PL" sz="1000" dirty="0" smtClean="0">
              <a:latin typeface="Lato"/>
            </a:endParaRPr>
          </a:p>
          <a:p>
            <a:pPr>
              <a:lnSpc>
                <a:spcPct val="80000"/>
              </a:lnSpc>
              <a:buClr>
                <a:srgbClr val="A50021"/>
              </a:buClr>
            </a:pPr>
            <a:r>
              <a:rPr lang="pl-PL" sz="2000" dirty="0" smtClean="0">
                <a:latin typeface="Lato"/>
              </a:rPr>
              <a:t>6) nieupublicznienia lub nieprawidłowego upublicznienia informacji o wyborze najkorzystniejszej oferty</a:t>
            </a:r>
          </a:p>
          <a:p>
            <a:pPr>
              <a:lnSpc>
                <a:spcPct val="80000"/>
              </a:lnSpc>
              <a:buClr>
                <a:srgbClr val="A50021"/>
              </a:buClr>
            </a:pPr>
            <a:endParaRPr lang="pl-PL" sz="1000" dirty="0" smtClean="0">
              <a:latin typeface="Lato"/>
            </a:endParaRPr>
          </a:p>
          <a:p>
            <a:pPr>
              <a:lnSpc>
                <a:spcPct val="80000"/>
              </a:lnSpc>
              <a:buClr>
                <a:srgbClr val="A50021"/>
              </a:buClr>
            </a:pPr>
            <a:r>
              <a:rPr lang="pl-PL" sz="2000" dirty="0" smtClean="0">
                <a:latin typeface="Lato"/>
              </a:rPr>
              <a:t>7) zawarcia umowy ustnej.</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180</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NAJCZĘŚCIEJ POPEŁNIANE BŁĘDY DOT. ZASADY KONKURENCYJNOŚCI</a:t>
            </a:r>
          </a:p>
        </p:txBody>
      </p:sp>
    </p:spTree>
    <p:extLst>
      <p:ext uri="{BB962C8B-B14F-4D97-AF65-F5344CB8AC3E}">
        <p14:creationId xmlns:p14="http://schemas.microsoft.com/office/powerpoint/2010/main" val="1825178221"/>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917694"/>
            <a:ext cx="8064896" cy="462280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r>
              <a:rPr lang="pl-PL" altLang="pl-PL" sz="2000" b="1" dirty="0" smtClean="0">
                <a:latin typeface="Lato"/>
              </a:rPr>
              <a:t>1.</a:t>
            </a:r>
            <a:r>
              <a:rPr lang="pl-PL" altLang="pl-PL" sz="2000" dirty="0" smtClean="0">
                <a:latin typeface="Lato"/>
              </a:rPr>
              <a:t> Odpowiedzialność dyscyplinarna poszczególnych pracowników, którym powierzono wykonywanie poszczególnych czynności dot. przygotowania i przeprowadzenia postępowania o udzielenie zamówienia publicznego.</a:t>
            </a:r>
            <a:br>
              <a:rPr lang="pl-PL" altLang="pl-PL" sz="2000" dirty="0" smtClean="0">
                <a:latin typeface="Lato"/>
              </a:rPr>
            </a:br>
            <a:endParaRPr lang="pl-PL" altLang="pl-PL" sz="800" dirty="0" smtClean="0">
              <a:latin typeface="Lato"/>
            </a:endParaRPr>
          </a:p>
          <a:p>
            <a:pPr>
              <a:lnSpc>
                <a:spcPct val="80000"/>
              </a:lnSpc>
            </a:pPr>
            <a:r>
              <a:rPr lang="pl-PL" altLang="pl-PL" sz="2000" b="1" dirty="0" smtClean="0">
                <a:latin typeface="Lato"/>
              </a:rPr>
              <a:t>2. </a:t>
            </a:r>
            <a:r>
              <a:rPr lang="pl-PL" altLang="pl-PL" sz="2000" dirty="0" smtClean="0">
                <a:latin typeface="Lato"/>
              </a:rPr>
              <a:t>Odpowiedzialność za naruszenie dyscypliny finansów publicznych.</a:t>
            </a:r>
            <a:br>
              <a:rPr lang="pl-PL" altLang="pl-PL" sz="2000" dirty="0" smtClean="0">
                <a:latin typeface="Lato"/>
              </a:rPr>
            </a:br>
            <a:endParaRPr lang="pl-PL" altLang="pl-PL" sz="800" dirty="0" smtClean="0">
              <a:latin typeface="Lato"/>
            </a:endParaRPr>
          </a:p>
          <a:p>
            <a:pPr>
              <a:lnSpc>
                <a:spcPct val="80000"/>
              </a:lnSpc>
            </a:pPr>
            <a:r>
              <a:rPr lang="pl-PL" altLang="pl-PL" sz="2000" b="1" dirty="0" smtClean="0">
                <a:latin typeface="Lato"/>
              </a:rPr>
              <a:t>3. </a:t>
            </a:r>
            <a:r>
              <a:rPr lang="pl-PL" altLang="pl-PL" sz="2000" dirty="0" smtClean="0">
                <a:latin typeface="Lato"/>
              </a:rPr>
              <a:t>Odpowiedzialność karna za popełnienie przestępstwa, zgodnie </a:t>
            </a:r>
            <a:br>
              <a:rPr lang="pl-PL" altLang="pl-PL" sz="2000" dirty="0" smtClean="0">
                <a:latin typeface="Lato"/>
              </a:rPr>
            </a:br>
            <a:r>
              <a:rPr lang="pl-PL" altLang="pl-PL" sz="2000" dirty="0" smtClean="0">
                <a:latin typeface="Lato"/>
              </a:rPr>
              <a:t>z właściwymi przepisami.</a:t>
            </a:r>
            <a:br>
              <a:rPr lang="pl-PL" altLang="pl-PL" sz="2000" dirty="0" smtClean="0">
                <a:latin typeface="Lato"/>
              </a:rPr>
            </a:br>
            <a:endParaRPr lang="pl-PL" altLang="pl-PL" sz="800" dirty="0" smtClean="0">
              <a:latin typeface="Lato"/>
            </a:endParaRPr>
          </a:p>
          <a:p>
            <a:pPr>
              <a:lnSpc>
                <a:spcPct val="80000"/>
              </a:lnSpc>
            </a:pPr>
            <a:r>
              <a:rPr lang="pl-PL" altLang="pl-PL" sz="2000" b="1" dirty="0" smtClean="0">
                <a:latin typeface="Lato"/>
              </a:rPr>
              <a:t>4. </a:t>
            </a:r>
            <a:r>
              <a:rPr lang="pl-PL" altLang="pl-PL" sz="2000" dirty="0" smtClean="0">
                <a:latin typeface="Lato"/>
              </a:rPr>
              <a:t>Wymierzanie korekt finansowych lub uznanie wydatków za niekwalifikowane, przy projektach realizowanych z udziałem środków unijnych.</a:t>
            </a:r>
          </a:p>
          <a:p>
            <a:pPr>
              <a:lnSpc>
                <a:spcPct val="80000"/>
              </a:lnSpc>
            </a:pPr>
            <a:endParaRPr lang="pl-PL" altLang="pl-PL" sz="800" dirty="0" smtClean="0">
              <a:latin typeface="Lato"/>
            </a:endParaRPr>
          </a:p>
          <a:p>
            <a:pPr>
              <a:lnSpc>
                <a:spcPct val="80000"/>
              </a:lnSpc>
            </a:pPr>
            <a:r>
              <a:rPr lang="pl-PL" altLang="pl-PL" sz="2000" b="1" dirty="0" smtClean="0">
                <a:latin typeface="Lato"/>
              </a:rPr>
              <a:t>5. </a:t>
            </a:r>
            <a:r>
              <a:rPr lang="pl-PL" altLang="pl-PL" sz="2000" dirty="0" smtClean="0">
                <a:latin typeface="Lato"/>
              </a:rPr>
              <a:t>Składanie przez wykonawców ubiegających się o zamówienia środków ochrony prawnej zgodnie z przepisami ustawy.</a:t>
            </a:r>
          </a:p>
          <a:p>
            <a:pPr>
              <a:lnSpc>
                <a:spcPct val="80000"/>
              </a:lnSpc>
            </a:pPr>
            <a:endParaRPr lang="pl-PL" altLang="pl-PL" sz="800" dirty="0" smtClean="0">
              <a:latin typeface="Lato"/>
            </a:endParaRPr>
          </a:p>
          <a:p>
            <a:pPr>
              <a:lnSpc>
                <a:spcPct val="80000"/>
              </a:lnSpc>
            </a:pPr>
            <a:r>
              <a:rPr lang="pl-PL" altLang="pl-PL" sz="2000" b="1" dirty="0" smtClean="0">
                <a:latin typeface="Lato"/>
              </a:rPr>
              <a:t>6. </a:t>
            </a:r>
            <a:r>
              <a:rPr lang="pl-PL" altLang="pl-PL" sz="2000" dirty="0" smtClean="0">
                <a:latin typeface="Lato"/>
              </a:rPr>
              <a:t>Kara finansowa nakładana przez Krajową Izbę Odwoławczą </a:t>
            </a:r>
            <a:br>
              <a:rPr lang="pl-PL" altLang="pl-PL" sz="2000" dirty="0" smtClean="0">
                <a:latin typeface="Lato"/>
              </a:rPr>
            </a:br>
            <a:r>
              <a:rPr lang="pl-PL" altLang="pl-PL" sz="2000" dirty="0" smtClean="0">
                <a:latin typeface="Lato"/>
              </a:rPr>
              <a:t>(KIO) w postępowaniu odwoławczym.</a:t>
            </a:r>
            <a:br>
              <a:rPr lang="pl-PL" altLang="pl-PL" sz="2000" dirty="0" smtClean="0">
                <a:latin typeface="Lato"/>
              </a:rPr>
            </a:br>
            <a:endParaRPr lang="pl-PL" altLang="pl-PL" sz="800" dirty="0" smtClean="0">
              <a:latin typeface="Lato"/>
            </a:endParaRPr>
          </a:p>
          <a:p>
            <a:pPr>
              <a:lnSpc>
                <a:spcPct val="80000"/>
              </a:lnSpc>
            </a:pPr>
            <a:r>
              <a:rPr lang="pl-PL" altLang="pl-PL" sz="2000" b="1" dirty="0" smtClean="0">
                <a:latin typeface="Lato"/>
              </a:rPr>
              <a:t>7. </a:t>
            </a:r>
            <a:r>
              <a:rPr lang="pl-PL" altLang="pl-PL" sz="2000" dirty="0" smtClean="0">
                <a:latin typeface="Lato"/>
              </a:rPr>
              <a:t>Unieważnienie umowy w sprawie zamówienia publicznego przez odpowiednie organy (KIO lub sąd)</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181</a:t>
            </a:fld>
            <a:endParaRPr lang="pl-PL" altLang="pl-PL" dirty="0">
              <a:solidFill>
                <a:schemeClr val="accent3">
                  <a:lumMod val="75000"/>
                </a:schemeClr>
              </a:solidFill>
            </a:endParaRPr>
          </a:p>
        </p:txBody>
      </p:sp>
      <p:sp>
        <p:nvSpPr>
          <p:cNvPr id="7" name="TextBox 1"/>
          <p:cNvSpPr txBox="1"/>
          <p:nvPr/>
        </p:nvSpPr>
        <p:spPr>
          <a:xfrm>
            <a:off x="251520" y="719610"/>
            <a:ext cx="5112568" cy="1118255"/>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SKUTKI NIEPRAWIDŁOWOŚCI PRZY UDZIELANIU ZAMÓWIEŃ PUBLICZNYCH</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188" y="1252538"/>
            <a:ext cx="7993062" cy="646112"/>
          </a:xfrm>
          <a:prstGeom prst="rect">
            <a:avLst/>
          </a:prstGeom>
        </p:spPr>
        <p:txBody>
          <a:bodyPr>
            <a:spAutoFit/>
          </a:bodyPr>
          <a:lstStyle/>
          <a:p>
            <a:pPr>
              <a:defRPr/>
            </a:pPr>
            <a:endParaRPr lang="pl-PL" dirty="0">
              <a:solidFill>
                <a:schemeClr val="bg2">
                  <a:lumMod val="25000"/>
                </a:schemeClr>
              </a:solidFill>
            </a:endParaRPr>
          </a:p>
          <a:p>
            <a:pPr marL="285750" indent="-285750">
              <a:buFont typeface="Arial" panose="020B0604020202020204" pitchFamily="34" charset="0"/>
              <a:buChar char="•"/>
              <a:defRPr/>
            </a:pPr>
            <a:endParaRPr lang="pl-PL" dirty="0">
              <a:solidFill>
                <a:schemeClr val="bg2">
                  <a:lumMod val="25000"/>
                </a:schemeClr>
              </a:solidFill>
            </a:endParaRPr>
          </a:p>
        </p:txBody>
      </p:sp>
      <p:sp>
        <p:nvSpPr>
          <p:cNvPr id="3" name="pole tekstowe 2"/>
          <p:cNvSpPr txBox="1"/>
          <p:nvPr/>
        </p:nvSpPr>
        <p:spPr>
          <a:xfrm>
            <a:off x="395288" y="1898650"/>
            <a:ext cx="8353425" cy="3600986"/>
          </a:xfrm>
          <a:prstGeom prst="rect">
            <a:avLst/>
          </a:prstGeom>
          <a:noFill/>
        </p:spPr>
        <p:txBody>
          <a:bodyPr>
            <a:spAutoFit/>
          </a:bodyPr>
          <a:lstStyle/>
          <a:p>
            <a:pPr algn="ctr">
              <a:lnSpc>
                <a:spcPct val="150000"/>
              </a:lnSpc>
              <a:defRPr/>
            </a:pPr>
            <a:r>
              <a:rPr lang="pl-PL" sz="4400" b="1" dirty="0" smtClean="0">
                <a:solidFill>
                  <a:srgbClr val="636466"/>
                </a:solidFill>
                <a:latin typeface="Novecento wide Normal"/>
              </a:rPr>
              <a:t>Dziękuję </a:t>
            </a:r>
            <a:r>
              <a:rPr lang="pl-PL" sz="4400" b="1" dirty="0">
                <a:solidFill>
                  <a:srgbClr val="636466"/>
                </a:solidFill>
                <a:latin typeface="Novecento wide Normal"/>
              </a:rPr>
              <a:t>za </a:t>
            </a:r>
            <a:r>
              <a:rPr lang="pl-PL" sz="4400" b="1" dirty="0" smtClean="0">
                <a:solidFill>
                  <a:srgbClr val="636466"/>
                </a:solidFill>
                <a:latin typeface="Novecento wide Normal"/>
              </a:rPr>
              <a:t>uwagę</a:t>
            </a:r>
          </a:p>
          <a:p>
            <a:pPr>
              <a:lnSpc>
                <a:spcPct val="150000"/>
              </a:lnSpc>
              <a:defRPr/>
            </a:pPr>
            <a:endParaRPr lang="pl-PL" sz="4400" b="1" dirty="0" smtClean="0">
              <a:solidFill>
                <a:srgbClr val="636466"/>
              </a:solidFill>
              <a:latin typeface="Novecento wide Normal"/>
            </a:endParaRPr>
          </a:p>
          <a:p>
            <a:pPr>
              <a:lnSpc>
                <a:spcPct val="150000"/>
              </a:lnSpc>
              <a:defRPr/>
            </a:pPr>
            <a:endParaRPr lang="pl-PL" sz="4400" b="1" dirty="0" smtClean="0">
              <a:solidFill>
                <a:srgbClr val="636466"/>
              </a:solidFill>
              <a:latin typeface="Novecento wide Normal"/>
            </a:endParaRPr>
          </a:p>
          <a:p>
            <a:pPr>
              <a:lnSpc>
                <a:spcPct val="150000"/>
              </a:lnSpc>
              <a:defRPr/>
            </a:pPr>
            <a:r>
              <a:rPr lang="pl-PL" sz="2000" b="1" dirty="0" smtClean="0">
                <a:solidFill>
                  <a:srgbClr val="636466"/>
                </a:solidFill>
                <a:latin typeface="Novecento wide Normal"/>
              </a:rPr>
              <a:t>Grzegorz Soluch</a:t>
            </a:r>
            <a:r>
              <a:rPr lang="pl-PL" sz="2000" b="1" smtClean="0">
                <a:solidFill>
                  <a:srgbClr val="636466"/>
                </a:solidFill>
                <a:latin typeface="Novecento wide Normal"/>
              </a:rPr>
              <a:t>, </a:t>
            </a:r>
            <a:r>
              <a:rPr lang="pl-PL" sz="2000" b="1" smtClean="0">
                <a:solidFill>
                  <a:srgbClr val="636466"/>
                </a:solidFill>
                <a:latin typeface="Novecento wide Normal"/>
              </a:rPr>
              <a:t>14.09.2017 </a:t>
            </a:r>
            <a:r>
              <a:rPr lang="pl-PL" sz="2000" b="1" dirty="0" smtClean="0">
                <a:solidFill>
                  <a:srgbClr val="636466"/>
                </a:solidFill>
                <a:latin typeface="Novecento wide Normal"/>
              </a:rPr>
              <a:t>r.</a:t>
            </a:r>
          </a:p>
        </p:txBody>
      </p:sp>
      <p:sp>
        <p:nvSpPr>
          <p:cNvPr id="5" name="Symbol zastępczy numeru slajdu 4"/>
          <p:cNvSpPr>
            <a:spLocks noGrp="1"/>
          </p:cNvSpPr>
          <p:nvPr>
            <p:ph type="sldNum" sz="quarter" idx="12"/>
          </p:nvPr>
        </p:nvSpPr>
        <p:spPr/>
        <p:txBody>
          <a:bodyPr/>
          <a:lstStyle/>
          <a:p>
            <a:pPr>
              <a:defRPr/>
            </a:pPr>
            <a:fld id="{7CBD2211-8191-4BFC-8C43-3285CB15119D}" type="slidenum">
              <a:rPr lang="pl-PL" altLang="pl-PL" smtClean="0">
                <a:solidFill>
                  <a:schemeClr val="accent3">
                    <a:lumMod val="75000"/>
                  </a:schemeClr>
                </a:solidFill>
              </a:rPr>
              <a:pPr>
                <a:defRPr/>
              </a:pPr>
              <a:t>182</a:t>
            </a:fld>
            <a:endParaRPr lang="pl-PL" altLang="pl-PL" dirty="0">
              <a:solidFill>
                <a:schemeClr val="accent3">
                  <a:lumMod val="75000"/>
                </a:schemeClr>
              </a:solidFill>
            </a:endParaRPr>
          </a:p>
        </p:txBody>
      </p:sp>
    </p:spTree>
    <p:extLst>
      <p:ext uri="{BB962C8B-B14F-4D97-AF65-F5344CB8AC3E}">
        <p14:creationId xmlns:p14="http://schemas.microsoft.com/office/powerpoint/2010/main" val="3622577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3068960"/>
            <a:ext cx="7632700" cy="3145476"/>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r>
              <a:rPr lang="pl-PL" altLang="pl-PL" sz="2400" b="1" dirty="0" smtClean="0">
                <a:latin typeface="Lato"/>
              </a:rPr>
              <a:t>Zamawiający w rozumieniu ustawy Prawo zamówień publicznych</a:t>
            </a:r>
            <a:r>
              <a:rPr lang="pl-PL" altLang="pl-PL" sz="2000" dirty="0" smtClean="0">
                <a:latin typeface="Lato"/>
              </a:rPr>
              <a:t> zobowiązani są przy udzielaniu zamówień do stosowania przepisów w/w ustawy oraz prawa unijnego.</a:t>
            </a:r>
          </a:p>
          <a:p>
            <a:pPr>
              <a:lnSpc>
                <a:spcPct val="80000"/>
              </a:lnSpc>
              <a:buClr>
                <a:schemeClr val="tx1"/>
              </a:buClr>
            </a:pPr>
            <a:endParaRPr lang="pl-PL" altLang="pl-PL" sz="2000" dirty="0" smtClean="0">
              <a:latin typeface="Lato"/>
            </a:endParaRPr>
          </a:p>
          <a:p>
            <a:pPr>
              <a:lnSpc>
                <a:spcPct val="80000"/>
              </a:lnSpc>
              <a:buClr>
                <a:schemeClr val="tx1"/>
              </a:buClr>
            </a:pPr>
            <a:r>
              <a:rPr lang="pl-PL" altLang="pl-PL" sz="2000" b="1" dirty="0" smtClean="0">
                <a:latin typeface="Lato"/>
              </a:rPr>
              <a:t>UWAGA</a:t>
            </a:r>
            <a:r>
              <a:rPr lang="pl-PL" altLang="pl-PL" sz="2000" dirty="0" smtClean="0">
                <a:latin typeface="Lato"/>
              </a:rPr>
              <a:t>: w przypadku rozbieżności między prawem unijnym </a:t>
            </a:r>
            <a:br>
              <a:rPr lang="pl-PL" altLang="pl-PL" sz="2000" dirty="0" smtClean="0">
                <a:latin typeface="Lato"/>
              </a:rPr>
            </a:br>
            <a:r>
              <a:rPr lang="pl-PL" altLang="pl-PL" sz="2000" dirty="0" smtClean="0">
                <a:latin typeface="Lato"/>
              </a:rPr>
              <a:t>a prawem krajowym, prawo unijne ma pierwszeństwo przed prawem krajowym.</a:t>
            </a:r>
          </a:p>
          <a:p>
            <a:pPr>
              <a:lnSpc>
                <a:spcPct val="80000"/>
              </a:lnSpc>
              <a:buClr>
                <a:schemeClr val="tx1"/>
              </a:buClr>
            </a:pPr>
            <a:endParaRPr lang="pl-PL" altLang="pl-PL" sz="2000" dirty="0" smtClean="0">
              <a:latin typeface="Lato"/>
            </a:endParaRPr>
          </a:p>
          <a:p>
            <a:pPr>
              <a:lnSpc>
                <a:spcPct val="80000"/>
              </a:lnSpc>
              <a:buClr>
                <a:schemeClr val="tx1"/>
              </a:buClr>
            </a:pPr>
            <a:r>
              <a:rPr lang="pl-PL" altLang="pl-PL" sz="2000" dirty="0" smtClean="0">
                <a:latin typeface="Lato"/>
              </a:rPr>
              <a:t>W przypadku zamówień, do których z uwagi na wartość nie znajdują zastosowania przepisy ustawy, stosuje się </a:t>
            </a:r>
            <a:r>
              <a:rPr lang="pl-PL" altLang="pl-PL" sz="2000" b="1" dirty="0" smtClean="0">
                <a:latin typeface="Lato"/>
              </a:rPr>
              <a:t>właściwe wytyczne</a:t>
            </a:r>
            <a:r>
              <a:rPr lang="pl-PL" altLang="pl-PL" sz="2000" dirty="0" smtClean="0">
                <a:latin typeface="Lato"/>
              </a:rPr>
              <a:t>.</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19</a:t>
            </a:fld>
            <a:endParaRPr lang="pl-PL" altLang="pl-PL" dirty="0">
              <a:solidFill>
                <a:schemeClr val="accent3">
                  <a:lumMod val="75000"/>
                </a:schemeClr>
              </a:solidFill>
            </a:endParaRPr>
          </a:p>
        </p:txBody>
      </p:sp>
      <p:sp>
        <p:nvSpPr>
          <p:cNvPr id="7" name="TextBox 1"/>
          <p:cNvSpPr txBox="1"/>
          <p:nvPr/>
        </p:nvSpPr>
        <p:spPr>
          <a:xfrm>
            <a:off x="251520" y="719610"/>
            <a:ext cx="5112568" cy="19389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UDZIELANIE ZAMÓWIEŃ PUBLICZNYCH WSPÓŁFINANSOWANYCH ZE ŚRODKÓW UE PRZEZ ZAMAWIAJĄCYCH W ROZUMIENIU USTAWY PZP</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650" y="2060575"/>
            <a:ext cx="7632700" cy="4016484"/>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eaLnBrk="1" hangingPunct="1">
              <a:buFont typeface="Wingdings" pitchFamily="2" charset="2"/>
              <a:buNone/>
              <a:defRPr/>
            </a:pPr>
            <a:r>
              <a:rPr lang="pl-PL" altLang="pl-PL" sz="2000" b="1" dirty="0" smtClean="0">
                <a:latin typeface="Lato"/>
                <a:cs typeface="Lucida Sans Unicode" pitchFamily="34" charset="0"/>
              </a:rPr>
              <a:t>	</a:t>
            </a:r>
            <a:r>
              <a:rPr lang="en-GB" altLang="pl-PL" sz="2400" b="1" dirty="0" smtClean="0">
                <a:latin typeface="Lato"/>
                <a:cs typeface="Lucida Sans Unicode" pitchFamily="34" charset="0"/>
              </a:rPr>
              <a:t>PODSTAWOWY AKT PRAWNY:</a:t>
            </a:r>
            <a:endParaRPr lang="pl-PL" altLang="pl-PL" sz="2400" b="1" dirty="0" smtClean="0">
              <a:latin typeface="Lato"/>
              <a:cs typeface="Lucida Sans Unicode" pitchFamily="34" charset="0"/>
            </a:endParaRPr>
          </a:p>
          <a:p>
            <a:pPr eaLnBrk="1" hangingPunct="1">
              <a:buFont typeface="Wingdings" pitchFamily="2" charset="2"/>
              <a:buNone/>
              <a:defRPr/>
            </a:pPr>
            <a:endParaRPr lang="en-GB" altLang="pl-PL" sz="1400" b="1" dirty="0" smtClean="0">
              <a:latin typeface="Lato"/>
              <a:cs typeface="Lucida Sans Unicode" pitchFamily="34" charset="0"/>
            </a:endParaRPr>
          </a:p>
          <a:p>
            <a:pPr eaLnBrk="1" hangingPunct="1">
              <a:buFont typeface="Wingdings" pitchFamily="2" charset="2"/>
              <a:buChar char="Ø"/>
              <a:defRPr/>
            </a:pPr>
            <a:r>
              <a:rPr lang="pl-PL" altLang="pl-PL" sz="2000" dirty="0" smtClean="0">
                <a:latin typeface="Lato"/>
                <a:cs typeface="Lucida Sans Unicode" pitchFamily="34" charset="0"/>
              </a:rPr>
              <a:t>  </a:t>
            </a:r>
            <a:r>
              <a:rPr lang="en-GB" altLang="pl-PL" sz="2000" dirty="0" err="1" smtClean="0">
                <a:latin typeface="Lato"/>
                <a:cs typeface="Lucida Sans Unicode" pitchFamily="34" charset="0"/>
              </a:rPr>
              <a:t>Ustawa</a:t>
            </a:r>
            <a:r>
              <a:rPr lang="en-GB" altLang="pl-PL" sz="2000" dirty="0" smtClean="0">
                <a:latin typeface="Lato"/>
                <a:cs typeface="Lucida Sans Unicode" pitchFamily="34" charset="0"/>
              </a:rPr>
              <a:t> z </a:t>
            </a:r>
            <a:r>
              <a:rPr lang="en-GB" altLang="pl-PL" sz="2000" dirty="0" err="1" smtClean="0">
                <a:latin typeface="Lato"/>
                <a:cs typeface="Lucida Sans Unicode" pitchFamily="34" charset="0"/>
              </a:rPr>
              <a:t>dnia</a:t>
            </a:r>
            <a:r>
              <a:rPr lang="en-GB" altLang="pl-PL" sz="2000" dirty="0" smtClean="0">
                <a:latin typeface="Lato"/>
                <a:cs typeface="Lucida Sans Unicode" pitchFamily="34" charset="0"/>
              </a:rPr>
              <a:t> 29.01.2004 r. </a:t>
            </a:r>
            <a:r>
              <a:rPr lang="en-GB" altLang="pl-PL" sz="2000" dirty="0" err="1" smtClean="0">
                <a:latin typeface="Lato"/>
                <a:cs typeface="Lucida Sans Unicode" pitchFamily="34" charset="0"/>
              </a:rPr>
              <a:t>Prawo</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zamówień</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pu</a:t>
            </a:r>
            <a:r>
              <a:rPr lang="pl-PL" altLang="pl-PL" sz="2000" dirty="0" smtClean="0">
                <a:latin typeface="Lato"/>
                <a:cs typeface="Lucida Sans Unicode" pitchFamily="34" charset="0"/>
              </a:rPr>
              <a:t>b</a:t>
            </a:r>
            <a:r>
              <a:rPr lang="en-GB" altLang="pl-PL" sz="2000" dirty="0" err="1" smtClean="0">
                <a:latin typeface="Lato"/>
                <a:cs typeface="Lucida Sans Unicode" pitchFamily="34" charset="0"/>
              </a:rPr>
              <a:t>licznych</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tekst</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jednolity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Dz.U</a:t>
            </a:r>
            <a:r>
              <a:rPr lang="en-GB" altLang="pl-PL" sz="2000" dirty="0" smtClean="0">
                <a:latin typeface="Lato"/>
                <a:cs typeface="Lucida Sans Unicode" pitchFamily="34" charset="0"/>
              </a:rPr>
              <a:t>. z </a:t>
            </a:r>
            <a:r>
              <a:rPr lang="pl-PL" altLang="pl-PL" sz="2000" dirty="0" smtClean="0">
                <a:latin typeface="Lato"/>
                <a:cs typeface="Lucida Sans Unicode" pitchFamily="34" charset="0"/>
              </a:rPr>
              <a:t>24.08.</a:t>
            </a:r>
            <a:r>
              <a:rPr lang="en-GB" altLang="pl-PL" sz="2000" dirty="0" smtClean="0">
                <a:latin typeface="Lato"/>
                <a:cs typeface="Lucida Sans Unicode" pitchFamily="34" charset="0"/>
              </a:rPr>
              <a:t>20</a:t>
            </a:r>
            <a:r>
              <a:rPr lang="pl-PL" altLang="pl-PL" sz="2000" dirty="0" smtClean="0">
                <a:latin typeface="Lato"/>
                <a:cs typeface="Lucida Sans Unicode" pitchFamily="34" charset="0"/>
              </a:rPr>
              <a:t>17</a:t>
            </a:r>
            <a:r>
              <a:rPr lang="en-GB" altLang="pl-PL" sz="2000" dirty="0" smtClean="0">
                <a:latin typeface="Lato"/>
                <a:cs typeface="Lucida Sans Unicode" pitchFamily="34" charset="0"/>
              </a:rPr>
              <a:t> r</a:t>
            </a:r>
            <a:r>
              <a:rPr lang="pl-PL" altLang="pl-PL" sz="2000" dirty="0" smtClean="0">
                <a:latin typeface="Lato"/>
                <a:cs typeface="Lucida Sans Unicode" pitchFamily="34" charset="0"/>
              </a:rPr>
              <a:t>.,</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poz</a:t>
            </a:r>
            <a:r>
              <a:rPr lang="en-GB" altLang="pl-PL" sz="2000" dirty="0" smtClean="0">
                <a:latin typeface="Lato"/>
                <a:cs typeface="Lucida Sans Unicode" pitchFamily="34" charset="0"/>
              </a:rPr>
              <a:t>. </a:t>
            </a:r>
            <a:r>
              <a:rPr lang="pl-PL" altLang="pl-PL" sz="2000" smtClean="0">
                <a:latin typeface="Lato"/>
                <a:cs typeface="Lucida Sans Unicode" pitchFamily="34" charset="0"/>
              </a:rPr>
              <a:t>1579).</a:t>
            </a:r>
            <a:endParaRPr lang="en-GB" altLang="pl-PL" sz="2000" dirty="0" smtClean="0">
              <a:latin typeface="Lato"/>
              <a:cs typeface="Lucida Sans Unicode" pitchFamily="34" charset="0"/>
            </a:endParaRPr>
          </a:p>
          <a:p>
            <a:pPr eaLnBrk="1" hangingPunct="1">
              <a:buFont typeface="Wingdings" pitchFamily="2" charset="2"/>
              <a:buNone/>
              <a:defRPr/>
            </a:pPr>
            <a:r>
              <a:rPr lang="pl-PL" altLang="pl-PL" sz="1400" b="1" dirty="0" smtClean="0">
                <a:latin typeface="Lato"/>
                <a:cs typeface="Lucida Sans Unicode" pitchFamily="34" charset="0"/>
              </a:rPr>
              <a:t>	</a:t>
            </a:r>
          </a:p>
          <a:p>
            <a:pPr eaLnBrk="1" hangingPunct="1">
              <a:buFont typeface="Wingdings" pitchFamily="2" charset="2"/>
              <a:buNone/>
              <a:defRPr/>
            </a:pPr>
            <a:r>
              <a:rPr lang="pl-PL" altLang="pl-PL" sz="2000" b="1" dirty="0" smtClean="0">
                <a:latin typeface="Lato"/>
                <a:cs typeface="Lucida Sans Unicode" pitchFamily="34" charset="0"/>
              </a:rPr>
              <a:t>	</a:t>
            </a:r>
            <a:r>
              <a:rPr lang="en-GB" altLang="pl-PL" sz="2300" b="1" dirty="0" smtClean="0">
                <a:latin typeface="Lato"/>
                <a:cs typeface="Lucida Sans Unicode" pitchFamily="34" charset="0"/>
              </a:rPr>
              <a:t>AKTY WYKONAWCZE DO USTAWY:</a:t>
            </a:r>
            <a:endParaRPr lang="pl-PL" altLang="pl-PL" sz="2300" b="1" dirty="0" smtClean="0">
              <a:latin typeface="Lato"/>
              <a:cs typeface="Lucida Sans Unicode" pitchFamily="34" charset="0"/>
            </a:endParaRPr>
          </a:p>
          <a:p>
            <a:pPr eaLnBrk="1" hangingPunct="1">
              <a:buFont typeface="Wingdings" pitchFamily="2" charset="2"/>
              <a:buNone/>
              <a:defRPr/>
            </a:pPr>
            <a:endParaRPr lang="en-GB" altLang="pl-PL" sz="1400" b="1" dirty="0" smtClean="0">
              <a:latin typeface="Lato"/>
              <a:cs typeface="Lucida Sans Unicode" pitchFamily="34" charset="0"/>
            </a:endParaRPr>
          </a:p>
          <a:p>
            <a:pPr eaLnBrk="1" hangingPunct="1">
              <a:buFont typeface="Wingdings" pitchFamily="2" charset="2"/>
              <a:buChar char="Ø"/>
              <a:defRPr/>
            </a:pPr>
            <a:r>
              <a:rPr lang="pl-PL" altLang="pl-PL" sz="2000" dirty="0" smtClean="0">
                <a:latin typeface="Lato"/>
                <a:cs typeface="Lucida Sans Unicode" pitchFamily="34" charset="0"/>
              </a:rPr>
              <a:t>  10</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Rozporządzeń</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Prezesa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Rady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Ministrów</a:t>
            </a:r>
            <a:endParaRPr lang="en-GB" altLang="pl-PL" sz="2000" dirty="0" smtClean="0">
              <a:latin typeface="Lato"/>
              <a:cs typeface="Lucida Sans Unicode" pitchFamily="34" charset="0"/>
            </a:endParaRPr>
          </a:p>
          <a:p>
            <a:pPr eaLnBrk="1" hangingPunct="1">
              <a:buFont typeface="Wingdings" pitchFamily="2" charset="2"/>
              <a:buChar char="Ø"/>
              <a:defRPr/>
            </a:pPr>
            <a:r>
              <a:rPr lang="pl-PL" altLang="pl-PL" sz="2000" dirty="0" smtClean="0">
                <a:latin typeface="Lato"/>
                <a:cs typeface="Lucida Sans Unicode" pitchFamily="34" charset="0"/>
              </a:rPr>
              <a:t>    3</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Rozporządzeni</a:t>
            </a:r>
            <a:r>
              <a:rPr lang="pl-PL" altLang="pl-PL" sz="2000" dirty="0" smtClean="0">
                <a:latin typeface="Lato"/>
                <a:cs typeface="Lucida Sans Unicode" pitchFamily="34" charset="0"/>
              </a:rPr>
              <a:t>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Rady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Ministrów</a:t>
            </a:r>
            <a:endParaRPr lang="pl-PL" altLang="pl-PL" sz="2000" dirty="0" smtClean="0">
              <a:latin typeface="Lato"/>
              <a:cs typeface="Lucida Sans Unicode" pitchFamily="34" charset="0"/>
            </a:endParaRPr>
          </a:p>
          <a:p>
            <a:pPr eaLnBrk="1" hangingPunct="1">
              <a:buFont typeface="Wingdings" pitchFamily="2" charset="2"/>
              <a:buChar char="Ø"/>
              <a:defRPr/>
            </a:pPr>
            <a:r>
              <a:rPr lang="pl-PL" altLang="pl-PL" sz="2000" dirty="0" smtClean="0">
                <a:latin typeface="Lato"/>
                <a:cs typeface="Lucida Sans Unicode" pitchFamily="34" charset="0"/>
              </a:rPr>
              <a:t>    5 Rozporządzenia Ministra Rozwoju/i Finansów</a:t>
            </a:r>
            <a:endParaRPr lang="en-GB" altLang="pl-PL" sz="2000" dirty="0" smtClean="0">
              <a:latin typeface="Lato"/>
              <a:cs typeface="Lucida Sans Unicode" pitchFamily="34" charset="0"/>
            </a:endParaRPr>
          </a:p>
          <a:p>
            <a:pPr eaLnBrk="1" hangingPunct="1">
              <a:buFont typeface="Wingdings" pitchFamily="2" charset="2"/>
              <a:buChar char="Ø"/>
              <a:defRPr/>
            </a:pPr>
            <a:r>
              <a:rPr lang="pl-PL" altLang="pl-PL" sz="2000" dirty="0" smtClean="0">
                <a:latin typeface="Lato"/>
                <a:cs typeface="Lucida Sans Unicode" pitchFamily="34" charset="0"/>
              </a:rPr>
              <a:t>    2</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Rozporządzenia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Ministra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Infrastruktury</a:t>
            </a:r>
            <a:endParaRPr lang="en-GB" altLang="pl-PL" sz="2000" dirty="0" smtClean="0">
              <a:latin typeface="Lato"/>
              <a:cs typeface="Lucida Sans Unicode" pitchFamily="34" charset="0"/>
            </a:endParaRPr>
          </a:p>
          <a:p>
            <a:pPr eaLnBrk="1" hangingPunct="1">
              <a:buFont typeface="Wingdings" pitchFamily="2" charset="2"/>
              <a:buChar char="Ø"/>
              <a:defRPr/>
            </a:pPr>
            <a:r>
              <a:rPr lang="pl-PL" altLang="pl-PL" sz="2000" dirty="0" smtClean="0">
                <a:latin typeface="Lato"/>
                <a:cs typeface="Lucida Sans Unicode" pitchFamily="34" charset="0"/>
              </a:rPr>
              <a:t>    1</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Zarządzeni</a:t>
            </a:r>
            <a:r>
              <a:rPr lang="pl-PL" altLang="pl-PL" sz="2000" dirty="0" smtClean="0">
                <a:latin typeface="Lato"/>
                <a:cs typeface="Lucida Sans Unicode" pitchFamily="34" charset="0"/>
              </a:rPr>
              <a:t>e</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Prezesa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Rady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Ministrów</a:t>
            </a:r>
            <a:r>
              <a:rPr lang="en-GB" altLang="pl-PL" sz="2000" dirty="0" smtClean="0">
                <a:latin typeface="Lato"/>
                <a:cs typeface="Lucida Sans Unicode" pitchFamily="34" charset="0"/>
              </a:rPr>
              <a:t> </a:t>
            </a:r>
            <a:r>
              <a:rPr lang="pl-PL" altLang="pl-PL" sz="2000" dirty="0" smtClean="0">
                <a:latin typeface="Lato"/>
                <a:cs typeface="Lucida Sans Unicode" pitchFamily="34" charset="0"/>
              </a:rPr>
              <a:t>(statut UZP)</a:t>
            </a:r>
            <a:br>
              <a:rPr lang="pl-PL" altLang="pl-PL" sz="2000" dirty="0" smtClean="0">
                <a:latin typeface="Lato"/>
                <a:cs typeface="Lucida Sans Unicode" pitchFamily="34" charset="0"/>
              </a:rPr>
            </a:br>
            <a:r>
              <a:rPr lang="pl-PL" altLang="pl-PL" sz="1400" dirty="0" smtClean="0">
                <a:latin typeface="Lato"/>
                <a:cs typeface="Lucida Sans Unicode" pitchFamily="34" charset="0"/>
              </a:rPr>
              <a:t/>
            </a:r>
            <a:br>
              <a:rPr lang="pl-PL" altLang="pl-PL" sz="1400" dirty="0" smtClean="0">
                <a:latin typeface="Lato"/>
                <a:cs typeface="Lucida Sans Unicode" pitchFamily="34" charset="0"/>
              </a:rPr>
            </a:br>
            <a:r>
              <a:rPr lang="pl-PL" altLang="pl-PL" sz="1200" u="sng" dirty="0" smtClean="0">
                <a:latin typeface="Lato"/>
                <a:cs typeface="Lucida Sans Unicode" pitchFamily="34" charset="0"/>
              </a:rPr>
              <a:t>W/w liczby nie zawierają rozporządzeń zmieniających</a:t>
            </a:r>
            <a:endParaRPr lang="en-GB" altLang="pl-PL" sz="2800" dirty="0" smtClean="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a:t>
            </a:fld>
            <a:endParaRPr lang="pl-PL" altLang="pl-PL" dirty="0">
              <a:solidFill>
                <a:schemeClr val="accent3">
                  <a:lumMod val="75000"/>
                </a:schemeClr>
              </a:solidFill>
            </a:endParaRPr>
          </a:p>
        </p:txBody>
      </p:sp>
      <p:sp>
        <p:nvSpPr>
          <p:cNvPr id="7" name="TextBox 1"/>
          <p:cNvSpPr txBox="1"/>
          <p:nvPr/>
        </p:nvSpPr>
        <p:spPr>
          <a:xfrm>
            <a:off x="251520" y="692696"/>
            <a:ext cx="5112568" cy="1302921"/>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r>
              <a:rPr lang="pl-PL" sz="2600" b="1" baseline="30000" dirty="0">
                <a:solidFill>
                  <a:srgbClr val="636466"/>
                </a:solidFill>
                <a:latin typeface="Novecento wide Normal" pitchFamily="50" charset="-18"/>
              </a:rPr>
              <a:t> </a:t>
            </a:r>
            <a:r>
              <a:rPr lang="pl-PL" sz="2600" b="1" baseline="30000" dirty="0" smtClean="0">
                <a:solidFill>
                  <a:srgbClr val="636466"/>
                </a:solidFill>
                <a:latin typeface="Novecento wide Normal" pitchFamily="50" charset="-18"/>
              </a:rPr>
              <a:t>                </a:t>
            </a:r>
          </a:p>
          <a:p>
            <a:r>
              <a:rPr lang="pl-PL" sz="2600" b="1" baseline="30000" dirty="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SYSTEM ZAMÓWIEŃ PUBLICZNYCH </a:t>
            </a:r>
            <a:endParaRPr lang="en-GB" sz="3200" b="1" baseline="30000" dirty="0">
              <a:solidFill>
                <a:srgbClr val="636466"/>
              </a:solidFill>
              <a:latin typeface="Novecento wide Normal" pitchFamily="50" charset="-18"/>
            </a:endParaRPr>
          </a:p>
          <a:p>
            <a:endParaRPr lang="pl-PL" sz="2400" dirty="0">
              <a:solidFill>
                <a:srgbClr val="636466"/>
              </a:solidFill>
            </a:endParaRPr>
          </a:p>
        </p:txBody>
      </p:sp>
    </p:spTree>
    <p:extLst>
      <p:ext uri="{BB962C8B-B14F-4D97-AF65-F5344CB8AC3E}">
        <p14:creationId xmlns:p14="http://schemas.microsoft.com/office/powerpoint/2010/main" val="7760719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3068960"/>
            <a:ext cx="7632700" cy="2406813"/>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pPr>
            <a:endParaRPr lang="pl-PL" altLang="pl-PL" sz="2000" dirty="0" smtClean="0">
              <a:latin typeface="Lato"/>
            </a:endParaRPr>
          </a:p>
          <a:p>
            <a:pPr>
              <a:lnSpc>
                <a:spcPct val="80000"/>
              </a:lnSpc>
              <a:buClr>
                <a:schemeClr val="tx1"/>
              </a:buClr>
            </a:pPr>
            <a:r>
              <a:rPr lang="pl-PL" altLang="pl-PL" sz="2000" dirty="0" smtClean="0">
                <a:latin typeface="Lato"/>
              </a:rPr>
              <a:t>Zamawiający, którzy</a:t>
            </a:r>
            <a:r>
              <a:rPr lang="pl-PL" altLang="pl-PL" sz="2000" b="1" dirty="0" smtClean="0">
                <a:latin typeface="Lato"/>
              </a:rPr>
              <a:t> </a:t>
            </a:r>
            <a:r>
              <a:rPr lang="pl-PL" altLang="pl-PL" sz="2400" b="1" dirty="0" smtClean="0">
                <a:latin typeface="Lato"/>
              </a:rPr>
              <a:t>nie są zamawiającymi </a:t>
            </a:r>
            <a:r>
              <a:rPr lang="pl-PL" altLang="pl-PL" sz="2000" dirty="0" smtClean="0">
                <a:latin typeface="Lato"/>
              </a:rPr>
              <a:t>w rozumieniu przepisów ustawy Prawo zamówień publicznych </a:t>
            </a:r>
          </a:p>
          <a:p>
            <a:pPr>
              <a:lnSpc>
                <a:spcPct val="80000"/>
              </a:lnSpc>
              <a:buClr>
                <a:schemeClr val="tx1"/>
              </a:buClr>
            </a:pPr>
            <a:r>
              <a:rPr lang="pl-PL" altLang="pl-PL" sz="2000" dirty="0" smtClean="0">
                <a:latin typeface="Lato"/>
              </a:rPr>
              <a:t>i nie są zobowiązani do stosowania jej przepisów, </a:t>
            </a:r>
            <a:br>
              <a:rPr lang="pl-PL" altLang="pl-PL" sz="2000" dirty="0" smtClean="0">
                <a:latin typeface="Lato"/>
              </a:rPr>
            </a:br>
            <a:endParaRPr lang="pl-PL" altLang="pl-PL" sz="2000" dirty="0" smtClean="0">
              <a:latin typeface="Lato"/>
            </a:endParaRPr>
          </a:p>
          <a:p>
            <a:pPr>
              <a:lnSpc>
                <a:spcPct val="80000"/>
              </a:lnSpc>
              <a:buClr>
                <a:schemeClr val="tx1"/>
              </a:buClr>
            </a:pPr>
            <a:r>
              <a:rPr lang="pl-PL" altLang="pl-PL" sz="2000" dirty="0" smtClean="0">
                <a:latin typeface="Lato"/>
              </a:rPr>
              <a:t>stosują postanowienia właściwych wytycznych, a w szczególności przy zamówieniach o wartości pow. 50 000 zł netto (bez VAT) </a:t>
            </a:r>
            <a:br>
              <a:rPr lang="pl-PL" altLang="pl-PL" sz="2000" dirty="0" smtClean="0">
                <a:latin typeface="Lato"/>
              </a:rPr>
            </a:br>
            <a:endParaRPr lang="pl-PL" altLang="pl-PL" sz="2000" dirty="0" smtClean="0">
              <a:latin typeface="Lato"/>
            </a:endParaRPr>
          </a:p>
          <a:p>
            <a:pPr>
              <a:lnSpc>
                <a:spcPct val="80000"/>
              </a:lnSpc>
              <a:buClr>
                <a:schemeClr val="tx1"/>
              </a:buClr>
            </a:pPr>
            <a:r>
              <a:rPr lang="pl-PL" altLang="pl-PL" sz="2400" b="1" u="sng" dirty="0" smtClean="0">
                <a:latin typeface="Lato"/>
              </a:rPr>
              <a:t>zasadę konkurencyjności</a:t>
            </a:r>
            <a:r>
              <a:rPr lang="pl-PL" altLang="pl-PL" sz="2000" b="1" u="sng" dirty="0" smtClean="0">
                <a:latin typeface="Lato"/>
              </a:rPr>
              <a:t>.</a:t>
            </a:r>
            <a:endParaRPr lang="pl-PL" altLang="pl-PL" sz="2000" b="1" u="sng"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20</a:t>
            </a:fld>
            <a:endParaRPr lang="pl-PL" altLang="pl-PL" dirty="0">
              <a:solidFill>
                <a:schemeClr val="accent3">
                  <a:lumMod val="75000"/>
                </a:schemeClr>
              </a:solidFill>
            </a:endParaRPr>
          </a:p>
        </p:txBody>
      </p:sp>
      <p:sp>
        <p:nvSpPr>
          <p:cNvPr id="7" name="TextBox 1"/>
          <p:cNvSpPr txBox="1"/>
          <p:nvPr/>
        </p:nvSpPr>
        <p:spPr>
          <a:xfrm>
            <a:off x="251520" y="719610"/>
            <a:ext cx="5112568" cy="19389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UDZIELANIE ZAMÓWIEŃ PUBLICZNYCH WSPÓŁFINANSOWANYCH ZE ŚRODKÓW UE PRZEZ PODMIOTY NIEZOBOWIĄZANE DO STOSOWANIA USTAWY PZP</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276872"/>
            <a:ext cx="7632700" cy="4327338"/>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774700" indent="-666750" defTabSz="449263">
              <a:lnSpc>
                <a:spcPct val="80000"/>
              </a:lnSpc>
              <a:buClr>
                <a:schemeClr val="tx1"/>
              </a:buClr>
              <a:buSzPct val="100000"/>
              <a:buFont typeface="StarSymbol" charset="0"/>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b="1" dirty="0" err="1" smtClean="0">
                <a:latin typeface="Lato"/>
              </a:rPr>
              <a:t>Jednostki</a:t>
            </a:r>
            <a:r>
              <a:rPr lang="en-GB" sz="2200" b="1" dirty="0" smtClean="0">
                <a:latin typeface="Lato"/>
              </a:rPr>
              <a:t> </a:t>
            </a:r>
            <a:r>
              <a:rPr lang="en-GB" sz="2200" b="1" dirty="0" err="1" smtClean="0">
                <a:latin typeface="Lato"/>
              </a:rPr>
              <a:t>sektora</a:t>
            </a:r>
            <a:r>
              <a:rPr lang="en-GB" sz="2200" b="1" dirty="0" smtClean="0">
                <a:latin typeface="Lato"/>
              </a:rPr>
              <a:t> </a:t>
            </a:r>
            <a:r>
              <a:rPr lang="en-GB" sz="2200" b="1" dirty="0" err="1" smtClean="0">
                <a:latin typeface="Lato"/>
              </a:rPr>
              <a:t>finansów</a:t>
            </a:r>
            <a:r>
              <a:rPr lang="en-GB" sz="2200" b="1" dirty="0" smtClean="0">
                <a:latin typeface="Lato"/>
              </a:rPr>
              <a:t> </a:t>
            </a:r>
            <a:r>
              <a:rPr lang="en-GB" sz="2200" b="1" dirty="0" err="1" smtClean="0">
                <a:latin typeface="Lato"/>
              </a:rPr>
              <a:t>publicznych</a:t>
            </a:r>
            <a:r>
              <a:rPr lang="en-GB" sz="2200" b="1" dirty="0" smtClean="0">
                <a:latin typeface="Lato"/>
              </a:rPr>
              <a:t> </a:t>
            </a:r>
            <a:r>
              <a:rPr lang="pl-PL" sz="2200" b="1" dirty="0" smtClean="0">
                <a:latin typeface="Lato"/>
              </a:rPr>
              <a:t/>
            </a:r>
            <a:br>
              <a:rPr lang="pl-PL" sz="2200" b="1" dirty="0" smtClean="0">
                <a:latin typeface="Lato"/>
              </a:rPr>
            </a:br>
            <a:r>
              <a:rPr lang="en-GB" sz="2200" b="1" dirty="0" smtClean="0">
                <a:latin typeface="Lato"/>
              </a:rPr>
              <a:t>w </a:t>
            </a:r>
            <a:r>
              <a:rPr lang="en-GB" sz="2200" b="1" dirty="0" err="1" smtClean="0">
                <a:latin typeface="Lato"/>
              </a:rPr>
              <a:t>rozumieniu</a:t>
            </a:r>
            <a:r>
              <a:rPr lang="en-GB" sz="2200" b="1" dirty="0" smtClean="0">
                <a:latin typeface="Lato"/>
              </a:rPr>
              <a:t> </a:t>
            </a:r>
            <a:r>
              <a:rPr lang="en-GB" sz="2200" b="1" dirty="0" err="1" smtClean="0">
                <a:latin typeface="Lato"/>
              </a:rPr>
              <a:t>przepisów</a:t>
            </a:r>
            <a:r>
              <a:rPr lang="en-GB" sz="2200" b="1" dirty="0" smtClean="0">
                <a:latin typeface="Lato"/>
              </a:rPr>
              <a:t> o </a:t>
            </a:r>
            <a:r>
              <a:rPr lang="en-GB" sz="2200" b="1" dirty="0" err="1" smtClean="0">
                <a:latin typeface="Lato"/>
              </a:rPr>
              <a:t>finansach</a:t>
            </a:r>
            <a:r>
              <a:rPr lang="en-GB" sz="2200" b="1" dirty="0" smtClean="0">
                <a:latin typeface="Lato"/>
              </a:rPr>
              <a:t> </a:t>
            </a:r>
            <a:r>
              <a:rPr lang="en-GB" sz="2200" b="1" dirty="0" err="1" smtClean="0">
                <a:latin typeface="Lato"/>
              </a:rPr>
              <a:t>publicznych</a:t>
            </a:r>
            <a:r>
              <a:rPr lang="en-GB" sz="2200" b="1" dirty="0" smtClean="0">
                <a:latin typeface="Lato"/>
              </a:rPr>
              <a:t>:</a:t>
            </a:r>
            <a:endParaRPr lang="pl-PL" sz="2200" b="1" dirty="0" smtClean="0">
              <a:latin typeface="Lato"/>
            </a:endParaRPr>
          </a:p>
          <a:p>
            <a:pPr marL="774700" indent="-6667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000" dirty="0" smtClean="0">
                <a:latin typeface="Lato"/>
              </a:rPr>
              <a:t/>
            </a:r>
            <a:br>
              <a:rPr lang="en-GB" sz="2000" dirty="0" smtClean="0">
                <a:latin typeface="Lato"/>
              </a:rPr>
            </a:br>
            <a:r>
              <a:rPr lang="pl-PL" sz="2000" dirty="0" smtClean="0">
                <a:latin typeface="Lato"/>
              </a:rPr>
              <a:t>1</a:t>
            </a:r>
            <a:r>
              <a:rPr lang="en-GB" sz="2000" dirty="0" smtClean="0">
                <a:latin typeface="Lato"/>
              </a:rPr>
              <a:t>) </a:t>
            </a:r>
            <a:r>
              <a:rPr lang="en-GB" sz="2000" dirty="0" err="1" smtClean="0">
                <a:latin typeface="Lato"/>
              </a:rPr>
              <a:t>organy</a:t>
            </a:r>
            <a:r>
              <a:rPr lang="en-GB" sz="2000" dirty="0" smtClean="0">
                <a:latin typeface="Lato"/>
              </a:rPr>
              <a:t> </a:t>
            </a:r>
            <a:r>
              <a:rPr lang="en-GB" sz="2000" dirty="0" err="1" smtClean="0">
                <a:latin typeface="Lato"/>
              </a:rPr>
              <a:t>władzy</a:t>
            </a:r>
            <a:r>
              <a:rPr lang="en-GB" sz="2000" dirty="0" smtClean="0">
                <a:latin typeface="Lato"/>
              </a:rPr>
              <a:t> </a:t>
            </a:r>
            <a:r>
              <a:rPr lang="en-GB" sz="2000" dirty="0" err="1" smtClean="0">
                <a:latin typeface="Lato"/>
              </a:rPr>
              <a:t>publicznej</a:t>
            </a:r>
            <a:r>
              <a:rPr lang="en-GB" sz="2000" dirty="0" smtClean="0">
                <a:latin typeface="Lato"/>
              </a:rPr>
              <a:t> (</a:t>
            </a:r>
            <a:r>
              <a:rPr lang="en-GB" sz="2000" dirty="0" err="1" smtClean="0">
                <a:latin typeface="Lato"/>
              </a:rPr>
              <a:t>organy</a:t>
            </a:r>
            <a:r>
              <a:rPr lang="en-GB" sz="2000" dirty="0" smtClean="0">
                <a:latin typeface="Lato"/>
              </a:rPr>
              <a:t> </a:t>
            </a:r>
            <a:r>
              <a:rPr lang="en-GB" sz="2000" dirty="0" err="1" smtClean="0">
                <a:latin typeface="Lato"/>
              </a:rPr>
              <a:t>administracji</a:t>
            </a:r>
            <a:r>
              <a:rPr lang="en-GB" sz="2000" dirty="0" smtClean="0">
                <a:latin typeface="Lato"/>
              </a:rPr>
              <a:t> </a:t>
            </a:r>
            <a:r>
              <a:rPr lang="en-GB" sz="2000" dirty="0" err="1" smtClean="0">
                <a:latin typeface="Lato"/>
              </a:rPr>
              <a:t>rządowej</a:t>
            </a:r>
            <a:r>
              <a:rPr lang="en-GB" sz="2000" dirty="0" smtClean="0">
                <a:latin typeface="Lato"/>
              </a:rPr>
              <a:t>, </a:t>
            </a:r>
            <a:r>
              <a:rPr lang="en-GB" sz="2000" dirty="0" err="1" smtClean="0">
                <a:latin typeface="Lato"/>
              </a:rPr>
              <a:t>organy</a:t>
            </a:r>
            <a:r>
              <a:rPr lang="en-GB" sz="2000" dirty="0" smtClean="0">
                <a:latin typeface="Lato"/>
              </a:rPr>
              <a:t> </a:t>
            </a:r>
            <a:r>
              <a:rPr lang="en-GB" sz="2000" dirty="0" err="1" smtClean="0">
                <a:latin typeface="Lato"/>
              </a:rPr>
              <a:t>kontroli</a:t>
            </a:r>
            <a:r>
              <a:rPr lang="en-GB" sz="2000" dirty="0" smtClean="0">
                <a:latin typeface="Lato"/>
              </a:rPr>
              <a:t> </a:t>
            </a:r>
            <a:r>
              <a:rPr lang="en-GB" sz="2000" dirty="0" err="1" smtClean="0">
                <a:latin typeface="Lato"/>
              </a:rPr>
              <a:t>państwowej</a:t>
            </a:r>
            <a:r>
              <a:rPr lang="en-GB" sz="2000" dirty="0" smtClean="0">
                <a:latin typeface="Lato"/>
              </a:rPr>
              <a:t> </a:t>
            </a:r>
            <a:r>
              <a:rPr lang="en-GB" sz="2000" dirty="0" err="1" smtClean="0">
                <a:latin typeface="Lato"/>
              </a:rPr>
              <a:t>i</a:t>
            </a:r>
            <a:r>
              <a:rPr lang="en-GB" sz="2000" dirty="0" smtClean="0">
                <a:latin typeface="Lato"/>
              </a:rPr>
              <a:t> </a:t>
            </a:r>
            <a:r>
              <a:rPr lang="en-GB" sz="2000" dirty="0" err="1" smtClean="0">
                <a:latin typeface="Lato"/>
              </a:rPr>
              <a:t>ochrony</a:t>
            </a:r>
            <a:r>
              <a:rPr lang="en-GB" sz="2000" dirty="0" smtClean="0">
                <a:latin typeface="Lato"/>
              </a:rPr>
              <a:t> </a:t>
            </a:r>
            <a:r>
              <a:rPr lang="en-GB" sz="2000" dirty="0" err="1" smtClean="0">
                <a:latin typeface="Lato"/>
              </a:rPr>
              <a:t>prawa</a:t>
            </a:r>
            <a:r>
              <a:rPr lang="en-GB" sz="2000" dirty="0" smtClean="0">
                <a:latin typeface="Lato"/>
              </a:rPr>
              <a:t>, </a:t>
            </a:r>
            <a:r>
              <a:rPr lang="en-GB" sz="2000" dirty="0" err="1" smtClean="0">
                <a:latin typeface="Lato"/>
              </a:rPr>
              <a:t>sądy</a:t>
            </a:r>
            <a:r>
              <a:rPr lang="en-GB" sz="2000" dirty="0" smtClean="0">
                <a:latin typeface="Lato"/>
              </a:rPr>
              <a:t> </a:t>
            </a:r>
            <a:r>
              <a:rPr lang="en-GB" sz="2000" dirty="0" err="1" smtClean="0">
                <a:latin typeface="Lato"/>
              </a:rPr>
              <a:t>i</a:t>
            </a:r>
            <a:r>
              <a:rPr lang="en-GB" sz="2000" dirty="0" smtClean="0">
                <a:latin typeface="Lato"/>
              </a:rPr>
              <a:t> </a:t>
            </a:r>
            <a:r>
              <a:rPr lang="en-GB" sz="2000" dirty="0" err="1" smtClean="0">
                <a:latin typeface="Lato"/>
              </a:rPr>
              <a:t>trybunały</a:t>
            </a:r>
            <a:r>
              <a:rPr lang="en-GB" sz="2000" dirty="0" smtClean="0">
                <a:latin typeface="Lato"/>
              </a:rPr>
              <a:t>)</a:t>
            </a:r>
            <a:r>
              <a:rPr lang="pl-PL" sz="2000" dirty="0" smtClean="0">
                <a:latin typeface="Lato"/>
              </a:rPr>
              <a:t>;</a:t>
            </a:r>
            <a:r>
              <a:rPr lang="en-GB" sz="2000" dirty="0" smtClean="0">
                <a:latin typeface="Lato"/>
              </a:rPr>
              <a:t/>
            </a:r>
            <a:br>
              <a:rPr lang="en-GB" sz="2000" dirty="0" smtClean="0">
                <a:latin typeface="Lato"/>
              </a:rPr>
            </a:br>
            <a:r>
              <a:rPr lang="pl-PL" sz="2000" dirty="0" smtClean="0">
                <a:latin typeface="Lato"/>
              </a:rPr>
              <a:t>2</a:t>
            </a:r>
            <a:r>
              <a:rPr lang="en-GB" sz="2000" dirty="0" smtClean="0">
                <a:latin typeface="Lato"/>
              </a:rPr>
              <a:t>) </a:t>
            </a:r>
            <a:r>
              <a:rPr lang="en-GB" sz="2000" dirty="0" err="1" smtClean="0">
                <a:latin typeface="Lato"/>
              </a:rPr>
              <a:t>jednostki</a:t>
            </a:r>
            <a:r>
              <a:rPr lang="en-GB" sz="2000" dirty="0" smtClean="0">
                <a:latin typeface="Lato"/>
              </a:rPr>
              <a:t> </a:t>
            </a:r>
            <a:r>
              <a:rPr lang="en-GB" sz="2000" dirty="0" err="1" smtClean="0">
                <a:latin typeface="Lato"/>
              </a:rPr>
              <a:t>samorządu</a:t>
            </a:r>
            <a:r>
              <a:rPr lang="en-GB" sz="2000" dirty="0" smtClean="0">
                <a:latin typeface="Lato"/>
              </a:rPr>
              <a:t> </a:t>
            </a:r>
            <a:r>
              <a:rPr lang="en-GB" sz="2000" dirty="0" err="1" smtClean="0">
                <a:latin typeface="Lato"/>
              </a:rPr>
              <a:t>terytorialnego</a:t>
            </a:r>
            <a:r>
              <a:rPr lang="en-GB" sz="2000" dirty="0" smtClean="0">
                <a:latin typeface="Lato"/>
              </a:rPr>
              <a:t> </a:t>
            </a:r>
            <a:r>
              <a:rPr lang="pl-PL" sz="2000" dirty="0" smtClean="0">
                <a:latin typeface="Lato"/>
              </a:rPr>
              <a:t>oraz</a:t>
            </a:r>
            <a:r>
              <a:rPr lang="en-GB" sz="2000" dirty="0" smtClean="0">
                <a:latin typeface="Lato"/>
              </a:rPr>
              <a:t> </a:t>
            </a:r>
            <a:r>
              <a:rPr lang="en-GB" sz="2000" dirty="0" err="1" smtClean="0">
                <a:latin typeface="Lato"/>
              </a:rPr>
              <a:t>ich</a:t>
            </a:r>
            <a:r>
              <a:rPr lang="en-GB" sz="2000" dirty="0" smtClean="0">
                <a:latin typeface="Lato"/>
              </a:rPr>
              <a:t> </a:t>
            </a:r>
            <a:r>
              <a:rPr lang="en-GB" sz="2000" dirty="0" err="1" smtClean="0">
                <a:latin typeface="Lato"/>
              </a:rPr>
              <a:t>związki</a:t>
            </a:r>
            <a:r>
              <a:rPr lang="pl-PL" sz="2000" dirty="0" smtClean="0">
                <a:latin typeface="Lato"/>
              </a:rPr>
              <a:t>;</a:t>
            </a:r>
            <a:r>
              <a:rPr lang="en-GB" sz="2000" dirty="0" smtClean="0">
                <a:latin typeface="Lato"/>
              </a:rPr>
              <a:t/>
            </a:r>
            <a:br>
              <a:rPr lang="en-GB" sz="2000" dirty="0" smtClean="0">
                <a:latin typeface="Lato"/>
              </a:rPr>
            </a:br>
            <a:r>
              <a:rPr lang="pl-PL" sz="2000" dirty="0" smtClean="0">
                <a:latin typeface="Lato"/>
              </a:rPr>
              <a:t>2a) związki metropolitarne;</a:t>
            </a:r>
            <a:br>
              <a:rPr lang="pl-PL" sz="2000" dirty="0" smtClean="0">
                <a:latin typeface="Lato"/>
              </a:rPr>
            </a:br>
            <a:r>
              <a:rPr lang="pl-PL" sz="2000" dirty="0" smtClean="0">
                <a:latin typeface="Lato"/>
              </a:rPr>
              <a:t>3</a:t>
            </a:r>
            <a:r>
              <a:rPr lang="en-GB" sz="2000" dirty="0" smtClean="0">
                <a:latin typeface="Lato"/>
              </a:rPr>
              <a:t>) </a:t>
            </a:r>
            <a:r>
              <a:rPr lang="en-GB" sz="2000" dirty="0" err="1" smtClean="0">
                <a:latin typeface="Lato"/>
              </a:rPr>
              <a:t>jednostki</a:t>
            </a:r>
            <a:r>
              <a:rPr lang="en-GB" sz="2000" dirty="0" smtClean="0">
                <a:latin typeface="Lato"/>
              </a:rPr>
              <a:t> </a:t>
            </a:r>
            <a:r>
              <a:rPr lang="en-GB" sz="2000" dirty="0" err="1" smtClean="0">
                <a:latin typeface="Lato"/>
              </a:rPr>
              <a:t>budżetowe</a:t>
            </a:r>
            <a:r>
              <a:rPr lang="pl-PL" sz="2000" dirty="0" smtClean="0">
                <a:latin typeface="Lato"/>
              </a:rPr>
              <a:t>;</a:t>
            </a:r>
            <a:br>
              <a:rPr lang="pl-PL" sz="2000" dirty="0" smtClean="0">
                <a:latin typeface="Lato"/>
              </a:rPr>
            </a:br>
            <a:r>
              <a:rPr lang="pl-PL" sz="2000" dirty="0" smtClean="0">
                <a:latin typeface="Lato"/>
              </a:rPr>
              <a:t>4) samorządowe zakłady budżetowe;</a:t>
            </a:r>
            <a:br>
              <a:rPr lang="pl-PL" sz="2000" dirty="0" smtClean="0">
                <a:latin typeface="Lato"/>
              </a:rPr>
            </a:br>
            <a:r>
              <a:rPr lang="pl-PL" sz="2000" dirty="0" smtClean="0">
                <a:latin typeface="Lato"/>
              </a:rPr>
              <a:t>5) agencje wykonawcze;</a:t>
            </a:r>
            <a:br>
              <a:rPr lang="pl-PL" sz="2000" dirty="0" smtClean="0">
                <a:latin typeface="Lato"/>
              </a:rPr>
            </a:br>
            <a:r>
              <a:rPr lang="pl-PL" sz="2000" dirty="0" smtClean="0">
                <a:latin typeface="Lato"/>
              </a:rPr>
              <a:t>6) instytucje gospodarki budżetowej;</a:t>
            </a:r>
            <a:br>
              <a:rPr lang="pl-PL" sz="2000" dirty="0" smtClean="0">
                <a:latin typeface="Lato"/>
              </a:rPr>
            </a:br>
            <a:r>
              <a:rPr lang="pl-PL" sz="2000" dirty="0" smtClean="0">
                <a:latin typeface="Lato"/>
              </a:rPr>
              <a:t>7</a:t>
            </a:r>
            <a:r>
              <a:rPr lang="en-GB" sz="2000" dirty="0" smtClean="0">
                <a:latin typeface="Lato"/>
              </a:rPr>
              <a:t>) </a:t>
            </a:r>
            <a:r>
              <a:rPr lang="en-GB" sz="2000" dirty="0" err="1" smtClean="0">
                <a:latin typeface="Lato"/>
              </a:rPr>
              <a:t>państwowe</a:t>
            </a:r>
            <a:r>
              <a:rPr lang="en-GB" sz="2000" dirty="0" smtClean="0">
                <a:latin typeface="Lato"/>
              </a:rPr>
              <a:t> </a:t>
            </a:r>
            <a:r>
              <a:rPr lang="en-GB" sz="2000" dirty="0" err="1" smtClean="0">
                <a:latin typeface="Lato"/>
              </a:rPr>
              <a:t>fundusze</a:t>
            </a:r>
            <a:r>
              <a:rPr lang="en-GB" sz="2000" dirty="0" smtClean="0">
                <a:latin typeface="Lato"/>
              </a:rPr>
              <a:t> </a:t>
            </a:r>
            <a:r>
              <a:rPr lang="en-GB" sz="2000" dirty="0" err="1" smtClean="0">
                <a:latin typeface="Lato"/>
              </a:rPr>
              <a:t>celowe</a:t>
            </a:r>
            <a:r>
              <a:rPr lang="pl-PL" sz="2000" dirty="0" smtClean="0">
                <a:latin typeface="Lato"/>
              </a:rPr>
              <a:t>;</a:t>
            </a:r>
            <a:br>
              <a:rPr lang="pl-PL" sz="2000" dirty="0" smtClean="0">
                <a:latin typeface="Lato"/>
              </a:rPr>
            </a:br>
            <a:r>
              <a:rPr lang="pl-PL" sz="2000" dirty="0" smtClean="0">
                <a:latin typeface="Lato"/>
              </a:rPr>
              <a:t>8) ZUS i zarządzane przez niego fundusze oraz KRUS i fundusze zarządzane przez Prezesa KRUS;</a:t>
            </a:r>
            <a:br>
              <a:rPr lang="pl-PL" sz="2000" dirty="0" smtClean="0">
                <a:latin typeface="Lato"/>
              </a:rPr>
            </a:br>
            <a:r>
              <a:rPr lang="pl-PL" sz="2000" dirty="0" smtClean="0">
                <a:latin typeface="Lato"/>
              </a:rPr>
              <a:t>9) Narodowy Fundusz Zdrowia;</a:t>
            </a:r>
            <a:br>
              <a:rPr lang="pl-PL" sz="2000" dirty="0" smtClean="0">
                <a:latin typeface="Lato"/>
              </a:rPr>
            </a:br>
            <a:endParaRPr lang="en-GB" sz="2000" dirty="0" smtClean="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21</a:t>
            </a:fld>
            <a:endParaRPr lang="pl-PL" altLang="pl-PL" dirty="0">
              <a:solidFill>
                <a:schemeClr val="accent3">
                  <a:lumMod val="75000"/>
                </a:schemeClr>
              </a:solidFill>
            </a:endParaRPr>
          </a:p>
        </p:txBody>
      </p:sp>
      <p:sp>
        <p:nvSpPr>
          <p:cNvPr id="7" name="TextBox 1"/>
          <p:cNvSpPr txBox="1"/>
          <p:nvPr/>
        </p:nvSpPr>
        <p:spPr>
          <a:xfrm>
            <a:off x="251520" y="719610"/>
            <a:ext cx="5112568" cy="1343958"/>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ZAMAWIAJĄCY W ROZUMIENIU PZP</a:t>
            </a:r>
          </a:p>
          <a:p>
            <a:endParaRPr lang="pl-PL" sz="3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632700" cy="3859518"/>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774700" indent="-666750" defTabSz="449263">
              <a:lnSpc>
                <a:spcPct val="80000"/>
              </a:lnSpc>
              <a:buClr>
                <a:schemeClr val="tx1"/>
              </a:buClr>
              <a:buSzPct val="100000"/>
              <a:buFont typeface="StarSymbol" charset="0"/>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2200" b="1" dirty="0" smtClean="0">
              <a:latin typeface="Lato"/>
            </a:endParaRPr>
          </a:p>
          <a:p>
            <a:pPr marL="774700" indent="-666750" defTabSz="449263">
              <a:lnSpc>
                <a:spcPct val="80000"/>
              </a:lnSpc>
              <a:buClr>
                <a:schemeClr val="tx1"/>
              </a:buClr>
              <a:buSzPct val="100000"/>
              <a:buFont typeface="StarSymbol" charset="0"/>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b="1" dirty="0" err="1" smtClean="0">
                <a:latin typeface="Lato"/>
              </a:rPr>
              <a:t>Jednostki</a:t>
            </a:r>
            <a:r>
              <a:rPr lang="en-GB" sz="2200" b="1" dirty="0" smtClean="0">
                <a:latin typeface="Lato"/>
              </a:rPr>
              <a:t> </a:t>
            </a:r>
            <a:r>
              <a:rPr lang="en-GB" sz="2200" b="1" dirty="0" err="1" smtClean="0">
                <a:latin typeface="Lato"/>
              </a:rPr>
              <a:t>sektora</a:t>
            </a:r>
            <a:r>
              <a:rPr lang="en-GB" sz="2200" b="1" dirty="0" smtClean="0">
                <a:latin typeface="Lato"/>
              </a:rPr>
              <a:t> </a:t>
            </a:r>
            <a:r>
              <a:rPr lang="en-GB" sz="2200" b="1" dirty="0" err="1" smtClean="0">
                <a:latin typeface="Lato"/>
              </a:rPr>
              <a:t>finansów</a:t>
            </a:r>
            <a:r>
              <a:rPr lang="en-GB" sz="2200" b="1" dirty="0" smtClean="0">
                <a:latin typeface="Lato"/>
              </a:rPr>
              <a:t> </a:t>
            </a:r>
            <a:r>
              <a:rPr lang="en-GB" sz="2200" b="1" dirty="0" err="1" smtClean="0">
                <a:latin typeface="Lato"/>
              </a:rPr>
              <a:t>publicznych</a:t>
            </a:r>
            <a:r>
              <a:rPr lang="en-GB" sz="2200" b="1" dirty="0" smtClean="0">
                <a:latin typeface="Lato"/>
              </a:rPr>
              <a:t> </a:t>
            </a:r>
            <a:r>
              <a:rPr lang="pl-PL" sz="2200" b="1" dirty="0" smtClean="0">
                <a:latin typeface="Lato"/>
              </a:rPr>
              <a:t/>
            </a:r>
            <a:br>
              <a:rPr lang="pl-PL" sz="2200" b="1" dirty="0" smtClean="0">
                <a:latin typeface="Lato"/>
              </a:rPr>
            </a:br>
            <a:r>
              <a:rPr lang="en-GB" sz="2200" b="1" dirty="0" smtClean="0">
                <a:latin typeface="Lato"/>
              </a:rPr>
              <a:t>w </a:t>
            </a:r>
            <a:r>
              <a:rPr lang="en-GB" sz="2200" b="1" dirty="0" err="1" smtClean="0">
                <a:latin typeface="Lato"/>
              </a:rPr>
              <a:t>rozumieniu</a:t>
            </a:r>
            <a:r>
              <a:rPr lang="en-GB" sz="2200" b="1" dirty="0" smtClean="0">
                <a:latin typeface="Lato"/>
              </a:rPr>
              <a:t> </a:t>
            </a:r>
            <a:r>
              <a:rPr lang="en-GB" sz="2200" b="1" dirty="0" err="1" smtClean="0">
                <a:latin typeface="Lato"/>
              </a:rPr>
              <a:t>przepisów</a:t>
            </a:r>
            <a:r>
              <a:rPr lang="en-GB" sz="2200" b="1" dirty="0" smtClean="0">
                <a:latin typeface="Lato"/>
              </a:rPr>
              <a:t> o </a:t>
            </a:r>
            <a:r>
              <a:rPr lang="en-GB" sz="2200" b="1" dirty="0" err="1" smtClean="0">
                <a:latin typeface="Lato"/>
              </a:rPr>
              <a:t>finansach</a:t>
            </a:r>
            <a:r>
              <a:rPr lang="en-GB" sz="2200" b="1" dirty="0" smtClean="0">
                <a:latin typeface="Lato"/>
              </a:rPr>
              <a:t> </a:t>
            </a:r>
            <a:r>
              <a:rPr lang="en-GB" sz="2200" b="1" dirty="0" err="1" smtClean="0">
                <a:latin typeface="Lato"/>
              </a:rPr>
              <a:t>publicznych</a:t>
            </a:r>
            <a:r>
              <a:rPr lang="en-GB" sz="2200" b="1" dirty="0" smtClean="0">
                <a:latin typeface="Lato"/>
              </a:rPr>
              <a:t>:</a:t>
            </a:r>
            <a:r>
              <a:rPr lang="en-GB" sz="2000" dirty="0" smtClean="0">
                <a:latin typeface="Lato"/>
              </a:rPr>
              <a:t/>
            </a:r>
            <a:br>
              <a:rPr lang="en-GB" sz="2000" dirty="0" smtClean="0">
                <a:latin typeface="Lato"/>
              </a:rPr>
            </a:br>
            <a:r>
              <a:rPr lang="pl-PL" sz="2000" dirty="0" smtClean="0">
                <a:latin typeface="Lato"/>
              </a:rPr>
              <a:t/>
            </a:r>
            <a:br>
              <a:rPr lang="pl-PL" sz="2000" dirty="0" smtClean="0">
                <a:latin typeface="Lato"/>
              </a:rPr>
            </a:br>
            <a:r>
              <a:rPr lang="pl-PL" sz="2000" dirty="0" smtClean="0">
                <a:latin typeface="Lato"/>
              </a:rPr>
              <a:t>10) samodzielne publiczne zakłady opieki zdrowotnej;</a:t>
            </a:r>
            <a:r>
              <a:rPr lang="en-GB" sz="2000" dirty="0" smtClean="0">
                <a:latin typeface="Lato"/>
              </a:rPr>
              <a:t/>
            </a:r>
            <a:br>
              <a:rPr lang="en-GB" sz="2000" dirty="0" smtClean="0">
                <a:latin typeface="Lato"/>
              </a:rPr>
            </a:br>
            <a:r>
              <a:rPr lang="pl-PL" sz="2000" dirty="0" smtClean="0">
                <a:latin typeface="Lato"/>
              </a:rPr>
              <a:t>11) uczelnie publiczne;</a:t>
            </a:r>
            <a:br>
              <a:rPr lang="pl-PL" sz="2000" dirty="0" smtClean="0">
                <a:latin typeface="Lato"/>
              </a:rPr>
            </a:br>
            <a:r>
              <a:rPr lang="pl-PL" sz="2000" dirty="0" smtClean="0">
                <a:latin typeface="Lato"/>
              </a:rPr>
              <a:t>12) Polska Akademia Nauk i tworzone przez nią jednostki organizacyjne;</a:t>
            </a:r>
            <a:r>
              <a:rPr lang="en-GB" sz="2000" dirty="0" smtClean="0">
                <a:latin typeface="Lato"/>
              </a:rPr>
              <a:t/>
            </a:r>
            <a:br>
              <a:rPr lang="en-GB" sz="2000" dirty="0" smtClean="0">
                <a:latin typeface="Lato"/>
              </a:rPr>
            </a:br>
            <a:r>
              <a:rPr lang="pl-PL" sz="2000" dirty="0" smtClean="0">
                <a:latin typeface="Lato"/>
              </a:rPr>
              <a:t>13) państwowe i samorządowe instytucje kultury oraz państwowe instytucje kultury;</a:t>
            </a:r>
            <a:br>
              <a:rPr lang="pl-PL" sz="2000" dirty="0" smtClean="0">
                <a:latin typeface="Lato"/>
              </a:rPr>
            </a:br>
            <a:r>
              <a:rPr lang="pl-PL" sz="2000" dirty="0" smtClean="0">
                <a:latin typeface="Lato"/>
              </a:rPr>
              <a:t>14) inne państwowe lub samorządowe osoby prawne utworzone na podstawie odrębnych ustaw w celu wykonywania zadań publicznych, z wyłączeniem przedsiębiorstw, instytutów badawczych, banków </a:t>
            </a:r>
            <a:br>
              <a:rPr lang="pl-PL" sz="2000" dirty="0" smtClean="0">
                <a:latin typeface="Lato"/>
              </a:rPr>
            </a:br>
            <a:r>
              <a:rPr lang="pl-PL" sz="2000" dirty="0" smtClean="0">
                <a:latin typeface="Lato"/>
              </a:rPr>
              <a:t>i spółek prawa handlowego.</a:t>
            </a:r>
            <a:endParaRPr lang="en-GB" sz="2000" dirty="0" smtClean="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22</a:t>
            </a:fld>
            <a:endParaRPr lang="pl-PL" altLang="pl-PL" dirty="0">
              <a:solidFill>
                <a:schemeClr val="accent3">
                  <a:lumMod val="75000"/>
                </a:schemeClr>
              </a:solidFill>
            </a:endParaRPr>
          </a:p>
        </p:txBody>
      </p:sp>
      <p:sp>
        <p:nvSpPr>
          <p:cNvPr id="7" name="TextBox 1"/>
          <p:cNvSpPr txBox="1"/>
          <p:nvPr/>
        </p:nvSpPr>
        <p:spPr>
          <a:xfrm>
            <a:off x="251520" y="719610"/>
            <a:ext cx="5112568" cy="1343958"/>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ZAMAWIAJĄCY W ROZUMIENIU PZP</a:t>
            </a:r>
          </a:p>
          <a:p>
            <a:endParaRPr lang="pl-PL" sz="3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484784"/>
            <a:ext cx="7632700" cy="5216813"/>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774700" indent="-666750" defTabSz="449263">
              <a:lnSpc>
                <a:spcPct val="90000"/>
              </a:lnSpc>
              <a:buClr>
                <a:schemeClr val="tx1"/>
              </a:buClr>
              <a:buSzPct val="100000"/>
              <a:buFont typeface="StarSymbol" charset="0"/>
              <a:buAutoNum type="arabicPeriod" startAt="2"/>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pl-PL" sz="2000" b="1" dirty="0" err="1" smtClean="0">
                <a:latin typeface="Lato"/>
              </a:rPr>
              <a:t>Inne</a:t>
            </a:r>
            <a:r>
              <a:rPr lang="en-GB" altLang="pl-PL" sz="2000" b="1" dirty="0" smtClean="0">
                <a:latin typeface="Lato"/>
              </a:rPr>
              <a:t>, </a:t>
            </a:r>
            <a:r>
              <a:rPr lang="en-GB" altLang="pl-PL" sz="2000" b="1" dirty="0" err="1" smtClean="0">
                <a:latin typeface="Lato"/>
              </a:rPr>
              <a:t>niż</a:t>
            </a:r>
            <a:r>
              <a:rPr lang="en-GB" altLang="pl-PL" sz="2000" b="1" dirty="0" smtClean="0">
                <a:latin typeface="Lato"/>
              </a:rPr>
              <a:t> </a:t>
            </a:r>
            <a:r>
              <a:rPr lang="en-GB" altLang="pl-PL" sz="2000" b="1" dirty="0" err="1" smtClean="0">
                <a:latin typeface="Lato"/>
              </a:rPr>
              <a:t>określone</a:t>
            </a:r>
            <a:r>
              <a:rPr lang="en-GB" altLang="pl-PL" sz="2000" b="1" dirty="0" smtClean="0">
                <a:latin typeface="Lato"/>
              </a:rPr>
              <a:t> w </a:t>
            </a:r>
            <a:r>
              <a:rPr lang="en-GB" altLang="pl-PL" sz="2000" b="1" dirty="0" err="1" smtClean="0">
                <a:latin typeface="Lato"/>
              </a:rPr>
              <a:t>pkt</a:t>
            </a:r>
            <a:r>
              <a:rPr lang="en-GB" altLang="pl-PL" sz="2000" b="1" dirty="0" smtClean="0">
                <a:latin typeface="Lato"/>
              </a:rPr>
              <a:t> 1, </a:t>
            </a:r>
            <a:r>
              <a:rPr lang="en-GB" altLang="pl-PL" sz="2000" b="1" dirty="0" err="1" smtClean="0">
                <a:latin typeface="Lato"/>
              </a:rPr>
              <a:t>państwowe</a:t>
            </a:r>
            <a:r>
              <a:rPr lang="en-GB" altLang="pl-PL" sz="2000" b="1" dirty="0" smtClean="0">
                <a:latin typeface="Lato"/>
              </a:rPr>
              <a:t>  </a:t>
            </a:r>
            <a:r>
              <a:rPr lang="en-GB" altLang="pl-PL" sz="2000" b="1" dirty="0" err="1" smtClean="0">
                <a:latin typeface="Lato"/>
              </a:rPr>
              <a:t>jednostki</a:t>
            </a:r>
            <a:r>
              <a:rPr lang="en-GB" altLang="pl-PL" sz="2000" b="1" dirty="0" smtClean="0">
                <a:latin typeface="Lato"/>
              </a:rPr>
              <a:t> </a:t>
            </a:r>
            <a:r>
              <a:rPr lang="en-GB" altLang="pl-PL" sz="2000" b="1" dirty="0" err="1" smtClean="0">
                <a:latin typeface="Lato"/>
              </a:rPr>
              <a:t>organizacyjne</a:t>
            </a:r>
            <a:r>
              <a:rPr lang="en-GB" altLang="pl-PL" sz="2000" b="1" dirty="0" smtClean="0">
                <a:latin typeface="Lato"/>
              </a:rPr>
              <a:t> </a:t>
            </a:r>
            <a:r>
              <a:rPr lang="en-GB" altLang="pl-PL" sz="2000" b="1" dirty="0" err="1" smtClean="0">
                <a:latin typeface="Lato"/>
              </a:rPr>
              <a:t>nieposiadające</a:t>
            </a:r>
            <a:r>
              <a:rPr lang="en-GB" altLang="pl-PL" sz="2000" b="1" dirty="0" smtClean="0">
                <a:latin typeface="Lato"/>
              </a:rPr>
              <a:t> </a:t>
            </a:r>
            <a:r>
              <a:rPr lang="en-GB" altLang="pl-PL" sz="2000" b="1" dirty="0" err="1" smtClean="0">
                <a:latin typeface="Lato"/>
              </a:rPr>
              <a:t>osobowości</a:t>
            </a:r>
            <a:r>
              <a:rPr lang="en-GB" altLang="pl-PL" sz="2000" b="1" dirty="0" smtClean="0">
                <a:latin typeface="Lato"/>
              </a:rPr>
              <a:t> </a:t>
            </a:r>
            <a:r>
              <a:rPr lang="en-GB" altLang="pl-PL" sz="2000" b="1" dirty="0" err="1" smtClean="0">
                <a:latin typeface="Lato"/>
              </a:rPr>
              <a:t>prawnej</a:t>
            </a:r>
            <a:r>
              <a:rPr lang="pl-PL" altLang="pl-PL" sz="2000" b="1" dirty="0" smtClean="0">
                <a:latin typeface="Lato"/>
              </a:rPr>
              <a:t/>
            </a:r>
            <a:br>
              <a:rPr lang="pl-PL" altLang="pl-PL" sz="2000" b="1" dirty="0" smtClean="0">
                <a:latin typeface="Lato"/>
              </a:rPr>
            </a:br>
            <a:endParaRPr lang="en-GB" altLang="pl-PL" sz="1000" i="1" dirty="0" smtClean="0">
              <a:latin typeface="Lato"/>
            </a:endParaRPr>
          </a:p>
          <a:p>
            <a:pPr marL="774700" indent="-666750" defTabSz="449263">
              <a:lnSpc>
                <a:spcPct val="90000"/>
              </a:lnSpc>
              <a:buClr>
                <a:schemeClr val="tx1"/>
              </a:buClr>
              <a:buSzPct val="100000"/>
              <a:buFont typeface="StarSymbol" charset="0"/>
              <a:buAutoNum type="arabicPeriod" startAt="2"/>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altLang="pl-PL" sz="2000" b="1" dirty="0" smtClean="0">
                <a:latin typeface="Lato"/>
              </a:rPr>
              <a:t>P</a:t>
            </a:r>
            <a:r>
              <a:rPr lang="en-GB" altLang="pl-PL" sz="2000" b="1" dirty="0" err="1" smtClean="0">
                <a:latin typeface="Lato"/>
              </a:rPr>
              <a:t>odmioty</a:t>
            </a:r>
            <a:r>
              <a:rPr lang="en-GB" altLang="pl-PL" sz="2000" b="1" dirty="0" smtClean="0">
                <a:latin typeface="Lato"/>
              </a:rPr>
              <a:t> </a:t>
            </a:r>
            <a:r>
              <a:rPr lang="en-GB" altLang="pl-PL" sz="2000" b="1" dirty="0" err="1" smtClean="0">
                <a:latin typeface="Lato"/>
              </a:rPr>
              <a:t>prawa</a:t>
            </a:r>
            <a:r>
              <a:rPr lang="en-GB" altLang="pl-PL" sz="2000" b="1" dirty="0" smtClean="0">
                <a:latin typeface="Lato"/>
              </a:rPr>
              <a:t> </a:t>
            </a:r>
            <a:r>
              <a:rPr lang="en-GB" altLang="pl-PL" sz="2000" b="1" dirty="0" err="1" smtClean="0">
                <a:latin typeface="Lato"/>
              </a:rPr>
              <a:t>publicznego</a:t>
            </a:r>
            <a:r>
              <a:rPr lang="en-GB" altLang="pl-PL" sz="2000" dirty="0" smtClean="0">
                <a:latin typeface="Lato"/>
              </a:rPr>
              <a:t> – </a:t>
            </a:r>
            <a:r>
              <a:rPr lang="en-GB" altLang="pl-PL" sz="2000" dirty="0" err="1" smtClean="0">
                <a:latin typeface="Lato"/>
              </a:rPr>
              <a:t>inne</a:t>
            </a:r>
            <a:r>
              <a:rPr lang="en-GB" altLang="pl-PL" sz="2000" dirty="0" smtClean="0">
                <a:latin typeface="Lato"/>
              </a:rPr>
              <a:t> </a:t>
            </a:r>
            <a:r>
              <a:rPr lang="en-GB" altLang="pl-PL" sz="2000" dirty="0" err="1" smtClean="0">
                <a:latin typeface="Lato"/>
              </a:rPr>
              <a:t>niż</a:t>
            </a:r>
            <a:r>
              <a:rPr lang="en-GB" altLang="pl-PL" sz="2000" dirty="0" smtClean="0">
                <a:latin typeface="Lato"/>
              </a:rPr>
              <a:t> w </a:t>
            </a:r>
            <a:r>
              <a:rPr lang="en-GB" altLang="pl-PL" sz="2000" dirty="0" err="1" smtClean="0">
                <a:latin typeface="Lato"/>
              </a:rPr>
              <a:t>pkt</a:t>
            </a:r>
            <a:r>
              <a:rPr lang="en-GB" altLang="pl-PL" sz="2000" dirty="0" smtClean="0">
                <a:latin typeface="Lato"/>
              </a:rPr>
              <a:t> 1 </a:t>
            </a:r>
            <a:r>
              <a:rPr lang="en-GB" altLang="pl-PL" sz="2000" dirty="0" err="1" smtClean="0">
                <a:latin typeface="Lato"/>
              </a:rPr>
              <a:t>osoby</a:t>
            </a:r>
            <a:r>
              <a:rPr lang="en-GB" altLang="pl-PL" sz="2000" dirty="0" smtClean="0">
                <a:latin typeface="Lato"/>
              </a:rPr>
              <a:t> </a:t>
            </a:r>
            <a:r>
              <a:rPr lang="en-GB" altLang="pl-PL" sz="2000" dirty="0" err="1" smtClean="0">
                <a:latin typeface="Lato"/>
              </a:rPr>
              <a:t>prawne</a:t>
            </a:r>
            <a:r>
              <a:rPr lang="en-GB" altLang="pl-PL" sz="2000" dirty="0" smtClean="0">
                <a:latin typeface="Lato"/>
              </a:rPr>
              <a:t>:</a:t>
            </a:r>
            <a:br>
              <a:rPr lang="en-GB" altLang="pl-PL" sz="2000" dirty="0" smtClean="0">
                <a:latin typeface="Lato"/>
              </a:rPr>
            </a:br>
            <a:r>
              <a:rPr lang="en-GB" altLang="pl-PL" sz="2000" dirty="0" smtClean="0">
                <a:latin typeface="Lato"/>
              </a:rPr>
              <a:t>1) </a:t>
            </a:r>
            <a:r>
              <a:rPr lang="en-GB" altLang="pl-PL" sz="2000" dirty="0" err="1" smtClean="0">
                <a:latin typeface="Lato"/>
              </a:rPr>
              <a:t>utworzone</a:t>
            </a:r>
            <a:r>
              <a:rPr lang="en-GB" altLang="pl-PL" sz="2000" dirty="0" smtClean="0">
                <a:latin typeface="Lato"/>
              </a:rPr>
              <a:t> w </a:t>
            </a:r>
            <a:r>
              <a:rPr lang="en-GB" altLang="pl-PL" sz="2000" dirty="0" err="1" smtClean="0">
                <a:latin typeface="Lato"/>
              </a:rPr>
              <a:t>szczególnym</a:t>
            </a:r>
            <a:r>
              <a:rPr lang="en-GB" altLang="pl-PL" sz="2000" dirty="0" smtClean="0">
                <a:latin typeface="Lato"/>
              </a:rPr>
              <a:t> </a:t>
            </a:r>
            <a:r>
              <a:rPr lang="en-GB" altLang="pl-PL" sz="2000" dirty="0" err="1" smtClean="0">
                <a:latin typeface="Lato"/>
              </a:rPr>
              <a:t>celu</a:t>
            </a:r>
            <a:r>
              <a:rPr lang="en-GB" altLang="pl-PL" sz="2000" dirty="0" smtClean="0">
                <a:latin typeface="Lato"/>
              </a:rPr>
              <a:t> </a:t>
            </a:r>
            <a:r>
              <a:rPr lang="en-GB" altLang="pl-PL" sz="2000" dirty="0" err="1" smtClean="0">
                <a:latin typeface="Lato"/>
              </a:rPr>
              <a:t>zaspokajania</a:t>
            </a:r>
            <a:r>
              <a:rPr lang="en-GB" altLang="pl-PL" sz="2000" dirty="0" smtClean="0">
                <a:latin typeface="Lato"/>
              </a:rPr>
              <a:t> </a:t>
            </a:r>
            <a:r>
              <a:rPr lang="en-GB" altLang="pl-PL" sz="2000" dirty="0" err="1" smtClean="0">
                <a:latin typeface="Lato"/>
              </a:rPr>
              <a:t>potrzeb</a:t>
            </a:r>
            <a:r>
              <a:rPr lang="en-GB" altLang="pl-PL" sz="2000" dirty="0" smtClean="0">
                <a:latin typeface="Lato"/>
              </a:rPr>
              <a:t> </a:t>
            </a:r>
            <a:r>
              <a:rPr lang="pl-PL" altLang="pl-PL" sz="2000" dirty="0" smtClean="0">
                <a:latin typeface="Lato"/>
              </a:rPr>
              <a:t/>
            </a:r>
            <a:br>
              <a:rPr lang="pl-PL" altLang="pl-PL" sz="2000" dirty="0" smtClean="0">
                <a:latin typeface="Lato"/>
              </a:rPr>
            </a:br>
            <a:r>
              <a:rPr lang="en-GB" altLang="pl-PL" sz="2000" dirty="0" smtClean="0">
                <a:latin typeface="Lato"/>
              </a:rPr>
              <a:t>o </a:t>
            </a:r>
            <a:r>
              <a:rPr lang="en-GB" altLang="pl-PL" sz="2000" dirty="0" err="1" smtClean="0">
                <a:latin typeface="Lato"/>
              </a:rPr>
              <a:t>charakterze</a:t>
            </a:r>
            <a:r>
              <a:rPr lang="en-GB" altLang="pl-PL" sz="2000" dirty="0" smtClean="0">
                <a:latin typeface="Lato"/>
              </a:rPr>
              <a:t> </a:t>
            </a:r>
            <a:r>
              <a:rPr lang="en-GB" altLang="pl-PL" sz="2000" dirty="0" err="1" smtClean="0">
                <a:latin typeface="Lato"/>
              </a:rPr>
              <a:t>powszechnym</a:t>
            </a:r>
            <a:r>
              <a:rPr lang="en-GB" altLang="pl-PL" sz="2000" dirty="0" smtClean="0">
                <a:latin typeface="Lato"/>
              </a:rPr>
              <a:t> </a:t>
            </a:r>
            <a:br>
              <a:rPr lang="en-GB" altLang="pl-PL" sz="2000" dirty="0" smtClean="0">
                <a:latin typeface="Lato"/>
              </a:rPr>
            </a:br>
            <a:r>
              <a:rPr lang="en-GB" altLang="pl-PL" sz="2000" dirty="0" smtClean="0">
                <a:latin typeface="Lato"/>
              </a:rPr>
              <a:t>2) </a:t>
            </a:r>
            <a:r>
              <a:rPr lang="en-GB" altLang="pl-PL" sz="2000" dirty="0" err="1" smtClean="0">
                <a:latin typeface="Lato"/>
              </a:rPr>
              <a:t>niemające</a:t>
            </a:r>
            <a:r>
              <a:rPr lang="en-GB" altLang="pl-PL" sz="2000" dirty="0" smtClean="0">
                <a:latin typeface="Lato"/>
              </a:rPr>
              <a:t> </a:t>
            </a:r>
            <a:r>
              <a:rPr lang="en-GB" altLang="pl-PL" sz="2000" dirty="0" err="1" smtClean="0">
                <a:latin typeface="Lato"/>
              </a:rPr>
              <a:t>charakteru</a:t>
            </a:r>
            <a:r>
              <a:rPr lang="en-GB" altLang="pl-PL" sz="2000" dirty="0" smtClean="0">
                <a:latin typeface="Lato"/>
              </a:rPr>
              <a:t> </a:t>
            </a:r>
            <a:r>
              <a:rPr lang="en-GB" altLang="pl-PL" sz="2000" dirty="0" err="1" smtClean="0">
                <a:latin typeface="Lato"/>
              </a:rPr>
              <a:t>przemysłowego</a:t>
            </a:r>
            <a:r>
              <a:rPr lang="en-GB" altLang="pl-PL" sz="2000" dirty="0" smtClean="0">
                <a:latin typeface="Lato"/>
              </a:rPr>
              <a:t> </a:t>
            </a:r>
            <a:r>
              <a:rPr lang="en-GB" altLang="pl-PL" sz="2000" dirty="0" err="1" smtClean="0">
                <a:latin typeface="Lato"/>
              </a:rPr>
              <a:t>ani</a:t>
            </a:r>
            <a:r>
              <a:rPr lang="en-GB" altLang="pl-PL" sz="2000" dirty="0" smtClean="0">
                <a:latin typeface="Lato"/>
              </a:rPr>
              <a:t> </a:t>
            </a:r>
            <a:r>
              <a:rPr lang="en-GB" altLang="pl-PL" sz="2000" dirty="0" err="1" smtClean="0">
                <a:latin typeface="Lato"/>
              </a:rPr>
              <a:t>handlowego</a:t>
            </a:r>
            <a:r>
              <a:rPr lang="en-GB" altLang="pl-PL" sz="2000" dirty="0" smtClean="0">
                <a:latin typeface="Lato"/>
              </a:rPr>
              <a:t/>
            </a:r>
            <a:br>
              <a:rPr lang="en-GB" altLang="pl-PL" sz="2000" dirty="0" smtClean="0">
                <a:latin typeface="Lato"/>
              </a:rPr>
            </a:br>
            <a:r>
              <a:rPr lang="en-GB" altLang="pl-PL" sz="2000" dirty="0" smtClean="0">
                <a:latin typeface="Lato"/>
              </a:rPr>
              <a:t>3) w </a:t>
            </a:r>
            <a:r>
              <a:rPr lang="en-GB" altLang="pl-PL" sz="2000" dirty="0" err="1" smtClean="0">
                <a:latin typeface="Lato"/>
              </a:rPr>
              <a:t>których</a:t>
            </a:r>
            <a:r>
              <a:rPr lang="en-GB" altLang="pl-PL" sz="2000" dirty="0" smtClean="0">
                <a:latin typeface="Lato"/>
              </a:rPr>
              <a:t> </a:t>
            </a:r>
            <a:r>
              <a:rPr lang="en-GB" altLang="pl-PL" sz="2000" dirty="0" err="1" smtClean="0">
                <a:latin typeface="Lato"/>
              </a:rPr>
              <a:t>podmioty</a:t>
            </a:r>
            <a:r>
              <a:rPr lang="en-GB" altLang="pl-PL" sz="2000" dirty="0" smtClean="0">
                <a:latin typeface="Lato"/>
              </a:rPr>
              <a:t> </a:t>
            </a:r>
            <a:r>
              <a:rPr lang="en-GB" altLang="pl-PL" sz="2000" dirty="0" err="1" smtClean="0">
                <a:latin typeface="Lato"/>
              </a:rPr>
              <a:t>wyszczególnione</a:t>
            </a:r>
            <a:r>
              <a:rPr lang="en-GB" altLang="pl-PL" sz="2000" dirty="0" smtClean="0">
                <a:latin typeface="Lato"/>
              </a:rPr>
              <a:t> w </a:t>
            </a:r>
            <a:r>
              <a:rPr lang="en-GB" altLang="pl-PL" sz="2000" dirty="0" err="1" smtClean="0">
                <a:latin typeface="Lato"/>
              </a:rPr>
              <a:t>pkt</a:t>
            </a:r>
            <a:r>
              <a:rPr lang="en-GB" altLang="pl-PL" sz="2000" dirty="0" smtClean="0">
                <a:latin typeface="Lato"/>
              </a:rPr>
              <a:t> 1 </a:t>
            </a:r>
            <a:r>
              <a:rPr lang="en-GB" altLang="pl-PL" sz="2000" dirty="0" err="1" smtClean="0">
                <a:latin typeface="Lato"/>
              </a:rPr>
              <a:t>i</a:t>
            </a:r>
            <a:r>
              <a:rPr lang="en-GB" altLang="pl-PL" sz="2000" dirty="0" smtClean="0">
                <a:latin typeface="Lato"/>
              </a:rPr>
              <a:t> 2</a:t>
            </a:r>
            <a:r>
              <a:rPr lang="pl-PL" altLang="pl-PL" sz="2000" dirty="0" smtClean="0">
                <a:latin typeface="Lato"/>
              </a:rPr>
              <a:t> </a:t>
            </a:r>
            <a:r>
              <a:rPr lang="pl-PL" altLang="pl-PL" sz="2000" i="1" dirty="0" smtClean="0">
                <a:latin typeface="Lato"/>
              </a:rPr>
              <a:t>(art.3 ust.1 </a:t>
            </a:r>
            <a:r>
              <a:rPr lang="pl-PL" altLang="pl-PL" sz="2000" i="1" dirty="0" err="1" smtClean="0">
                <a:latin typeface="Lato"/>
              </a:rPr>
              <a:t>pzp</a:t>
            </a:r>
            <a:r>
              <a:rPr lang="pl-PL" altLang="pl-PL" sz="2000" i="1" dirty="0" smtClean="0">
                <a:latin typeface="Lato"/>
              </a:rPr>
              <a:t>)</a:t>
            </a:r>
            <a:r>
              <a:rPr lang="en-GB" altLang="pl-PL" sz="2000" dirty="0" smtClean="0">
                <a:latin typeface="Lato"/>
              </a:rPr>
              <a:t>, </a:t>
            </a:r>
            <a:r>
              <a:rPr lang="en-GB" altLang="pl-PL" sz="2000" dirty="0" err="1" smtClean="0">
                <a:latin typeface="Lato"/>
              </a:rPr>
              <a:t>pojedyńczo</a:t>
            </a:r>
            <a:r>
              <a:rPr lang="en-GB" altLang="pl-PL" sz="2000" dirty="0" smtClean="0">
                <a:latin typeface="Lato"/>
              </a:rPr>
              <a:t> </a:t>
            </a:r>
            <a:r>
              <a:rPr lang="en-GB" altLang="pl-PL" sz="2000" dirty="0" err="1" smtClean="0">
                <a:latin typeface="Lato"/>
              </a:rPr>
              <a:t>lub</a:t>
            </a:r>
            <a:r>
              <a:rPr lang="en-GB" altLang="pl-PL" sz="2000" dirty="0" smtClean="0">
                <a:latin typeface="Lato"/>
              </a:rPr>
              <a:t> </a:t>
            </a:r>
            <a:r>
              <a:rPr lang="en-GB" altLang="pl-PL" sz="2000" dirty="0" err="1" smtClean="0">
                <a:latin typeface="Lato"/>
              </a:rPr>
              <a:t>wspólnie</a:t>
            </a:r>
            <a:r>
              <a:rPr lang="en-GB" altLang="pl-PL" sz="2000" dirty="0" smtClean="0">
                <a:latin typeface="Lato"/>
              </a:rPr>
              <a:t>, </a:t>
            </a:r>
            <a:r>
              <a:rPr lang="en-GB" altLang="pl-PL" sz="2000" dirty="0" err="1" smtClean="0">
                <a:latin typeface="Lato"/>
              </a:rPr>
              <a:t>bezpośrednio</a:t>
            </a:r>
            <a:r>
              <a:rPr lang="en-GB" altLang="pl-PL" sz="2000" dirty="0" smtClean="0">
                <a:latin typeface="Lato"/>
              </a:rPr>
              <a:t> </a:t>
            </a:r>
            <a:r>
              <a:rPr lang="en-GB" altLang="pl-PL" sz="2000" dirty="0" err="1" smtClean="0">
                <a:latin typeface="Lato"/>
              </a:rPr>
              <a:t>lub</a:t>
            </a:r>
            <a:r>
              <a:rPr lang="en-GB" altLang="pl-PL" sz="2000" dirty="0" smtClean="0">
                <a:latin typeface="Lato"/>
              </a:rPr>
              <a:t> </a:t>
            </a:r>
            <a:r>
              <a:rPr lang="en-GB" altLang="pl-PL" sz="2000" dirty="0" err="1" smtClean="0">
                <a:latin typeface="Lato"/>
              </a:rPr>
              <a:t>pośrednio</a:t>
            </a:r>
            <a:r>
              <a:rPr lang="en-GB" altLang="pl-PL" sz="2000" dirty="0" smtClean="0">
                <a:latin typeface="Lato"/>
              </a:rPr>
              <a:t> </a:t>
            </a:r>
            <a:r>
              <a:rPr lang="en-GB" altLang="pl-PL" sz="2000" dirty="0" err="1" smtClean="0">
                <a:latin typeface="Lato"/>
              </a:rPr>
              <a:t>przez</a:t>
            </a:r>
            <a:r>
              <a:rPr lang="en-GB" altLang="pl-PL" sz="2000" dirty="0" smtClean="0">
                <a:latin typeface="Lato"/>
              </a:rPr>
              <a:t> </a:t>
            </a:r>
            <a:r>
              <a:rPr lang="en-GB" altLang="pl-PL" sz="2000" dirty="0" err="1" smtClean="0">
                <a:latin typeface="Lato"/>
              </a:rPr>
              <a:t>inny</a:t>
            </a:r>
            <a:r>
              <a:rPr lang="en-GB" altLang="pl-PL" sz="2000" dirty="0" smtClean="0">
                <a:latin typeface="Lato"/>
              </a:rPr>
              <a:t> </a:t>
            </a:r>
            <a:r>
              <a:rPr lang="en-GB" altLang="pl-PL" sz="2000" dirty="0" err="1" smtClean="0">
                <a:latin typeface="Lato"/>
              </a:rPr>
              <a:t>podmiot</a:t>
            </a:r>
            <a:r>
              <a:rPr lang="en-GB" altLang="pl-PL" sz="2000" dirty="0" smtClean="0">
                <a:latin typeface="Lato"/>
              </a:rPr>
              <a:t>:</a:t>
            </a:r>
            <a:br>
              <a:rPr lang="en-GB" altLang="pl-PL" sz="2000" dirty="0" smtClean="0">
                <a:latin typeface="Lato"/>
              </a:rPr>
            </a:br>
            <a:r>
              <a:rPr lang="pl-PL" altLang="pl-PL" sz="2000" dirty="0" smtClean="0">
                <a:latin typeface="Lato"/>
              </a:rPr>
              <a:t>	</a:t>
            </a:r>
            <a:r>
              <a:rPr lang="en-GB" altLang="pl-PL" sz="2000" dirty="0" smtClean="0">
                <a:latin typeface="Lato"/>
              </a:rPr>
              <a:t>a) </a:t>
            </a:r>
            <a:r>
              <a:rPr lang="en-GB" altLang="pl-PL" sz="2000" dirty="0" err="1" smtClean="0">
                <a:latin typeface="Lato"/>
              </a:rPr>
              <a:t>finansują</a:t>
            </a:r>
            <a:r>
              <a:rPr lang="en-GB" altLang="pl-PL" sz="2000" dirty="0" smtClean="0">
                <a:latin typeface="Lato"/>
              </a:rPr>
              <a:t> je w </a:t>
            </a:r>
            <a:r>
              <a:rPr lang="en-GB" altLang="pl-PL" sz="2000" dirty="0" err="1" smtClean="0">
                <a:latin typeface="Lato"/>
              </a:rPr>
              <a:t>ponad</a:t>
            </a:r>
            <a:r>
              <a:rPr lang="en-GB" altLang="pl-PL" sz="2000" dirty="0" smtClean="0">
                <a:latin typeface="Lato"/>
              </a:rPr>
              <a:t> 50%, </a:t>
            </a:r>
            <a:r>
              <a:rPr lang="en-GB" altLang="pl-PL" sz="2000" dirty="0" err="1" smtClean="0">
                <a:latin typeface="Lato"/>
              </a:rPr>
              <a:t>lub</a:t>
            </a:r>
            <a:r>
              <a:rPr lang="en-GB" altLang="pl-PL" sz="2000" dirty="0" smtClean="0">
                <a:latin typeface="Lato"/>
              </a:rPr>
              <a:t/>
            </a:r>
            <a:br>
              <a:rPr lang="en-GB" altLang="pl-PL" sz="2000" dirty="0" smtClean="0">
                <a:latin typeface="Lato"/>
              </a:rPr>
            </a:br>
            <a:r>
              <a:rPr lang="en-GB" altLang="pl-PL" sz="2000" dirty="0" smtClean="0">
                <a:latin typeface="Lato"/>
              </a:rPr>
              <a:t>	b) </a:t>
            </a:r>
            <a:r>
              <a:rPr lang="en-GB" altLang="pl-PL" sz="2000" dirty="0" err="1" smtClean="0">
                <a:latin typeface="Lato"/>
              </a:rPr>
              <a:t>posiadają</a:t>
            </a:r>
            <a:r>
              <a:rPr lang="en-GB" altLang="pl-PL" sz="2000" dirty="0" smtClean="0">
                <a:latin typeface="Lato"/>
              </a:rPr>
              <a:t> </a:t>
            </a:r>
            <a:r>
              <a:rPr lang="en-GB" altLang="pl-PL" sz="2000" dirty="0" err="1" smtClean="0">
                <a:latin typeface="Lato"/>
              </a:rPr>
              <a:t>ponad</a:t>
            </a:r>
            <a:r>
              <a:rPr lang="en-GB" altLang="pl-PL" sz="2000" dirty="0" smtClean="0">
                <a:latin typeface="Lato"/>
              </a:rPr>
              <a:t> </a:t>
            </a:r>
            <a:r>
              <a:rPr lang="en-GB" altLang="pl-PL" sz="2000" dirty="0" err="1" smtClean="0">
                <a:latin typeface="Lato"/>
              </a:rPr>
              <a:t>połowę</a:t>
            </a:r>
            <a:r>
              <a:rPr lang="en-GB" altLang="pl-PL" sz="2000" dirty="0" smtClean="0">
                <a:latin typeface="Lato"/>
              </a:rPr>
              <a:t> </a:t>
            </a:r>
            <a:r>
              <a:rPr lang="en-GB" altLang="pl-PL" sz="2000" dirty="0" err="1" smtClean="0">
                <a:latin typeface="Lato"/>
              </a:rPr>
              <a:t>udziałów</a:t>
            </a:r>
            <a:r>
              <a:rPr lang="en-GB" altLang="pl-PL" sz="2000" dirty="0" smtClean="0">
                <a:latin typeface="Lato"/>
              </a:rPr>
              <a:t> </a:t>
            </a:r>
            <a:r>
              <a:rPr lang="en-GB" altLang="pl-PL" sz="2000" dirty="0" err="1" smtClean="0">
                <a:latin typeface="Lato"/>
              </a:rPr>
              <a:t>albo</a:t>
            </a:r>
            <a:r>
              <a:rPr lang="en-GB" altLang="pl-PL" sz="2000" dirty="0" smtClean="0">
                <a:latin typeface="Lato"/>
              </a:rPr>
              <a:t> </a:t>
            </a:r>
            <a:r>
              <a:rPr lang="en-GB" altLang="pl-PL" sz="2000" dirty="0" err="1" smtClean="0">
                <a:latin typeface="Lato"/>
              </a:rPr>
              <a:t>akcji</a:t>
            </a:r>
            <a:r>
              <a:rPr lang="en-GB" altLang="pl-PL" sz="2000" dirty="0" smtClean="0">
                <a:latin typeface="Lato"/>
              </a:rPr>
              <a:t>, </a:t>
            </a:r>
            <a:r>
              <a:rPr lang="en-GB" altLang="pl-PL" sz="2000" dirty="0" err="1" smtClean="0">
                <a:latin typeface="Lato"/>
              </a:rPr>
              <a:t>lub</a:t>
            </a:r>
            <a:r>
              <a:rPr lang="en-GB" altLang="pl-PL" sz="2000" dirty="0" smtClean="0">
                <a:latin typeface="Lato"/>
              </a:rPr>
              <a:t/>
            </a:r>
            <a:br>
              <a:rPr lang="en-GB" altLang="pl-PL" sz="2000" dirty="0" smtClean="0">
                <a:latin typeface="Lato"/>
              </a:rPr>
            </a:br>
            <a:r>
              <a:rPr lang="en-GB" altLang="pl-PL" sz="2000" dirty="0" smtClean="0">
                <a:latin typeface="Lato"/>
              </a:rPr>
              <a:t>	c) </a:t>
            </a:r>
            <a:r>
              <a:rPr lang="en-GB" altLang="pl-PL" sz="2000" dirty="0" err="1" smtClean="0">
                <a:latin typeface="Lato"/>
              </a:rPr>
              <a:t>sprawują</a:t>
            </a:r>
            <a:r>
              <a:rPr lang="en-GB" altLang="pl-PL" sz="2000" dirty="0" smtClean="0">
                <a:latin typeface="Lato"/>
              </a:rPr>
              <a:t> </a:t>
            </a:r>
            <a:r>
              <a:rPr lang="en-GB" altLang="pl-PL" sz="2000" dirty="0" err="1" smtClean="0">
                <a:latin typeface="Lato"/>
              </a:rPr>
              <a:t>nadzór</a:t>
            </a:r>
            <a:r>
              <a:rPr lang="en-GB" altLang="pl-PL" sz="2000" dirty="0" smtClean="0">
                <a:latin typeface="Lato"/>
              </a:rPr>
              <a:t> </a:t>
            </a:r>
            <a:r>
              <a:rPr lang="en-GB" altLang="pl-PL" sz="2000" dirty="0" err="1" smtClean="0">
                <a:latin typeface="Lato"/>
              </a:rPr>
              <a:t>nad</a:t>
            </a:r>
            <a:r>
              <a:rPr lang="en-GB" altLang="pl-PL" sz="2000" dirty="0" smtClean="0">
                <a:latin typeface="Lato"/>
              </a:rPr>
              <a:t> </a:t>
            </a:r>
            <a:r>
              <a:rPr lang="en-GB" altLang="pl-PL" sz="2000" dirty="0" err="1" smtClean="0">
                <a:latin typeface="Lato"/>
              </a:rPr>
              <a:t>organem</a:t>
            </a:r>
            <a:r>
              <a:rPr lang="en-GB" altLang="pl-PL" sz="2000" dirty="0" smtClean="0">
                <a:latin typeface="Lato"/>
              </a:rPr>
              <a:t> </a:t>
            </a:r>
            <a:r>
              <a:rPr lang="en-GB" altLang="pl-PL" sz="2000" dirty="0" err="1" smtClean="0">
                <a:latin typeface="Lato"/>
              </a:rPr>
              <a:t>zarządzającym</a:t>
            </a:r>
            <a:r>
              <a:rPr lang="en-GB" altLang="pl-PL" sz="2000" dirty="0" smtClean="0">
                <a:latin typeface="Lato"/>
              </a:rPr>
              <a:t>, </a:t>
            </a:r>
            <a:r>
              <a:rPr lang="en-GB" altLang="pl-PL" sz="2000" dirty="0" err="1" smtClean="0">
                <a:latin typeface="Lato"/>
              </a:rPr>
              <a:t>lub</a:t>
            </a:r>
            <a:r>
              <a:rPr lang="en-GB" altLang="pl-PL" sz="2000" dirty="0" smtClean="0">
                <a:latin typeface="Lato"/>
              </a:rPr>
              <a:t/>
            </a:r>
            <a:br>
              <a:rPr lang="en-GB" altLang="pl-PL" sz="2000" dirty="0" smtClean="0">
                <a:latin typeface="Lato"/>
              </a:rPr>
            </a:br>
            <a:r>
              <a:rPr lang="en-GB" altLang="pl-PL" sz="2000" dirty="0" smtClean="0">
                <a:latin typeface="Lato"/>
              </a:rPr>
              <a:t>	d) </a:t>
            </a:r>
            <a:r>
              <a:rPr lang="en-GB" altLang="pl-PL" sz="2000" dirty="0" err="1" smtClean="0">
                <a:latin typeface="Lato"/>
              </a:rPr>
              <a:t>mają</a:t>
            </a:r>
            <a:r>
              <a:rPr lang="en-GB" altLang="pl-PL" sz="2000" dirty="0" smtClean="0">
                <a:latin typeface="Lato"/>
              </a:rPr>
              <a:t> </a:t>
            </a:r>
            <a:r>
              <a:rPr lang="en-GB" altLang="pl-PL" sz="2000" dirty="0" err="1" smtClean="0">
                <a:latin typeface="Lato"/>
              </a:rPr>
              <a:t>prawo</a:t>
            </a:r>
            <a:r>
              <a:rPr lang="en-GB" altLang="pl-PL" sz="2000" dirty="0" smtClean="0">
                <a:latin typeface="Lato"/>
              </a:rPr>
              <a:t> do </a:t>
            </a:r>
            <a:r>
              <a:rPr lang="en-GB" altLang="pl-PL" sz="2000" dirty="0" err="1" smtClean="0">
                <a:latin typeface="Lato"/>
              </a:rPr>
              <a:t>powoływania</a:t>
            </a:r>
            <a:r>
              <a:rPr lang="en-GB" altLang="pl-PL" sz="2000" dirty="0" smtClean="0">
                <a:latin typeface="Lato"/>
              </a:rPr>
              <a:t> </a:t>
            </a:r>
            <a:r>
              <a:rPr lang="en-GB" altLang="pl-PL" sz="2000" dirty="0" err="1" smtClean="0">
                <a:latin typeface="Lato"/>
              </a:rPr>
              <a:t>ponad</a:t>
            </a:r>
            <a:r>
              <a:rPr lang="en-GB" altLang="pl-PL" sz="2000" dirty="0" smtClean="0">
                <a:latin typeface="Lato"/>
              </a:rPr>
              <a:t> </a:t>
            </a:r>
            <a:r>
              <a:rPr lang="en-GB" altLang="pl-PL" sz="2000" dirty="0" err="1" smtClean="0">
                <a:latin typeface="Lato"/>
              </a:rPr>
              <a:t>połowy</a:t>
            </a:r>
            <a:r>
              <a:rPr lang="en-GB" altLang="pl-PL" sz="2000" dirty="0" smtClean="0">
                <a:latin typeface="Lato"/>
              </a:rPr>
              <a:t> </a:t>
            </a:r>
            <a:r>
              <a:rPr lang="en-GB" altLang="pl-PL" sz="2000" dirty="0" err="1" smtClean="0">
                <a:latin typeface="Lato"/>
              </a:rPr>
              <a:t>składu</a:t>
            </a:r>
            <a:r>
              <a:rPr lang="en-GB" altLang="pl-PL" sz="2000" dirty="0" smtClean="0">
                <a:latin typeface="Lato"/>
              </a:rPr>
              <a:t> </a:t>
            </a:r>
            <a:r>
              <a:rPr lang="pl-PL" altLang="pl-PL" sz="2000" dirty="0" smtClean="0">
                <a:latin typeface="Lato"/>
              </a:rPr>
              <a:t>	</a:t>
            </a:r>
            <a:r>
              <a:rPr lang="en-GB" altLang="pl-PL" sz="2000" dirty="0" err="1" smtClean="0">
                <a:latin typeface="Lato"/>
              </a:rPr>
              <a:t>organu</a:t>
            </a:r>
            <a:r>
              <a:rPr lang="en-GB" altLang="pl-PL" sz="2000" dirty="0" smtClean="0">
                <a:latin typeface="Lato"/>
              </a:rPr>
              <a:t> </a:t>
            </a:r>
            <a:r>
              <a:rPr lang="en-GB" altLang="pl-PL" sz="2000" dirty="0" err="1" smtClean="0">
                <a:latin typeface="Lato"/>
              </a:rPr>
              <a:t>nadzorczego</a:t>
            </a:r>
            <a:r>
              <a:rPr lang="pl-PL" altLang="pl-PL" sz="2000" dirty="0" smtClean="0">
                <a:latin typeface="Lato"/>
              </a:rPr>
              <a:t> lub </a:t>
            </a:r>
            <a:r>
              <a:rPr lang="en-GB" altLang="pl-PL" sz="2000" dirty="0" err="1" smtClean="0">
                <a:latin typeface="Lato"/>
              </a:rPr>
              <a:t>zarządzającego</a:t>
            </a:r>
            <a:r>
              <a:rPr lang="en-GB" altLang="pl-PL" sz="2000" dirty="0" smtClean="0">
                <a:latin typeface="Lato"/>
              </a:rPr>
              <a:t>.</a:t>
            </a:r>
            <a:r>
              <a:rPr lang="pl-PL" altLang="pl-PL" sz="2000" dirty="0" smtClean="0">
                <a:latin typeface="Lato"/>
              </a:rPr>
              <a:t/>
            </a:r>
            <a:br>
              <a:rPr lang="pl-PL" altLang="pl-PL" sz="2000" dirty="0" smtClean="0">
                <a:latin typeface="Lato"/>
              </a:rPr>
            </a:br>
            <a:r>
              <a:rPr lang="pl-PL" altLang="pl-PL" sz="2000" dirty="0" smtClean="0">
                <a:latin typeface="Lato"/>
              </a:rPr>
              <a:t>- o ile osoba prawna nie działa w zwykłych warunkach rynkowych, jej celem nie jest wypracowanie zysku i nie ponosi strat wynikających z prowadzenia działalności. </a:t>
            </a:r>
            <a:endParaRPr lang="en-GB" altLang="pl-PL" sz="2000" dirty="0" smtClean="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23</a:t>
            </a:fld>
            <a:endParaRPr lang="pl-PL" altLang="pl-PL" dirty="0">
              <a:solidFill>
                <a:schemeClr val="accent3">
                  <a:lumMod val="75000"/>
                </a:schemeClr>
              </a:solidFill>
            </a:endParaRPr>
          </a:p>
        </p:txBody>
      </p:sp>
      <p:sp>
        <p:nvSpPr>
          <p:cNvPr id="7" name="TextBox 1"/>
          <p:cNvSpPr txBox="1"/>
          <p:nvPr/>
        </p:nvSpPr>
        <p:spPr>
          <a:xfrm>
            <a:off x="251520" y="719610"/>
            <a:ext cx="5112568" cy="728405"/>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ZAMAWIAJĄCY W ROZUMIENIU PZP</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327585"/>
            <a:ext cx="7992888" cy="555536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774700" indent="-666750" defTabSz="449263">
              <a:lnSpc>
                <a:spcPct val="9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altLang="pl-PL" sz="2000" b="1" dirty="0" smtClean="0">
                <a:latin typeface="Lato"/>
              </a:rPr>
              <a:t>3a.	 </a:t>
            </a:r>
            <a:r>
              <a:rPr lang="en-GB" altLang="pl-PL" sz="2000" b="1" dirty="0" err="1" smtClean="0">
                <a:latin typeface="Lato"/>
              </a:rPr>
              <a:t>Związki</a:t>
            </a:r>
            <a:r>
              <a:rPr lang="en-GB" altLang="pl-PL" sz="2000" b="1" dirty="0" smtClean="0">
                <a:latin typeface="Lato"/>
              </a:rPr>
              <a:t> </a:t>
            </a:r>
            <a:r>
              <a:rPr lang="en-GB" altLang="pl-PL" sz="2000" b="1" dirty="0" err="1" smtClean="0">
                <a:latin typeface="Lato"/>
              </a:rPr>
              <a:t>podmiotów</a:t>
            </a:r>
            <a:r>
              <a:rPr lang="en-GB" altLang="pl-PL" sz="2000" dirty="0" smtClean="0">
                <a:latin typeface="Lato"/>
              </a:rPr>
              <a:t>, o </a:t>
            </a:r>
            <a:r>
              <a:rPr lang="en-GB" altLang="pl-PL" sz="2000" dirty="0" err="1" smtClean="0">
                <a:latin typeface="Lato"/>
              </a:rPr>
              <a:t>których</a:t>
            </a:r>
            <a:r>
              <a:rPr lang="en-GB" altLang="pl-PL" sz="2000" dirty="0" smtClean="0">
                <a:latin typeface="Lato"/>
              </a:rPr>
              <a:t> </a:t>
            </a:r>
            <a:r>
              <a:rPr lang="en-GB" altLang="pl-PL" sz="2000" dirty="0" err="1" smtClean="0">
                <a:latin typeface="Lato"/>
              </a:rPr>
              <a:t>mowa</a:t>
            </a:r>
            <a:r>
              <a:rPr lang="en-GB" altLang="pl-PL" sz="2000" dirty="0" smtClean="0">
                <a:latin typeface="Lato"/>
              </a:rPr>
              <a:t> w </a:t>
            </a:r>
            <a:r>
              <a:rPr lang="en-GB" altLang="pl-PL" sz="2000" dirty="0" err="1" smtClean="0">
                <a:latin typeface="Lato"/>
              </a:rPr>
              <a:t>pkt</a:t>
            </a:r>
            <a:r>
              <a:rPr lang="en-GB" altLang="pl-PL" sz="2000" dirty="0" smtClean="0">
                <a:latin typeface="Lato"/>
              </a:rPr>
              <a:t> 1 </a:t>
            </a:r>
            <a:r>
              <a:rPr lang="en-GB" altLang="pl-PL" sz="2000" dirty="0" err="1" smtClean="0">
                <a:latin typeface="Lato"/>
              </a:rPr>
              <a:t>i</a:t>
            </a:r>
            <a:r>
              <a:rPr lang="en-GB" altLang="pl-PL" sz="2000" dirty="0" smtClean="0">
                <a:latin typeface="Lato"/>
              </a:rPr>
              <a:t> 2 </a:t>
            </a:r>
            <a:r>
              <a:rPr lang="en-GB" altLang="pl-PL" sz="2000" dirty="0" err="1" smtClean="0">
                <a:latin typeface="Lato"/>
              </a:rPr>
              <a:t>lub</a:t>
            </a:r>
            <a:r>
              <a:rPr lang="en-GB" altLang="pl-PL" sz="2000" dirty="0" smtClean="0">
                <a:latin typeface="Lato"/>
              </a:rPr>
              <a:t> </a:t>
            </a:r>
            <a:r>
              <a:rPr lang="en-GB" altLang="pl-PL" sz="2000" dirty="0" err="1" smtClean="0">
                <a:latin typeface="Lato"/>
              </a:rPr>
              <a:t>podmiotów</a:t>
            </a:r>
            <a:r>
              <a:rPr lang="en-GB" altLang="pl-PL" sz="2000" dirty="0" smtClean="0">
                <a:latin typeface="Lato"/>
              </a:rPr>
              <a:t>, o </a:t>
            </a:r>
            <a:r>
              <a:rPr lang="en-GB" altLang="pl-PL" sz="2000" dirty="0" err="1" smtClean="0">
                <a:latin typeface="Lato"/>
              </a:rPr>
              <a:t>których</a:t>
            </a:r>
            <a:r>
              <a:rPr lang="en-GB" altLang="pl-PL" sz="2000" dirty="0" smtClean="0">
                <a:latin typeface="Lato"/>
              </a:rPr>
              <a:t> </a:t>
            </a:r>
            <a:r>
              <a:rPr lang="en-GB" altLang="pl-PL" sz="2000" dirty="0" err="1" smtClean="0">
                <a:latin typeface="Lato"/>
              </a:rPr>
              <a:t>mowa</a:t>
            </a:r>
            <a:r>
              <a:rPr lang="en-GB" altLang="pl-PL" sz="2000" dirty="0" smtClean="0">
                <a:latin typeface="Lato"/>
              </a:rPr>
              <a:t> w </a:t>
            </a:r>
            <a:r>
              <a:rPr lang="en-GB" altLang="pl-PL" sz="2000" dirty="0" err="1" smtClean="0">
                <a:latin typeface="Lato"/>
              </a:rPr>
              <a:t>pkt</a:t>
            </a:r>
            <a:r>
              <a:rPr lang="en-GB" altLang="pl-PL" sz="2000" dirty="0" smtClean="0">
                <a:latin typeface="Lato"/>
              </a:rPr>
              <a:t> 3.</a:t>
            </a:r>
            <a:r>
              <a:rPr lang="pl-PL" altLang="pl-PL" sz="2000" dirty="0" smtClean="0">
                <a:latin typeface="Lato"/>
              </a:rPr>
              <a:t/>
            </a:r>
            <a:br>
              <a:rPr lang="pl-PL" altLang="pl-PL" sz="2000" dirty="0" smtClean="0">
                <a:latin typeface="Lato"/>
              </a:rPr>
            </a:br>
            <a:endParaRPr lang="pl-PL" altLang="pl-PL" sz="5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b="1" dirty="0" smtClean="0">
                <a:latin typeface="Lato"/>
              </a:rPr>
              <a:t>4.	</a:t>
            </a:r>
            <a:r>
              <a:rPr lang="en-GB" sz="2000" b="1" dirty="0" err="1" smtClean="0">
                <a:latin typeface="Lato"/>
              </a:rPr>
              <a:t>Zamawiający</a:t>
            </a:r>
            <a:r>
              <a:rPr lang="en-GB" sz="2000" b="1" dirty="0" smtClean="0">
                <a:latin typeface="Lato"/>
              </a:rPr>
              <a:t> </a:t>
            </a:r>
            <a:r>
              <a:rPr lang="en-GB" sz="2000" b="1" dirty="0" err="1" smtClean="0">
                <a:latin typeface="Lato"/>
              </a:rPr>
              <a:t>sektorowi</a:t>
            </a:r>
            <a:r>
              <a:rPr lang="pl-PL" sz="2000" i="1" dirty="0" smtClean="0">
                <a:latin typeface="Lato"/>
              </a:rPr>
              <a:t/>
            </a:r>
            <a:br>
              <a:rPr lang="pl-PL" sz="2000" i="1" dirty="0" smtClean="0">
                <a:latin typeface="Lato"/>
              </a:rPr>
            </a:br>
            <a:endParaRPr lang="en-GB" sz="500" i="1" dirty="0" smtClean="0">
              <a:latin typeface="Lato"/>
            </a:endParaRPr>
          </a:p>
          <a:p>
            <a:pPr marL="774700" indent="-666750" defTabSz="449263">
              <a:buClr>
                <a:schemeClr val="tx1"/>
              </a:buClr>
              <a:buSzPct val="100000"/>
              <a:buFont typeface="StarSymbol" charset="0"/>
              <a:buAutoNum type="arabicPeriod" startAt="5"/>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000" b="1" dirty="0" err="1" smtClean="0">
                <a:latin typeface="Lato"/>
              </a:rPr>
              <a:t>Inne</a:t>
            </a:r>
            <a:r>
              <a:rPr lang="en-GB" sz="2000" b="1" dirty="0" smtClean="0">
                <a:latin typeface="Lato"/>
              </a:rPr>
              <a:t> </a:t>
            </a:r>
            <a:r>
              <a:rPr lang="en-GB" sz="2000" b="1" dirty="0" err="1" smtClean="0">
                <a:latin typeface="Lato"/>
              </a:rPr>
              <a:t>niż</a:t>
            </a:r>
            <a:r>
              <a:rPr lang="en-GB" sz="2000" b="1" dirty="0" smtClean="0">
                <a:latin typeface="Lato"/>
              </a:rPr>
              <a:t> </a:t>
            </a:r>
            <a:r>
              <a:rPr lang="en-GB" sz="2000" b="1" dirty="0" err="1" smtClean="0">
                <a:latin typeface="Lato"/>
              </a:rPr>
              <a:t>określone</a:t>
            </a:r>
            <a:r>
              <a:rPr lang="en-GB" sz="2000" b="1" dirty="0" smtClean="0">
                <a:latin typeface="Lato"/>
              </a:rPr>
              <a:t> w </a:t>
            </a:r>
            <a:r>
              <a:rPr lang="en-GB" sz="2000" b="1" dirty="0" err="1" smtClean="0">
                <a:latin typeface="Lato"/>
              </a:rPr>
              <a:t>pkt</a:t>
            </a:r>
            <a:r>
              <a:rPr lang="en-GB" sz="2000" b="1" dirty="0" smtClean="0">
                <a:latin typeface="Lato"/>
              </a:rPr>
              <a:t> 1 </a:t>
            </a:r>
            <a:r>
              <a:rPr lang="pl-PL" sz="2000" b="1" dirty="0" smtClean="0">
                <a:latin typeface="Lato"/>
              </a:rPr>
              <a:t>-</a:t>
            </a:r>
            <a:r>
              <a:rPr lang="en-GB" sz="2000" b="1" dirty="0" smtClean="0">
                <a:latin typeface="Lato"/>
              </a:rPr>
              <a:t> </a:t>
            </a:r>
            <a:r>
              <a:rPr lang="pl-PL" sz="2000" b="1" dirty="0" smtClean="0">
                <a:latin typeface="Lato"/>
              </a:rPr>
              <a:t>4</a:t>
            </a:r>
            <a:r>
              <a:rPr lang="en-GB" sz="2000" b="1" dirty="0" smtClean="0">
                <a:latin typeface="Lato"/>
              </a:rPr>
              <a:t> </a:t>
            </a:r>
            <a:r>
              <a:rPr lang="en-GB" sz="2000" b="1" dirty="0" err="1" smtClean="0">
                <a:latin typeface="Lato"/>
              </a:rPr>
              <a:t>podmioty</a:t>
            </a:r>
            <a:r>
              <a:rPr lang="en-GB" sz="2000" dirty="0" smtClean="0">
                <a:latin typeface="Lato"/>
              </a:rPr>
              <a:t>, </a:t>
            </a:r>
            <a:r>
              <a:rPr lang="en-GB" sz="2000" dirty="0" err="1" smtClean="0">
                <a:latin typeface="Lato"/>
              </a:rPr>
              <a:t>jeżeli</a:t>
            </a:r>
            <a:r>
              <a:rPr lang="en-GB" sz="2000" dirty="0" smtClean="0">
                <a:latin typeface="Lato"/>
              </a:rPr>
              <a:t> </a:t>
            </a:r>
            <a:r>
              <a:rPr lang="en-GB" sz="2000" dirty="0" err="1" smtClean="0">
                <a:latin typeface="Lato"/>
              </a:rPr>
              <a:t>zachodzą</a:t>
            </a:r>
            <a:r>
              <a:rPr lang="en-GB" sz="2000" dirty="0" smtClean="0">
                <a:latin typeface="Lato"/>
              </a:rPr>
              <a:t> </a:t>
            </a:r>
            <a:r>
              <a:rPr lang="en-GB" sz="2000" dirty="0" err="1" smtClean="0">
                <a:latin typeface="Lato"/>
              </a:rPr>
              <a:t>następujące</a:t>
            </a:r>
            <a:r>
              <a:rPr lang="en-GB" sz="2000" dirty="0" smtClean="0">
                <a:latin typeface="Lato"/>
              </a:rPr>
              <a:t> </a:t>
            </a:r>
            <a:r>
              <a:rPr lang="en-GB" sz="2000" dirty="0" err="1" smtClean="0">
                <a:latin typeface="Lato"/>
              </a:rPr>
              <a:t>okoliczności</a:t>
            </a:r>
            <a:r>
              <a:rPr lang="en-GB" sz="2000" dirty="0" smtClean="0">
                <a:latin typeface="Lato"/>
              </a:rPr>
              <a:t>:</a:t>
            </a:r>
            <a:br>
              <a:rPr lang="en-GB" sz="2000" dirty="0" smtClean="0">
                <a:latin typeface="Lato"/>
              </a:rPr>
            </a:br>
            <a:r>
              <a:rPr lang="en-GB" sz="2000" dirty="0" smtClean="0">
                <a:latin typeface="Lato"/>
              </a:rPr>
              <a:t>a) </a:t>
            </a:r>
            <a:r>
              <a:rPr lang="en-GB" sz="2000" dirty="0" err="1" smtClean="0">
                <a:latin typeface="Lato"/>
              </a:rPr>
              <a:t>ponad</a:t>
            </a:r>
            <a:r>
              <a:rPr lang="en-GB" sz="2000" dirty="0" smtClean="0">
                <a:latin typeface="Lato"/>
              </a:rPr>
              <a:t> 50% </a:t>
            </a:r>
            <a:r>
              <a:rPr lang="en-GB" sz="2000" dirty="0" err="1" smtClean="0">
                <a:latin typeface="Lato"/>
              </a:rPr>
              <a:t>wartości</a:t>
            </a:r>
            <a:r>
              <a:rPr lang="en-GB" sz="2000" dirty="0" smtClean="0">
                <a:latin typeface="Lato"/>
              </a:rPr>
              <a:t> </a:t>
            </a:r>
            <a:r>
              <a:rPr lang="en-GB" sz="2000" dirty="0" err="1" smtClean="0">
                <a:latin typeface="Lato"/>
              </a:rPr>
              <a:t>udzielanego</a:t>
            </a:r>
            <a:r>
              <a:rPr lang="en-GB" sz="2000" dirty="0" smtClean="0">
                <a:latin typeface="Lato"/>
              </a:rPr>
              <a:t> zamówienia jest </a:t>
            </a:r>
            <a:r>
              <a:rPr lang="en-GB" sz="2000" dirty="0" err="1" smtClean="0">
                <a:latin typeface="Lato"/>
              </a:rPr>
              <a:t>finansowane</a:t>
            </a:r>
            <a:r>
              <a:rPr lang="en-GB" sz="2000" dirty="0" smtClean="0">
                <a:latin typeface="Lato"/>
              </a:rPr>
              <a:t> </a:t>
            </a:r>
            <a:r>
              <a:rPr lang="en-GB" sz="2000" dirty="0" err="1" smtClean="0">
                <a:latin typeface="Lato"/>
              </a:rPr>
              <a:t>ze</a:t>
            </a:r>
            <a:r>
              <a:rPr lang="en-GB" sz="2000" dirty="0" smtClean="0">
                <a:latin typeface="Lato"/>
              </a:rPr>
              <a:t> </a:t>
            </a:r>
            <a:r>
              <a:rPr lang="en-GB" sz="2000" dirty="0" err="1" smtClean="0">
                <a:latin typeface="Lato"/>
              </a:rPr>
              <a:t>środków</a:t>
            </a:r>
            <a:r>
              <a:rPr lang="en-GB" sz="2000" dirty="0" smtClean="0">
                <a:latin typeface="Lato"/>
              </a:rPr>
              <a:t> </a:t>
            </a:r>
            <a:r>
              <a:rPr lang="en-GB" sz="2000" dirty="0" err="1" smtClean="0">
                <a:latin typeface="Lato"/>
              </a:rPr>
              <a:t>publicznych</a:t>
            </a:r>
            <a:r>
              <a:rPr lang="en-GB" sz="2000" dirty="0" smtClean="0">
                <a:latin typeface="Lato"/>
              </a:rPr>
              <a:t> </a:t>
            </a:r>
            <a:r>
              <a:rPr lang="en-GB" sz="2000" dirty="0" err="1" smtClean="0">
                <a:latin typeface="Lato"/>
              </a:rPr>
              <a:t>lub</a:t>
            </a:r>
            <a:r>
              <a:rPr lang="en-GB" sz="2000" dirty="0" smtClean="0">
                <a:latin typeface="Lato"/>
              </a:rPr>
              <a:t> </a:t>
            </a:r>
            <a:r>
              <a:rPr lang="en-GB" sz="2000" dirty="0" err="1" smtClean="0">
                <a:latin typeface="Lato"/>
              </a:rPr>
              <a:t>przez</a:t>
            </a:r>
            <a:r>
              <a:rPr lang="en-GB" sz="2000" dirty="0" smtClean="0">
                <a:latin typeface="Lato"/>
              </a:rPr>
              <a:t> </a:t>
            </a:r>
            <a:r>
              <a:rPr lang="en-GB" sz="2000" dirty="0" err="1" smtClean="0">
                <a:latin typeface="Lato"/>
              </a:rPr>
              <a:t>podmioty</a:t>
            </a:r>
            <a:r>
              <a:rPr lang="en-GB" sz="2000" dirty="0" smtClean="0">
                <a:latin typeface="Lato"/>
              </a:rPr>
              <a:t>, </a:t>
            </a:r>
            <a:r>
              <a:rPr lang="pl-PL" sz="2000" dirty="0" smtClean="0">
                <a:latin typeface="Lato"/>
              </a:rPr>
              <a:t/>
            </a:r>
            <a:br>
              <a:rPr lang="pl-PL" sz="2000" dirty="0" smtClean="0">
                <a:latin typeface="Lato"/>
              </a:rPr>
            </a:br>
            <a:r>
              <a:rPr lang="en-GB" sz="2000" dirty="0" smtClean="0">
                <a:latin typeface="Lato"/>
              </a:rPr>
              <a:t>o </a:t>
            </a:r>
            <a:r>
              <a:rPr lang="en-GB" sz="2000" dirty="0" err="1" smtClean="0">
                <a:latin typeface="Lato"/>
              </a:rPr>
              <a:t>których</a:t>
            </a:r>
            <a:r>
              <a:rPr lang="en-GB" sz="2000" dirty="0" smtClean="0">
                <a:latin typeface="Lato"/>
              </a:rPr>
              <a:t> </a:t>
            </a:r>
            <a:r>
              <a:rPr lang="en-GB" sz="2000" dirty="0" err="1" smtClean="0">
                <a:latin typeface="Lato"/>
              </a:rPr>
              <a:t>mowa</a:t>
            </a:r>
            <a:r>
              <a:rPr lang="en-GB" sz="2000" dirty="0" smtClean="0">
                <a:latin typeface="Lato"/>
              </a:rPr>
              <a:t> w </a:t>
            </a:r>
            <a:r>
              <a:rPr lang="en-GB" sz="2000" dirty="0" err="1" smtClean="0">
                <a:latin typeface="Lato"/>
              </a:rPr>
              <a:t>pkt</a:t>
            </a:r>
            <a:r>
              <a:rPr lang="en-GB" sz="2000" dirty="0" smtClean="0">
                <a:latin typeface="Lato"/>
              </a:rPr>
              <a:t> 1-</a:t>
            </a:r>
            <a:r>
              <a:rPr lang="pl-PL" sz="2000" dirty="0" smtClean="0">
                <a:latin typeface="Lato"/>
              </a:rPr>
              <a:t>3a</a:t>
            </a:r>
            <a:r>
              <a:rPr lang="en-GB" sz="2000" dirty="0" smtClean="0">
                <a:latin typeface="Lato"/>
              </a:rPr>
              <a:t>,</a:t>
            </a:r>
            <a:br>
              <a:rPr lang="en-GB" sz="2000" dirty="0" smtClean="0">
                <a:latin typeface="Lato"/>
              </a:rPr>
            </a:br>
            <a:r>
              <a:rPr lang="en-GB" sz="2000" dirty="0" smtClean="0">
                <a:latin typeface="Lato"/>
              </a:rPr>
              <a:t>b) </a:t>
            </a:r>
            <a:r>
              <a:rPr lang="en-GB" sz="2000" dirty="0" err="1" smtClean="0">
                <a:latin typeface="Lato"/>
              </a:rPr>
              <a:t>wartość</a:t>
            </a:r>
            <a:r>
              <a:rPr lang="en-GB" sz="2000" dirty="0" smtClean="0">
                <a:latin typeface="Lato"/>
              </a:rPr>
              <a:t> zamówienia jest </a:t>
            </a:r>
            <a:r>
              <a:rPr lang="en-GB" sz="2000" dirty="0" err="1" smtClean="0">
                <a:latin typeface="Lato"/>
              </a:rPr>
              <a:t>równa</a:t>
            </a:r>
            <a:r>
              <a:rPr lang="en-GB" sz="2000" dirty="0" smtClean="0">
                <a:latin typeface="Lato"/>
              </a:rPr>
              <a:t> </a:t>
            </a:r>
            <a:r>
              <a:rPr lang="en-GB" sz="2000" dirty="0" err="1" smtClean="0">
                <a:latin typeface="Lato"/>
              </a:rPr>
              <a:t>lub</a:t>
            </a:r>
            <a:r>
              <a:rPr lang="en-GB" sz="2000" dirty="0" smtClean="0">
                <a:latin typeface="Lato"/>
              </a:rPr>
              <a:t> </a:t>
            </a:r>
            <a:r>
              <a:rPr lang="en-GB" sz="2000" dirty="0" err="1" smtClean="0">
                <a:latin typeface="Lato"/>
              </a:rPr>
              <a:t>przekracza</a:t>
            </a:r>
            <a:r>
              <a:rPr lang="en-GB" sz="2000" dirty="0" smtClean="0">
                <a:latin typeface="Lato"/>
              </a:rPr>
              <a:t> </a:t>
            </a:r>
            <a:r>
              <a:rPr lang="en-GB" sz="2000" dirty="0" err="1" smtClean="0">
                <a:latin typeface="Lato"/>
              </a:rPr>
              <a:t>kwoty</a:t>
            </a:r>
            <a:r>
              <a:rPr lang="pl-PL" sz="2000" dirty="0" smtClean="0">
                <a:latin typeface="Lato"/>
              </a:rPr>
              <a:t> </a:t>
            </a:r>
            <a:r>
              <a:rPr lang="en-GB" sz="2000" dirty="0" err="1" smtClean="0">
                <a:latin typeface="Lato"/>
              </a:rPr>
              <a:t>unijne</a:t>
            </a:r>
            <a:r>
              <a:rPr lang="en-GB" sz="2000" dirty="0" smtClean="0">
                <a:latin typeface="Lato"/>
              </a:rPr>
              <a:t>,</a:t>
            </a:r>
            <a:br>
              <a:rPr lang="en-GB" sz="2000" dirty="0" smtClean="0">
                <a:latin typeface="Lato"/>
              </a:rPr>
            </a:br>
            <a:r>
              <a:rPr lang="en-GB" sz="2000" dirty="0" smtClean="0">
                <a:latin typeface="Lato"/>
              </a:rPr>
              <a:t>c) </a:t>
            </a:r>
            <a:r>
              <a:rPr lang="en-GB" sz="2000" dirty="0" err="1" smtClean="0">
                <a:latin typeface="Lato"/>
              </a:rPr>
              <a:t>przedmiotem</a:t>
            </a:r>
            <a:r>
              <a:rPr lang="en-GB" sz="2000" dirty="0" smtClean="0">
                <a:latin typeface="Lato"/>
              </a:rPr>
              <a:t> zamówienia </a:t>
            </a:r>
            <a:r>
              <a:rPr lang="en-GB" sz="2000" dirty="0" err="1" smtClean="0">
                <a:latin typeface="Lato"/>
              </a:rPr>
              <a:t>są</a:t>
            </a:r>
            <a:r>
              <a:rPr lang="en-GB" sz="2000" dirty="0" smtClean="0">
                <a:latin typeface="Lato"/>
              </a:rPr>
              <a:t> </a:t>
            </a:r>
            <a:r>
              <a:rPr lang="en-GB" sz="2000" dirty="0" err="1" smtClean="0">
                <a:latin typeface="Lato"/>
              </a:rPr>
              <a:t>roboty</a:t>
            </a:r>
            <a:r>
              <a:rPr lang="en-GB" sz="2000" dirty="0" smtClean="0">
                <a:latin typeface="Lato"/>
              </a:rPr>
              <a:t> </a:t>
            </a:r>
            <a:r>
              <a:rPr lang="en-GB" sz="2000" dirty="0" err="1" smtClean="0">
                <a:latin typeface="Lato"/>
              </a:rPr>
              <a:t>budowlane</a:t>
            </a:r>
            <a:r>
              <a:rPr lang="en-GB" sz="2000" dirty="0" smtClean="0">
                <a:latin typeface="Lato"/>
              </a:rPr>
              <a:t> </a:t>
            </a:r>
            <a:r>
              <a:rPr lang="pl-PL" sz="2000" dirty="0" smtClean="0">
                <a:latin typeface="Lato"/>
              </a:rPr>
              <a:t>w zakresie inżynierii lądowej lub wodnej określone w załączniku II do dyrektywy 2014/24/UE, budowy szpitali, obiektów sportowych, rekreacyjnych lub wypoczynkowych, budynków szkolnych, budynków szkół wyższych lub budynków wykorzystywanych przez administrację publiczną lub usługi związane z takimi robotami budowlanymi.</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24</a:t>
            </a:fld>
            <a:endParaRPr lang="pl-PL" altLang="pl-PL" dirty="0">
              <a:solidFill>
                <a:schemeClr val="accent3">
                  <a:lumMod val="75000"/>
                </a:schemeClr>
              </a:solidFill>
            </a:endParaRPr>
          </a:p>
        </p:txBody>
      </p:sp>
      <p:sp>
        <p:nvSpPr>
          <p:cNvPr id="7" name="TextBox 1"/>
          <p:cNvSpPr txBox="1"/>
          <p:nvPr/>
        </p:nvSpPr>
        <p:spPr>
          <a:xfrm>
            <a:off x="251520" y="548680"/>
            <a:ext cx="5112568" cy="728405"/>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ZAMAWIAJĄCY W ROZUMIENIU PZP</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844824"/>
            <a:ext cx="7632700" cy="4524315"/>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StarSymbol" charset="0"/>
              <a:buAutoNum type="arabicPeriod"/>
            </a:pPr>
            <a:r>
              <a:rPr lang="pl-PL" altLang="pl-PL" sz="2000" b="1" u="sng" dirty="0" smtClean="0">
                <a:solidFill>
                  <a:srgbClr val="000000"/>
                </a:solidFill>
                <a:latin typeface="Lato"/>
              </a:rPr>
              <a:t> </a:t>
            </a:r>
            <a:r>
              <a:rPr lang="en-GB" altLang="pl-PL" sz="2000" b="1" u="sng" dirty="0" smtClean="0">
                <a:solidFill>
                  <a:srgbClr val="000000"/>
                </a:solidFill>
                <a:latin typeface="Lato"/>
              </a:rPr>
              <a:t>ZAMÓWIENIA PUBLICZNE </a:t>
            </a:r>
            <a:r>
              <a:rPr lang="en-GB" altLang="pl-PL" sz="2000" dirty="0" smtClean="0">
                <a:solidFill>
                  <a:srgbClr val="000000"/>
                </a:solidFill>
                <a:latin typeface="Lato"/>
              </a:rPr>
              <a:t>– </a:t>
            </a:r>
            <a:r>
              <a:rPr lang="en-GB" altLang="pl-PL" sz="2000" dirty="0" err="1" smtClean="0">
                <a:solidFill>
                  <a:srgbClr val="000000"/>
                </a:solidFill>
                <a:latin typeface="Lato"/>
              </a:rPr>
              <a:t>umowy</a:t>
            </a:r>
            <a:r>
              <a:rPr lang="en-GB" altLang="pl-PL" sz="2000" dirty="0" smtClean="0">
                <a:solidFill>
                  <a:srgbClr val="000000"/>
                </a:solidFill>
                <a:latin typeface="Lato"/>
              </a:rPr>
              <a:t> </a:t>
            </a:r>
            <a:r>
              <a:rPr lang="en-GB" altLang="pl-PL" sz="2000" dirty="0" err="1" smtClean="0">
                <a:solidFill>
                  <a:srgbClr val="000000"/>
                </a:solidFill>
                <a:latin typeface="Lato"/>
              </a:rPr>
              <a:t>odpłatne</a:t>
            </a:r>
            <a:r>
              <a:rPr lang="en-GB" altLang="pl-PL" sz="2000" dirty="0" smtClean="0">
                <a:solidFill>
                  <a:srgbClr val="000000"/>
                </a:solidFill>
                <a:latin typeface="Lato"/>
              </a:rPr>
              <a:t> </a:t>
            </a:r>
            <a:r>
              <a:rPr lang="en-GB" altLang="pl-PL" sz="2000" dirty="0" err="1" smtClean="0">
                <a:solidFill>
                  <a:srgbClr val="000000"/>
                </a:solidFill>
                <a:latin typeface="Lato"/>
              </a:rPr>
              <a:t>zawierane</a:t>
            </a:r>
            <a:r>
              <a:rPr lang="en-GB" altLang="pl-PL" sz="2000" dirty="0" smtClean="0">
                <a:solidFill>
                  <a:srgbClr val="000000"/>
                </a:solidFill>
                <a:latin typeface="Lato"/>
              </a:rPr>
              <a:t> </a:t>
            </a:r>
            <a:r>
              <a:rPr lang="en-GB" altLang="pl-PL" sz="2000" dirty="0" err="1" smtClean="0">
                <a:solidFill>
                  <a:srgbClr val="000000"/>
                </a:solidFill>
                <a:latin typeface="Lato"/>
              </a:rPr>
              <a:t>między</a:t>
            </a:r>
            <a:r>
              <a:rPr lang="en-GB" altLang="pl-PL" sz="2000" dirty="0" smtClean="0">
                <a:solidFill>
                  <a:srgbClr val="000000"/>
                </a:solidFill>
                <a:latin typeface="Lato"/>
              </a:rPr>
              <a:t> </a:t>
            </a:r>
            <a:r>
              <a:rPr lang="en-GB" altLang="pl-PL" sz="2000" dirty="0" err="1" smtClean="0">
                <a:solidFill>
                  <a:srgbClr val="000000"/>
                </a:solidFill>
                <a:latin typeface="Lato"/>
              </a:rPr>
              <a:t>zamawiającym</a:t>
            </a:r>
            <a:r>
              <a:rPr lang="en-GB" altLang="pl-PL" sz="2000" dirty="0" smtClean="0">
                <a:solidFill>
                  <a:srgbClr val="000000"/>
                </a:solidFill>
                <a:latin typeface="Lato"/>
              </a:rPr>
              <a:t>, a </a:t>
            </a:r>
            <a:r>
              <a:rPr lang="en-GB" altLang="pl-PL" sz="2000" dirty="0" err="1" smtClean="0">
                <a:solidFill>
                  <a:srgbClr val="000000"/>
                </a:solidFill>
                <a:latin typeface="Lato"/>
              </a:rPr>
              <a:t>wykonawcą</a:t>
            </a:r>
            <a:r>
              <a:rPr lang="en-GB" altLang="pl-PL" sz="2000" dirty="0" smtClean="0">
                <a:solidFill>
                  <a:srgbClr val="000000"/>
                </a:solidFill>
                <a:latin typeface="Lato"/>
              </a:rPr>
              <a:t>, </a:t>
            </a:r>
            <a:r>
              <a:rPr lang="en-GB" altLang="pl-PL" sz="2000" dirty="0" err="1" smtClean="0">
                <a:solidFill>
                  <a:srgbClr val="000000"/>
                </a:solidFill>
                <a:latin typeface="Lato"/>
              </a:rPr>
              <a:t>których</a:t>
            </a:r>
            <a:r>
              <a:rPr lang="en-GB" altLang="pl-PL" sz="2000" dirty="0" smtClean="0">
                <a:solidFill>
                  <a:srgbClr val="000000"/>
                </a:solidFill>
                <a:latin typeface="Lato"/>
              </a:rPr>
              <a:t> </a:t>
            </a:r>
            <a:r>
              <a:rPr lang="en-GB" altLang="pl-PL" sz="2000" dirty="0" err="1" smtClean="0">
                <a:solidFill>
                  <a:srgbClr val="000000"/>
                </a:solidFill>
                <a:latin typeface="Lato"/>
              </a:rPr>
              <a:t>przedmiotem</a:t>
            </a:r>
            <a:r>
              <a:rPr lang="en-GB" altLang="pl-PL" sz="2000" dirty="0" smtClean="0">
                <a:solidFill>
                  <a:srgbClr val="000000"/>
                </a:solidFill>
                <a:latin typeface="Lato"/>
              </a:rPr>
              <a:t> </a:t>
            </a:r>
            <a:r>
              <a:rPr lang="en-GB" altLang="pl-PL" sz="2000" dirty="0" err="1" smtClean="0">
                <a:solidFill>
                  <a:srgbClr val="000000"/>
                </a:solidFill>
                <a:latin typeface="Lato"/>
              </a:rPr>
              <a:t>są</a:t>
            </a:r>
            <a:r>
              <a:rPr lang="en-GB" altLang="pl-PL" sz="2000" dirty="0" smtClean="0">
                <a:solidFill>
                  <a:srgbClr val="000000"/>
                </a:solidFill>
                <a:latin typeface="Lato"/>
              </a:rPr>
              <a:t> </a:t>
            </a:r>
            <a:r>
              <a:rPr lang="en-GB" altLang="pl-PL" sz="2000" dirty="0" err="1" smtClean="0">
                <a:solidFill>
                  <a:srgbClr val="000000"/>
                </a:solidFill>
                <a:latin typeface="Lato"/>
              </a:rPr>
              <a:t>usługi</a:t>
            </a:r>
            <a:r>
              <a:rPr lang="en-GB" altLang="pl-PL" sz="2000" dirty="0" smtClean="0">
                <a:solidFill>
                  <a:srgbClr val="000000"/>
                </a:solidFill>
                <a:latin typeface="Lato"/>
              </a:rPr>
              <a:t>, </a:t>
            </a:r>
            <a:r>
              <a:rPr lang="en-GB" altLang="pl-PL" sz="2000" dirty="0" err="1" smtClean="0">
                <a:solidFill>
                  <a:srgbClr val="000000"/>
                </a:solidFill>
                <a:latin typeface="Lato"/>
              </a:rPr>
              <a:t>dostawy</a:t>
            </a:r>
            <a:r>
              <a:rPr lang="en-GB" altLang="pl-PL" sz="2000" dirty="0" smtClean="0">
                <a:solidFill>
                  <a:srgbClr val="000000"/>
                </a:solidFill>
                <a:latin typeface="Lato"/>
              </a:rPr>
              <a:t> </a:t>
            </a:r>
            <a:r>
              <a:rPr lang="en-GB" altLang="pl-PL" sz="2000" dirty="0" err="1" smtClean="0">
                <a:solidFill>
                  <a:srgbClr val="000000"/>
                </a:solidFill>
                <a:latin typeface="Lato"/>
              </a:rPr>
              <a:t>lub</a:t>
            </a:r>
            <a:r>
              <a:rPr lang="en-GB" altLang="pl-PL" sz="2000" dirty="0" smtClean="0">
                <a:solidFill>
                  <a:srgbClr val="000000"/>
                </a:solidFill>
                <a:latin typeface="Lato"/>
              </a:rPr>
              <a:t> </a:t>
            </a:r>
            <a:r>
              <a:rPr lang="en-GB" altLang="pl-PL" sz="2000" dirty="0" err="1" smtClean="0">
                <a:solidFill>
                  <a:srgbClr val="000000"/>
                </a:solidFill>
                <a:latin typeface="Lato"/>
              </a:rPr>
              <a:t>roboty</a:t>
            </a:r>
            <a:r>
              <a:rPr lang="en-GB" altLang="pl-PL" sz="2000" dirty="0" smtClean="0">
                <a:solidFill>
                  <a:srgbClr val="000000"/>
                </a:solidFill>
                <a:latin typeface="Lato"/>
              </a:rPr>
              <a:t> </a:t>
            </a:r>
            <a:r>
              <a:rPr lang="en-GB" altLang="pl-PL" sz="2000" dirty="0" err="1" smtClean="0">
                <a:solidFill>
                  <a:srgbClr val="000000"/>
                </a:solidFill>
                <a:latin typeface="Lato"/>
              </a:rPr>
              <a:t>budowlane</a:t>
            </a:r>
            <a:endParaRPr lang="en-GB" altLang="pl-PL" sz="2000" dirty="0" smtClean="0">
              <a:solidFill>
                <a:srgbClr val="000000"/>
              </a:solidFill>
              <a:latin typeface="Lato"/>
            </a:endParaRPr>
          </a:p>
          <a:p>
            <a:pPr>
              <a:lnSpc>
                <a:spcPct val="80000"/>
              </a:lnSpc>
              <a:buFont typeface="StarSymbol" charset="0"/>
              <a:buAutoNum type="arabicPeriod"/>
            </a:pPr>
            <a:endParaRPr lang="pl-PL" altLang="pl-PL" sz="2000" dirty="0" smtClean="0">
              <a:solidFill>
                <a:srgbClr val="000000"/>
              </a:solidFill>
              <a:latin typeface="Lato"/>
            </a:endParaRPr>
          </a:p>
          <a:p>
            <a:pPr>
              <a:lnSpc>
                <a:spcPct val="80000"/>
              </a:lnSpc>
              <a:buFont typeface="StarSymbol" charset="0"/>
              <a:buAutoNum type="arabicPeriod"/>
            </a:pPr>
            <a:r>
              <a:rPr lang="pl-PL" altLang="pl-PL" sz="2000" b="1" u="sng" dirty="0" smtClean="0">
                <a:solidFill>
                  <a:srgbClr val="000000"/>
                </a:solidFill>
                <a:latin typeface="Lato"/>
              </a:rPr>
              <a:t> </a:t>
            </a:r>
            <a:r>
              <a:rPr lang="en-GB" altLang="pl-PL" sz="2000" b="1" u="sng" dirty="0" smtClean="0">
                <a:solidFill>
                  <a:srgbClr val="000000"/>
                </a:solidFill>
                <a:latin typeface="Lato"/>
              </a:rPr>
              <a:t>ZAMAWIAJĄCY </a:t>
            </a:r>
            <a:r>
              <a:rPr lang="en-GB" altLang="pl-PL" sz="2000" dirty="0" smtClean="0">
                <a:solidFill>
                  <a:srgbClr val="000000"/>
                </a:solidFill>
                <a:latin typeface="Lato"/>
              </a:rPr>
              <a:t>– </a:t>
            </a:r>
            <a:r>
              <a:rPr lang="en-GB" altLang="pl-PL" sz="2000" dirty="0" err="1" smtClean="0">
                <a:solidFill>
                  <a:srgbClr val="000000"/>
                </a:solidFill>
                <a:latin typeface="Lato"/>
              </a:rPr>
              <a:t>osoba</a:t>
            </a:r>
            <a:r>
              <a:rPr lang="en-GB" altLang="pl-PL" sz="2000" dirty="0" smtClean="0">
                <a:solidFill>
                  <a:srgbClr val="000000"/>
                </a:solidFill>
                <a:latin typeface="Lato"/>
              </a:rPr>
              <a:t> </a:t>
            </a:r>
            <a:r>
              <a:rPr lang="en-GB" altLang="pl-PL" sz="2000" dirty="0" err="1" smtClean="0">
                <a:solidFill>
                  <a:srgbClr val="000000"/>
                </a:solidFill>
                <a:latin typeface="Lato"/>
              </a:rPr>
              <a:t>fizyczna</a:t>
            </a:r>
            <a:r>
              <a:rPr lang="en-GB" altLang="pl-PL" sz="2000" dirty="0" smtClean="0">
                <a:solidFill>
                  <a:srgbClr val="000000"/>
                </a:solidFill>
                <a:latin typeface="Lato"/>
              </a:rPr>
              <a:t>, </a:t>
            </a:r>
            <a:r>
              <a:rPr lang="en-GB" altLang="pl-PL" sz="2000" dirty="0" err="1" smtClean="0">
                <a:solidFill>
                  <a:srgbClr val="000000"/>
                </a:solidFill>
                <a:latin typeface="Lato"/>
              </a:rPr>
              <a:t>osoba</a:t>
            </a:r>
            <a:r>
              <a:rPr lang="en-GB" altLang="pl-PL" sz="2000" dirty="0" smtClean="0">
                <a:solidFill>
                  <a:srgbClr val="000000"/>
                </a:solidFill>
                <a:latin typeface="Lato"/>
              </a:rPr>
              <a:t> </a:t>
            </a:r>
            <a:r>
              <a:rPr lang="en-GB" altLang="pl-PL" sz="2000" dirty="0" err="1" smtClean="0">
                <a:solidFill>
                  <a:srgbClr val="000000"/>
                </a:solidFill>
                <a:latin typeface="Lato"/>
              </a:rPr>
              <a:t>prawna</a:t>
            </a:r>
            <a:r>
              <a:rPr lang="en-GB" altLang="pl-PL" sz="2000" dirty="0" smtClean="0">
                <a:solidFill>
                  <a:srgbClr val="000000"/>
                </a:solidFill>
                <a:latin typeface="Lato"/>
              </a:rPr>
              <a:t> </a:t>
            </a:r>
            <a:r>
              <a:rPr lang="en-GB" altLang="pl-PL" sz="2000" dirty="0" err="1" smtClean="0">
                <a:solidFill>
                  <a:srgbClr val="000000"/>
                </a:solidFill>
                <a:latin typeface="Lato"/>
              </a:rPr>
              <a:t>albo</a:t>
            </a:r>
            <a:r>
              <a:rPr lang="en-GB" altLang="pl-PL" sz="2000" dirty="0" smtClean="0">
                <a:solidFill>
                  <a:srgbClr val="000000"/>
                </a:solidFill>
                <a:latin typeface="Lato"/>
              </a:rPr>
              <a:t> </a:t>
            </a:r>
            <a:r>
              <a:rPr lang="en-GB" altLang="pl-PL" sz="2000" dirty="0" err="1" smtClean="0">
                <a:solidFill>
                  <a:srgbClr val="000000"/>
                </a:solidFill>
                <a:latin typeface="Lato"/>
              </a:rPr>
              <a:t>jednostka</a:t>
            </a:r>
            <a:r>
              <a:rPr lang="pl-PL" altLang="pl-PL" sz="2000" dirty="0" smtClean="0">
                <a:solidFill>
                  <a:srgbClr val="000000"/>
                </a:solidFill>
                <a:latin typeface="Lato"/>
              </a:rPr>
              <a:t> </a:t>
            </a:r>
            <a:r>
              <a:rPr lang="en-GB" altLang="pl-PL" sz="2000" dirty="0" err="1" smtClean="0">
                <a:solidFill>
                  <a:srgbClr val="000000"/>
                </a:solidFill>
                <a:latin typeface="Lato"/>
              </a:rPr>
              <a:t>organizacyjna</a:t>
            </a:r>
            <a:r>
              <a:rPr lang="en-GB" altLang="pl-PL" sz="2000" dirty="0" smtClean="0">
                <a:solidFill>
                  <a:srgbClr val="000000"/>
                </a:solidFill>
                <a:latin typeface="Lato"/>
              </a:rPr>
              <a:t> </a:t>
            </a:r>
            <a:r>
              <a:rPr lang="en-GB" altLang="pl-PL" sz="2000" dirty="0" err="1" smtClean="0">
                <a:solidFill>
                  <a:srgbClr val="000000"/>
                </a:solidFill>
                <a:latin typeface="Lato"/>
              </a:rPr>
              <a:t>nieposiadająca</a:t>
            </a:r>
            <a:r>
              <a:rPr lang="en-GB" altLang="pl-PL" sz="2000" dirty="0" smtClean="0">
                <a:solidFill>
                  <a:srgbClr val="000000"/>
                </a:solidFill>
                <a:latin typeface="Lato"/>
              </a:rPr>
              <a:t> </a:t>
            </a:r>
            <a:r>
              <a:rPr lang="en-GB" altLang="pl-PL" sz="2000" dirty="0" err="1" smtClean="0">
                <a:solidFill>
                  <a:srgbClr val="000000"/>
                </a:solidFill>
                <a:latin typeface="Lato"/>
              </a:rPr>
              <a:t>osobowości</a:t>
            </a:r>
            <a:r>
              <a:rPr lang="en-GB" altLang="pl-PL" sz="2000" dirty="0" smtClean="0">
                <a:solidFill>
                  <a:srgbClr val="000000"/>
                </a:solidFill>
                <a:latin typeface="Lato"/>
              </a:rPr>
              <a:t> </a:t>
            </a:r>
            <a:r>
              <a:rPr lang="en-GB" altLang="pl-PL" sz="2000" dirty="0" err="1" smtClean="0">
                <a:solidFill>
                  <a:srgbClr val="000000"/>
                </a:solidFill>
                <a:latin typeface="Lato"/>
              </a:rPr>
              <a:t>prawnej</a:t>
            </a:r>
            <a:r>
              <a:rPr lang="pl-PL" altLang="pl-PL" sz="2000" dirty="0" smtClean="0">
                <a:solidFill>
                  <a:srgbClr val="000000"/>
                </a:solidFill>
                <a:latin typeface="Lato"/>
              </a:rPr>
              <a:t> </a:t>
            </a:r>
            <a:r>
              <a:rPr lang="en-GB" altLang="pl-PL" sz="2000" dirty="0" err="1" smtClean="0">
                <a:solidFill>
                  <a:srgbClr val="000000"/>
                </a:solidFill>
                <a:latin typeface="Lato"/>
              </a:rPr>
              <a:t>obowiązana</a:t>
            </a:r>
            <a:r>
              <a:rPr lang="en-GB" altLang="pl-PL" sz="2000" dirty="0" smtClean="0">
                <a:solidFill>
                  <a:srgbClr val="000000"/>
                </a:solidFill>
                <a:latin typeface="Lato"/>
              </a:rPr>
              <a:t> do </a:t>
            </a:r>
            <a:r>
              <a:rPr lang="en-GB" altLang="pl-PL" sz="2000" dirty="0" err="1" smtClean="0">
                <a:solidFill>
                  <a:srgbClr val="000000"/>
                </a:solidFill>
                <a:latin typeface="Lato"/>
              </a:rPr>
              <a:t>stosowania</a:t>
            </a:r>
            <a:r>
              <a:rPr lang="en-GB" altLang="pl-PL" sz="2000" dirty="0" smtClean="0">
                <a:solidFill>
                  <a:srgbClr val="000000"/>
                </a:solidFill>
                <a:latin typeface="Lato"/>
              </a:rPr>
              <a:t> </a:t>
            </a:r>
            <a:r>
              <a:rPr lang="en-GB" altLang="pl-PL" sz="2000" dirty="0" err="1" smtClean="0">
                <a:solidFill>
                  <a:srgbClr val="000000"/>
                </a:solidFill>
                <a:latin typeface="Lato"/>
              </a:rPr>
              <a:t>ustawy</a:t>
            </a:r>
            <a:endParaRPr lang="en-GB" altLang="pl-PL" sz="2000" dirty="0" smtClean="0">
              <a:solidFill>
                <a:srgbClr val="000000"/>
              </a:solidFill>
              <a:latin typeface="Lato"/>
            </a:endParaRPr>
          </a:p>
          <a:p>
            <a:pPr>
              <a:lnSpc>
                <a:spcPct val="80000"/>
              </a:lnSpc>
              <a:buFont typeface="StarSymbol" charset="0"/>
              <a:buAutoNum type="arabicPeriod"/>
            </a:pPr>
            <a:endParaRPr lang="pl-PL" altLang="pl-PL" sz="2000" dirty="0" smtClean="0">
              <a:solidFill>
                <a:srgbClr val="000000"/>
              </a:solidFill>
              <a:latin typeface="Lato"/>
            </a:endParaRPr>
          </a:p>
          <a:p>
            <a:pPr>
              <a:lnSpc>
                <a:spcPct val="80000"/>
              </a:lnSpc>
              <a:buFont typeface="StarSymbol" charset="0"/>
              <a:buAutoNum type="arabicPeriod"/>
            </a:pPr>
            <a:r>
              <a:rPr lang="pl-PL" altLang="pl-PL" sz="2000" b="1" u="sng" dirty="0" smtClean="0">
                <a:solidFill>
                  <a:srgbClr val="000000"/>
                </a:solidFill>
                <a:latin typeface="Lato"/>
              </a:rPr>
              <a:t> </a:t>
            </a:r>
            <a:r>
              <a:rPr lang="en-GB" altLang="pl-PL" sz="2000" b="1" u="sng" dirty="0" smtClean="0">
                <a:solidFill>
                  <a:srgbClr val="000000"/>
                </a:solidFill>
                <a:latin typeface="Lato"/>
              </a:rPr>
              <a:t>KIEROWNIK ZAMAWIAJĄCEGO </a:t>
            </a:r>
            <a:r>
              <a:rPr lang="en-GB" altLang="pl-PL" sz="2000" dirty="0" smtClean="0">
                <a:solidFill>
                  <a:srgbClr val="000000"/>
                </a:solidFill>
                <a:latin typeface="Lato"/>
              </a:rPr>
              <a:t>– </a:t>
            </a:r>
            <a:r>
              <a:rPr lang="en-GB" altLang="pl-PL" sz="2000" dirty="0" err="1" smtClean="0">
                <a:solidFill>
                  <a:srgbClr val="000000"/>
                </a:solidFill>
                <a:latin typeface="Lato"/>
              </a:rPr>
              <a:t>osoba</a:t>
            </a:r>
            <a:r>
              <a:rPr lang="en-GB" altLang="pl-PL" sz="2000" dirty="0" smtClean="0">
                <a:solidFill>
                  <a:srgbClr val="000000"/>
                </a:solidFill>
                <a:latin typeface="Lato"/>
              </a:rPr>
              <a:t> </a:t>
            </a:r>
            <a:r>
              <a:rPr lang="en-GB" altLang="pl-PL" sz="2000" dirty="0" err="1" smtClean="0">
                <a:solidFill>
                  <a:srgbClr val="000000"/>
                </a:solidFill>
                <a:latin typeface="Lato"/>
              </a:rPr>
              <a:t>lub</a:t>
            </a:r>
            <a:r>
              <a:rPr lang="en-GB" altLang="pl-PL" sz="2000" dirty="0" smtClean="0">
                <a:solidFill>
                  <a:srgbClr val="000000"/>
                </a:solidFill>
                <a:latin typeface="Lato"/>
              </a:rPr>
              <a:t> organ, </a:t>
            </a:r>
            <a:r>
              <a:rPr lang="en-GB" altLang="pl-PL" sz="2000" dirty="0" err="1" smtClean="0">
                <a:solidFill>
                  <a:srgbClr val="000000"/>
                </a:solidFill>
                <a:latin typeface="Lato"/>
              </a:rPr>
              <a:t>który</a:t>
            </a:r>
            <a:r>
              <a:rPr lang="en-GB" altLang="pl-PL" sz="2000" dirty="0" smtClean="0">
                <a:solidFill>
                  <a:srgbClr val="000000"/>
                </a:solidFill>
                <a:latin typeface="Lato"/>
              </a:rPr>
              <a:t> – </a:t>
            </a:r>
            <a:r>
              <a:rPr lang="en-GB" altLang="pl-PL" sz="2000" dirty="0" err="1" smtClean="0">
                <a:solidFill>
                  <a:srgbClr val="000000"/>
                </a:solidFill>
                <a:latin typeface="Lato"/>
              </a:rPr>
              <a:t>zgodnie</a:t>
            </a:r>
            <a:r>
              <a:rPr lang="en-GB" altLang="pl-PL" sz="2000" dirty="0" smtClean="0">
                <a:solidFill>
                  <a:srgbClr val="000000"/>
                </a:solidFill>
                <a:latin typeface="Lato"/>
              </a:rPr>
              <a:t> z </a:t>
            </a:r>
            <a:r>
              <a:rPr lang="en-GB" altLang="pl-PL" sz="2000" dirty="0" err="1" smtClean="0">
                <a:solidFill>
                  <a:srgbClr val="000000"/>
                </a:solidFill>
                <a:latin typeface="Lato"/>
              </a:rPr>
              <a:t>obowiązującymi</a:t>
            </a:r>
            <a:r>
              <a:rPr lang="en-GB" altLang="pl-PL" sz="2000" dirty="0" smtClean="0">
                <a:solidFill>
                  <a:srgbClr val="000000"/>
                </a:solidFill>
                <a:latin typeface="Lato"/>
              </a:rPr>
              <a:t> </a:t>
            </a:r>
            <a:r>
              <a:rPr lang="en-GB" altLang="pl-PL" sz="2000" dirty="0" err="1" smtClean="0">
                <a:solidFill>
                  <a:srgbClr val="000000"/>
                </a:solidFill>
                <a:latin typeface="Lato"/>
              </a:rPr>
              <a:t>przepisami</a:t>
            </a:r>
            <a:r>
              <a:rPr lang="en-GB" altLang="pl-PL" sz="2000" dirty="0" smtClean="0">
                <a:solidFill>
                  <a:srgbClr val="000000"/>
                </a:solidFill>
                <a:latin typeface="Lato"/>
              </a:rPr>
              <a:t>, </a:t>
            </a:r>
            <a:r>
              <a:rPr lang="en-GB" altLang="pl-PL" sz="2000" dirty="0" err="1" smtClean="0">
                <a:solidFill>
                  <a:srgbClr val="000000"/>
                </a:solidFill>
                <a:latin typeface="Lato"/>
              </a:rPr>
              <a:t>statutem</a:t>
            </a:r>
            <a:r>
              <a:rPr lang="en-GB" altLang="pl-PL" sz="2000" dirty="0" smtClean="0">
                <a:solidFill>
                  <a:srgbClr val="000000"/>
                </a:solidFill>
                <a:latin typeface="Lato"/>
              </a:rPr>
              <a:t> </a:t>
            </a:r>
            <a:r>
              <a:rPr lang="en-GB" altLang="pl-PL" sz="2000" dirty="0" err="1" smtClean="0">
                <a:solidFill>
                  <a:srgbClr val="000000"/>
                </a:solidFill>
                <a:latin typeface="Lato"/>
              </a:rPr>
              <a:t>lub</a:t>
            </a:r>
            <a:r>
              <a:rPr lang="en-GB" altLang="pl-PL" sz="2000" dirty="0" smtClean="0">
                <a:solidFill>
                  <a:srgbClr val="000000"/>
                </a:solidFill>
                <a:latin typeface="Lato"/>
              </a:rPr>
              <a:t> </a:t>
            </a:r>
            <a:r>
              <a:rPr lang="en-GB" altLang="pl-PL" sz="2000" dirty="0" err="1" smtClean="0">
                <a:solidFill>
                  <a:srgbClr val="000000"/>
                </a:solidFill>
                <a:latin typeface="Lato"/>
              </a:rPr>
              <a:t>umową</a:t>
            </a:r>
            <a:r>
              <a:rPr lang="en-GB" altLang="pl-PL" sz="2000" dirty="0" smtClean="0">
                <a:solidFill>
                  <a:srgbClr val="000000"/>
                </a:solidFill>
                <a:latin typeface="Lato"/>
              </a:rPr>
              <a:t> – </a:t>
            </a:r>
            <a:r>
              <a:rPr lang="pl-PL" altLang="pl-PL" sz="2000" dirty="0" smtClean="0">
                <a:solidFill>
                  <a:srgbClr val="000000"/>
                </a:solidFill>
                <a:latin typeface="Lato"/>
              </a:rPr>
              <a:t/>
            </a:r>
            <a:br>
              <a:rPr lang="pl-PL" altLang="pl-PL" sz="2000" dirty="0" smtClean="0">
                <a:solidFill>
                  <a:srgbClr val="000000"/>
                </a:solidFill>
                <a:latin typeface="Lato"/>
              </a:rPr>
            </a:br>
            <a:r>
              <a:rPr lang="en-GB" altLang="pl-PL" sz="2000" dirty="0" smtClean="0">
                <a:solidFill>
                  <a:srgbClr val="000000"/>
                </a:solidFill>
                <a:latin typeface="Lato"/>
              </a:rPr>
              <a:t>jest </a:t>
            </a:r>
            <a:r>
              <a:rPr lang="en-GB" altLang="pl-PL" sz="2000" dirty="0" err="1" smtClean="0">
                <a:solidFill>
                  <a:srgbClr val="000000"/>
                </a:solidFill>
                <a:latin typeface="Lato"/>
              </a:rPr>
              <a:t>uprawniony</a:t>
            </a:r>
            <a:r>
              <a:rPr lang="en-GB" altLang="pl-PL" sz="2000" dirty="0" smtClean="0">
                <a:solidFill>
                  <a:srgbClr val="000000"/>
                </a:solidFill>
                <a:latin typeface="Lato"/>
              </a:rPr>
              <a:t> do </a:t>
            </a:r>
            <a:r>
              <a:rPr lang="en-GB" altLang="pl-PL" sz="2000" dirty="0" err="1" smtClean="0">
                <a:solidFill>
                  <a:srgbClr val="000000"/>
                </a:solidFill>
                <a:latin typeface="Lato"/>
              </a:rPr>
              <a:t>zarządzania</a:t>
            </a:r>
            <a:r>
              <a:rPr lang="en-GB" altLang="pl-PL" sz="2000" dirty="0" smtClean="0">
                <a:solidFill>
                  <a:srgbClr val="000000"/>
                </a:solidFill>
                <a:latin typeface="Lato"/>
              </a:rPr>
              <a:t> </a:t>
            </a:r>
            <a:r>
              <a:rPr lang="en-GB" altLang="pl-PL" sz="2000" dirty="0" err="1" smtClean="0">
                <a:solidFill>
                  <a:srgbClr val="000000"/>
                </a:solidFill>
                <a:latin typeface="Lato"/>
              </a:rPr>
              <a:t>zamawiającym</a:t>
            </a:r>
            <a:r>
              <a:rPr lang="en-GB" altLang="pl-PL" sz="2000" dirty="0" smtClean="0">
                <a:solidFill>
                  <a:srgbClr val="000000"/>
                </a:solidFill>
                <a:latin typeface="Lato"/>
              </a:rPr>
              <a:t>, z </a:t>
            </a:r>
            <a:r>
              <a:rPr lang="en-GB" altLang="pl-PL" sz="2000" dirty="0" err="1" smtClean="0">
                <a:solidFill>
                  <a:srgbClr val="000000"/>
                </a:solidFill>
                <a:latin typeface="Lato"/>
              </a:rPr>
              <a:t>wyłączeniem</a:t>
            </a:r>
            <a:r>
              <a:rPr lang="en-GB" altLang="pl-PL" sz="2000" dirty="0" smtClean="0">
                <a:solidFill>
                  <a:srgbClr val="000000"/>
                </a:solidFill>
                <a:latin typeface="Lato"/>
              </a:rPr>
              <a:t> </a:t>
            </a:r>
            <a:r>
              <a:rPr lang="en-GB" altLang="pl-PL" sz="2000" dirty="0" err="1" smtClean="0">
                <a:solidFill>
                  <a:srgbClr val="000000"/>
                </a:solidFill>
                <a:latin typeface="Lato"/>
              </a:rPr>
              <a:t>pełnomocników</a:t>
            </a:r>
            <a:r>
              <a:rPr lang="en-GB" altLang="pl-PL" sz="2000" dirty="0" smtClean="0">
                <a:solidFill>
                  <a:srgbClr val="000000"/>
                </a:solidFill>
                <a:latin typeface="Lato"/>
              </a:rPr>
              <a:t> </a:t>
            </a:r>
            <a:r>
              <a:rPr lang="en-GB" altLang="pl-PL" sz="2000" dirty="0" err="1" smtClean="0">
                <a:solidFill>
                  <a:srgbClr val="000000"/>
                </a:solidFill>
                <a:latin typeface="Lato"/>
              </a:rPr>
              <a:t>ustanowionych</a:t>
            </a:r>
            <a:r>
              <a:rPr lang="en-GB" altLang="pl-PL" sz="2000" dirty="0" smtClean="0">
                <a:solidFill>
                  <a:srgbClr val="000000"/>
                </a:solidFill>
                <a:latin typeface="Lato"/>
              </a:rPr>
              <a:t> </a:t>
            </a:r>
            <a:r>
              <a:rPr lang="en-GB" altLang="pl-PL" sz="2000" dirty="0" err="1" smtClean="0">
                <a:solidFill>
                  <a:srgbClr val="000000"/>
                </a:solidFill>
                <a:latin typeface="Lato"/>
              </a:rPr>
              <a:t>przez</a:t>
            </a:r>
            <a:r>
              <a:rPr lang="en-GB" altLang="pl-PL" sz="2000" dirty="0" smtClean="0">
                <a:solidFill>
                  <a:srgbClr val="000000"/>
                </a:solidFill>
                <a:latin typeface="Lato"/>
              </a:rPr>
              <a:t> </a:t>
            </a:r>
            <a:r>
              <a:rPr lang="en-GB" altLang="pl-PL" sz="2000" dirty="0" err="1" smtClean="0">
                <a:solidFill>
                  <a:srgbClr val="000000"/>
                </a:solidFill>
                <a:latin typeface="Lato"/>
              </a:rPr>
              <a:t>zamawiającego</a:t>
            </a:r>
            <a:endParaRPr lang="en-GB" altLang="pl-PL" sz="2000" dirty="0" smtClean="0">
              <a:solidFill>
                <a:srgbClr val="000000"/>
              </a:solidFill>
              <a:latin typeface="Lato"/>
            </a:endParaRPr>
          </a:p>
          <a:p>
            <a:pPr>
              <a:lnSpc>
                <a:spcPct val="80000"/>
              </a:lnSpc>
              <a:buFont typeface="StarSymbol" charset="0"/>
              <a:buAutoNum type="arabicPeriod"/>
            </a:pPr>
            <a:endParaRPr lang="pl-PL" altLang="pl-PL" sz="2000" dirty="0" smtClean="0">
              <a:solidFill>
                <a:srgbClr val="000000"/>
              </a:solidFill>
              <a:latin typeface="Lato"/>
            </a:endParaRPr>
          </a:p>
          <a:p>
            <a:pPr>
              <a:lnSpc>
                <a:spcPct val="80000"/>
              </a:lnSpc>
              <a:buFont typeface="StarSymbol" charset="0"/>
              <a:buAutoNum type="arabicPeriod"/>
            </a:pPr>
            <a:r>
              <a:rPr lang="pl-PL" altLang="pl-PL" sz="2000" b="1" u="sng" dirty="0" smtClean="0">
                <a:solidFill>
                  <a:srgbClr val="000000"/>
                </a:solidFill>
                <a:latin typeface="Lato"/>
              </a:rPr>
              <a:t> </a:t>
            </a:r>
            <a:r>
              <a:rPr lang="en-GB" altLang="pl-PL" sz="2000" b="1" u="sng" dirty="0" smtClean="0">
                <a:solidFill>
                  <a:srgbClr val="000000"/>
                </a:solidFill>
                <a:latin typeface="Lato"/>
              </a:rPr>
              <a:t>WYKONAWCA</a:t>
            </a:r>
            <a:r>
              <a:rPr lang="en-GB" altLang="pl-PL" sz="2000" dirty="0" smtClean="0">
                <a:solidFill>
                  <a:srgbClr val="000000"/>
                </a:solidFill>
                <a:latin typeface="Lato"/>
              </a:rPr>
              <a:t> – </a:t>
            </a:r>
            <a:r>
              <a:rPr lang="en-GB" altLang="pl-PL" sz="2000" dirty="0" err="1" smtClean="0">
                <a:solidFill>
                  <a:srgbClr val="000000"/>
                </a:solidFill>
                <a:latin typeface="Lato"/>
              </a:rPr>
              <a:t>osoba</a:t>
            </a:r>
            <a:r>
              <a:rPr lang="en-GB" altLang="pl-PL" sz="2000" dirty="0" smtClean="0">
                <a:solidFill>
                  <a:srgbClr val="000000"/>
                </a:solidFill>
                <a:latin typeface="Lato"/>
              </a:rPr>
              <a:t> </a:t>
            </a:r>
            <a:r>
              <a:rPr lang="en-GB" altLang="pl-PL" sz="2000" dirty="0" err="1" smtClean="0">
                <a:solidFill>
                  <a:srgbClr val="000000"/>
                </a:solidFill>
                <a:latin typeface="Lato"/>
              </a:rPr>
              <a:t>fizyczna</a:t>
            </a:r>
            <a:r>
              <a:rPr lang="en-GB" altLang="pl-PL" sz="2000" dirty="0" smtClean="0">
                <a:solidFill>
                  <a:srgbClr val="000000"/>
                </a:solidFill>
                <a:latin typeface="Lato"/>
              </a:rPr>
              <a:t>, </a:t>
            </a:r>
            <a:r>
              <a:rPr lang="en-GB" altLang="pl-PL" sz="2000" dirty="0" err="1" smtClean="0">
                <a:solidFill>
                  <a:srgbClr val="000000"/>
                </a:solidFill>
                <a:latin typeface="Lato"/>
              </a:rPr>
              <a:t>osoba</a:t>
            </a:r>
            <a:r>
              <a:rPr lang="en-GB" altLang="pl-PL" sz="2000" dirty="0" smtClean="0">
                <a:solidFill>
                  <a:srgbClr val="000000"/>
                </a:solidFill>
                <a:latin typeface="Lato"/>
              </a:rPr>
              <a:t> </a:t>
            </a:r>
            <a:r>
              <a:rPr lang="en-GB" altLang="pl-PL" sz="2000" dirty="0" err="1" smtClean="0">
                <a:solidFill>
                  <a:srgbClr val="000000"/>
                </a:solidFill>
                <a:latin typeface="Lato"/>
              </a:rPr>
              <a:t>prawna</a:t>
            </a:r>
            <a:r>
              <a:rPr lang="en-GB" altLang="pl-PL" sz="2000" dirty="0" smtClean="0">
                <a:solidFill>
                  <a:srgbClr val="000000"/>
                </a:solidFill>
                <a:latin typeface="Lato"/>
              </a:rPr>
              <a:t> </a:t>
            </a:r>
            <a:r>
              <a:rPr lang="en-GB" altLang="pl-PL" sz="2000" dirty="0" err="1" smtClean="0">
                <a:solidFill>
                  <a:srgbClr val="000000"/>
                </a:solidFill>
                <a:latin typeface="Lato"/>
              </a:rPr>
              <a:t>albo</a:t>
            </a:r>
            <a:r>
              <a:rPr lang="en-GB" altLang="pl-PL" sz="2000" dirty="0" smtClean="0">
                <a:solidFill>
                  <a:srgbClr val="000000"/>
                </a:solidFill>
                <a:latin typeface="Lato"/>
              </a:rPr>
              <a:t> </a:t>
            </a:r>
            <a:r>
              <a:rPr lang="en-GB" altLang="pl-PL" sz="2000" dirty="0" err="1" smtClean="0">
                <a:solidFill>
                  <a:srgbClr val="000000"/>
                </a:solidFill>
                <a:latin typeface="Lato"/>
              </a:rPr>
              <a:t>jednostka</a:t>
            </a:r>
            <a:r>
              <a:rPr lang="en-GB" altLang="pl-PL" sz="2000" dirty="0" smtClean="0">
                <a:solidFill>
                  <a:srgbClr val="000000"/>
                </a:solidFill>
                <a:latin typeface="Lato"/>
              </a:rPr>
              <a:t> </a:t>
            </a:r>
            <a:r>
              <a:rPr lang="en-GB" altLang="pl-PL" sz="2000" dirty="0" err="1" smtClean="0">
                <a:solidFill>
                  <a:srgbClr val="000000"/>
                </a:solidFill>
                <a:latin typeface="Lato"/>
              </a:rPr>
              <a:t>organizacyjna</a:t>
            </a:r>
            <a:r>
              <a:rPr lang="en-GB" altLang="pl-PL" sz="2000" dirty="0" smtClean="0">
                <a:solidFill>
                  <a:srgbClr val="000000"/>
                </a:solidFill>
                <a:latin typeface="Lato"/>
              </a:rPr>
              <a:t> </a:t>
            </a:r>
            <a:r>
              <a:rPr lang="en-GB" altLang="pl-PL" sz="2000" dirty="0" err="1" smtClean="0">
                <a:solidFill>
                  <a:srgbClr val="000000"/>
                </a:solidFill>
                <a:latin typeface="Lato"/>
              </a:rPr>
              <a:t>nieposiadająca</a:t>
            </a:r>
            <a:r>
              <a:rPr lang="en-GB" altLang="pl-PL" sz="2000" dirty="0" smtClean="0">
                <a:solidFill>
                  <a:srgbClr val="000000"/>
                </a:solidFill>
                <a:latin typeface="Lato"/>
              </a:rPr>
              <a:t> </a:t>
            </a:r>
            <a:r>
              <a:rPr lang="en-GB" altLang="pl-PL" sz="2000" dirty="0" err="1" smtClean="0">
                <a:solidFill>
                  <a:srgbClr val="000000"/>
                </a:solidFill>
                <a:latin typeface="Lato"/>
              </a:rPr>
              <a:t>osobowości</a:t>
            </a:r>
            <a:r>
              <a:rPr lang="en-GB" altLang="pl-PL" sz="2000" dirty="0" smtClean="0">
                <a:solidFill>
                  <a:srgbClr val="000000"/>
                </a:solidFill>
                <a:latin typeface="Lato"/>
              </a:rPr>
              <a:t> </a:t>
            </a:r>
            <a:r>
              <a:rPr lang="en-GB" altLang="pl-PL" sz="2000" dirty="0" err="1" smtClean="0">
                <a:solidFill>
                  <a:srgbClr val="000000"/>
                </a:solidFill>
                <a:latin typeface="Lato"/>
              </a:rPr>
              <a:t>prawnej</a:t>
            </a:r>
            <a:r>
              <a:rPr lang="en-GB" altLang="pl-PL" sz="2000" dirty="0" smtClean="0">
                <a:solidFill>
                  <a:srgbClr val="000000"/>
                </a:solidFill>
                <a:latin typeface="Lato"/>
              </a:rPr>
              <a:t>, </a:t>
            </a:r>
            <a:r>
              <a:rPr lang="en-GB" altLang="pl-PL" sz="2000" dirty="0" err="1" smtClean="0">
                <a:solidFill>
                  <a:srgbClr val="000000"/>
                </a:solidFill>
                <a:latin typeface="Lato"/>
              </a:rPr>
              <a:t>która</a:t>
            </a:r>
            <a:r>
              <a:rPr lang="en-GB" altLang="pl-PL" sz="2000" dirty="0" smtClean="0">
                <a:solidFill>
                  <a:srgbClr val="000000"/>
                </a:solidFill>
                <a:latin typeface="Lato"/>
              </a:rPr>
              <a:t> </a:t>
            </a:r>
            <a:r>
              <a:rPr lang="en-GB" altLang="pl-PL" sz="2000" dirty="0" err="1" smtClean="0">
                <a:solidFill>
                  <a:srgbClr val="000000"/>
                </a:solidFill>
                <a:latin typeface="Lato"/>
              </a:rPr>
              <a:t>ubiega</a:t>
            </a:r>
            <a:r>
              <a:rPr lang="en-GB" altLang="pl-PL" sz="2000" dirty="0" smtClean="0">
                <a:solidFill>
                  <a:srgbClr val="000000"/>
                </a:solidFill>
                <a:latin typeface="Lato"/>
              </a:rPr>
              <a:t> </a:t>
            </a:r>
            <a:r>
              <a:rPr lang="en-GB" altLang="pl-PL" sz="2000" dirty="0" err="1" smtClean="0">
                <a:solidFill>
                  <a:srgbClr val="000000"/>
                </a:solidFill>
                <a:latin typeface="Lato"/>
              </a:rPr>
              <a:t>się</a:t>
            </a:r>
            <a:r>
              <a:rPr lang="en-GB" altLang="pl-PL" sz="2000" dirty="0" smtClean="0">
                <a:solidFill>
                  <a:srgbClr val="000000"/>
                </a:solidFill>
                <a:latin typeface="Lato"/>
              </a:rPr>
              <a:t> o udzielenie zamówienia </a:t>
            </a:r>
            <a:r>
              <a:rPr lang="en-GB" altLang="pl-PL" sz="2000" dirty="0" err="1" smtClean="0">
                <a:solidFill>
                  <a:srgbClr val="000000"/>
                </a:solidFill>
                <a:latin typeface="Lato"/>
              </a:rPr>
              <a:t>publicznego</a:t>
            </a:r>
            <a:r>
              <a:rPr lang="en-GB" altLang="pl-PL" sz="2000" dirty="0" smtClean="0">
                <a:solidFill>
                  <a:srgbClr val="000000"/>
                </a:solidFill>
                <a:latin typeface="Lato"/>
              </a:rPr>
              <a:t>, </a:t>
            </a:r>
            <a:r>
              <a:rPr lang="en-GB" altLang="pl-PL" sz="2000" dirty="0" err="1" smtClean="0">
                <a:solidFill>
                  <a:srgbClr val="000000"/>
                </a:solidFill>
                <a:latin typeface="Lato"/>
              </a:rPr>
              <a:t>złożyła</a:t>
            </a:r>
            <a:r>
              <a:rPr lang="pl-PL" altLang="pl-PL" sz="2000" dirty="0">
                <a:solidFill>
                  <a:srgbClr val="000000"/>
                </a:solidFill>
                <a:latin typeface="Lato"/>
              </a:rPr>
              <a:t> </a:t>
            </a:r>
            <a:r>
              <a:rPr lang="en-GB" altLang="pl-PL" sz="2000" dirty="0" err="1" smtClean="0">
                <a:solidFill>
                  <a:srgbClr val="000000"/>
                </a:solidFill>
                <a:latin typeface="Lato"/>
              </a:rPr>
              <a:t>ofertę</a:t>
            </a:r>
            <a:r>
              <a:rPr lang="en-GB" altLang="pl-PL" sz="2000" dirty="0" smtClean="0">
                <a:solidFill>
                  <a:srgbClr val="000000"/>
                </a:solidFill>
                <a:latin typeface="Lato"/>
              </a:rPr>
              <a:t> </a:t>
            </a:r>
            <a:r>
              <a:rPr lang="en-GB" altLang="pl-PL" sz="2000" dirty="0" err="1" smtClean="0">
                <a:solidFill>
                  <a:srgbClr val="000000"/>
                </a:solidFill>
                <a:latin typeface="Lato"/>
              </a:rPr>
              <a:t>lub</a:t>
            </a:r>
            <a:r>
              <a:rPr lang="en-GB" altLang="pl-PL" sz="2000" dirty="0" smtClean="0">
                <a:solidFill>
                  <a:srgbClr val="000000"/>
                </a:solidFill>
                <a:latin typeface="Lato"/>
              </a:rPr>
              <a:t> </a:t>
            </a:r>
            <a:r>
              <a:rPr lang="en-GB" altLang="pl-PL" sz="2000" dirty="0" err="1" smtClean="0">
                <a:solidFill>
                  <a:srgbClr val="000000"/>
                </a:solidFill>
                <a:latin typeface="Lato"/>
              </a:rPr>
              <a:t>zawarła</a:t>
            </a:r>
            <a:r>
              <a:rPr lang="en-GB" altLang="pl-PL" sz="2000" dirty="0" smtClean="0">
                <a:solidFill>
                  <a:srgbClr val="000000"/>
                </a:solidFill>
                <a:latin typeface="Lato"/>
              </a:rPr>
              <a:t> </a:t>
            </a:r>
            <a:r>
              <a:rPr lang="en-GB" altLang="pl-PL" sz="2000" dirty="0" err="1" smtClean="0">
                <a:solidFill>
                  <a:srgbClr val="000000"/>
                </a:solidFill>
                <a:latin typeface="Lato"/>
              </a:rPr>
              <a:t>umowę</a:t>
            </a:r>
            <a:r>
              <a:rPr lang="en-GB" altLang="pl-PL" sz="2000" dirty="0" smtClean="0">
                <a:solidFill>
                  <a:srgbClr val="000000"/>
                </a:solidFill>
                <a:latin typeface="Lato"/>
              </a:rPr>
              <a:t> w </a:t>
            </a:r>
            <a:r>
              <a:rPr lang="en-GB" altLang="pl-PL" sz="2000" dirty="0" err="1" smtClean="0">
                <a:solidFill>
                  <a:srgbClr val="000000"/>
                </a:solidFill>
                <a:latin typeface="Lato"/>
              </a:rPr>
              <a:t>sprawie</a:t>
            </a:r>
            <a:r>
              <a:rPr lang="en-GB" altLang="pl-PL" sz="2000" dirty="0" smtClean="0">
                <a:solidFill>
                  <a:srgbClr val="000000"/>
                </a:solidFill>
                <a:latin typeface="Lato"/>
              </a:rPr>
              <a:t> zamówienia </a:t>
            </a:r>
            <a:r>
              <a:rPr lang="en-GB" altLang="pl-PL" sz="2000" dirty="0" err="1" smtClean="0">
                <a:solidFill>
                  <a:srgbClr val="000000"/>
                </a:solidFill>
                <a:latin typeface="Lato"/>
              </a:rPr>
              <a:t>publicznego</a:t>
            </a:r>
            <a:r>
              <a:rPr lang="en-GB" altLang="pl-PL" sz="2000" dirty="0" smtClean="0">
                <a:solidFill>
                  <a:srgbClr val="000000"/>
                </a:solidFill>
                <a:latin typeface="Lato"/>
              </a:rPr>
              <a:t/>
            </a:r>
            <a:br>
              <a:rPr lang="en-GB" altLang="pl-PL" sz="2000" dirty="0" smtClean="0">
                <a:solidFill>
                  <a:srgbClr val="000000"/>
                </a:solidFill>
                <a:latin typeface="Lato"/>
              </a:rPr>
            </a:br>
            <a:endParaRPr lang="en-GB" altLang="pl-PL" sz="2000" dirty="0">
              <a:solidFill>
                <a:srgbClr val="000000"/>
              </a:solidFill>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25</a:t>
            </a:fld>
            <a:endParaRPr lang="pl-PL" altLang="pl-PL" dirty="0">
              <a:solidFill>
                <a:schemeClr val="accent3">
                  <a:lumMod val="75000"/>
                </a:schemeClr>
              </a:solidFill>
            </a:endParaRPr>
          </a:p>
        </p:txBody>
      </p:sp>
      <p:sp>
        <p:nvSpPr>
          <p:cNvPr id="7" name="TextBox 1"/>
          <p:cNvSpPr txBox="1"/>
          <p:nvPr/>
        </p:nvSpPr>
        <p:spPr>
          <a:xfrm>
            <a:off x="251520" y="719610"/>
            <a:ext cx="5112568" cy="810478"/>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WYBRANE DEFINICJE – SŁOWNICZEK</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669856"/>
            <a:ext cx="7632700" cy="4819781"/>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Calibri" pitchFamily="34" charset="0"/>
              <a:buAutoNum type="arabicPeriod" startAt="5"/>
            </a:pPr>
            <a:r>
              <a:rPr lang="pl-PL" altLang="pl-PL" sz="2000" b="1" u="sng" dirty="0" smtClean="0">
                <a:latin typeface="Lato"/>
              </a:rPr>
              <a:t> POSTĘPOWANIE O UDZIELENIE ZAMÓWIENIA </a:t>
            </a:r>
            <a:r>
              <a:rPr lang="pl-PL" altLang="pl-PL" sz="2000" dirty="0" smtClean="0">
                <a:latin typeface="Lato"/>
              </a:rPr>
              <a:t>– postępowanie wszczynane w drodze publicznego ogłoszenia </a:t>
            </a:r>
            <a:br>
              <a:rPr lang="pl-PL" altLang="pl-PL" sz="2000" dirty="0" smtClean="0">
                <a:latin typeface="Lato"/>
              </a:rPr>
            </a:br>
            <a:r>
              <a:rPr lang="pl-PL" altLang="pl-PL" sz="2000" dirty="0" smtClean="0">
                <a:latin typeface="Lato"/>
              </a:rPr>
              <a:t>o zamówieniu lub przesłania zaproszenia do składania ofert albo przesłania zaproszenia do negocjacji w celu dokonania wyboru oferty wykonawcy, z którym zostanie zawarta umowa w sprawie zamówienia publicznego, lub – w przypadku trybu zamówienia </a:t>
            </a:r>
            <a:br>
              <a:rPr lang="pl-PL" altLang="pl-PL" sz="2000" dirty="0" smtClean="0">
                <a:latin typeface="Lato"/>
              </a:rPr>
            </a:br>
            <a:r>
              <a:rPr lang="pl-PL" altLang="pl-PL" sz="2000" dirty="0" smtClean="0">
                <a:latin typeface="Lato"/>
              </a:rPr>
              <a:t>z wolnej ręki – wynegocjowania postanowień takiej umowy</a:t>
            </a:r>
          </a:p>
          <a:p>
            <a:pPr>
              <a:lnSpc>
                <a:spcPct val="80000"/>
              </a:lnSpc>
              <a:buFont typeface="Calibri" pitchFamily="34" charset="0"/>
              <a:buAutoNum type="arabicPeriod" startAt="5"/>
            </a:pPr>
            <a:endParaRPr lang="pl-PL" altLang="pl-PL" sz="800" dirty="0" smtClean="0">
              <a:latin typeface="Lato"/>
            </a:endParaRPr>
          </a:p>
          <a:p>
            <a:pPr>
              <a:lnSpc>
                <a:spcPct val="80000"/>
              </a:lnSpc>
              <a:buFont typeface="Calibri" pitchFamily="34" charset="0"/>
              <a:buAutoNum type="arabicPeriod" startAt="5"/>
            </a:pPr>
            <a:r>
              <a:rPr lang="pl-PL" altLang="pl-PL" sz="2000" b="1" u="sng" dirty="0" smtClean="0">
                <a:latin typeface="Lato"/>
              </a:rPr>
              <a:t> </a:t>
            </a:r>
            <a:r>
              <a:rPr lang="en-GB" altLang="pl-PL" sz="2000" b="1" u="sng" dirty="0" smtClean="0">
                <a:latin typeface="Lato"/>
              </a:rPr>
              <a:t>DOSTAWY</a:t>
            </a:r>
            <a:r>
              <a:rPr lang="en-GB" altLang="pl-PL" sz="2000" dirty="0" smtClean="0">
                <a:latin typeface="Lato"/>
              </a:rPr>
              <a:t> – </a:t>
            </a:r>
            <a:r>
              <a:rPr lang="en-GB" altLang="pl-PL" sz="2000" dirty="0" err="1" smtClean="0">
                <a:latin typeface="Lato"/>
              </a:rPr>
              <a:t>nabywanie</a:t>
            </a:r>
            <a:r>
              <a:rPr lang="en-GB" altLang="pl-PL" sz="2000" dirty="0" smtClean="0">
                <a:latin typeface="Lato"/>
              </a:rPr>
              <a:t> </a:t>
            </a:r>
            <a:r>
              <a:rPr lang="en-GB" altLang="pl-PL" sz="2000" dirty="0" err="1" smtClean="0">
                <a:latin typeface="Lato"/>
              </a:rPr>
              <a:t>rzeczy</a:t>
            </a:r>
            <a:r>
              <a:rPr lang="pl-PL" altLang="pl-PL" sz="2000" dirty="0" smtClean="0">
                <a:latin typeface="Lato"/>
              </a:rPr>
              <a:t> </a:t>
            </a:r>
            <a:r>
              <a:rPr lang="en-GB" altLang="pl-PL" sz="2000" dirty="0" err="1" smtClean="0">
                <a:latin typeface="Lato"/>
              </a:rPr>
              <a:t>oraz</a:t>
            </a:r>
            <a:r>
              <a:rPr lang="en-GB" altLang="pl-PL" sz="2000" dirty="0" smtClean="0">
                <a:latin typeface="Lato"/>
              </a:rPr>
              <a:t> </a:t>
            </a:r>
            <a:r>
              <a:rPr lang="en-GB" altLang="pl-PL" sz="2000" dirty="0" err="1" smtClean="0">
                <a:latin typeface="Lato"/>
              </a:rPr>
              <a:t>innych</a:t>
            </a:r>
            <a:r>
              <a:rPr lang="en-GB" altLang="pl-PL" sz="2000" dirty="0" smtClean="0">
                <a:latin typeface="Lato"/>
              </a:rPr>
              <a:t> </a:t>
            </a:r>
            <a:r>
              <a:rPr lang="en-GB" altLang="pl-PL" sz="2000" dirty="0" err="1" smtClean="0">
                <a:latin typeface="Lato"/>
              </a:rPr>
              <a:t>dóbr</a:t>
            </a:r>
            <a:r>
              <a:rPr lang="en-GB" altLang="pl-PL" sz="2000" dirty="0" smtClean="0">
                <a:latin typeface="Lato"/>
              </a:rPr>
              <a:t>, w </a:t>
            </a:r>
            <a:r>
              <a:rPr lang="en-GB" altLang="pl-PL" sz="2000" dirty="0" err="1" smtClean="0">
                <a:latin typeface="Lato"/>
              </a:rPr>
              <a:t>szczególn</a:t>
            </a:r>
            <a:r>
              <a:rPr lang="pl-PL" altLang="pl-PL" sz="2000" dirty="0" smtClean="0">
                <a:latin typeface="Lato"/>
              </a:rPr>
              <a:t>.</a:t>
            </a:r>
            <a:r>
              <a:rPr lang="en-GB" altLang="pl-PL" sz="2000" dirty="0" smtClean="0">
                <a:latin typeface="Lato"/>
              </a:rPr>
              <a:t> </a:t>
            </a:r>
            <a:r>
              <a:rPr lang="en-GB" altLang="pl-PL" sz="2000" dirty="0" err="1" smtClean="0">
                <a:latin typeface="Lato"/>
              </a:rPr>
              <a:t>na</a:t>
            </a:r>
            <a:r>
              <a:rPr lang="en-GB" altLang="pl-PL" sz="2000" dirty="0" smtClean="0">
                <a:latin typeface="Lato"/>
              </a:rPr>
              <a:t> </a:t>
            </a:r>
            <a:r>
              <a:rPr lang="en-GB" altLang="pl-PL" sz="2000" dirty="0" err="1" smtClean="0">
                <a:latin typeface="Lato"/>
              </a:rPr>
              <a:t>podstawie</a:t>
            </a:r>
            <a:r>
              <a:rPr lang="en-GB" altLang="pl-PL" sz="2000" dirty="0" smtClean="0">
                <a:latin typeface="Lato"/>
              </a:rPr>
              <a:t> </a:t>
            </a:r>
            <a:r>
              <a:rPr lang="en-GB" altLang="pl-PL" sz="2000" dirty="0" err="1" smtClean="0">
                <a:latin typeface="Lato"/>
              </a:rPr>
              <a:t>umowy</a:t>
            </a:r>
            <a:r>
              <a:rPr lang="en-GB" altLang="pl-PL" sz="2000" dirty="0" smtClean="0">
                <a:latin typeface="Lato"/>
              </a:rPr>
              <a:t> </a:t>
            </a:r>
            <a:r>
              <a:rPr lang="en-GB" altLang="pl-PL" sz="2000" dirty="0" err="1" smtClean="0">
                <a:latin typeface="Lato"/>
              </a:rPr>
              <a:t>sprzedaży</a:t>
            </a:r>
            <a:r>
              <a:rPr lang="en-GB" altLang="pl-PL" sz="2000" dirty="0" smtClean="0">
                <a:latin typeface="Lato"/>
              </a:rPr>
              <a:t>, </a:t>
            </a:r>
            <a:r>
              <a:rPr lang="en-GB" altLang="pl-PL" sz="2000" dirty="0" err="1" smtClean="0">
                <a:latin typeface="Lato"/>
              </a:rPr>
              <a:t>dostawy</a:t>
            </a:r>
            <a:r>
              <a:rPr lang="en-GB" altLang="pl-PL" sz="2000" dirty="0" smtClean="0">
                <a:latin typeface="Lato"/>
              </a:rPr>
              <a:t>, </a:t>
            </a:r>
            <a:r>
              <a:rPr lang="en-GB" altLang="pl-PL" sz="2000" dirty="0" err="1" smtClean="0">
                <a:latin typeface="Lato"/>
              </a:rPr>
              <a:t>najmu</a:t>
            </a:r>
            <a:r>
              <a:rPr lang="en-GB" altLang="pl-PL" sz="2000" dirty="0" smtClean="0">
                <a:latin typeface="Lato"/>
              </a:rPr>
              <a:t>, </a:t>
            </a:r>
            <a:r>
              <a:rPr lang="en-GB" altLang="pl-PL" sz="2000" dirty="0" err="1" smtClean="0">
                <a:latin typeface="Lato"/>
              </a:rPr>
              <a:t>dzierżawy</a:t>
            </a:r>
            <a:r>
              <a:rPr lang="en-GB" altLang="pl-PL" sz="2000" dirty="0" smtClean="0">
                <a:latin typeface="Lato"/>
              </a:rPr>
              <a:t> </a:t>
            </a:r>
            <a:r>
              <a:rPr lang="en-GB" altLang="pl-PL" sz="2000" dirty="0" err="1" smtClean="0">
                <a:latin typeface="Lato"/>
              </a:rPr>
              <a:t>oraz</a:t>
            </a:r>
            <a:r>
              <a:rPr lang="en-GB" altLang="pl-PL" sz="2000" dirty="0" smtClean="0">
                <a:latin typeface="Lato"/>
              </a:rPr>
              <a:t> </a:t>
            </a:r>
            <a:r>
              <a:rPr lang="en-GB" altLang="pl-PL" sz="2000" dirty="0" err="1" smtClean="0">
                <a:latin typeface="Lato"/>
              </a:rPr>
              <a:t>leasingu</a:t>
            </a:r>
            <a:r>
              <a:rPr lang="en-GB" altLang="pl-PL" sz="2000" dirty="0" smtClean="0">
                <a:latin typeface="Lato"/>
              </a:rPr>
              <a:t> </a:t>
            </a:r>
            <a:r>
              <a:rPr lang="pl-PL" altLang="pl-PL" sz="2000" dirty="0" smtClean="0">
                <a:latin typeface="Lato"/>
              </a:rPr>
              <a:t>z opcją lub bez opcji zakupu, które może obejmować dodatkowo rozmieszczenie lub instalację</a:t>
            </a:r>
            <a:r>
              <a:rPr lang="en-GB" altLang="pl-PL" sz="2000" dirty="0" smtClean="0">
                <a:latin typeface="Lato"/>
              </a:rPr>
              <a:t> </a:t>
            </a:r>
            <a:endParaRPr lang="pl-PL" altLang="pl-PL" sz="2000" dirty="0" smtClean="0">
              <a:latin typeface="Lato"/>
            </a:endParaRPr>
          </a:p>
          <a:p>
            <a:pPr>
              <a:lnSpc>
                <a:spcPct val="80000"/>
              </a:lnSpc>
              <a:buFont typeface="Calibri" pitchFamily="34" charset="0"/>
              <a:buAutoNum type="arabicPeriod" startAt="5"/>
            </a:pPr>
            <a:endParaRPr lang="pl-PL" altLang="pl-PL" sz="800" dirty="0" smtClean="0">
              <a:latin typeface="Lato"/>
            </a:endParaRPr>
          </a:p>
          <a:p>
            <a:pPr>
              <a:lnSpc>
                <a:spcPct val="80000"/>
              </a:lnSpc>
              <a:buFont typeface="Calibri" pitchFamily="34" charset="0"/>
              <a:buAutoNum type="arabicPeriod" startAt="5"/>
            </a:pPr>
            <a:r>
              <a:rPr lang="pl-PL" altLang="pl-PL" sz="2000" b="1" u="sng" dirty="0" smtClean="0">
                <a:latin typeface="Lato"/>
              </a:rPr>
              <a:t> </a:t>
            </a:r>
            <a:r>
              <a:rPr lang="en-GB" altLang="pl-PL" sz="2000" b="1" u="sng" dirty="0" smtClean="0">
                <a:latin typeface="Lato"/>
              </a:rPr>
              <a:t>USŁUGI</a:t>
            </a:r>
            <a:r>
              <a:rPr lang="en-GB" altLang="pl-PL" sz="2000" dirty="0" smtClean="0">
                <a:latin typeface="Lato"/>
              </a:rPr>
              <a:t> – </a:t>
            </a:r>
            <a:r>
              <a:rPr lang="pl-PL" altLang="pl-PL" sz="2000" dirty="0" smtClean="0">
                <a:latin typeface="Lato"/>
              </a:rPr>
              <a:t>wszelkie świadczenia, których przedmiotem nie są </a:t>
            </a:r>
            <a:br>
              <a:rPr lang="pl-PL" altLang="pl-PL" sz="2000" dirty="0" smtClean="0">
                <a:latin typeface="Lato"/>
              </a:rPr>
            </a:br>
            <a:r>
              <a:rPr lang="pl-PL" altLang="pl-PL" sz="2000" dirty="0" smtClean="0">
                <a:latin typeface="Lato"/>
              </a:rPr>
              <a:t>roboty budowlane lub dostawy</a:t>
            </a:r>
          </a:p>
          <a:p>
            <a:pPr>
              <a:lnSpc>
                <a:spcPct val="80000"/>
              </a:lnSpc>
              <a:buFont typeface="Calibri" pitchFamily="34" charset="0"/>
              <a:buAutoNum type="arabicPeriod" startAt="5"/>
            </a:pPr>
            <a:endParaRPr lang="pl-PL" altLang="pl-PL" sz="800" dirty="0" smtClean="0">
              <a:latin typeface="Lato"/>
            </a:endParaRPr>
          </a:p>
          <a:p>
            <a:pPr>
              <a:lnSpc>
                <a:spcPct val="80000"/>
              </a:lnSpc>
              <a:buFont typeface="Calibri" pitchFamily="34" charset="0"/>
              <a:buAutoNum type="arabicPeriod" startAt="5"/>
            </a:pPr>
            <a:r>
              <a:rPr lang="pl-PL" altLang="pl-PL" sz="2000" b="1" u="sng" dirty="0" smtClean="0">
                <a:latin typeface="Lato"/>
              </a:rPr>
              <a:t> </a:t>
            </a:r>
            <a:r>
              <a:rPr lang="en-GB" altLang="pl-PL" sz="2000" b="1" u="sng" dirty="0" smtClean="0">
                <a:latin typeface="Lato"/>
              </a:rPr>
              <a:t>ROBOTY BUDOWLANE </a:t>
            </a:r>
            <a:r>
              <a:rPr lang="en-GB" altLang="pl-PL" sz="2000" dirty="0" smtClean="0">
                <a:latin typeface="Lato"/>
              </a:rPr>
              <a:t>–</a:t>
            </a:r>
            <a:r>
              <a:rPr lang="pl-PL" altLang="pl-PL" sz="2000" dirty="0" smtClean="0">
                <a:latin typeface="Lato"/>
              </a:rPr>
              <a:t> wykonanie albo zaprojektowanie </a:t>
            </a:r>
            <a:br>
              <a:rPr lang="pl-PL" altLang="pl-PL" sz="2000" dirty="0" smtClean="0">
                <a:latin typeface="Lato"/>
              </a:rPr>
            </a:br>
            <a:r>
              <a:rPr lang="pl-PL" altLang="pl-PL" sz="2000" dirty="0" smtClean="0">
                <a:latin typeface="Lato"/>
              </a:rPr>
              <a:t>i wykonanie robót budowlanych określonych w przepisach wydanych na podstawie art. 2c lub obiektu budowlanego,  a także realizację obiektu budowlanego, za pomocą dowolnych środków, zgodnie z wymaganiami określonymi przez zamawiającego</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26</a:t>
            </a:fld>
            <a:endParaRPr lang="pl-PL" altLang="pl-PL" dirty="0">
              <a:solidFill>
                <a:schemeClr val="accent3">
                  <a:lumMod val="75000"/>
                </a:schemeClr>
              </a:solidFill>
            </a:endParaRPr>
          </a:p>
        </p:txBody>
      </p:sp>
      <p:sp>
        <p:nvSpPr>
          <p:cNvPr id="7" name="TextBox 1"/>
          <p:cNvSpPr txBox="1"/>
          <p:nvPr/>
        </p:nvSpPr>
        <p:spPr>
          <a:xfrm>
            <a:off x="251520" y="719610"/>
            <a:ext cx="5112568" cy="810478"/>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WYBRANE DEFINICJE – SŁOWNICZEK</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72816"/>
            <a:ext cx="7632700" cy="4524315"/>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Calibri" pitchFamily="34" charset="0"/>
              <a:buAutoNum type="arabicPeriod" startAt="9"/>
            </a:pPr>
            <a:endParaRPr lang="pl-PL" altLang="pl-PL" sz="2000" b="1" dirty="0" smtClean="0">
              <a:latin typeface="Lato"/>
            </a:endParaRPr>
          </a:p>
          <a:p>
            <a:pPr>
              <a:lnSpc>
                <a:spcPct val="80000"/>
              </a:lnSpc>
              <a:buFont typeface="Calibri" pitchFamily="34" charset="0"/>
              <a:buAutoNum type="arabicPeriod" startAt="9"/>
            </a:pPr>
            <a:r>
              <a:rPr lang="pl-PL" altLang="pl-PL" sz="2000" b="1" u="sng" dirty="0" smtClean="0">
                <a:latin typeface="Lato"/>
              </a:rPr>
              <a:t> OBIEKT BUDOWLANY </a:t>
            </a:r>
            <a:r>
              <a:rPr lang="pl-PL" altLang="pl-PL" sz="2000" b="1" dirty="0" smtClean="0">
                <a:latin typeface="Lato"/>
              </a:rPr>
              <a:t>- </a:t>
            </a:r>
            <a:r>
              <a:rPr lang="pl-PL" altLang="pl-PL" sz="2000" dirty="0" smtClean="0">
                <a:latin typeface="Lato"/>
              </a:rPr>
              <a:t>wynik całości robót budowlanych </a:t>
            </a:r>
            <a:br>
              <a:rPr lang="pl-PL" altLang="pl-PL" sz="2000" dirty="0" smtClean="0">
                <a:latin typeface="Lato"/>
              </a:rPr>
            </a:br>
            <a:r>
              <a:rPr lang="pl-PL" altLang="pl-PL" sz="2000" dirty="0" smtClean="0">
                <a:latin typeface="Lato"/>
              </a:rPr>
              <a:t>w zakresie budownictwa lub inżynierii lądowej lub wodnej, który może samoistnie spełniać funkcję gospodarczą lub techniczną</a:t>
            </a:r>
          </a:p>
          <a:p>
            <a:pPr>
              <a:lnSpc>
                <a:spcPct val="80000"/>
              </a:lnSpc>
              <a:buFont typeface="Calibri" pitchFamily="34" charset="0"/>
              <a:buAutoNum type="arabicPeriod" startAt="9"/>
            </a:pPr>
            <a:endParaRPr lang="pl-PL" altLang="pl-PL" sz="2000" b="1" dirty="0" smtClean="0">
              <a:latin typeface="Lato"/>
            </a:endParaRPr>
          </a:p>
          <a:p>
            <a:pPr>
              <a:lnSpc>
                <a:spcPct val="80000"/>
              </a:lnSpc>
              <a:buFont typeface="Calibri" pitchFamily="34" charset="0"/>
              <a:buAutoNum type="arabicPeriod" startAt="9"/>
            </a:pPr>
            <a:r>
              <a:rPr lang="pl-PL" altLang="pl-PL" sz="2000" b="1" u="sng" dirty="0" smtClean="0">
                <a:latin typeface="Lato"/>
              </a:rPr>
              <a:t> </a:t>
            </a:r>
            <a:r>
              <a:rPr lang="en-GB" altLang="pl-PL" sz="2000" b="1" u="sng" dirty="0" smtClean="0">
                <a:latin typeface="Lato"/>
              </a:rPr>
              <a:t>NAJKORZYSTNIEJSZA OFERTA</a:t>
            </a:r>
            <a:r>
              <a:rPr lang="en-GB" altLang="pl-PL" sz="2000" u="sng" dirty="0" smtClean="0">
                <a:latin typeface="Lato"/>
              </a:rPr>
              <a:t> </a:t>
            </a:r>
            <a:r>
              <a:rPr lang="en-GB" altLang="pl-PL" sz="2000" dirty="0" smtClean="0">
                <a:latin typeface="Lato"/>
              </a:rPr>
              <a:t>–</a:t>
            </a:r>
            <a:r>
              <a:rPr lang="en-GB" altLang="pl-PL" sz="2000" b="1" dirty="0" smtClean="0">
                <a:latin typeface="Lato"/>
              </a:rPr>
              <a:t> </a:t>
            </a:r>
            <a:r>
              <a:rPr lang="en-GB" altLang="pl-PL" sz="2000" dirty="0" err="1" smtClean="0">
                <a:latin typeface="Lato"/>
              </a:rPr>
              <a:t>oferta</a:t>
            </a:r>
            <a:r>
              <a:rPr lang="pl-PL" altLang="pl-PL" sz="2000" dirty="0" smtClean="0">
                <a:latin typeface="Lato"/>
              </a:rPr>
              <a:t>:</a:t>
            </a:r>
          </a:p>
          <a:p>
            <a:pPr>
              <a:lnSpc>
                <a:spcPct val="80000"/>
              </a:lnSpc>
            </a:pPr>
            <a:r>
              <a:rPr lang="pl-PL" altLang="pl-PL" sz="2000" dirty="0" smtClean="0">
                <a:latin typeface="Lato"/>
              </a:rPr>
              <a:t>	</a:t>
            </a:r>
            <a:br>
              <a:rPr lang="pl-PL" altLang="pl-PL" sz="2000" dirty="0" smtClean="0">
                <a:latin typeface="Lato"/>
              </a:rPr>
            </a:br>
            <a:r>
              <a:rPr lang="pl-PL" altLang="pl-PL" sz="2000" dirty="0" smtClean="0">
                <a:latin typeface="Lato"/>
              </a:rPr>
              <a:t>a) </a:t>
            </a:r>
            <a:r>
              <a:rPr lang="en-GB" altLang="pl-PL" sz="2000" dirty="0" err="1" smtClean="0">
                <a:latin typeface="Lato"/>
              </a:rPr>
              <a:t>która</a:t>
            </a:r>
            <a:r>
              <a:rPr lang="en-GB" altLang="pl-PL" sz="2000" dirty="0" smtClean="0">
                <a:latin typeface="Lato"/>
              </a:rPr>
              <a:t> </a:t>
            </a:r>
            <a:r>
              <a:rPr lang="en-GB" altLang="pl-PL" sz="2000" dirty="0" err="1" smtClean="0">
                <a:latin typeface="Lato"/>
              </a:rPr>
              <a:t>przedstawia</a:t>
            </a:r>
            <a:r>
              <a:rPr lang="en-GB" altLang="pl-PL" sz="2000" dirty="0" smtClean="0">
                <a:latin typeface="Lato"/>
              </a:rPr>
              <a:t> </a:t>
            </a:r>
            <a:r>
              <a:rPr lang="en-GB" altLang="pl-PL" sz="2000" dirty="0" err="1" smtClean="0">
                <a:latin typeface="Lato"/>
              </a:rPr>
              <a:t>najkorzystniejszy</a:t>
            </a:r>
            <a:r>
              <a:rPr lang="en-GB" altLang="pl-PL" sz="2000" dirty="0" smtClean="0">
                <a:latin typeface="Lato"/>
              </a:rPr>
              <a:t> </a:t>
            </a:r>
            <a:r>
              <a:rPr lang="en-GB" altLang="pl-PL" sz="2000" dirty="0" err="1" smtClean="0">
                <a:latin typeface="Lato"/>
              </a:rPr>
              <a:t>bilans</a:t>
            </a:r>
            <a:r>
              <a:rPr lang="en-GB" altLang="pl-PL" sz="2000" dirty="0" smtClean="0">
                <a:latin typeface="Lato"/>
              </a:rPr>
              <a:t> </a:t>
            </a:r>
            <a:r>
              <a:rPr lang="en-GB" altLang="pl-PL" sz="2000" dirty="0" err="1" smtClean="0">
                <a:latin typeface="Lato"/>
              </a:rPr>
              <a:t>ceny</a:t>
            </a:r>
            <a:r>
              <a:rPr lang="pl-PL" altLang="pl-PL" sz="2000" dirty="0" smtClean="0">
                <a:latin typeface="Lato"/>
              </a:rPr>
              <a:t> lub kosztu</a:t>
            </a:r>
            <a:r>
              <a:rPr lang="en-GB" altLang="pl-PL" sz="2000" dirty="0" smtClean="0">
                <a:latin typeface="Lato"/>
              </a:rPr>
              <a:t> </a:t>
            </a:r>
            <a:r>
              <a:rPr lang="pl-PL" altLang="pl-PL" sz="2000" dirty="0" smtClean="0">
                <a:latin typeface="Lato"/>
              </a:rPr>
              <a:t/>
            </a:r>
            <a:br>
              <a:rPr lang="pl-PL" altLang="pl-PL" sz="2000" dirty="0" smtClean="0">
                <a:latin typeface="Lato"/>
              </a:rPr>
            </a:br>
            <a:r>
              <a:rPr lang="en-GB" altLang="pl-PL" sz="2000" dirty="0" err="1" smtClean="0">
                <a:latin typeface="Lato"/>
              </a:rPr>
              <a:t>i</a:t>
            </a:r>
            <a:r>
              <a:rPr lang="en-GB" altLang="pl-PL" sz="2000" dirty="0" smtClean="0">
                <a:latin typeface="Lato"/>
              </a:rPr>
              <a:t> </a:t>
            </a:r>
            <a:r>
              <a:rPr lang="en-GB" altLang="pl-PL" sz="2000" dirty="0" err="1" smtClean="0">
                <a:latin typeface="Lato"/>
              </a:rPr>
              <a:t>innych</a:t>
            </a:r>
            <a:r>
              <a:rPr lang="en-GB" altLang="pl-PL" sz="2000" dirty="0" smtClean="0">
                <a:latin typeface="Lato"/>
              </a:rPr>
              <a:t> </a:t>
            </a:r>
            <a:r>
              <a:rPr lang="en-GB" altLang="pl-PL" sz="2000" dirty="0" err="1" smtClean="0">
                <a:latin typeface="Lato"/>
              </a:rPr>
              <a:t>kryt</a:t>
            </a:r>
            <a:r>
              <a:rPr lang="pl-PL" altLang="pl-PL" sz="2000" dirty="0" smtClean="0">
                <a:latin typeface="Lato"/>
              </a:rPr>
              <a:t>e</a:t>
            </a:r>
            <a:r>
              <a:rPr lang="en-GB" altLang="pl-PL" sz="2000" dirty="0" err="1" smtClean="0">
                <a:latin typeface="Lato"/>
              </a:rPr>
              <a:t>riów</a:t>
            </a:r>
            <a:r>
              <a:rPr lang="en-GB" altLang="pl-PL" sz="2000" dirty="0" smtClean="0">
                <a:latin typeface="Lato"/>
              </a:rPr>
              <a:t> </a:t>
            </a:r>
            <a:r>
              <a:rPr lang="en-GB" altLang="pl-PL" sz="2000" dirty="0" err="1" smtClean="0">
                <a:latin typeface="Lato"/>
              </a:rPr>
              <a:t>odnoszących</a:t>
            </a:r>
            <a:r>
              <a:rPr lang="en-GB" altLang="pl-PL" sz="2000" dirty="0" smtClean="0">
                <a:latin typeface="Lato"/>
              </a:rPr>
              <a:t> </a:t>
            </a:r>
            <a:r>
              <a:rPr lang="en-GB" altLang="pl-PL" sz="2000" dirty="0" err="1" smtClean="0">
                <a:latin typeface="Lato"/>
              </a:rPr>
              <a:t>się</a:t>
            </a:r>
            <a:r>
              <a:rPr lang="en-GB" altLang="pl-PL" sz="2000" dirty="0" smtClean="0">
                <a:latin typeface="Lato"/>
              </a:rPr>
              <a:t> do </a:t>
            </a:r>
            <a:r>
              <a:rPr lang="en-GB" altLang="pl-PL" sz="2000" dirty="0" err="1" smtClean="0">
                <a:latin typeface="Lato"/>
              </a:rPr>
              <a:t>przedmiotu</a:t>
            </a:r>
            <a:r>
              <a:rPr lang="en-GB" altLang="pl-PL" sz="2000" dirty="0" smtClean="0">
                <a:latin typeface="Lato"/>
              </a:rPr>
              <a:t> zamówienia </a:t>
            </a:r>
            <a:r>
              <a:rPr lang="en-GB" altLang="pl-PL" sz="2000" dirty="0" err="1" smtClean="0">
                <a:latin typeface="Lato"/>
              </a:rPr>
              <a:t>publicznego</a:t>
            </a:r>
            <a:r>
              <a:rPr lang="pl-PL" altLang="pl-PL" sz="2000" dirty="0" smtClean="0">
                <a:latin typeface="Lato"/>
              </a:rPr>
              <a:t> w szczególności w przypadku zamówień w zakresie działalności twórczej lub naukowej, których przedmiotu nie można z góry opisać w sposób jednoznaczny i wyczerpujący lub która najlepiej spełnia kryteria inne niż cena lub koszt, gdy cena lub koszt jest stała</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albo  </a:t>
            </a:r>
            <a:r>
              <a:rPr lang="en-GB" altLang="pl-PL" sz="2000" dirty="0" smtClean="0">
                <a:latin typeface="Lato"/>
              </a:rPr>
              <a:t> </a:t>
            </a:r>
            <a:r>
              <a:rPr lang="pl-PL" altLang="pl-PL" sz="2000" dirty="0" smtClean="0">
                <a:latin typeface="Lato"/>
              </a:rPr>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b) </a:t>
            </a:r>
            <a:r>
              <a:rPr lang="en-GB" altLang="pl-PL" sz="2000" dirty="0" smtClean="0">
                <a:latin typeface="Lato"/>
              </a:rPr>
              <a:t>z </a:t>
            </a:r>
            <a:r>
              <a:rPr lang="en-GB" altLang="pl-PL" sz="2000" dirty="0" err="1" smtClean="0">
                <a:latin typeface="Lato"/>
              </a:rPr>
              <a:t>najniższą</a:t>
            </a:r>
            <a:r>
              <a:rPr lang="en-GB" altLang="pl-PL" sz="2000" dirty="0" smtClean="0">
                <a:latin typeface="Lato"/>
              </a:rPr>
              <a:t> </a:t>
            </a:r>
            <a:r>
              <a:rPr lang="en-GB" altLang="pl-PL" sz="2000" dirty="0" err="1" smtClean="0">
                <a:latin typeface="Lato"/>
              </a:rPr>
              <a:t>ceną</a:t>
            </a:r>
            <a:r>
              <a:rPr lang="pl-PL" altLang="pl-PL" sz="2000" dirty="0" smtClean="0">
                <a:latin typeface="Lato"/>
              </a:rPr>
              <a:t> lub kosztem, gdy jedynym kryterium jest cena lub koszt.</a:t>
            </a:r>
            <a:endParaRPr lang="pl-PL" altLang="pl-PL" sz="1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27</a:t>
            </a:fld>
            <a:endParaRPr lang="pl-PL" altLang="pl-PL" dirty="0">
              <a:solidFill>
                <a:schemeClr val="accent3">
                  <a:lumMod val="75000"/>
                </a:schemeClr>
              </a:solidFill>
            </a:endParaRPr>
          </a:p>
        </p:txBody>
      </p:sp>
      <p:sp>
        <p:nvSpPr>
          <p:cNvPr id="7" name="TextBox 1"/>
          <p:cNvSpPr txBox="1"/>
          <p:nvPr/>
        </p:nvSpPr>
        <p:spPr>
          <a:xfrm>
            <a:off x="251520" y="719610"/>
            <a:ext cx="5112568" cy="810478"/>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WYBRANE DEFINICJE – SŁOWNICZEK</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72816"/>
            <a:ext cx="7632700" cy="4647426"/>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Calibri" pitchFamily="34" charset="0"/>
              <a:buAutoNum type="arabicPeriod" startAt="11"/>
            </a:pPr>
            <a:r>
              <a:rPr lang="pl-PL" altLang="pl-PL" sz="2000" b="1" dirty="0" smtClean="0">
                <a:latin typeface="Lato"/>
              </a:rPr>
              <a:t> </a:t>
            </a:r>
            <a:r>
              <a:rPr lang="en-GB" altLang="pl-PL" sz="2000" b="1" u="sng" dirty="0" smtClean="0">
                <a:latin typeface="Lato"/>
              </a:rPr>
              <a:t>CENA</a:t>
            </a:r>
            <a:r>
              <a:rPr lang="en-GB" altLang="pl-PL" sz="2000" dirty="0" smtClean="0">
                <a:latin typeface="Lato"/>
              </a:rPr>
              <a:t> – </a:t>
            </a:r>
            <a:r>
              <a:rPr lang="en-GB" altLang="pl-PL" sz="2000" dirty="0" err="1" smtClean="0">
                <a:latin typeface="Lato"/>
              </a:rPr>
              <a:t>należy</a:t>
            </a:r>
            <a:r>
              <a:rPr lang="en-GB" altLang="pl-PL" sz="2000" dirty="0" smtClean="0">
                <a:latin typeface="Lato"/>
              </a:rPr>
              <a:t> </a:t>
            </a:r>
            <a:r>
              <a:rPr lang="en-GB" altLang="pl-PL" sz="2000" dirty="0" err="1" smtClean="0">
                <a:latin typeface="Lato"/>
              </a:rPr>
              <a:t>przez</a:t>
            </a:r>
            <a:r>
              <a:rPr lang="en-GB" altLang="pl-PL" sz="2000" dirty="0" smtClean="0">
                <a:latin typeface="Lato"/>
              </a:rPr>
              <a:t> to </a:t>
            </a:r>
            <a:r>
              <a:rPr lang="en-GB" altLang="pl-PL" sz="2000" dirty="0" err="1" smtClean="0">
                <a:latin typeface="Lato"/>
              </a:rPr>
              <a:t>rozumieć</a:t>
            </a:r>
            <a:r>
              <a:rPr lang="en-GB" altLang="pl-PL" sz="2000" dirty="0" smtClean="0">
                <a:latin typeface="Lato"/>
              </a:rPr>
              <a:t> </a:t>
            </a:r>
            <a:r>
              <a:rPr lang="en-GB" altLang="pl-PL" sz="2000" dirty="0" err="1" smtClean="0">
                <a:latin typeface="Lato"/>
              </a:rPr>
              <a:t>cenę</a:t>
            </a:r>
            <a:r>
              <a:rPr lang="en-GB" altLang="pl-PL" sz="2000" dirty="0" smtClean="0">
                <a:latin typeface="Lato"/>
              </a:rPr>
              <a:t> w </a:t>
            </a:r>
            <a:r>
              <a:rPr lang="en-GB" altLang="pl-PL" sz="2000" dirty="0" err="1" smtClean="0">
                <a:latin typeface="Lato"/>
              </a:rPr>
              <a:t>rozumieniu</a:t>
            </a:r>
            <a:r>
              <a:rPr lang="en-GB" altLang="pl-PL" sz="2000" dirty="0" smtClean="0">
                <a:latin typeface="Lato"/>
              </a:rPr>
              <a:t> art. 3 </a:t>
            </a:r>
            <a:r>
              <a:rPr lang="pl-PL" altLang="pl-PL" sz="2000" dirty="0" smtClean="0">
                <a:latin typeface="Lato"/>
              </a:rPr>
              <a:t/>
            </a:r>
            <a:br>
              <a:rPr lang="pl-PL" altLang="pl-PL" sz="2000" dirty="0" smtClean="0">
                <a:latin typeface="Lato"/>
              </a:rPr>
            </a:br>
            <a:r>
              <a:rPr lang="en-GB" altLang="pl-PL" sz="2000" dirty="0" err="1" smtClean="0">
                <a:latin typeface="Lato"/>
              </a:rPr>
              <a:t>ust</a:t>
            </a:r>
            <a:r>
              <a:rPr lang="en-GB" altLang="pl-PL" sz="2000" dirty="0" smtClean="0">
                <a:latin typeface="Lato"/>
              </a:rPr>
              <a:t>. 1 </a:t>
            </a:r>
            <a:r>
              <a:rPr lang="en-GB" altLang="pl-PL" sz="2000" dirty="0" err="1" smtClean="0">
                <a:latin typeface="Lato"/>
              </a:rPr>
              <a:t>pkt</a:t>
            </a:r>
            <a:r>
              <a:rPr lang="en-GB" altLang="pl-PL" sz="2000" dirty="0" smtClean="0">
                <a:latin typeface="Lato"/>
              </a:rPr>
              <a:t> 1 </a:t>
            </a:r>
            <a:r>
              <a:rPr lang="pl-PL" altLang="pl-PL" sz="2000" dirty="0" smtClean="0">
                <a:latin typeface="Lato"/>
              </a:rPr>
              <a:t>i ust. 2 </a:t>
            </a:r>
            <a:r>
              <a:rPr lang="en-GB" altLang="pl-PL" sz="2000" dirty="0" err="1" smtClean="0">
                <a:latin typeface="Lato"/>
              </a:rPr>
              <a:t>ustawy</a:t>
            </a:r>
            <a:r>
              <a:rPr lang="en-GB" altLang="pl-PL" sz="2000" dirty="0" smtClean="0">
                <a:latin typeface="Lato"/>
              </a:rPr>
              <a:t> z </a:t>
            </a:r>
            <a:r>
              <a:rPr lang="en-GB" altLang="pl-PL" sz="2000" dirty="0" err="1" smtClean="0">
                <a:latin typeface="Lato"/>
              </a:rPr>
              <a:t>dnia</a:t>
            </a:r>
            <a:r>
              <a:rPr lang="pl-PL" altLang="pl-PL" sz="2000" dirty="0" smtClean="0">
                <a:latin typeface="Lato"/>
              </a:rPr>
              <a:t> 9 maja 2014 r. o informowaniu </a:t>
            </a:r>
            <a:br>
              <a:rPr lang="pl-PL" altLang="pl-PL" sz="2000" dirty="0" smtClean="0">
                <a:latin typeface="Lato"/>
              </a:rPr>
            </a:br>
            <a:r>
              <a:rPr lang="pl-PL" altLang="pl-PL" sz="2000" dirty="0" smtClean="0">
                <a:latin typeface="Lato"/>
              </a:rPr>
              <a:t>o cenach towarów i usług (Dz.U. poz. 915, z </a:t>
            </a:r>
            <a:r>
              <a:rPr lang="pl-PL" altLang="pl-PL" sz="2000" dirty="0" err="1" smtClean="0">
                <a:latin typeface="Lato"/>
              </a:rPr>
              <a:t>późn.zm</a:t>
            </a:r>
            <a:r>
              <a:rPr lang="pl-PL" altLang="pl-PL" sz="2000" dirty="0" smtClean="0">
                <a:latin typeface="Lato"/>
              </a:rPr>
              <a:t>.</a:t>
            </a:r>
            <a:r>
              <a:rPr lang="en-GB" altLang="pl-PL" sz="2000" dirty="0" smtClean="0">
                <a:latin typeface="Lato"/>
              </a:rPr>
              <a:t>):</a:t>
            </a:r>
            <a:r>
              <a:rPr lang="pl-PL" altLang="pl-PL" sz="2000" dirty="0" smtClean="0">
                <a:latin typeface="Lato"/>
              </a:rPr>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ust. 1 </a:t>
            </a:r>
            <a:r>
              <a:rPr lang="pl-PL" altLang="pl-PL" sz="2000" dirty="0" err="1" smtClean="0">
                <a:latin typeface="Lato"/>
              </a:rPr>
              <a:t>pkt</a:t>
            </a:r>
            <a:r>
              <a:rPr lang="pl-PL" altLang="pl-PL" sz="2000" dirty="0" smtClean="0">
                <a:latin typeface="Lato"/>
              </a:rPr>
              <a:t> 1: cena - </a:t>
            </a:r>
            <a:r>
              <a:rPr lang="en-GB" altLang="pl-PL" sz="2000" dirty="0" err="1" smtClean="0">
                <a:latin typeface="Lato"/>
              </a:rPr>
              <a:t>wartość</a:t>
            </a:r>
            <a:r>
              <a:rPr lang="en-GB" altLang="pl-PL" sz="2000" dirty="0" smtClean="0">
                <a:latin typeface="Lato"/>
              </a:rPr>
              <a:t> </a:t>
            </a:r>
            <a:r>
              <a:rPr lang="en-GB" altLang="pl-PL" sz="2000" dirty="0" err="1" smtClean="0">
                <a:latin typeface="Lato"/>
              </a:rPr>
              <a:t>wyrażona</a:t>
            </a:r>
            <a:r>
              <a:rPr lang="en-GB" altLang="pl-PL" sz="2000" dirty="0" smtClean="0">
                <a:latin typeface="Lato"/>
              </a:rPr>
              <a:t> w </a:t>
            </a:r>
            <a:r>
              <a:rPr lang="en-GB" altLang="pl-PL" sz="2000" dirty="0" err="1" smtClean="0">
                <a:latin typeface="Lato"/>
              </a:rPr>
              <a:t>jednostkach</a:t>
            </a:r>
            <a:r>
              <a:rPr lang="en-GB" altLang="pl-PL" sz="2000" dirty="0" smtClean="0">
                <a:latin typeface="Lato"/>
              </a:rPr>
              <a:t> </a:t>
            </a:r>
            <a:r>
              <a:rPr lang="en-GB" altLang="pl-PL" sz="2000" dirty="0" err="1" smtClean="0">
                <a:latin typeface="Lato"/>
              </a:rPr>
              <a:t>pieniężnych</a:t>
            </a:r>
            <a:r>
              <a:rPr lang="en-GB" altLang="pl-PL" sz="2000" dirty="0" smtClean="0">
                <a:latin typeface="Lato"/>
              </a:rPr>
              <a:t>, </a:t>
            </a:r>
            <a:r>
              <a:rPr lang="en-GB" altLang="pl-PL" sz="2000" dirty="0" err="1" smtClean="0">
                <a:latin typeface="Lato"/>
              </a:rPr>
              <a:t>którą</a:t>
            </a:r>
            <a:r>
              <a:rPr lang="en-GB" altLang="pl-PL" sz="2000" dirty="0" smtClean="0">
                <a:latin typeface="Lato"/>
              </a:rPr>
              <a:t> </a:t>
            </a:r>
            <a:r>
              <a:rPr lang="en-GB" altLang="pl-PL" sz="2000" dirty="0" err="1" smtClean="0">
                <a:latin typeface="Lato"/>
              </a:rPr>
              <a:t>kupujący</a:t>
            </a:r>
            <a:r>
              <a:rPr lang="en-GB" altLang="pl-PL" sz="2000" dirty="0" smtClean="0">
                <a:latin typeface="Lato"/>
              </a:rPr>
              <a:t> jest </a:t>
            </a:r>
            <a:r>
              <a:rPr lang="en-GB" altLang="pl-PL" sz="2000" dirty="0" err="1" smtClean="0">
                <a:latin typeface="Lato"/>
              </a:rPr>
              <a:t>obowiązany</a:t>
            </a:r>
            <a:r>
              <a:rPr lang="en-GB" altLang="pl-PL" sz="2000" dirty="0" smtClean="0">
                <a:latin typeface="Lato"/>
              </a:rPr>
              <a:t> </a:t>
            </a:r>
            <a:r>
              <a:rPr lang="en-GB" altLang="pl-PL" sz="2000" dirty="0" err="1" smtClean="0">
                <a:latin typeface="Lato"/>
              </a:rPr>
              <a:t>zapłacić</a:t>
            </a:r>
            <a:r>
              <a:rPr lang="en-GB" altLang="pl-PL" sz="2000" dirty="0" smtClean="0">
                <a:latin typeface="Lato"/>
              </a:rPr>
              <a:t> </a:t>
            </a:r>
            <a:r>
              <a:rPr lang="en-GB" altLang="pl-PL" sz="2000" dirty="0" err="1" smtClean="0">
                <a:latin typeface="Lato"/>
              </a:rPr>
              <a:t>przedsiębiorcy</a:t>
            </a:r>
            <a:r>
              <a:rPr lang="en-GB" altLang="pl-PL" sz="2000" dirty="0" smtClean="0">
                <a:latin typeface="Lato"/>
              </a:rPr>
              <a:t> </a:t>
            </a:r>
            <a:r>
              <a:rPr lang="en-GB" altLang="pl-PL" sz="2000" dirty="0" err="1" smtClean="0">
                <a:latin typeface="Lato"/>
              </a:rPr>
              <a:t>za</a:t>
            </a:r>
            <a:r>
              <a:rPr lang="en-GB" altLang="pl-PL" sz="2000" dirty="0" smtClean="0">
                <a:latin typeface="Lato"/>
              </a:rPr>
              <a:t> </a:t>
            </a:r>
            <a:r>
              <a:rPr lang="en-GB" altLang="pl-PL" sz="2000" dirty="0" err="1" smtClean="0">
                <a:latin typeface="Lato"/>
              </a:rPr>
              <a:t>towar</a:t>
            </a:r>
            <a:r>
              <a:rPr lang="en-GB" altLang="pl-PL" sz="2000" dirty="0" smtClean="0">
                <a:latin typeface="Lato"/>
              </a:rPr>
              <a:t> </a:t>
            </a:r>
            <a:r>
              <a:rPr lang="en-GB" altLang="pl-PL" sz="2000" dirty="0" err="1" smtClean="0">
                <a:latin typeface="Lato"/>
              </a:rPr>
              <a:t>lub</a:t>
            </a:r>
            <a:r>
              <a:rPr lang="en-GB" altLang="pl-PL" sz="2000" dirty="0" smtClean="0">
                <a:latin typeface="Lato"/>
              </a:rPr>
              <a:t> </a:t>
            </a:r>
            <a:r>
              <a:rPr lang="en-GB" altLang="pl-PL" sz="2000" dirty="0" err="1" smtClean="0">
                <a:latin typeface="Lato"/>
              </a:rPr>
              <a:t>usługę</a:t>
            </a:r>
            <a:r>
              <a:rPr lang="en-GB" altLang="pl-PL" sz="2000" dirty="0" smtClean="0">
                <a:latin typeface="Lato"/>
              </a:rPr>
              <a:t>; </a:t>
            </a:r>
            <a:r>
              <a:rPr lang="pl-PL" altLang="pl-PL" sz="2000" dirty="0" smtClean="0">
                <a:latin typeface="Lato"/>
              </a:rPr>
              <a:t/>
            </a:r>
            <a:br>
              <a:rPr lang="pl-PL" altLang="pl-PL" sz="2000" dirty="0" smtClean="0">
                <a:latin typeface="Lato"/>
              </a:rPr>
            </a:br>
            <a:r>
              <a:rPr lang="pl-PL" altLang="pl-PL" sz="2000" dirty="0" smtClean="0">
                <a:latin typeface="Lato"/>
              </a:rPr>
              <a:t>ust. 2: </a:t>
            </a:r>
            <a:r>
              <a:rPr lang="en-GB" altLang="pl-PL" sz="2000" dirty="0" smtClean="0">
                <a:latin typeface="Lato"/>
              </a:rPr>
              <a:t>w </a:t>
            </a:r>
            <a:r>
              <a:rPr lang="en-GB" altLang="pl-PL" sz="2000" dirty="0" err="1" smtClean="0">
                <a:latin typeface="Lato"/>
              </a:rPr>
              <a:t>cenie</a:t>
            </a:r>
            <a:r>
              <a:rPr lang="en-GB" altLang="pl-PL" sz="2000" dirty="0" smtClean="0">
                <a:latin typeface="Lato"/>
              </a:rPr>
              <a:t> </a:t>
            </a:r>
            <a:r>
              <a:rPr lang="en-GB" altLang="pl-PL" sz="2000" dirty="0" err="1" smtClean="0">
                <a:latin typeface="Lato"/>
              </a:rPr>
              <a:t>uwzględnia</a:t>
            </a:r>
            <a:r>
              <a:rPr lang="en-GB" altLang="pl-PL" sz="2000" dirty="0" smtClean="0">
                <a:latin typeface="Lato"/>
              </a:rPr>
              <a:t> </a:t>
            </a:r>
            <a:r>
              <a:rPr lang="en-GB" altLang="pl-PL" sz="2000" dirty="0" err="1" smtClean="0">
                <a:latin typeface="Lato"/>
              </a:rPr>
              <a:t>się</a:t>
            </a:r>
            <a:r>
              <a:rPr lang="en-GB" altLang="pl-PL" sz="2000" dirty="0" smtClean="0">
                <a:latin typeface="Lato"/>
              </a:rPr>
              <a:t> </a:t>
            </a:r>
            <a:r>
              <a:rPr lang="en-GB" altLang="pl-PL" sz="2000" dirty="0" err="1" smtClean="0">
                <a:latin typeface="Lato"/>
              </a:rPr>
              <a:t>podatek</a:t>
            </a:r>
            <a:r>
              <a:rPr lang="en-GB" altLang="pl-PL" sz="2000" dirty="0" smtClean="0">
                <a:latin typeface="Lato"/>
              </a:rPr>
              <a:t> </a:t>
            </a:r>
            <a:r>
              <a:rPr lang="en-GB" altLang="pl-PL" sz="2000" dirty="0" err="1" smtClean="0">
                <a:latin typeface="Lato"/>
              </a:rPr>
              <a:t>od</a:t>
            </a:r>
            <a:r>
              <a:rPr lang="en-GB" altLang="pl-PL" sz="2000" dirty="0" smtClean="0">
                <a:latin typeface="Lato"/>
              </a:rPr>
              <a:t> </a:t>
            </a:r>
            <a:r>
              <a:rPr lang="en-GB" altLang="pl-PL" sz="2000" dirty="0" err="1" smtClean="0">
                <a:latin typeface="Lato"/>
              </a:rPr>
              <a:t>towarów</a:t>
            </a:r>
            <a:r>
              <a:rPr lang="en-GB" altLang="pl-PL" sz="2000" dirty="0" smtClean="0">
                <a:latin typeface="Lato"/>
              </a:rPr>
              <a:t> </a:t>
            </a:r>
            <a:r>
              <a:rPr lang="en-GB" altLang="pl-PL" sz="2000" dirty="0" err="1" smtClean="0">
                <a:latin typeface="Lato"/>
              </a:rPr>
              <a:t>i</a:t>
            </a:r>
            <a:r>
              <a:rPr lang="en-GB" altLang="pl-PL" sz="2000" dirty="0" smtClean="0">
                <a:latin typeface="Lato"/>
              </a:rPr>
              <a:t> </a:t>
            </a:r>
            <a:r>
              <a:rPr lang="en-GB" altLang="pl-PL" sz="2000" dirty="0" err="1" smtClean="0">
                <a:latin typeface="Lato"/>
              </a:rPr>
              <a:t>usług</a:t>
            </a:r>
            <a:r>
              <a:rPr lang="en-GB" altLang="pl-PL" sz="2000" dirty="0" smtClean="0">
                <a:latin typeface="Lato"/>
              </a:rPr>
              <a:t> </a:t>
            </a:r>
            <a:r>
              <a:rPr lang="en-GB" altLang="pl-PL" sz="2000" dirty="0" err="1" smtClean="0">
                <a:latin typeface="Lato"/>
              </a:rPr>
              <a:t>oraz</a:t>
            </a:r>
            <a:r>
              <a:rPr lang="en-GB" altLang="pl-PL" sz="2000" dirty="0" smtClean="0">
                <a:latin typeface="Lato"/>
              </a:rPr>
              <a:t> </a:t>
            </a:r>
            <a:r>
              <a:rPr lang="en-GB" altLang="pl-PL" sz="2000" dirty="0" err="1" smtClean="0">
                <a:latin typeface="Lato"/>
              </a:rPr>
              <a:t>podatek</a:t>
            </a:r>
            <a:r>
              <a:rPr lang="en-GB" altLang="pl-PL" sz="2000" dirty="0" smtClean="0">
                <a:latin typeface="Lato"/>
              </a:rPr>
              <a:t> </a:t>
            </a:r>
            <a:r>
              <a:rPr lang="en-GB" altLang="pl-PL" sz="2000" dirty="0" err="1" smtClean="0">
                <a:latin typeface="Lato"/>
              </a:rPr>
              <a:t>akcyzowy</a:t>
            </a:r>
            <a:r>
              <a:rPr lang="en-GB" altLang="pl-PL" sz="2000" dirty="0" smtClean="0">
                <a:latin typeface="Lato"/>
              </a:rPr>
              <a:t>, </a:t>
            </a:r>
            <a:r>
              <a:rPr lang="en-GB" altLang="pl-PL" sz="2000" dirty="0" err="1" smtClean="0">
                <a:latin typeface="Lato"/>
              </a:rPr>
              <a:t>jeżeli</a:t>
            </a:r>
            <a:r>
              <a:rPr lang="en-GB" altLang="pl-PL" sz="2000" dirty="0" smtClean="0">
                <a:latin typeface="Lato"/>
              </a:rPr>
              <a:t> </a:t>
            </a:r>
            <a:r>
              <a:rPr lang="en-GB" altLang="pl-PL" sz="2000" dirty="0" err="1" smtClean="0">
                <a:latin typeface="Lato"/>
              </a:rPr>
              <a:t>na</a:t>
            </a:r>
            <a:r>
              <a:rPr lang="en-GB" altLang="pl-PL" sz="2000" dirty="0" smtClean="0">
                <a:latin typeface="Lato"/>
              </a:rPr>
              <a:t> </a:t>
            </a:r>
            <a:r>
              <a:rPr lang="en-GB" altLang="pl-PL" sz="2000" dirty="0" err="1" smtClean="0">
                <a:latin typeface="Lato"/>
              </a:rPr>
              <a:t>podstawie</a:t>
            </a:r>
            <a:r>
              <a:rPr lang="en-GB" altLang="pl-PL" sz="2000" dirty="0" smtClean="0">
                <a:latin typeface="Lato"/>
              </a:rPr>
              <a:t> </a:t>
            </a:r>
            <a:r>
              <a:rPr lang="en-GB" altLang="pl-PL" sz="2000" dirty="0" err="1" smtClean="0">
                <a:latin typeface="Lato"/>
              </a:rPr>
              <a:t>odrębnych</a:t>
            </a:r>
            <a:r>
              <a:rPr lang="en-GB" altLang="pl-PL" sz="2000" dirty="0" smtClean="0">
                <a:latin typeface="Lato"/>
              </a:rPr>
              <a:t> </a:t>
            </a:r>
            <a:r>
              <a:rPr lang="en-GB" altLang="pl-PL" sz="2000" dirty="0" err="1" smtClean="0">
                <a:latin typeface="Lato"/>
              </a:rPr>
              <a:t>przepisów</a:t>
            </a:r>
            <a:r>
              <a:rPr lang="en-GB" altLang="pl-PL" sz="2000" dirty="0" smtClean="0">
                <a:latin typeface="Lato"/>
              </a:rPr>
              <a:t> </a:t>
            </a:r>
            <a:r>
              <a:rPr lang="en-GB" altLang="pl-PL" sz="2000" dirty="0" err="1" smtClean="0">
                <a:latin typeface="Lato"/>
              </a:rPr>
              <a:t>sprzedaż</a:t>
            </a:r>
            <a:r>
              <a:rPr lang="en-GB" altLang="pl-PL" sz="2000" dirty="0" smtClean="0">
                <a:latin typeface="Lato"/>
              </a:rPr>
              <a:t> </a:t>
            </a:r>
            <a:r>
              <a:rPr lang="en-GB" altLang="pl-PL" sz="2000" dirty="0" err="1" smtClean="0">
                <a:latin typeface="Lato"/>
              </a:rPr>
              <a:t>towaru</a:t>
            </a:r>
            <a:r>
              <a:rPr lang="en-GB" altLang="pl-PL" sz="2000" dirty="0" smtClean="0">
                <a:latin typeface="Lato"/>
              </a:rPr>
              <a:t> (</a:t>
            </a:r>
            <a:r>
              <a:rPr lang="en-GB" altLang="pl-PL" sz="2000" dirty="0" err="1" smtClean="0">
                <a:latin typeface="Lato"/>
              </a:rPr>
              <a:t>usługi</a:t>
            </a:r>
            <a:r>
              <a:rPr lang="en-GB" altLang="pl-PL" sz="2000" dirty="0" smtClean="0">
                <a:latin typeface="Lato"/>
              </a:rPr>
              <a:t>) </a:t>
            </a:r>
            <a:r>
              <a:rPr lang="en-GB" altLang="pl-PL" sz="2000" dirty="0" err="1" smtClean="0">
                <a:latin typeface="Lato"/>
              </a:rPr>
              <a:t>podlega</a:t>
            </a:r>
            <a:r>
              <a:rPr lang="en-GB" altLang="pl-PL" sz="2000" dirty="0" smtClean="0">
                <a:latin typeface="Lato"/>
              </a:rPr>
              <a:t> </a:t>
            </a:r>
            <a:r>
              <a:rPr lang="en-GB" altLang="pl-PL" sz="2000" dirty="0" err="1" smtClean="0">
                <a:latin typeface="Lato"/>
              </a:rPr>
              <a:t>obciążeniu</a:t>
            </a:r>
            <a:r>
              <a:rPr lang="en-GB" altLang="pl-PL" sz="2000" dirty="0" smtClean="0">
                <a:latin typeface="Lato"/>
              </a:rPr>
              <a:t> </a:t>
            </a:r>
            <a:r>
              <a:rPr lang="en-GB" altLang="pl-PL" sz="2000" dirty="0" err="1" smtClean="0">
                <a:latin typeface="Lato"/>
              </a:rPr>
              <a:t>podatkiem</a:t>
            </a:r>
            <a:r>
              <a:rPr lang="en-GB" altLang="pl-PL" sz="2000" dirty="0" smtClean="0">
                <a:latin typeface="Lato"/>
              </a:rPr>
              <a:t> </a:t>
            </a:r>
            <a:r>
              <a:rPr lang="en-GB" altLang="pl-PL" sz="2000" dirty="0" err="1" smtClean="0">
                <a:latin typeface="Lato"/>
              </a:rPr>
              <a:t>od</a:t>
            </a:r>
            <a:r>
              <a:rPr lang="en-GB" altLang="pl-PL" sz="2000" dirty="0" smtClean="0">
                <a:latin typeface="Lato"/>
              </a:rPr>
              <a:t> </a:t>
            </a:r>
            <a:r>
              <a:rPr lang="en-GB" altLang="pl-PL" sz="2000" dirty="0" err="1" smtClean="0">
                <a:latin typeface="Lato"/>
              </a:rPr>
              <a:t>towarów</a:t>
            </a:r>
            <a:r>
              <a:rPr lang="pl-PL" altLang="pl-PL" sz="2000" dirty="0" smtClean="0">
                <a:latin typeface="Lato"/>
              </a:rPr>
              <a:t> </a:t>
            </a:r>
            <a:r>
              <a:rPr lang="en-GB" altLang="pl-PL" sz="2000" dirty="0" err="1" smtClean="0">
                <a:latin typeface="Lato"/>
              </a:rPr>
              <a:t>i</a:t>
            </a:r>
            <a:r>
              <a:rPr lang="en-GB" altLang="pl-PL" sz="2000" dirty="0" smtClean="0">
                <a:latin typeface="Lato"/>
              </a:rPr>
              <a:t> </a:t>
            </a:r>
            <a:r>
              <a:rPr lang="en-GB" altLang="pl-PL" sz="2000" dirty="0" err="1" smtClean="0">
                <a:latin typeface="Lato"/>
              </a:rPr>
              <a:t>usług</a:t>
            </a:r>
            <a:r>
              <a:rPr lang="en-GB" altLang="pl-PL" sz="2000" dirty="0" smtClean="0">
                <a:latin typeface="Lato"/>
              </a:rPr>
              <a:t> </a:t>
            </a:r>
            <a:r>
              <a:rPr lang="en-GB" altLang="pl-PL" sz="2000" dirty="0" err="1" smtClean="0">
                <a:latin typeface="Lato"/>
              </a:rPr>
              <a:t>oraz</a:t>
            </a:r>
            <a:r>
              <a:rPr lang="en-GB" altLang="pl-PL" sz="2000" dirty="0" smtClean="0">
                <a:latin typeface="Lato"/>
              </a:rPr>
              <a:t> </a:t>
            </a:r>
            <a:r>
              <a:rPr lang="en-GB" altLang="pl-PL" sz="2000" dirty="0" err="1" smtClean="0">
                <a:latin typeface="Lato"/>
              </a:rPr>
              <a:t>podatkiem</a:t>
            </a:r>
            <a:r>
              <a:rPr lang="en-GB" altLang="pl-PL" sz="2000" dirty="0" smtClean="0">
                <a:latin typeface="Lato"/>
              </a:rPr>
              <a:t> </a:t>
            </a:r>
            <a:r>
              <a:rPr lang="en-GB" altLang="pl-PL" sz="2000" dirty="0" err="1" smtClean="0">
                <a:latin typeface="Lato"/>
              </a:rPr>
              <a:t>akcyzowym</a:t>
            </a:r>
            <a:r>
              <a:rPr lang="pl-PL" altLang="pl-PL" sz="2000" dirty="0" smtClean="0">
                <a:latin typeface="Lato"/>
              </a:rPr>
              <a:t>. </a:t>
            </a:r>
            <a:br>
              <a:rPr lang="pl-PL" altLang="pl-PL" sz="2000" dirty="0" smtClean="0">
                <a:latin typeface="Lato"/>
              </a:rPr>
            </a:br>
            <a:r>
              <a:rPr lang="pl-PL" altLang="pl-PL" sz="2000" dirty="0" smtClean="0">
                <a:latin typeface="Lato"/>
              </a:rPr>
              <a:t>Przez cenę rozumie się również stawkę taryfową.</a:t>
            </a:r>
          </a:p>
          <a:p>
            <a:pPr>
              <a:lnSpc>
                <a:spcPct val="80000"/>
              </a:lnSpc>
              <a:buClr>
                <a:schemeClr val="tx1"/>
              </a:buClr>
              <a:buFont typeface="Calibri" pitchFamily="34" charset="0"/>
              <a:buAutoNum type="arabicPeriod" startAt="11"/>
            </a:pPr>
            <a:endParaRPr lang="pl-PL" altLang="pl-PL" sz="1000" dirty="0" smtClean="0">
              <a:latin typeface="Lato"/>
            </a:endParaRPr>
          </a:p>
          <a:p>
            <a:pPr>
              <a:lnSpc>
                <a:spcPct val="80000"/>
              </a:lnSpc>
              <a:buClr>
                <a:schemeClr val="tx1"/>
              </a:buClr>
              <a:buFont typeface="Calibri" pitchFamily="34" charset="0"/>
              <a:buAutoNum type="arabicPeriod" startAt="11"/>
            </a:pPr>
            <a:endParaRPr lang="pl-PL" altLang="pl-PL" sz="1000" dirty="0" smtClean="0">
              <a:latin typeface="Lato"/>
            </a:endParaRPr>
          </a:p>
          <a:p>
            <a:pPr>
              <a:lnSpc>
                <a:spcPct val="80000"/>
              </a:lnSpc>
            </a:pPr>
            <a:r>
              <a:rPr lang="pl-PL" altLang="pl-PL" sz="2000" b="1" dirty="0" smtClean="0">
                <a:latin typeface="Lato"/>
              </a:rPr>
              <a:t>12. </a:t>
            </a:r>
            <a:r>
              <a:rPr lang="pl-PL" altLang="pl-PL" sz="2000" b="1" u="sng" dirty="0" smtClean="0">
                <a:latin typeface="Lato"/>
              </a:rPr>
              <a:t>CYKL ŻYCIA </a:t>
            </a:r>
            <a:r>
              <a:rPr lang="pl-PL" altLang="pl-PL" sz="2000" b="1" dirty="0" smtClean="0">
                <a:latin typeface="Lato"/>
              </a:rPr>
              <a:t>– </a:t>
            </a:r>
            <a:r>
              <a:rPr lang="pl-PL" altLang="pl-PL" sz="2000" dirty="0" smtClean="0">
                <a:latin typeface="Lato"/>
              </a:rPr>
              <a:t>wszelkie możliwe kolejne lub powiązane fazy </a:t>
            </a:r>
            <a:br>
              <a:rPr lang="pl-PL" altLang="pl-PL" sz="2000" dirty="0" smtClean="0">
                <a:latin typeface="Lato"/>
              </a:rPr>
            </a:br>
            <a:r>
              <a:rPr lang="pl-PL" altLang="pl-PL" sz="2000" dirty="0" smtClean="0">
                <a:latin typeface="Lato"/>
              </a:rPr>
              <a:t>istnienia przedmiotu dostawy, usługi lub roboty budowlanej, </a:t>
            </a:r>
            <a:br>
              <a:rPr lang="pl-PL" altLang="pl-PL" sz="2000" dirty="0" smtClean="0">
                <a:latin typeface="Lato"/>
              </a:rPr>
            </a:br>
            <a:r>
              <a:rPr lang="pl-PL" altLang="pl-PL" sz="2000" dirty="0" smtClean="0">
                <a:latin typeface="Lato"/>
              </a:rPr>
              <a:t>w szczególności badanie, rozwój, projektowanie przemysłowe, testowanie, produkcję, transport, używanie, naprawę, modernizację, zmianę, utrzymanie przez okres istnienia, logistykę, szkolenie, zużycie, wyburzenie, wycofanie i usuwanie.</a:t>
            </a:r>
            <a:r>
              <a:rPr lang="en-GB" altLang="pl-PL" sz="2000" b="1" dirty="0" smtClean="0">
                <a:latin typeface="Lato"/>
              </a:rPr>
              <a:t> </a:t>
            </a:r>
            <a:endParaRPr lang="pl-PL" altLang="pl-PL" sz="1000" b="1" dirty="0" smtClean="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28</a:t>
            </a:fld>
            <a:endParaRPr lang="pl-PL" altLang="pl-PL" dirty="0">
              <a:solidFill>
                <a:schemeClr val="accent3">
                  <a:lumMod val="75000"/>
                </a:schemeClr>
              </a:solidFill>
            </a:endParaRPr>
          </a:p>
        </p:txBody>
      </p:sp>
      <p:sp>
        <p:nvSpPr>
          <p:cNvPr id="7" name="TextBox 1"/>
          <p:cNvSpPr txBox="1"/>
          <p:nvPr/>
        </p:nvSpPr>
        <p:spPr>
          <a:xfrm>
            <a:off x="251520" y="719610"/>
            <a:ext cx="5112568" cy="810478"/>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WYBRANE DEFINICJE – SŁOWNICZEK</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772816"/>
            <a:ext cx="7632700" cy="3785652"/>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endParaRPr lang="pl-PL" altLang="pl-PL" sz="2000" b="1" dirty="0" smtClean="0">
              <a:latin typeface="Lato"/>
            </a:endParaRPr>
          </a:p>
          <a:p>
            <a:pPr>
              <a:lnSpc>
                <a:spcPct val="80000"/>
              </a:lnSpc>
              <a:buFont typeface="Calibri" pitchFamily="34" charset="0"/>
              <a:buAutoNum type="arabicPeriod" startAt="13"/>
            </a:pPr>
            <a:r>
              <a:rPr lang="pl-PL" altLang="pl-PL" sz="2000" b="1" dirty="0" smtClean="0">
                <a:latin typeface="Lato"/>
              </a:rPr>
              <a:t> </a:t>
            </a:r>
            <a:r>
              <a:rPr lang="pl-PL" altLang="pl-PL" sz="2000" b="1" u="sng" dirty="0" smtClean="0">
                <a:latin typeface="Lato"/>
              </a:rPr>
              <a:t>OZNAKOWANIE</a:t>
            </a:r>
            <a:r>
              <a:rPr lang="pl-PL" altLang="pl-PL" sz="2000" b="1" dirty="0" smtClean="0">
                <a:latin typeface="Lato"/>
              </a:rPr>
              <a:t> – </a:t>
            </a:r>
            <a:r>
              <a:rPr lang="pl-PL" altLang="pl-PL" sz="2000" dirty="0" smtClean="0">
                <a:latin typeface="Lato"/>
              </a:rPr>
              <a:t>zaświadczenie, poświadczenie lub każdy inny dokument, potwierdzający, że obiekt budowlany, produkt, usługa, proces lub procedura spełniają określone wymogi.</a:t>
            </a:r>
            <a:r>
              <a:rPr lang="pl-PL" altLang="pl-PL" sz="2000" b="1" dirty="0" smtClean="0">
                <a:latin typeface="Lato"/>
              </a:rPr>
              <a:t> </a:t>
            </a:r>
          </a:p>
          <a:p>
            <a:pPr>
              <a:lnSpc>
                <a:spcPct val="80000"/>
              </a:lnSpc>
              <a:buFont typeface="Calibri" pitchFamily="34" charset="0"/>
              <a:buAutoNum type="arabicPeriod" startAt="13"/>
            </a:pPr>
            <a:endParaRPr lang="pl-PL" altLang="pl-PL" sz="2000" b="1" dirty="0" smtClean="0">
              <a:latin typeface="Lato"/>
            </a:endParaRPr>
          </a:p>
          <a:p>
            <a:pPr>
              <a:lnSpc>
                <a:spcPct val="80000"/>
              </a:lnSpc>
              <a:buFont typeface="Calibri" pitchFamily="34" charset="0"/>
              <a:buAutoNum type="arabicPeriod" startAt="13"/>
            </a:pPr>
            <a:r>
              <a:rPr lang="pl-PL" altLang="pl-PL" sz="2000" b="1" dirty="0" smtClean="0">
                <a:latin typeface="Lato"/>
              </a:rPr>
              <a:t> </a:t>
            </a:r>
            <a:r>
              <a:rPr lang="pl-PL" altLang="pl-PL" sz="2000" b="1" u="sng" dirty="0" smtClean="0">
                <a:latin typeface="Lato"/>
              </a:rPr>
              <a:t>ŚRODKI KOMUNIKACJI ELEKTRONICZNEJ </a:t>
            </a:r>
            <a:r>
              <a:rPr lang="pl-PL" altLang="pl-PL" sz="2000" b="1" dirty="0" smtClean="0">
                <a:latin typeface="Lato"/>
              </a:rPr>
              <a:t>-</a:t>
            </a:r>
            <a:br>
              <a:rPr lang="pl-PL" altLang="pl-PL" sz="2000" b="1" dirty="0" smtClean="0">
                <a:latin typeface="Lato"/>
              </a:rPr>
            </a:br>
            <a:r>
              <a:rPr lang="pl-PL" altLang="pl-PL" sz="2000" dirty="0" smtClean="0">
                <a:latin typeface="Lato"/>
              </a:rPr>
              <a:t>należy przez to rozumieć środki komunikacji elektronicznej</a:t>
            </a:r>
            <a:br>
              <a:rPr lang="pl-PL" altLang="pl-PL" sz="2000" dirty="0" smtClean="0">
                <a:latin typeface="Lato"/>
              </a:rPr>
            </a:br>
            <a:r>
              <a:rPr lang="pl-PL" altLang="pl-PL" sz="2000" dirty="0" smtClean="0">
                <a:latin typeface="Lato"/>
              </a:rPr>
              <a:t>w rozumieniu ustawy z dnia 18 lipca 2002 r. o świadczeniu usług</a:t>
            </a:r>
            <a:br>
              <a:rPr lang="pl-PL" altLang="pl-PL" sz="2000" dirty="0" smtClean="0">
                <a:latin typeface="Lato"/>
              </a:rPr>
            </a:br>
            <a:r>
              <a:rPr lang="pl-PL" altLang="pl-PL" sz="2000" dirty="0" smtClean="0">
                <a:latin typeface="Lato"/>
              </a:rPr>
              <a:t>drogą elektroniczną (</a:t>
            </a:r>
            <a:r>
              <a:rPr lang="pl-PL" altLang="pl-PL" sz="2000" dirty="0" err="1" smtClean="0">
                <a:latin typeface="Lato"/>
              </a:rPr>
              <a:t>Dz.U</a:t>
            </a:r>
            <a:r>
              <a:rPr lang="pl-PL" altLang="pl-PL" sz="2000" dirty="0" smtClean="0">
                <a:latin typeface="Lato"/>
              </a:rPr>
              <a:t>. z 2013 r. poz. 1422, z 2015 r. poz. 1844 oraz z 2016 r. poz. 147 i 615) lub faks.</a:t>
            </a:r>
          </a:p>
          <a:p>
            <a:pPr>
              <a:lnSpc>
                <a:spcPct val="80000"/>
              </a:lnSpc>
              <a:buFont typeface="Calibri" pitchFamily="34" charset="0"/>
              <a:buAutoNum type="arabicPeriod" startAt="13"/>
            </a:pPr>
            <a:endParaRPr lang="pl-PL" altLang="pl-PL" sz="2000" b="1" dirty="0" smtClean="0">
              <a:latin typeface="Lato"/>
            </a:endParaRPr>
          </a:p>
          <a:p>
            <a:pPr>
              <a:lnSpc>
                <a:spcPct val="80000"/>
              </a:lnSpc>
              <a:buFont typeface="Calibri" pitchFamily="34" charset="0"/>
              <a:buAutoNum type="arabicPeriod" startAt="13"/>
            </a:pPr>
            <a:r>
              <a:rPr lang="pl-PL" altLang="pl-PL" sz="2000" b="1" dirty="0" smtClean="0">
                <a:latin typeface="Lato"/>
              </a:rPr>
              <a:t> </a:t>
            </a:r>
            <a:r>
              <a:rPr lang="pl-PL" altLang="pl-PL" sz="2000" b="1" u="sng" dirty="0" smtClean="0">
                <a:latin typeface="Lato"/>
              </a:rPr>
              <a:t>PROTOKÓŁ</a:t>
            </a:r>
            <a:r>
              <a:rPr lang="pl-PL" altLang="pl-PL" sz="2000" b="1" dirty="0" smtClean="0">
                <a:latin typeface="Lato"/>
              </a:rPr>
              <a:t> – </a:t>
            </a:r>
            <a:r>
              <a:rPr lang="pl-PL" altLang="pl-PL" sz="2000" dirty="0" smtClean="0">
                <a:latin typeface="Lato"/>
              </a:rPr>
              <a:t>dokument sporządzany przez zamawiającego</a:t>
            </a:r>
            <a:br>
              <a:rPr lang="pl-PL" altLang="pl-PL" sz="2000" dirty="0" smtClean="0">
                <a:latin typeface="Lato"/>
              </a:rPr>
            </a:br>
            <a:r>
              <a:rPr lang="pl-PL" altLang="pl-PL" sz="2000" dirty="0" smtClean="0">
                <a:latin typeface="Lato"/>
              </a:rPr>
              <a:t>w formie pisemnej, który potwierdza przebieg postępowania </a:t>
            </a:r>
            <a:br>
              <a:rPr lang="pl-PL" altLang="pl-PL" sz="2000" dirty="0" smtClean="0">
                <a:latin typeface="Lato"/>
              </a:rPr>
            </a:br>
            <a:r>
              <a:rPr lang="pl-PL" altLang="pl-PL" sz="2000" dirty="0" smtClean="0">
                <a:latin typeface="Lato"/>
              </a:rPr>
              <a:t>o udzielenie zamówienia publicznego.</a:t>
            </a:r>
            <a:r>
              <a:rPr lang="en-GB" altLang="pl-PL" sz="2000" b="1" dirty="0" smtClean="0">
                <a:latin typeface="Lato"/>
              </a:rPr>
              <a:t/>
            </a:r>
            <a:br>
              <a:rPr lang="en-GB" altLang="pl-PL" sz="2000" b="1" dirty="0" smtClean="0">
                <a:latin typeface="Lato"/>
              </a:rPr>
            </a:b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29</a:t>
            </a:fld>
            <a:endParaRPr lang="pl-PL" altLang="pl-PL" dirty="0">
              <a:solidFill>
                <a:schemeClr val="accent3">
                  <a:lumMod val="75000"/>
                </a:schemeClr>
              </a:solidFill>
            </a:endParaRPr>
          </a:p>
        </p:txBody>
      </p:sp>
      <p:sp>
        <p:nvSpPr>
          <p:cNvPr id="7" name="TextBox 1"/>
          <p:cNvSpPr txBox="1"/>
          <p:nvPr/>
        </p:nvSpPr>
        <p:spPr>
          <a:xfrm>
            <a:off x="251520" y="719610"/>
            <a:ext cx="5112568" cy="810478"/>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WYBRANE DEFINICJE – SŁOWNICZEK</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882481"/>
            <a:ext cx="7632700" cy="4992136"/>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80000"/>
              </a:lnSpc>
              <a:buClr>
                <a:schemeClr val="tx1"/>
              </a:buClr>
              <a:defRPr/>
            </a:pPr>
            <a:endParaRPr lang="pl-PL" sz="2300" b="1" dirty="0" smtClean="0">
              <a:latin typeface="Lato"/>
              <a:cs typeface="Lucida Sans Unicode" pitchFamily="34" charset="0"/>
            </a:endParaRPr>
          </a:p>
          <a:p>
            <a:pPr marL="666750" indent="-666750">
              <a:lnSpc>
                <a:spcPct val="80000"/>
              </a:lnSpc>
              <a:buClr>
                <a:schemeClr val="tx1"/>
              </a:buClr>
              <a:defRPr/>
            </a:pPr>
            <a:r>
              <a:rPr lang="en-GB" sz="2300" b="1" dirty="0" smtClean="0">
                <a:latin typeface="Lato"/>
                <a:cs typeface="Lucida Sans Unicode" pitchFamily="34" charset="0"/>
              </a:rPr>
              <a:t>ROZPORZĄDZENIA </a:t>
            </a:r>
            <a:r>
              <a:rPr lang="en-GB" sz="2300" b="1" dirty="0">
                <a:latin typeface="Lato"/>
                <a:cs typeface="Lucida Sans Unicode" pitchFamily="34" charset="0"/>
              </a:rPr>
              <a:t>PREZESA RADY MINISTR</a:t>
            </a:r>
            <a:r>
              <a:rPr lang="pl-PL" sz="2300" b="1" dirty="0">
                <a:latin typeface="Lato"/>
                <a:cs typeface="Lucida Sans Unicode" pitchFamily="34" charset="0"/>
              </a:rPr>
              <a:t>Ó</a:t>
            </a:r>
            <a:r>
              <a:rPr lang="en-GB" sz="2300" b="1" dirty="0">
                <a:latin typeface="Lato"/>
                <a:cs typeface="Lucida Sans Unicode" pitchFamily="34" charset="0"/>
              </a:rPr>
              <a:t>W:</a:t>
            </a:r>
            <a:endParaRPr lang="pl-PL" sz="2300" b="1" dirty="0">
              <a:latin typeface="Lato"/>
              <a:cs typeface="Lucida Sans Unicode" pitchFamily="34" charset="0"/>
            </a:endParaRPr>
          </a:p>
          <a:p>
            <a:pPr marL="666750" indent="-666750">
              <a:lnSpc>
                <a:spcPct val="80000"/>
              </a:lnSpc>
              <a:buClr>
                <a:schemeClr val="tx1"/>
              </a:buClr>
              <a:defRPr/>
            </a:pPr>
            <a:endParaRPr lang="pl-PL" sz="1400" dirty="0">
              <a:latin typeface="Lato"/>
              <a:cs typeface="Lucida Sans Unicode" pitchFamily="34" charset="0"/>
            </a:endParaRPr>
          </a:p>
          <a:p>
            <a:pPr>
              <a:lnSpc>
                <a:spcPct val="80000"/>
              </a:lnSpc>
              <a:buClr>
                <a:schemeClr val="tx2"/>
              </a:buClr>
              <a:buSzPct val="90000"/>
              <a:defRPr/>
            </a:pPr>
            <a:r>
              <a:rPr lang="pl-PL" sz="2000" dirty="0" smtClean="0">
                <a:latin typeface="Lato"/>
                <a:cs typeface="Lucida Sans Unicode" pitchFamily="34" charset="0"/>
              </a:rPr>
              <a:t>1. Rozporządzenie </a:t>
            </a:r>
            <a:r>
              <a:rPr lang="pl-PL" sz="2000" dirty="0">
                <a:latin typeface="Lato"/>
                <a:cs typeface="Lucida Sans Unicode" pitchFamily="34" charset="0"/>
              </a:rPr>
              <a:t>Prezesa Rady Ministrów z dnia </a:t>
            </a:r>
            <a:r>
              <a:rPr lang="pl-PL" sz="2000" dirty="0" smtClean="0">
                <a:latin typeface="Lato"/>
                <a:cs typeface="Lucida Sans Unicode" pitchFamily="34" charset="0"/>
              </a:rPr>
              <a:t>27.06.2017 r. 	w sprawie użycia środków komunikacji elektronicznej </a:t>
            </a:r>
            <a:br>
              <a:rPr lang="pl-PL" sz="2000" dirty="0" smtClean="0">
                <a:latin typeface="Lato"/>
                <a:cs typeface="Lucida Sans Unicode" pitchFamily="34" charset="0"/>
              </a:rPr>
            </a:br>
            <a:r>
              <a:rPr lang="pl-PL" sz="2000" dirty="0" smtClean="0">
                <a:latin typeface="Lato"/>
                <a:cs typeface="Lucida Sans Unicode" pitchFamily="34" charset="0"/>
              </a:rPr>
              <a:t>	w postępowaniu o udzielenie zamówienia publicznego </a:t>
            </a:r>
            <a:br>
              <a:rPr lang="pl-PL" sz="2000" dirty="0" smtClean="0">
                <a:latin typeface="Lato"/>
                <a:cs typeface="Lucida Sans Unicode" pitchFamily="34" charset="0"/>
              </a:rPr>
            </a:br>
            <a:r>
              <a:rPr lang="pl-PL" sz="2000" dirty="0" smtClean="0">
                <a:latin typeface="Lato"/>
                <a:cs typeface="Lucida Sans Unicode" pitchFamily="34" charset="0"/>
              </a:rPr>
              <a:t>	oraz udostępniania i przechowywania dokumentów 	elektronicznych (Dz.U. poz. 1320) </a:t>
            </a:r>
          </a:p>
          <a:p>
            <a:pPr>
              <a:lnSpc>
                <a:spcPct val="80000"/>
              </a:lnSpc>
              <a:buClr>
                <a:schemeClr val="tx2"/>
              </a:buClr>
              <a:buSzPct val="90000"/>
              <a:defRPr/>
            </a:pPr>
            <a:endParaRPr lang="pl-PL" sz="2000" dirty="0" smtClean="0">
              <a:latin typeface="Lato"/>
              <a:cs typeface="Lucida Sans Unicode" pitchFamily="34" charset="0"/>
            </a:endParaRPr>
          </a:p>
          <a:p>
            <a:pPr>
              <a:lnSpc>
                <a:spcPct val="80000"/>
              </a:lnSpc>
              <a:buClr>
                <a:schemeClr val="tx2"/>
              </a:buClr>
              <a:buSzPct val="90000"/>
              <a:defRPr/>
            </a:pPr>
            <a:r>
              <a:rPr lang="pl-PL" sz="2000" dirty="0" smtClean="0">
                <a:latin typeface="Lato"/>
                <a:cs typeface="Lucida Sans Unicode" pitchFamily="34" charset="0"/>
              </a:rPr>
              <a:t>2. Rozporządzenie </a:t>
            </a:r>
            <a:r>
              <a:rPr lang="pl-PL" sz="2000" dirty="0">
                <a:latin typeface="Lato"/>
                <a:cs typeface="Lucida Sans Unicode" pitchFamily="34" charset="0"/>
              </a:rPr>
              <a:t>Prezesa Rady Ministrów z dnia 28.07.2016 r. </a:t>
            </a:r>
            <a:r>
              <a:rPr lang="pl-PL" sz="2000" dirty="0" smtClean="0">
                <a:latin typeface="Lato"/>
                <a:cs typeface="Lucida Sans Unicode" pitchFamily="34" charset="0"/>
              </a:rPr>
              <a:t/>
            </a:r>
            <a:br>
              <a:rPr lang="pl-PL" sz="2000" dirty="0" smtClean="0">
                <a:latin typeface="Lato"/>
                <a:cs typeface="Lucida Sans Unicode" pitchFamily="34" charset="0"/>
              </a:rPr>
            </a:br>
            <a:r>
              <a:rPr lang="pl-PL" sz="2000" dirty="0" smtClean="0">
                <a:latin typeface="Lato"/>
                <a:cs typeface="Lucida Sans Unicode" pitchFamily="34" charset="0"/>
              </a:rPr>
              <a:t>	w </a:t>
            </a:r>
            <a:r>
              <a:rPr lang="pl-PL" sz="2000" dirty="0">
                <a:latin typeface="Lato"/>
                <a:cs typeface="Lucida Sans Unicode" pitchFamily="34" charset="0"/>
              </a:rPr>
              <a:t>sprawie wykazu usług w dziedzinach obronności </a:t>
            </a:r>
            <a:r>
              <a:rPr lang="pl-PL" sz="2000" dirty="0" smtClean="0">
                <a:latin typeface="Lato"/>
                <a:cs typeface="Lucida Sans Unicode" pitchFamily="34" charset="0"/>
              </a:rPr>
              <a:t/>
            </a:r>
            <a:br>
              <a:rPr lang="pl-PL" sz="2000" dirty="0" smtClean="0">
                <a:latin typeface="Lato"/>
                <a:cs typeface="Lucida Sans Unicode" pitchFamily="34" charset="0"/>
              </a:rPr>
            </a:br>
            <a:r>
              <a:rPr lang="pl-PL" sz="2000" dirty="0" smtClean="0">
                <a:latin typeface="Lato"/>
                <a:cs typeface="Lucida Sans Unicode" pitchFamily="34" charset="0"/>
              </a:rPr>
              <a:t>	i bezpieczeństwa </a:t>
            </a:r>
            <a:r>
              <a:rPr lang="pl-PL" sz="2000" dirty="0">
                <a:latin typeface="Lato"/>
                <a:cs typeface="Lucida Sans Unicode" pitchFamily="34" charset="0"/>
              </a:rPr>
              <a:t>państwa o charakterze priorytetowym </a:t>
            </a:r>
            <a:r>
              <a:rPr lang="pl-PL" sz="2000" dirty="0" smtClean="0">
                <a:latin typeface="Lato"/>
                <a:cs typeface="Lucida Sans Unicode" pitchFamily="34" charset="0"/>
              </a:rPr>
              <a:t/>
            </a:r>
            <a:br>
              <a:rPr lang="pl-PL" sz="2000" dirty="0" smtClean="0">
                <a:latin typeface="Lato"/>
                <a:cs typeface="Lucida Sans Unicode" pitchFamily="34" charset="0"/>
              </a:rPr>
            </a:br>
            <a:r>
              <a:rPr lang="pl-PL" sz="2000" dirty="0" smtClean="0">
                <a:latin typeface="Lato"/>
                <a:cs typeface="Lucida Sans Unicode" pitchFamily="34" charset="0"/>
              </a:rPr>
              <a:t>	i </a:t>
            </a:r>
            <a:r>
              <a:rPr lang="pl-PL" sz="2000" dirty="0" err="1" smtClean="0">
                <a:latin typeface="Lato"/>
                <a:cs typeface="Lucida Sans Unicode" pitchFamily="34" charset="0"/>
              </a:rPr>
              <a:t>niepriorytetowym</a:t>
            </a:r>
            <a:r>
              <a:rPr lang="pl-PL" sz="2000" dirty="0" smtClean="0">
                <a:latin typeface="Lato"/>
                <a:cs typeface="Lucida Sans Unicode" pitchFamily="34" charset="0"/>
              </a:rPr>
              <a:t> (</a:t>
            </a:r>
            <a:r>
              <a:rPr lang="pl-PL" sz="2000" dirty="0">
                <a:latin typeface="Lato"/>
                <a:cs typeface="Lucida Sans Unicode" pitchFamily="34" charset="0"/>
              </a:rPr>
              <a:t>Dz.U. z 2016 r. poz. 1135)</a:t>
            </a:r>
          </a:p>
          <a:p>
            <a:pPr marL="666750" indent="-666750">
              <a:lnSpc>
                <a:spcPct val="80000"/>
              </a:lnSpc>
              <a:buClr>
                <a:schemeClr val="tx1"/>
              </a:buClr>
              <a:buFont typeface="Tahoma" pitchFamily="34" charset="0"/>
              <a:buAutoNum type="arabicPeriod"/>
              <a:defRPr/>
            </a:pPr>
            <a:endParaRPr lang="pl-PL" sz="1000" dirty="0">
              <a:latin typeface="Lato"/>
              <a:cs typeface="Lucida Sans Unicode" pitchFamily="34" charset="0"/>
            </a:endParaRPr>
          </a:p>
          <a:p>
            <a:pPr>
              <a:lnSpc>
                <a:spcPct val="80000"/>
              </a:lnSpc>
              <a:buClr>
                <a:schemeClr val="tx2"/>
              </a:buClr>
              <a:buSzPct val="90000"/>
              <a:defRPr/>
            </a:pPr>
            <a:r>
              <a:rPr lang="pl-PL" sz="2000" dirty="0">
                <a:latin typeface="Lato"/>
                <a:cs typeface="Lucida Sans Unicode" pitchFamily="34" charset="0"/>
              </a:rPr>
              <a:t>3</a:t>
            </a:r>
            <a:r>
              <a:rPr lang="pl-PL" sz="2000" dirty="0" smtClean="0">
                <a:latin typeface="Lato"/>
                <a:cs typeface="Lucida Sans Unicode" pitchFamily="34" charset="0"/>
              </a:rPr>
              <a:t>. </a:t>
            </a:r>
            <a:r>
              <a:rPr lang="pl-PL" sz="2000" dirty="0">
                <a:latin typeface="Lato"/>
                <a:cs typeface="Lucida Sans Unicode" pitchFamily="34" charset="0"/>
              </a:rPr>
              <a:t>Rozporządzenie Prezesa Rady Ministrów z dnia 28.12.2015 r. </a:t>
            </a:r>
            <a:r>
              <a:rPr lang="pl-PL" sz="2000" dirty="0" smtClean="0">
                <a:latin typeface="Lato"/>
                <a:cs typeface="Lucida Sans Unicode" pitchFamily="34" charset="0"/>
              </a:rPr>
              <a:t/>
            </a:r>
            <a:br>
              <a:rPr lang="pl-PL" sz="2000" dirty="0" smtClean="0">
                <a:latin typeface="Lato"/>
                <a:cs typeface="Lucida Sans Unicode" pitchFamily="34" charset="0"/>
              </a:rPr>
            </a:br>
            <a:r>
              <a:rPr lang="pl-PL" sz="2000" dirty="0" smtClean="0">
                <a:latin typeface="Lato"/>
                <a:cs typeface="Lucida Sans Unicode" pitchFamily="34" charset="0"/>
              </a:rPr>
              <a:t>	w </a:t>
            </a:r>
            <a:r>
              <a:rPr lang="pl-PL" sz="2000" dirty="0">
                <a:latin typeface="Lato"/>
                <a:cs typeface="Lucida Sans Unicode" pitchFamily="34" charset="0"/>
              </a:rPr>
              <a:t>sprawie kwot wartości zamówień oraz konkursów, </a:t>
            </a:r>
            <a:r>
              <a:rPr lang="pl-PL" sz="2000" dirty="0" smtClean="0">
                <a:latin typeface="Lato"/>
                <a:cs typeface="Lucida Sans Unicode" pitchFamily="34" charset="0"/>
              </a:rPr>
              <a:t/>
            </a:r>
            <a:br>
              <a:rPr lang="pl-PL" sz="2000" dirty="0" smtClean="0">
                <a:latin typeface="Lato"/>
                <a:cs typeface="Lucida Sans Unicode" pitchFamily="34" charset="0"/>
              </a:rPr>
            </a:br>
            <a:r>
              <a:rPr lang="pl-PL" sz="2000" dirty="0" smtClean="0">
                <a:latin typeface="Lato"/>
                <a:cs typeface="Lucida Sans Unicode" pitchFamily="34" charset="0"/>
              </a:rPr>
              <a:t>	od których jest </a:t>
            </a:r>
            <a:r>
              <a:rPr lang="pl-PL" sz="2000" dirty="0">
                <a:latin typeface="Lato"/>
                <a:cs typeface="Lucida Sans Unicode" pitchFamily="34" charset="0"/>
              </a:rPr>
              <a:t>uzależniony obowiązek przekazywania </a:t>
            </a:r>
            <a:r>
              <a:rPr lang="pl-PL" sz="2000" dirty="0" smtClean="0">
                <a:latin typeface="Lato"/>
                <a:cs typeface="Lucida Sans Unicode" pitchFamily="34" charset="0"/>
              </a:rPr>
              <a:t>	ogłoszeń Urzędowi Publikacji Unii </a:t>
            </a:r>
            <a:r>
              <a:rPr lang="pl-PL" sz="2000" dirty="0">
                <a:latin typeface="Lato"/>
                <a:cs typeface="Lucida Sans Unicode" pitchFamily="34" charset="0"/>
              </a:rPr>
              <a:t>Europejskiej </a:t>
            </a:r>
            <a:r>
              <a:rPr lang="pl-PL" sz="2000" dirty="0" smtClean="0">
                <a:latin typeface="Lato"/>
                <a:cs typeface="Lucida Sans Unicode" pitchFamily="34" charset="0"/>
              </a:rPr>
              <a:t/>
            </a:r>
            <a:br>
              <a:rPr lang="pl-PL" sz="2000" dirty="0" smtClean="0">
                <a:latin typeface="Lato"/>
                <a:cs typeface="Lucida Sans Unicode" pitchFamily="34" charset="0"/>
              </a:rPr>
            </a:br>
            <a:r>
              <a:rPr lang="pl-PL" sz="2000" dirty="0" smtClean="0">
                <a:latin typeface="Lato"/>
                <a:cs typeface="Lucida Sans Unicode" pitchFamily="34" charset="0"/>
              </a:rPr>
              <a:t>	(</a:t>
            </a:r>
            <a:r>
              <a:rPr lang="pl-PL" sz="2000" dirty="0">
                <a:latin typeface="Lato"/>
                <a:cs typeface="Lucida Sans Unicode" pitchFamily="34" charset="0"/>
              </a:rPr>
              <a:t>Dz.U. z 2015 r. poz. 2263, z późn.zm.)</a:t>
            </a:r>
            <a:br>
              <a:rPr lang="pl-PL" sz="2000" dirty="0">
                <a:latin typeface="Lato"/>
                <a:cs typeface="Lucida Sans Unicode" pitchFamily="34" charset="0"/>
              </a:rPr>
            </a:br>
            <a:endParaRPr lang="pl-PL" sz="1000" dirty="0">
              <a:latin typeface="Lato"/>
              <a:cs typeface="Lucida Sans Unicode" pitchFamily="34" charset="0"/>
            </a:endParaRPr>
          </a:p>
          <a:p>
            <a:pPr>
              <a:lnSpc>
                <a:spcPct val="80000"/>
              </a:lnSpc>
              <a:buSzPct val="90000"/>
              <a:defRPr/>
            </a:pPr>
            <a:endParaRPr lang="pl-PL" altLang="pl-PL" dirty="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a:t>
            </a:fld>
            <a:endParaRPr lang="pl-PL" altLang="pl-PL" dirty="0">
              <a:solidFill>
                <a:schemeClr val="accent3">
                  <a:lumMod val="75000"/>
                </a:schemeClr>
              </a:solidFill>
            </a:endParaRPr>
          </a:p>
        </p:txBody>
      </p:sp>
      <p:sp>
        <p:nvSpPr>
          <p:cNvPr id="7" name="TextBox 1"/>
          <p:cNvSpPr txBox="1"/>
          <p:nvPr/>
        </p:nvSpPr>
        <p:spPr>
          <a:xfrm>
            <a:off x="251520" y="548680"/>
            <a:ext cx="5112568" cy="1302921"/>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r>
              <a:rPr lang="pl-PL" sz="2600" b="1" baseline="30000" dirty="0">
                <a:solidFill>
                  <a:srgbClr val="636466"/>
                </a:solidFill>
                <a:latin typeface="Novecento wide Normal" pitchFamily="50" charset="-18"/>
              </a:rPr>
              <a:t> </a:t>
            </a:r>
            <a:r>
              <a:rPr lang="pl-PL" sz="2600" b="1" baseline="30000" dirty="0" smtClean="0">
                <a:solidFill>
                  <a:srgbClr val="636466"/>
                </a:solidFill>
                <a:latin typeface="Novecento wide Normal" pitchFamily="50" charset="-18"/>
              </a:rPr>
              <a:t>                </a:t>
            </a:r>
          </a:p>
          <a:p>
            <a:pPr algn="ctr"/>
            <a:r>
              <a:rPr lang="pl-PL" sz="3200" b="1" baseline="30000" dirty="0" smtClean="0">
                <a:solidFill>
                  <a:srgbClr val="636466"/>
                </a:solidFill>
                <a:latin typeface="Novecento wide Normal" pitchFamily="50" charset="-18"/>
              </a:rPr>
              <a:t>WYKAZ AKTÓW WYKONAWCZYCH</a:t>
            </a:r>
            <a:endParaRPr lang="en-GB" sz="3200" b="1" baseline="30000" dirty="0">
              <a:solidFill>
                <a:srgbClr val="636466"/>
              </a:solidFill>
              <a:latin typeface="Novecento wide Normal" pitchFamily="50" charset="-18"/>
            </a:endParaRPr>
          </a:p>
          <a:p>
            <a:endParaRPr lang="pl-PL" sz="2400" dirty="0">
              <a:solidFill>
                <a:srgbClr val="636466"/>
              </a:solidFill>
            </a:endParaRPr>
          </a:p>
        </p:txBody>
      </p:sp>
    </p:spTree>
    <p:extLst>
      <p:ext uri="{BB962C8B-B14F-4D97-AF65-F5344CB8AC3E}">
        <p14:creationId xmlns:p14="http://schemas.microsoft.com/office/powerpoint/2010/main" val="35851423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807277"/>
            <a:ext cx="7632700" cy="4278094"/>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r>
              <a:rPr lang="pl-PL" altLang="pl-PL" sz="2200" b="1" u="sng" dirty="0" smtClean="0">
                <a:latin typeface="Lato"/>
              </a:rPr>
              <a:t>U</a:t>
            </a:r>
            <a:r>
              <a:rPr lang="en-GB" altLang="pl-PL" sz="2200" b="1" u="sng" dirty="0" err="1" smtClean="0">
                <a:latin typeface="Lato"/>
              </a:rPr>
              <a:t>stawy</a:t>
            </a:r>
            <a:r>
              <a:rPr lang="en-GB" altLang="pl-PL" sz="2200" b="1" u="sng" dirty="0" smtClean="0">
                <a:latin typeface="Lato"/>
              </a:rPr>
              <a:t> </a:t>
            </a:r>
            <a:r>
              <a:rPr lang="en-GB" altLang="pl-PL" sz="2200" b="1" u="sng" dirty="0" err="1" smtClean="0">
                <a:latin typeface="Lato"/>
              </a:rPr>
              <a:t>nie</a:t>
            </a:r>
            <a:r>
              <a:rPr lang="en-GB" altLang="pl-PL" sz="2200" b="1" u="sng" dirty="0" smtClean="0">
                <a:latin typeface="Lato"/>
              </a:rPr>
              <a:t> </a:t>
            </a:r>
            <a:r>
              <a:rPr lang="en-GB" altLang="pl-PL" sz="2200" b="1" u="sng" dirty="0" err="1" smtClean="0">
                <a:latin typeface="Lato"/>
              </a:rPr>
              <a:t>stosuje</a:t>
            </a:r>
            <a:r>
              <a:rPr lang="en-GB" altLang="pl-PL" sz="2200" b="1" u="sng" dirty="0" smtClean="0">
                <a:latin typeface="Lato"/>
              </a:rPr>
              <a:t> </a:t>
            </a:r>
            <a:r>
              <a:rPr lang="en-GB" altLang="pl-PL" sz="2200" b="1" u="sng" dirty="0" err="1" smtClean="0">
                <a:latin typeface="Lato"/>
              </a:rPr>
              <a:t>się</a:t>
            </a:r>
            <a:r>
              <a:rPr lang="en-GB" altLang="pl-PL" sz="2200" b="1" u="sng" dirty="0" smtClean="0">
                <a:latin typeface="Lato"/>
              </a:rPr>
              <a:t> d</a:t>
            </a:r>
            <a:r>
              <a:rPr lang="pl-PL" altLang="pl-PL" sz="2200" b="1" u="sng" dirty="0" smtClean="0">
                <a:latin typeface="Lato"/>
              </a:rPr>
              <a:t>o (wybrane wyłączenia na podstawie art. 4 ustawy Prawo zamówień publicznych)</a:t>
            </a:r>
            <a:r>
              <a:rPr lang="en-GB" altLang="pl-PL" sz="2200" b="1" u="sng" dirty="0" smtClean="0">
                <a:latin typeface="Lato"/>
              </a:rPr>
              <a:t>:</a:t>
            </a:r>
            <a:r>
              <a:rPr lang="pl-PL" altLang="pl-PL" sz="2000" b="1" u="sng" dirty="0" smtClean="0">
                <a:latin typeface="Lato"/>
              </a:rPr>
              <a:t/>
            </a:r>
            <a:br>
              <a:rPr lang="pl-PL" altLang="pl-PL" sz="2000" b="1" u="sng" dirty="0" smtClean="0">
                <a:latin typeface="Lato"/>
              </a:rPr>
            </a:br>
            <a:endParaRPr lang="en-GB" altLang="pl-PL" sz="2000" b="1" u="sng" dirty="0" smtClean="0">
              <a:latin typeface="Lato"/>
            </a:endParaRPr>
          </a:p>
          <a:p>
            <a:pPr>
              <a:buFont typeface="StarSymbol" charset="0"/>
              <a:buAutoNum type="arabicPeriod"/>
            </a:pPr>
            <a:r>
              <a:rPr lang="pl-PL" altLang="pl-PL" sz="2000" b="1" dirty="0" smtClean="0">
                <a:latin typeface="Lato"/>
              </a:rPr>
              <a:t> Z</a:t>
            </a:r>
            <a:r>
              <a:rPr lang="en-GB" altLang="pl-PL" sz="2000" b="1" dirty="0" err="1" smtClean="0">
                <a:latin typeface="Lato"/>
              </a:rPr>
              <a:t>amówień</a:t>
            </a:r>
            <a:r>
              <a:rPr lang="en-GB" altLang="pl-PL" sz="2000" b="1" dirty="0" smtClean="0">
                <a:latin typeface="Lato"/>
              </a:rPr>
              <a:t> </a:t>
            </a:r>
            <a:r>
              <a:rPr lang="pl-PL" altLang="pl-PL" sz="2000" b="1" dirty="0" smtClean="0">
                <a:latin typeface="Lato"/>
              </a:rPr>
              <a:t>lub konkursów </a:t>
            </a:r>
            <a:r>
              <a:rPr lang="en-GB" altLang="pl-PL" sz="2000" b="1" dirty="0" err="1" smtClean="0">
                <a:latin typeface="Lato"/>
              </a:rPr>
              <a:t>udzielanych</a:t>
            </a:r>
            <a:r>
              <a:rPr lang="en-GB" altLang="pl-PL" sz="2000" b="1" dirty="0" smtClean="0">
                <a:latin typeface="Lato"/>
              </a:rPr>
              <a:t> </a:t>
            </a:r>
            <a:r>
              <a:rPr lang="en-GB" altLang="pl-PL" sz="2000" b="1" dirty="0" err="1" smtClean="0">
                <a:latin typeface="Lato"/>
              </a:rPr>
              <a:t>na</a:t>
            </a:r>
            <a:r>
              <a:rPr lang="en-GB" altLang="pl-PL" sz="2000" b="1" dirty="0" smtClean="0">
                <a:latin typeface="Lato"/>
              </a:rPr>
              <a:t> </a:t>
            </a:r>
            <a:r>
              <a:rPr lang="en-GB" altLang="pl-PL" sz="2000" b="1" dirty="0" err="1" smtClean="0">
                <a:latin typeface="Lato"/>
              </a:rPr>
              <a:t>podstawie</a:t>
            </a:r>
            <a:r>
              <a:rPr lang="en-GB" altLang="pl-PL" sz="2000" b="1" dirty="0" smtClean="0">
                <a:latin typeface="Lato"/>
              </a:rPr>
              <a:t> </a:t>
            </a:r>
            <a:r>
              <a:rPr lang="pl-PL" altLang="pl-PL" sz="2000" b="1" dirty="0" smtClean="0">
                <a:latin typeface="Lato"/>
              </a:rPr>
              <a:t>innej niż określona ustawą, procedury </a:t>
            </a:r>
            <a:r>
              <a:rPr lang="pl-PL" altLang="pl-PL" sz="2000" dirty="0" smtClean="0">
                <a:latin typeface="Lato"/>
              </a:rPr>
              <a:t>– organizacji międzynarodowej, umowy międzynarodowej, międzynarodowej instytucji finansującej - zgodnie </a:t>
            </a:r>
            <a:br>
              <a:rPr lang="pl-PL" altLang="pl-PL" sz="2000" dirty="0" smtClean="0">
                <a:latin typeface="Lato"/>
              </a:rPr>
            </a:br>
            <a:r>
              <a:rPr lang="pl-PL" altLang="pl-PL" sz="2000" dirty="0" smtClean="0">
                <a:latin typeface="Lato"/>
              </a:rPr>
              <a:t>z postanowieniami zawartymi w art. 4 </a:t>
            </a:r>
            <a:r>
              <a:rPr lang="pl-PL" altLang="pl-PL" sz="2000" dirty="0" err="1" smtClean="0">
                <a:latin typeface="Lato"/>
              </a:rPr>
              <a:t>pkt</a:t>
            </a:r>
            <a:r>
              <a:rPr lang="pl-PL" altLang="pl-PL" sz="2000" dirty="0" smtClean="0">
                <a:latin typeface="Lato"/>
              </a:rPr>
              <a:t> 1), 1a) i 1b)</a:t>
            </a:r>
            <a:br>
              <a:rPr lang="pl-PL" altLang="pl-PL" sz="2000" dirty="0" smtClean="0">
                <a:latin typeface="Lato"/>
              </a:rPr>
            </a:br>
            <a:endParaRPr lang="en-GB" altLang="pl-PL" sz="1400" dirty="0" smtClean="0">
              <a:latin typeface="Lato"/>
            </a:endParaRPr>
          </a:p>
          <a:p>
            <a:pPr>
              <a:buFont typeface="StarSymbol" charset="0"/>
              <a:buAutoNum type="arabicPeriod"/>
            </a:pPr>
            <a:r>
              <a:rPr lang="pl-PL" altLang="pl-PL" sz="2000" b="1" dirty="0" smtClean="0">
                <a:latin typeface="Lato"/>
              </a:rPr>
              <a:t> Z</a:t>
            </a:r>
            <a:r>
              <a:rPr lang="en-GB" altLang="pl-PL" sz="2000" b="1" dirty="0" err="1" smtClean="0">
                <a:latin typeface="Lato"/>
              </a:rPr>
              <a:t>amówień</a:t>
            </a:r>
            <a:r>
              <a:rPr lang="en-GB" altLang="pl-PL" sz="2000" b="1" dirty="0" smtClean="0">
                <a:latin typeface="Lato"/>
              </a:rPr>
              <a:t> </a:t>
            </a:r>
            <a:r>
              <a:rPr lang="en-GB" altLang="pl-PL" sz="2000" b="1" dirty="0" err="1" smtClean="0">
                <a:latin typeface="Lato"/>
              </a:rPr>
              <a:t>Narodowego</a:t>
            </a:r>
            <a:r>
              <a:rPr lang="en-GB" altLang="pl-PL" sz="2000" b="1" dirty="0" smtClean="0">
                <a:latin typeface="Lato"/>
              </a:rPr>
              <a:t> </a:t>
            </a:r>
            <a:r>
              <a:rPr lang="en-GB" altLang="pl-PL" sz="2000" b="1" dirty="0" err="1" smtClean="0">
                <a:latin typeface="Lato"/>
              </a:rPr>
              <a:t>Banku</a:t>
            </a:r>
            <a:r>
              <a:rPr lang="en-GB" altLang="pl-PL" sz="2000" b="1" dirty="0" smtClean="0">
                <a:latin typeface="Lato"/>
              </a:rPr>
              <a:t> </a:t>
            </a:r>
            <a:r>
              <a:rPr lang="en-GB" altLang="pl-PL" sz="2000" b="1" dirty="0" err="1" smtClean="0">
                <a:latin typeface="Lato"/>
              </a:rPr>
              <a:t>Polskiego</a:t>
            </a:r>
            <a:r>
              <a:rPr lang="en-GB" altLang="pl-PL" sz="2000" b="1" dirty="0" smtClean="0">
                <a:latin typeface="Lato"/>
              </a:rPr>
              <a:t> </a:t>
            </a:r>
            <a:r>
              <a:rPr lang="pl-PL" altLang="pl-PL" sz="2000" b="1" dirty="0" smtClean="0">
                <a:latin typeface="Lato"/>
              </a:rPr>
              <a:t/>
            </a:r>
            <a:br>
              <a:rPr lang="pl-PL" altLang="pl-PL" sz="2000" b="1" dirty="0" smtClean="0">
                <a:latin typeface="Lato"/>
              </a:rPr>
            </a:br>
            <a:r>
              <a:rPr lang="en-GB" altLang="pl-PL" sz="2000" i="1" dirty="0" smtClean="0">
                <a:latin typeface="Lato"/>
              </a:rPr>
              <a:t>(</a:t>
            </a:r>
            <a:r>
              <a:rPr lang="en-GB" altLang="pl-PL" sz="2000" i="1" dirty="0" err="1" smtClean="0">
                <a:latin typeface="Lato"/>
              </a:rPr>
              <a:t>zgodnie</a:t>
            </a:r>
            <a:r>
              <a:rPr lang="en-GB" altLang="pl-PL" sz="2000" i="1" dirty="0" smtClean="0">
                <a:latin typeface="Lato"/>
              </a:rPr>
              <a:t> z </a:t>
            </a:r>
            <a:r>
              <a:rPr lang="en-GB" altLang="pl-PL" sz="2000" i="1" dirty="0" err="1" smtClean="0">
                <a:latin typeface="Lato"/>
              </a:rPr>
              <a:t>wyliczeniem</a:t>
            </a:r>
            <a:r>
              <a:rPr lang="en-GB" altLang="pl-PL" sz="2000" i="1" dirty="0" smtClean="0">
                <a:latin typeface="Lato"/>
              </a:rPr>
              <a:t> w art. 4   </a:t>
            </a:r>
            <a:r>
              <a:rPr lang="en-GB" altLang="pl-PL" sz="2000" i="1" dirty="0" err="1" smtClean="0">
                <a:latin typeface="Lato"/>
              </a:rPr>
              <a:t>pkt</a:t>
            </a:r>
            <a:r>
              <a:rPr lang="en-GB" altLang="pl-PL" sz="2000" i="1" dirty="0" smtClean="0">
                <a:latin typeface="Lato"/>
              </a:rPr>
              <a:t> 2 </a:t>
            </a:r>
            <a:r>
              <a:rPr lang="en-GB" altLang="pl-PL" sz="2000" i="1" dirty="0" err="1" smtClean="0">
                <a:latin typeface="Lato"/>
              </a:rPr>
              <a:t>ustawy</a:t>
            </a:r>
            <a:r>
              <a:rPr lang="en-GB" altLang="pl-PL" sz="2000" i="1" dirty="0" smtClean="0">
                <a:latin typeface="Lato"/>
              </a:rPr>
              <a:t> PZP)</a:t>
            </a:r>
            <a:r>
              <a:rPr lang="pl-PL" altLang="pl-PL" sz="2000" i="1" dirty="0" smtClean="0">
                <a:latin typeface="Lato"/>
              </a:rPr>
              <a:t/>
            </a:r>
            <a:br>
              <a:rPr lang="pl-PL" altLang="pl-PL" sz="2000" i="1" dirty="0" smtClean="0">
                <a:latin typeface="Lato"/>
              </a:rPr>
            </a:br>
            <a:endParaRPr lang="pl-PL" altLang="pl-PL" sz="1400" i="1" dirty="0" smtClean="0">
              <a:latin typeface="Lato"/>
            </a:endParaRPr>
          </a:p>
          <a:p>
            <a:r>
              <a:rPr lang="pl-PL" altLang="pl-PL" sz="2000" b="1" dirty="0" smtClean="0">
                <a:latin typeface="Lato"/>
              </a:rPr>
              <a:t>2a. Zamówień Banku Gospodarstwa Krajowego </a:t>
            </a:r>
            <a:br>
              <a:rPr lang="pl-PL" altLang="pl-PL" sz="2000" b="1" dirty="0" smtClean="0">
                <a:latin typeface="Lato"/>
              </a:rPr>
            </a:br>
            <a:r>
              <a:rPr lang="pl-PL" altLang="pl-PL" sz="2000" i="1" dirty="0" smtClean="0">
                <a:latin typeface="Lato"/>
              </a:rPr>
              <a:t>(zgodnie z wyliczeniem w art. 4 </a:t>
            </a:r>
            <a:r>
              <a:rPr lang="pl-PL" altLang="pl-PL" sz="2000" i="1" dirty="0" err="1" smtClean="0">
                <a:latin typeface="Lato"/>
              </a:rPr>
              <a:t>pkt</a:t>
            </a:r>
            <a:r>
              <a:rPr lang="pl-PL" altLang="pl-PL" sz="2000" i="1" dirty="0" smtClean="0">
                <a:latin typeface="Lato"/>
              </a:rPr>
              <a:t> 2a ustawy PZP)</a:t>
            </a:r>
            <a:endParaRPr lang="en-GB"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30</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STOSOWANIA USTAWY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65902"/>
            <a:ext cx="7776864" cy="455509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buFont typeface="StarSymbol" charset="0"/>
              <a:buAutoNum type="arabicPeriod" startAt="3"/>
            </a:pPr>
            <a:r>
              <a:rPr lang="pl-PL" altLang="pl-PL" sz="2000" b="1" dirty="0" smtClean="0">
                <a:latin typeface="Lato"/>
              </a:rPr>
              <a:t>Z</a:t>
            </a:r>
            <a:r>
              <a:rPr lang="en-GB" altLang="pl-PL" sz="2000" b="1" dirty="0" err="1" smtClean="0">
                <a:latin typeface="Lato"/>
              </a:rPr>
              <a:t>amówień</a:t>
            </a:r>
            <a:r>
              <a:rPr lang="en-GB" altLang="pl-PL" sz="2000" b="1" dirty="0" smtClean="0">
                <a:latin typeface="Lato"/>
              </a:rPr>
              <a:t>, </a:t>
            </a:r>
            <a:r>
              <a:rPr lang="en-GB" altLang="pl-PL" sz="2000" b="1" dirty="0" err="1" smtClean="0">
                <a:latin typeface="Lato"/>
              </a:rPr>
              <a:t>których</a:t>
            </a:r>
            <a:r>
              <a:rPr lang="en-GB" altLang="pl-PL" sz="2000" b="1" dirty="0" smtClean="0">
                <a:latin typeface="Lato"/>
              </a:rPr>
              <a:t> </a:t>
            </a:r>
            <a:r>
              <a:rPr lang="en-GB" altLang="pl-PL" sz="2000" b="1" dirty="0" err="1" smtClean="0">
                <a:latin typeface="Lato"/>
              </a:rPr>
              <a:t>przedmiotem</a:t>
            </a:r>
            <a:r>
              <a:rPr lang="en-GB" altLang="pl-PL" sz="2000" b="1" dirty="0" smtClean="0">
                <a:latin typeface="Lato"/>
              </a:rPr>
              <a:t> </a:t>
            </a:r>
            <a:r>
              <a:rPr lang="en-GB" altLang="pl-PL" sz="2000" b="1" dirty="0" err="1" smtClean="0">
                <a:latin typeface="Lato"/>
              </a:rPr>
              <a:t>są</a:t>
            </a:r>
            <a:r>
              <a:rPr lang="pl-PL" altLang="pl-PL" sz="2000" b="1" dirty="0" smtClean="0">
                <a:latin typeface="Lato"/>
              </a:rPr>
              <a:t> (art. 4 </a:t>
            </a:r>
            <a:r>
              <a:rPr lang="pl-PL" altLang="pl-PL" sz="2000" b="1" dirty="0" err="1" smtClean="0">
                <a:latin typeface="Lato"/>
              </a:rPr>
              <a:t>pkt</a:t>
            </a:r>
            <a:r>
              <a:rPr lang="pl-PL" altLang="pl-PL" sz="2000" b="1" dirty="0" smtClean="0">
                <a:latin typeface="Lato"/>
              </a:rPr>
              <a:t> 3 lit. a-l)</a:t>
            </a:r>
            <a:r>
              <a:rPr lang="en-GB" altLang="pl-PL" sz="2000" b="1" dirty="0" smtClean="0">
                <a:latin typeface="Lato"/>
              </a:rPr>
              <a:t>:</a:t>
            </a:r>
            <a:r>
              <a:rPr lang="pl-PL" altLang="pl-PL" sz="2000" b="1" dirty="0" smtClean="0">
                <a:latin typeface="Lato"/>
              </a:rPr>
              <a:t/>
            </a:r>
            <a:br>
              <a:rPr lang="pl-PL" altLang="pl-PL" sz="2000" b="1" dirty="0" smtClean="0">
                <a:latin typeface="Lato"/>
              </a:rPr>
            </a:br>
            <a:r>
              <a:rPr lang="en-GB" altLang="pl-PL" sz="1000" b="1" dirty="0" smtClean="0">
                <a:latin typeface="Lato"/>
              </a:rPr>
              <a:t/>
            </a:r>
            <a:br>
              <a:rPr lang="en-GB" altLang="pl-PL" sz="1000" b="1" dirty="0" smtClean="0">
                <a:latin typeface="Lato"/>
              </a:rPr>
            </a:br>
            <a:r>
              <a:rPr lang="en-GB" altLang="pl-PL" sz="2000" dirty="0" smtClean="0">
                <a:latin typeface="Lato"/>
              </a:rPr>
              <a:t>*</a:t>
            </a:r>
            <a:r>
              <a:rPr lang="en-GB" altLang="pl-PL" sz="2000" b="1" dirty="0" smtClean="0">
                <a:latin typeface="Lato"/>
              </a:rPr>
              <a:t> </a:t>
            </a:r>
            <a:r>
              <a:rPr lang="en-GB" altLang="pl-PL" sz="2000" dirty="0" err="1" smtClean="0">
                <a:latin typeface="Lato"/>
              </a:rPr>
              <a:t>usługi</a:t>
            </a:r>
            <a:r>
              <a:rPr lang="en-GB" altLang="pl-PL" sz="2000" dirty="0" smtClean="0">
                <a:latin typeface="Lato"/>
              </a:rPr>
              <a:t> </a:t>
            </a:r>
            <a:r>
              <a:rPr lang="en-GB" altLang="pl-PL" sz="2000" dirty="0" err="1" smtClean="0">
                <a:latin typeface="Lato"/>
              </a:rPr>
              <a:t>arbitrażowe</a:t>
            </a:r>
            <a:r>
              <a:rPr lang="en-GB" altLang="pl-PL" sz="2000" dirty="0" smtClean="0">
                <a:latin typeface="Lato"/>
              </a:rPr>
              <a:t> </a:t>
            </a:r>
            <a:r>
              <a:rPr lang="en-GB" altLang="pl-PL" sz="2000" dirty="0" err="1" smtClean="0">
                <a:latin typeface="Lato"/>
              </a:rPr>
              <a:t>lub</a:t>
            </a:r>
            <a:r>
              <a:rPr lang="en-GB" altLang="pl-PL" sz="2000" dirty="0" smtClean="0">
                <a:latin typeface="Lato"/>
              </a:rPr>
              <a:t> </a:t>
            </a:r>
            <a:r>
              <a:rPr lang="en-GB" altLang="pl-PL" sz="2000" dirty="0" err="1" smtClean="0">
                <a:latin typeface="Lato"/>
              </a:rPr>
              <a:t>pojednawcze</a:t>
            </a:r>
            <a:r>
              <a:rPr lang="en-GB" altLang="pl-PL" sz="2000" dirty="0" smtClean="0">
                <a:latin typeface="Lato"/>
              </a:rPr>
              <a:t>,</a:t>
            </a:r>
            <a:br>
              <a:rPr lang="en-GB" altLang="pl-PL" sz="2000" dirty="0" smtClean="0">
                <a:latin typeface="Lato"/>
              </a:rPr>
            </a:br>
            <a:r>
              <a:rPr lang="en-GB" altLang="pl-PL" sz="2000" dirty="0" smtClean="0">
                <a:latin typeface="Lato"/>
              </a:rPr>
              <a:t>* </a:t>
            </a:r>
            <a:r>
              <a:rPr lang="en-GB" altLang="pl-PL" sz="2000" dirty="0" err="1" smtClean="0">
                <a:latin typeface="Lato"/>
              </a:rPr>
              <a:t>usługi</a:t>
            </a:r>
            <a:r>
              <a:rPr lang="en-GB" altLang="pl-PL" sz="2000" dirty="0" smtClean="0">
                <a:latin typeface="Lato"/>
              </a:rPr>
              <a:t> NBP,</a:t>
            </a:r>
            <a:br>
              <a:rPr lang="en-GB" altLang="pl-PL" sz="2000" dirty="0" smtClean="0">
                <a:latin typeface="Lato"/>
              </a:rPr>
            </a:br>
            <a:r>
              <a:rPr lang="en-GB" altLang="pl-PL" sz="2000" dirty="0" smtClean="0">
                <a:latin typeface="Lato"/>
              </a:rPr>
              <a:t>* </a:t>
            </a:r>
            <a:r>
              <a:rPr lang="en-GB" altLang="pl-PL" sz="2000" dirty="0" err="1" smtClean="0">
                <a:latin typeface="Lato"/>
              </a:rPr>
              <a:t>usługi</a:t>
            </a:r>
            <a:r>
              <a:rPr lang="en-GB" altLang="pl-PL" sz="2000" dirty="0" smtClean="0">
                <a:latin typeface="Lato"/>
              </a:rPr>
              <a:t> </a:t>
            </a:r>
            <a:r>
              <a:rPr lang="pl-PL" altLang="pl-PL" sz="2000" dirty="0" smtClean="0">
                <a:latin typeface="Lato"/>
              </a:rPr>
              <a:t>badawcze i rozwojowe </a:t>
            </a:r>
            <a:r>
              <a:rPr lang="pl-PL" altLang="pl-PL" sz="2000" i="1" dirty="0" smtClean="0">
                <a:latin typeface="Lato"/>
              </a:rPr>
              <a:t>(zgodnie z przesłankami zawartymi </a:t>
            </a:r>
            <a:br>
              <a:rPr lang="pl-PL" altLang="pl-PL" sz="2000" i="1" dirty="0" smtClean="0">
                <a:latin typeface="Lato"/>
              </a:rPr>
            </a:br>
            <a:r>
              <a:rPr lang="en-GB" altLang="pl-PL" sz="2000" i="1" dirty="0" smtClean="0">
                <a:latin typeface="Lato"/>
              </a:rPr>
              <a:t>w art. 4 </a:t>
            </a:r>
            <a:r>
              <a:rPr lang="en-GB" altLang="pl-PL" sz="2000" i="1" dirty="0" err="1" smtClean="0">
                <a:latin typeface="Lato"/>
              </a:rPr>
              <a:t>pkt</a:t>
            </a:r>
            <a:r>
              <a:rPr lang="en-GB" altLang="pl-PL" sz="2000" i="1" dirty="0" smtClean="0">
                <a:latin typeface="Lato"/>
              </a:rPr>
              <a:t> 3</a:t>
            </a:r>
            <a:r>
              <a:rPr lang="pl-PL" altLang="pl-PL" sz="2000" i="1" dirty="0" smtClean="0">
                <a:latin typeface="Lato"/>
              </a:rPr>
              <a:t>)</a:t>
            </a:r>
            <a:r>
              <a:rPr lang="en-GB" altLang="pl-PL" sz="2000" i="1" dirty="0" smtClean="0">
                <a:latin typeface="Lato"/>
              </a:rPr>
              <a:t> </a:t>
            </a:r>
            <a:r>
              <a:rPr lang="en-GB" altLang="pl-PL" sz="2000" i="1" dirty="0" err="1" smtClean="0">
                <a:latin typeface="Lato"/>
              </a:rPr>
              <a:t>lit.e</a:t>
            </a:r>
            <a:r>
              <a:rPr lang="en-GB" altLang="pl-PL" sz="2000" i="1" dirty="0" smtClean="0">
                <a:latin typeface="Lato"/>
              </a:rPr>
              <a:t>)</a:t>
            </a:r>
            <a:r>
              <a:rPr lang="en-GB" altLang="pl-PL" sz="2000" dirty="0" smtClean="0">
                <a:latin typeface="Lato"/>
              </a:rPr>
              <a:t>,</a:t>
            </a:r>
            <a:r>
              <a:rPr lang="pl-PL" altLang="pl-PL" sz="2000" dirty="0" smtClean="0">
                <a:latin typeface="Lato"/>
              </a:rPr>
              <a:t/>
            </a:r>
            <a:br>
              <a:rPr lang="pl-PL" altLang="pl-PL" sz="2000" dirty="0" smtClean="0">
                <a:latin typeface="Lato"/>
              </a:rPr>
            </a:br>
            <a:r>
              <a:rPr lang="en-GB" altLang="pl-PL" sz="2000" dirty="0" smtClean="0">
                <a:latin typeface="Lato"/>
              </a:rPr>
              <a:t>* </a:t>
            </a:r>
            <a:r>
              <a:rPr lang="pl-PL" altLang="pl-PL" sz="2000" dirty="0" smtClean="0">
                <a:latin typeface="Lato"/>
              </a:rPr>
              <a:t>usługi prawne </a:t>
            </a:r>
            <a:r>
              <a:rPr lang="pl-PL" altLang="pl-PL" sz="2000" i="1" dirty="0" smtClean="0">
                <a:latin typeface="Lato"/>
              </a:rPr>
              <a:t>(zgodnie ze wskazaniem zawartym w art. 4 </a:t>
            </a:r>
            <a:br>
              <a:rPr lang="pl-PL" altLang="pl-PL" sz="2000" i="1" dirty="0" smtClean="0">
                <a:latin typeface="Lato"/>
              </a:rPr>
            </a:br>
            <a:r>
              <a:rPr lang="pl-PL" altLang="pl-PL" sz="2000" i="1" dirty="0" err="1" smtClean="0">
                <a:latin typeface="Lato"/>
              </a:rPr>
              <a:t>pkt</a:t>
            </a:r>
            <a:r>
              <a:rPr lang="pl-PL" altLang="pl-PL" sz="2000" i="1" dirty="0" smtClean="0">
                <a:latin typeface="Lato"/>
              </a:rPr>
              <a:t> 3) lit. </a:t>
            </a:r>
            <a:r>
              <a:rPr lang="pl-PL" altLang="pl-PL" sz="2000" i="1" dirty="0" err="1" smtClean="0">
                <a:latin typeface="Lato"/>
              </a:rPr>
              <a:t>ea</a:t>
            </a:r>
            <a:r>
              <a:rPr lang="pl-PL" altLang="pl-PL" sz="2000" i="1" dirty="0" smtClean="0">
                <a:latin typeface="Lato"/>
              </a:rPr>
              <a:t>)</a:t>
            </a:r>
            <a:r>
              <a:rPr lang="en-GB" altLang="pl-PL" sz="2000" i="1" dirty="0" smtClean="0">
                <a:latin typeface="Lato"/>
              </a:rPr>
              <a:t/>
            </a:r>
            <a:br>
              <a:rPr lang="en-GB" altLang="pl-PL" sz="2000" i="1" dirty="0" smtClean="0">
                <a:latin typeface="Lato"/>
              </a:rPr>
            </a:br>
            <a:r>
              <a:rPr lang="en-GB" altLang="pl-PL" sz="2000" dirty="0" smtClean="0">
                <a:latin typeface="Lato"/>
              </a:rPr>
              <a:t>*</a:t>
            </a:r>
            <a:r>
              <a:rPr lang="en-GB" altLang="pl-PL" sz="2000" b="1" dirty="0" smtClean="0">
                <a:latin typeface="Lato"/>
              </a:rPr>
              <a:t> </a:t>
            </a:r>
            <a:r>
              <a:rPr lang="pl-PL" altLang="pl-PL" sz="2000" dirty="0" smtClean="0">
                <a:latin typeface="Lato"/>
              </a:rPr>
              <a:t>nabycie audycji i materiałów do audycji lub ich opracowanie, produkcja lub koprodukcja, jeżeli są przeznaczone na potrzeby świadczenia audiowizualnych usług medialnych lub radiowych usług medialnych – udzielanych przez dostawców audiowizualnych lub radiowych usług medialnych,</a:t>
            </a:r>
            <a:br>
              <a:rPr lang="pl-PL" altLang="pl-PL" sz="2000" dirty="0" smtClean="0">
                <a:latin typeface="Lato"/>
              </a:rPr>
            </a:br>
            <a:r>
              <a:rPr lang="en-GB" altLang="pl-PL" sz="2000" dirty="0" smtClean="0">
                <a:latin typeface="Lato"/>
              </a:rPr>
              <a:t> *</a:t>
            </a:r>
            <a:r>
              <a:rPr lang="en-GB" altLang="pl-PL" sz="2000" b="1" dirty="0" smtClean="0">
                <a:latin typeface="Lato"/>
              </a:rPr>
              <a:t> </a:t>
            </a:r>
            <a:r>
              <a:rPr lang="en-GB" altLang="pl-PL" sz="2000" dirty="0" err="1" smtClean="0">
                <a:latin typeface="Lato"/>
              </a:rPr>
              <a:t>zakup</a:t>
            </a:r>
            <a:r>
              <a:rPr lang="en-GB" altLang="pl-PL" sz="2000" dirty="0" smtClean="0">
                <a:latin typeface="Lato"/>
              </a:rPr>
              <a:t> </a:t>
            </a:r>
            <a:r>
              <a:rPr lang="en-GB" altLang="pl-PL" sz="2000" dirty="0" err="1" smtClean="0">
                <a:latin typeface="Lato"/>
              </a:rPr>
              <a:t>czasu</a:t>
            </a:r>
            <a:r>
              <a:rPr lang="en-GB" altLang="pl-PL" sz="2000" dirty="0" smtClean="0">
                <a:latin typeface="Lato"/>
              </a:rPr>
              <a:t> </a:t>
            </a:r>
            <a:r>
              <a:rPr lang="en-GB" altLang="pl-PL" sz="2000" dirty="0" err="1" smtClean="0">
                <a:latin typeface="Lato"/>
              </a:rPr>
              <a:t>antenowego</a:t>
            </a:r>
            <a:r>
              <a:rPr lang="pl-PL" altLang="pl-PL" sz="2000" dirty="0" smtClean="0">
                <a:latin typeface="Lato"/>
              </a:rPr>
              <a:t> lub audycji od dostawców audiowizualnych lub radiowych usług medialnych, </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31</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STOSOWANIA USTAWY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72815"/>
            <a:ext cx="7632700" cy="4770537"/>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buFont typeface="StarSymbol" charset="0"/>
              <a:buAutoNum type="arabicPeriod" startAt="3"/>
            </a:pPr>
            <a:r>
              <a:rPr lang="pl-PL" altLang="pl-PL" sz="2000" b="1" dirty="0" smtClean="0">
                <a:latin typeface="Lato"/>
              </a:rPr>
              <a:t>Z</a:t>
            </a:r>
            <a:r>
              <a:rPr lang="en-GB" altLang="pl-PL" sz="2000" b="1" dirty="0" err="1" smtClean="0">
                <a:latin typeface="Lato"/>
              </a:rPr>
              <a:t>amówień</a:t>
            </a:r>
            <a:r>
              <a:rPr lang="en-GB" altLang="pl-PL" sz="2000" b="1" dirty="0" smtClean="0">
                <a:latin typeface="Lato"/>
              </a:rPr>
              <a:t>, </a:t>
            </a:r>
            <a:r>
              <a:rPr lang="en-GB" altLang="pl-PL" sz="2000" b="1" dirty="0" err="1" smtClean="0">
                <a:latin typeface="Lato"/>
              </a:rPr>
              <a:t>których</a:t>
            </a:r>
            <a:r>
              <a:rPr lang="en-GB" altLang="pl-PL" sz="2000" b="1" dirty="0" smtClean="0">
                <a:latin typeface="Lato"/>
              </a:rPr>
              <a:t> </a:t>
            </a:r>
            <a:r>
              <a:rPr lang="en-GB" altLang="pl-PL" sz="2000" b="1" dirty="0" err="1" smtClean="0">
                <a:latin typeface="Lato"/>
              </a:rPr>
              <a:t>przedmiotem</a:t>
            </a:r>
            <a:r>
              <a:rPr lang="en-GB" altLang="pl-PL" sz="2000" b="1" dirty="0" smtClean="0">
                <a:latin typeface="Lato"/>
              </a:rPr>
              <a:t> </a:t>
            </a:r>
            <a:r>
              <a:rPr lang="en-GB" altLang="pl-PL" sz="2000" b="1" dirty="0" err="1" smtClean="0">
                <a:latin typeface="Lato"/>
              </a:rPr>
              <a:t>są</a:t>
            </a:r>
            <a:r>
              <a:rPr lang="pl-PL" altLang="pl-PL" sz="2000" b="1" dirty="0" smtClean="0">
                <a:latin typeface="Lato"/>
              </a:rPr>
              <a:t> (art. 4 </a:t>
            </a:r>
            <a:r>
              <a:rPr lang="pl-PL" altLang="pl-PL" sz="2000" b="1" dirty="0" err="1" smtClean="0">
                <a:latin typeface="Lato"/>
              </a:rPr>
              <a:t>pkt</a:t>
            </a:r>
            <a:r>
              <a:rPr lang="pl-PL" altLang="pl-PL" sz="2000" b="1" dirty="0" smtClean="0">
                <a:latin typeface="Lato"/>
              </a:rPr>
              <a:t> 3 lit. a-l)</a:t>
            </a:r>
            <a:r>
              <a:rPr lang="en-GB" altLang="pl-PL" sz="2000" b="1" dirty="0" smtClean="0">
                <a:latin typeface="Lato"/>
              </a:rPr>
              <a:t>:</a:t>
            </a:r>
            <a:r>
              <a:rPr lang="pl-PL" altLang="pl-PL" sz="2000" b="1" dirty="0" smtClean="0">
                <a:latin typeface="Lato"/>
              </a:rPr>
              <a:t/>
            </a:r>
            <a:br>
              <a:rPr lang="pl-PL" altLang="pl-PL" sz="2000" b="1" dirty="0" smtClean="0">
                <a:latin typeface="Lato"/>
              </a:rPr>
            </a:br>
            <a:r>
              <a:rPr lang="en-GB" altLang="pl-PL" sz="2400" b="1" dirty="0" smtClean="0">
                <a:latin typeface="Lato"/>
              </a:rPr>
              <a:t/>
            </a:r>
            <a:br>
              <a:rPr lang="en-GB" altLang="pl-PL" sz="2400" b="1" dirty="0" smtClean="0">
                <a:latin typeface="Lato"/>
              </a:rPr>
            </a:br>
            <a:r>
              <a:rPr lang="en-GB" altLang="pl-PL" sz="2000" dirty="0" smtClean="0">
                <a:latin typeface="Lato"/>
              </a:rPr>
              <a:t> * </a:t>
            </a:r>
            <a:r>
              <a:rPr lang="en-GB" altLang="pl-PL" sz="2000" dirty="0" err="1" smtClean="0">
                <a:latin typeface="Lato"/>
              </a:rPr>
              <a:t>nabycie</a:t>
            </a:r>
            <a:r>
              <a:rPr lang="en-GB" altLang="pl-PL" sz="2000" dirty="0" smtClean="0">
                <a:latin typeface="Lato"/>
              </a:rPr>
              <a:t> </a:t>
            </a:r>
            <a:r>
              <a:rPr lang="en-GB" altLang="pl-PL" sz="2000" dirty="0" err="1" smtClean="0">
                <a:latin typeface="Lato"/>
              </a:rPr>
              <a:t>własności</a:t>
            </a:r>
            <a:r>
              <a:rPr lang="en-GB" altLang="pl-PL" sz="2000" dirty="0" smtClean="0">
                <a:latin typeface="Lato"/>
              </a:rPr>
              <a:t> </a:t>
            </a:r>
            <a:r>
              <a:rPr lang="pl-PL" altLang="pl-PL" sz="2000" dirty="0" smtClean="0">
                <a:latin typeface="Lato"/>
              </a:rPr>
              <a:t>lub innych praw do istniejących budynków lub nieruchomości</a:t>
            </a:r>
            <a:r>
              <a:rPr lang="en-GB" altLang="pl-PL" sz="2000" dirty="0" smtClean="0">
                <a:latin typeface="Lato"/>
              </a:rPr>
              <a:t>,</a:t>
            </a:r>
            <a:br>
              <a:rPr lang="en-GB" altLang="pl-PL" sz="2000" dirty="0" smtClean="0">
                <a:latin typeface="Lato"/>
              </a:rPr>
            </a:br>
            <a:r>
              <a:rPr lang="en-GB" altLang="pl-PL" sz="2000" dirty="0" smtClean="0">
                <a:latin typeface="Lato"/>
              </a:rPr>
              <a:t>* </a:t>
            </a:r>
            <a:r>
              <a:rPr lang="en-GB" altLang="pl-PL" sz="2000" dirty="0" err="1" smtClean="0">
                <a:latin typeface="Lato"/>
              </a:rPr>
              <a:t>usługi</a:t>
            </a:r>
            <a:r>
              <a:rPr lang="en-GB" altLang="pl-PL" sz="2000" dirty="0" smtClean="0">
                <a:latin typeface="Lato"/>
              </a:rPr>
              <a:t> </a:t>
            </a:r>
            <a:r>
              <a:rPr lang="en-GB" altLang="pl-PL" sz="2000" dirty="0" err="1" smtClean="0">
                <a:latin typeface="Lato"/>
              </a:rPr>
              <a:t>finansowe</a:t>
            </a:r>
            <a:r>
              <a:rPr lang="en-GB" altLang="pl-PL" sz="2000" dirty="0" smtClean="0">
                <a:latin typeface="Lato"/>
              </a:rPr>
              <a:t> z</a:t>
            </a:r>
            <a:r>
              <a:rPr lang="pl-PL" altLang="pl-PL" sz="2000" dirty="0" smtClean="0">
                <a:latin typeface="Lato"/>
              </a:rPr>
              <a:t>w</a:t>
            </a:r>
            <a:r>
              <a:rPr lang="en-GB" altLang="pl-PL" sz="2000" dirty="0" err="1" smtClean="0">
                <a:latin typeface="Lato"/>
              </a:rPr>
              <a:t>iązane</a:t>
            </a:r>
            <a:r>
              <a:rPr lang="en-GB" altLang="pl-PL" sz="2000" dirty="0" smtClean="0">
                <a:latin typeface="Lato"/>
              </a:rPr>
              <a:t> z </a:t>
            </a:r>
            <a:r>
              <a:rPr lang="en-GB" altLang="pl-PL" sz="2000" dirty="0" err="1" smtClean="0">
                <a:latin typeface="Lato"/>
              </a:rPr>
              <a:t>emisją</a:t>
            </a:r>
            <a:r>
              <a:rPr lang="en-GB" altLang="pl-PL" sz="2000" dirty="0" smtClean="0">
                <a:latin typeface="Lato"/>
              </a:rPr>
              <a:t>, </a:t>
            </a:r>
            <a:r>
              <a:rPr lang="en-GB" altLang="pl-PL" sz="2000" dirty="0" err="1" smtClean="0">
                <a:latin typeface="Lato"/>
              </a:rPr>
              <a:t>sprzedażą</a:t>
            </a:r>
            <a:r>
              <a:rPr lang="en-GB" altLang="pl-PL" sz="2000" dirty="0" smtClean="0">
                <a:latin typeface="Lato"/>
              </a:rPr>
              <a:t>, </a:t>
            </a:r>
            <a:r>
              <a:rPr lang="en-GB" altLang="pl-PL" sz="2000" dirty="0" err="1" smtClean="0">
                <a:latin typeface="Lato"/>
              </a:rPr>
              <a:t>kupnem</a:t>
            </a:r>
            <a:r>
              <a:rPr lang="en-GB" altLang="pl-PL" sz="2000" dirty="0" smtClean="0">
                <a:latin typeface="Lato"/>
              </a:rPr>
              <a:t> </a:t>
            </a:r>
            <a:r>
              <a:rPr lang="en-GB" altLang="pl-PL" sz="2000" dirty="0" err="1" smtClean="0">
                <a:latin typeface="Lato"/>
              </a:rPr>
              <a:t>lub</a:t>
            </a:r>
            <a:r>
              <a:rPr lang="en-GB" altLang="pl-PL" sz="2000" dirty="0" smtClean="0">
                <a:latin typeface="Lato"/>
              </a:rPr>
              <a:t> </a:t>
            </a:r>
            <a:r>
              <a:rPr lang="pl-PL" altLang="pl-PL" sz="2000" dirty="0" smtClean="0">
                <a:latin typeface="Lato"/>
              </a:rPr>
              <a:t>zbyciem </a:t>
            </a:r>
            <a:r>
              <a:rPr lang="en-GB" altLang="pl-PL" sz="2000" dirty="0" err="1" smtClean="0">
                <a:latin typeface="Lato"/>
              </a:rPr>
              <a:t>papierów</a:t>
            </a:r>
            <a:r>
              <a:rPr lang="en-GB" altLang="pl-PL" sz="2000" dirty="0" smtClean="0">
                <a:latin typeface="Lato"/>
              </a:rPr>
              <a:t> </a:t>
            </a:r>
            <a:r>
              <a:rPr lang="en-GB" altLang="pl-PL" sz="2000" dirty="0" err="1" smtClean="0">
                <a:latin typeface="Lato"/>
              </a:rPr>
              <a:t>wartościowych</a:t>
            </a:r>
            <a:r>
              <a:rPr lang="en-GB" altLang="pl-PL" sz="2000" dirty="0" smtClean="0">
                <a:latin typeface="Lato"/>
              </a:rPr>
              <a:t> </a:t>
            </a:r>
            <a:r>
              <a:rPr lang="en-GB" altLang="pl-PL" sz="2000" dirty="0" err="1" smtClean="0">
                <a:latin typeface="Lato"/>
              </a:rPr>
              <a:t>lub</a:t>
            </a:r>
            <a:r>
              <a:rPr lang="en-GB" altLang="pl-PL" sz="2000" dirty="0" smtClean="0">
                <a:latin typeface="Lato"/>
              </a:rPr>
              <a:t> </a:t>
            </a:r>
            <a:r>
              <a:rPr lang="en-GB" altLang="pl-PL" sz="2000" dirty="0" err="1" smtClean="0">
                <a:latin typeface="Lato"/>
              </a:rPr>
              <a:t>innych</a:t>
            </a:r>
            <a:r>
              <a:rPr lang="en-GB" altLang="pl-PL" sz="2000" dirty="0" smtClean="0">
                <a:latin typeface="Lato"/>
              </a:rPr>
              <a:t> </a:t>
            </a:r>
            <a:r>
              <a:rPr lang="en-GB" altLang="pl-PL" sz="2000" dirty="0" err="1" smtClean="0">
                <a:latin typeface="Lato"/>
              </a:rPr>
              <a:t>instrumentów</a:t>
            </a:r>
            <a:r>
              <a:rPr lang="en-GB" altLang="pl-PL" sz="2000" dirty="0" smtClean="0">
                <a:latin typeface="Lato"/>
              </a:rPr>
              <a:t> </a:t>
            </a:r>
            <a:r>
              <a:rPr lang="en-GB" altLang="pl-PL" sz="2000" dirty="0" err="1" smtClean="0">
                <a:latin typeface="Lato"/>
              </a:rPr>
              <a:t>finansowych</a:t>
            </a:r>
            <a:r>
              <a:rPr lang="pl-PL" altLang="pl-PL" sz="2000" dirty="0" smtClean="0">
                <a:latin typeface="Lato"/>
              </a:rPr>
              <a:t> (…) –</a:t>
            </a:r>
            <a:r>
              <a:rPr lang="pl-PL" altLang="pl-PL" sz="2000" dirty="0" err="1" smtClean="0">
                <a:latin typeface="Lato"/>
              </a:rPr>
              <a:t>lit.j</a:t>
            </a:r>
            <a:r>
              <a:rPr lang="en-GB" altLang="pl-PL" sz="2000" dirty="0" smtClean="0">
                <a:latin typeface="Lato"/>
              </a:rPr>
              <a:t>,</a:t>
            </a:r>
            <a:r>
              <a:rPr lang="pl-PL" altLang="pl-PL" sz="2000" dirty="0" smtClean="0">
                <a:latin typeface="Lato"/>
              </a:rPr>
              <a:t/>
            </a:r>
            <a:br>
              <a:rPr lang="pl-PL" altLang="pl-PL" sz="2000" dirty="0" smtClean="0">
                <a:latin typeface="Lato"/>
              </a:rPr>
            </a:br>
            <a:r>
              <a:rPr lang="pl-PL" altLang="pl-PL" sz="2000" dirty="0" smtClean="0">
                <a:latin typeface="Lato"/>
              </a:rPr>
              <a:t>* pożyczki lub kredyty (…), z wyjątkiem kredytów zaciąganych przez jednostki samorządu terytorialnego (</a:t>
            </a:r>
            <a:r>
              <a:rPr lang="pl-PL" altLang="pl-PL" sz="2000" dirty="0" err="1" smtClean="0">
                <a:latin typeface="Lato"/>
              </a:rPr>
              <a:t>j.s.t</a:t>
            </a:r>
            <a:r>
              <a:rPr lang="pl-PL" altLang="pl-PL" sz="2000" dirty="0" smtClean="0">
                <a:latin typeface="Lato"/>
              </a:rPr>
              <a:t>.) w granicach upoważnień zawartych w uchwale budżetowej,</a:t>
            </a:r>
            <a:r>
              <a:rPr lang="en-GB" altLang="pl-PL" sz="2000" dirty="0" smtClean="0">
                <a:latin typeface="Lato"/>
              </a:rPr>
              <a:t> </a:t>
            </a:r>
            <a:r>
              <a:rPr lang="pl-PL" altLang="pl-PL" sz="2000" dirty="0" smtClean="0">
                <a:latin typeface="Lato"/>
              </a:rPr>
              <a:t/>
            </a:r>
            <a:br>
              <a:rPr lang="pl-PL" altLang="pl-PL" sz="2000" dirty="0" smtClean="0">
                <a:latin typeface="Lato"/>
              </a:rPr>
            </a:br>
            <a:r>
              <a:rPr lang="pl-PL" altLang="pl-PL" sz="2000" dirty="0" smtClean="0">
                <a:latin typeface="Lato"/>
              </a:rPr>
              <a:t>* usługi w dziedzinie obrony cywilnej, ochrony ludności (…) </a:t>
            </a:r>
            <a:r>
              <a:rPr lang="pl-PL" altLang="pl-PL" sz="2000" i="1" dirty="0" smtClean="0">
                <a:latin typeface="Lato"/>
              </a:rPr>
              <a:t>– zgodnie ze wskazaniem zawartym w art. 4 </a:t>
            </a:r>
            <a:r>
              <a:rPr lang="pl-PL" altLang="pl-PL" sz="2000" i="1" dirty="0" err="1" smtClean="0">
                <a:latin typeface="Lato"/>
              </a:rPr>
              <a:t>pkt</a:t>
            </a:r>
            <a:r>
              <a:rPr lang="pl-PL" altLang="pl-PL" sz="2000" i="1" dirty="0" smtClean="0">
                <a:latin typeface="Lato"/>
              </a:rPr>
              <a:t> 3) lit. </a:t>
            </a:r>
            <a:r>
              <a:rPr lang="pl-PL" altLang="pl-PL" sz="2000" i="1" dirty="0" err="1" smtClean="0">
                <a:latin typeface="Lato"/>
              </a:rPr>
              <a:t>jb</a:t>
            </a:r>
            <a:r>
              <a:rPr lang="pl-PL" altLang="pl-PL" sz="2000" i="1" dirty="0" smtClean="0">
                <a:latin typeface="Lato"/>
              </a:rPr>
              <a:t>)</a:t>
            </a:r>
            <a:br>
              <a:rPr lang="pl-PL" altLang="pl-PL" sz="2000" i="1" dirty="0" smtClean="0">
                <a:latin typeface="Lato"/>
              </a:rPr>
            </a:br>
            <a:r>
              <a:rPr lang="pl-PL" altLang="pl-PL" sz="2000" dirty="0" smtClean="0">
                <a:latin typeface="Lato"/>
              </a:rPr>
              <a:t>*dostawy uprawnień do emisji do powietrza gazów cieplarnianych i innych substancji, jednostek poświadczonej redukcji emisji oraz jednostek redukcji emisji (…) – </a:t>
            </a:r>
            <a:r>
              <a:rPr lang="pl-PL" altLang="pl-PL" sz="2000" dirty="0" err="1" smtClean="0">
                <a:latin typeface="Lato"/>
              </a:rPr>
              <a:t>lit.k</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32</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STOSOWANIA USTAWY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790147"/>
            <a:ext cx="7632700" cy="4321183"/>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buFont typeface="StarSymbol" charset="0"/>
              <a:buAutoNum type="arabicPeriod" startAt="3"/>
            </a:pPr>
            <a:r>
              <a:rPr lang="pl-PL" altLang="pl-PL" sz="2000" b="1" dirty="0" smtClean="0">
                <a:latin typeface="Lato"/>
              </a:rPr>
              <a:t>  Z</a:t>
            </a:r>
            <a:r>
              <a:rPr lang="en-GB" altLang="pl-PL" sz="2000" b="1" dirty="0" err="1" smtClean="0">
                <a:latin typeface="Lato"/>
              </a:rPr>
              <a:t>amówień</a:t>
            </a:r>
            <a:r>
              <a:rPr lang="en-GB" altLang="pl-PL" sz="2000" b="1" dirty="0" smtClean="0">
                <a:latin typeface="Lato"/>
              </a:rPr>
              <a:t>, </a:t>
            </a:r>
            <a:r>
              <a:rPr lang="en-GB" altLang="pl-PL" sz="2000" b="1" dirty="0" err="1" smtClean="0">
                <a:latin typeface="Lato"/>
              </a:rPr>
              <a:t>których</a:t>
            </a:r>
            <a:r>
              <a:rPr lang="en-GB" altLang="pl-PL" sz="2000" b="1" dirty="0" smtClean="0">
                <a:latin typeface="Lato"/>
              </a:rPr>
              <a:t> </a:t>
            </a:r>
            <a:r>
              <a:rPr lang="en-GB" altLang="pl-PL" sz="2000" b="1" dirty="0" err="1" smtClean="0">
                <a:latin typeface="Lato"/>
              </a:rPr>
              <a:t>przedmiotem</a:t>
            </a:r>
            <a:r>
              <a:rPr lang="en-GB" altLang="pl-PL" sz="2000" b="1" dirty="0" smtClean="0">
                <a:latin typeface="Lato"/>
              </a:rPr>
              <a:t> </a:t>
            </a:r>
            <a:r>
              <a:rPr lang="en-GB" altLang="pl-PL" sz="2000" b="1" dirty="0" err="1" smtClean="0">
                <a:latin typeface="Lato"/>
              </a:rPr>
              <a:t>są</a:t>
            </a:r>
            <a:r>
              <a:rPr lang="pl-PL" altLang="pl-PL" sz="2000" b="1" dirty="0" smtClean="0">
                <a:latin typeface="Lato"/>
              </a:rPr>
              <a:t> (art. 4 </a:t>
            </a:r>
            <a:r>
              <a:rPr lang="pl-PL" altLang="pl-PL" sz="2000" b="1" dirty="0" err="1" smtClean="0">
                <a:latin typeface="Lato"/>
              </a:rPr>
              <a:t>pkt</a:t>
            </a:r>
            <a:r>
              <a:rPr lang="pl-PL" altLang="pl-PL" sz="2000" b="1" dirty="0" smtClean="0">
                <a:latin typeface="Lato"/>
              </a:rPr>
              <a:t> 3 lit. a-l)</a:t>
            </a:r>
            <a:r>
              <a:rPr lang="en-GB" altLang="pl-PL" sz="2000" b="1" dirty="0" smtClean="0">
                <a:latin typeface="Lato"/>
              </a:rPr>
              <a:t>:</a:t>
            </a:r>
            <a:r>
              <a:rPr lang="en-GB" altLang="pl-PL" sz="2400" b="1" dirty="0" smtClean="0">
                <a:latin typeface="Lato"/>
              </a:rPr>
              <a:t/>
            </a:r>
            <a:br>
              <a:rPr lang="en-GB" altLang="pl-PL" sz="2400" b="1" dirty="0" smtClean="0">
                <a:latin typeface="Lato"/>
              </a:rPr>
            </a:br>
            <a:r>
              <a:rPr lang="pl-PL" altLang="pl-PL" sz="2000" dirty="0" smtClean="0">
                <a:latin typeface="Lato"/>
              </a:rPr>
              <a:t> * usługi Banku Gospodarstwa Krajowego w zakresie bankowej obsługi jednostek, o których mowa w art. 3 ust. 1 </a:t>
            </a:r>
            <a:r>
              <a:rPr lang="pl-PL" altLang="pl-PL" sz="2000" dirty="0" err="1" smtClean="0">
                <a:latin typeface="Lato"/>
              </a:rPr>
              <a:t>pkt</a:t>
            </a:r>
            <a:r>
              <a:rPr lang="pl-PL" altLang="pl-PL" sz="2000" dirty="0" smtClean="0">
                <a:latin typeface="Lato"/>
              </a:rPr>
              <a:t> 1 i 2, </a:t>
            </a:r>
            <a:br>
              <a:rPr lang="pl-PL" altLang="pl-PL" sz="2000" dirty="0" smtClean="0">
                <a:latin typeface="Lato"/>
              </a:rPr>
            </a:br>
            <a:r>
              <a:rPr lang="pl-PL" altLang="pl-PL" sz="2000" dirty="0" smtClean="0">
                <a:latin typeface="Lato"/>
              </a:rPr>
              <a:t>z wyłączeniem </a:t>
            </a:r>
            <a:r>
              <a:rPr lang="pl-PL" altLang="pl-PL" sz="2000" dirty="0" err="1" smtClean="0">
                <a:latin typeface="Lato"/>
              </a:rPr>
              <a:t>j.s.t</a:t>
            </a:r>
            <a:r>
              <a:rPr lang="pl-PL" altLang="pl-PL" sz="2000" dirty="0" smtClean="0">
                <a:latin typeface="Lato"/>
              </a:rPr>
              <a:t>.</a:t>
            </a:r>
            <a:br>
              <a:rPr lang="pl-PL" altLang="pl-PL" sz="2000" dirty="0" smtClean="0">
                <a:latin typeface="Lato"/>
              </a:rPr>
            </a:br>
            <a:endParaRPr lang="pl-PL" altLang="pl-PL" sz="1400" dirty="0" smtClean="0">
              <a:latin typeface="Lato"/>
            </a:endParaRPr>
          </a:p>
          <a:p>
            <a:pPr>
              <a:lnSpc>
                <a:spcPct val="80000"/>
              </a:lnSpc>
              <a:buFont typeface="StarSymbol" charset="0"/>
              <a:buAutoNum type="arabicPeriod" startAt="4"/>
            </a:pPr>
            <a:r>
              <a:rPr lang="pl-PL" altLang="pl-PL" sz="2000" b="1" dirty="0" smtClean="0">
                <a:latin typeface="Lato"/>
              </a:rPr>
              <a:t>  U</a:t>
            </a:r>
            <a:r>
              <a:rPr lang="en-GB" altLang="pl-PL" sz="2000" b="1" dirty="0" err="1" smtClean="0">
                <a:latin typeface="Lato"/>
              </a:rPr>
              <a:t>mów</a:t>
            </a:r>
            <a:r>
              <a:rPr lang="en-GB" altLang="pl-PL" sz="2000" b="1" dirty="0" smtClean="0">
                <a:latin typeface="Lato"/>
              </a:rPr>
              <a:t> z </a:t>
            </a:r>
            <a:r>
              <a:rPr lang="en-GB" altLang="pl-PL" sz="2000" b="1" dirty="0" err="1" smtClean="0">
                <a:latin typeface="Lato"/>
              </a:rPr>
              <a:t>zakresu</a:t>
            </a:r>
            <a:r>
              <a:rPr lang="en-GB" altLang="pl-PL" sz="2000" b="1" dirty="0" smtClean="0">
                <a:latin typeface="Lato"/>
              </a:rPr>
              <a:t> </a:t>
            </a:r>
            <a:r>
              <a:rPr lang="en-GB" altLang="pl-PL" sz="2000" b="1" dirty="0" err="1" smtClean="0">
                <a:latin typeface="Lato"/>
              </a:rPr>
              <a:t>prawa</a:t>
            </a:r>
            <a:r>
              <a:rPr lang="en-GB" altLang="pl-PL" sz="2000" b="1" dirty="0" smtClean="0">
                <a:latin typeface="Lato"/>
              </a:rPr>
              <a:t> </a:t>
            </a:r>
            <a:r>
              <a:rPr lang="en-GB" altLang="pl-PL" sz="2000" b="1" dirty="0" err="1" smtClean="0">
                <a:latin typeface="Lato"/>
              </a:rPr>
              <a:t>pracy</a:t>
            </a:r>
            <a:endParaRPr lang="pl-PL" altLang="pl-PL" sz="2000" b="1" dirty="0" smtClean="0">
              <a:latin typeface="Lato"/>
            </a:endParaRPr>
          </a:p>
          <a:p>
            <a:pPr>
              <a:lnSpc>
                <a:spcPct val="80000"/>
              </a:lnSpc>
              <a:buFont typeface="StarSymbol" charset="0"/>
              <a:buAutoNum type="arabicPeriod" startAt="4"/>
            </a:pPr>
            <a:endParaRPr lang="en-GB" altLang="pl-PL" sz="1400" b="1" dirty="0" smtClean="0">
              <a:latin typeface="Lato"/>
            </a:endParaRPr>
          </a:p>
          <a:p>
            <a:pPr>
              <a:lnSpc>
                <a:spcPct val="80000"/>
              </a:lnSpc>
              <a:buFont typeface="StarSymbol" charset="0"/>
              <a:buAutoNum type="arabicPeriod" startAt="4"/>
            </a:pPr>
            <a:r>
              <a:rPr lang="pl-PL" altLang="pl-PL" sz="2000" b="1" dirty="0" smtClean="0">
                <a:latin typeface="Lato"/>
              </a:rPr>
              <a:t>Z</a:t>
            </a:r>
            <a:r>
              <a:rPr lang="en-GB" altLang="pl-PL" sz="2000" b="1" dirty="0" err="1" smtClean="0">
                <a:latin typeface="Lato"/>
              </a:rPr>
              <a:t>amówień</a:t>
            </a:r>
            <a:r>
              <a:rPr lang="en-GB" altLang="pl-PL" sz="2000" b="1" dirty="0" smtClean="0">
                <a:latin typeface="Lato"/>
              </a:rPr>
              <a:t> </a:t>
            </a:r>
            <a:r>
              <a:rPr lang="pl-PL" altLang="pl-PL" sz="2000" b="1" dirty="0" smtClean="0">
                <a:latin typeface="Lato"/>
              </a:rPr>
              <a:t>zawierających informacje niejawne</a:t>
            </a:r>
            <a:r>
              <a:rPr lang="pl-PL" altLang="pl-PL" sz="2000" dirty="0" smtClean="0">
                <a:latin typeface="Lato"/>
              </a:rPr>
              <a:t> </a:t>
            </a:r>
            <a:r>
              <a:rPr lang="pl-PL" altLang="pl-PL" sz="2000" b="1" dirty="0" smtClean="0">
                <a:latin typeface="Lato"/>
              </a:rPr>
              <a:t>lub jeżeli wymaga tego istotny interes bezpieczeństwa państwa</a:t>
            </a:r>
            <a:r>
              <a:rPr lang="pl-PL" altLang="pl-PL" sz="2000" dirty="0" smtClean="0">
                <a:latin typeface="Lato"/>
              </a:rPr>
              <a:t/>
            </a:r>
            <a:br>
              <a:rPr lang="pl-PL" altLang="pl-PL" sz="2000" dirty="0" smtClean="0">
                <a:latin typeface="Lato"/>
              </a:rPr>
            </a:br>
            <a:r>
              <a:rPr lang="pl-PL" altLang="pl-PL" sz="2000" dirty="0" smtClean="0">
                <a:latin typeface="Lato"/>
              </a:rPr>
              <a:t>(zgodnie z treścią art. 4 </a:t>
            </a:r>
            <a:r>
              <a:rPr lang="pl-PL" altLang="pl-PL" sz="2000" dirty="0" err="1" smtClean="0">
                <a:latin typeface="Lato"/>
              </a:rPr>
              <a:t>pkt</a:t>
            </a:r>
            <a:r>
              <a:rPr lang="pl-PL" altLang="pl-PL" sz="2000" dirty="0" smtClean="0">
                <a:latin typeface="Lato"/>
              </a:rPr>
              <a:t> 5 ustawy </a:t>
            </a:r>
            <a:r>
              <a:rPr lang="pl-PL" altLang="pl-PL" sz="2000" dirty="0" err="1" smtClean="0">
                <a:latin typeface="Lato"/>
              </a:rPr>
              <a:t>Pzp</a:t>
            </a:r>
            <a:r>
              <a:rPr lang="pl-PL" altLang="pl-PL" sz="2000" dirty="0" smtClean="0">
                <a:latin typeface="Lato"/>
              </a:rPr>
              <a:t>)</a:t>
            </a:r>
            <a:br>
              <a:rPr lang="pl-PL" altLang="pl-PL" sz="2000" dirty="0" smtClean="0">
                <a:latin typeface="Lato"/>
              </a:rPr>
            </a:br>
            <a:endParaRPr lang="pl-PL" altLang="pl-PL" sz="1400" dirty="0" smtClean="0">
              <a:latin typeface="Lato"/>
            </a:endParaRPr>
          </a:p>
          <a:p>
            <a:pPr>
              <a:lnSpc>
                <a:spcPct val="80000"/>
              </a:lnSpc>
            </a:pPr>
            <a:r>
              <a:rPr lang="pl-PL" altLang="pl-PL" sz="2000" dirty="0" smtClean="0">
                <a:latin typeface="Lato"/>
              </a:rPr>
              <a:t>5a. (przepis został uchylony)</a:t>
            </a:r>
            <a:br>
              <a:rPr lang="pl-PL" altLang="pl-PL" sz="2000" dirty="0" smtClean="0">
                <a:latin typeface="Lato"/>
              </a:rPr>
            </a:br>
            <a:endParaRPr lang="pl-PL" altLang="pl-PL" sz="1400" dirty="0" smtClean="0">
              <a:latin typeface="Lato"/>
            </a:endParaRPr>
          </a:p>
          <a:p>
            <a:pPr>
              <a:lnSpc>
                <a:spcPct val="80000"/>
              </a:lnSpc>
            </a:pPr>
            <a:r>
              <a:rPr lang="pl-PL" altLang="pl-PL" sz="2000" b="1" dirty="0" smtClean="0">
                <a:latin typeface="Lato"/>
              </a:rPr>
              <a:t>5b.  Zamówień dotyczących dostaw/usług</a:t>
            </a:r>
            <a:r>
              <a:rPr lang="en-GB" altLang="pl-PL" sz="2000" b="1" dirty="0" smtClean="0">
                <a:latin typeface="Lato"/>
              </a:rPr>
              <a:t>, do </a:t>
            </a:r>
            <a:r>
              <a:rPr lang="en-GB" altLang="pl-PL" sz="2000" b="1" dirty="0" err="1" smtClean="0">
                <a:latin typeface="Lato"/>
              </a:rPr>
              <a:t>których</a:t>
            </a:r>
            <a:r>
              <a:rPr lang="en-GB" altLang="pl-PL" sz="2000" b="1" dirty="0" smtClean="0">
                <a:latin typeface="Lato"/>
              </a:rPr>
              <a:t> </a:t>
            </a:r>
            <a:r>
              <a:rPr lang="en-GB" altLang="pl-PL" sz="2000" b="1" dirty="0" err="1" smtClean="0">
                <a:latin typeface="Lato"/>
              </a:rPr>
              <a:t>stosuje</a:t>
            </a:r>
            <a:r>
              <a:rPr lang="en-GB" altLang="pl-PL" sz="2000" b="1" dirty="0" smtClean="0">
                <a:latin typeface="Lato"/>
              </a:rPr>
              <a:t> </a:t>
            </a:r>
            <a:r>
              <a:rPr lang="en-GB" altLang="pl-PL" sz="2000" b="1" dirty="0" err="1" smtClean="0">
                <a:latin typeface="Lato"/>
              </a:rPr>
              <a:t>się</a:t>
            </a:r>
            <a:r>
              <a:rPr lang="en-GB" altLang="pl-PL" sz="2000" b="1" dirty="0" smtClean="0">
                <a:latin typeface="Lato"/>
              </a:rPr>
              <a:t> art. </a:t>
            </a:r>
            <a:r>
              <a:rPr lang="pl-PL" altLang="pl-PL" sz="2000" b="1" dirty="0" smtClean="0">
                <a:latin typeface="Lato"/>
              </a:rPr>
              <a:t>346</a:t>
            </a:r>
            <a:r>
              <a:rPr lang="en-GB" altLang="pl-PL" sz="2000" b="1" dirty="0" smtClean="0">
                <a:latin typeface="Lato"/>
              </a:rPr>
              <a:t> </a:t>
            </a:r>
            <a:r>
              <a:rPr lang="pl-PL" altLang="pl-PL" sz="2000" b="1" dirty="0" smtClean="0">
                <a:latin typeface="Lato"/>
              </a:rPr>
              <a:t>TFUE</a:t>
            </a:r>
            <a:r>
              <a:rPr lang="en-GB" altLang="pl-PL" sz="2000" dirty="0" smtClean="0">
                <a:latin typeface="Lato"/>
              </a:rPr>
              <a:t> </a:t>
            </a:r>
            <a:r>
              <a:rPr lang="pl-PL" altLang="pl-PL" sz="2400" i="1" dirty="0" smtClean="0">
                <a:latin typeface="Lato"/>
              </a:rPr>
              <a:t>- </a:t>
            </a:r>
            <a:r>
              <a:rPr lang="en-GB" altLang="pl-PL" sz="2000" i="1" dirty="0" smtClean="0">
                <a:latin typeface="Lato"/>
              </a:rPr>
              <a:t>zamówienia </a:t>
            </a:r>
            <a:r>
              <a:rPr lang="en-GB" altLang="pl-PL" sz="2000" i="1" dirty="0" err="1" smtClean="0">
                <a:latin typeface="Lato"/>
              </a:rPr>
              <a:t>związane</a:t>
            </a:r>
            <a:r>
              <a:rPr lang="en-GB" altLang="pl-PL" sz="2000" i="1" dirty="0" smtClean="0">
                <a:latin typeface="Lato"/>
              </a:rPr>
              <a:t> z </a:t>
            </a:r>
            <a:r>
              <a:rPr lang="en-GB" altLang="pl-PL" sz="2000" i="1" dirty="0" err="1" smtClean="0">
                <a:latin typeface="Lato"/>
              </a:rPr>
              <a:t>produkcją</a:t>
            </a:r>
            <a:r>
              <a:rPr lang="en-GB" altLang="pl-PL" sz="2000" i="1" dirty="0" smtClean="0">
                <a:latin typeface="Lato"/>
              </a:rPr>
              <a:t> </a:t>
            </a:r>
            <a:r>
              <a:rPr lang="en-GB" altLang="pl-PL" sz="2000" i="1" dirty="0" err="1" smtClean="0">
                <a:latin typeface="Lato"/>
              </a:rPr>
              <a:t>albo</a:t>
            </a:r>
            <a:r>
              <a:rPr lang="en-GB" altLang="pl-PL" sz="2000" i="1" dirty="0" smtClean="0">
                <a:latin typeface="Lato"/>
              </a:rPr>
              <a:t> </a:t>
            </a:r>
            <a:r>
              <a:rPr lang="en-GB" altLang="pl-PL" sz="2000" i="1" dirty="0" err="1" smtClean="0">
                <a:latin typeface="Lato"/>
              </a:rPr>
              <a:t>handlem</a:t>
            </a:r>
            <a:r>
              <a:rPr lang="en-GB" altLang="pl-PL" sz="2000" i="1" dirty="0" smtClean="0">
                <a:latin typeface="Lato"/>
              </a:rPr>
              <a:t> </a:t>
            </a:r>
            <a:r>
              <a:rPr lang="en-GB" altLang="pl-PL" sz="2000" i="1" dirty="0" err="1" smtClean="0">
                <a:latin typeface="Lato"/>
              </a:rPr>
              <a:t>bronią</a:t>
            </a:r>
            <a:r>
              <a:rPr lang="en-GB" altLang="pl-PL" sz="2000" i="1" dirty="0" smtClean="0">
                <a:latin typeface="Lato"/>
              </a:rPr>
              <a:t>, </a:t>
            </a:r>
            <a:r>
              <a:rPr lang="en-GB" altLang="pl-PL" sz="2000" i="1" dirty="0" err="1" smtClean="0">
                <a:latin typeface="Lato"/>
              </a:rPr>
              <a:t>amunicją</a:t>
            </a:r>
            <a:r>
              <a:rPr lang="en-GB" altLang="pl-PL" sz="2000" i="1" dirty="0" smtClean="0">
                <a:latin typeface="Lato"/>
              </a:rPr>
              <a:t> </a:t>
            </a:r>
            <a:r>
              <a:rPr lang="en-GB" altLang="pl-PL" sz="2000" i="1" dirty="0" err="1" smtClean="0">
                <a:latin typeface="Lato"/>
              </a:rPr>
              <a:t>lub</a:t>
            </a:r>
            <a:r>
              <a:rPr lang="en-GB" altLang="pl-PL" sz="2000" i="1" dirty="0" smtClean="0">
                <a:latin typeface="Lato"/>
              </a:rPr>
              <a:t> </a:t>
            </a:r>
            <a:r>
              <a:rPr lang="en-GB" altLang="pl-PL" sz="2000" i="1" dirty="0" err="1" smtClean="0">
                <a:latin typeface="Lato"/>
              </a:rPr>
              <a:t>materiałami</a:t>
            </a:r>
            <a:r>
              <a:rPr lang="en-GB" altLang="pl-PL" sz="2000" i="1" dirty="0" smtClean="0">
                <a:latin typeface="Lato"/>
              </a:rPr>
              <a:t> </a:t>
            </a:r>
            <a:r>
              <a:rPr lang="en-GB" altLang="pl-PL" sz="2000" i="1" dirty="0" err="1" smtClean="0">
                <a:latin typeface="Lato"/>
              </a:rPr>
              <a:t>wojennymi</a:t>
            </a:r>
            <a:r>
              <a:rPr lang="pl-PL" altLang="pl-PL" sz="2000" i="1" dirty="0" smtClean="0">
                <a:latin typeface="Lato"/>
              </a:rPr>
              <a:t> , jeżeli wymaga tego podstawowy interes bezpieczeństwa państwa</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33</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STOSOWANIA USTAWY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72816"/>
            <a:ext cx="7632700" cy="4364272"/>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774700" indent="-66675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000" i="1" dirty="0" smtClean="0">
              <a:latin typeface="Lato"/>
            </a:endParaRPr>
          </a:p>
          <a:p>
            <a:pPr marL="774700" indent="-66675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000" i="1" dirty="0" smtClean="0">
              <a:latin typeface="Lato"/>
            </a:endParaRPr>
          </a:p>
          <a:p>
            <a:pPr marL="774700" indent="-666750" defTabSz="449263">
              <a:lnSpc>
                <a:spcPct val="80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b="1" dirty="0" smtClean="0">
                <a:effectLst>
                  <a:outerShdw blurRad="38100" dist="38100" dir="2700000" algn="tl">
                    <a:srgbClr val="C0C0C0"/>
                  </a:outerShdw>
                </a:effectLst>
                <a:latin typeface="Lato"/>
              </a:rPr>
              <a:t>5c.	Zamówień dotyczących wytwarzania i dystrybucji:</a:t>
            </a:r>
            <a:br>
              <a:rPr lang="pl-PL" sz="2000" b="1" dirty="0" smtClean="0">
                <a:effectLst>
                  <a:outerShdw blurRad="38100" dist="38100" dir="2700000" algn="tl">
                    <a:srgbClr val="C0C0C0"/>
                  </a:outerShdw>
                </a:effectLst>
                <a:latin typeface="Lato"/>
              </a:rPr>
            </a:br>
            <a:r>
              <a:rPr lang="pl-PL" sz="2000" dirty="0" smtClean="0">
                <a:latin typeface="Lato"/>
              </a:rPr>
              <a:t>a) dokumentów publicznych i ich personalizacji,</a:t>
            </a:r>
            <a:br>
              <a:rPr lang="pl-PL" sz="2000" dirty="0" smtClean="0">
                <a:latin typeface="Lato"/>
              </a:rPr>
            </a:br>
            <a:r>
              <a:rPr lang="pl-PL" sz="2000" dirty="0" smtClean="0">
                <a:latin typeface="Lato"/>
              </a:rPr>
              <a:t>b) druków o strategicznym znaczeniu dla bezpieczeństwa państwa,</a:t>
            </a:r>
            <a:br>
              <a:rPr lang="pl-PL" sz="2000" dirty="0" smtClean="0">
                <a:latin typeface="Lato"/>
              </a:rPr>
            </a:br>
            <a:r>
              <a:rPr lang="pl-PL" sz="2000" dirty="0" smtClean="0">
                <a:latin typeface="Lato"/>
              </a:rPr>
              <a:t>c) znaków akcyzy.</a:t>
            </a:r>
          </a:p>
          <a:p>
            <a:pPr marL="774700" indent="-666750" defTabSz="449263">
              <a:lnSpc>
                <a:spcPct val="80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smtClean="0">
              <a:latin typeface="Lato"/>
            </a:endParaRPr>
          </a:p>
          <a:p>
            <a:pPr marL="774700" indent="-666750" defTabSz="449263">
              <a:lnSpc>
                <a:spcPct val="80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altLang="pl-PL" sz="2000" b="1" dirty="0" smtClean="0">
                <a:latin typeface="Lato"/>
              </a:rPr>
              <a:t>6.	Z</a:t>
            </a:r>
            <a:r>
              <a:rPr lang="en-GB" altLang="pl-PL" sz="2000" b="1" dirty="0" err="1" smtClean="0">
                <a:latin typeface="Lato"/>
              </a:rPr>
              <a:t>amówień</a:t>
            </a:r>
            <a:r>
              <a:rPr lang="en-GB" altLang="pl-PL" sz="2000" b="1" dirty="0" smtClean="0">
                <a:latin typeface="Lato"/>
              </a:rPr>
              <a:t> </a:t>
            </a:r>
            <a:r>
              <a:rPr lang="en-GB" altLang="pl-PL" sz="2000" b="1" dirty="0" err="1" smtClean="0">
                <a:latin typeface="Lato"/>
              </a:rPr>
              <a:t>na</a:t>
            </a:r>
            <a:r>
              <a:rPr lang="en-GB" altLang="pl-PL" sz="2000" b="1" dirty="0" smtClean="0">
                <a:latin typeface="Lato"/>
              </a:rPr>
              <a:t> </a:t>
            </a:r>
            <a:r>
              <a:rPr lang="en-GB" altLang="pl-PL" sz="2000" b="1" dirty="0" err="1" smtClean="0">
                <a:latin typeface="Lato"/>
              </a:rPr>
              <a:t>usługi</a:t>
            </a:r>
            <a:r>
              <a:rPr lang="en-GB" altLang="pl-PL" sz="2000" b="1" dirty="0" smtClean="0">
                <a:latin typeface="Lato"/>
              </a:rPr>
              <a:t> </a:t>
            </a:r>
            <a:r>
              <a:rPr lang="en-GB" altLang="pl-PL" sz="2000" b="1" dirty="0" err="1" smtClean="0">
                <a:latin typeface="Lato"/>
              </a:rPr>
              <a:t>udzielane</a:t>
            </a:r>
            <a:r>
              <a:rPr lang="en-GB" altLang="pl-PL" sz="2000" b="1" dirty="0" smtClean="0">
                <a:latin typeface="Lato"/>
              </a:rPr>
              <a:t> </a:t>
            </a:r>
            <a:r>
              <a:rPr lang="en-GB" altLang="pl-PL" sz="2000" b="1" dirty="0" err="1" smtClean="0">
                <a:latin typeface="Lato"/>
              </a:rPr>
              <a:t>innemu</a:t>
            </a:r>
            <a:r>
              <a:rPr lang="en-GB" altLang="pl-PL" sz="2000" b="1" dirty="0" smtClean="0">
                <a:latin typeface="Lato"/>
              </a:rPr>
              <a:t> </a:t>
            </a:r>
            <a:r>
              <a:rPr lang="en-GB" altLang="pl-PL" sz="2000" b="1" dirty="0" err="1" smtClean="0">
                <a:latin typeface="Lato"/>
              </a:rPr>
              <a:t>zamawiającemu</a:t>
            </a:r>
            <a:r>
              <a:rPr lang="en-GB" altLang="pl-PL" sz="2000" b="1" dirty="0" smtClean="0">
                <a:latin typeface="Lato"/>
              </a:rPr>
              <a:t>, </a:t>
            </a:r>
            <a:r>
              <a:rPr lang="pl-PL" altLang="pl-PL" sz="2000" b="1" dirty="0" smtClean="0">
                <a:latin typeface="Lato"/>
              </a:rPr>
              <a:t/>
            </a:r>
            <a:br>
              <a:rPr lang="pl-PL" altLang="pl-PL" sz="2000" b="1" dirty="0" smtClean="0">
                <a:latin typeface="Lato"/>
              </a:rPr>
            </a:br>
            <a:r>
              <a:rPr lang="en-GB" altLang="pl-PL" sz="2000" dirty="0" smtClean="0">
                <a:latin typeface="Lato"/>
              </a:rPr>
              <a:t>o</a:t>
            </a:r>
            <a:r>
              <a:rPr lang="en-GB" altLang="pl-PL" sz="2000" b="1" dirty="0" smtClean="0">
                <a:latin typeface="Lato"/>
              </a:rPr>
              <a:t> </a:t>
            </a:r>
            <a:r>
              <a:rPr lang="en-GB" altLang="pl-PL" sz="2000" dirty="0" err="1" smtClean="0">
                <a:latin typeface="Lato"/>
              </a:rPr>
              <a:t>którym</a:t>
            </a:r>
            <a:r>
              <a:rPr lang="en-GB" altLang="pl-PL" sz="2000" dirty="0" smtClean="0">
                <a:latin typeface="Lato"/>
              </a:rPr>
              <a:t> </a:t>
            </a:r>
            <a:r>
              <a:rPr lang="en-GB" altLang="pl-PL" sz="2000" dirty="0" err="1" smtClean="0">
                <a:latin typeface="Lato"/>
              </a:rPr>
              <a:t>mowa</a:t>
            </a:r>
            <a:r>
              <a:rPr lang="en-GB" altLang="pl-PL" sz="2000" dirty="0" smtClean="0">
                <a:latin typeface="Lato"/>
              </a:rPr>
              <a:t> w art. 3 </a:t>
            </a:r>
            <a:r>
              <a:rPr lang="en-GB" altLang="pl-PL" sz="2000" dirty="0" err="1" smtClean="0">
                <a:latin typeface="Lato"/>
              </a:rPr>
              <a:t>ust</a:t>
            </a:r>
            <a:r>
              <a:rPr lang="en-GB" altLang="pl-PL" sz="2000" dirty="0" smtClean="0">
                <a:latin typeface="Lato"/>
              </a:rPr>
              <a:t>. 1 </a:t>
            </a:r>
            <a:r>
              <a:rPr lang="en-GB" altLang="pl-PL" sz="2000" dirty="0" err="1" smtClean="0">
                <a:latin typeface="Lato"/>
              </a:rPr>
              <a:t>pkt</a:t>
            </a:r>
            <a:r>
              <a:rPr lang="en-GB" altLang="pl-PL" sz="2000" dirty="0" smtClean="0">
                <a:latin typeface="Lato"/>
              </a:rPr>
              <a:t> 1-3a, </a:t>
            </a:r>
            <a:r>
              <a:rPr lang="en-GB" altLang="pl-PL" sz="2000" dirty="0" err="1" smtClean="0">
                <a:latin typeface="Lato"/>
              </a:rPr>
              <a:t>któremu</a:t>
            </a:r>
            <a:r>
              <a:rPr lang="en-GB" altLang="pl-PL" sz="2000" dirty="0" smtClean="0">
                <a:latin typeface="Lato"/>
              </a:rPr>
              <a:t> </a:t>
            </a:r>
            <a:r>
              <a:rPr lang="pl-PL" altLang="pl-PL" sz="2000" dirty="0" smtClean="0">
                <a:latin typeface="Lato"/>
              </a:rPr>
              <a:t>wyłączne prawo do świadczenia tych usług </a:t>
            </a:r>
            <a:r>
              <a:rPr lang="en-GB" altLang="pl-PL" sz="2000" dirty="0" err="1" smtClean="0">
                <a:latin typeface="Lato"/>
              </a:rPr>
              <a:t>przyznano</a:t>
            </a:r>
            <a:r>
              <a:rPr lang="en-GB" altLang="pl-PL" sz="2000" dirty="0" smtClean="0">
                <a:latin typeface="Lato"/>
              </a:rPr>
              <a:t> w </a:t>
            </a:r>
            <a:r>
              <a:rPr lang="en-GB" altLang="pl-PL" sz="2000" dirty="0" err="1" smtClean="0">
                <a:latin typeface="Lato"/>
              </a:rPr>
              <a:t>drodze</a:t>
            </a:r>
            <a:r>
              <a:rPr lang="en-GB" altLang="pl-PL" sz="2000" dirty="0" smtClean="0">
                <a:latin typeface="Lato"/>
              </a:rPr>
              <a:t> </a:t>
            </a:r>
            <a:r>
              <a:rPr lang="en-GB" altLang="pl-PL" sz="2000" dirty="0" err="1" smtClean="0">
                <a:latin typeface="Lato"/>
              </a:rPr>
              <a:t>ustawy</a:t>
            </a:r>
            <a:r>
              <a:rPr lang="en-GB" altLang="pl-PL" sz="2000" dirty="0" smtClean="0">
                <a:latin typeface="Lato"/>
              </a:rPr>
              <a:t> </a:t>
            </a:r>
            <a:r>
              <a:rPr lang="en-GB" altLang="pl-PL" sz="2000" dirty="0" err="1" smtClean="0">
                <a:latin typeface="Lato"/>
              </a:rPr>
              <a:t>lub</a:t>
            </a:r>
            <a:r>
              <a:rPr lang="en-GB" altLang="pl-PL" sz="2000" dirty="0" smtClean="0">
                <a:latin typeface="Lato"/>
              </a:rPr>
              <a:t> </a:t>
            </a:r>
            <a:r>
              <a:rPr lang="pl-PL" altLang="pl-PL" sz="2000" dirty="0" smtClean="0">
                <a:latin typeface="Lato"/>
              </a:rPr>
              <a:t>innego aktu normatywnego, który podlega publikacji.</a:t>
            </a:r>
            <a:br>
              <a:rPr lang="pl-PL" altLang="pl-PL" sz="2000" dirty="0" smtClean="0">
                <a:latin typeface="Lato"/>
              </a:rPr>
            </a:br>
            <a:endParaRPr lang="pl-PL" altLang="pl-PL" sz="1400" dirty="0" smtClean="0">
              <a:latin typeface="Lato"/>
            </a:endParaRPr>
          </a:p>
          <a:p>
            <a:pPr marL="774700" indent="-666750" defTabSz="449263">
              <a:lnSpc>
                <a:spcPct val="80000"/>
              </a:lnSpc>
              <a:buFont typeface="Calibri" pitchFamily="34" charset="0"/>
              <a:buAutoNum type="arabicPeriod" startAt="7"/>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altLang="pl-PL" sz="2000" b="1" dirty="0" smtClean="0">
                <a:latin typeface="Lato"/>
              </a:rPr>
              <a:t>P</a:t>
            </a:r>
            <a:r>
              <a:rPr lang="en-GB" altLang="pl-PL" sz="2000" b="1" dirty="0" err="1" smtClean="0">
                <a:latin typeface="Lato"/>
              </a:rPr>
              <a:t>rzyznawania</a:t>
            </a:r>
            <a:r>
              <a:rPr lang="en-GB" altLang="pl-PL" sz="2000" b="1" dirty="0" smtClean="0">
                <a:latin typeface="Lato"/>
              </a:rPr>
              <a:t> </a:t>
            </a:r>
            <a:r>
              <a:rPr lang="en-GB" altLang="pl-PL" sz="2000" b="1" dirty="0" err="1" smtClean="0">
                <a:latin typeface="Lato"/>
              </a:rPr>
              <a:t>dotacji</a:t>
            </a:r>
            <a:r>
              <a:rPr lang="en-GB" altLang="pl-PL" sz="2000" b="1" dirty="0" smtClean="0">
                <a:latin typeface="Lato"/>
              </a:rPr>
              <a:t> </a:t>
            </a:r>
            <a:r>
              <a:rPr lang="en-GB" altLang="pl-PL" sz="2000" b="1" dirty="0" err="1" smtClean="0">
                <a:latin typeface="Lato"/>
              </a:rPr>
              <a:t>ze</a:t>
            </a:r>
            <a:r>
              <a:rPr lang="en-GB" altLang="pl-PL" sz="2000" b="1" dirty="0" smtClean="0">
                <a:latin typeface="Lato"/>
              </a:rPr>
              <a:t> </a:t>
            </a:r>
            <a:r>
              <a:rPr lang="en-GB" altLang="pl-PL" sz="2000" b="1" dirty="0" err="1" smtClean="0">
                <a:latin typeface="Lato"/>
              </a:rPr>
              <a:t>środków</a:t>
            </a:r>
            <a:r>
              <a:rPr lang="en-GB" altLang="pl-PL" sz="2000" b="1" dirty="0" smtClean="0">
                <a:latin typeface="Lato"/>
              </a:rPr>
              <a:t> </a:t>
            </a:r>
            <a:r>
              <a:rPr lang="en-GB" altLang="pl-PL" sz="2000" b="1" dirty="0" err="1" smtClean="0">
                <a:latin typeface="Lato"/>
              </a:rPr>
              <a:t>publicznych</a:t>
            </a:r>
            <a:r>
              <a:rPr lang="en-GB" altLang="pl-PL" sz="2000" b="1" dirty="0" smtClean="0">
                <a:latin typeface="Lato"/>
              </a:rPr>
              <a:t>,</a:t>
            </a:r>
            <a:r>
              <a:rPr lang="pl-PL" altLang="pl-PL" sz="2000" dirty="0" smtClean="0">
                <a:latin typeface="Lato"/>
              </a:rPr>
              <a:t/>
            </a:r>
            <a:br>
              <a:rPr lang="pl-PL" altLang="pl-PL" sz="2000" dirty="0" smtClean="0">
                <a:latin typeface="Lato"/>
              </a:rPr>
            </a:br>
            <a:r>
              <a:rPr lang="pl-PL" altLang="pl-PL" sz="2000" dirty="0" smtClean="0">
                <a:latin typeface="Lato"/>
              </a:rPr>
              <a:t>j</a:t>
            </a:r>
            <a:r>
              <a:rPr lang="en-GB" altLang="pl-PL" sz="2000" dirty="0" err="1" smtClean="0">
                <a:latin typeface="Lato"/>
              </a:rPr>
              <a:t>eżeli</a:t>
            </a:r>
            <a:r>
              <a:rPr lang="en-GB" altLang="pl-PL" sz="2000" dirty="0" smtClean="0">
                <a:latin typeface="Lato"/>
              </a:rPr>
              <a:t> </a:t>
            </a:r>
            <a:r>
              <a:rPr lang="en-GB" altLang="pl-PL" sz="2000" dirty="0" err="1" smtClean="0">
                <a:latin typeface="Lato"/>
              </a:rPr>
              <a:t>dotacje</a:t>
            </a:r>
            <a:r>
              <a:rPr lang="en-GB" altLang="pl-PL" sz="2000" dirty="0" smtClean="0">
                <a:latin typeface="Lato"/>
              </a:rPr>
              <a:t> </a:t>
            </a:r>
            <a:r>
              <a:rPr lang="en-GB" altLang="pl-PL" sz="2000" dirty="0" err="1" smtClean="0">
                <a:latin typeface="Lato"/>
              </a:rPr>
              <a:t>te</a:t>
            </a:r>
            <a:r>
              <a:rPr lang="en-GB" altLang="pl-PL" sz="2000" dirty="0" smtClean="0">
                <a:latin typeface="Lato"/>
              </a:rPr>
              <a:t> </a:t>
            </a:r>
            <a:r>
              <a:rPr lang="en-GB" altLang="pl-PL" sz="2000" dirty="0" err="1" smtClean="0">
                <a:latin typeface="Lato"/>
              </a:rPr>
              <a:t>są</a:t>
            </a:r>
            <a:r>
              <a:rPr lang="en-GB" altLang="pl-PL" sz="2000" dirty="0" smtClean="0">
                <a:latin typeface="Lato"/>
              </a:rPr>
              <a:t> </a:t>
            </a:r>
            <a:r>
              <a:rPr lang="en-GB" altLang="pl-PL" sz="2000" dirty="0" err="1" smtClean="0">
                <a:latin typeface="Lato"/>
              </a:rPr>
              <a:t>przyznawane</a:t>
            </a:r>
            <a:r>
              <a:rPr lang="en-GB" altLang="pl-PL" sz="2000" dirty="0" smtClean="0">
                <a:latin typeface="Lato"/>
              </a:rPr>
              <a:t> </a:t>
            </a:r>
            <a:r>
              <a:rPr lang="en-GB" altLang="pl-PL" sz="2000" dirty="0" err="1" smtClean="0">
                <a:latin typeface="Lato"/>
              </a:rPr>
              <a:t>na</a:t>
            </a:r>
            <a:r>
              <a:rPr lang="en-GB" altLang="pl-PL" sz="2000" dirty="0" smtClean="0">
                <a:latin typeface="Lato"/>
              </a:rPr>
              <a:t> </a:t>
            </a:r>
            <a:r>
              <a:rPr lang="en-GB" altLang="pl-PL" sz="2000" dirty="0" err="1" smtClean="0">
                <a:latin typeface="Lato"/>
              </a:rPr>
              <a:t>podstawie</a:t>
            </a:r>
            <a:r>
              <a:rPr lang="en-GB" altLang="pl-PL" sz="2000" dirty="0" smtClean="0">
                <a:latin typeface="Lato"/>
              </a:rPr>
              <a:t> </a:t>
            </a:r>
            <a:r>
              <a:rPr lang="en-GB" altLang="pl-PL" sz="2000" dirty="0" err="1" smtClean="0">
                <a:latin typeface="Lato"/>
              </a:rPr>
              <a:t>ustaw</a:t>
            </a:r>
            <a:endParaRPr lang="pl-PL" altLang="pl-PL" sz="2000" dirty="0" smtClean="0">
              <a:latin typeface="Lato"/>
            </a:endParaRPr>
          </a:p>
          <a:p>
            <a:pPr marL="774700" indent="-666750" defTabSz="449263">
              <a:lnSpc>
                <a:spcPct val="80000"/>
              </a:lnSpc>
              <a:buFont typeface="StarSymbol" charset="0"/>
              <a:buAutoNum type="arabicPeriod" startAt="7"/>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GB" altLang="pl-PL" sz="1400" dirty="0" smtClean="0">
              <a:latin typeface="Lato"/>
            </a:endParaRPr>
          </a:p>
          <a:p>
            <a:pPr marL="774700" indent="-666750" defTabSz="449263">
              <a:lnSpc>
                <a:spcPct val="80000"/>
              </a:lnSpc>
              <a:buFont typeface="StarSymbol" charset="0"/>
              <a:buAutoNum type="arabicPeriod" startAt="7"/>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altLang="pl-PL" sz="2000" b="1" dirty="0" smtClean="0">
                <a:latin typeface="Lato"/>
              </a:rPr>
              <a:t>Z</a:t>
            </a:r>
            <a:r>
              <a:rPr lang="en-GB" altLang="pl-PL" sz="2000" b="1" dirty="0" err="1" smtClean="0">
                <a:latin typeface="Lato"/>
              </a:rPr>
              <a:t>amówień</a:t>
            </a:r>
            <a:r>
              <a:rPr lang="en-GB" altLang="pl-PL" sz="2000" b="1" dirty="0" smtClean="0">
                <a:latin typeface="Lato"/>
              </a:rPr>
              <a:t> </a:t>
            </a:r>
            <a:r>
              <a:rPr lang="en-GB" altLang="pl-PL" sz="2000" b="1" dirty="0" err="1" smtClean="0">
                <a:latin typeface="Lato"/>
              </a:rPr>
              <a:t>i</a:t>
            </a:r>
            <a:r>
              <a:rPr lang="en-GB" altLang="pl-PL" sz="2000" b="1" dirty="0" smtClean="0">
                <a:latin typeface="Lato"/>
              </a:rPr>
              <a:t> </a:t>
            </a:r>
            <a:r>
              <a:rPr lang="en-GB" altLang="pl-PL" sz="2000" b="1" dirty="0" err="1" smtClean="0">
                <a:latin typeface="Lato"/>
              </a:rPr>
              <a:t>konkursów</a:t>
            </a:r>
            <a:r>
              <a:rPr lang="en-GB" altLang="pl-PL" sz="2000" b="1" dirty="0" smtClean="0">
                <a:latin typeface="Lato"/>
              </a:rPr>
              <a:t>, </a:t>
            </a:r>
            <a:r>
              <a:rPr lang="en-GB" altLang="pl-PL" sz="2000" dirty="0" err="1" smtClean="0">
                <a:latin typeface="Lato"/>
              </a:rPr>
              <a:t>których</a:t>
            </a:r>
            <a:r>
              <a:rPr lang="en-GB" altLang="pl-PL" sz="2000" dirty="0" smtClean="0">
                <a:latin typeface="Lato"/>
              </a:rPr>
              <a:t> </a:t>
            </a:r>
            <a:r>
              <a:rPr lang="en-GB" altLang="pl-PL" sz="2000" dirty="0" err="1" smtClean="0">
                <a:latin typeface="Lato"/>
              </a:rPr>
              <a:t>wartość</a:t>
            </a:r>
            <a:r>
              <a:rPr lang="en-GB" altLang="pl-PL" sz="2000" dirty="0" smtClean="0">
                <a:latin typeface="Lato"/>
              </a:rPr>
              <a:t> </a:t>
            </a:r>
            <a:r>
              <a:rPr lang="en-GB" altLang="pl-PL" sz="2000" dirty="0" err="1" smtClean="0">
                <a:latin typeface="Lato"/>
              </a:rPr>
              <a:t>nie</a:t>
            </a:r>
            <a:r>
              <a:rPr lang="en-GB" altLang="pl-PL" sz="2000" dirty="0" smtClean="0">
                <a:latin typeface="Lato"/>
              </a:rPr>
              <a:t> </a:t>
            </a:r>
            <a:r>
              <a:rPr lang="en-GB" altLang="pl-PL" sz="2000" dirty="0" err="1" smtClean="0">
                <a:latin typeface="Lato"/>
              </a:rPr>
              <a:t>przekracza</a:t>
            </a:r>
            <a:r>
              <a:rPr lang="en-GB" altLang="pl-PL" sz="2000" dirty="0" smtClean="0">
                <a:latin typeface="Lato"/>
              </a:rPr>
              <a:t> </a:t>
            </a:r>
            <a:r>
              <a:rPr lang="en-GB" altLang="pl-PL" sz="2000" dirty="0" err="1" smtClean="0">
                <a:latin typeface="Lato"/>
              </a:rPr>
              <a:t>wyrażonej</a:t>
            </a:r>
            <a:r>
              <a:rPr lang="en-GB" altLang="pl-PL" sz="2000" dirty="0" smtClean="0">
                <a:latin typeface="Lato"/>
              </a:rPr>
              <a:t> w z</a:t>
            </a:r>
            <a:r>
              <a:rPr lang="pl-PL" altLang="pl-PL" sz="2000" dirty="0" err="1" smtClean="0">
                <a:latin typeface="Lato"/>
              </a:rPr>
              <a:t>łotych</a:t>
            </a:r>
            <a:r>
              <a:rPr lang="en-GB" altLang="pl-PL" sz="2000" dirty="0" smtClean="0">
                <a:latin typeface="Lato"/>
              </a:rPr>
              <a:t> </a:t>
            </a:r>
            <a:r>
              <a:rPr lang="en-GB" altLang="pl-PL" sz="2000" dirty="0" err="1" smtClean="0">
                <a:latin typeface="Lato"/>
              </a:rPr>
              <a:t>równowartości</a:t>
            </a:r>
            <a:r>
              <a:rPr lang="en-GB" altLang="pl-PL" sz="2000" dirty="0" smtClean="0">
                <a:latin typeface="Lato"/>
              </a:rPr>
              <a:t> </a:t>
            </a:r>
            <a:r>
              <a:rPr lang="en-GB" altLang="pl-PL" sz="2000" dirty="0" err="1" smtClean="0">
                <a:latin typeface="Lato"/>
              </a:rPr>
              <a:t>kwoty</a:t>
            </a:r>
            <a:r>
              <a:rPr lang="en-GB" altLang="pl-PL" sz="2000" dirty="0" smtClean="0">
                <a:latin typeface="Lato"/>
              </a:rPr>
              <a:t> </a:t>
            </a:r>
            <a:r>
              <a:rPr lang="pl-PL" altLang="pl-PL" sz="2000" b="1" u="sng" dirty="0" smtClean="0">
                <a:latin typeface="Lato"/>
              </a:rPr>
              <a:t>30 000 euro</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34</a:t>
            </a:fld>
            <a:endParaRPr lang="pl-PL" altLang="pl-PL" dirty="0">
              <a:solidFill>
                <a:schemeClr val="accent3">
                  <a:lumMod val="75000"/>
                </a:schemeClr>
              </a:solidFill>
            </a:endParaRPr>
          </a:p>
        </p:txBody>
      </p:sp>
      <p:sp>
        <p:nvSpPr>
          <p:cNvPr id="7" name="TextBox 1"/>
          <p:cNvSpPr txBox="1"/>
          <p:nvPr/>
        </p:nvSpPr>
        <p:spPr>
          <a:xfrm>
            <a:off x="251520" y="71961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STOSOWANIA USTAWY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78902"/>
            <a:ext cx="7776864" cy="43550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buClr>
                <a:schemeClr val="tx2"/>
              </a:buClr>
            </a:pPr>
            <a:r>
              <a:rPr lang="pl-PL" altLang="pl-PL" sz="2300" b="1" dirty="0" smtClean="0">
                <a:latin typeface="Lato"/>
              </a:rPr>
              <a:t>SPOSÓB UDZIELANIA ZAMÓWIEŃ DO 30 000 EURO:</a:t>
            </a:r>
            <a:r>
              <a:rPr lang="pl-PL" altLang="pl-PL" sz="2000" b="1" dirty="0" smtClean="0">
                <a:latin typeface="Lato"/>
              </a:rPr>
              <a:t/>
            </a:r>
            <a:br>
              <a:rPr lang="pl-PL" altLang="pl-PL" sz="2000" b="1" dirty="0" smtClean="0">
                <a:latin typeface="Lato"/>
              </a:rPr>
            </a:br>
            <a:endParaRPr lang="pl-PL" altLang="pl-PL" sz="500" b="1" u="sng" dirty="0" smtClean="0">
              <a:latin typeface="Lato"/>
            </a:endParaRPr>
          </a:p>
          <a:p>
            <a:pPr>
              <a:buClr>
                <a:schemeClr val="tx2"/>
              </a:buClr>
            </a:pPr>
            <a:r>
              <a:rPr lang="pl-PL" altLang="pl-PL" sz="2000" dirty="0" smtClean="0">
                <a:latin typeface="Lato"/>
              </a:rPr>
              <a:t>1. Stosowanie zasad dokonywania wydatków publicznych określonych przepisami ustawy z dnia 27.08.2009 r. o finansach publicznych (tekst jednolity </a:t>
            </a:r>
            <a:r>
              <a:rPr lang="pl-PL" altLang="pl-PL" sz="2000" dirty="0" err="1" smtClean="0">
                <a:latin typeface="Lato"/>
              </a:rPr>
              <a:t>Dz.U</a:t>
            </a:r>
            <a:r>
              <a:rPr lang="pl-PL" altLang="pl-PL" sz="2000" dirty="0" smtClean="0">
                <a:latin typeface="Lato"/>
              </a:rPr>
              <a:t>. z 2016 r. poz. 1870, z </a:t>
            </a:r>
            <a:r>
              <a:rPr lang="pl-PL" altLang="pl-PL" sz="2000" dirty="0" err="1" smtClean="0">
                <a:latin typeface="Lato"/>
              </a:rPr>
              <a:t>późn.zm</a:t>
            </a:r>
            <a:r>
              <a:rPr lang="pl-PL" altLang="pl-PL" sz="2000" dirty="0" smtClean="0">
                <a:latin typeface="Lato"/>
              </a:rPr>
              <a:t>.) – o ile zamawiającym jest jednostka sektora finansów publicznych lub podmiot dysponujący środkami publicznymi:</a:t>
            </a:r>
            <a:br>
              <a:rPr lang="pl-PL" altLang="pl-PL" sz="2000" dirty="0" smtClean="0">
                <a:latin typeface="Lato"/>
              </a:rPr>
            </a:br>
            <a:r>
              <a:rPr lang="pl-PL" altLang="pl-PL" sz="2000" dirty="0" smtClean="0">
                <a:latin typeface="Lato"/>
              </a:rPr>
              <a:t>- celowość,</a:t>
            </a:r>
            <a:br>
              <a:rPr lang="pl-PL" altLang="pl-PL" sz="2000" dirty="0" smtClean="0">
                <a:latin typeface="Lato"/>
              </a:rPr>
            </a:br>
            <a:r>
              <a:rPr lang="pl-PL" altLang="pl-PL" sz="2000" dirty="0" smtClean="0">
                <a:latin typeface="Lato"/>
              </a:rPr>
              <a:t>- oszczędność,</a:t>
            </a:r>
            <a:br>
              <a:rPr lang="pl-PL" altLang="pl-PL" sz="2000" dirty="0" smtClean="0">
                <a:latin typeface="Lato"/>
              </a:rPr>
            </a:br>
            <a:r>
              <a:rPr lang="pl-PL" altLang="pl-PL" sz="2000" dirty="0" smtClean="0">
                <a:latin typeface="Lato"/>
              </a:rPr>
              <a:t>- efektywność.</a:t>
            </a:r>
          </a:p>
          <a:p>
            <a:pPr>
              <a:buClr>
                <a:schemeClr val="tx2"/>
              </a:buClr>
            </a:pPr>
            <a:endParaRPr lang="pl-PL" altLang="pl-PL" sz="500" dirty="0" smtClean="0">
              <a:latin typeface="Lato"/>
            </a:endParaRPr>
          </a:p>
          <a:p>
            <a:pPr>
              <a:buClr>
                <a:schemeClr val="tx2"/>
              </a:buClr>
            </a:pPr>
            <a:r>
              <a:rPr lang="pl-PL" altLang="pl-PL" sz="2000" dirty="0" smtClean="0">
                <a:latin typeface="Lato"/>
              </a:rPr>
              <a:t>2.  Stosowanie wewnętrznego regulaminu udzielania zamówień publicznych – o ile regulamin taki obowiązuje u danego zamawiającego.</a:t>
            </a:r>
          </a:p>
          <a:p>
            <a:pPr>
              <a:buClr>
                <a:schemeClr val="tx2"/>
              </a:buClr>
            </a:pPr>
            <a:endParaRPr lang="pl-PL" altLang="pl-PL" sz="500" dirty="0" smtClean="0">
              <a:latin typeface="Lato"/>
            </a:endParaRPr>
          </a:p>
          <a:p>
            <a:pPr>
              <a:buClr>
                <a:schemeClr val="tx2"/>
              </a:buClr>
            </a:pPr>
            <a:r>
              <a:rPr lang="pl-PL" altLang="pl-PL" sz="2000" dirty="0" smtClean="0">
                <a:latin typeface="Lato"/>
              </a:rPr>
              <a:t>3.  Stosowanie odpowiednich wytycznych.</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35</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268760"/>
            <a:ext cx="7632700" cy="470898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1400" b="1" dirty="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zamówień do 30 000 euro na przykładzie </a:t>
            </a:r>
            <a:br>
              <a:rPr lang="pl-PL" altLang="pl-PL" sz="2200" b="1" dirty="0" smtClean="0">
                <a:latin typeface="Lato"/>
                <a:ea typeface="Arial Unicode MS" pitchFamily="34" charset="-128"/>
                <a:cs typeface="Arial Unicode MS" pitchFamily="34" charset="-128"/>
              </a:rPr>
            </a:br>
            <a:r>
              <a:rPr lang="pl-PL" altLang="pl-PL" sz="2200" b="1" dirty="0" smtClean="0">
                <a:latin typeface="Lato"/>
                <a:ea typeface="Arial Unicode MS" pitchFamily="34" charset="-128"/>
                <a:cs typeface="Arial Unicode MS" pitchFamily="34" charset="-128"/>
              </a:rPr>
              <a:t>RPO Województwa Śląskiego na lata 2014 – 2020</a:t>
            </a:r>
            <a:endParaRPr lang="pl-PL" altLang="pl-PL" sz="2200" dirty="0" smtClean="0">
              <a:latin typeface="Lato"/>
              <a:ea typeface="Arial Unicode MS" pitchFamily="34" charset="-128"/>
              <a:cs typeface="Arial Unicode MS" pitchFamily="34" charset="-128"/>
            </a:endParaRPr>
          </a:p>
          <a:p>
            <a:pPr>
              <a:buClr>
                <a:schemeClr val="tx2"/>
              </a:buClr>
            </a:pPr>
            <a:endParaRPr lang="pl-PL" altLang="pl-PL" sz="14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Zgodnie z:</a:t>
            </a:r>
            <a:br>
              <a:rPr lang="pl-PL" altLang="pl-PL" sz="2000" dirty="0" smtClean="0">
                <a:latin typeface="Lato"/>
                <a:ea typeface="Arial Unicode MS" pitchFamily="34" charset="-128"/>
                <a:cs typeface="Arial Unicode MS" pitchFamily="34" charset="-128"/>
              </a:rPr>
            </a:br>
            <a:r>
              <a:rPr lang="pl-PL" altLang="pl-PL" sz="1400" dirty="0" smtClean="0">
                <a:latin typeface="Lato"/>
                <a:ea typeface="Arial Unicode MS" pitchFamily="34" charset="-128"/>
                <a:cs typeface="Arial Unicode MS" pitchFamily="34" charset="-128"/>
              </a:rPr>
              <a:t/>
            </a:r>
            <a:br>
              <a:rPr lang="pl-PL" altLang="pl-PL" sz="14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a) </a:t>
            </a:r>
            <a:r>
              <a:rPr lang="pl-PL" altLang="pl-PL" sz="2000" b="1" dirty="0" smtClean="0">
                <a:latin typeface="Lato"/>
                <a:ea typeface="Arial Unicode MS" pitchFamily="34" charset="-128"/>
                <a:cs typeface="Arial Unicode MS" pitchFamily="34" charset="-128"/>
              </a:rPr>
              <a:t>wytycznymi horyzontalnymi </a:t>
            </a:r>
            <a:r>
              <a:rPr lang="pl-PL" altLang="pl-PL" sz="2000" dirty="0" smtClean="0">
                <a:latin typeface="Lato"/>
                <a:ea typeface="Arial Unicode MS" pitchFamily="34" charset="-128"/>
                <a:cs typeface="Arial Unicode MS" pitchFamily="34" charset="-128"/>
              </a:rPr>
              <a:t>– Wytyczne w zakresie 	kwalifikowalności wydatków w ramach Europejskiego 	Funduszu Rozwoju Regionalnego, Europejskiego 	Funduszu Społecznego oraz Funduszu Spójności na lata 	2014–2020 MR/H 2014-2020/123(3)/07/2017 -19.07.2017 	(obowiązują od 23.08.2017 r.)</a:t>
            </a:r>
            <a:br>
              <a:rPr lang="pl-PL" altLang="pl-PL" sz="2000" dirty="0" smtClean="0">
                <a:latin typeface="Lato"/>
                <a:ea typeface="Arial Unicode MS" pitchFamily="34" charset="-128"/>
                <a:cs typeface="Arial Unicode MS" pitchFamily="34" charset="-128"/>
              </a:rPr>
            </a:br>
            <a:r>
              <a:rPr lang="pl-PL" altLang="pl-PL" sz="1400" dirty="0" smtClean="0">
                <a:latin typeface="Lato"/>
                <a:ea typeface="Arial Unicode MS" pitchFamily="34" charset="-128"/>
                <a:cs typeface="Arial Unicode MS" pitchFamily="34" charset="-128"/>
              </a:rPr>
              <a:t/>
            </a:r>
            <a:br>
              <a:rPr lang="pl-PL" altLang="pl-PL" sz="14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a:t>
            </a:r>
            <a:r>
              <a:rPr lang="pl-PL" altLang="pl-PL" sz="2000" dirty="0">
                <a:latin typeface="Lato"/>
                <a:ea typeface="Arial Unicode MS" pitchFamily="34" charset="-128"/>
                <a:cs typeface="Arial Unicode MS" pitchFamily="34" charset="-128"/>
              </a:rPr>
              <a:t>b</a:t>
            </a:r>
            <a:r>
              <a:rPr lang="pl-PL" altLang="pl-PL" sz="2000" dirty="0" smtClean="0">
                <a:latin typeface="Lato"/>
                <a:ea typeface="Arial Unicode MS" pitchFamily="34" charset="-128"/>
                <a:cs typeface="Arial Unicode MS" pitchFamily="34" charset="-128"/>
              </a:rPr>
              <a:t>) </a:t>
            </a:r>
            <a:r>
              <a:rPr lang="pl-PL" altLang="pl-PL" sz="2000" b="1" dirty="0" smtClean="0">
                <a:latin typeface="Lato"/>
                <a:ea typeface="Arial Unicode MS" pitchFamily="34" charset="-128"/>
                <a:cs typeface="Arial Unicode MS" pitchFamily="34" charset="-128"/>
              </a:rPr>
              <a:t>Przewodnikiem dla beneficjentów EFRR RPO WSL 	2014-2020 </a:t>
            </a:r>
            <a:r>
              <a:rPr lang="pl-PL" altLang="pl-PL" sz="2000" dirty="0" smtClean="0">
                <a:latin typeface="Lato"/>
                <a:ea typeface="Arial Unicode MS" pitchFamily="34" charset="-128"/>
                <a:cs typeface="Arial Unicode MS" pitchFamily="34" charset="-128"/>
              </a:rPr>
              <a:t>(</a:t>
            </a:r>
            <a:r>
              <a:rPr lang="pl-PL" altLang="pl-PL" sz="2000" dirty="0" smtClean="0">
                <a:latin typeface="Lato"/>
              </a:rPr>
              <a:t>załącznik </a:t>
            </a:r>
            <a:r>
              <a:rPr lang="pl-PL" altLang="pl-PL" sz="2000" dirty="0">
                <a:latin typeface="Lato"/>
              </a:rPr>
              <a:t>nr </a:t>
            </a:r>
            <a:r>
              <a:rPr lang="pl-PL" altLang="pl-PL" sz="2000" dirty="0" smtClean="0">
                <a:latin typeface="Lato"/>
              </a:rPr>
              <a:t>8 </a:t>
            </a:r>
            <a:r>
              <a:rPr lang="pl-PL" altLang="pl-PL" sz="2000" dirty="0">
                <a:latin typeface="Lato"/>
              </a:rPr>
              <a:t>do uchwały Nr </a:t>
            </a:r>
            <a:r>
              <a:rPr lang="pl-PL" altLang="pl-PL" sz="2000" dirty="0" smtClean="0">
                <a:latin typeface="Lato"/>
              </a:rPr>
              <a:t>1728/212/V/2017 </a:t>
            </a:r>
            <a:r>
              <a:rPr lang="pl-PL" altLang="pl-PL" sz="2000" dirty="0">
                <a:latin typeface="Lato"/>
              </a:rPr>
              <a:t/>
            </a:r>
            <a:br>
              <a:rPr lang="pl-PL" altLang="pl-PL" sz="2000" dirty="0">
                <a:latin typeface="Lato"/>
              </a:rPr>
            </a:br>
            <a:r>
              <a:rPr lang="pl-PL" altLang="pl-PL" sz="2000" dirty="0" smtClean="0">
                <a:latin typeface="Lato"/>
              </a:rPr>
              <a:t>	z 22.08.2017 </a:t>
            </a:r>
            <a:r>
              <a:rPr lang="pl-PL" altLang="pl-PL" sz="2000" dirty="0">
                <a:latin typeface="Lato"/>
              </a:rPr>
              <a:t>r. Zarządu Województwa Śląskiego </a:t>
            </a:r>
            <a:r>
              <a:rPr lang="pl-PL" altLang="pl-PL" sz="2000" b="1" dirty="0" smtClean="0">
                <a:latin typeface="Lato"/>
                <a:ea typeface="Arial Unicode MS" pitchFamily="34" charset="-128"/>
                <a:cs typeface="Arial Unicode MS" pitchFamily="34" charset="-128"/>
              </a:rPr>
              <a:t>wersja 5</a:t>
            </a:r>
            <a:r>
              <a:rPr lang="pl-PL" altLang="pl-PL" sz="2000" dirty="0" smtClean="0">
                <a:latin typeface="Lato"/>
                <a:ea typeface="Arial Unicode MS" pitchFamily="34" charset="-128"/>
                <a:cs typeface="Arial Unicode MS" pitchFamily="34" charset="-128"/>
              </a:rPr>
              <a:t>).</a:t>
            </a:r>
            <a:endParaRPr lang="pl-PL" altLang="pl-PL" sz="1400" dirty="0" smtClean="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36</a:t>
            </a:fld>
            <a:endParaRPr lang="pl-PL" altLang="pl-PL" dirty="0">
              <a:solidFill>
                <a:schemeClr val="accent3">
                  <a:lumMod val="75000"/>
                </a:schemeClr>
              </a:solidFill>
            </a:endParaRPr>
          </a:p>
        </p:txBody>
      </p:sp>
      <p:sp>
        <p:nvSpPr>
          <p:cNvPr id="7" name="TextBox 1"/>
          <p:cNvSpPr txBox="1"/>
          <p:nvPr/>
        </p:nvSpPr>
        <p:spPr>
          <a:xfrm>
            <a:off x="179512" y="260648"/>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268760"/>
            <a:ext cx="7632700" cy="518603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500" b="1" dirty="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zamówień do 30 000 euro na przykładzie </a:t>
            </a:r>
            <a:br>
              <a:rPr lang="pl-PL" altLang="pl-PL" sz="2200" b="1" dirty="0" smtClean="0">
                <a:latin typeface="Lato"/>
                <a:ea typeface="Arial Unicode MS" pitchFamily="34" charset="-128"/>
                <a:cs typeface="Arial Unicode MS" pitchFamily="34" charset="-128"/>
              </a:rPr>
            </a:br>
            <a:r>
              <a:rPr lang="pl-PL" altLang="pl-PL" sz="2200" b="1" dirty="0" smtClean="0">
                <a:latin typeface="Lato"/>
                <a:ea typeface="Arial Unicode MS" pitchFamily="34" charset="-128"/>
                <a:cs typeface="Arial Unicode MS" pitchFamily="34" charset="-128"/>
              </a:rPr>
              <a:t>RPO Województwa Śląskiego na lata 2014 – 2020</a:t>
            </a:r>
            <a:endParaRPr lang="pl-PL" altLang="pl-PL" sz="2200" dirty="0" smtClean="0">
              <a:latin typeface="Lato"/>
              <a:ea typeface="Arial Unicode MS" pitchFamily="34" charset="-128"/>
              <a:cs typeface="Arial Unicode MS" pitchFamily="34" charset="-128"/>
            </a:endParaRPr>
          </a:p>
          <a:p>
            <a:pPr>
              <a:buClr>
                <a:schemeClr val="tx2"/>
              </a:buClr>
            </a:pPr>
            <a:endParaRPr lang="pl-PL" altLang="pl-PL" sz="14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Konieczność stosowania </a:t>
            </a:r>
            <a:r>
              <a:rPr lang="pl-PL" altLang="pl-PL" sz="2000" b="1" u="sng" dirty="0" smtClean="0">
                <a:latin typeface="Lato"/>
                <a:ea typeface="Arial Unicode MS" pitchFamily="34" charset="-128"/>
                <a:cs typeface="Arial Unicode MS" pitchFamily="34" charset="-128"/>
              </a:rPr>
              <a:t>zasad ogólnych</a:t>
            </a:r>
            <a:r>
              <a:rPr lang="pl-PL" altLang="pl-PL" sz="2000" dirty="0" smtClean="0">
                <a:latin typeface="Lato"/>
                <a:ea typeface="Arial Unicode MS" pitchFamily="34" charset="-128"/>
                <a:cs typeface="Arial Unicode MS" pitchFamily="34" charset="-128"/>
              </a:rPr>
              <a:t> zawartych w pkt 3 rozdziału 7 Przewodnika dla beneficjentów:</a:t>
            </a:r>
          </a:p>
          <a:p>
            <a:pPr>
              <a:buClr>
                <a:schemeClr val="tx2"/>
              </a:buClr>
            </a:pPr>
            <a:r>
              <a:rPr lang="pl-PL" altLang="pl-PL" sz="1400" dirty="0" smtClean="0">
                <a:latin typeface="Lato"/>
                <a:ea typeface="Arial Unicode MS" pitchFamily="34" charset="-128"/>
                <a:cs typeface="Arial Unicode MS" pitchFamily="34" charset="-128"/>
              </a:rPr>
              <a:t/>
            </a:r>
            <a:br>
              <a:rPr lang="pl-PL" altLang="pl-PL" sz="14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1) dokonanie wyboru najkorzystniejszej oferty oraz poniesienie wydatku w sposób racjonalny, efektywny i przejrzysty,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z zachowaniem zasad uzyskiwania najlepszych efektów z danych nakładów,</a:t>
            </a:r>
            <a:br>
              <a:rPr lang="pl-PL" altLang="pl-PL" sz="2000" dirty="0" smtClean="0">
                <a:latin typeface="Lato"/>
                <a:ea typeface="Arial Unicode MS" pitchFamily="34" charset="-128"/>
                <a:cs typeface="Arial Unicode MS" pitchFamily="34" charset="-128"/>
              </a:rPr>
            </a:br>
            <a:r>
              <a:rPr lang="pl-PL" altLang="pl-PL" sz="1400" dirty="0" smtClean="0">
                <a:latin typeface="Lato"/>
                <a:ea typeface="Arial Unicode MS" pitchFamily="34" charset="-128"/>
                <a:cs typeface="Arial Unicode MS" pitchFamily="34" charset="-128"/>
              </a:rPr>
              <a:t/>
            </a:r>
            <a:br>
              <a:rPr lang="pl-PL" altLang="pl-PL" sz="14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2) stosowanie zasad wynikających z Traktatu o funkcjonowaniu  UE: swobodnego przepływu towarów, prawa przedsiębiorczości, swobody świadczenia usług, niedyskryminacji, równego traktowania i przejrzystości:</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a:r>
            <a:br>
              <a:rPr lang="pl-PL" altLang="pl-PL" sz="2000" dirty="0" smtClean="0">
                <a:latin typeface="Lato"/>
                <a:ea typeface="Arial Unicode MS" pitchFamily="34" charset="-128"/>
                <a:cs typeface="Arial Unicode MS" pitchFamily="34" charset="-128"/>
              </a:rPr>
            </a:br>
            <a:endParaRPr lang="pl-PL" altLang="pl-PL" sz="1400" b="1" dirty="0" smtClean="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37</a:t>
            </a:fld>
            <a:endParaRPr lang="pl-PL" altLang="pl-PL" dirty="0">
              <a:solidFill>
                <a:schemeClr val="accent3">
                  <a:lumMod val="75000"/>
                </a:schemeClr>
              </a:solidFill>
            </a:endParaRPr>
          </a:p>
        </p:txBody>
      </p:sp>
      <p:sp>
        <p:nvSpPr>
          <p:cNvPr id="7" name="TextBox 1"/>
          <p:cNvSpPr txBox="1"/>
          <p:nvPr/>
        </p:nvSpPr>
        <p:spPr>
          <a:xfrm>
            <a:off x="179512" y="260648"/>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9274039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268760"/>
            <a:ext cx="7632700" cy="546303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500" b="1" dirty="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zamówień do 30 000 euro na przykładzie </a:t>
            </a:r>
            <a:br>
              <a:rPr lang="pl-PL" altLang="pl-PL" sz="2200" b="1" dirty="0" smtClean="0">
                <a:latin typeface="Lato"/>
                <a:ea typeface="Arial Unicode MS" pitchFamily="34" charset="-128"/>
                <a:cs typeface="Arial Unicode MS" pitchFamily="34" charset="-128"/>
              </a:rPr>
            </a:br>
            <a:r>
              <a:rPr lang="pl-PL" altLang="pl-PL" sz="2200" b="1" dirty="0" smtClean="0">
                <a:latin typeface="Lato"/>
                <a:ea typeface="Arial Unicode MS" pitchFamily="34" charset="-128"/>
                <a:cs typeface="Arial Unicode MS" pitchFamily="34" charset="-128"/>
              </a:rPr>
              <a:t>RPO Województwa Śląskiego na lata 2014 – 2020</a:t>
            </a:r>
            <a:endParaRPr lang="pl-PL" altLang="pl-PL" sz="2200" dirty="0" smtClean="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Konieczność stosowania </a:t>
            </a:r>
            <a:r>
              <a:rPr lang="pl-PL" altLang="pl-PL" sz="2000" b="1" u="sng" dirty="0" smtClean="0">
                <a:latin typeface="Lato"/>
                <a:ea typeface="Arial Unicode MS" pitchFamily="34" charset="-128"/>
                <a:cs typeface="Arial Unicode MS" pitchFamily="34" charset="-128"/>
              </a:rPr>
              <a:t>zasad ogólnych</a:t>
            </a:r>
            <a:r>
              <a:rPr lang="pl-PL" altLang="pl-PL" sz="2000" dirty="0" smtClean="0">
                <a:latin typeface="Lato"/>
                <a:ea typeface="Arial Unicode MS" pitchFamily="34" charset="-128"/>
                <a:cs typeface="Arial Unicode MS" pitchFamily="34" charset="-128"/>
              </a:rPr>
              <a:t> zawartych w pkt 3 rozdziału 7 Przewodnika dla beneficjentów:</a:t>
            </a:r>
          </a:p>
          <a:p>
            <a:pPr>
              <a:buClr>
                <a:schemeClr val="tx2"/>
              </a:buClr>
            </a:pP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należy </a:t>
            </a:r>
            <a:r>
              <a:rPr lang="pl-PL" altLang="pl-PL" sz="2000" dirty="0">
                <a:latin typeface="Lato"/>
                <a:ea typeface="Arial Unicode MS" pitchFamily="34" charset="-128"/>
                <a:cs typeface="Arial Unicode MS" pitchFamily="34" charset="-128"/>
              </a:rPr>
              <a:t>zapewnić bezstronność procedur</a:t>
            </a:r>
            <a:r>
              <a:rPr lang="pl-PL" altLang="pl-PL" sz="2000" dirty="0" smtClean="0">
                <a:latin typeface="Lato"/>
                <a:ea typeface="Arial Unicode MS" pitchFamily="34" charset="-128"/>
                <a:cs typeface="Arial Unicode MS" pitchFamily="34" charset="-128"/>
              </a:rPr>
              <a:t>,</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 wszystkie czynniki, które zamawiający bierze pod uwagę 	przy wyborze oferty oraz ich wagi muszą być znane 	wykonawcom na etapie przygotowywania ofert 	(</a:t>
            </a:r>
            <a:r>
              <a:rPr lang="pl-PL" altLang="pl-PL" sz="2000" dirty="0">
                <a:latin typeface="Lato"/>
                <a:ea typeface="Arial Unicode MS" pitchFamily="34" charset="-128"/>
                <a:cs typeface="Arial Unicode MS" pitchFamily="34" charset="-128"/>
              </a:rPr>
              <a:t>zamawiający musi podać </a:t>
            </a:r>
            <a:r>
              <a:rPr lang="pl-PL" altLang="pl-PL" sz="2000" dirty="0" smtClean="0">
                <a:latin typeface="Lato"/>
                <a:ea typeface="Arial Unicode MS" pitchFamily="34" charset="-128"/>
                <a:cs typeface="Arial Unicode MS" pitchFamily="34" charset="-128"/>
              </a:rPr>
              <a:t>pełną </a:t>
            </a:r>
            <a:r>
              <a:rPr lang="pl-PL" altLang="pl-PL" sz="2000" dirty="0">
                <a:latin typeface="Lato"/>
                <a:ea typeface="Arial Unicode MS" pitchFamily="34" charset="-128"/>
                <a:cs typeface="Arial Unicode MS" pitchFamily="34" charset="-128"/>
              </a:rPr>
              <a:t>informację o warunkach </a:t>
            </a:r>
            <a:r>
              <a:rPr lang="pl-PL" altLang="pl-PL" sz="2000" dirty="0" smtClean="0">
                <a:latin typeface="Lato"/>
                <a:ea typeface="Arial Unicode MS" pitchFamily="34" charset="-128"/>
                <a:cs typeface="Arial Unicode MS" pitchFamily="34" charset="-128"/>
              </a:rPr>
              <a:t>	udziału </a:t>
            </a:r>
            <a:r>
              <a:rPr lang="pl-PL" altLang="pl-PL" sz="2000" dirty="0">
                <a:latin typeface="Lato"/>
                <a:ea typeface="Arial Unicode MS" pitchFamily="34" charset="-128"/>
                <a:cs typeface="Arial Unicode MS" pitchFamily="34" charset="-128"/>
              </a:rPr>
              <a:t>w postępowaniu </a:t>
            </a:r>
            <a:r>
              <a:rPr lang="pl-PL" altLang="pl-PL" sz="2000" dirty="0" smtClean="0">
                <a:latin typeface="Lato"/>
                <a:ea typeface="Arial Unicode MS" pitchFamily="34" charset="-128"/>
                <a:cs typeface="Arial Unicode MS" pitchFamily="34" charset="-128"/>
              </a:rPr>
              <a:t>lub </a:t>
            </a:r>
            <a:r>
              <a:rPr lang="pl-PL" altLang="pl-PL" sz="2000" dirty="0">
                <a:latin typeface="Lato"/>
                <a:ea typeface="Arial Unicode MS" pitchFamily="34" charset="-128"/>
                <a:cs typeface="Arial Unicode MS" pitchFamily="34" charset="-128"/>
              </a:rPr>
              <a:t>kryteriach oceny </a:t>
            </a:r>
            <a:r>
              <a:rPr lang="pl-PL" altLang="pl-PL" sz="2000" dirty="0" smtClean="0">
                <a:latin typeface="Lato"/>
                <a:ea typeface="Arial Unicode MS" pitchFamily="34" charset="-128"/>
                <a:cs typeface="Arial Unicode MS" pitchFamily="34" charset="-128"/>
              </a:rPr>
              <a:t>ofert),</a:t>
            </a:r>
          </a:p>
          <a:p>
            <a:pPr>
              <a:buClr>
                <a:schemeClr val="tx2"/>
              </a:buClr>
            </a:pP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sformułowanie warunków </a:t>
            </a:r>
            <a:r>
              <a:rPr lang="pl-PL" altLang="pl-PL" sz="2000" dirty="0" err="1" smtClean="0">
                <a:latin typeface="Lato"/>
                <a:ea typeface="Arial Unicode MS" pitchFamily="34" charset="-128"/>
                <a:cs typeface="Arial Unicode MS" pitchFamily="34" charset="-128"/>
              </a:rPr>
              <a:t>postęp.w</a:t>
            </a:r>
            <a:r>
              <a:rPr lang="pl-PL" altLang="pl-PL" sz="2000" dirty="0" smtClean="0">
                <a:latin typeface="Lato"/>
                <a:ea typeface="Arial Unicode MS" pitchFamily="34" charset="-128"/>
                <a:cs typeface="Arial Unicode MS" pitchFamily="34" charset="-128"/>
              </a:rPr>
              <a:t> sposób 	umożliwiający 	swobodny dostęp do udziału w postęp. oraz 	złożenie oferty 	zgodnej z faktycznymi możliwościami 	danego podmiotu 	(zakazane jest stawianie wymogów, które ograniczają 	dostęp do zamówienia podmiotom dającym rękojmię 	należytego wykonania zamówienia),warunki proporcjonalne</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38</a:t>
            </a:fld>
            <a:endParaRPr lang="pl-PL" altLang="pl-PL" dirty="0">
              <a:solidFill>
                <a:schemeClr val="accent3">
                  <a:lumMod val="75000"/>
                </a:schemeClr>
              </a:solidFill>
            </a:endParaRPr>
          </a:p>
        </p:txBody>
      </p:sp>
      <p:sp>
        <p:nvSpPr>
          <p:cNvPr id="7" name="TextBox 1"/>
          <p:cNvSpPr txBox="1"/>
          <p:nvPr/>
        </p:nvSpPr>
        <p:spPr>
          <a:xfrm>
            <a:off x="179512" y="260648"/>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6577207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268760"/>
            <a:ext cx="7632700" cy="546303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500" b="1" dirty="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zamówień do 30 000 euro na przykładzie </a:t>
            </a:r>
            <a:br>
              <a:rPr lang="pl-PL" altLang="pl-PL" sz="2200" b="1" dirty="0" smtClean="0">
                <a:latin typeface="Lato"/>
                <a:ea typeface="Arial Unicode MS" pitchFamily="34" charset="-128"/>
                <a:cs typeface="Arial Unicode MS" pitchFamily="34" charset="-128"/>
              </a:rPr>
            </a:br>
            <a:r>
              <a:rPr lang="pl-PL" altLang="pl-PL" sz="2200" b="1" dirty="0" smtClean="0">
                <a:latin typeface="Lato"/>
                <a:ea typeface="Arial Unicode MS" pitchFamily="34" charset="-128"/>
                <a:cs typeface="Arial Unicode MS" pitchFamily="34" charset="-128"/>
              </a:rPr>
              <a:t>RPO Województwa Śląskiego na lata 2014 – 2020</a:t>
            </a:r>
            <a:endParaRPr lang="pl-PL" altLang="pl-PL" sz="2200" dirty="0" smtClean="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Konieczność stosowania </a:t>
            </a:r>
            <a:r>
              <a:rPr lang="pl-PL" altLang="pl-PL" sz="2000" b="1" u="sng" dirty="0" smtClean="0">
                <a:latin typeface="Lato"/>
                <a:ea typeface="Arial Unicode MS" pitchFamily="34" charset="-128"/>
                <a:cs typeface="Arial Unicode MS" pitchFamily="34" charset="-128"/>
              </a:rPr>
              <a:t>zasad ogólnych</a:t>
            </a:r>
            <a:r>
              <a:rPr lang="pl-PL" altLang="pl-PL" sz="2000" dirty="0" smtClean="0">
                <a:latin typeface="Lato"/>
                <a:ea typeface="Arial Unicode MS" pitchFamily="34" charset="-128"/>
                <a:cs typeface="Arial Unicode MS" pitchFamily="34" charset="-128"/>
              </a:rPr>
              <a:t> zawartych w pkt 3 rozdziału 7 Przewodnika dla beneficjentów:</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 </a:t>
            </a:r>
            <a:r>
              <a:rPr lang="pl-PL" altLang="pl-PL" sz="2000" dirty="0">
                <a:latin typeface="Lato"/>
                <a:ea typeface="Arial Unicode MS" pitchFamily="34" charset="-128"/>
                <a:cs typeface="Arial Unicode MS" pitchFamily="34" charset="-128"/>
              </a:rPr>
              <a:t>zagwarantowanie możliwości swobodnego konkurowania 	podmiotom krajowym jak i </a:t>
            </a:r>
            <a:r>
              <a:rPr lang="pl-PL" altLang="pl-PL" sz="2000" dirty="0" smtClean="0">
                <a:latin typeface="Lato"/>
                <a:ea typeface="Arial Unicode MS" pitchFamily="34" charset="-128"/>
                <a:cs typeface="Arial Unicode MS" pitchFamily="34" charset="-128"/>
              </a:rPr>
              <a:t>zagranicznym,</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	- zakaz </a:t>
            </a:r>
            <a:r>
              <a:rPr lang="pl-PL" altLang="pl-PL" sz="2000" dirty="0">
                <a:latin typeface="Lato"/>
                <a:ea typeface="Arial Unicode MS" pitchFamily="34" charset="-128"/>
                <a:cs typeface="Arial Unicode MS" pitchFamily="34" charset="-128"/>
              </a:rPr>
              <a:t>arbitralnego różnicowania sytuacji podmiotów</a:t>
            </a:r>
            <a:r>
              <a:rPr lang="pl-PL" altLang="pl-PL" sz="2000" dirty="0" smtClean="0">
                <a:latin typeface="Lato"/>
                <a:ea typeface="Arial Unicode MS" pitchFamily="34" charset="-128"/>
                <a:cs typeface="Arial Unicode MS" pitchFamily="34" charset="-128"/>
              </a:rPr>
              <a:t>,</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 zamawiający musi zapewnić równy dostęp do zamówienia 	poprzez zapewnienie niedyskryminacyjnego opisu </a:t>
            </a:r>
            <a:r>
              <a:rPr lang="pl-PL" altLang="pl-PL" sz="2000" dirty="0" err="1" smtClean="0">
                <a:latin typeface="Lato"/>
                <a:ea typeface="Arial Unicode MS" pitchFamily="34" charset="-128"/>
                <a:cs typeface="Arial Unicode MS" pitchFamily="34" charset="-128"/>
              </a:rPr>
              <a:t>przedm</a:t>
            </a:r>
            <a:r>
              <a:rPr lang="pl-PL" altLang="pl-PL" sz="2000" dirty="0" smtClean="0">
                <a:latin typeface="Lato"/>
                <a:ea typeface="Arial Unicode MS" pitchFamily="34" charset="-128"/>
                <a:cs typeface="Arial Unicode MS" pitchFamily="34" charset="-128"/>
              </a:rPr>
              <a:t>. 	zamówienia (zakazane jest opisanie przedmiotu w sposób,</a:t>
            </a: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	który odnosi się do określonego wyrobu, źródła, znaków 	towarowych, patentów, rodzajów lub specyficznego 	pochodzenia, chyba, że takie odniesienie się jest 	uzasadnione i zamawiający nie może opisać 	przedmiotu za pomocą dostatecznie dokładnych określeń	(„lub równoważny” oraz zakres równoważności),</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39</a:t>
            </a:fld>
            <a:endParaRPr lang="pl-PL" altLang="pl-PL" dirty="0">
              <a:solidFill>
                <a:schemeClr val="accent3">
                  <a:lumMod val="75000"/>
                </a:schemeClr>
              </a:solidFill>
            </a:endParaRPr>
          </a:p>
        </p:txBody>
      </p:sp>
      <p:sp>
        <p:nvSpPr>
          <p:cNvPr id="7" name="TextBox 1"/>
          <p:cNvSpPr txBox="1"/>
          <p:nvPr/>
        </p:nvSpPr>
        <p:spPr>
          <a:xfrm>
            <a:off x="179512" y="260648"/>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3150419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895161"/>
            <a:ext cx="7632700" cy="4684359"/>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80000"/>
              </a:lnSpc>
              <a:buClr>
                <a:schemeClr val="tx1"/>
              </a:buClr>
              <a:defRPr/>
            </a:pPr>
            <a:r>
              <a:rPr lang="en-GB" sz="2300" b="1" dirty="0" smtClean="0">
                <a:latin typeface="Lato"/>
                <a:cs typeface="Lucida Sans Unicode" pitchFamily="34" charset="0"/>
              </a:rPr>
              <a:t>ROZPORZĄDZENIA </a:t>
            </a:r>
            <a:r>
              <a:rPr lang="en-GB" sz="2300" b="1" dirty="0">
                <a:latin typeface="Lato"/>
                <a:cs typeface="Lucida Sans Unicode" pitchFamily="34" charset="0"/>
              </a:rPr>
              <a:t>PREZESA RADY MINISTR</a:t>
            </a:r>
            <a:r>
              <a:rPr lang="pl-PL" sz="2300" b="1" dirty="0">
                <a:latin typeface="Lato"/>
                <a:cs typeface="Lucida Sans Unicode" pitchFamily="34" charset="0"/>
              </a:rPr>
              <a:t>Ó</a:t>
            </a:r>
            <a:r>
              <a:rPr lang="en-GB" sz="2300" b="1" dirty="0">
                <a:latin typeface="Lato"/>
                <a:cs typeface="Lucida Sans Unicode" pitchFamily="34" charset="0"/>
              </a:rPr>
              <a:t>W:</a:t>
            </a:r>
            <a:endParaRPr lang="pl-PL" sz="2300" b="1" dirty="0">
              <a:latin typeface="Lato"/>
              <a:cs typeface="Lucida Sans Unicode" pitchFamily="34" charset="0"/>
            </a:endParaRPr>
          </a:p>
          <a:p>
            <a:pPr marL="666750" indent="-666750">
              <a:lnSpc>
                <a:spcPct val="80000"/>
              </a:lnSpc>
              <a:buClr>
                <a:schemeClr val="tx1"/>
              </a:buClr>
              <a:defRPr/>
            </a:pPr>
            <a:endParaRPr lang="pl-PL" sz="1000" dirty="0" smtClean="0">
              <a:latin typeface="Lato"/>
              <a:cs typeface="Lucida Sans Unicode" pitchFamily="34" charset="0"/>
            </a:endParaRPr>
          </a:p>
          <a:p>
            <a:pPr marL="666750" indent="-666750">
              <a:lnSpc>
                <a:spcPct val="80000"/>
              </a:lnSpc>
              <a:buClr>
                <a:schemeClr val="tx1"/>
              </a:buClr>
              <a:defRPr/>
            </a:pPr>
            <a:r>
              <a:rPr lang="pl-PL" sz="2000" dirty="0" smtClean="0">
                <a:latin typeface="Lato"/>
                <a:cs typeface="Lucida Sans Unicode" pitchFamily="34" charset="0"/>
              </a:rPr>
              <a:t>4. </a:t>
            </a:r>
            <a:r>
              <a:rPr lang="pl-PL" sz="2000" dirty="0">
                <a:latin typeface="Lato"/>
                <a:cs typeface="Lucida Sans Unicode" pitchFamily="34" charset="0"/>
              </a:rPr>
              <a:t>Rozporządzenie Prezesa Rady Ministrów z dnia 28.12.2015 r. </a:t>
            </a:r>
            <a:br>
              <a:rPr lang="pl-PL" sz="2000" dirty="0">
                <a:latin typeface="Lato"/>
                <a:cs typeface="Lucida Sans Unicode" pitchFamily="34" charset="0"/>
              </a:rPr>
            </a:br>
            <a:r>
              <a:rPr lang="pl-PL" sz="2000" dirty="0">
                <a:latin typeface="Lato"/>
                <a:cs typeface="Lucida Sans Unicode" pitchFamily="34" charset="0"/>
              </a:rPr>
              <a:t>	w sprawie średniego kursu złotego w stosunku do euro 	stanowiącego podstawę przeliczania wartości zamówień 	publicznych (Dz.U. z 2015 r. poz. 2254)</a:t>
            </a:r>
          </a:p>
          <a:p>
            <a:pPr>
              <a:lnSpc>
                <a:spcPct val="80000"/>
              </a:lnSpc>
              <a:buClr>
                <a:schemeClr val="tx1"/>
              </a:buClr>
              <a:buSzPct val="90000"/>
              <a:defRPr/>
            </a:pPr>
            <a:endParaRPr lang="pl-PL" sz="500" dirty="0" smtClean="0">
              <a:latin typeface="Lato"/>
              <a:cs typeface="Lucida Sans Unicode" pitchFamily="34" charset="0"/>
            </a:endParaRPr>
          </a:p>
          <a:p>
            <a:pPr>
              <a:lnSpc>
                <a:spcPct val="80000"/>
              </a:lnSpc>
              <a:buClr>
                <a:schemeClr val="tx1"/>
              </a:buClr>
              <a:buSzPct val="90000"/>
              <a:defRPr/>
            </a:pPr>
            <a:r>
              <a:rPr lang="pl-PL" sz="2000" dirty="0" smtClean="0">
                <a:latin typeface="Lato"/>
                <a:cs typeface="Lucida Sans Unicode" pitchFamily="34" charset="0"/>
              </a:rPr>
              <a:t>5. </a:t>
            </a:r>
            <a:r>
              <a:rPr lang="pl-PL" sz="2000" dirty="0">
                <a:latin typeface="Lato"/>
                <a:cs typeface="Lucida Sans Unicode" pitchFamily="34" charset="0"/>
              </a:rPr>
              <a:t>Rozporządzenie Prezesa Rady Ministrów z dnia 10.05.2011 r. </a:t>
            </a:r>
            <a:r>
              <a:rPr lang="pl-PL" sz="2000" dirty="0" smtClean="0">
                <a:latin typeface="Lato"/>
                <a:cs typeface="Lucida Sans Unicode" pitchFamily="34" charset="0"/>
              </a:rPr>
              <a:t/>
            </a:r>
            <a:br>
              <a:rPr lang="pl-PL" sz="2000" dirty="0" smtClean="0">
                <a:latin typeface="Lato"/>
                <a:cs typeface="Lucida Sans Unicode" pitchFamily="34" charset="0"/>
              </a:rPr>
            </a:br>
            <a:r>
              <a:rPr lang="pl-PL" sz="2000" dirty="0" smtClean="0">
                <a:latin typeface="Lato"/>
                <a:cs typeface="Lucida Sans Unicode" pitchFamily="34" charset="0"/>
              </a:rPr>
              <a:t>	w </a:t>
            </a:r>
            <a:r>
              <a:rPr lang="pl-PL" sz="2000" dirty="0">
                <a:latin typeface="Lato"/>
                <a:cs typeface="Lucida Sans Unicode" pitchFamily="34" charset="0"/>
              </a:rPr>
              <a:t>sprawie innych niż cena obowiązkowych kryteriów oceny </a:t>
            </a:r>
            <a:r>
              <a:rPr lang="pl-PL" sz="2000" dirty="0" smtClean="0">
                <a:latin typeface="Lato"/>
                <a:cs typeface="Lucida Sans Unicode" pitchFamily="34" charset="0"/>
              </a:rPr>
              <a:t>	ofert w </a:t>
            </a:r>
            <a:r>
              <a:rPr lang="pl-PL" sz="2000" dirty="0">
                <a:latin typeface="Lato"/>
                <a:cs typeface="Lucida Sans Unicode" pitchFamily="34" charset="0"/>
              </a:rPr>
              <a:t>odniesieniu do niektórych rodzajów zamówień </a:t>
            </a:r>
            <a:r>
              <a:rPr lang="pl-PL" sz="2000" dirty="0" smtClean="0">
                <a:latin typeface="Lato"/>
                <a:cs typeface="Lucida Sans Unicode" pitchFamily="34" charset="0"/>
              </a:rPr>
              <a:t>	publicznych (</a:t>
            </a:r>
            <a:r>
              <a:rPr lang="pl-PL" sz="2000" dirty="0">
                <a:latin typeface="Lato"/>
                <a:cs typeface="Lucida Sans Unicode" pitchFamily="34" charset="0"/>
              </a:rPr>
              <a:t>Dz.U. z 2011 r. Nr 96, poz. 559)</a:t>
            </a:r>
          </a:p>
          <a:p>
            <a:pPr marL="666750" indent="-666750">
              <a:lnSpc>
                <a:spcPct val="80000"/>
              </a:lnSpc>
              <a:buClr>
                <a:schemeClr val="tx1"/>
              </a:buClr>
              <a:buSzPct val="90000"/>
              <a:buFont typeface="+mj-lt"/>
              <a:buAutoNum type="arabicPeriod" startAt="4"/>
              <a:defRPr/>
            </a:pPr>
            <a:endParaRPr lang="pl-PL" altLang="pl-PL" sz="500" dirty="0">
              <a:latin typeface="Lato"/>
              <a:cs typeface="Lucida Sans Unicode" pitchFamily="34" charset="0"/>
            </a:endParaRPr>
          </a:p>
          <a:p>
            <a:pPr>
              <a:lnSpc>
                <a:spcPct val="80000"/>
              </a:lnSpc>
              <a:buClr>
                <a:schemeClr val="tx1"/>
              </a:buClr>
              <a:buSzPct val="90000"/>
              <a:defRPr/>
            </a:pPr>
            <a:r>
              <a:rPr lang="pl-PL" altLang="pl-PL" sz="2000" dirty="0">
                <a:latin typeface="Lato"/>
                <a:cs typeface="Lucida Sans Unicode" pitchFamily="34" charset="0"/>
              </a:rPr>
              <a:t>6</a:t>
            </a:r>
            <a:r>
              <a:rPr lang="pl-PL" altLang="pl-PL" sz="2000" dirty="0" smtClean="0">
                <a:latin typeface="Lato"/>
                <a:cs typeface="Lucida Sans Unicode" pitchFamily="34" charset="0"/>
              </a:rPr>
              <a:t>. </a:t>
            </a:r>
            <a:r>
              <a:rPr lang="pl-PL" altLang="pl-PL" sz="2000" dirty="0">
                <a:latin typeface="Lato"/>
                <a:cs typeface="Lucida Sans Unicode" pitchFamily="34" charset="0"/>
              </a:rPr>
              <a:t>Rozporządzenie Prezesa Rady Ministrów z dnia </a:t>
            </a:r>
            <a:r>
              <a:rPr lang="pl-PL" altLang="pl-PL" sz="2000" dirty="0" smtClean="0">
                <a:latin typeface="Lato"/>
                <a:cs typeface="Lucida Sans Unicode" pitchFamily="34" charset="0"/>
              </a:rPr>
              <a:t>22.03.2010 r.</a:t>
            </a:r>
            <a:r>
              <a:rPr lang="pl-PL" altLang="pl-PL" sz="2000" dirty="0">
                <a:latin typeface="Lato"/>
                <a:cs typeface="Lucida Sans Unicode" pitchFamily="34" charset="0"/>
              </a:rPr>
              <a:t> </a:t>
            </a:r>
            <a:r>
              <a:rPr lang="pl-PL" altLang="pl-PL" sz="2000" dirty="0" smtClean="0">
                <a:latin typeface="Lato"/>
                <a:cs typeface="Lucida Sans Unicode" pitchFamily="34" charset="0"/>
              </a:rPr>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	w </a:t>
            </a:r>
            <a:r>
              <a:rPr lang="pl-PL" altLang="pl-PL" sz="2000" dirty="0">
                <a:latin typeface="Lato"/>
                <a:cs typeface="Lucida Sans Unicode" pitchFamily="34" charset="0"/>
              </a:rPr>
              <a:t>sprawie regulaminu postępowania przy rozpoznawaniu </a:t>
            </a:r>
            <a:r>
              <a:rPr lang="pl-PL" altLang="pl-PL" sz="2000" dirty="0" smtClean="0">
                <a:latin typeface="Lato"/>
                <a:cs typeface="Lucida Sans Unicode" pitchFamily="34" charset="0"/>
              </a:rPr>
              <a:t>	</a:t>
            </a:r>
            <a:r>
              <a:rPr lang="pl-PL" altLang="pl-PL" sz="2000" dirty="0" err="1" smtClean="0">
                <a:latin typeface="Lato"/>
                <a:cs typeface="Lucida Sans Unicode" pitchFamily="34" charset="0"/>
              </a:rPr>
              <a:t>odwołań</a:t>
            </a:r>
            <a:r>
              <a:rPr lang="pl-PL" altLang="pl-PL" sz="2000" dirty="0" smtClean="0">
                <a:latin typeface="Lato"/>
                <a:cs typeface="Lucida Sans Unicode" pitchFamily="34" charset="0"/>
              </a:rPr>
              <a:t> (</a:t>
            </a:r>
            <a:r>
              <a:rPr lang="pl-PL" altLang="pl-PL" sz="2000" dirty="0" err="1" smtClean="0">
                <a:latin typeface="Lato"/>
                <a:cs typeface="Lucida Sans Unicode" pitchFamily="34" charset="0"/>
              </a:rPr>
              <a:t>t.j</a:t>
            </a:r>
            <a:r>
              <a:rPr lang="pl-PL" altLang="pl-PL" sz="2000" dirty="0" smtClean="0">
                <a:latin typeface="Lato"/>
                <a:cs typeface="Lucida Sans Unicode" pitchFamily="34" charset="0"/>
              </a:rPr>
              <a:t>.: </a:t>
            </a:r>
            <a:r>
              <a:rPr lang="pl-PL" altLang="pl-PL" sz="2000" dirty="0">
                <a:latin typeface="Lato"/>
                <a:cs typeface="Lucida Sans Unicode" pitchFamily="34" charset="0"/>
              </a:rPr>
              <a:t>Dz.U. z 2014 r. poz. 964, </a:t>
            </a:r>
            <a:r>
              <a:rPr lang="pl-PL" altLang="pl-PL" sz="2000" dirty="0" smtClean="0">
                <a:latin typeface="Lato"/>
                <a:cs typeface="Lucida Sans Unicode" pitchFamily="34" charset="0"/>
              </a:rPr>
              <a:t>z późn.zm</a:t>
            </a:r>
            <a:r>
              <a:rPr lang="pl-PL" altLang="pl-PL" sz="2000" dirty="0">
                <a:latin typeface="Lato"/>
                <a:cs typeface="Lucida Sans Unicode" pitchFamily="34" charset="0"/>
              </a:rPr>
              <a:t>.)</a:t>
            </a:r>
          </a:p>
          <a:p>
            <a:pPr marL="666750" indent="-666750">
              <a:lnSpc>
                <a:spcPct val="80000"/>
              </a:lnSpc>
              <a:buClr>
                <a:schemeClr val="tx1"/>
              </a:buClr>
              <a:buSzPct val="90000"/>
              <a:buFont typeface="+mj-lt"/>
              <a:buAutoNum type="arabicPeriod" startAt="4"/>
              <a:defRPr/>
            </a:pPr>
            <a:endParaRPr lang="pl-PL" altLang="pl-PL" sz="500" dirty="0">
              <a:latin typeface="Lato"/>
              <a:cs typeface="Lucida Sans Unicode" pitchFamily="34" charset="0"/>
            </a:endParaRPr>
          </a:p>
          <a:p>
            <a:pPr>
              <a:lnSpc>
                <a:spcPct val="80000"/>
              </a:lnSpc>
              <a:buClr>
                <a:schemeClr val="tx1"/>
              </a:buClr>
              <a:buSzPct val="90000"/>
              <a:defRPr/>
            </a:pPr>
            <a:r>
              <a:rPr lang="pl-PL" altLang="pl-PL" sz="2000" dirty="0">
                <a:latin typeface="Lato"/>
                <a:cs typeface="Lucida Sans Unicode" pitchFamily="34" charset="0"/>
              </a:rPr>
              <a:t>7</a:t>
            </a:r>
            <a:r>
              <a:rPr lang="pl-PL" altLang="pl-PL" sz="2000" dirty="0" smtClean="0">
                <a:latin typeface="Lato"/>
                <a:cs typeface="Lucida Sans Unicode" pitchFamily="34" charset="0"/>
              </a:rPr>
              <a:t>. </a:t>
            </a:r>
            <a:r>
              <a:rPr lang="pl-PL" altLang="pl-PL" sz="2000" dirty="0">
                <a:latin typeface="Lato"/>
                <a:cs typeface="Lucida Sans Unicode" pitchFamily="34" charset="0"/>
              </a:rPr>
              <a:t>Rozporządzenie Prezesa Rady Ministrów z dnia 15.03.2010 r. </a:t>
            </a:r>
            <a:r>
              <a:rPr lang="pl-PL" altLang="pl-PL" sz="2000" dirty="0" smtClean="0">
                <a:latin typeface="Lato"/>
                <a:cs typeface="Lucida Sans Unicode" pitchFamily="34" charset="0"/>
              </a:rPr>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	w </a:t>
            </a:r>
            <a:r>
              <a:rPr lang="pl-PL" altLang="pl-PL" sz="2000" dirty="0">
                <a:latin typeface="Lato"/>
                <a:cs typeface="Lucida Sans Unicode" pitchFamily="34" charset="0"/>
              </a:rPr>
              <a:t>sprawie wysokości i sposobu pobierania wpisu od </a:t>
            </a:r>
            <a:r>
              <a:rPr lang="pl-PL" altLang="pl-PL" sz="2000" dirty="0" smtClean="0">
                <a:latin typeface="Lato"/>
                <a:cs typeface="Lucida Sans Unicode" pitchFamily="34" charset="0"/>
              </a:rPr>
              <a:t>	odwołania oraz </a:t>
            </a:r>
            <a:r>
              <a:rPr lang="pl-PL" altLang="pl-PL" sz="2000" dirty="0">
                <a:latin typeface="Lato"/>
                <a:cs typeface="Lucida Sans Unicode" pitchFamily="34" charset="0"/>
              </a:rPr>
              <a:t>rodzajów kosztów w postępowaniu </a:t>
            </a:r>
            <a:r>
              <a:rPr lang="pl-PL" altLang="pl-PL" sz="2000" dirty="0" smtClean="0">
                <a:latin typeface="Lato"/>
                <a:cs typeface="Lucida Sans Unicode" pitchFamily="34" charset="0"/>
              </a:rPr>
              <a:t>	odwoławczym </a:t>
            </a:r>
            <a:r>
              <a:rPr lang="pl-PL" altLang="pl-PL" sz="2000" dirty="0">
                <a:latin typeface="Lato"/>
                <a:cs typeface="Lucida Sans Unicode" pitchFamily="34" charset="0"/>
              </a:rPr>
              <a:t>i sposobu </a:t>
            </a:r>
            <a:r>
              <a:rPr lang="pl-PL" altLang="pl-PL" sz="2000" dirty="0" smtClean="0">
                <a:latin typeface="Lato"/>
                <a:cs typeface="Lucida Sans Unicode" pitchFamily="34" charset="0"/>
              </a:rPr>
              <a:t>	ich </a:t>
            </a:r>
            <a:r>
              <a:rPr lang="pl-PL" altLang="pl-PL" sz="2000" dirty="0">
                <a:latin typeface="Lato"/>
                <a:cs typeface="Lucida Sans Unicode" pitchFamily="34" charset="0"/>
              </a:rPr>
              <a:t>rozliczania </a:t>
            </a:r>
            <a:r>
              <a:rPr lang="pl-PL" altLang="pl-PL" sz="2000" dirty="0" smtClean="0">
                <a:latin typeface="Lato"/>
                <a:cs typeface="Lucida Sans Unicode" pitchFamily="34" charset="0"/>
              </a:rPr>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	(</a:t>
            </a:r>
            <a:r>
              <a:rPr lang="pl-PL" altLang="pl-PL" sz="2000" dirty="0">
                <a:latin typeface="Lato"/>
                <a:cs typeface="Lucida Sans Unicode" pitchFamily="34" charset="0"/>
              </a:rPr>
              <a:t>Dz.U. z 2010 r. </a:t>
            </a:r>
            <a:r>
              <a:rPr lang="pl-PL" altLang="pl-PL" sz="2000" dirty="0" smtClean="0">
                <a:latin typeface="Lato"/>
                <a:cs typeface="Lucida Sans Unicode" pitchFamily="34" charset="0"/>
              </a:rPr>
              <a:t>Nr </a:t>
            </a:r>
            <a:r>
              <a:rPr lang="pl-PL" altLang="pl-PL" sz="2000" dirty="0">
                <a:latin typeface="Lato"/>
                <a:cs typeface="Lucida Sans Unicode" pitchFamily="34" charset="0"/>
              </a:rPr>
              <a:t>41, poz. 238, z późn.zm.)</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a:t>
            </a:fld>
            <a:endParaRPr lang="pl-PL" altLang="pl-PL" dirty="0">
              <a:solidFill>
                <a:schemeClr val="accent3">
                  <a:lumMod val="75000"/>
                </a:schemeClr>
              </a:solidFill>
            </a:endParaRPr>
          </a:p>
        </p:txBody>
      </p:sp>
      <p:sp>
        <p:nvSpPr>
          <p:cNvPr id="7" name="TextBox 1"/>
          <p:cNvSpPr txBox="1"/>
          <p:nvPr/>
        </p:nvSpPr>
        <p:spPr>
          <a:xfrm>
            <a:off x="251520" y="592240"/>
            <a:ext cx="5112568" cy="1302921"/>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r>
              <a:rPr lang="pl-PL" sz="2600" b="1" baseline="30000" dirty="0">
                <a:solidFill>
                  <a:srgbClr val="636466"/>
                </a:solidFill>
                <a:latin typeface="Novecento wide Normal" pitchFamily="50" charset="-18"/>
              </a:rPr>
              <a:t> </a:t>
            </a:r>
            <a:r>
              <a:rPr lang="pl-PL" sz="2600" b="1" baseline="30000" dirty="0" smtClean="0">
                <a:solidFill>
                  <a:srgbClr val="636466"/>
                </a:solidFill>
                <a:latin typeface="Novecento wide Normal" pitchFamily="50" charset="-18"/>
              </a:rPr>
              <a:t>                </a:t>
            </a:r>
          </a:p>
          <a:p>
            <a:pPr algn="ctr"/>
            <a:r>
              <a:rPr lang="pl-PL" sz="3200" b="1" baseline="30000" dirty="0" smtClean="0">
                <a:solidFill>
                  <a:srgbClr val="636466"/>
                </a:solidFill>
                <a:latin typeface="Novecento wide Normal" pitchFamily="50" charset="-18"/>
              </a:rPr>
              <a:t>WYKAZ AKTÓW WYKONAWCZYCH</a:t>
            </a:r>
            <a:endParaRPr lang="en-GB" sz="3200" b="1" baseline="30000" dirty="0">
              <a:solidFill>
                <a:srgbClr val="636466"/>
              </a:solidFill>
              <a:latin typeface="Novecento wide Normal" pitchFamily="50" charset="-18"/>
            </a:endParaRPr>
          </a:p>
          <a:p>
            <a:endParaRPr lang="pl-PL" sz="2400" dirty="0">
              <a:solidFill>
                <a:srgbClr val="636466"/>
              </a:solidFill>
            </a:endParaRPr>
          </a:p>
        </p:txBody>
      </p:sp>
    </p:spTree>
    <p:extLst>
      <p:ext uri="{BB962C8B-B14F-4D97-AF65-F5344CB8AC3E}">
        <p14:creationId xmlns:p14="http://schemas.microsoft.com/office/powerpoint/2010/main" val="12431181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268760"/>
            <a:ext cx="7632700" cy="546303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500" b="1" dirty="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zamówień do 30 000 euro na przykładzie </a:t>
            </a:r>
            <a:br>
              <a:rPr lang="pl-PL" altLang="pl-PL" sz="2200" b="1" dirty="0" smtClean="0">
                <a:latin typeface="Lato"/>
                <a:ea typeface="Arial Unicode MS" pitchFamily="34" charset="-128"/>
                <a:cs typeface="Arial Unicode MS" pitchFamily="34" charset="-128"/>
              </a:rPr>
            </a:br>
            <a:r>
              <a:rPr lang="pl-PL" altLang="pl-PL" sz="2200" b="1" dirty="0" smtClean="0">
                <a:latin typeface="Lato"/>
                <a:ea typeface="Arial Unicode MS" pitchFamily="34" charset="-128"/>
                <a:cs typeface="Arial Unicode MS" pitchFamily="34" charset="-128"/>
              </a:rPr>
              <a:t>RPO Województwa Śląskiego na lata 2014 – 2020</a:t>
            </a:r>
            <a:endParaRPr lang="pl-PL" altLang="pl-PL" sz="2200" dirty="0" smtClean="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Konieczność stosowania </a:t>
            </a:r>
            <a:r>
              <a:rPr lang="pl-PL" altLang="pl-PL" sz="2000" b="1" u="sng" dirty="0" smtClean="0">
                <a:latin typeface="Lato"/>
                <a:ea typeface="Arial Unicode MS" pitchFamily="34" charset="-128"/>
                <a:cs typeface="Arial Unicode MS" pitchFamily="34" charset="-128"/>
              </a:rPr>
              <a:t>zasad ogólnych</a:t>
            </a:r>
            <a:r>
              <a:rPr lang="pl-PL" altLang="pl-PL" sz="2000" dirty="0" smtClean="0">
                <a:latin typeface="Lato"/>
                <a:ea typeface="Arial Unicode MS" pitchFamily="34" charset="-128"/>
                <a:cs typeface="Arial Unicode MS" pitchFamily="34" charset="-128"/>
              </a:rPr>
              <a:t> zawartych w pkt 3 rozdziału 7 Przewodnika dla beneficjentów:</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	- </a:t>
            </a:r>
            <a:r>
              <a:rPr lang="pl-PL" altLang="pl-PL" sz="2000" dirty="0">
                <a:latin typeface="Lato"/>
                <a:ea typeface="Arial Unicode MS" pitchFamily="34" charset="-128"/>
                <a:cs typeface="Arial Unicode MS" pitchFamily="34" charset="-128"/>
              </a:rPr>
              <a:t>należy zagwarantować, aby w postęp. nie wzięli udziału 	wykonawcy, którzy wykonywali bezpośrednio czynności 	związane z przygotowaniem postępowania lub posługiwali 	się w celu sporządzenia oferty osobami uczestniczącymi w 	dokonywaniu tych czynności (o ile to utrudnia konkurencję</a:t>
            </a:r>
            <a:r>
              <a:rPr lang="pl-PL" altLang="pl-PL" sz="2000" dirty="0" smtClean="0">
                <a:latin typeface="Lato"/>
                <a:ea typeface="Arial Unicode MS" pitchFamily="34" charset="-128"/>
                <a:cs typeface="Arial Unicode MS" pitchFamily="34" charset="-128"/>
              </a:rPr>
              <a:t>),</a:t>
            </a:r>
          </a:p>
          <a:p>
            <a:pPr>
              <a:buClr>
                <a:schemeClr val="tx2"/>
              </a:buClr>
            </a:pP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 zakazane jest ustalenie kryteriów oceny ofert w sposób 	zawężający konkurencję oraz określenie kryteriów oceny 	ofert odnoszących się do właściwości wykonawcy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(nie dotyczy 	zamówień na usługi społeczne i inne 	szczególne usługi),</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 </a:t>
            </a:r>
            <a:r>
              <a:rPr lang="pl-PL" altLang="pl-PL" sz="2000" dirty="0">
                <a:latin typeface="Lato"/>
                <a:ea typeface="Arial Unicode MS" pitchFamily="34" charset="-128"/>
                <a:cs typeface="Arial Unicode MS" pitchFamily="34" charset="-128"/>
              </a:rPr>
              <a:t>zakazany jest wybór oferty w sposób niezgodny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z ustalonymi w zapytaniu kryteriami</a:t>
            </a:r>
            <a:r>
              <a:rPr lang="pl-PL" altLang="pl-PL" sz="2000" dirty="0" smtClean="0">
                <a:latin typeface="Lato"/>
                <a:ea typeface="Arial Unicode MS" pitchFamily="34" charset="-128"/>
                <a:cs typeface="Arial Unicode MS" pitchFamily="34" charset="-128"/>
              </a:rPr>
              <a:t>,</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40</a:t>
            </a:fld>
            <a:endParaRPr lang="pl-PL" altLang="pl-PL" dirty="0">
              <a:solidFill>
                <a:schemeClr val="accent3">
                  <a:lumMod val="75000"/>
                </a:schemeClr>
              </a:solidFill>
            </a:endParaRPr>
          </a:p>
        </p:txBody>
      </p:sp>
      <p:sp>
        <p:nvSpPr>
          <p:cNvPr id="7" name="TextBox 1"/>
          <p:cNvSpPr txBox="1"/>
          <p:nvPr/>
        </p:nvSpPr>
        <p:spPr>
          <a:xfrm>
            <a:off x="179512" y="260648"/>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16323407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268760"/>
            <a:ext cx="7632700" cy="552458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500" b="1" dirty="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zamówień do 30 000 euro na przykładzie </a:t>
            </a:r>
            <a:br>
              <a:rPr lang="pl-PL" altLang="pl-PL" sz="2200" b="1" dirty="0" smtClean="0">
                <a:latin typeface="Lato"/>
                <a:ea typeface="Arial Unicode MS" pitchFamily="34" charset="-128"/>
                <a:cs typeface="Arial Unicode MS" pitchFamily="34" charset="-128"/>
              </a:rPr>
            </a:br>
            <a:r>
              <a:rPr lang="pl-PL" altLang="pl-PL" sz="2200" b="1" dirty="0" smtClean="0">
                <a:latin typeface="Lato"/>
                <a:ea typeface="Arial Unicode MS" pitchFamily="34" charset="-128"/>
                <a:cs typeface="Arial Unicode MS" pitchFamily="34" charset="-128"/>
              </a:rPr>
              <a:t>RPO Województwa Śląskiego na lata 2014 – 2020</a:t>
            </a:r>
            <a:endParaRPr lang="pl-PL" altLang="pl-PL" sz="2200" dirty="0" smtClean="0">
              <a:latin typeface="Lato"/>
              <a:ea typeface="Arial Unicode MS" pitchFamily="34" charset="-128"/>
              <a:cs typeface="Arial Unicode MS" pitchFamily="34" charset="-128"/>
            </a:endParaRPr>
          </a:p>
          <a:p>
            <a:pPr>
              <a:buClr>
                <a:schemeClr val="tx2"/>
              </a:buClr>
            </a:pPr>
            <a:endParaRPr lang="pl-PL" altLang="pl-PL" sz="10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Konieczność stosowania </a:t>
            </a:r>
            <a:r>
              <a:rPr lang="pl-PL" altLang="pl-PL" sz="2000" b="1" u="sng" dirty="0" smtClean="0">
                <a:latin typeface="Lato"/>
                <a:ea typeface="Arial Unicode MS" pitchFamily="34" charset="-128"/>
                <a:cs typeface="Arial Unicode MS" pitchFamily="34" charset="-128"/>
              </a:rPr>
              <a:t>zasad ogólnych</a:t>
            </a:r>
            <a:r>
              <a:rPr lang="pl-PL" altLang="pl-PL" sz="2000" dirty="0" smtClean="0">
                <a:latin typeface="Lato"/>
                <a:ea typeface="Arial Unicode MS" pitchFamily="34" charset="-128"/>
                <a:cs typeface="Arial Unicode MS" pitchFamily="34" charset="-128"/>
              </a:rPr>
              <a:t> zawartych w pkt 3 rozdziału 7 Przewodnika dla beneficjentów:</a:t>
            </a:r>
          </a:p>
          <a:p>
            <a:pPr>
              <a:buClr>
                <a:schemeClr val="tx2"/>
              </a:buClr>
            </a:pPr>
            <a:r>
              <a:rPr lang="pl-PL" altLang="pl-PL" sz="1000" dirty="0">
                <a:latin typeface="Lato"/>
                <a:ea typeface="Arial Unicode MS" pitchFamily="34" charset="-128"/>
                <a:cs typeface="Arial Unicode MS" pitchFamily="34" charset="-128"/>
              </a:rPr>
              <a:t>	</a:t>
            </a:r>
          </a:p>
          <a:p>
            <a:pPr>
              <a:buClr>
                <a:schemeClr val="tx2"/>
              </a:buClr>
            </a:pPr>
            <a:r>
              <a:rPr lang="pl-PL" altLang="pl-PL" sz="2000" dirty="0" smtClean="0">
                <a:latin typeface="Lato"/>
                <a:ea typeface="Arial Unicode MS" pitchFamily="34" charset="-128"/>
                <a:cs typeface="Arial Unicode MS" pitchFamily="34" charset="-128"/>
              </a:rPr>
              <a:t>	</a:t>
            </a:r>
            <a:r>
              <a:rPr lang="pl-PL" altLang="pl-PL" sz="2000" dirty="0">
                <a:latin typeface="Lato"/>
                <a:ea typeface="Arial Unicode MS" pitchFamily="34" charset="-128"/>
                <a:cs typeface="Arial Unicode MS" pitchFamily="34" charset="-128"/>
              </a:rPr>
              <a:t>- niedozwolony jest wybór oferty wykonawcy 	niespełniającego warunków udziału w postępowaniu</a:t>
            </a:r>
            <a:r>
              <a:rPr lang="pl-PL" altLang="pl-PL" sz="2000" dirty="0" smtClean="0">
                <a:latin typeface="Lato"/>
                <a:ea typeface="Arial Unicode MS" pitchFamily="34" charset="-128"/>
                <a:cs typeface="Arial Unicode MS" pitchFamily="34" charset="-128"/>
              </a:rPr>
              <a:t>,</a:t>
            </a:r>
          </a:p>
          <a:p>
            <a:pPr>
              <a:buClr>
                <a:schemeClr val="tx2"/>
              </a:buClr>
            </a:pPr>
            <a:r>
              <a:rPr lang="pl-PL" altLang="pl-PL" sz="500" dirty="0">
                <a:latin typeface="Lato"/>
                <a:ea typeface="Arial Unicode MS" pitchFamily="34" charset="-128"/>
                <a:cs typeface="Arial Unicode MS" pitchFamily="34" charset="-128"/>
              </a:rPr>
              <a:t/>
            </a:r>
            <a:br>
              <a:rPr lang="pl-PL" altLang="pl-PL" sz="5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 niedozwolone jest nieuzasadnione wykluczenie 	wykonawcy, który złożył ofertę najkorzystniejszą</a:t>
            </a:r>
            <a:r>
              <a:rPr lang="pl-PL" altLang="pl-PL" sz="2000" dirty="0" smtClean="0">
                <a:latin typeface="Lato"/>
                <a:ea typeface="Arial Unicode MS" pitchFamily="34" charset="-128"/>
                <a:cs typeface="Arial Unicode MS" pitchFamily="34" charset="-128"/>
              </a:rPr>
              <a:t>,</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	- niedozwolone jest zawarcie umowy w sprawie 	zamówienia z biorącym udział w postępowaniu wykonawcą 	innym, niż kolejny wykonawca wyłoniony w trakcie 	przeprowadzonego postępowania, w przypadku gdy 	wyłoniony w postępowaniu wykonawca odstąpi od zawarcia 	umowy.</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a:r>
            <a:br>
              <a:rPr lang="pl-PL" altLang="pl-PL" sz="2000" dirty="0" smtClean="0">
                <a:latin typeface="Lato"/>
                <a:ea typeface="Arial Unicode MS" pitchFamily="34" charset="-128"/>
                <a:cs typeface="Arial Unicode MS" pitchFamily="34" charset="-128"/>
              </a:rPr>
            </a:br>
            <a:endParaRPr lang="pl-PL" altLang="pl-PL" sz="1400" b="1" dirty="0" smtClean="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41</a:t>
            </a:fld>
            <a:endParaRPr lang="pl-PL" altLang="pl-PL" dirty="0">
              <a:solidFill>
                <a:schemeClr val="accent3">
                  <a:lumMod val="75000"/>
                </a:schemeClr>
              </a:solidFill>
            </a:endParaRPr>
          </a:p>
        </p:txBody>
      </p:sp>
      <p:sp>
        <p:nvSpPr>
          <p:cNvPr id="7" name="TextBox 1"/>
          <p:cNvSpPr txBox="1"/>
          <p:nvPr/>
        </p:nvSpPr>
        <p:spPr>
          <a:xfrm>
            <a:off x="179512" y="260648"/>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9372998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621404"/>
            <a:ext cx="8075240" cy="507831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r>
              <a:rPr lang="pl-PL" altLang="pl-PL" sz="2200" b="1" dirty="0">
                <a:latin typeface="Lato"/>
                <a:ea typeface="Arial Unicode MS" pitchFamily="34" charset="-128"/>
                <a:cs typeface="Arial Unicode MS" pitchFamily="34" charset="-128"/>
              </a:rPr>
              <a:t>Udzielanie 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1000" dirty="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W przypadku zamówień o wartości </a:t>
            </a:r>
            <a:r>
              <a:rPr lang="pl-PL" altLang="pl-PL" sz="2000" b="1" dirty="0" smtClean="0">
                <a:latin typeface="Lato"/>
                <a:ea typeface="Arial Unicode MS" pitchFamily="34" charset="-128"/>
                <a:cs typeface="Arial Unicode MS" pitchFamily="34" charset="-128"/>
              </a:rPr>
              <a:t>poniżej 20 000 zł netto </a:t>
            </a:r>
            <a:r>
              <a:rPr lang="pl-PL" altLang="pl-PL" sz="2000" dirty="0" smtClean="0">
                <a:latin typeface="Lato"/>
                <a:ea typeface="Arial Unicode MS" pitchFamily="34" charset="-128"/>
                <a:cs typeface="Arial Unicode MS" pitchFamily="34" charset="-128"/>
              </a:rPr>
              <a:t>- bez VAT:</a:t>
            </a:r>
          </a:p>
          <a:p>
            <a:pPr>
              <a:buClr>
                <a:schemeClr val="tx2"/>
              </a:buClr>
            </a:pPr>
            <a:r>
              <a:rPr lang="pl-PL" altLang="pl-PL" sz="1000" dirty="0" smtClean="0">
                <a:latin typeface="Lato"/>
                <a:ea typeface="Arial Unicode MS" pitchFamily="34" charset="-128"/>
                <a:cs typeface="Arial Unicode MS" pitchFamily="34" charset="-128"/>
              </a:rPr>
              <a:t>	</a:t>
            </a:r>
            <a:br>
              <a:rPr lang="pl-PL" altLang="pl-PL" sz="1000" dirty="0" smtClean="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Z</a:t>
            </a:r>
            <a:r>
              <a:rPr lang="pl-PL" altLang="pl-PL" sz="2000" dirty="0" smtClean="0">
                <a:latin typeface="Lato"/>
                <a:ea typeface="Arial Unicode MS" pitchFamily="34" charset="-128"/>
                <a:cs typeface="Arial Unicode MS" pitchFamily="34" charset="-128"/>
              </a:rPr>
              <a:t>astosowanie mają </a:t>
            </a:r>
            <a:r>
              <a:rPr lang="pl-PL" altLang="pl-PL" sz="2000" u="sng" dirty="0" smtClean="0">
                <a:latin typeface="Lato"/>
                <a:ea typeface="Arial Unicode MS" pitchFamily="34" charset="-128"/>
                <a:cs typeface="Arial Unicode MS" pitchFamily="34" charset="-128"/>
              </a:rPr>
              <a:t>wytyczne horyzontalne</a:t>
            </a:r>
            <a:r>
              <a:rPr lang="pl-PL" altLang="pl-PL" sz="2000" dirty="0" smtClean="0">
                <a:latin typeface="Lato"/>
                <a:ea typeface="Arial Unicode MS" pitchFamily="34" charset="-128"/>
                <a:cs typeface="Arial Unicode MS" pitchFamily="34" charset="-128"/>
              </a:rPr>
              <a:t> i </a:t>
            </a:r>
            <a:r>
              <a:rPr lang="pl-PL" altLang="pl-PL" sz="2000" u="sng" dirty="0" smtClean="0">
                <a:latin typeface="Lato"/>
                <a:ea typeface="Arial Unicode MS" pitchFamily="34" charset="-128"/>
                <a:cs typeface="Arial Unicode MS" pitchFamily="34" charset="-128"/>
              </a:rPr>
              <a:t>zasady ogólne </a:t>
            </a:r>
            <a:r>
              <a:rPr lang="pl-PL" altLang="pl-PL" sz="2000" dirty="0" smtClean="0">
                <a:latin typeface="Lato"/>
                <a:ea typeface="Arial Unicode MS" pitchFamily="34" charset="-128"/>
                <a:cs typeface="Arial Unicode MS" pitchFamily="34" charset="-128"/>
              </a:rPr>
              <a:t>zawarte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w rozdziale 7 pkt 3 Podręcznika dla beneficjenta oraz</a:t>
            </a:r>
          </a:p>
          <a:p>
            <a:pPr>
              <a:buClr>
                <a:schemeClr val="tx2"/>
              </a:buClr>
            </a:pP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1) beneficjent zobowiązany jest do </a:t>
            </a:r>
            <a:r>
              <a:rPr lang="pl-PL" altLang="pl-PL" sz="2000" u="sng" dirty="0" smtClean="0">
                <a:latin typeface="Lato"/>
                <a:ea typeface="Arial Unicode MS" pitchFamily="34" charset="-128"/>
                <a:cs typeface="Arial Unicode MS" pitchFamily="34" charset="-128"/>
              </a:rPr>
              <a:t>udokumentowania</a:t>
            </a:r>
            <a:r>
              <a:rPr lang="pl-PL" altLang="pl-PL" sz="2000" dirty="0" smtClean="0">
                <a:latin typeface="Lato"/>
                <a:ea typeface="Arial Unicode MS" pitchFamily="34" charset="-128"/>
                <a:cs typeface="Arial Unicode MS" pitchFamily="34" charset="-128"/>
              </a:rPr>
              <a:t> postępowania (sposobu w jaki wybrany został wykonawca/dostawca) np.:</a:t>
            </a:r>
          </a:p>
          <a:p>
            <a:pPr>
              <a:buClr>
                <a:schemeClr val="tx2"/>
              </a:buClr>
            </a:pPr>
            <a:r>
              <a:rPr lang="pl-PL" altLang="pl-PL" sz="500" dirty="0">
                <a:latin typeface="Lato"/>
                <a:ea typeface="Arial Unicode MS" pitchFamily="34" charset="-128"/>
                <a:cs typeface="Arial Unicode MS" pitchFamily="34" charset="-128"/>
              </a:rPr>
              <a:t>	</a:t>
            </a:r>
            <a:r>
              <a:rPr lang="pl-PL" altLang="pl-PL" sz="1000" dirty="0" smtClean="0">
                <a:latin typeface="Lato"/>
                <a:ea typeface="Arial Unicode MS" pitchFamily="34" charset="-128"/>
                <a:cs typeface="Arial Unicode MS" pitchFamily="34" charset="-128"/>
              </a:rPr>
              <a:t/>
            </a:r>
            <a:br>
              <a:rPr lang="pl-PL" altLang="pl-PL" sz="1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notatka z </a:t>
            </a:r>
            <a:r>
              <a:rPr lang="pl-PL" altLang="pl-PL" sz="2000" u="sng" dirty="0" smtClean="0">
                <a:latin typeface="Lato"/>
                <a:ea typeface="Arial Unicode MS" pitchFamily="34" charset="-128"/>
                <a:cs typeface="Arial Unicode MS" pitchFamily="34" charset="-128"/>
              </a:rPr>
              <a:t>rozeznania cenowego </a:t>
            </a:r>
            <a:r>
              <a:rPr lang="pl-PL" altLang="pl-PL" sz="2000" dirty="0" smtClean="0">
                <a:latin typeface="Lato"/>
                <a:ea typeface="Arial Unicode MS" pitchFamily="34" charset="-128"/>
                <a:cs typeface="Arial Unicode MS" pitchFamily="34" charset="-128"/>
              </a:rPr>
              <a:t>(data rozeznania, informacja 	o ofertach z nazwami wykonawców i z cenami – min. 3 oferty, 	chyba że na rynku jest mniej wykonawców) + ew. wydruki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z cenników, stron www z ofertą wykonawcy, złożonych ofert 	bezpośrednio zamawiającemu (nie dot. przypadku gdy 	rozeznania cenowego dokonano telefonicznie)</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lub</a:t>
            </a:r>
            <a:endParaRPr lang="pl-PL" altLang="pl-PL" sz="1000" dirty="0" smtClean="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42</a:t>
            </a:fld>
            <a:endParaRPr lang="pl-PL" altLang="pl-PL" dirty="0">
              <a:solidFill>
                <a:schemeClr val="accent3">
                  <a:lumMod val="75000"/>
                </a:schemeClr>
              </a:solidFill>
            </a:endParaRPr>
          </a:p>
        </p:txBody>
      </p:sp>
      <p:sp>
        <p:nvSpPr>
          <p:cNvPr id="7" name="TextBox 1"/>
          <p:cNvSpPr txBox="1"/>
          <p:nvPr/>
        </p:nvSpPr>
        <p:spPr>
          <a:xfrm>
            <a:off x="251520" y="54868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467544" y="1533372"/>
            <a:ext cx="8219256" cy="507831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r>
              <a:rPr lang="pl-PL" altLang="pl-PL" sz="2200" b="1" dirty="0" smtClean="0">
                <a:latin typeface="Lato"/>
                <a:ea typeface="Arial Unicode MS" pitchFamily="34" charset="-128"/>
                <a:cs typeface="Arial Unicode MS" pitchFamily="34" charset="-128"/>
              </a:rPr>
              <a:t>Udzielanie </a:t>
            </a:r>
            <a:r>
              <a:rPr lang="pl-PL" altLang="pl-PL" sz="2200" b="1" dirty="0">
                <a:latin typeface="Lato"/>
                <a:ea typeface="Arial Unicode MS" pitchFamily="34" charset="-128"/>
                <a:cs typeface="Arial Unicode MS" pitchFamily="34" charset="-128"/>
              </a:rPr>
              <a:t>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1000" dirty="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W przypadku zamówień o wartości </a:t>
            </a:r>
            <a:r>
              <a:rPr lang="pl-PL" altLang="pl-PL" sz="2000" b="1" dirty="0" smtClean="0">
                <a:latin typeface="Lato"/>
                <a:ea typeface="Arial Unicode MS" pitchFamily="34" charset="-128"/>
                <a:cs typeface="Arial Unicode MS" pitchFamily="34" charset="-128"/>
              </a:rPr>
              <a:t>poniżej 20 000 zł netto </a:t>
            </a:r>
            <a:r>
              <a:rPr lang="pl-PL" altLang="pl-PL" sz="2000" dirty="0" smtClean="0">
                <a:latin typeface="Lato"/>
                <a:ea typeface="Arial Unicode MS" pitchFamily="34" charset="-128"/>
                <a:cs typeface="Arial Unicode MS" pitchFamily="34" charset="-128"/>
              </a:rPr>
              <a:t>- bez VAT:</a:t>
            </a:r>
          </a:p>
          <a:p>
            <a:pPr>
              <a:buClr>
                <a:schemeClr val="tx2"/>
              </a:buClr>
            </a:pPr>
            <a:r>
              <a:rPr lang="pl-PL" altLang="pl-PL" sz="500" dirty="0" smtClean="0">
                <a:latin typeface="Lato"/>
                <a:ea typeface="Arial Unicode MS" pitchFamily="34" charset="-128"/>
                <a:cs typeface="Arial Unicode MS" pitchFamily="34" charset="-128"/>
              </a:rPr>
              <a:t>	</a:t>
            </a:r>
            <a:r>
              <a:rPr lang="pl-PL" altLang="pl-PL" sz="1000" dirty="0">
                <a:latin typeface="Lato"/>
                <a:ea typeface="Arial Unicode MS" pitchFamily="34" charset="-128"/>
                <a:cs typeface="Arial Unicode MS" pitchFamily="34" charset="-128"/>
              </a:rPr>
              <a:t>	</a:t>
            </a:r>
            <a:r>
              <a:rPr lang="pl-PL" altLang="pl-PL" sz="1000" dirty="0" smtClean="0">
                <a:latin typeface="Lato"/>
                <a:ea typeface="Arial Unicode MS" pitchFamily="34" charset="-128"/>
                <a:cs typeface="Arial Unicode MS" pitchFamily="34" charset="-128"/>
              </a:rPr>
              <a:t/>
            </a:r>
            <a:br>
              <a:rPr lang="pl-PL" altLang="pl-PL" sz="1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potwierdzenie rozesłania zaproszeń do składania ofert do 3 	potencjalnych wykonawców wraz z zebranymi ofertami,</a:t>
            </a:r>
            <a:br>
              <a:rPr lang="pl-PL" altLang="pl-PL" sz="2000" dirty="0" smtClean="0">
                <a:latin typeface="Lato"/>
                <a:ea typeface="Arial Unicode MS" pitchFamily="34" charset="-128"/>
                <a:cs typeface="Arial Unicode MS" pitchFamily="34" charset="-128"/>
              </a:rPr>
            </a:br>
            <a:r>
              <a:rPr lang="pl-PL" altLang="pl-PL" sz="1000" dirty="0" smtClean="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lub</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potwierdzenie zamieszczenia ogłoszenia o zamówieniu na</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stronie internetowej wraz z zebranymi ofertami.</a:t>
            </a:r>
          </a:p>
          <a:p>
            <a:pPr>
              <a:buClr>
                <a:schemeClr val="tx2"/>
              </a:buClr>
            </a:pPr>
            <a:r>
              <a:rPr lang="pl-PL" altLang="pl-PL" sz="2000" dirty="0" smtClean="0">
                <a:latin typeface="Lato"/>
                <a:ea typeface="Arial Unicode MS" pitchFamily="34" charset="-128"/>
                <a:cs typeface="Arial Unicode MS" pitchFamily="34" charset="-128"/>
              </a:rPr>
              <a:t>2) w </a:t>
            </a:r>
            <a:r>
              <a:rPr lang="pl-PL" altLang="pl-PL" sz="2000" dirty="0">
                <a:latin typeface="Lato"/>
                <a:ea typeface="Arial Unicode MS" pitchFamily="34" charset="-128"/>
                <a:cs typeface="Arial Unicode MS" pitchFamily="34" charset="-128"/>
              </a:rPr>
              <a:t>przypadku beneficjenta, który nie jest zamawiającym w rozumieniu </a:t>
            </a:r>
            <a:r>
              <a:rPr lang="pl-PL" altLang="pl-PL" sz="2000" dirty="0" err="1">
                <a:latin typeface="Lato"/>
                <a:ea typeface="Arial Unicode MS" pitchFamily="34" charset="-128"/>
                <a:cs typeface="Arial Unicode MS" pitchFamily="34" charset="-128"/>
              </a:rPr>
              <a:t>Pzp</a:t>
            </a:r>
            <a:r>
              <a:rPr lang="pl-PL" altLang="pl-PL" sz="2000" dirty="0">
                <a:latin typeface="Lato"/>
                <a:ea typeface="Arial Unicode MS" pitchFamily="34" charset="-128"/>
                <a:cs typeface="Arial Unicode MS" pitchFamily="34" charset="-128"/>
              </a:rPr>
              <a:t> w celu uniknięcia konfliktu interesów zastosowanie mają regulacje określone w wytycznych horyzontalnych jak dla zasady </a:t>
            </a:r>
            <a:r>
              <a:rPr lang="pl-PL" altLang="pl-PL" sz="2000" dirty="0" smtClean="0">
                <a:latin typeface="Lato"/>
                <a:ea typeface="Arial Unicode MS" pitchFamily="34" charset="-128"/>
                <a:cs typeface="Arial Unicode MS" pitchFamily="34" charset="-128"/>
              </a:rPr>
              <a:t>konkurencyjności (beneficjent </a:t>
            </a:r>
            <a:r>
              <a:rPr lang="pl-PL" altLang="pl-PL" sz="2000" dirty="0">
                <a:latin typeface="Lato"/>
                <a:ea typeface="Arial Unicode MS" pitchFamily="34" charset="-128"/>
                <a:cs typeface="Arial Unicode MS" pitchFamily="34" charset="-128"/>
              </a:rPr>
              <a:t>zobligowany jest przy udzieleniu każdego z zamówień do przedłożenia stosownych oświadczeń </a:t>
            </a:r>
            <a:r>
              <a:rPr lang="pl-PL" altLang="pl-PL" sz="2000" dirty="0" smtClean="0">
                <a:latin typeface="Lato"/>
                <a:ea typeface="Arial Unicode MS" pitchFamily="34" charset="-128"/>
                <a:cs typeface="Arial Unicode MS" pitchFamily="34" charset="-128"/>
              </a:rPr>
              <a:t>- dot</a:t>
            </a:r>
            <a:r>
              <a:rPr lang="pl-PL" altLang="pl-PL" sz="2000" dirty="0">
                <a:latin typeface="Lato"/>
                <a:ea typeface="Arial Unicode MS" pitchFamily="34" charset="-128"/>
                <a:cs typeface="Arial Unicode MS" pitchFamily="34" charset="-128"/>
              </a:rPr>
              <a:t>. powiązań między beneficjentem a wykonawcą oraz powiązań między wykonawcą a osobami, które w imieniu </a:t>
            </a:r>
            <a:r>
              <a:rPr lang="pl-PL" altLang="pl-PL" sz="2000" dirty="0" err="1">
                <a:latin typeface="Lato"/>
                <a:ea typeface="Arial Unicode MS" pitchFamily="34" charset="-128"/>
                <a:cs typeface="Arial Unicode MS" pitchFamily="34" charset="-128"/>
              </a:rPr>
              <a:t>zamaw</a:t>
            </a:r>
            <a:r>
              <a:rPr lang="pl-PL" altLang="pl-PL" sz="2000" dirty="0">
                <a:latin typeface="Lato"/>
                <a:ea typeface="Arial Unicode MS" pitchFamily="34" charset="-128"/>
                <a:cs typeface="Arial Unicode MS" pitchFamily="34" charset="-128"/>
              </a:rPr>
              <a:t>. wykonują czynności)</a:t>
            </a:r>
            <a:endParaRPr lang="pl-PL" altLang="pl-PL" sz="2000" dirty="0" smtClean="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43</a:t>
            </a:fld>
            <a:endParaRPr lang="pl-PL" altLang="pl-PL" dirty="0">
              <a:solidFill>
                <a:schemeClr val="accent3">
                  <a:lumMod val="75000"/>
                </a:schemeClr>
              </a:solidFill>
            </a:endParaRPr>
          </a:p>
        </p:txBody>
      </p:sp>
      <p:sp>
        <p:nvSpPr>
          <p:cNvPr id="7" name="TextBox 1"/>
          <p:cNvSpPr txBox="1"/>
          <p:nvPr/>
        </p:nvSpPr>
        <p:spPr>
          <a:xfrm>
            <a:off x="251520" y="476672"/>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17240406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648700"/>
            <a:ext cx="7992888" cy="500136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r>
              <a:rPr lang="pl-PL" altLang="pl-PL" sz="2200" b="1" dirty="0">
                <a:latin typeface="Lato"/>
                <a:ea typeface="Arial Unicode MS" pitchFamily="34" charset="-128"/>
                <a:cs typeface="Arial Unicode MS" pitchFamily="34" charset="-128"/>
              </a:rPr>
              <a:t>Udzielanie 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W przypadku zamówień o wartości </a:t>
            </a:r>
            <a:r>
              <a:rPr lang="pl-PL" altLang="pl-PL" sz="2000" b="1" dirty="0" smtClean="0">
                <a:latin typeface="Lato"/>
                <a:ea typeface="Arial Unicode MS" pitchFamily="34" charset="-128"/>
                <a:cs typeface="Arial Unicode MS" pitchFamily="34" charset="-128"/>
              </a:rPr>
              <a:t>od 20 000 zł netto </a:t>
            </a:r>
            <a:r>
              <a:rPr lang="pl-PL" altLang="pl-PL" sz="2000" dirty="0" smtClean="0">
                <a:latin typeface="Lato"/>
                <a:ea typeface="Arial Unicode MS" pitchFamily="34" charset="-128"/>
                <a:cs typeface="Arial Unicode MS" pitchFamily="34" charset="-128"/>
              </a:rPr>
              <a:t>(bez VAT) </a:t>
            </a:r>
          </a:p>
          <a:p>
            <a:pPr>
              <a:buClr>
                <a:schemeClr val="tx2"/>
              </a:buClr>
            </a:pPr>
            <a:r>
              <a:rPr lang="pl-PL" altLang="pl-PL" sz="2000" b="1" dirty="0" smtClean="0">
                <a:latin typeface="Lato"/>
                <a:ea typeface="Arial Unicode MS" pitchFamily="34" charset="-128"/>
                <a:cs typeface="Arial Unicode MS" pitchFamily="34" charset="-128"/>
              </a:rPr>
              <a:t>do 50 000 zł netto włącznie</a:t>
            </a:r>
            <a:r>
              <a:rPr lang="pl-PL" altLang="pl-PL" sz="2000" dirty="0" smtClean="0">
                <a:latin typeface="Lato"/>
                <a:ea typeface="Arial Unicode MS" pitchFamily="34" charset="-128"/>
                <a:cs typeface="Arial Unicode MS" pitchFamily="34" charset="-128"/>
              </a:rPr>
              <a:t> (bez VAT)</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Zastosowanie </a:t>
            </a:r>
            <a:r>
              <a:rPr lang="pl-PL" altLang="pl-PL" sz="2000" dirty="0" smtClean="0">
                <a:latin typeface="Lato"/>
                <a:ea typeface="Arial Unicode MS" pitchFamily="34" charset="-128"/>
                <a:cs typeface="Arial Unicode MS" pitchFamily="34" charset="-128"/>
              </a:rPr>
              <a:t>mają:</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1) </a:t>
            </a:r>
            <a:r>
              <a:rPr lang="pl-PL" altLang="pl-PL" sz="2000" u="sng" dirty="0" smtClean="0">
                <a:latin typeface="Lato"/>
                <a:ea typeface="Arial Unicode MS" pitchFamily="34" charset="-128"/>
                <a:cs typeface="Arial Unicode MS" pitchFamily="34" charset="-128"/>
              </a:rPr>
              <a:t>wytyczne horyzontalne</a:t>
            </a:r>
            <a:r>
              <a:rPr lang="pl-PL" altLang="pl-PL" sz="2000" dirty="0" smtClean="0">
                <a:latin typeface="Lato"/>
                <a:ea typeface="Arial Unicode MS" pitchFamily="34" charset="-128"/>
                <a:cs typeface="Arial Unicode MS" pitchFamily="34" charset="-128"/>
              </a:rPr>
              <a:t>:</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a) obowiązuje procedura </a:t>
            </a:r>
            <a:r>
              <a:rPr lang="pl-PL" altLang="pl-PL" sz="2000" b="1" dirty="0" smtClean="0">
                <a:latin typeface="Lato"/>
                <a:ea typeface="Arial Unicode MS" pitchFamily="34" charset="-128"/>
                <a:cs typeface="Arial Unicode MS" pitchFamily="34" charset="-128"/>
              </a:rPr>
              <a:t>rozeznania rynku</a:t>
            </a:r>
            <a:r>
              <a:rPr lang="pl-PL" altLang="pl-PL" sz="2000" dirty="0" smtClean="0">
                <a:latin typeface="Lato"/>
                <a:ea typeface="Arial Unicode MS" pitchFamily="34" charset="-128"/>
                <a:cs typeface="Arial Unicode MS" pitchFamily="34" charset="-128"/>
              </a:rPr>
              <a:t>, które ma na celu potwierdzenie, że dana usługa, dostawa lub robota budowlana została wykonana po cenie nie wyższej niż cena rynkowa;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rozeznanie rynku polega na upublicznieniu zapytania ofertowego na stronie internetowej beneficjenta lub wysłaniu zapytania ofertowego do co najmniej 3 potencjalnych wykonawców (o ile tylu jest na rynku) – beneficjent musi uzyskać 2 ważne oferty</a:t>
            </a:r>
            <a:r>
              <a:rPr lang="pl-PL" altLang="pl-PL" sz="2000" dirty="0">
                <a:latin typeface="Lato"/>
                <a:ea typeface="Arial Unicode MS" pitchFamily="34" charset="-128"/>
                <a:cs typeface="Arial Unicode MS" pitchFamily="34" charset="-128"/>
              </a:rPr>
              <a:t>.</a:t>
            </a:r>
            <a:r>
              <a:rPr lang="pl-PL" altLang="pl-PL" sz="2000" dirty="0" smtClean="0">
                <a:latin typeface="Lato"/>
                <a:ea typeface="Arial Unicode MS" pitchFamily="34" charset="-128"/>
                <a:cs typeface="Arial Unicode MS" pitchFamily="34" charset="-128"/>
              </a:rPr>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b) niezbędne jest udokumentowanie dokonania rozeznania rynku (wydruki zamieszczenia lub wysłania zapytania, otrzymane oferty)</a:t>
            </a:r>
            <a:endParaRPr lang="pl-PL" altLang="pl-PL" sz="1000" dirty="0" smtClean="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44</a:t>
            </a:fld>
            <a:endParaRPr lang="pl-PL" altLang="pl-PL" dirty="0">
              <a:solidFill>
                <a:schemeClr val="accent3">
                  <a:lumMod val="75000"/>
                </a:schemeClr>
              </a:solidFill>
            </a:endParaRPr>
          </a:p>
        </p:txBody>
      </p:sp>
      <p:sp>
        <p:nvSpPr>
          <p:cNvPr id="7" name="TextBox 1"/>
          <p:cNvSpPr txBox="1"/>
          <p:nvPr/>
        </p:nvSpPr>
        <p:spPr>
          <a:xfrm>
            <a:off x="251520" y="54868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489273"/>
            <a:ext cx="7992888" cy="523220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r>
              <a:rPr lang="pl-PL" altLang="pl-PL" sz="2200" b="1" dirty="0">
                <a:latin typeface="Lato"/>
                <a:ea typeface="Arial Unicode MS" pitchFamily="34" charset="-128"/>
                <a:cs typeface="Arial Unicode MS" pitchFamily="34" charset="-128"/>
              </a:rPr>
              <a:t>Udzielanie 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W przypadku zamówień o wartości </a:t>
            </a:r>
            <a:r>
              <a:rPr lang="pl-PL" altLang="pl-PL" sz="2000" b="1" dirty="0" smtClean="0">
                <a:latin typeface="Lato"/>
                <a:ea typeface="Arial Unicode MS" pitchFamily="34" charset="-128"/>
                <a:cs typeface="Arial Unicode MS" pitchFamily="34" charset="-128"/>
              </a:rPr>
              <a:t>od 20 000 zł netto </a:t>
            </a:r>
            <a:r>
              <a:rPr lang="pl-PL" altLang="pl-PL" sz="2000" dirty="0" smtClean="0">
                <a:latin typeface="Lato"/>
                <a:ea typeface="Arial Unicode MS" pitchFamily="34" charset="-128"/>
                <a:cs typeface="Arial Unicode MS" pitchFamily="34" charset="-128"/>
              </a:rPr>
              <a:t>bez VAT </a:t>
            </a:r>
            <a:r>
              <a:rPr lang="pl-PL" altLang="pl-PL" sz="2000" b="1" dirty="0" smtClean="0">
                <a:latin typeface="Lato"/>
                <a:ea typeface="Arial Unicode MS" pitchFamily="34" charset="-128"/>
                <a:cs typeface="Arial Unicode MS" pitchFamily="34" charset="-128"/>
              </a:rPr>
              <a:t>do 50 000 zł netto włącznie</a:t>
            </a:r>
            <a:r>
              <a:rPr lang="pl-PL" altLang="pl-PL" sz="2000" dirty="0" smtClean="0">
                <a:latin typeface="Lato"/>
                <a:ea typeface="Arial Unicode MS" pitchFamily="34" charset="-128"/>
                <a:cs typeface="Arial Unicode MS" pitchFamily="34" charset="-128"/>
              </a:rPr>
              <a:t> (bez VAT)</a:t>
            </a:r>
          </a:p>
          <a:p>
            <a:pPr>
              <a:buClr>
                <a:schemeClr val="tx2"/>
              </a:buClr>
            </a:pPr>
            <a:r>
              <a:rPr lang="pl-PL" altLang="pl-PL" sz="500" dirty="0" smtClean="0">
                <a:latin typeface="Lato"/>
                <a:ea typeface="Arial Unicode MS" pitchFamily="34" charset="-128"/>
                <a:cs typeface="Arial Unicode MS" pitchFamily="34" charset="-128"/>
              </a:rPr>
              <a:t>	</a:t>
            </a:r>
          </a:p>
          <a:p>
            <a:pPr>
              <a:buClr>
                <a:schemeClr val="tx2"/>
              </a:buClr>
            </a:pPr>
            <a:r>
              <a:rPr lang="pl-PL" altLang="pl-PL" sz="2000" dirty="0">
                <a:latin typeface="Lato"/>
                <a:ea typeface="Arial Unicode MS" pitchFamily="34" charset="-128"/>
                <a:cs typeface="Arial Unicode MS" pitchFamily="34" charset="-128"/>
              </a:rPr>
              <a:t>2) </a:t>
            </a:r>
            <a:r>
              <a:rPr lang="pl-PL" altLang="pl-PL" sz="2000" u="sng" dirty="0">
                <a:latin typeface="Lato"/>
                <a:ea typeface="Arial Unicode MS" pitchFamily="34" charset="-128"/>
                <a:cs typeface="Arial Unicode MS" pitchFamily="34" charset="-128"/>
              </a:rPr>
              <a:t>zasady ogólne </a:t>
            </a:r>
            <a:r>
              <a:rPr lang="pl-PL" altLang="pl-PL" sz="2000" dirty="0">
                <a:latin typeface="Lato"/>
                <a:ea typeface="Arial Unicode MS" pitchFamily="34" charset="-128"/>
                <a:cs typeface="Arial Unicode MS" pitchFamily="34" charset="-128"/>
              </a:rPr>
              <a:t>zawarte w rozdziale 7 pkt 3 Podręcznika dla beneficjenta </a:t>
            </a:r>
            <a:r>
              <a:rPr lang="pl-PL" altLang="pl-PL" sz="2000" dirty="0" smtClean="0">
                <a:latin typeface="Lato"/>
                <a:ea typeface="Arial Unicode MS" pitchFamily="34" charset="-128"/>
                <a:cs typeface="Arial Unicode MS" pitchFamily="34" charset="-128"/>
              </a:rPr>
              <a:t>oraz poniższa zasada:</a:t>
            </a:r>
          </a:p>
          <a:p>
            <a:pPr>
              <a:buClr>
                <a:schemeClr val="tx2"/>
              </a:buClr>
            </a:pPr>
            <a:r>
              <a:rPr lang="pl-PL" altLang="pl-PL" sz="2000" dirty="0" smtClean="0">
                <a:latin typeface="Lato"/>
                <a:ea typeface="Arial Unicode MS" pitchFamily="34" charset="-128"/>
                <a:cs typeface="Arial Unicode MS" pitchFamily="34" charset="-128"/>
              </a:rPr>
              <a:t>	- w przypadku beneficjenta, który nie jest zamawiającym w rozumieniu </a:t>
            </a:r>
            <a:r>
              <a:rPr lang="pl-PL" altLang="pl-PL" sz="2000" dirty="0" err="1" smtClean="0">
                <a:latin typeface="Lato"/>
                <a:ea typeface="Arial Unicode MS" pitchFamily="34" charset="-128"/>
                <a:cs typeface="Arial Unicode MS" pitchFamily="34" charset="-128"/>
              </a:rPr>
              <a:t>Pzp</a:t>
            </a:r>
            <a:r>
              <a:rPr lang="pl-PL" altLang="pl-PL" sz="2000" dirty="0" smtClean="0">
                <a:latin typeface="Lato"/>
                <a:ea typeface="Arial Unicode MS" pitchFamily="34" charset="-128"/>
                <a:cs typeface="Arial Unicode MS" pitchFamily="34" charset="-128"/>
              </a:rPr>
              <a:t> w celu uniknięcia konfliktu interesów zastosowanie mają regulacje określone w wytycznych horyzontalnych jak dla zasady konkurencyjności. W celu wykazania braku powiązań osobowych i kapitałowych beneficjent zobligowany jest przy udzieleniu każdego z zamówień do przedłożenia stosownych oświadczeń (dot. powiązań między beneficjentem a wykonawcą oraz powiązań między wykonawcą a osobami, które w imieniu </a:t>
            </a:r>
            <a:r>
              <a:rPr lang="pl-PL" altLang="pl-PL" sz="2000" dirty="0" err="1" smtClean="0">
                <a:latin typeface="Lato"/>
                <a:ea typeface="Arial Unicode MS" pitchFamily="34" charset="-128"/>
                <a:cs typeface="Arial Unicode MS" pitchFamily="34" charset="-128"/>
              </a:rPr>
              <a:t>zamaw</a:t>
            </a:r>
            <a:r>
              <a:rPr lang="pl-PL" altLang="pl-PL" sz="2000" dirty="0" smtClean="0">
                <a:latin typeface="Lato"/>
                <a:ea typeface="Arial Unicode MS" pitchFamily="34" charset="-128"/>
                <a:cs typeface="Arial Unicode MS" pitchFamily="34" charset="-128"/>
              </a:rPr>
              <a:t>. wykonują czynności)</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3) zawarcie pisemnej umowy z wykonawcą nie jest wymagane.</a:t>
            </a:r>
            <a:endParaRPr lang="pl-PL" altLang="pl-PL" sz="2000" dirty="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45</a:t>
            </a:fld>
            <a:endParaRPr lang="pl-PL" altLang="pl-PL" dirty="0">
              <a:solidFill>
                <a:schemeClr val="accent3">
                  <a:lumMod val="75000"/>
                </a:schemeClr>
              </a:solidFill>
            </a:endParaRPr>
          </a:p>
        </p:txBody>
      </p:sp>
      <p:sp>
        <p:nvSpPr>
          <p:cNvPr id="7" name="TextBox 1"/>
          <p:cNvSpPr txBox="1"/>
          <p:nvPr/>
        </p:nvSpPr>
        <p:spPr>
          <a:xfrm>
            <a:off x="251520" y="404664"/>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39577228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44824"/>
            <a:ext cx="7632700" cy="423192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1000" b="1" dirty="0" smtClean="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a:t>
            </a:r>
            <a:r>
              <a:rPr lang="pl-PL" altLang="pl-PL" sz="2200" b="1" dirty="0">
                <a:latin typeface="Lato"/>
                <a:ea typeface="Arial Unicode MS" pitchFamily="34" charset="-128"/>
                <a:cs typeface="Arial Unicode MS" pitchFamily="34" charset="-128"/>
              </a:rPr>
              <a:t>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20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W przypadku zamówień o wartości </a:t>
            </a:r>
            <a:r>
              <a:rPr lang="pl-PL" altLang="pl-PL" sz="2000" b="1" dirty="0" smtClean="0">
                <a:latin typeface="Lato"/>
                <a:ea typeface="Arial Unicode MS" pitchFamily="34" charset="-128"/>
                <a:cs typeface="Arial Unicode MS" pitchFamily="34" charset="-128"/>
              </a:rPr>
              <a:t>powyżej 50 000 zł netto </a:t>
            </a:r>
          </a:p>
          <a:p>
            <a:pPr>
              <a:buClr>
                <a:schemeClr val="tx2"/>
              </a:buClr>
            </a:pPr>
            <a:r>
              <a:rPr lang="pl-PL" altLang="pl-PL" sz="2000" dirty="0" smtClean="0">
                <a:latin typeface="Lato"/>
                <a:ea typeface="Arial Unicode MS" pitchFamily="34" charset="-128"/>
                <a:cs typeface="Arial Unicode MS" pitchFamily="34" charset="-128"/>
              </a:rPr>
              <a:t>(bez VAT)</a:t>
            </a:r>
          </a:p>
          <a:p>
            <a:pPr>
              <a:buClr>
                <a:schemeClr val="tx2"/>
              </a:buClr>
            </a:pPr>
            <a:endParaRPr lang="pl-PL" altLang="pl-PL" sz="10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Zastosowanie </a:t>
            </a:r>
            <a:r>
              <a:rPr lang="pl-PL" altLang="pl-PL" sz="2000" dirty="0">
                <a:latin typeface="Lato"/>
                <a:ea typeface="Arial Unicode MS" pitchFamily="34" charset="-128"/>
                <a:cs typeface="Arial Unicode MS" pitchFamily="34" charset="-128"/>
              </a:rPr>
              <a:t>mają:</a:t>
            </a:r>
          </a:p>
          <a:p>
            <a:pPr>
              <a:buClr>
                <a:schemeClr val="tx2"/>
              </a:buClr>
            </a:pPr>
            <a:endParaRPr lang="pl-PL" altLang="pl-PL" sz="500" dirty="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1) </a:t>
            </a:r>
            <a:r>
              <a:rPr lang="pl-PL" altLang="pl-PL" sz="2000" u="sng" dirty="0" smtClean="0">
                <a:latin typeface="Lato"/>
                <a:ea typeface="Arial Unicode MS" pitchFamily="34" charset="-128"/>
                <a:cs typeface="Arial Unicode MS" pitchFamily="34" charset="-128"/>
              </a:rPr>
              <a:t>zasady </a:t>
            </a:r>
            <a:r>
              <a:rPr lang="pl-PL" altLang="pl-PL" sz="2000" u="sng" dirty="0">
                <a:latin typeface="Lato"/>
                <a:ea typeface="Arial Unicode MS" pitchFamily="34" charset="-128"/>
                <a:cs typeface="Arial Unicode MS" pitchFamily="34" charset="-128"/>
              </a:rPr>
              <a:t>ogólne </a:t>
            </a:r>
            <a:r>
              <a:rPr lang="pl-PL" altLang="pl-PL" sz="2000" dirty="0">
                <a:latin typeface="Lato"/>
                <a:ea typeface="Arial Unicode MS" pitchFamily="34" charset="-128"/>
                <a:cs typeface="Arial Unicode MS" pitchFamily="34" charset="-128"/>
              </a:rPr>
              <a:t>zawarte w rozdziale 7 pkt 3 Podręcznika dla </a:t>
            </a:r>
            <a:r>
              <a:rPr lang="pl-PL" altLang="pl-PL" sz="2000" dirty="0" smtClean="0">
                <a:latin typeface="Lato"/>
                <a:ea typeface="Arial Unicode MS" pitchFamily="34" charset="-128"/>
                <a:cs typeface="Arial Unicode MS" pitchFamily="34" charset="-128"/>
              </a:rPr>
              <a:t>beneficjenta</a:t>
            </a:r>
          </a:p>
          <a:p>
            <a:pPr>
              <a:buClr>
                <a:schemeClr val="tx2"/>
              </a:buClr>
            </a:pPr>
            <a:endParaRPr lang="pl-PL" altLang="pl-PL" sz="10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2) </a:t>
            </a:r>
            <a:r>
              <a:rPr lang="pl-PL" altLang="pl-PL" sz="2000" u="sng" dirty="0" smtClean="0">
                <a:latin typeface="Lato"/>
                <a:ea typeface="Arial Unicode MS" pitchFamily="34" charset="-128"/>
                <a:cs typeface="Arial Unicode MS" pitchFamily="34" charset="-128"/>
              </a:rPr>
              <a:t>wytyczne horyzontalne</a:t>
            </a:r>
            <a:r>
              <a:rPr lang="pl-PL" altLang="pl-PL" sz="2000" dirty="0" smtClean="0">
                <a:latin typeface="Lato"/>
                <a:ea typeface="Arial Unicode MS" pitchFamily="34" charset="-128"/>
                <a:cs typeface="Arial Unicode MS" pitchFamily="34" charset="-128"/>
              </a:rPr>
              <a:t>, a w szczególności </a:t>
            </a:r>
            <a:r>
              <a:rPr lang="pl-PL" altLang="pl-PL" sz="2000" b="1" dirty="0" smtClean="0">
                <a:latin typeface="Lato"/>
                <a:ea typeface="Arial Unicode MS" pitchFamily="34" charset="-128"/>
                <a:cs typeface="Arial Unicode MS" pitchFamily="34" charset="-128"/>
              </a:rPr>
              <a:t>zasada 							konkurencyjności</a:t>
            </a:r>
            <a:r>
              <a:rPr lang="pl-PL" altLang="pl-PL" sz="2000" dirty="0" smtClean="0">
                <a:latin typeface="Lato"/>
                <a:ea typeface="Arial Unicode MS" pitchFamily="34" charset="-128"/>
                <a:cs typeface="Arial Unicode MS" pitchFamily="34" charset="-128"/>
              </a:rPr>
              <a:t>:</a:t>
            </a:r>
            <a:br>
              <a:rPr lang="pl-PL" altLang="pl-PL" sz="2000" dirty="0" smtClean="0">
                <a:latin typeface="Lato"/>
                <a:ea typeface="Arial Unicode MS" pitchFamily="34" charset="-128"/>
                <a:cs typeface="Arial Unicode MS" pitchFamily="34" charset="-128"/>
              </a:rPr>
            </a:br>
            <a:r>
              <a:rPr lang="pl-PL" altLang="pl-PL" sz="1000" dirty="0" smtClean="0">
                <a:latin typeface="Lato"/>
                <a:ea typeface="Arial Unicode MS" pitchFamily="34" charset="-128"/>
                <a:cs typeface="Arial Unicode MS" pitchFamily="34" charset="-128"/>
              </a:rPr>
              <a:t/>
            </a:r>
            <a:br>
              <a:rPr lang="pl-PL" altLang="pl-PL" sz="1000" dirty="0" smtClean="0">
                <a:latin typeface="Lato"/>
                <a:ea typeface="Arial Unicode MS" pitchFamily="34" charset="-128"/>
                <a:cs typeface="Arial Unicode MS" pitchFamily="34" charset="-128"/>
              </a:rPr>
            </a:br>
            <a:endParaRPr lang="pl-PL" altLang="pl-PL" sz="2000" dirty="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46</a:t>
            </a:fld>
            <a:endParaRPr lang="pl-PL" altLang="pl-PL" dirty="0">
              <a:solidFill>
                <a:schemeClr val="accent3">
                  <a:lumMod val="75000"/>
                </a:schemeClr>
              </a:solidFill>
            </a:endParaRPr>
          </a:p>
        </p:txBody>
      </p:sp>
      <p:sp>
        <p:nvSpPr>
          <p:cNvPr id="7" name="TextBox 1"/>
          <p:cNvSpPr txBox="1"/>
          <p:nvPr/>
        </p:nvSpPr>
        <p:spPr>
          <a:xfrm>
            <a:off x="251520" y="71961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44824"/>
            <a:ext cx="7632700" cy="430887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endParaRPr lang="pl-PL" altLang="pl-PL" sz="1000" b="1" dirty="0" smtClean="0">
              <a:latin typeface="Lato"/>
              <a:ea typeface="Arial Unicode MS" pitchFamily="34" charset="-128"/>
              <a:cs typeface="Arial Unicode MS" pitchFamily="34" charset="-128"/>
            </a:endParaRPr>
          </a:p>
          <a:p>
            <a:pPr algn="ctr">
              <a:buClr>
                <a:schemeClr val="tx2"/>
              </a:buClr>
            </a:pPr>
            <a:r>
              <a:rPr lang="pl-PL" altLang="pl-PL" sz="2200" b="1" dirty="0" smtClean="0">
                <a:latin typeface="Lato"/>
                <a:ea typeface="Arial Unicode MS" pitchFamily="34" charset="-128"/>
                <a:cs typeface="Arial Unicode MS" pitchFamily="34" charset="-128"/>
              </a:rPr>
              <a:t>Udzielanie </a:t>
            </a:r>
            <a:r>
              <a:rPr lang="pl-PL" altLang="pl-PL" sz="2200" b="1" dirty="0">
                <a:latin typeface="Lato"/>
                <a:ea typeface="Arial Unicode MS" pitchFamily="34" charset="-128"/>
                <a:cs typeface="Arial Unicode MS" pitchFamily="34" charset="-128"/>
              </a:rPr>
              <a:t>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2000" dirty="0" smtClean="0">
              <a:latin typeface="Lato"/>
              <a:ea typeface="Arial Unicode MS" pitchFamily="34" charset="-128"/>
              <a:cs typeface="Arial Unicode MS" pitchFamily="34" charset="-128"/>
            </a:endParaRPr>
          </a:p>
          <a:p>
            <a:pPr>
              <a:buClr>
                <a:schemeClr val="tx2"/>
              </a:buClr>
            </a:pPr>
            <a:r>
              <a:rPr lang="pl-PL" altLang="pl-PL" sz="2000" dirty="0" smtClean="0">
                <a:latin typeface="Lato"/>
                <a:ea typeface="Arial Unicode MS" pitchFamily="34" charset="-128"/>
                <a:cs typeface="Arial Unicode MS" pitchFamily="34" charset="-128"/>
              </a:rPr>
              <a:t>W przypadku zamówień o wartości </a:t>
            </a:r>
            <a:r>
              <a:rPr lang="pl-PL" altLang="pl-PL" sz="2000" b="1" dirty="0" smtClean="0">
                <a:latin typeface="Lato"/>
                <a:ea typeface="Arial Unicode MS" pitchFamily="34" charset="-128"/>
                <a:cs typeface="Arial Unicode MS" pitchFamily="34" charset="-128"/>
              </a:rPr>
              <a:t>powyżej 50 000 zł netto </a:t>
            </a:r>
          </a:p>
          <a:p>
            <a:pPr>
              <a:buClr>
                <a:schemeClr val="tx2"/>
              </a:buClr>
            </a:pPr>
            <a:r>
              <a:rPr lang="pl-PL" altLang="pl-PL" sz="2000" dirty="0" smtClean="0">
                <a:latin typeface="Lato"/>
                <a:ea typeface="Arial Unicode MS" pitchFamily="34" charset="-128"/>
                <a:cs typeface="Arial Unicode MS" pitchFamily="34" charset="-128"/>
              </a:rPr>
              <a:t>(bez VAT) – stosowanie </a:t>
            </a:r>
            <a:r>
              <a:rPr lang="pl-PL" altLang="pl-PL" sz="2000" b="1" u="sng" dirty="0" smtClean="0">
                <a:latin typeface="Lato"/>
                <a:ea typeface="Arial Unicode MS" pitchFamily="34" charset="-128"/>
                <a:cs typeface="Arial Unicode MS" pitchFamily="34" charset="-128"/>
              </a:rPr>
              <a:t>zasady konkurencyjności</a:t>
            </a:r>
            <a:r>
              <a:rPr lang="pl-PL" altLang="pl-PL" sz="2000" dirty="0" smtClean="0">
                <a:latin typeface="Lato"/>
                <a:ea typeface="Arial Unicode MS" pitchFamily="34" charset="-128"/>
                <a:cs typeface="Arial Unicode MS" pitchFamily="34" charset="-128"/>
              </a:rPr>
              <a:t>:</a:t>
            </a:r>
          </a:p>
          <a:p>
            <a:pPr>
              <a:buClr>
                <a:schemeClr val="tx2"/>
              </a:buClr>
            </a:pPr>
            <a:r>
              <a:rPr lang="pl-PL" altLang="pl-PL" sz="1000" dirty="0" smtClean="0">
                <a:latin typeface="Lato"/>
                <a:ea typeface="Arial Unicode MS" pitchFamily="34" charset="-128"/>
                <a:cs typeface="Arial Unicode MS" pitchFamily="34" charset="-128"/>
              </a:rPr>
              <a:t/>
            </a:r>
            <a:br>
              <a:rPr lang="pl-PL" altLang="pl-PL" sz="1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a) do opisu przedmiotu zamówienia stosuje się nazwy i kody wspólnego słownika zamówień (CPV),</a:t>
            </a:r>
            <a:br>
              <a:rPr lang="pl-PL" altLang="pl-PL" sz="2000" dirty="0" smtClean="0">
                <a:latin typeface="Lato"/>
                <a:ea typeface="Arial Unicode MS" pitchFamily="34" charset="-128"/>
                <a:cs typeface="Arial Unicode MS" pitchFamily="34" charset="-128"/>
              </a:rPr>
            </a:br>
            <a:r>
              <a:rPr lang="pl-PL" altLang="pl-PL" sz="1000" dirty="0" smtClean="0">
                <a:latin typeface="Lato"/>
                <a:ea typeface="Arial Unicode MS" pitchFamily="34" charset="-128"/>
                <a:cs typeface="Arial Unicode MS" pitchFamily="34" charset="-128"/>
              </a:rPr>
              <a:t>	</a:t>
            </a:r>
            <a:br>
              <a:rPr lang="pl-PL" altLang="pl-PL" sz="1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b) warunki udziału określane są w sposób proporcjonalny 	do przedmiotu zamówienia, zapewniający zachowanie uczciwej konkurencji i równego traktowania wykonawców; nie można formułować warunków przewyższających wymagania wystarczające do należytego wykonania zamówienia,</a:t>
            </a:r>
            <a:endParaRPr lang="pl-PL" altLang="pl-PL" sz="2000" dirty="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47</a:t>
            </a:fld>
            <a:endParaRPr lang="pl-PL" altLang="pl-PL" dirty="0">
              <a:solidFill>
                <a:schemeClr val="accent3">
                  <a:lumMod val="75000"/>
                </a:schemeClr>
              </a:solidFill>
            </a:endParaRPr>
          </a:p>
        </p:txBody>
      </p:sp>
      <p:sp>
        <p:nvSpPr>
          <p:cNvPr id="7" name="TextBox 1"/>
          <p:cNvSpPr txBox="1"/>
          <p:nvPr/>
        </p:nvSpPr>
        <p:spPr>
          <a:xfrm>
            <a:off x="251520" y="71961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17817570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533372"/>
            <a:ext cx="7416676" cy="523220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r>
              <a:rPr lang="pl-PL" altLang="pl-PL" sz="2200" b="1" dirty="0">
                <a:latin typeface="Lato"/>
                <a:ea typeface="Arial Unicode MS" pitchFamily="34" charset="-128"/>
                <a:cs typeface="Arial Unicode MS" pitchFamily="34" charset="-128"/>
              </a:rPr>
              <a:t>Udzielanie 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W przypadku zamówień o wartości </a:t>
            </a:r>
            <a:r>
              <a:rPr lang="pl-PL" altLang="pl-PL" sz="2000" b="1" dirty="0">
                <a:latin typeface="Lato"/>
                <a:ea typeface="Arial Unicode MS" pitchFamily="34" charset="-128"/>
                <a:cs typeface="Arial Unicode MS" pitchFamily="34" charset="-128"/>
              </a:rPr>
              <a:t>powyżej 50 000 zł netto </a:t>
            </a:r>
          </a:p>
          <a:p>
            <a:pPr>
              <a:buClr>
                <a:schemeClr val="tx2"/>
              </a:buClr>
            </a:pPr>
            <a:r>
              <a:rPr lang="pl-PL" altLang="pl-PL" sz="2000" dirty="0">
                <a:latin typeface="Lato"/>
                <a:ea typeface="Arial Unicode MS" pitchFamily="34" charset="-128"/>
                <a:cs typeface="Arial Unicode MS" pitchFamily="34" charset="-128"/>
              </a:rPr>
              <a:t>(bez VAT</a:t>
            </a:r>
            <a:r>
              <a:rPr lang="pl-PL" altLang="pl-PL" sz="2000" dirty="0" smtClean="0">
                <a:latin typeface="Lato"/>
                <a:ea typeface="Arial Unicode MS" pitchFamily="34" charset="-128"/>
                <a:cs typeface="Arial Unicode MS" pitchFamily="34" charset="-128"/>
              </a:rPr>
              <a:t>)</a:t>
            </a: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c) kryteria oceny ofert:</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każde kryterium musi odnosić się do przedmiotu 	zamówienia,</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muszą być sformułowane jednoznacznie i precyzyjnie,</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wagi powinny być określone w sposób umożliwiający 	wybór najkorzystniejszej oferty,</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kryteria nie mogą odnosić się do właściwości 	wykonawcy (nie dot. zamówień na usługi społeczne),</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cena może być jedynym kryterium</a:t>
            </a:r>
            <a:r>
              <a:rPr lang="pl-PL" altLang="pl-PL" sz="2000" dirty="0">
                <a:latin typeface="Lato"/>
                <a:ea typeface="Arial Unicode MS" pitchFamily="34" charset="-128"/>
                <a:cs typeface="Arial Unicode MS" pitchFamily="34" charset="-128"/>
              </a:rPr>
              <a:t>;</a:t>
            </a:r>
            <a:r>
              <a:rPr lang="pl-PL" altLang="pl-PL" sz="2000" dirty="0" smtClean="0">
                <a:latin typeface="Lato"/>
                <a:ea typeface="Arial Unicode MS" pitchFamily="34" charset="-128"/>
                <a:cs typeface="Arial Unicode MS" pitchFamily="34" charset="-128"/>
              </a:rPr>
              <a:t> wskazane jest 	stosowanie kryterium oceny ofert innych wymagań,</a:t>
            </a:r>
            <a:br>
              <a:rPr lang="pl-PL" altLang="pl-PL" sz="2000" dirty="0" smtClean="0">
                <a:latin typeface="Lato"/>
                <a:ea typeface="Arial Unicode MS" pitchFamily="34" charset="-128"/>
                <a:cs typeface="Arial Unicode MS" pitchFamily="34" charset="-128"/>
              </a:rPr>
            </a:b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d</a:t>
            </a:r>
            <a:r>
              <a:rPr lang="pl-PL" altLang="pl-PL" sz="2000" dirty="0" smtClean="0">
                <a:latin typeface="Lato"/>
                <a:ea typeface="Arial Unicode MS" pitchFamily="34" charset="-128"/>
                <a:cs typeface="Arial Unicode MS" pitchFamily="34" charset="-128"/>
              </a:rPr>
              <a:t>) konieczność upublicznienia zapytania ofertowego na stronie</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hlinkClick r:id="rId2"/>
              </a:rPr>
              <a:t>https://bazakonkurencyjnosci.funduszeeuropejskie.gov.pl</a:t>
            </a:r>
            <a:r>
              <a:rPr lang="pl-PL" altLang="pl-PL" sz="2000" dirty="0" smtClean="0">
                <a:latin typeface="Lato"/>
                <a:ea typeface="Arial Unicode MS" pitchFamily="34" charset="-128"/>
                <a:cs typeface="Arial Unicode MS" pitchFamily="34" charset="-128"/>
              </a:rPr>
              <a:t> </a:t>
            </a:r>
            <a:endParaRPr lang="pl-PL" altLang="pl-PL" sz="2000" dirty="0">
              <a:latin typeface="Lato"/>
              <a:ea typeface="Arial Unicode MS" pitchFamily="34" charset="-128"/>
              <a:cs typeface="Arial Unicode MS" pitchFamily="34" charset="-128"/>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48</a:t>
            </a:fld>
            <a:endParaRPr lang="pl-PL" altLang="pl-PL" dirty="0">
              <a:solidFill>
                <a:schemeClr val="accent3">
                  <a:lumMod val="75000"/>
                </a:schemeClr>
              </a:solidFill>
            </a:endParaRPr>
          </a:p>
        </p:txBody>
      </p:sp>
      <p:sp>
        <p:nvSpPr>
          <p:cNvPr id="7" name="TextBox 1"/>
          <p:cNvSpPr txBox="1"/>
          <p:nvPr/>
        </p:nvSpPr>
        <p:spPr>
          <a:xfrm>
            <a:off x="323528" y="476672"/>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397950"/>
            <a:ext cx="7632700" cy="532453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r>
              <a:rPr lang="pl-PL" altLang="pl-PL" sz="2200" b="1" dirty="0">
                <a:latin typeface="Lato"/>
                <a:ea typeface="Arial Unicode MS" pitchFamily="34" charset="-128"/>
                <a:cs typeface="Arial Unicode MS" pitchFamily="34" charset="-128"/>
              </a:rPr>
              <a:t>Udzielanie 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1900" dirty="0">
                <a:latin typeface="Lato"/>
                <a:ea typeface="Arial Unicode MS" pitchFamily="34" charset="-128"/>
                <a:cs typeface="Arial Unicode MS" pitchFamily="34" charset="-128"/>
              </a:rPr>
              <a:t>W przypadku zamówień o wartości </a:t>
            </a:r>
            <a:r>
              <a:rPr lang="pl-PL" altLang="pl-PL" sz="1900" b="1" dirty="0" smtClean="0">
                <a:latin typeface="Lato"/>
                <a:ea typeface="Arial Unicode MS" pitchFamily="34" charset="-128"/>
                <a:cs typeface="Arial Unicode MS" pitchFamily="34" charset="-128"/>
              </a:rPr>
              <a:t>pow. </a:t>
            </a:r>
            <a:r>
              <a:rPr lang="pl-PL" altLang="pl-PL" sz="1900" b="1" dirty="0">
                <a:latin typeface="Lato"/>
                <a:ea typeface="Arial Unicode MS" pitchFamily="34" charset="-128"/>
                <a:cs typeface="Arial Unicode MS" pitchFamily="34" charset="-128"/>
              </a:rPr>
              <a:t>50 000 zł netto </a:t>
            </a:r>
            <a:r>
              <a:rPr lang="pl-PL" altLang="pl-PL" sz="1900" dirty="0">
                <a:latin typeface="Lato"/>
                <a:ea typeface="Arial Unicode MS" pitchFamily="34" charset="-128"/>
                <a:cs typeface="Arial Unicode MS" pitchFamily="34" charset="-128"/>
              </a:rPr>
              <a:t>(</a:t>
            </a:r>
            <a:r>
              <a:rPr lang="pl-PL" altLang="pl-PL" sz="1900" dirty="0" smtClean="0">
                <a:latin typeface="Lato"/>
                <a:ea typeface="Arial Unicode MS" pitchFamily="34" charset="-128"/>
                <a:cs typeface="Arial Unicode MS" pitchFamily="34" charset="-128"/>
              </a:rPr>
              <a:t>bez VAT)</a:t>
            </a:r>
          </a:p>
          <a:p>
            <a:pPr>
              <a:buClr>
                <a:schemeClr val="tx2"/>
              </a:buClr>
            </a:pPr>
            <a:endParaRPr lang="pl-PL" altLang="pl-PL" sz="500" dirty="0">
              <a:latin typeface="Lato"/>
              <a:ea typeface="Arial Unicode MS" pitchFamily="34" charset="-128"/>
              <a:cs typeface="Arial Unicode MS" pitchFamily="34" charset="-128"/>
            </a:endParaRPr>
          </a:p>
          <a:p>
            <a:pPr>
              <a:buClr>
                <a:schemeClr val="tx2"/>
              </a:buClr>
            </a:pPr>
            <a:r>
              <a:rPr lang="pl-PL" altLang="pl-PL" sz="1900" dirty="0">
                <a:latin typeface="Lato"/>
                <a:ea typeface="Arial Unicode MS" pitchFamily="34" charset="-128"/>
                <a:cs typeface="Arial Unicode MS" pitchFamily="34" charset="-128"/>
              </a:rPr>
              <a:t>e</a:t>
            </a:r>
            <a:r>
              <a:rPr lang="pl-PL" altLang="pl-PL" sz="1900" dirty="0" smtClean="0">
                <a:latin typeface="Lato"/>
                <a:ea typeface="Arial Unicode MS" pitchFamily="34" charset="-128"/>
                <a:cs typeface="Arial Unicode MS" pitchFamily="34" charset="-128"/>
              </a:rPr>
              <a:t>) przed podpisaniem umowy o dofinansowanie: w celu upublicznienia zapytania ofertowego powinien upublicznić zapytanie na stronie internetowej wskazanej przez instytucję ogłaszającą nabór wniosków o dofinansowanie</a:t>
            </a:r>
            <a:r>
              <a:rPr lang="pl-PL" altLang="pl-PL" sz="1900" dirty="0">
                <a:latin typeface="Lato"/>
                <a:ea typeface="Arial Unicode MS" pitchFamily="34" charset="-128"/>
                <a:cs typeface="Arial Unicode MS" pitchFamily="34" charset="-128"/>
              </a:rPr>
              <a:t> </a:t>
            </a:r>
            <a:r>
              <a:rPr lang="pl-PL" altLang="pl-PL" sz="1900" dirty="0" smtClean="0">
                <a:latin typeface="Lato"/>
                <a:ea typeface="Arial Unicode MS" pitchFamily="34" charset="-128"/>
                <a:cs typeface="Arial Unicode MS" pitchFamily="34" charset="-128"/>
              </a:rPr>
              <a:t>(tj. na stronie gwarantującej odpowiedni stopień upublicznienia – </a:t>
            </a:r>
            <a:r>
              <a:rPr lang="pl-PL" altLang="pl-PL" sz="1900" u="sng" dirty="0" smtClean="0">
                <a:latin typeface="Lato"/>
                <a:ea typeface="Arial Unicode MS" pitchFamily="34" charset="-128"/>
                <a:cs typeface="Arial Unicode MS" pitchFamily="34" charset="-128"/>
              </a:rPr>
              <a:t>nie może to być strona własna beneficjenta </a:t>
            </a:r>
            <a:r>
              <a:rPr lang="pl-PL" altLang="pl-PL" sz="1900" dirty="0" smtClean="0">
                <a:latin typeface="Lato"/>
                <a:ea typeface="Arial Unicode MS" pitchFamily="34" charset="-128"/>
                <a:cs typeface="Arial Unicode MS" pitchFamily="34" charset="-128"/>
              </a:rPr>
              <a:t>(od 1 stycznia 2018 r. strona właściwa dla danego programu </a:t>
            </a:r>
            <a:r>
              <a:rPr lang="pl-PL" altLang="pl-PL" sz="1900" dirty="0" err="1" smtClean="0">
                <a:latin typeface="Lato"/>
                <a:ea typeface="Arial Unicode MS" pitchFamily="34" charset="-128"/>
                <a:cs typeface="Arial Unicode MS" pitchFamily="34" charset="-128"/>
              </a:rPr>
              <a:t>operac</a:t>
            </a:r>
            <a:r>
              <a:rPr lang="pl-PL" altLang="pl-PL" sz="1900" dirty="0" smtClean="0">
                <a:latin typeface="Lato"/>
                <a:ea typeface="Arial Unicode MS" pitchFamily="34" charset="-128"/>
                <a:cs typeface="Arial Unicode MS" pitchFamily="34" charset="-128"/>
              </a:rPr>
              <a:t>.)</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1900" dirty="0" smtClean="0">
                <a:latin typeface="Lato"/>
                <a:ea typeface="Arial Unicode MS" pitchFamily="34" charset="-128"/>
                <a:cs typeface="Arial Unicode MS" pitchFamily="34" charset="-128"/>
              </a:rPr>
              <a:t>f) odpowiednia treść zapytania ofertowego, zgodnie z rozdz. 6, </a:t>
            </a:r>
          </a:p>
          <a:p>
            <a:pPr>
              <a:buClr>
                <a:schemeClr val="tx2"/>
              </a:buClr>
            </a:pPr>
            <a:r>
              <a:rPr lang="pl-PL" altLang="pl-PL" sz="1900" dirty="0" smtClean="0">
                <a:latin typeface="Lato"/>
                <a:ea typeface="Arial Unicode MS" pitchFamily="34" charset="-128"/>
                <a:cs typeface="Arial Unicode MS" pitchFamily="34" charset="-128"/>
              </a:rPr>
              <a:t>pkt 6.5.2 </a:t>
            </a:r>
            <a:r>
              <a:rPr lang="pl-PL" altLang="pl-PL" sz="1900" dirty="0" err="1" smtClean="0">
                <a:latin typeface="Lato"/>
                <a:ea typeface="Arial Unicode MS" pitchFamily="34" charset="-128"/>
                <a:cs typeface="Arial Unicode MS" pitchFamily="34" charset="-128"/>
              </a:rPr>
              <a:t>ppkt</a:t>
            </a:r>
            <a:r>
              <a:rPr lang="pl-PL" altLang="pl-PL" sz="1900" dirty="0" smtClean="0">
                <a:latin typeface="Lato"/>
                <a:ea typeface="Arial Unicode MS" pitchFamily="34" charset="-128"/>
                <a:cs typeface="Arial Unicode MS" pitchFamily="34" charset="-128"/>
              </a:rPr>
              <a:t> 11 wytycznych horyzontalnych,</a:t>
            </a:r>
            <a:br>
              <a:rPr lang="pl-PL" altLang="pl-PL" sz="1900" dirty="0" smtClean="0">
                <a:latin typeface="Lato"/>
                <a:ea typeface="Arial Unicode MS" pitchFamily="34" charset="-128"/>
                <a:cs typeface="Arial Unicode MS" pitchFamily="34" charset="-128"/>
              </a:rPr>
            </a:b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1900" dirty="0" smtClean="0">
                <a:latin typeface="Lato"/>
                <a:ea typeface="Arial Unicode MS" pitchFamily="34" charset="-128"/>
                <a:cs typeface="Arial Unicode MS" pitchFamily="34" charset="-128"/>
              </a:rPr>
              <a:t>g) umowa musi być zawarta w formie pisemnej,</a:t>
            </a:r>
            <a:br>
              <a:rPr lang="pl-PL" altLang="pl-PL" sz="1900" dirty="0" smtClean="0">
                <a:latin typeface="Lato"/>
                <a:ea typeface="Arial Unicode MS" pitchFamily="34" charset="-128"/>
                <a:cs typeface="Arial Unicode MS" pitchFamily="34" charset="-128"/>
              </a:rPr>
            </a:br>
            <a:r>
              <a:rPr lang="pl-PL" altLang="pl-PL" sz="500" dirty="0" smtClean="0">
                <a:latin typeface="Lato"/>
                <a:ea typeface="Arial Unicode MS" pitchFamily="34" charset="-128"/>
                <a:cs typeface="Arial Unicode MS" pitchFamily="34" charset="-128"/>
              </a:rPr>
              <a:t/>
            </a:r>
            <a:br>
              <a:rPr lang="pl-PL" altLang="pl-PL" sz="500" dirty="0" smtClean="0">
                <a:latin typeface="Lato"/>
                <a:ea typeface="Arial Unicode MS" pitchFamily="34" charset="-128"/>
                <a:cs typeface="Arial Unicode MS" pitchFamily="34" charset="-128"/>
              </a:rPr>
            </a:br>
            <a:r>
              <a:rPr lang="pl-PL" altLang="pl-PL" sz="1900" dirty="0">
                <a:latin typeface="Lato"/>
                <a:ea typeface="Arial Unicode MS" pitchFamily="34" charset="-128"/>
                <a:cs typeface="Arial Unicode MS" pitchFamily="34" charset="-128"/>
              </a:rPr>
              <a:t>h</a:t>
            </a:r>
            <a:r>
              <a:rPr lang="pl-PL" altLang="pl-PL" sz="1900" dirty="0" smtClean="0">
                <a:latin typeface="Lato"/>
                <a:ea typeface="Arial Unicode MS" pitchFamily="34" charset="-128"/>
                <a:cs typeface="Arial Unicode MS" pitchFamily="34" charset="-128"/>
              </a:rPr>
              <a:t>) informację o wyniku postępowania należy upublicznić w taki sposób, w jaki zostało upublicznione zapytanie ofertowe,</a:t>
            </a: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1900" dirty="0" smtClean="0">
                <a:latin typeface="Lato"/>
                <a:ea typeface="Arial Unicode MS" pitchFamily="34" charset="-128"/>
                <a:cs typeface="Arial Unicode MS" pitchFamily="34" charset="-128"/>
              </a:rPr>
              <a:t>i) </a:t>
            </a:r>
            <a:r>
              <a:rPr lang="pl-PL" altLang="pl-PL" sz="1900" dirty="0">
                <a:latin typeface="Lato"/>
                <a:ea typeface="Arial Unicode MS" pitchFamily="34" charset="-128"/>
                <a:cs typeface="Arial Unicode MS" pitchFamily="34" charset="-128"/>
              </a:rPr>
              <a:t>zamawiający ma obowiązek sporządzenia w formie pisemnej protokołu, zawierającego informacje zgodne z wytycznymi,</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49</a:t>
            </a:fld>
            <a:endParaRPr lang="pl-PL" altLang="pl-PL" dirty="0">
              <a:solidFill>
                <a:schemeClr val="accent3">
                  <a:lumMod val="75000"/>
                </a:schemeClr>
              </a:solidFill>
            </a:endParaRPr>
          </a:p>
        </p:txBody>
      </p:sp>
      <p:sp>
        <p:nvSpPr>
          <p:cNvPr id="7" name="TextBox 1"/>
          <p:cNvSpPr txBox="1"/>
          <p:nvPr/>
        </p:nvSpPr>
        <p:spPr>
          <a:xfrm>
            <a:off x="251002" y="332656"/>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2060575"/>
            <a:ext cx="7992888" cy="44381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80000"/>
              </a:lnSpc>
              <a:buClr>
                <a:schemeClr val="tx1"/>
              </a:buClr>
              <a:defRPr/>
            </a:pPr>
            <a:r>
              <a:rPr lang="pl-PL" sz="2000" b="1" dirty="0">
                <a:latin typeface="Lato"/>
              </a:rPr>
              <a:t>	</a:t>
            </a:r>
            <a:r>
              <a:rPr lang="en-GB" sz="2300" b="1" dirty="0">
                <a:latin typeface="Lato"/>
              </a:rPr>
              <a:t>ROZPORZĄDZENIA PREZESA RADY MINISTR</a:t>
            </a:r>
            <a:r>
              <a:rPr lang="pl-PL" sz="2300" b="1" dirty="0">
                <a:latin typeface="Lato"/>
              </a:rPr>
              <a:t>Ó</a:t>
            </a:r>
            <a:r>
              <a:rPr lang="en-GB" sz="2300" b="1" dirty="0">
                <a:latin typeface="Lato"/>
              </a:rPr>
              <a:t>W:</a:t>
            </a:r>
            <a:endParaRPr lang="pl-PL" sz="2300" b="1" dirty="0">
              <a:latin typeface="Lato"/>
            </a:endParaRPr>
          </a:p>
          <a:p>
            <a:pPr marL="666750" indent="-666750">
              <a:lnSpc>
                <a:spcPct val="80000"/>
              </a:lnSpc>
              <a:buClr>
                <a:schemeClr val="tx1"/>
              </a:buClr>
              <a:defRPr/>
            </a:pPr>
            <a:endParaRPr lang="pl-PL" sz="1000" dirty="0">
              <a:latin typeface="Lato"/>
            </a:endParaRPr>
          </a:p>
          <a:p>
            <a:pPr>
              <a:lnSpc>
                <a:spcPct val="80000"/>
              </a:lnSpc>
              <a:buClr>
                <a:schemeClr val="tx1"/>
              </a:buClr>
              <a:buSzPct val="90000"/>
              <a:defRPr/>
            </a:pPr>
            <a:r>
              <a:rPr lang="pl-PL" altLang="pl-PL" sz="2000" dirty="0">
                <a:latin typeface="Lato"/>
              </a:rPr>
              <a:t>8</a:t>
            </a:r>
            <a:r>
              <a:rPr lang="pl-PL" altLang="pl-PL" sz="2000" dirty="0" smtClean="0">
                <a:latin typeface="Lato"/>
              </a:rPr>
              <a:t>. </a:t>
            </a:r>
            <a:r>
              <a:rPr lang="pl-PL" altLang="pl-PL" sz="2000" dirty="0">
                <a:latin typeface="Lato"/>
              </a:rPr>
              <a:t>Rozporządzenie Prezesa Rady Ministrów z dnia 9.07.2007 r. </a:t>
            </a:r>
            <a:br>
              <a:rPr lang="pl-PL" altLang="pl-PL" sz="2000" dirty="0">
                <a:latin typeface="Lato"/>
              </a:rPr>
            </a:br>
            <a:r>
              <a:rPr lang="pl-PL" altLang="pl-PL" sz="2000" dirty="0">
                <a:latin typeface="Lato"/>
              </a:rPr>
              <a:t>	w sprawie wielokrotności kwoty bazowej stanowiącej 	podstawę ustalenia wynagrodzenia zasadniczego Prezesa, 	wiceprezesa oraz pozostałych członków Krajowej Izby 	Odwoławczej (Dz.U. z 2007 r. Nr 128, poz. 885, z późn.zm.)</a:t>
            </a:r>
          </a:p>
          <a:p>
            <a:pPr marL="666750" indent="-666750">
              <a:lnSpc>
                <a:spcPct val="80000"/>
              </a:lnSpc>
              <a:buClr>
                <a:schemeClr val="tx1"/>
              </a:buClr>
              <a:buSzPct val="90000"/>
              <a:buFont typeface="+mj-lt"/>
              <a:buAutoNum type="arabicPeriod" startAt="7"/>
              <a:defRPr/>
            </a:pPr>
            <a:endParaRPr lang="pl-PL" altLang="pl-PL" sz="1000" dirty="0">
              <a:latin typeface="Lato"/>
            </a:endParaRPr>
          </a:p>
          <a:p>
            <a:pPr>
              <a:lnSpc>
                <a:spcPct val="80000"/>
              </a:lnSpc>
              <a:buClr>
                <a:schemeClr val="tx1"/>
              </a:buClr>
              <a:buSzPct val="90000"/>
              <a:defRPr/>
            </a:pPr>
            <a:r>
              <a:rPr lang="pl-PL" altLang="pl-PL" sz="2000" dirty="0">
                <a:latin typeface="Lato"/>
              </a:rPr>
              <a:t>9</a:t>
            </a:r>
            <a:r>
              <a:rPr lang="pl-PL" altLang="pl-PL" sz="2000" dirty="0" smtClean="0">
                <a:latin typeface="Lato"/>
              </a:rPr>
              <a:t>. </a:t>
            </a:r>
            <a:r>
              <a:rPr lang="pl-PL" altLang="pl-PL" sz="2000" dirty="0">
                <a:latin typeface="Lato"/>
              </a:rPr>
              <a:t>Rozporządzenie Prezesa Rady Ministrów z dnia 02.07.2007 r. </a:t>
            </a:r>
            <a:br>
              <a:rPr lang="pl-PL" altLang="pl-PL" sz="2000" dirty="0">
                <a:latin typeface="Lato"/>
              </a:rPr>
            </a:br>
            <a:r>
              <a:rPr lang="pl-PL" altLang="pl-PL" sz="2000" dirty="0">
                <a:latin typeface="Lato"/>
              </a:rPr>
              <a:t>	w sprawie trybu przeprowadzania postępowania 	kwalifikacyjnego na członków Krajowej Izby Odwoławczej, 	sposobu powoływania komisji kwalifikacyjnej, a także 	szczegółowego zakresu postępowania kwalifikacyjnego 	</a:t>
            </a:r>
            <a:br>
              <a:rPr lang="pl-PL" altLang="pl-PL" sz="2000" dirty="0">
                <a:latin typeface="Lato"/>
              </a:rPr>
            </a:br>
            <a:r>
              <a:rPr lang="pl-PL" altLang="pl-PL" sz="2000" dirty="0">
                <a:latin typeface="Lato"/>
              </a:rPr>
              <a:t>	(Dz.U. z 2007 r. Nr 120, poz. 820, z późn.zm.)</a:t>
            </a:r>
          </a:p>
          <a:p>
            <a:pPr marL="666750" indent="-666750">
              <a:lnSpc>
                <a:spcPct val="80000"/>
              </a:lnSpc>
              <a:buClr>
                <a:schemeClr val="tx1"/>
              </a:buClr>
              <a:buSzPct val="90000"/>
              <a:buFont typeface="+mj-lt"/>
              <a:buAutoNum type="arabicPeriod" startAt="7"/>
              <a:defRPr/>
            </a:pPr>
            <a:endParaRPr lang="pl-PL" altLang="pl-PL" sz="1000" dirty="0">
              <a:latin typeface="Lato"/>
            </a:endParaRPr>
          </a:p>
          <a:p>
            <a:pPr>
              <a:lnSpc>
                <a:spcPct val="80000"/>
              </a:lnSpc>
              <a:buClr>
                <a:schemeClr val="tx1"/>
              </a:buClr>
              <a:buSzPct val="90000"/>
              <a:defRPr/>
            </a:pPr>
            <a:r>
              <a:rPr lang="pl-PL" altLang="pl-PL" sz="2000" dirty="0" smtClean="0">
                <a:latin typeface="Lato"/>
                <a:cs typeface="Arial" pitchFamily="34" charset="0"/>
              </a:rPr>
              <a:t>10. </a:t>
            </a:r>
            <a:r>
              <a:rPr lang="en-GB" altLang="pl-PL" sz="2000" dirty="0" err="1">
                <a:latin typeface="Lato"/>
                <a:cs typeface="Arial" pitchFamily="34" charset="0"/>
              </a:rPr>
              <a:t>Rozporządzenie</a:t>
            </a:r>
            <a:r>
              <a:rPr lang="en-GB" altLang="pl-PL" sz="2000" dirty="0">
                <a:latin typeface="Lato"/>
                <a:cs typeface="Arial" pitchFamily="34" charset="0"/>
              </a:rPr>
              <a:t> </a:t>
            </a:r>
            <a:r>
              <a:rPr lang="en-GB" altLang="pl-PL" sz="2000" dirty="0" err="1">
                <a:latin typeface="Lato"/>
                <a:cs typeface="Arial" pitchFamily="34" charset="0"/>
              </a:rPr>
              <a:t>Prezesa</a:t>
            </a:r>
            <a:r>
              <a:rPr lang="en-GB" altLang="pl-PL" sz="2000" dirty="0">
                <a:latin typeface="Lato"/>
                <a:cs typeface="Arial" pitchFamily="34" charset="0"/>
              </a:rPr>
              <a:t> </a:t>
            </a:r>
            <a:r>
              <a:rPr lang="en-GB" altLang="pl-PL" sz="2000" dirty="0" err="1">
                <a:latin typeface="Lato"/>
                <a:cs typeface="Arial" pitchFamily="34" charset="0"/>
              </a:rPr>
              <a:t>Rady</a:t>
            </a:r>
            <a:r>
              <a:rPr lang="en-GB" altLang="pl-PL" sz="2000" dirty="0">
                <a:latin typeface="Lato"/>
                <a:cs typeface="Arial" pitchFamily="34" charset="0"/>
              </a:rPr>
              <a:t> </a:t>
            </a:r>
            <a:r>
              <a:rPr lang="en-GB" altLang="pl-PL" sz="2000" dirty="0" err="1">
                <a:latin typeface="Lato"/>
                <a:cs typeface="Arial" pitchFamily="34" charset="0"/>
              </a:rPr>
              <a:t>Ministrów</a:t>
            </a:r>
            <a:r>
              <a:rPr lang="en-GB" altLang="pl-PL" sz="2000" dirty="0">
                <a:latin typeface="Lato"/>
                <a:cs typeface="Arial" pitchFamily="34" charset="0"/>
              </a:rPr>
              <a:t> z </a:t>
            </a:r>
            <a:r>
              <a:rPr lang="en-GB" altLang="pl-PL" sz="2000" dirty="0" err="1">
                <a:latin typeface="Lato"/>
                <a:cs typeface="Arial" pitchFamily="34" charset="0"/>
              </a:rPr>
              <a:t>dnia</a:t>
            </a:r>
            <a:r>
              <a:rPr lang="en-GB" altLang="pl-PL" sz="2000" dirty="0">
                <a:latin typeface="Lato"/>
                <a:cs typeface="Arial" pitchFamily="34" charset="0"/>
              </a:rPr>
              <a:t> 22.03.2004 r. </a:t>
            </a:r>
            <a:r>
              <a:rPr lang="pl-PL" altLang="pl-PL" sz="2000" dirty="0">
                <a:latin typeface="Lato"/>
                <a:cs typeface="Arial" pitchFamily="34" charset="0"/>
              </a:rPr>
              <a:t/>
            </a:r>
            <a:br>
              <a:rPr lang="pl-PL" altLang="pl-PL" sz="2000" dirty="0">
                <a:latin typeface="Lato"/>
                <a:cs typeface="Arial" pitchFamily="34" charset="0"/>
              </a:rPr>
            </a:br>
            <a:r>
              <a:rPr lang="pl-PL" altLang="pl-PL" sz="2000" dirty="0">
                <a:latin typeface="Lato"/>
                <a:cs typeface="Arial" pitchFamily="34" charset="0"/>
              </a:rPr>
              <a:t>	</a:t>
            </a:r>
            <a:r>
              <a:rPr lang="en-GB" altLang="pl-PL" sz="2000" dirty="0">
                <a:latin typeface="Lato"/>
                <a:cs typeface="Arial" pitchFamily="34" charset="0"/>
              </a:rPr>
              <a:t>w </a:t>
            </a:r>
            <a:r>
              <a:rPr lang="en-GB" altLang="pl-PL" sz="2000" dirty="0" err="1">
                <a:latin typeface="Lato"/>
                <a:cs typeface="Arial" pitchFamily="34" charset="0"/>
              </a:rPr>
              <a:t>sprawie</a:t>
            </a:r>
            <a:r>
              <a:rPr lang="en-GB" altLang="pl-PL" sz="2000" dirty="0">
                <a:latin typeface="Lato"/>
                <a:cs typeface="Arial" pitchFamily="34" charset="0"/>
              </a:rPr>
              <a:t> </a:t>
            </a:r>
            <a:r>
              <a:rPr lang="en-GB" altLang="pl-PL" sz="2000" dirty="0" err="1">
                <a:latin typeface="Lato"/>
                <a:cs typeface="Arial" pitchFamily="34" charset="0"/>
              </a:rPr>
              <a:t>wysokości</a:t>
            </a:r>
            <a:r>
              <a:rPr lang="en-GB" altLang="pl-PL" sz="2000" dirty="0">
                <a:latin typeface="Lato"/>
                <a:cs typeface="Arial" pitchFamily="34" charset="0"/>
              </a:rPr>
              <a:t> </a:t>
            </a:r>
            <a:r>
              <a:rPr lang="en-GB" altLang="pl-PL" sz="2000" dirty="0" err="1">
                <a:latin typeface="Lato"/>
                <a:cs typeface="Arial" pitchFamily="34" charset="0"/>
              </a:rPr>
              <a:t>wynagrodzenia</a:t>
            </a:r>
            <a:r>
              <a:rPr lang="en-GB" altLang="pl-PL" sz="2000" dirty="0">
                <a:latin typeface="Lato"/>
                <a:cs typeface="Arial" pitchFamily="34" charset="0"/>
              </a:rPr>
              <a:t> </a:t>
            </a:r>
            <a:r>
              <a:rPr lang="en-GB" altLang="pl-PL" sz="2000" dirty="0" err="1">
                <a:latin typeface="Lato"/>
                <a:cs typeface="Arial" pitchFamily="34" charset="0"/>
              </a:rPr>
              <a:t>przewodniczącego</a:t>
            </a:r>
            <a:r>
              <a:rPr lang="en-GB" altLang="pl-PL" sz="2000" dirty="0">
                <a:latin typeface="Lato"/>
                <a:cs typeface="Arial" pitchFamily="34" charset="0"/>
              </a:rPr>
              <a:t>,</a:t>
            </a:r>
            <a:r>
              <a:rPr lang="pl-PL" altLang="pl-PL" sz="2000" dirty="0">
                <a:latin typeface="Lato"/>
                <a:cs typeface="Arial" pitchFamily="34" charset="0"/>
              </a:rPr>
              <a:t/>
            </a:r>
            <a:br>
              <a:rPr lang="pl-PL" altLang="pl-PL" sz="2000" dirty="0">
                <a:latin typeface="Lato"/>
                <a:cs typeface="Arial" pitchFamily="34" charset="0"/>
              </a:rPr>
            </a:br>
            <a:r>
              <a:rPr lang="pl-PL" altLang="pl-PL" sz="2000" dirty="0">
                <a:latin typeface="Lato"/>
                <a:cs typeface="Arial" pitchFamily="34" charset="0"/>
              </a:rPr>
              <a:t>	</a:t>
            </a:r>
            <a:r>
              <a:rPr lang="en-GB" altLang="pl-PL" sz="2000" dirty="0" err="1">
                <a:latin typeface="Lato"/>
                <a:cs typeface="Arial" pitchFamily="34" charset="0"/>
              </a:rPr>
              <a:t>wiceprzewodniczącego</a:t>
            </a:r>
            <a:r>
              <a:rPr lang="en-GB" altLang="pl-PL" sz="2000" dirty="0">
                <a:latin typeface="Lato"/>
                <a:cs typeface="Arial" pitchFamily="34" charset="0"/>
              </a:rPr>
              <a:t> </a:t>
            </a:r>
            <a:r>
              <a:rPr lang="en-GB" altLang="pl-PL" sz="2000" dirty="0" err="1">
                <a:latin typeface="Lato"/>
                <a:cs typeface="Arial" pitchFamily="34" charset="0"/>
              </a:rPr>
              <a:t>i</a:t>
            </a:r>
            <a:r>
              <a:rPr lang="en-GB" altLang="pl-PL" sz="2000" dirty="0">
                <a:latin typeface="Lato"/>
                <a:cs typeface="Arial" pitchFamily="34" charset="0"/>
              </a:rPr>
              <a:t> </a:t>
            </a:r>
            <a:r>
              <a:rPr lang="en-GB" altLang="pl-PL" sz="2000" dirty="0" err="1">
                <a:latin typeface="Lato"/>
                <a:cs typeface="Arial" pitchFamily="34" charset="0"/>
              </a:rPr>
              <a:t>pozostałych</a:t>
            </a:r>
            <a:r>
              <a:rPr lang="en-GB" altLang="pl-PL" sz="2000" dirty="0">
                <a:latin typeface="Lato"/>
                <a:cs typeface="Arial" pitchFamily="34" charset="0"/>
              </a:rPr>
              <a:t> </a:t>
            </a:r>
            <a:r>
              <a:rPr lang="en-GB" altLang="pl-PL" sz="2000" dirty="0" err="1">
                <a:latin typeface="Lato"/>
                <a:cs typeface="Arial" pitchFamily="34" charset="0"/>
              </a:rPr>
              <a:t>członków</a:t>
            </a:r>
            <a:r>
              <a:rPr lang="en-GB" altLang="pl-PL" sz="2000" dirty="0">
                <a:latin typeface="Lato"/>
                <a:cs typeface="Arial" pitchFamily="34" charset="0"/>
              </a:rPr>
              <a:t> </a:t>
            </a:r>
            <a:r>
              <a:rPr lang="en-GB" altLang="pl-PL" sz="2000" dirty="0" err="1">
                <a:latin typeface="Lato"/>
                <a:cs typeface="Arial" pitchFamily="34" charset="0"/>
              </a:rPr>
              <a:t>Rady</a:t>
            </a:r>
            <a:r>
              <a:rPr lang="pl-PL" altLang="pl-PL" sz="2000" dirty="0">
                <a:latin typeface="Lato"/>
                <a:cs typeface="Arial" pitchFamily="34" charset="0"/>
              </a:rPr>
              <a:t> 	</a:t>
            </a:r>
            <a:r>
              <a:rPr lang="en-GB" altLang="pl-PL" sz="2000" dirty="0" err="1">
                <a:latin typeface="Lato"/>
                <a:cs typeface="Arial" pitchFamily="34" charset="0"/>
              </a:rPr>
              <a:t>Zamówień</a:t>
            </a:r>
            <a:r>
              <a:rPr lang="en-GB" altLang="pl-PL" sz="2000" dirty="0">
                <a:latin typeface="Lato"/>
                <a:cs typeface="Arial" pitchFamily="34" charset="0"/>
              </a:rPr>
              <a:t> </a:t>
            </a:r>
            <a:r>
              <a:rPr lang="en-GB" altLang="pl-PL" sz="2000" dirty="0" err="1">
                <a:latin typeface="Lato"/>
                <a:cs typeface="Arial" pitchFamily="34" charset="0"/>
              </a:rPr>
              <a:t>Publicznych</a:t>
            </a:r>
            <a:r>
              <a:rPr lang="en-GB" altLang="pl-PL" sz="2000" dirty="0">
                <a:latin typeface="Lato"/>
                <a:cs typeface="Arial" pitchFamily="34" charset="0"/>
              </a:rPr>
              <a:t> (</a:t>
            </a:r>
            <a:r>
              <a:rPr lang="en-GB" altLang="pl-PL" sz="2000" dirty="0" err="1">
                <a:latin typeface="Lato"/>
                <a:cs typeface="Arial" pitchFamily="34" charset="0"/>
              </a:rPr>
              <a:t>Dz.U</a:t>
            </a:r>
            <a:r>
              <a:rPr lang="en-GB" altLang="pl-PL" sz="2000" dirty="0">
                <a:latin typeface="Lato"/>
                <a:cs typeface="Arial" pitchFamily="34" charset="0"/>
              </a:rPr>
              <a:t>. z 2006</a:t>
            </a:r>
            <a:r>
              <a:rPr lang="pl-PL" altLang="pl-PL" sz="2000" dirty="0">
                <a:latin typeface="Lato"/>
                <a:cs typeface="Arial" pitchFamily="34" charset="0"/>
              </a:rPr>
              <a:t> </a:t>
            </a:r>
            <a:r>
              <a:rPr lang="en-GB" altLang="pl-PL" sz="2000" dirty="0">
                <a:latin typeface="Lato"/>
                <a:cs typeface="Arial" pitchFamily="34" charset="0"/>
              </a:rPr>
              <a:t>r. </a:t>
            </a:r>
            <a:r>
              <a:rPr lang="en-GB" altLang="pl-PL" sz="2000" dirty="0" err="1">
                <a:latin typeface="Lato"/>
                <a:cs typeface="Arial" pitchFamily="34" charset="0"/>
              </a:rPr>
              <a:t>Nr</a:t>
            </a:r>
            <a:r>
              <a:rPr lang="en-GB" altLang="pl-PL" sz="2000" dirty="0">
                <a:latin typeface="Lato"/>
                <a:cs typeface="Arial" pitchFamily="34" charset="0"/>
              </a:rPr>
              <a:t> 49, </a:t>
            </a:r>
            <a:r>
              <a:rPr lang="en-GB" altLang="pl-PL" sz="2000" dirty="0" err="1">
                <a:latin typeface="Lato"/>
                <a:cs typeface="Arial" pitchFamily="34" charset="0"/>
              </a:rPr>
              <a:t>poz</a:t>
            </a:r>
            <a:r>
              <a:rPr lang="en-GB" altLang="pl-PL" sz="2000" dirty="0">
                <a:latin typeface="Lato"/>
                <a:cs typeface="Arial" pitchFamily="34" charset="0"/>
              </a:rPr>
              <a:t>. 470)</a:t>
            </a:r>
            <a:r>
              <a:rPr lang="en-GB" altLang="pl-PL" sz="2000" b="1" dirty="0">
                <a:latin typeface="Lato"/>
                <a:cs typeface="Arial" pitchFamily="34" charset="0"/>
              </a:rPr>
              <a:t> </a:t>
            </a:r>
            <a:endParaRPr lang="pl-PL" altLang="pl-PL" sz="2000" dirty="0">
              <a:latin typeface="Lato"/>
              <a:cs typeface="Arial"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a:t>
            </a:fld>
            <a:endParaRPr lang="pl-PL" altLang="pl-PL" dirty="0">
              <a:solidFill>
                <a:schemeClr val="accent3">
                  <a:lumMod val="75000"/>
                </a:schemeClr>
              </a:solidFill>
            </a:endParaRPr>
          </a:p>
        </p:txBody>
      </p:sp>
      <p:sp>
        <p:nvSpPr>
          <p:cNvPr id="7" name="TextBox 1"/>
          <p:cNvSpPr txBox="1"/>
          <p:nvPr/>
        </p:nvSpPr>
        <p:spPr>
          <a:xfrm>
            <a:off x="251520" y="692696"/>
            <a:ext cx="5112568" cy="1302921"/>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r>
              <a:rPr lang="pl-PL" sz="2600" b="1" baseline="30000" dirty="0">
                <a:solidFill>
                  <a:srgbClr val="636466"/>
                </a:solidFill>
                <a:latin typeface="Novecento wide Normal" pitchFamily="50" charset="-18"/>
              </a:rPr>
              <a:t> </a:t>
            </a:r>
            <a:r>
              <a:rPr lang="pl-PL" sz="2600" b="1" baseline="30000" dirty="0" smtClean="0">
                <a:solidFill>
                  <a:srgbClr val="636466"/>
                </a:solidFill>
                <a:latin typeface="Novecento wide Normal" pitchFamily="50" charset="-18"/>
              </a:rPr>
              <a:t>                </a:t>
            </a:r>
          </a:p>
          <a:p>
            <a:pPr algn="ctr"/>
            <a:r>
              <a:rPr lang="pl-PL" sz="3200" b="1" baseline="30000" dirty="0" smtClean="0">
                <a:solidFill>
                  <a:srgbClr val="636466"/>
                </a:solidFill>
                <a:latin typeface="Novecento wide Normal" pitchFamily="50" charset="-18"/>
              </a:rPr>
              <a:t>WYKAZ AKTÓW WYKONAWCZYCH</a:t>
            </a:r>
            <a:endParaRPr lang="en-GB" sz="3200" b="1" baseline="30000" dirty="0">
              <a:solidFill>
                <a:srgbClr val="636466"/>
              </a:solidFill>
              <a:latin typeface="Novecento wide Normal" pitchFamily="50" charset="-18"/>
            </a:endParaRPr>
          </a:p>
          <a:p>
            <a:endParaRPr lang="pl-PL" sz="2400" dirty="0">
              <a:solidFill>
                <a:srgbClr val="636466"/>
              </a:solidFill>
            </a:endParaRPr>
          </a:p>
        </p:txBody>
      </p:sp>
    </p:spTree>
    <p:extLst>
      <p:ext uri="{BB962C8B-B14F-4D97-AF65-F5344CB8AC3E}">
        <p14:creationId xmlns:p14="http://schemas.microsoft.com/office/powerpoint/2010/main" val="14818072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601416"/>
            <a:ext cx="8075240" cy="492442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gn="ctr">
              <a:buClr>
                <a:schemeClr val="tx2"/>
              </a:buClr>
            </a:pPr>
            <a:r>
              <a:rPr lang="pl-PL" altLang="pl-PL" sz="2200" b="1" dirty="0">
                <a:latin typeface="Lato"/>
                <a:ea typeface="Arial Unicode MS" pitchFamily="34" charset="-128"/>
                <a:cs typeface="Arial Unicode MS" pitchFamily="34" charset="-128"/>
              </a:rPr>
              <a:t>Udzielanie zamówień do 30 000 euro na przykładzie </a:t>
            </a:r>
            <a:br>
              <a:rPr lang="pl-PL" altLang="pl-PL" sz="2200" b="1" dirty="0">
                <a:latin typeface="Lato"/>
                <a:ea typeface="Arial Unicode MS" pitchFamily="34" charset="-128"/>
                <a:cs typeface="Arial Unicode MS" pitchFamily="34" charset="-128"/>
              </a:rPr>
            </a:br>
            <a:r>
              <a:rPr lang="pl-PL" altLang="pl-PL" sz="2200" b="1" dirty="0">
                <a:latin typeface="Lato"/>
                <a:ea typeface="Arial Unicode MS" pitchFamily="34" charset="-128"/>
                <a:cs typeface="Arial Unicode MS" pitchFamily="34" charset="-128"/>
              </a:rPr>
              <a:t>RPO Województwa Śląskiego na lata 2014 – 2020</a:t>
            </a:r>
            <a:endParaRPr lang="pl-PL" altLang="pl-PL" sz="2200" dirty="0">
              <a:latin typeface="Lato"/>
              <a:ea typeface="Arial Unicode MS" pitchFamily="34" charset="-128"/>
              <a:cs typeface="Arial Unicode MS" pitchFamily="34" charset="-128"/>
            </a:endParaRPr>
          </a:p>
          <a:p>
            <a:pPr>
              <a:buClr>
                <a:schemeClr val="tx2"/>
              </a:buClr>
            </a:pPr>
            <a:endParaRPr lang="pl-PL" altLang="pl-PL" sz="500" dirty="0" smtClean="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W przypadku zamówień o wartości </a:t>
            </a:r>
            <a:r>
              <a:rPr lang="pl-PL" altLang="pl-PL" sz="2000" b="1" dirty="0">
                <a:latin typeface="Lato"/>
                <a:ea typeface="Arial Unicode MS" pitchFamily="34" charset="-128"/>
                <a:cs typeface="Arial Unicode MS" pitchFamily="34" charset="-128"/>
              </a:rPr>
              <a:t>powyżej 50 000 zł netto </a:t>
            </a:r>
          </a:p>
          <a:p>
            <a:pPr>
              <a:buClr>
                <a:schemeClr val="tx2"/>
              </a:buClr>
            </a:pPr>
            <a:r>
              <a:rPr lang="pl-PL" altLang="pl-PL" sz="2000" dirty="0">
                <a:latin typeface="Lato"/>
                <a:ea typeface="Arial Unicode MS" pitchFamily="34" charset="-128"/>
                <a:cs typeface="Arial Unicode MS" pitchFamily="34" charset="-128"/>
              </a:rPr>
              <a:t>(bez </a:t>
            </a:r>
            <a:r>
              <a:rPr lang="pl-PL" altLang="pl-PL" sz="2000" dirty="0" smtClean="0">
                <a:latin typeface="Lato"/>
                <a:ea typeface="Arial Unicode MS" pitchFamily="34" charset="-128"/>
                <a:cs typeface="Arial Unicode MS" pitchFamily="34" charset="-128"/>
              </a:rPr>
              <a:t>VAT)</a:t>
            </a:r>
          </a:p>
          <a:p>
            <a:pPr>
              <a:buClr>
                <a:schemeClr val="tx2"/>
              </a:buClr>
            </a:pPr>
            <a:endParaRPr lang="pl-PL" altLang="pl-PL" sz="1000" dirty="0">
              <a:latin typeface="Lato"/>
              <a:ea typeface="Arial Unicode MS" pitchFamily="34" charset="-128"/>
              <a:cs typeface="Arial Unicode MS" pitchFamily="34" charset="-128"/>
            </a:endParaRPr>
          </a:p>
          <a:p>
            <a:pPr>
              <a:buClr>
                <a:schemeClr val="tx2"/>
              </a:buClr>
            </a:pPr>
            <a:r>
              <a:rPr lang="pl-PL" altLang="pl-PL" sz="2000" dirty="0">
                <a:latin typeface="Lato"/>
                <a:ea typeface="Arial Unicode MS" pitchFamily="34" charset="-128"/>
                <a:cs typeface="Arial Unicode MS" pitchFamily="34" charset="-128"/>
              </a:rPr>
              <a:t>j</a:t>
            </a:r>
            <a:r>
              <a:rPr lang="pl-PL" altLang="pl-PL" sz="2000" dirty="0" smtClean="0">
                <a:latin typeface="Lato"/>
                <a:ea typeface="Arial Unicode MS" pitchFamily="34" charset="-128"/>
                <a:cs typeface="Arial Unicode MS" pitchFamily="34" charset="-128"/>
              </a:rPr>
              <a:t>) co do zasady, nie jest możliwe dokonywanie istotnych zmian</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w treści umowy chyba, że zamawiający przewidzi takie zmiany,</a:t>
            </a:r>
            <a:br>
              <a:rPr lang="pl-PL" altLang="pl-PL" sz="2000" dirty="0" smtClean="0">
                <a:latin typeface="Lato"/>
                <a:ea typeface="Arial Unicode MS" pitchFamily="34" charset="-128"/>
                <a:cs typeface="Arial Unicode MS" pitchFamily="34" charset="-128"/>
              </a:rPr>
            </a:br>
            <a:r>
              <a:rPr lang="pl-PL" altLang="pl-PL" sz="1000" dirty="0" smtClean="0">
                <a:latin typeface="Lato"/>
                <a:ea typeface="Arial Unicode MS" pitchFamily="34" charset="-128"/>
                <a:cs typeface="Arial Unicode MS" pitchFamily="34" charset="-128"/>
              </a:rPr>
              <a:t/>
            </a:r>
            <a:br>
              <a:rPr lang="pl-PL" altLang="pl-PL" sz="1000" dirty="0" smtClean="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k</a:t>
            </a:r>
            <a:r>
              <a:rPr lang="pl-PL" altLang="pl-PL" sz="2000" dirty="0" smtClean="0">
                <a:latin typeface="Lato"/>
                <a:ea typeface="Arial Unicode MS" pitchFamily="34" charset="-128"/>
                <a:cs typeface="Arial Unicode MS" pitchFamily="34" charset="-128"/>
              </a:rPr>
              <a:t>) stosowanie zasad związanych z uniknięciem konfliktu interesów:</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zakaz udzielenia zamówienia podmiotowi powiązanemu 	osobowo lub kapitałowo</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osoby wykonujące czynności po stronie zamawiającego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nie mogą być powiązane osobowo lub kapitałowo z wykonawcą</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	- konieczność składania przez osoby wykonujące czynności 	w postępowaniu oświadczeń o braku powiązań osobowych 	lub kapitałowych.</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50</a:t>
            </a:fld>
            <a:endParaRPr lang="pl-PL" altLang="pl-PL" dirty="0">
              <a:solidFill>
                <a:schemeClr val="accent3">
                  <a:lumMod val="75000"/>
                </a:schemeClr>
              </a:solidFill>
            </a:endParaRPr>
          </a:p>
        </p:txBody>
      </p:sp>
      <p:sp>
        <p:nvSpPr>
          <p:cNvPr id="7" name="TextBox 1"/>
          <p:cNvSpPr txBox="1"/>
          <p:nvPr/>
        </p:nvSpPr>
        <p:spPr>
          <a:xfrm>
            <a:off x="251520" y="54868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UDZIELANIE ZAMÓWIEŃ </a:t>
            </a:r>
          </a:p>
          <a:p>
            <a:r>
              <a:rPr lang="pl-PL" sz="3200" b="1" baseline="30000" dirty="0" smtClean="0">
                <a:solidFill>
                  <a:srgbClr val="636466"/>
                </a:solidFill>
                <a:latin typeface="Novecento wide Normal" pitchFamily="50" charset="-18"/>
              </a:rPr>
              <a:t>DO 30 000 EURO</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765539"/>
            <a:ext cx="7920880" cy="46966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altLang="pl-PL" sz="2300" b="1" dirty="0" smtClean="0">
                <a:latin typeface="Lato"/>
              </a:rPr>
              <a:t>WYŁĄCZENIA STOSOWANIA USTAWY W PRZYPADKU NIEKTÓRYCH ZAMÓWIEŃ PONIŻEJ TZW. KWOTY UNIJNEJ (art. 4d </a:t>
            </a:r>
            <a:r>
              <a:rPr lang="pl-PL" altLang="pl-PL" sz="2300" b="1" dirty="0" err="1" smtClean="0">
                <a:latin typeface="Lato"/>
              </a:rPr>
              <a:t>Pzp</a:t>
            </a:r>
            <a:r>
              <a:rPr lang="pl-PL" altLang="pl-PL" sz="2300" b="1" dirty="0" smtClean="0">
                <a:latin typeface="Lato"/>
              </a:rPr>
              <a:t>)</a:t>
            </a:r>
          </a:p>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altLang="pl-PL" sz="2000" dirty="0" smtClean="0">
              <a:latin typeface="Lato"/>
            </a:endParaRPr>
          </a:p>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altLang="pl-PL" sz="2000" dirty="0" smtClean="0">
                <a:latin typeface="Lato"/>
              </a:rPr>
              <a:t>1.  Dostawy lub usługi służące wyłącznie do celów prac badawczych, eksperymentalnych, naukowych lub rozwojowych (…) </a:t>
            </a:r>
            <a:endParaRPr lang="en-GB" altLang="pl-PL" sz="2000" dirty="0" smtClean="0">
              <a:latin typeface="Lato"/>
            </a:endParaRPr>
          </a:p>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altLang="pl-PL" sz="1000" dirty="0" smtClean="0">
              <a:latin typeface="Lato"/>
            </a:endParaRPr>
          </a:p>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altLang="pl-PL" sz="2000" dirty="0" smtClean="0">
                <a:latin typeface="Lato"/>
              </a:rPr>
              <a:t>2.  Dostawy lub usługi z zakresu działalności kulturalnej (…)</a:t>
            </a:r>
          </a:p>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000" dirty="0" smtClean="0">
              <a:latin typeface="Lato"/>
            </a:endParaRPr>
          </a:p>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rPr>
              <a:t>3.  Z</a:t>
            </a:r>
            <a:r>
              <a:rPr lang="en-GB" sz="2000" dirty="0" err="1" smtClean="0">
                <a:latin typeface="Lato"/>
              </a:rPr>
              <a:t>amówie</a:t>
            </a:r>
            <a:r>
              <a:rPr lang="pl-PL" sz="2000" dirty="0" err="1" smtClean="0">
                <a:latin typeface="Lato"/>
              </a:rPr>
              <a:t>nia</a:t>
            </a:r>
            <a:r>
              <a:rPr lang="pl-PL" sz="2000" dirty="0" smtClean="0">
                <a:latin typeface="Lato"/>
              </a:rPr>
              <a:t> udzielane przez inne niż określone w art. 4 pkt 3 	</a:t>
            </a:r>
            <a:r>
              <a:rPr lang="pl-PL" sz="2000" dirty="0" err="1" smtClean="0">
                <a:latin typeface="Lato"/>
              </a:rPr>
              <a:t>lit.g</a:t>
            </a:r>
            <a:r>
              <a:rPr lang="pl-PL" sz="2000" dirty="0" smtClean="0">
                <a:latin typeface="Lato"/>
              </a:rPr>
              <a:t> podmioty, których przedmiotem działalności jest produkcja</a:t>
            </a:r>
            <a:br>
              <a:rPr lang="pl-PL" sz="2000" dirty="0" smtClean="0">
                <a:latin typeface="Lato"/>
              </a:rPr>
            </a:br>
            <a:r>
              <a:rPr lang="pl-PL" sz="2000" dirty="0" smtClean="0">
                <a:latin typeface="Lato"/>
              </a:rPr>
              <a:t>	i koprodukcja audycji i materiałów do audycji lub ich 	opracowanie (…)</a:t>
            </a:r>
            <a:endParaRPr lang="pl-PL" altLang="pl-PL" sz="20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0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rPr>
              <a:t>4.  Dostawy lub usługi z zakresu działalności oświatowej związanej </a:t>
            </a:r>
            <a:br>
              <a:rPr lang="pl-PL" sz="2000" dirty="0" smtClean="0">
                <a:latin typeface="Lato"/>
              </a:rPr>
            </a:br>
            <a:r>
              <a:rPr lang="pl-PL" sz="2000" dirty="0" smtClean="0">
                <a:latin typeface="Lato"/>
              </a:rPr>
              <a:t>z gromadzeniem w bibliotekach szkolnych podręczników (…)</a:t>
            </a: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0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rPr>
              <a:t>5. Usługi lub roboty budowlane realizujące przedsięwzięcia rewitalizacyjne zawarte w gminnym programie rewitalizacji</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51</a:t>
            </a:fld>
            <a:endParaRPr lang="pl-PL" altLang="pl-PL" dirty="0">
              <a:solidFill>
                <a:schemeClr val="accent3">
                  <a:lumMod val="75000"/>
                </a:schemeClr>
              </a:solidFill>
            </a:endParaRPr>
          </a:p>
        </p:txBody>
      </p:sp>
      <p:sp>
        <p:nvSpPr>
          <p:cNvPr id="7" name="TextBox 1"/>
          <p:cNvSpPr txBox="1"/>
          <p:nvPr/>
        </p:nvSpPr>
        <p:spPr>
          <a:xfrm>
            <a:off x="251520" y="719610"/>
            <a:ext cx="5112568" cy="830997"/>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STOSOWANIA USTAWY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467544" y="1424784"/>
            <a:ext cx="8208912" cy="532761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defTabSz="449263">
              <a:lnSpc>
                <a:spcPct val="80000"/>
              </a:lnSpc>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altLang="pl-PL" sz="2200" b="1" dirty="0" smtClean="0">
                <a:latin typeface="Lato"/>
              </a:rPr>
              <a:t>WYŁĄCZENIA STOSOWANIA USTAWY W PRZYPADKU NIEKTÓRYCH ZAMÓWIEŃ PONIŻEJ TZW. KWOTY UNIJNEJ</a:t>
            </a: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5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rPr>
              <a:t>6. Usługi z zakresu leśnictwa objęte kodami CPV (…)</a:t>
            </a: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5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rPr>
              <a:t>7. Zamówienia udzielane w ramach realizacji współpracy rozwojowej przez jednostki wojskowe o których mowa w ustawie z dnia 17 grudnia 1998 r. o zasadach użycia lub pobytu Sił Zbrojnych Rzeczypospolitej Polskiej poza granicami państwa </a:t>
            </a:r>
            <a:br>
              <a:rPr lang="pl-PL" sz="2000" dirty="0" smtClean="0">
                <a:latin typeface="Lato"/>
              </a:rPr>
            </a:br>
            <a:r>
              <a:rPr lang="pl-PL" sz="2000" dirty="0" smtClean="0">
                <a:latin typeface="Lato"/>
              </a:rPr>
              <a:t>(Dz. U. z 2014 r. poz. 1510)</a:t>
            </a: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5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rPr>
              <a:t>8. Zamówienia udzielane przez Ministra Sprawiedliwości – Prokuratora Generalnego albo jednostki organizacyjne mu podległe lub przez niego nadzorowane przywięziennym zakładom pracy (…)</a:t>
            </a: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500" dirty="0" smtClean="0">
              <a:latin typeface="Lato"/>
            </a:endParaRPr>
          </a:p>
          <a:p>
            <a:pPr marL="774700" indent="-666750" defTabSz="449263">
              <a:buClr>
                <a:schemeClr val="tx1"/>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000" dirty="0" smtClean="0">
                <a:latin typeface="Lato"/>
              </a:rPr>
              <a:t>9. Zamówienia udzielane przez zarządzającego specjalną strefą ekonomiczną, o którym mowa w  o specjalnych strefach ekonomicznych (</a:t>
            </a:r>
            <a:r>
              <a:rPr lang="pl-PL" sz="2000" dirty="0" err="1" smtClean="0">
                <a:latin typeface="Lato"/>
              </a:rPr>
              <a:t>Dz.U</a:t>
            </a:r>
            <a:r>
              <a:rPr lang="pl-PL" sz="2000" dirty="0" smtClean="0">
                <a:latin typeface="Lato"/>
              </a:rPr>
              <a:t>. z 2015 r. poz. 282), będącego podmiotem, o którym mowa w art. 3 ust. 1 </a:t>
            </a:r>
            <a:r>
              <a:rPr lang="pl-PL" sz="2000" dirty="0" err="1" smtClean="0">
                <a:latin typeface="Lato"/>
              </a:rPr>
              <a:t>pkt</a:t>
            </a:r>
            <a:r>
              <a:rPr lang="pl-PL" sz="2000" dirty="0" smtClean="0">
                <a:latin typeface="Lato"/>
              </a:rPr>
              <a:t> 3.</a:t>
            </a:r>
            <a:endParaRPr 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52</a:t>
            </a:fld>
            <a:endParaRPr lang="pl-PL" altLang="pl-PL" dirty="0">
              <a:solidFill>
                <a:schemeClr val="accent3">
                  <a:lumMod val="75000"/>
                </a:schemeClr>
              </a:solidFill>
            </a:endParaRPr>
          </a:p>
        </p:txBody>
      </p:sp>
      <p:sp>
        <p:nvSpPr>
          <p:cNvPr id="7" name="TextBox 1"/>
          <p:cNvSpPr txBox="1"/>
          <p:nvPr/>
        </p:nvSpPr>
        <p:spPr>
          <a:xfrm>
            <a:off x="233083" y="548680"/>
            <a:ext cx="5112568" cy="851515"/>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STOSOWANIA USTAWY</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467544" y="1988975"/>
            <a:ext cx="8280920" cy="459818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Wykaz usług objętych załącznikami nr XIV (Dyrektywa klasyczna) i XVII (dyrektywa sektorowa):</a:t>
            </a:r>
            <a:r>
              <a:rPr lang="pl-PL" altLang="pl-PL" sz="1000" dirty="0" smtClean="0">
                <a:latin typeface="Lato"/>
              </a:rPr>
              <a:t/>
            </a:r>
            <a:br>
              <a:rPr lang="pl-PL" altLang="pl-PL" sz="1000" dirty="0" smtClean="0">
                <a:latin typeface="Lato"/>
              </a:rPr>
            </a:br>
            <a:r>
              <a:rPr lang="pl-PL" altLang="pl-PL" sz="2000" dirty="0" smtClean="0">
                <a:latin typeface="Lato"/>
              </a:rPr>
              <a:t>	- usługi zdrowotne, społeczne i pokrewne,</a:t>
            </a:r>
            <a:br>
              <a:rPr lang="pl-PL" altLang="pl-PL" sz="2000" dirty="0" smtClean="0">
                <a:latin typeface="Lato"/>
              </a:rPr>
            </a:br>
            <a:r>
              <a:rPr lang="pl-PL" altLang="pl-PL" sz="2000" dirty="0" smtClean="0">
                <a:latin typeface="Lato"/>
              </a:rPr>
              <a:t>     	- usługi administracyjne w zakresie edukacji, opieki zdrowotnej</a:t>
            </a:r>
            <a:br>
              <a:rPr lang="pl-PL" altLang="pl-PL" sz="2000" dirty="0" smtClean="0">
                <a:latin typeface="Lato"/>
              </a:rPr>
            </a:br>
            <a:r>
              <a:rPr lang="pl-PL" altLang="pl-PL" sz="2000" dirty="0" smtClean="0">
                <a:latin typeface="Lato"/>
              </a:rPr>
              <a:t>	  i kultury  </a:t>
            </a:r>
          </a:p>
          <a:p>
            <a:pPr>
              <a:lnSpc>
                <a:spcPct val="80000"/>
              </a:lnSpc>
              <a:buClr>
                <a:srgbClr val="A50021"/>
              </a:buClr>
            </a:pPr>
            <a:r>
              <a:rPr lang="pl-PL" altLang="pl-PL" sz="2000" b="1" dirty="0" smtClean="0">
                <a:latin typeface="Lato"/>
              </a:rPr>
              <a:t>     	</a:t>
            </a:r>
            <a:r>
              <a:rPr lang="pl-PL" altLang="pl-PL" sz="2000" dirty="0" smtClean="0">
                <a:latin typeface="Lato"/>
              </a:rPr>
              <a:t>- usługi w zakresie obowiązkowego ubezpieczenia społecznego,</a:t>
            </a:r>
          </a:p>
          <a:p>
            <a:pPr>
              <a:lnSpc>
                <a:spcPct val="80000"/>
              </a:lnSpc>
              <a:buClr>
                <a:srgbClr val="A50021"/>
              </a:buClr>
            </a:pPr>
            <a:r>
              <a:rPr lang="pl-PL" altLang="pl-PL" sz="2000" dirty="0" smtClean="0">
                <a:latin typeface="Lato"/>
              </a:rPr>
              <a:t>     	- świadczenia społeczne, </a:t>
            </a:r>
          </a:p>
          <a:p>
            <a:pPr>
              <a:lnSpc>
                <a:spcPct val="80000"/>
              </a:lnSpc>
              <a:buClr>
                <a:srgbClr val="A50021"/>
              </a:buClr>
            </a:pPr>
            <a:r>
              <a:rPr lang="pl-PL" altLang="pl-PL" sz="2000" b="1" dirty="0" smtClean="0">
                <a:latin typeface="Lato"/>
              </a:rPr>
              <a:t>     	</a:t>
            </a:r>
            <a:r>
              <a:rPr lang="pl-PL" altLang="pl-PL" sz="2000" dirty="0" smtClean="0">
                <a:latin typeface="Lato"/>
              </a:rPr>
              <a:t>- inne usługi komunalne, socjalne i osobiste,</a:t>
            </a:r>
            <a:br>
              <a:rPr lang="pl-PL" altLang="pl-PL" sz="2000" dirty="0" smtClean="0">
                <a:latin typeface="Lato"/>
              </a:rPr>
            </a:br>
            <a:r>
              <a:rPr lang="pl-PL" altLang="pl-PL" sz="2000" dirty="0" smtClean="0">
                <a:latin typeface="Lato"/>
              </a:rPr>
              <a:t>     	- usługi religijne,</a:t>
            </a:r>
            <a:br>
              <a:rPr lang="pl-PL" altLang="pl-PL" sz="2000" dirty="0" smtClean="0">
                <a:latin typeface="Lato"/>
              </a:rPr>
            </a:br>
            <a:r>
              <a:rPr lang="pl-PL" altLang="pl-PL" sz="2000" dirty="0" smtClean="0">
                <a:latin typeface="Lato"/>
              </a:rPr>
              <a:t>     	- usługi hotelowe i restauracyjne,</a:t>
            </a:r>
            <a:br>
              <a:rPr lang="pl-PL" altLang="pl-PL" sz="2000" dirty="0" smtClean="0">
                <a:latin typeface="Lato"/>
              </a:rPr>
            </a:br>
            <a:r>
              <a:rPr lang="pl-PL" altLang="pl-PL" sz="2000" dirty="0" smtClean="0">
                <a:latin typeface="Lato"/>
              </a:rPr>
              <a:t>     	- usługi prawne,</a:t>
            </a:r>
            <a:br>
              <a:rPr lang="pl-PL" altLang="pl-PL" sz="2000" dirty="0" smtClean="0">
                <a:latin typeface="Lato"/>
              </a:rPr>
            </a:br>
            <a:r>
              <a:rPr lang="pl-PL" altLang="pl-PL" sz="2000" dirty="0" smtClean="0">
                <a:latin typeface="Lato"/>
              </a:rPr>
              <a:t>     	- inne usługi administracyjne i rządowe,</a:t>
            </a:r>
            <a:br>
              <a:rPr lang="pl-PL" altLang="pl-PL" sz="2000" dirty="0" smtClean="0">
                <a:latin typeface="Lato"/>
              </a:rPr>
            </a:br>
            <a:r>
              <a:rPr lang="pl-PL" altLang="pl-PL" sz="2000" dirty="0" smtClean="0">
                <a:latin typeface="Lato"/>
              </a:rPr>
              <a:t>     	- świadczenie usług na rzecz społeczności,</a:t>
            </a:r>
            <a:br>
              <a:rPr lang="pl-PL" altLang="pl-PL" sz="2000" dirty="0" smtClean="0">
                <a:latin typeface="Lato"/>
              </a:rPr>
            </a:br>
            <a:r>
              <a:rPr lang="pl-PL" altLang="pl-PL" sz="2000" dirty="0" smtClean="0">
                <a:latin typeface="Lato"/>
              </a:rPr>
              <a:t>     	- usługi w zakresie więziennictwa, </a:t>
            </a:r>
            <a:r>
              <a:rPr lang="pl-PL" altLang="pl-PL" sz="2000" dirty="0" err="1" smtClean="0">
                <a:latin typeface="Lato"/>
              </a:rPr>
              <a:t>bezp.publiczn</a:t>
            </a:r>
            <a:r>
              <a:rPr lang="pl-PL" altLang="pl-PL" sz="2000" dirty="0" smtClean="0">
                <a:latin typeface="Lato"/>
              </a:rPr>
              <a:t>. i ratownictwa,</a:t>
            </a:r>
            <a:br>
              <a:rPr lang="pl-PL" altLang="pl-PL" sz="2000" dirty="0" smtClean="0">
                <a:latin typeface="Lato"/>
              </a:rPr>
            </a:br>
            <a:r>
              <a:rPr lang="pl-PL" altLang="pl-PL" sz="2000" dirty="0" smtClean="0">
                <a:latin typeface="Lato"/>
              </a:rPr>
              <a:t>	- usługi detektywistyczne i ochroniarskie,</a:t>
            </a:r>
            <a:br>
              <a:rPr lang="pl-PL" altLang="pl-PL" sz="2000" dirty="0" smtClean="0">
                <a:latin typeface="Lato"/>
              </a:rPr>
            </a:br>
            <a:r>
              <a:rPr lang="pl-PL" altLang="pl-PL" sz="2000" dirty="0" smtClean="0">
                <a:latin typeface="Lato"/>
              </a:rPr>
              <a:t>	- usługi międzynarodowe,</a:t>
            </a:r>
            <a:br>
              <a:rPr lang="pl-PL" altLang="pl-PL" sz="2000" dirty="0" smtClean="0">
                <a:latin typeface="Lato"/>
              </a:rPr>
            </a:br>
            <a:r>
              <a:rPr lang="pl-PL" altLang="pl-PL" sz="2000" dirty="0" smtClean="0">
                <a:latin typeface="Lato"/>
              </a:rPr>
              <a:t>	- usługi pocztowe,</a:t>
            </a:r>
            <a:br>
              <a:rPr lang="pl-PL" altLang="pl-PL" sz="2000" dirty="0" smtClean="0">
                <a:latin typeface="Lato"/>
              </a:rPr>
            </a:br>
            <a:r>
              <a:rPr lang="pl-PL" altLang="pl-PL" sz="2000" dirty="0" smtClean="0">
                <a:latin typeface="Lato"/>
              </a:rPr>
              <a:t>	- usługi różne.</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53</a:t>
            </a:fld>
            <a:endParaRPr lang="pl-PL" altLang="pl-PL" dirty="0">
              <a:solidFill>
                <a:schemeClr val="accent3">
                  <a:lumMod val="75000"/>
                </a:schemeClr>
              </a:solidFill>
            </a:endParaRPr>
          </a:p>
        </p:txBody>
      </p:sp>
      <p:sp>
        <p:nvSpPr>
          <p:cNvPr id="7" name="TextBox 1"/>
          <p:cNvSpPr txBox="1"/>
          <p:nvPr/>
        </p:nvSpPr>
        <p:spPr>
          <a:xfrm>
            <a:off x="251520" y="548680"/>
            <a:ext cx="5112568" cy="1282402"/>
          </a:xfrm>
          <a:prstGeom prst="rect">
            <a:avLst/>
          </a:prstGeom>
          <a:noFill/>
          <a:ln w="57150">
            <a:solidFill>
              <a:srgbClr val="636466"/>
            </a:solidFill>
            <a:miter lim="800000"/>
          </a:ln>
        </p:spPr>
        <p:txBody>
          <a:bodyPr wrap="square" rtlCol="0">
            <a:spAutoFit/>
          </a:bodyPr>
          <a:lstStyle/>
          <a:p>
            <a:endParaRPr lang="pl-PL" sz="2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CZĘŚCIOWE –</a:t>
            </a:r>
            <a:br>
              <a:rPr lang="pl-PL" sz="3200" b="1" baseline="30000" dirty="0" smtClean="0">
                <a:solidFill>
                  <a:srgbClr val="636466"/>
                </a:solidFill>
                <a:latin typeface="Novecento wide Normal" pitchFamily="50" charset="-18"/>
              </a:rPr>
            </a:br>
            <a:r>
              <a:rPr lang="pl-PL" sz="3200" b="1" baseline="30000" dirty="0" smtClean="0">
                <a:solidFill>
                  <a:srgbClr val="636466"/>
                </a:solidFill>
                <a:latin typeface="Novecento wide Normal" pitchFamily="50" charset="-18"/>
              </a:rPr>
              <a:t>USŁUGI SPOŁECZNE I INNE SZCZEGÓLNE USŁUGI</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2022604"/>
            <a:ext cx="8147248" cy="467204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smtClean="0">
                <a:latin typeface="Lato"/>
              </a:rPr>
              <a:t>Szczególny sposób udzielania zamówień </a:t>
            </a:r>
            <a:r>
              <a:rPr lang="pl-PL" altLang="pl-PL" sz="2000" dirty="0" smtClean="0">
                <a:latin typeface="Lato"/>
              </a:rPr>
              <a:t>na usługi wymienione w zał. nr XIV do dyrektywy klasycznej oraz w zał. nr XVII do dyrektywy sektorowej, których wartość jest równa lub przekracza wyrażoną </a:t>
            </a:r>
          </a:p>
          <a:p>
            <a:pPr>
              <a:lnSpc>
                <a:spcPct val="80000"/>
              </a:lnSpc>
              <a:buClr>
                <a:srgbClr val="A50021"/>
              </a:buClr>
            </a:pPr>
            <a:r>
              <a:rPr lang="pl-PL" altLang="pl-PL" sz="2000" dirty="0" smtClean="0">
                <a:latin typeface="Lato"/>
              </a:rPr>
              <a:t>w złotych równowartość kwoty 750 000 euro (zamówienia klasyczne) lub 1 000 000 euro (zamówienia sektorowe):</a:t>
            </a:r>
            <a:br>
              <a:rPr lang="pl-PL" altLang="pl-PL" sz="2000" dirty="0" smtClean="0">
                <a:latin typeface="Lato"/>
              </a:rPr>
            </a:br>
            <a:endParaRPr lang="pl-PL" altLang="pl-PL" sz="1000" dirty="0" smtClean="0">
              <a:latin typeface="Lato"/>
            </a:endParaRPr>
          </a:p>
          <a:p>
            <a:pPr>
              <a:lnSpc>
                <a:spcPct val="80000"/>
              </a:lnSpc>
              <a:buClr>
                <a:srgbClr val="A50021"/>
              </a:buClr>
            </a:pPr>
            <a:r>
              <a:rPr lang="pl-PL" altLang="pl-PL" sz="2000" dirty="0" smtClean="0">
                <a:latin typeface="Lato"/>
              </a:rPr>
              <a:t>1) wszczęcie postępowania o udzielenie zamówienia za pomocą 	ogłoszenia o zamówieniu lub wstępnego ogłoszenia 	informacyjnego (w zamówieniach sektorowych nieco 	inaczej)</a:t>
            </a:r>
            <a:br>
              <a:rPr lang="pl-PL" altLang="pl-PL" sz="2000" dirty="0" smtClean="0">
                <a:latin typeface="Lato"/>
              </a:rPr>
            </a:br>
            <a:r>
              <a:rPr lang="pl-PL" altLang="pl-PL" sz="500" dirty="0" smtClean="0">
                <a:latin typeface="Lato"/>
              </a:rPr>
              <a:t/>
            </a:r>
            <a:br>
              <a:rPr lang="pl-PL" altLang="pl-PL" sz="500" dirty="0" smtClean="0">
                <a:latin typeface="Lato"/>
              </a:rPr>
            </a:br>
            <a:r>
              <a:rPr lang="pl-PL" altLang="pl-PL" sz="2000" dirty="0" smtClean="0">
                <a:latin typeface="Lato"/>
              </a:rPr>
              <a:t>2) stosowanie zasad równego traktowania i konkurencji, 	przejrzystości i proporcjonalności, a także przepisów </a:t>
            </a:r>
            <a:br>
              <a:rPr lang="pl-PL" altLang="pl-PL" sz="2000" dirty="0" smtClean="0">
                <a:latin typeface="Lato"/>
              </a:rPr>
            </a:br>
            <a:r>
              <a:rPr lang="pl-PL" altLang="pl-PL" sz="2000" dirty="0" smtClean="0">
                <a:latin typeface="Lato"/>
              </a:rPr>
              <a:t>	art. 17, 18 i 93.</a:t>
            </a:r>
            <a:br>
              <a:rPr lang="pl-PL" altLang="pl-PL" sz="2000" dirty="0" smtClean="0">
                <a:latin typeface="Lato"/>
              </a:rPr>
            </a:br>
            <a:r>
              <a:rPr lang="pl-PL" altLang="pl-PL" sz="500" dirty="0" smtClean="0">
                <a:latin typeface="Lato"/>
              </a:rPr>
              <a:t/>
            </a:r>
            <a:br>
              <a:rPr lang="pl-PL" altLang="pl-PL" sz="500" dirty="0" smtClean="0">
                <a:latin typeface="Lato"/>
              </a:rPr>
            </a:br>
            <a:r>
              <a:rPr lang="pl-PL" altLang="pl-PL" sz="2000" dirty="0" smtClean="0">
                <a:latin typeface="Lato"/>
              </a:rPr>
              <a:t>3) do postępowania stosuje się przepisy:</a:t>
            </a:r>
            <a:br>
              <a:rPr lang="pl-PL" altLang="pl-PL" sz="2000" dirty="0" smtClean="0">
                <a:latin typeface="Lato"/>
              </a:rPr>
            </a:br>
            <a:r>
              <a:rPr lang="pl-PL" altLang="pl-PL" sz="2000" dirty="0" smtClean="0">
                <a:latin typeface="Lato"/>
              </a:rPr>
              <a:t>	- działu I rozdziału 2a (komunikacja </a:t>
            </a:r>
            <a:r>
              <a:rPr lang="pl-PL" altLang="pl-PL" sz="2000" dirty="0" err="1" smtClean="0">
                <a:latin typeface="Lato"/>
              </a:rPr>
              <a:t>zamaw</a:t>
            </a:r>
            <a:r>
              <a:rPr lang="pl-PL" altLang="pl-PL" sz="2000" dirty="0" smtClean="0">
                <a:latin typeface="Lato"/>
              </a:rPr>
              <a:t>. z </a:t>
            </a:r>
            <a:r>
              <a:rPr lang="pl-PL" altLang="pl-PL" sz="2000" dirty="0" err="1" smtClean="0">
                <a:latin typeface="Lato"/>
              </a:rPr>
              <a:t>wykonaw</a:t>
            </a:r>
            <a:r>
              <a:rPr lang="pl-PL" altLang="pl-PL" sz="2000" dirty="0" smtClean="0">
                <a:latin typeface="Lato"/>
              </a:rPr>
              <a:t>.),</a:t>
            </a:r>
            <a:br>
              <a:rPr lang="pl-PL" altLang="pl-PL" sz="2000" dirty="0" smtClean="0">
                <a:latin typeface="Lato"/>
              </a:rPr>
            </a:br>
            <a:r>
              <a:rPr lang="pl-PL" altLang="pl-PL" sz="2000" dirty="0" smtClean="0">
                <a:latin typeface="Lato"/>
              </a:rPr>
              <a:t>	- działu II rozdziału 5 – dokumentowanie postępowania,</a:t>
            </a:r>
            <a:br>
              <a:rPr lang="pl-PL" altLang="pl-PL" sz="2000" dirty="0" smtClean="0">
                <a:latin typeface="Lato"/>
              </a:rPr>
            </a:br>
            <a:r>
              <a:rPr lang="pl-PL" altLang="pl-PL" sz="2000" dirty="0" smtClean="0">
                <a:latin typeface="Lato"/>
              </a:rPr>
              <a:t>	- działu V rozdziału 3 – kontrola udzielania zamówień,</a:t>
            </a:r>
            <a:br>
              <a:rPr lang="pl-PL" altLang="pl-PL" sz="2000" dirty="0" smtClean="0">
                <a:latin typeface="Lato"/>
              </a:rPr>
            </a:br>
            <a:r>
              <a:rPr lang="pl-PL" altLang="pl-PL" sz="2000" dirty="0" smtClean="0">
                <a:latin typeface="Lato"/>
              </a:rPr>
              <a:t>	- działu VI – środki ochrony prawnej</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54</a:t>
            </a:fld>
            <a:endParaRPr lang="pl-PL" altLang="pl-PL" dirty="0">
              <a:solidFill>
                <a:schemeClr val="accent3">
                  <a:lumMod val="75000"/>
                </a:schemeClr>
              </a:solidFill>
            </a:endParaRPr>
          </a:p>
        </p:txBody>
      </p:sp>
      <p:sp>
        <p:nvSpPr>
          <p:cNvPr id="7" name="TextBox 1"/>
          <p:cNvSpPr txBox="1"/>
          <p:nvPr/>
        </p:nvSpPr>
        <p:spPr>
          <a:xfrm>
            <a:off x="251520" y="719610"/>
            <a:ext cx="5112568" cy="1282402"/>
          </a:xfrm>
          <a:prstGeom prst="rect">
            <a:avLst/>
          </a:prstGeom>
          <a:noFill/>
          <a:ln w="57150">
            <a:solidFill>
              <a:srgbClr val="636466"/>
            </a:solidFill>
            <a:miter lim="800000"/>
          </a:ln>
        </p:spPr>
        <p:txBody>
          <a:bodyPr wrap="square" rtlCol="0">
            <a:spAutoFit/>
          </a:bodyPr>
          <a:lstStyle/>
          <a:p>
            <a:endParaRPr lang="pl-PL" sz="2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CZĘŚCIOWE –</a:t>
            </a:r>
            <a:br>
              <a:rPr lang="pl-PL" sz="3200" b="1" baseline="30000" dirty="0" smtClean="0">
                <a:solidFill>
                  <a:srgbClr val="636466"/>
                </a:solidFill>
                <a:latin typeface="Novecento wide Normal" pitchFamily="50" charset="-18"/>
              </a:rPr>
            </a:br>
            <a:r>
              <a:rPr lang="pl-PL" sz="3200" b="1" baseline="30000" dirty="0" smtClean="0">
                <a:solidFill>
                  <a:srgbClr val="636466"/>
                </a:solidFill>
                <a:latin typeface="Novecento wide Normal" pitchFamily="50" charset="-18"/>
              </a:rPr>
              <a:t>USŁUGI SPOŁECZNE I INNE SZCZEGÓLNE USŁUGI</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2132856"/>
            <a:ext cx="7992888" cy="4081117"/>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b="1" dirty="0" smtClean="0">
              <a:latin typeface="Lato"/>
            </a:endParaRPr>
          </a:p>
          <a:p>
            <a:pPr>
              <a:lnSpc>
                <a:spcPct val="80000"/>
              </a:lnSpc>
              <a:buClr>
                <a:srgbClr val="A50021"/>
              </a:buClr>
            </a:pPr>
            <a:r>
              <a:rPr lang="pl-PL" altLang="pl-PL" sz="2200" b="1" dirty="0" smtClean="0">
                <a:latin typeface="Lato"/>
              </a:rPr>
              <a:t>Szczególny sposób udzielania zamówień</a:t>
            </a:r>
            <a:r>
              <a:rPr lang="pl-PL" altLang="pl-PL" sz="2400" b="1" dirty="0" smtClean="0">
                <a:latin typeface="Lato"/>
              </a:rPr>
              <a:t> </a:t>
            </a:r>
            <a:r>
              <a:rPr lang="pl-PL" altLang="pl-PL" sz="2000" dirty="0">
                <a:latin typeface="Lato"/>
              </a:rPr>
              <a:t>na usługi wymienione w zał. nr XIV do dyrektywy klasycznej oraz w zał. </a:t>
            </a:r>
            <a:r>
              <a:rPr lang="pl-PL" altLang="pl-PL" sz="2000" dirty="0" smtClean="0">
                <a:latin typeface="Lato"/>
              </a:rPr>
              <a:t/>
            </a:r>
            <a:br>
              <a:rPr lang="pl-PL" altLang="pl-PL" sz="2000" dirty="0" smtClean="0">
                <a:latin typeface="Lato"/>
              </a:rPr>
            </a:br>
            <a:r>
              <a:rPr lang="pl-PL" altLang="pl-PL" sz="2000" dirty="0" smtClean="0">
                <a:latin typeface="Lato"/>
              </a:rPr>
              <a:t>nr </a:t>
            </a:r>
            <a:r>
              <a:rPr lang="pl-PL" altLang="pl-PL" sz="2000" dirty="0">
                <a:latin typeface="Lato"/>
              </a:rPr>
              <a:t>XVII do dyrektywy sektorowej, których wartość jest równa lub przekracza wyrażoną </a:t>
            </a:r>
            <a:r>
              <a:rPr lang="pl-PL" altLang="pl-PL" sz="2000" dirty="0" smtClean="0">
                <a:latin typeface="Lato"/>
              </a:rPr>
              <a:t>w </a:t>
            </a:r>
            <a:r>
              <a:rPr lang="pl-PL" altLang="pl-PL" sz="2000" dirty="0">
                <a:latin typeface="Lato"/>
              </a:rPr>
              <a:t>złotych równowartość kwoty 750 000 euro (zamówienia klasyczne) lub 1 000 000 euro (zamówienia sektorowe):</a:t>
            </a:r>
            <a:r>
              <a:rPr lang="pl-PL" altLang="pl-PL" sz="2000" dirty="0" smtClean="0">
                <a:latin typeface="Lato"/>
              </a:rPr>
              <a:t/>
            </a:r>
            <a:br>
              <a:rPr lang="pl-PL" altLang="pl-PL" sz="2000" dirty="0" smtClean="0">
                <a:latin typeface="Lato"/>
              </a:rPr>
            </a:br>
            <a:endParaRPr lang="pl-PL" altLang="pl-PL" sz="2000" dirty="0" smtClean="0">
              <a:solidFill>
                <a:schemeClr val="tx2"/>
              </a:solidFill>
              <a:latin typeface="Lato"/>
            </a:endParaRPr>
          </a:p>
          <a:p>
            <a:pPr>
              <a:lnSpc>
                <a:spcPct val="80000"/>
              </a:lnSpc>
              <a:buClr>
                <a:srgbClr val="A50021"/>
              </a:buClr>
            </a:pPr>
            <a:r>
              <a:rPr lang="pl-PL" altLang="pl-PL" sz="2000" dirty="0" smtClean="0">
                <a:latin typeface="Lato"/>
              </a:rPr>
              <a:t>4) trzy sposoby prowadzenia postępowania – </a:t>
            </a:r>
          </a:p>
          <a:p>
            <a:pPr>
              <a:lnSpc>
                <a:spcPct val="80000"/>
              </a:lnSpc>
              <a:buClr>
                <a:srgbClr val="A50021"/>
              </a:buClr>
            </a:pPr>
            <a:r>
              <a:rPr lang="pl-PL" altLang="pl-PL" sz="2000" dirty="0" smtClean="0">
                <a:latin typeface="Lato"/>
              </a:rPr>
              <a:t>	zgodnie z art. 138n/138r/138s/138t ustawy,</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5) odpowiednie stosowanie: </a:t>
            </a:r>
            <a:br>
              <a:rPr lang="pl-PL" altLang="pl-PL" sz="2000" dirty="0" smtClean="0">
                <a:latin typeface="Lato"/>
              </a:rPr>
            </a:br>
            <a:r>
              <a:rPr lang="pl-PL" altLang="pl-PL" sz="2000" dirty="0" smtClean="0">
                <a:latin typeface="Lato"/>
              </a:rPr>
              <a:t>	- art. 22-22d (warunki udziału w postępowaniu),</a:t>
            </a:r>
            <a:br>
              <a:rPr lang="pl-PL" altLang="pl-PL" sz="2000" dirty="0" smtClean="0">
                <a:latin typeface="Lato"/>
              </a:rPr>
            </a:br>
            <a:r>
              <a:rPr lang="pl-PL" altLang="pl-PL" sz="2000" dirty="0" smtClean="0">
                <a:latin typeface="Lato"/>
              </a:rPr>
              <a:t>	- art. 24 (podstawy wykluczenia),</a:t>
            </a:r>
          </a:p>
          <a:p>
            <a:pPr>
              <a:lnSpc>
                <a:spcPct val="80000"/>
              </a:lnSpc>
              <a:buClr>
                <a:srgbClr val="A50021"/>
              </a:buClr>
            </a:pPr>
            <a:r>
              <a:rPr lang="pl-PL" altLang="pl-PL" sz="2000" dirty="0" smtClean="0">
                <a:latin typeface="Lato"/>
              </a:rPr>
              <a:t>	- art. 29-30b (opis przedmiotu zamówienia),</a:t>
            </a:r>
            <a:br>
              <a:rPr lang="pl-PL" altLang="pl-PL" sz="2000" dirty="0" smtClean="0">
                <a:latin typeface="Lato"/>
              </a:rPr>
            </a:br>
            <a:r>
              <a:rPr lang="pl-PL" altLang="pl-PL" sz="2000" dirty="0" smtClean="0">
                <a:latin typeface="Lato"/>
              </a:rPr>
              <a:t>	- art. 32-35 (wartość zamówienia). </a:t>
            </a:r>
            <a:br>
              <a:rPr lang="pl-PL" altLang="pl-PL" sz="2000" dirty="0" smtClean="0">
                <a:latin typeface="Lato"/>
              </a:rPr>
            </a:b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55</a:t>
            </a:fld>
            <a:endParaRPr lang="pl-PL" altLang="pl-PL" dirty="0">
              <a:solidFill>
                <a:schemeClr val="accent3">
                  <a:lumMod val="75000"/>
                </a:schemeClr>
              </a:solidFill>
            </a:endParaRPr>
          </a:p>
        </p:txBody>
      </p:sp>
      <p:sp>
        <p:nvSpPr>
          <p:cNvPr id="7" name="TextBox 1"/>
          <p:cNvSpPr txBox="1"/>
          <p:nvPr/>
        </p:nvSpPr>
        <p:spPr>
          <a:xfrm>
            <a:off x="251520" y="719610"/>
            <a:ext cx="5112568" cy="1282402"/>
          </a:xfrm>
          <a:prstGeom prst="rect">
            <a:avLst/>
          </a:prstGeom>
          <a:noFill/>
          <a:ln w="57150">
            <a:solidFill>
              <a:srgbClr val="636466"/>
            </a:solidFill>
            <a:miter lim="800000"/>
          </a:ln>
        </p:spPr>
        <p:txBody>
          <a:bodyPr wrap="square" rtlCol="0">
            <a:spAutoFit/>
          </a:bodyPr>
          <a:lstStyle/>
          <a:p>
            <a:endParaRPr lang="pl-PL" sz="2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CZĘŚCIOWE –</a:t>
            </a:r>
            <a:br>
              <a:rPr lang="pl-PL" sz="3200" b="1" baseline="30000" dirty="0" smtClean="0">
                <a:solidFill>
                  <a:srgbClr val="636466"/>
                </a:solidFill>
                <a:latin typeface="Novecento wide Normal" pitchFamily="50" charset="-18"/>
              </a:rPr>
            </a:br>
            <a:r>
              <a:rPr lang="pl-PL" sz="3200" b="1" baseline="30000" dirty="0" smtClean="0">
                <a:solidFill>
                  <a:srgbClr val="636466"/>
                </a:solidFill>
                <a:latin typeface="Novecento wide Normal" pitchFamily="50" charset="-18"/>
              </a:rPr>
              <a:t>USŁUGI SPOŁECZNE I INNE SZCZEGÓLNE USŁUGI</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5"/>
            <a:ext cx="7920880" cy="427809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1000" dirty="0" smtClean="0">
              <a:latin typeface="Lato"/>
            </a:endParaRPr>
          </a:p>
          <a:p>
            <a:pPr>
              <a:lnSpc>
                <a:spcPct val="80000"/>
              </a:lnSpc>
              <a:buClr>
                <a:srgbClr val="A50021"/>
              </a:buClr>
            </a:pPr>
            <a:r>
              <a:rPr lang="pl-PL" altLang="pl-PL" sz="2000" dirty="0" smtClean="0">
                <a:latin typeface="Lato"/>
              </a:rPr>
              <a:t>W przypadku w/</a:t>
            </a:r>
            <a:r>
              <a:rPr lang="pl-PL" altLang="pl-PL" sz="2000" dirty="0" err="1" smtClean="0">
                <a:latin typeface="Lato"/>
              </a:rPr>
              <a:t>w</a:t>
            </a:r>
            <a:r>
              <a:rPr lang="pl-PL" altLang="pl-PL" sz="2000" dirty="0" smtClean="0">
                <a:latin typeface="Lato"/>
              </a:rPr>
              <a:t> usług o wartości </a:t>
            </a:r>
            <a:r>
              <a:rPr lang="pl-PL" altLang="pl-PL" sz="2000" b="1" dirty="0" smtClean="0">
                <a:latin typeface="Lato"/>
              </a:rPr>
              <a:t>poniżej kwoty 750 000 euro </a:t>
            </a:r>
            <a:r>
              <a:rPr lang="pl-PL" altLang="pl-PL" sz="2000" dirty="0" smtClean="0">
                <a:latin typeface="Lato"/>
              </a:rPr>
              <a:t>(zamówienia klasyczne) </a:t>
            </a:r>
            <a:r>
              <a:rPr lang="pl-PL" altLang="pl-PL" sz="2000" b="1" dirty="0" smtClean="0">
                <a:latin typeface="Lato"/>
              </a:rPr>
              <a:t>lub 1 000 </a:t>
            </a:r>
            <a:r>
              <a:rPr lang="pl-PL" altLang="pl-PL" sz="2000" b="1" dirty="0" err="1" smtClean="0">
                <a:latin typeface="Lato"/>
              </a:rPr>
              <a:t>000</a:t>
            </a:r>
            <a:r>
              <a:rPr lang="pl-PL" altLang="pl-PL" sz="2000" b="1" dirty="0" smtClean="0">
                <a:latin typeface="Lato"/>
              </a:rPr>
              <a:t> euro </a:t>
            </a:r>
            <a:r>
              <a:rPr lang="pl-PL" altLang="pl-PL" sz="2000" dirty="0" smtClean="0">
                <a:latin typeface="Lato"/>
              </a:rPr>
              <a:t>(zamówienia sektorowe) – tzw. zamówienia podprogowe, zamawiający może udzielić zamówienia po przeprowadzeniu następującego postępowania:</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1) w sposób przejrzysty, obiektywny i niedyskryminacyjny,</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2) poprzez zamieszczenie na stronie podmiotowej Biuletynu 	Informacji Publicznej (przy braku strony BIP, na stronie 	internetowej) ogłoszenia o zamówieniu, które w 	szczególności zawiera następujące informacje:	</a:t>
            </a:r>
            <a:br>
              <a:rPr lang="pl-PL" altLang="pl-PL" sz="2000" dirty="0" smtClean="0">
                <a:latin typeface="Lato"/>
              </a:rPr>
            </a:br>
            <a:r>
              <a:rPr lang="pl-PL" altLang="pl-PL" sz="1000" dirty="0" smtClean="0">
                <a:latin typeface="Lato"/>
              </a:rPr>
              <a:t>	</a:t>
            </a:r>
            <a:br>
              <a:rPr lang="pl-PL" altLang="pl-PL" sz="1000" dirty="0" smtClean="0">
                <a:latin typeface="Lato"/>
              </a:rPr>
            </a:br>
            <a:r>
              <a:rPr lang="pl-PL" altLang="pl-PL" sz="2000" dirty="0" smtClean="0">
                <a:latin typeface="Lato"/>
              </a:rPr>
              <a:t>	- termin składania ofert,	</a:t>
            </a:r>
            <a:br>
              <a:rPr lang="pl-PL" altLang="pl-PL" sz="2000" dirty="0" smtClean="0">
                <a:latin typeface="Lato"/>
              </a:rPr>
            </a:br>
            <a:r>
              <a:rPr lang="pl-PL" altLang="pl-PL" sz="2000" dirty="0" smtClean="0">
                <a:latin typeface="Lato"/>
              </a:rPr>
              <a:t>	- opis przedmiotu zamówienia oraz określenie wielkości lub 	zakresu zamówienia,</a:t>
            </a:r>
            <a:br>
              <a:rPr lang="pl-PL" altLang="pl-PL" sz="2000" dirty="0" smtClean="0">
                <a:latin typeface="Lato"/>
              </a:rPr>
            </a:br>
            <a:r>
              <a:rPr lang="pl-PL" altLang="pl-PL" sz="2000" dirty="0" smtClean="0">
                <a:latin typeface="Lato"/>
              </a:rPr>
              <a:t>	- kryteria oceny ofert.</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56</a:t>
            </a:fld>
            <a:endParaRPr lang="pl-PL" altLang="pl-PL" dirty="0">
              <a:solidFill>
                <a:schemeClr val="accent3">
                  <a:lumMod val="75000"/>
                </a:schemeClr>
              </a:solidFill>
            </a:endParaRPr>
          </a:p>
        </p:txBody>
      </p:sp>
      <p:sp>
        <p:nvSpPr>
          <p:cNvPr id="7" name="TextBox 1"/>
          <p:cNvSpPr txBox="1"/>
          <p:nvPr/>
        </p:nvSpPr>
        <p:spPr>
          <a:xfrm>
            <a:off x="251520" y="719610"/>
            <a:ext cx="5112568" cy="1282402"/>
          </a:xfrm>
          <a:prstGeom prst="rect">
            <a:avLst/>
          </a:prstGeom>
          <a:noFill/>
          <a:ln w="57150">
            <a:solidFill>
              <a:srgbClr val="636466"/>
            </a:solidFill>
            <a:miter lim="800000"/>
          </a:ln>
        </p:spPr>
        <p:txBody>
          <a:bodyPr wrap="square" rtlCol="0">
            <a:spAutoFit/>
          </a:bodyPr>
          <a:lstStyle/>
          <a:p>
            <a:endParaRPr lang="pl-PL" sz="2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CZĘŚCIOWE –</a:t>
            </a:r>
            <a:br>
              <a:rPr lang="pl-PL" sz="3200" b="1" baseline="30000" dirty="0" smtClean="0">
                <a:solidFill>
                  <a:srgbClr val="636466"/>
                </a:solidFill>
                <a:latin typeface="Novecento wide Normal" pitchFamily="50" charset="-18"/>
              </a:rPr>
            </a:br>
            <a:r>
              <a:rPr lang="pl-PL" sz="3200" b="1" baseline="30000" dirty="0" smtClean="0">
                <a:solidFill>
                  <a:srgbClr val="636466"/>
                </a:solidFill>
                <a:latin typeface="Novecento wide Normal" pitchFamily="50" charset="-18"/>
              </a:rPr>
              <a:t>USŁUGI SPOŁECZNE I INNE SZCZEGÓLNE USŁUGI</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132856"/>
            <a:ext cx="7632700" cy="4278094"/>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dirty="0" smtClean="0">
              <a:latin typeface="Lato"/>
            </a:endParaRPr>
          </a:p>
          <a:p>
            <a:pPr>
              <a:lnSpc>
                <a:spcPct val="80000"/>
              </a:lnSpc>
              <a:buClr>
                <a:srgbClr val="A50021"/>
              </a:buClr>
            </a:pPr>
            <a:r>
              <a:rPr lang="pl-PL" altLang="pl-PL" sz="2000" dirty="0" smtClean="0">
                <a:latin typeface="Lato"/>
              </a:rPr>
              <a:t>W przypadku w/</a:t>
            </a:r>
            <a:r>
              <a:rPr lang="pl-PL" altLang="pl-PL" sz="2000" dirty="0" err="1" smtClean="0">
                <a:latin typeface="Lato"/>
              </a:rPr>
              <a:t>w</a:t>
            </a:r>
            <a:r>
              <a:rPr lang="pl-PL" altLang="pl-PL" sz="2000" dirty="0" smtClean="0">
                <a:latin typeface="Lato"/>
              </a:rPr>
              <a:t> usług o wartości </a:t>
            </a:r>
            <a:r>
              <a:rPr lang="pl-PL" altLang="pl-PL" sz="2000" b="1" dirty="0" smtClean="0">
                <a:latin typeface="Lato"/>
              </a:rPr>
              <a:t>poniżej kwoty 750 000 euro </a:t>
            </a:r>
            <a:r>
              <a:rPr lang="pl-PL" altLang="pl-PL" sz="2000" dirty="0" smtClean="0">
                <a:latin typeface="Lato"/>
              </a:rPr>
              <a:t>(zamówienia klasyczne) </a:t>
            </a:r>
            <a:r>
              <a:rPr lang="pl-PL" altLang="pl-PL" sz="2000" b="1" dirty="0" smtClean="0">
                <a:latin typeface="Lato"/>
              </a:rPr>
              <a:t>lub 1 000 </a:t>
            </a:r>
            <a:r>
              <a:rPr lang="pl-PL" altLang="pl-PL" sz="2000" b="1" dirty="0" err="1" smtClean="0">
                <a:latin typeface="Lato"/>
              </a:rPr>
              <a:t>000</a:t>
            </a:r>
            <a:r>
              <a:rPr lang="pl-PL" altLang="pl-PL" sz="2000" b="1" dirty="0" smtClean="0">
                <a:latin typeface="Lato"/>
              </a:rPr>
              <a:t> euro </a:t>
            </a:r>
            <a:r>
              <a:rPr lang="pl-PL" altLang="pl-PL" sz="2000" dirty="0" smtClean="0">
                <a:latin typeface="Lato"/>
              </a:rPr>
              <a:t>(zamówienia sektorowe) – tzw. zamówienia podprogowe, zamawiający może udzielić zamówienia po przeprowadzeniu następującego postępowania:</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3) niezwłocznie po udzieleniu zamówienia zamieszczenie na 	stronie BIP (ewentualnie na stronie internetowej) informacji 	o udzieleniu zamówienia, z podaniem nazwy (firmy) albo 	imienia i nazwiska podmiotu, z którym zawarto umowę,</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4) w przypadku nieudzielenia zamówienia, zamieszczenie na 	stronie podmiotowej BIP (ewentualnie na stronie 	internetowej</a:t>
            </a:r>
            <a:r>
              <a:rPr lang="pl-PL" altLang="pl-PL" sz="2000" dirty="0" smtClean="0">
                <a:solidFill>
                  <a:schemeClr val="tx2"/>
                </a:solidFill>
                <a:latin typeface="Lato"/>
              </a:rPr>
              <a:t>), </a:t>
            </a:r>
            <a:r>
              <a:rPr lang="pl-PL" altLang="pl-PL" sz="2000" dirty="0" smtClean="0">
                <a:latin typeface="Lato"/>
              </a:rPr>
              <a:t>informacji o nieudzieleniu zamówienia.</a:t>
            </a:r>
            <a:br>
              <a:rPr lang="pl-PL" altLang="pl-PL" sz="2000" dirty="0" smtClean="0">
                <a:latin typeface="Lato"/>
              </a:rPr>
            </a:b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57</a:t>
            </a:fld>
            <a:endParaRPr lang="pl-PL" altLang="pl-PL" dirty="0">
              <a:solidFill>
                <a:schemeClr val="accent3">
                  <a:lumMod val="75000"/>
                </a:schemeClr>
              </a:solidFill>
            </a:endParaRPr>
          </a:p>
        </p:txBody>
      </p:sp>
      <p:sp>
        <p:nvSpPr>
          <p:cNvPr id="7" name="TextBox 1"/>
          <p:cNvSpPr txBox="1"/>
          <p:nvPr/>
        </p:nvSpPr>
        <p:spPr>
          <a:xfrm>
            <a:off x="251520" y="719610"/>
            <a:ext cx="5112568" cy="1282402"/>
          </a:xfrm>
          <a:prstGeom prst="rect">
            <a:avLst/>
          </a:prstGeom>
          <a:noFill/>
          <a:ln w="57150">
            <a:solidFill>
              <a:srgbClr val="636466"/>
            </a:solidFill>
            <a:miter lim="800000"/>
          </a:ln>
        </p:spPr>
        <p:txBody>
          <a:bodyPr wrap="square" rtlCol="0">
            <a:spAutoFit/>
          </a:bodyPr>
          <a:lstStyle/>
          <a:p>
            <a:endParaRPr lang="pl-PL" sz="2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WYŁĄCZENIA CZĘŚCIOWE –</a:t>
            </a:r>
            <a:br>
              <a:rPr lang="pl-PL" sz="3200" b="1" baseline="30000" dirty="0" smtClean="0">
                <a:solidFill>
                  <a:srgbClr val="636466"/>
                </a:solidFill>
                <a:latin typeface="Novecento wide Normal" pitchFamily="50" charset="-18"/>
              </a:rPr>
            </a:br>
            <a:r>
              <a:rPr lang="pl-PL" sz="3200" b="1" baseline="30000" dirty="0" smtClean="0">
                <a:solidFill>
                  <a:srgbClr val="636466"/>
                </a:solidFill>
                <a:latin typeface="Novecento wide Normal" pitchFamily="50" charset="-18"/>
              </a:rPr>
              <a:t>USŁUGI SPOŁECZNE I INNE SZCZEGÓLNE USŁUGI</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884929"/>
            <a:ext cx="8136904" cy="490595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200" b="1" u="sng" dirty="0" smtClean="0">
                <a:latin typeface="Lato"/>
              </a:rPr>
              <a:t> Przygotowanie postępowania o udzielenie zamówienia </a:t>
            </a:r>
            <a:r>
              <a:rPr lang="pl-PL" altLang="pl-PL" sz="2000" b="1" u="sng" dirty="0" smtClean="0">
                <a:latin typeface="Lato"/>
              </a:rPr>
              <a:t/>
            </a:r>
            <a:br>
              <a:rPr lang="pl-PL" altLang="pl-PL" sz="2000" b="1" u="sng" dirty="0" smtClean="0">
                <a:latin typeface="Lato"/>
              </a:rPr>
            </a:br>
            <a:r>
              <a:rPr lang="pl-PL" altLang="pl-PL" sz="2000" dirty="0" smtClean="0">
                <a:latin typeface="Lato"/>
              </a:rPr>
              <a:t>1) określenie przedmiotu zamówienia</a:t>
            </a:r>
            <a:br>
              <a:rPr lang="pl-PL" altLang="pl-PL" sz="2000" dirty="0" smtClean="0">
                <a:latin typeface="Lato"/>
              </a:rPr>
            </a:br>
            <a:r>
              <a:rPr lang="pl-PL" altLang="pl-PL" sz="2000" dirty="0" smtClean="0">
                <a:latin typeface="Lato"/>
              </a:rPr>
              <a:t>2) oszacowanie wartości zamówienia</a:t>
            </a:r>
            <a:br>
              <a:rPr lang="pl-PL" altLang="pl-PL" sz="2000" dirty="0" smtClean="0">
                <a:latin typeface="Lato"/>
              </a:rPr>
            </a:br>
            <a:r>
              <a:rPr lang="pl-PL" altLang="pl-PL" sz="2000" dirty="0" smtClean="0">
                <a:latin typeface="Lato"/>
              </a:rPr>
              <a:t>3) ujęcie zamówienia w budżecie/planie finansowym;</a:t>
            </a:r>
            <a:br>
              <a:rPr lang="pl-PL" altLang="pl-PL" sz="2000" dirty="0" smtClean="0">
                <a:latin typeface="Lato"/>
              </a:rPr>
            </a:br>
            <a:r>
              <a:rPr lang="pl-PL" altLang="pl-PL" sz="2000" dirty="0" smtClean="0">
                <a:latin typeface="Lato"/>
              </a:rPr>
              <a:t>4) wybór procedury - trybu udzielenia zamówienia publicznego zgodnie z ustawą albo procedury zgodnej z właściwymi wytycznymi; </a:t>
            </a:r>
            <a:br>
              <a:rPr lang="pl-PL" altLang="pl-PL" sz="2000" dirty="0" smtClean="0">
                <a:latin typeface="Lato"/>
              </a:rPr>
            </a:br>
            <a:r>
              <a:rPr lang="pl-PL" altLang="pl-PL" sz="2000" dirty="0" smtClean="0">
                <a:latin typeface="Lato"/>
              </a:rPr>
              <a:t>5) opracowanie SIWZ lub innego dokumentu (zgodnego z ustawą lub właściwymi wytycznymi)</a:t>
            </a:r>
            <a:br>
              <a:rPr lang="pl-PL" altLang="pl-PL" sz="2000" dirty="0" smtClean="0">
                <a:latin typeface="Lato"/>
              </a:rPr>
            </a:br>
            <a:r>
              <a:rPr lang="pl-PL" altLang="pl-PL" sz="500" dirty="0" smtClean="0">
                <a:latin typeface="Lato"/>
              </a:rPr>
              <a:t/>
            </a:r>
            <a:br>
              <a:rPr lang="pl-PL" altLang="pl-PL" sz="500" dirty="0" smtClean="0">
                <a:latin typeface="Lato"/>
              </a:rPr>
            </a:br>
            <a:r>
              <a:rPr lang="pl-PL" altLang="pl-PL" sz="500" dirty="0" smtClean="0">
                <a:latin typeface="Lato"/>
              </a:rPr>
              <a:t> </a:t>
            </a:r>
            <a:endParaRPr lang="pl-PL" altLang="pl-PL" sz="500" b="1" u="sng" dirty="0" smtClean="0">
              <a:latin typeface="Lato"/>
            </a:endParaRPr>
          </a:p>
          <a:p>
            <a:pPr>
              <a:lnSpc>
                <a:spcPct val="80000"/>
              </a:lnSpc>
              <a:buFont typeface="Wingdings" pitchFamily="2" charset="2"/>
              <a:buChar char="Ø"/>
            </a:pPr>
            <a:r>
              <a:rPr lang="pl-PL" altLang="pl-PL" sz="2200" b="1" u="sng" dirty="0" smtClean="0">
                <a:latin typeface="Lato"/>
              </a:rPr>
              <a:t> Przeprowadzenie postępowania o udzielenie zamówienia</a:t>
            </a:r>
            <a:r>
              <a:rPr lang="pl-PL" altLang="pl-PL" sz="2000" b="1" dirty="0" smtClean="0">
                <a:latin typeface="Lato"/>
              </a:rPr>
              <a:t/>
            </a:r>
            <a:br>
              <a:rPr lang="pl-PL" altLang="pl-PL" sz="2000" b="1" dirty="0" smtClean="0">
                <a:latin typeface="Lato"/>
              </a:rPr>
            </a:br>
            <a:r>
              <a:rPr lang="pl-PL" altLang="pl-PL" sz="2000" dirty="0" smtClean="0">
                <a:latin typeface="Lato"/>
              </a:rPr>
              <a:t>- zgodnie z właściwymi wytycznymi</a:t>
            </a:r>
            <a:br>
              <a:rPr lang="pl-PL" altLang="pl-PL" sz="2000" dirty="0" smtClean="0">
                <a:latin typeface="Lato"/>
              </a:rPr>
            </a:br>
            <a:r>
              <a:rPr lang="pl-PL" altLang="pl-PL" sz="2000" dirty="0" smtClean="0">
                <a:latin typeface="Lato"/>
              </a:rPr>
              <a:t>(dot. zamówień do 30 000 euro lub w przypadku wartości mniejszej niż tzw. kwota unijna przy zamówieniach sektorowych lub beneficjentów, którzy nie są zamawiającymi w rozumieniu ustawy </a:t>
            </a:r>
            <a:r>
              <a:rPr lang="pl-PL" altLang="pl-PL" sz="2000" dirty="0" err="1" smtClean="0">
                <a:latin typeface="Lato"/>
              </a:rPr>
              <a:t>Pzp</a:t>
            </a:r>
            <a:r>
              <a:rPr lang="pl-PL" altLang="pl-PL" sz="2000" dirty="0" smtClean="0">
                <a:latin typeface="Lato"/>
              </a:rPr>
              <a:t>),</a:t>
            </a:r>
            <a:br>
              <a:rPr lang="pl-PL" altLang="pl-PL" sz="2000" dirty="0" smtClean="0">
                <a:latin typeface="Lato"/>
              </a:rPr>
            </a:br>
            <a:r>
              <a:rPr lang="pl-PL" altLang="pl-PL" sz="2000" dirty="0" smtClean="0">
                <a:latin typeface="Lato"/>
              </a:rPr>
              <a:t>- zgodnie z przepisami ustawy Prawo zamówień publicznych, </a:t>
            </a:r>
            <a:br>
              <a:rPr lang="pl-PL" altLang="pl-PL" sz="2000" dirty="0" smtClean="0">
                <a:latin typeface="Lato"/>
              </a:rPr>
            </a:br>
            <a:r>
              <a:rPr lang="pl-PL" altLang="pl-PL" sz="2000" dirty="0" smtClean="0">
                <a:latin typeface="Lato"/>
              </a:rPr>
              <a:t>w jednym z 9 trybów udzielania zamówień (powyżej 30 000 euro lub od kwot unijnych wzwyż przy zamówieniach sektorowych)</a:t>
            </a:r>
            <a:br>
              <a:rPr lang="pl-PL" altLang="pl-PL" sz="2000" dirty="0" smtClean="0">
                <a:latin typeface="Lato"/>
              </a:rPr>
            </a:br>
            <a:endParaRPr lang="pl-PL" altLang="pl-PL" sz="500" dirty="0" smtClean="0">
              <a:latin typeface="Lato"/>
            </a:endParaRPr>
          </a:p>
          <a:p>
            <a:pPr>
              <a:lnSpc>
                <a:spcPct val="80000"/>
              </a:lnSpc>
              <a:buFont typeface="Wingdings" pitchFamily="2" charset="2"/>
              <a:buChar char="Ø"/>
            </a:pPr>
            <a:r>
              <a:rPr lang="pl-PL" altLang="pl-PL" sz="2200" b="1" u="sng" dirty="0" smtClean="0">
                <a:latin typeface="Lato"/>
              </a:rPr>
              <a:t> Zawarcie umowy w sprawie zamówienia publicznego </a:t>
            </a:r>
            <a:r>
              <a:rPr lang="pl-PL" altLang="pl-PL" sz="2000" b="1" u="sng" dirty="0" smtClean="0">
                <a:latin typeface="Lato"/>
              </a:rPr>
              <a:t>(ewentualnie unieważnienie postępowania)</a:t>
            </a:r>
            <a:endParaRPr lang="pl-PL"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58</a:t>
            </a:fld>
            <a:endParaRPr lang="pl-PL" altLang="pl-PL" dirty="0">
              <a:solidFill>
                <a:schemeClr val="accent3">
                  <a:lumMod val="75000"/>
                </a:schemeClr>
              </a:solidFill>
            </a:endParaRPr>
          </a:p>
        </p:txBody>
      </p:sp>
      <p:sp>
        <p:nvSpPr>
          <p:cNvPr id="7" name="TextBox 1"/>
          <p:cNvSpPr txBox="1"/>
          <p:nvPr/>
        </p:nvSpPr>
        <p:spPr>
          <a:xfrm>
            <a:off x="251520" y="548680"/>
            <a:ext cx="5112568" cy="1282402"/>
          </a:xfrm>
          <a:prstGeom prst="rect">
            <a:avLst/>
          </a:prstGeom>
          <a:noFill/>
          <a:ln w="57150">
            <a:solidFill>
              <a:srgbClr val="636466"/>
            </a:solidFill>
            <a:miter lim="800000"/>
          </a:ln>
        </p:spPr>
        <p:txBody>
          <a:bodyPr wrap="square" rtlCol="0">
            <a:spAutoFit/>
          </a:bodyPr>
          <a:lstStyle/>
          <a:p>
            <a:endParaRPr lang="pl-PL" sz="2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SCHEMAT PROCEDURY ZAMÓWIENIOWEJ – ZAMAWIAJĄCY </a:t>
            </a:r>
            <a:br>
              <a:rPr lang="pl-PL" sz="3200" b="1" baseline="30000" dirty="0" smtClean="0">
                <a:solidFill>
                  <a:srgbClr val="636466"/>
                </a:solidFill>
                <a:latin typeface="Novecento wide Normal" pitchFamily="50" charset="-18"/>
              </a:rPr>
            </a:br>
            <a:r>
              <a:rPr lang="pl-PL" sz="3200" b="1" baseline="30000" dirty="0" smtClean="0">
                <a:solidFill>
                  <a:srgbClr val="636466"/>
                </a:solidFill>
                <a:latin typeface="Novecento wide Normal" pitchFamily="50" charset="-18"/>
              </a:rPr>
              <a:t>W ROZUMIENIU USTAWY PZP</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772816"/>
            <a:ext cx="7992888" cy="486902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431800" indent="-323850" algn="ctr" defTabSz="449263">
              <a:lnSpc>
                <a:spcPct val="80000"/>
              </a:lnSpc>
              <a:buSzPct val="52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400" dirty="0" smtClean="0">
              <a:latin typeface="Lato"/>
            </a:endParaRP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dirty="0" smtClean="0">
                <a:latin typeface="Lato"/>
              </a:rPr>
              <a:t>    </a:t>
            </a:r>
            <a:r>
              <a:rPr lang="pl-PL" sz="2200" dirty="0" smtClean="0">
                <a:latin typeface="Lato"/>
              </a:rPr>
              <a:t> </a:t>
            </a:r>
            <a:r>
              <a:rPr lang="en-GB" sz="2200" dirty="0" smtClean="0">
                <a:latin typeface="Lato"/>
              </a:rPr>
              <a:t>  </a:t>
            </a:r>
            <a:r>
              <a:rPr lang="pl-PL" sz="2200" b="1" dirty="0" smtClean="0">
                <a:latin typeface="Lato"/>
              </a:rPr>
              <a:t>30 000 </a:t>
            </a:r>
            <a:r>
              <a:rPr lang="en-GB" sz="2200" b="1" dirty="0" smtClean="0">
                <a:latin typeface="Lato"/>
              </a:rPr>
              <a:t>euro</a:t>
            </a:r>
            <a:r>
              <a:rPr lang="pl-PL" sz="2200" dirty="0">
                <a:latin typeface="Lato"/>
              </a:rPr>
              <a:t> </a:t>
            </a:r>
            <a:r>
              <a:rPr lang="pl-PL" sz="2200" dirty="0" smtClean="0">
                <a:latin typeface="Lato"/>
              </a:rPr>
              <a:t>      -</a:t>
            </a:r>
            <a:r>
              <a:rPr lang="en-GB" sz="2200" dirty="0" smtClean="0">
                <a:latin typeface="Lato"/>
              </a:rPr>
              <a:t>        </a:t>
            </a:r>
            <a:r>
              <a:rPr lang="pl-PL" sz="2200" dirty="0" smtClean="0">
                <a:latin typeface="Lato"/>
              </a:rPr>
              <a:t> 125 247,00</a:t>
            </a:r>
            <a:r>
              <a:rPr lang="en-GB" sz="2200" dirty="0" smtClean="0">
                <a:latin typeface="Lato"/>
              </a:rPr>
              <a:t> </a:t>
            </a:r>
            <a:r>
              <a:rPr lang="en-GB" sz="2200" dirty="0" err="1" smtClean="0">
                <a:latin typeface="Lato"/>
              </a:rPr>
              <a:t>zł</a:t>
            </a:r>
            <a:r>
              <a:rPr lang="pl-PL" sz="2200" dirty="0" err="1" smtClean="0">
                <a:latin typeface="Lato"/>
              </a:rPr>
              <a:t>otych</a:t>
            </a:r>
            <a:r>
              <a:rPr lang="pl-PL" sz="2200" dirty="0" smtClean="0">
                <a:latin typeface="Lato"/>
              </a:rPr>
              <a:t> netto </a:t>
            </a:r>
            <a:br>
              <a:rPr lang="pl-PL" sz="2200" dirty="0" smtClean="0">
                <a:latin typeface="Lato"/>
              </a:rPr>
            </a:br>
            <a:r>
              <a:rPr lang="pl-PL" sz="2000" dirty="0" smtClean="0">
                <a:latin typeface="Lato"/>
              </a:rPr>
              <a:t>         	      (kwota wolna od stosowania ustawy)</a:t>
            </a:r>
            <a:br>
              <a:rPr lang="pl-PL" sz="2000" dirty="0" smtClean="0">
                <a:latin typeface="Lato"/>
              </a:rPr>
            </a:br>
            <a:r>
              <a:rPr lang="pl-PL" sz="1000" dirty="0" smtClean="0">
                <a:latin typeface="Lato"/>
              </a:rPr>
              <a:t/>
            </a:r>
            <a:br>
              <a:rPr lang="pl-PL" sz="1000" dirty="0" smtClean="0">
                <a:latin typeface="Lato"/>
              </a:rPr>
            </a:br>
            <a:endParaRPr lang="pl-PL" sz="1000" dirty="0" smtClean="0">
              <a:latin typeface="Lato"/>
            </a:endParaRP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200" dirty="0" smtClean="0">
                <a:latin typeface="Lato"/>
              </a:rPr>
              <a:t>     </a:t>
            </a:r>
            <a:r>
              <a:rPr lang="pl-PL" sz="2200" b="1" dirty="0" smtClean="0">
                <a:latin typeface="Lato"/>
              </a:rPr>
              <a:t>135 000 euro</a:t>
            </a:r>
            <a:r>
              <a:rPr lang="pl-PL" sz="2200" dirty="0" smtClean="0">
                <a:latin typeface="Lato"/>
              </a:rPr>
              <a:t>      </a:t>
            </a:r>
            <a:r>
              <a:rPr lang="en-US" sz="2200" dirty="0" smtClean="0">
                <a:latin typeface="Lato"/>
              </a:rPr>
              <a:t>­</a:t>
            </a:r>
            <a:r>
              <a:rPr lang="pl-PL" sz="2200" dirty="0" smtClean="0">
                <a:latin typeface="Lato"/>
              </a:rPr>
              <a:t> -         563 611,50 złotych netto</a:t>
            </a:r>
            <a:endParaRPr lang="en-GB" sz="2200" dirty="0" smtClean="0">
              <a:latin typeface="Lato"/>
            </a:endParaRP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dirty="0" smtClean="0">
                <a:latin typeface="Lato"/>
              </a:rPr>
              <a:t>     </a:t>
            </a:r>
            <a:r>
              <a:rPr lang="pl-PL" sz="2200" b="1" dirty="0" smtClean="0">
                <a:latin typeface="Lato"/>
              </a:rPr>
              <a:t>209 </a:t>
            </a:r>
            <a:r>
              <a:rPr lang="en-GB" sz="2200" b="1" dirty="0" smtClean="0">
                <a:latin typeface="Lato"/>
              </a:rPr>
              <a:t>000 euro </a:t>
            </a:r>
            <a:r>
              <a:rPr lang="en-GB" sz="2200" dirty="0" smtClean="0">
                <a:latin typeface="Lato"/>
              </a:rPr>
              <a:t>    </a:t>
            </a:r>
            <a:r>
              <a:rPr lang="pl-PL" sz="2200" dirty="0">
                <a:latin typeface="Lato"/>
              </a:rPr>
              <a:t> </a:t>
            </a:r>
            <a:r>
              <a:rPr lang="pl-PL" sz="2200" dirty="0" smtClean="0">
                <a:latin typeface="Lato"/>
              </a:rPr>
              <a:t> -</a:t>
            </a:r>
            <a:r>
              <a:rPr lang="en-GB" sz="2200" dirty="0" smtClean="0">
                <a:latin typeface="Lato"/>
              </a:rPr>
              <a:t>   </a:t>
            </a:r>
            <a:r>
              <a:rPr lang="pl-PL" sz="2200" dirty="0" smtClean="0">
                <a:latin typeface="Lato"/>
              </a:rPr>
              <a:t>      872 554,10</a:t>
            </a:r>
            <a:r>
              <a:rPr lang="en-GB" sz="2200" dirty="0" smtClean="0">
                <a:latin typeface="Lato"/>
              </a:rPr>
              <a:t> </a:t>
            </a:r>
            <a:r>
              <a:rPr lang="en-GB" sz="2200" dirty="0" err="1" smtClean="0">
                <a:latin typeface="Lato"/>
              </a:rPr>
              <a:t>zł</a:t>
            </a:r>
            <a:r>
              <a:rPr lang="pl-PL" sz="2200" dirty="0" err="1" smtClean="0">
                <a:latin typeface="Lato"/>
              </a:rPr>
              <a:t>otych</a:t>
            </a:r>
            <a:r>
              <a:rPr lang="pl-PL" sz="2200" dirty="0" smtClean="0">
                <a:latin typeface="Lato"/>
              </a:rPr>
              <a:t> netto </a:t>
            </a: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200" dirty="0" smtClean="0">
                <a:latin typeface="Lato"/>
              </a:rPr>
              <a:t>     </a:t>
            </a:r>
            <a:r>
              <a:rPr lang="pl-PL" sz="2200" b="1" dirty="0" smtClean="0">
                <a:latin typeface="Lato"/>
              </a:rPr>
              <a:t>418 000 euro</a:t>
            </a:r>
            <a:r>
              <a:rPr lang="pl-PL" sz="2200" dirty="0">
                <a:latin typeface="Lato"/>
              </a:rPr>
              <a:t> </a:t>
            </a:r>
            <a:r>
              <a:rPr lang="pl-PL" sz="2200" dirty="0" smtClean="0">
                <a:latin typeface="Lato"/>
              </a:rPr>
              <a:t>      -	     1 745 108,20 złotych netto</a:t>
            </a:r>
          </a:p>
          <a:p>
            <a:pPr marL="863600" lvl="1" indent="-287338" defTabSz="449263">
              <a:lnSpc>
                <a:spcPct val="80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200" dirty="0" smtClean="0">
                <a:latin typeface="Lato"/>
              </a:rPr>
              <a:t> </a:t>
            </a:r>
            <a:r>
              <a:rPr lang="pl-PL" sz="2000" dirty="0" smtClean="0">
                <a:latin typeface="Lato"/>
              </a:rPr>
              <a:t>(135/209/418 000 euro - tzw. kwoty unijne dla dostaw lub usług)</a:t>
            </a:r>
            <a:r>
              <a:rPr lang="pl-PL" dirty="0" smtClean="0">
                <a:latin typeface="Lato"/>
              </a:rPr>
              <a:t/>
            </a:r>
            <a:br>
              <a:rPr lang="pl-PL" dirty="0" smtClean="0">
                <a:latin typeface="Lato"/>
              </a:rPr>
            </a:br>
            <a:endParaRPr lang="en-GB" sz="1400" dirty="0" smtClean="0">
              <a:latin typeface="Lato"/>
            </a:endParaRP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dirty="0" smtClean="0">
                <a:latin typeface="Lato"/>
              </a:rPr>
              <a:t>     </a:t>
            </a:r>
            <a:r>
              <a:rPr lang="en-GB" sz="2200" b="1" dirty="0" smtClean="0">
                <a:latin typeface="Lato"/>
              </a:rPr>
              <a:t>750</a:t>
            </a:r>
            <a:r>
              <a:rPr lang="pl-PL" sz="2200" b="1" dirty="0" smtClean="0">
                <a:latin typeface="Lato"/>
              </a:rPr>
              <a:t> </a:t>
            </a:r>
            <a:r>
              <a:rPr lang="en-GB" sz="2200" b="1" dirty="0" smtClean="0">
                <a:latin typeface="Lato"/>
              </a:rPr>
              <a:t>000 euro </a:t>
            </a:r>
            <a:r>
              <a:rPr lang="pl-PL" sz="2200" b="1" dirty="0" smtClean="0">
                <a:latin typeface="Lato"/>
              </a:rPr>
              <a:t>      </a:t>
            </a:r>
            <a:r>
              <a:rPr lang="pl-PL" sz="2200" dirty="0" smtClean="0">
                <a:latin typeface="Lato"/>
              </a:rPr>
              <a:t>-</a:t>
            </a:r>
            <a:r>
              <a:rPr lang="en-GB" sz="2200" dirty="0" smtClean="0">
                <a:latin typeface="Lato"/>
              </a:rPr>
              <a:t> </a:t>
            </a:r>
            <a:r>
              <a:rPr lang="pl-PL" sz="2200" dirty="0" smtClean="0">
                <a:latin typeface="Lato"/>
              </a:rPr>
              <a:t>     3 131 175 </a:t>
            </a:r>
            <a:r>
              <a:rPr lang="en-GB" sz="2200" dirty="0" err="1" smtClean="0">
                <a:latin typeface="Lato"/>
              </a:rPr>
              <a:t>zł</a:t>
            </a:r>
            <a:r>
              <a:rPr lang="pl-PL" sz="2200" dirty="0" err="1" smtClean="0">
                <a:latin typeface="Lato"/>
              </a:rPr>
              <a:t>otych</a:t>
            </a:r>
            <a:r>
              <a:rPr lang="pl-PL" sz="2200" dirty="0" smtClean="0">
                <a:latin typeface="Lato"/>
              </a:rPr>
              <a:t> netto</a:t>
            </a: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2200" dirty="0" smtClean="0">
                <a:latin typeface="Lato"/>
              </a:rPr>
              <a:t>  </a:t>
            </a:r>
            <a:r>
              <a:rPr lang="pl-PL" sz="2200" b="1" dirty="0" smtClean="0">
                <a:latin typeface="Lato"/>
              </a:rPr>
              <a:t>1 000 000 euro</a:t>
            </a:r>
            <a:r>
              <a:rPr lang="pl-PL" sz="2200" dirty="0">
                <a:latin typeface="Lato"/>
              </a:rPr>
              <a:t> </a:t>
            </a:r>
            <a:r>
              <a:rPr lang="pl-PL" sz="2200" dirty="0" smtClean="0">
                <a:latin typeface="Lato"/>
              </a:rPr>
              <a:t>      -	      4 174 900 złotych netto</a:t>
            </a:r>
            <a:br>
              <a:rPr lang="pl-PL" sz="2200" dirty="0" smtClean="0">
                <a:latin typeface="Lato"/>
              </a:rPr>
            </a:br>
            <a:r>
              <a:rPr lang="pl-PL" sz="2000" dirty="0" smtClean="0">
                <a:latin typeface="Lato"/>
              </a:rPr>
              <a:t>(750 000 i 1 000 000 euro – progi odnoszące się do zamów. publicznych na usługi społeczne i inne szczególne usługi)</a:t>
            </a:r>
            <a:r>
              <a:rPr lang="pl-PL" dirty="0" smtClean="0">
                <a:latin typeface="Lato"/>
              </a:rPr>
              <a:t/>
            </a:r>
            <a:br>
              <a:rPr lang="pl-PL" dirty="0" smtClean="0">
                <a:latin typeface="Lato"/>
              </a:rPr>
            </a:br>
            <a:endParaRPr lang="en-GB" sz="1400" dirty="0" smtClean="0">
              <a:latin typeface="Lato"/>
            </a:endParaRP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dirty="0" smtClean="0">
                <a:latin typeface="Lato"/>
              </a:rPr>
              <a:t>  </a:t>
            </a:r>
            <a:r>
              <a:rPr lang="pl-PL" sz="2200" b="1" dirty="0" smtClean="0">
                <a:latin typeface="Lato"/>
              </a:rPr>
              <a:t>5 225 </a:t>
            </a:r>
            <a:r>
              <a:rPr lang="en-GB" sz="2200" b="1" dirty="0" smtClean="0">
                <a:latin typeface="Lato"/>
              </a:rPr>
              <a:t>000 euro </a:t>
            </a:r>
            <a:r>
              <a:rPr lang="pl-PL" sz="2200" dirty="0">
                <a:latin typeface="Lato"/>
              </a:rPr>
              <a:t> </a:t>
            </a:r>
            <a:r>
              <a:rPr lang="pl-PL" sz="2200" dirty="0" smtClean="0">
                <a:latin typeface="Lato"/>
              </a:rPr>
              <a:t>     -</a:t>
            </a:r>
            <a:r>
              <a:rPr lang="en-GB" sz="2200" dirty="0" smtClean="0">
                <a:latin typeface="Lato"/>
              </a:rPr>
              <a:t> </a:t>
            </a:r>
            <a:r>
              <a:rPr lang="pl-PL" sz="2200" dirty="0" smtClean="0">
                <a:latin typeface="Lato"/>
              </a:rPr>
              <a:t>    21 813 852,50 </a:t>
            </a:r>
            <a:r>
              <a:rPr lang="en-GB" sz="2200" dirty="0" err="1" smtClean="0">
                <a:latin typeface="Lato"/>
              </a:rPr>
              <a:t>zł</a:t>
            </a:r>
            <a:r>
              <a:rPr lang="pl-PL" sz="2200" dirty="0" err="1" smtClean="0">
                <a:latin typeface="Lato"/>
              </a:rPr>
              <a:t>otych</a:t>
            </a:r>
            <a:r>
              <a:rPr lang="pl-PL" sz="2200" dirty="0" smtClean="0">
                <a:latin typeface="Lato"/>
              </a:rPr>
              <a:t> netto</a:t>
            </a:r>
            <a:br>
              <a:rPr lang="pl-PL" sz="2200" dirty="0" smtClean="0">
                <a:latin typeface="Lato"/>
              </a:rPr>
            </a:br>
            <a:r>
              <a:rPr lang="pl-PL" dirty="0" smtClean="0">
                <a:latin typeface="Lato"/>
              </a:rPr>
              <a:t> 	</a:t>
            </a:r>
            <a:r>
              <a:rPr lang="pl-PL" sz="2000" dirty="0" smtClean="0">
                <a:latin typeface="Lato"/>
              </a:rPr>
              <a:t>(tzw. kwota unijna dla robót budowlanych)</a:t>
            </a:r>
            <a:r>
              <a:rPr lang="pl-PL" dirty="0" smtClean="0">
                <a:latin typeface="Lato"/>
              </a:rPr>
              <a:t/>
            </a:r>
            <a:br>
              <a:rPr lang="pl-PL" dirty="0" smtClean="0">
                <a:latin typeface="Lato"/>
              </a:rPr>
            </a:br>
            <a:endParaRPr lang="en-GB" sz="1400" b="1" dirty="0" smtClean="0">
              <a:latin typeface="Lato"/>
            </a:endParaRP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b="1" dirty="0" smtClean="0">
                <a:latin typeface="Lato"/>
              </a:rPr>
              <a:t>10</a:t>
            </a:r>
            <a:r>
              <a:rPr lang="pl-PL" sz="2200" b="1" dirty="0" smtClean="0">
                <a:latin typeface="Lato"/>
              </a:rPr>
              <a:t> </a:t>
            </a:r>
            <a:r>
              <a:rPr lang="en-GB" sz="2200" b="1" dirty="0" smtClean="0">
                <a:latin typeface="Lato"/>
              </a:rPr>
              <a:t>000</a:t>
            </a:r>
            <a:r>
              <a:rPr lang="pl-PL" sz="2200" b="1" dirty="0" smtClean="0">
                <a:latin typeface="Lato"/>
              </a:rPr>
              <a:t> </a:t>
            </a:r>
            <a:r>
              <a:rPr lang="en-GB" sz="2200" b="1" dirty="0" smtClean="0">
                <a:latin typeface="Lato"/>
              </a:rPr>
              <a:t>000 euro </a:t>
            </a:r>
            <a:r>
              <a:rPr lang="pl-PL" sz="2200" dirty="0">
                <a:latin typeface="Lato"/>
              </a:rPr>
              <a:t> </a:t>
            </a:r>
            <a:r>
              <a:rPr lang="pl-PL" sz="2200" dirty="0" smtClean="0">
                <a:latin typeface="Lato"/>
              </a:rPr>
              <a:t>     -</a:t>
            </a:r>
            <a:r>
              <a:rPr lang="en-GB" sz="2200" dirty="0" smtClean="0">
                <a:latin typeface="Lato"/>
              </a:rPr>
              <a:t> </a:t>
            </a:r>
            <a:r>
              <a:rPr lang="pl-PL" sz="2200" dirty="0" smtClean="0">
                <a:latin typeface="Lato"/>
              </a:rPr>
              <a:t>    41 749 000</a:t>
            </a:r>
            <a:r>
              <a:rPr lang="en-GB" sz="2200" dirty="0" smtClean="0">
                <a:latin typeface="Lato"/>
              </a:rPr>
              <a:t> </a:t>
            </a:r>
            <a:r>
              <a:rPr lang="en-GB" sz="2200" dirty="0" err="1" smtClean="0">
                <a:latin typeface="Lato"/>
              </a:rPr>
              <a:t>zł</a:t>
            </a:r>
            <a:r>
              <a:rPr lang="pl-PL" sz="2200" dirty="0" err="1" smtClean="0">
                <a:latin typeface="Lato"/>
              </a:rPr>
              <a:t>otych</a:t>
            </a:r>
            <a:r>
              <a:rPr lang="pl-PL" sz="2200" dirty="0" smtClean="0">
                <a:latin typeface="Lato"/>
              </a:rPr>
              <a:t> netto</a:t>
            </a:r>
            <a:endParaRPr lang="en-GB" sz="2200" dirty="0" smtClean="0">
              <a:latin typeface="Lato"/>
            </a:endParaRPr>
          </a:p>
          <a:p>
            <a:pPr marL="863600" lvl="1" indent="-287338" defTabSz="449263">
              <a:lnSpc>
                <a:spcPct val="80000"/>
              </a:lnSpc>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2200" b="1" dirty="0" smtClean="0">
                <a:latin typeface="Lato"/>
              </a:rPr>
              <a:t>20</a:t>
            </a:r>
            <a:r>
              <a:rPr lang="pl-PL" sz="2200" b="1" dirty="0" smtClean="0">
                <a:latin typeface="Lato"/>
              </a:rPr>
              <a:t> </a:t>
            </a:r>
            <a:r>
              <a:rPr lang="en-GB" sz="2200" b="1" dirty="0" smtClean="0">
                <a:latin typeface="Lato"/>
              </a:rPr>
              <a:t>000</a:t>
            </a:r>
            <a:r>
              <a:rPr lang="pl-PL" sz="2200" b="1" dirty="0" smtClean="0">
                <a:latin typeface="Lato"/>
              </a:rPr>
              <a:t> </a:t>
            </a:r>
            <a:r>
              <a:rPr lang="en-GB" sz="2200" b="1" dirty="0" smtClean="0">
                <a:latin typeface="Lato"/>
              </a:rPr>
              <a:t>000 euro </a:t>
            </a:r>
            <a:r>
              <a:rPr lang="pl-PL" sz="2200" dirty="0">
                <a:latin typeface="Lato"/>
              </a:rPr>
              <a:t> </a:t>
            </a:r>
            <a:r>
              <a:rPr lang="pl-PL" sz="2200" dirty="0" smtClean="0">
                <a:latin typeface="Lato"/>
              </a:rPr>
              <a:t>     -</a:t>
            </a:r>
            <a:r>
              <a:rPr lang="en-GB" sz="2200" dirty="0" smtClean="0">
                <a:latin typeface="Lato"/>
              </a:rPr>
              <a:t> </a:t>
            </a:r>
            <a:r>
              <a:rPr lang="pl-PL" sz="2200" dirty="0" smtClean="0">
                <a:latin typeface="Lato"/>
              </a:rPr>
              <a:t>    83 498 </a:t>
            </a:r>
            <a:r>
              <a:rPr lang="en-GB" sz="2200" dirty="0" smtClean="0">
                <a:latin typeface="Lato"/>
              </a:rPr>
              <a:t>000 </a:t>
            </a:r>
            <a:r>
              <a:rPr lang="en-GB" sz="2200" dirty="0" err="1" smtClean="0">
                <a:latin typeface="Lato"/>
              </a:rPr>
              <a:t>zł</a:t>
            </a:r>
            <a:r>
              <a:rPr lang="pl-PL" sz="2200" dirty="0" err="1" smtClean="0">
                <a:latin typeface="Lato"/>
              </a:rPr>
              <a:t>otych</a:t>
            </a:r>
            <a:r>
              <a:rPr lang="pl-PL" sz="2200" dirty="0" smtClean="0">
                <a:latin typeface="Lato"/>
              </a:rPr>
              <a:t> netto</a:t>
            </a:r>
            <a:r>
              <a:rPr lang="pl-PL" sz="800" dirty="0" smtClean="0">
                <a:latin typeface="Lato"/>
              </a:rPr>
              <a:t/>
            </a:r>
            <a:br>
              <a:rPr lang="pl-PL" sz="800" dirty="0" smtClean="0">
                <a:latin typeface="Lato"/>
              </a:rPr>
            </a:br>
            <a:r>
              <a:rPr lang="pl-PL" sz="2200" dirty="0" smtClean="0">
                <a:latin typeface="Lato"/>
              </a:rPr>
              <a:t>			</a:t>
            </a:r>
            <a:r>
              <a:rPr lang="en-GB" sz="2000" dirty="0" smtClean="0">
                <a:latin typeface="Lato"/>
              </a:rPr>
              <a:t>(1 euro = </a:t>
            </a:r>
            <a:r>
              <a:rPr lang="pl-PL" sz="2000" dirty="0" smtClean="0">
                <a:latin typeface="Lato"/>
              </a:rPr>
              <a:t>4</a:t>
            </a:r>
            <a:r>
              <a:rPr lang="en-GB" sz="2000" dirty="0" smtClean="0">
                <a:latin typeface="Lato"/>
              </a:rPr>
              <a:t>,</a:t>
            </a:r>
            <a:r>
              <a:rPr lang="pl-PL" sz="2000" dirty="0" smtClean="0">
                <a:latin typeface="Lato"/>
              </a:rPr>
              <a:t>1749</a:t>
            </a:r>
            <a:r>
              <a:rPr lang="en-GB" sz="2000" dirty="0" smtClean="0">
                <a:latin typeface="Lato"/>
              </a:rPr>
              <a:t> </a:t>
            </a:r>
            <a:r>
              <a:rPr lang="en-GB" sz="2000" dirty="0" err="1" smtClean="0">
                <a:latin typeface="Lato"/>
              </a:rPr>
              <a:t>zł</a:t>
            </a:r>
            <a:r>
              <a:rPr lang="pl-PL" sz="2000" dirty="0" smtClean="0">
                <a:latin typeface="Lato"/>
              </a:rPr>
              <a:t>)</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59</a:t>
            </a:fld>
            <a:endParaRPr lang="pl-PL" altLang="pl-PL" dirty="0">
              <a:solidFill>
                <a:schemeClr val="accent3">
                  <a:lumMod val="75000"/>
                </a:schemeClr>
              </a:solidFill>
            </a:endParaRPr>
          </a:p>
        </p:txBody>
      </p:sp>
      <p:sp>
        <p:nvSpPr>
          <p:cNvPr id="7" name="TextBox 1"/>
          <p:cNvSpPr txBox="1"/>
          <p:nvPr/>
        </p:nvSpPr>
        <p:spPr>
          <a:xfrm>
            <a:off x="251520" y="719610"/>
            <a:ext cx="5112568" cy="91307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000" b="1" baseline="30000" dirty="0" smtClean="0">
                <a:solidFill>
                  <a:srgbClr val="636466"/>
                </a:solidFill>
                <a:latin typeface="Novecento wide Normal" pitchFamily="50" charset="-18"/>
              </a:rPr>
              <a:t>KWOTY PROGOWE W ZAMÓWIENIACH</a:t>
            </a:r>
          </a:p>
          <a:p>
            <a:endParaRPr lang="pl-PL" sz="2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2060575"/>
            <a:ext cx="7632700" cy="4288866"/>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1600" b="1" dirty="0">
                <a:latin typeface="Lato"/>
              </a:rPr>
              <a:t>	</a:t>
            </a:r>
          </a:p>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en-GB" sz="2300" b="1" dirty="0" smtClean="0">
                <a:latin typeface="Lato"/>
              </a:rPr>
              <a:t>ROZPORZĄDZENIA</a:t>
            </a:r>
            <a:r>
              <a:rPr lang="pl-PL" sz="2300" b="1" dirty="0" smtClean="0">
                <a:latin typeface="Lato"/>
              </a:rPr>
              <a:t> MINISTRA ROZWOJU/FINANSÓW</a:t>
            </a:r>
            <a:endParaRPr lang="pl-PL" sz="2300" b="1" dirty="0">
              <a:latin typeface="Lato"/>
            </a:endParaRPr>
          </a:p>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en-GB" sz="1600" b="1" dirty="0">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11. </a:t>
            </a:r>
            <a:r>
              <a:rPr lang="pl-PL" sz="2000" dirty="0">
                <a:latin typeface="Lato"/>
              </a:rPr>
              <a:t>Rozporządzenie</a:t>
            </a:r>
            <a:r>
              <a:rPr lang="en-GB" sz="2000" dirty="0">
                <a:latin typeface="Lato"/>
              </a:rPr>
              <a:t> </a:t>
            </a:r>
            <a:r>
              <a:rPr lang="pl-PL" sz="2000" dirty="0">
                <a:latin typeface="Lato"/>
              </a:rPr>
              <a:t>Ministra Rozwoju z dnia 26.07.2016 r. </a:t>
            </a:r>
            <a:br>
              <a:rPr lang="pl-PL" sz="2000" dirty="0">
                <a:latin typeface="Lato"/>
              </a:rPr>
            </a:br>
            <a:r>
              <a:rPr lang="pl-PL" sz="2000" dirty="0">
                <a:latin typeface="Lato"/>
              </a:rPr>
              <a:t>w sprawie protokołu postępowania o udzielenie zamówienia publicznego (Dz.U. z 2016 r. poz. 1128)</a:t>
            </a:r>
          </a:p>
          <a:p>
            <a:pPr marL="666750" indent="-666750">
              <a:lnSpc>
                <a:spcPct val="90000"/>
              </a:lnSpc>
              <a:buClr>
                <a:schemeClr val="tx1"/>
              </a:buClr>
              <a:buSzPct val="90000"/>
              <a:buFont typeface="+mj-lt"/>
              <a:buAutoNum type="arabicPeriod" startAt="1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sz="2000" dirty="0">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12. </a:t>
            </a:r>
            <a:r>
              <a:rPr lang="pl-PL" sz="2000" dirty="0">
                <a:latin typeface="Lato"/>
              </a:rPr>
              <a:t>Rozporządzenie Ministra Rozwoju z dnia 26.07.2016 r. </a:t>
            </a:r>
            <a:br>
              <a:rPr lang="pl-PL" sz="2000" dirty="0">
                <a:latin typeface="Lato"/>
              </a:rPr>
            </a:br>
            <a:r>
              <a:rPr lang="pl-PL" sz="2000" dirty="0">
                <a:latin typeface="Lato"/>
              </a:rPr>
              <a:t>w sprawie wzorów ogłoszeń zamieszczanych w Biuletynie Zamówień Publicznych (Dz.U. z 2016 r. poz. 1127)</a:t>
            </a:r>
          </a:p>
          <a:p>
            <a:pPr marL="666750" indent="-666750">
              <a:lnSpc>
                <a:spcPct val="90000"/>
              </a:lnSpc>
              <a:buClr>
                <a:schemeClr val="tx1"/>
              </a:buClr>
              <a:buSzPct val="90000"/>
              <a:buFont typeface="+mj-lt"/>
              <a:buAutoNum type="arabicPeriod" startAt="1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sz="2000" dirty="0">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13. </a:t>
            </a:r>
            <a:r>
              <a:rPr lang="pl-PL" sz="2000" dirty="0">
                <a:latin typeface="Lato"/>
              </a:rPr>
              <a:t>Rozporządzenie Ministra Rozwoju z dnia 26.07.2016 r. </a:t>
            </a:r>
            <a:br>
              <a:rPr lang="pl-PL" sz="2000" dirty="0">
                <a:latin typeface="Lato"/>
              </a:rPr>
            </a:br>
            <a:r>
              <a:rPr lang="pl-PL" sz="2000" dirty="0">
                <a:latin typeface="Lato"/>
              </a:rPr>
              <a:t>w sprawie rodzajów dokumentów, jakich może żądać zamawiający od wykonawcy w postępowaniu o udzielenie zamówienia (Dz.U. z 2016 </a:t>
            </a:r>
            <a:r>
              <a:rPr lang="pl-PL" sz="2000" dirty="0" err="1">
                <a:latin typeface="Lato"/>
              </a:rPr>
              <a:t>r.poz</a:t>
            </a:r>
            <a:r>
              <a:rPr lang="pl-PL" sz="2000" dirty="0">
                <a:latin typeface="Lato"/>
              </a:rPr>
              <a:t>. 1126)</a:t>
            </a:r>
          </a:p>
          <a:p>
            <a:pPr>
              <a:lnSpc>
                <a:spcPct val="90000"/>
              </a:lnSpc>
              <a:buClr>
                <a:schemeClr val="tx1"/>
              </a:buClr>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sz="8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a:t>
            </a:fld>
            <a:endParaRPr lang="pl-PL" altLang="pl-PL" dirty="0">
              <a:solidFill>
                <a:schemeClr val="accent3">
                  <a:lumMod val="75000"/>
                </a:schemeClr>
              </a:solidFill>
            </a:endParaRPr>
          </a:p>
        </p:txBody>
      </p:sp>
      <p:sp>
        <p:nvSpPr>
          <p:cNvPr id="7" name="TextBox 1"/>
          <p:cNvSpPr txBox="1"/>
          <p:nvPr/>
        </p:nvSpPr>
        <p:spPr>
          <a:xfrm>
            <a:off x="251520" y="692696"/>
            <a:ext cx="5112568" cy="1302921"/>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r>
              <a:rPr lang="pl-PL" sz="2600" b="1" baseline="30000" dirty="0">
                <a:solidFill>
                  <a:srgbClr val="636466"/>
                </a:solidFill>
                <a:latin typeface="Novecento wide Normal" pitchFamily="50" charset="-18"/>
              </a:rPr>
              <a:t> </a:t>
            </a:r>
            <a:r>
              <a:rPr lang="pl-PL" sz="2600" b="1" baseline="30000" dirty="0" smtClean="0">
                <a:solidFill>
                  <a:srgbClr val="636466"/>
                </a:solidFill>
                <a:latin typeface="Novecento wide Normal" pitchFamily="50" charset="-18"/>
              </a:rPr>
              <a:t>                </a:t>
            </a:r>
          </a:p>
          <a:p>
            <a:pPr algn="ctr"/>
            <a:r>
              <a:rPr lang="pl-PL" sz="3200" b="1" baseline="30000" dirty="0" smtClean="0">
                <a:solidFill>
                  <a:srgbClr val="636466"/>
                </a:solidFill>
                <a:latin typeface="Novecento wide Normal" pitchFamily="50" charset="-18"/>
              </a:rPr>
              <a:t>WYKAZ AKTÓW WYKONAWCZYCH</a:t>
            </a:r>
            <a:endParaRPr lang="en-GB" sz="3200" b="1" baseline="30000" dirty="0">
              <a:solidFill>
                <a:srgbClr val="636466"/>
              </a:solidFill>
              <a:latin typeface="Novecento wide Normal" pitchFamily="50" charset="-18"/>
            </a:endParaRPr>
          </a:p>
          <a:p>
            <a:endParaRPr lang="pl-PL" sz="2400" dirty="0">
              <a:solidFill>
                <a:srgbClr val="636466"/>
              </a:solidFill>
            </a:endParaRPr>
          </a:p>
        </p:txBody>
      </p:sp>
    </p:spTree>
    <p:extLst>
      <p:ext uri="{BB962C8B-B14F-4D97-AF65-F5344CB8AC3E}">
        <p14:creationId xmlns:p14="http://schemas.microsoft.com/office/powerpoint/2010/main" val="259999036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539552" y="1772816"/>
            <a:ext cx="7632700" cy="4585871"/>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lvl="1">
              <a:buFont typeface="Wingdings" pitchFamily="2" charset="2"/>
              <a:buChar char="Ø"/>
            </a:pPr>
            <a:endParaRPr lang="pl-PL" altLang="pl-PL" sz="1000" b="1" dirty="0" smtClean="0">
              <a:latin typeface="Lato"/>
            </a:endParaRPr>
          </a:p>
          <a:p>
            <a:pPr lvl="1">
              <a:buFont typeface="Wingdings" pitchFamily="2" charset="2"/>
              <a:buChar char="Ø"/>
            </a:pPr>
            <a:r>
              <a:rPr lang="pl-PL" altLang="pl-PL" sz="2200" b="1" dirty="0" smtClean="0">
                <a:latin typeface="Lato"/>
              </a:rPr>
              <a:t>od 0 do 30.000 euro włącznie </a:t>
            </a:r>
            <a:r>
              <a:rPr lang="pl-PL" altLang="pl-PL" sz="2200" dirty="0" smtClean="0">
                <a:latin typeface="Lato"/>
              </a:rPr>
              <a:t>– </a:t>
            </a:r>
            <a:br>
              <a:rPr lang="pl-PL" altLang="pl-PL" sz="2200" dirty="0" smtClean="0">
                <a:latin typeface="Lato"/>
              </a:rPr>
            </a:br>
            <a:r>
              <a:rPr lang="pl-PL" altLang="pl-PL" sz="2200" dirty="0" smtClean="0">
                <a:latin typeface="Lato"/>
              </a:rPr>
              <a:t>nie stosuje się przepisów ustawy</a:t>
            </a:r>
          </a:p>
          <a:p>
            <a:pPr lvl="1"/>
            <a:endParaRPr lang="pl-PL" altLang="pl-PL" sz="1000" dirty="0" smtClean="0">
              <a:latin typeface="Lato"/>
            </a:endParaRPr>
          </a:p>
          <a:p>
            <a:pPr lvl="1">
              <a:buFont typeface="Wingdings" pitchFamily="2" charset="2"/>
              <a:buChar char="Ø"/>
            </a:pPr>
            <a:r>
              <a:rPr lang="pl-PL" altLang="pl-PL" sz="2200" b="1" dirty="0" smtClean="0">
                <a:latin typeface="Lato"/>
              </a:rPr>
              <a:t>powyżej 30.000 euro ale poniżej progów unijnych </a:t>
            </a:r>
            <a:r>
              <a:rPr lang="pl-PL" altLang="pl-PL" sz="2200" dirty="0" smtClean="0">
                <a:latin typeface="Lato"/>
              </a:rPr>
              <a:t>– procedura uproszczona</a:t>
            </a:r>
          </a:p>
          <a:p>
            <a:pPr lvl="1">
              <a:buFont typeface="Wingdings" pitchFamily="2" charset="2"/>
              <a:buChar char="Ø"/>
            </a:pPr>
            <a:endParaRPr lang="pl-PL" altLang="pl-PL" sz="1000" dirty="0" smtClean="0">
              <a:latin typeface="Lato"/>
            </a:endParaRPr>
          </a:p>
          <a:p>
            <a:pPr lvl="1">
              <a:buFont typeface="Wingdings" pitchFamily="2" charset="2"/>
              <a:buChar char="Ø"/>
            </a:pPr>
            <a:r>
              <a:rPr lang="pl-PL" altLang="pl-PL" sz="2200" b="1" dirty="0" smtClean="0">
                <a:latin typeface="Lato"/>
              </a:rPr>
              <a:t>od progów unijnych </a:t>
            </a:r>
            <a:r>
              <a:rPr lang="pl-PL" altLang="pl-PL" sz="2200" dirty="0" smtClean="0">
                <a:latin typeface="Lato"/>
              </a:rPr>
              <a:t>– </a:t>
            </a:r>
            <a:br>
              <a:rPr lang="pl-PL" altLang="pl-PL" sz="2200" dirty="0" smtClean="0">
                <a:latin typeface="Lato"/>
              </a:rPr>
            </a:br>
            <a:r>
              <a:rPr lang="pl-PL" altLang="pl-PL" sz="2200" dirty="0" smtClean="0">
                <a:latin typeface="Lato"/>
              </a:rPr>
              <a:t>procedura pełna (unijna</a:t>
            </a:r>
            <a:r>
              <a:rPr lang="pl-PL" altLang="pl-PL" sz="2200" u="sng" dirty="0" smtClean="0">
                <a:latin typeface="Lato"/>
              </a:rPr>
              <a:t>)</a:t>
            </a:r>
          </a:p>
          <a:p>
            <a:pPr lvl="1"/>
            <a:endParaRPr lang="pl-PL" altLang="pl-PL" sz="1000" dirty="0" smtClean="0">
              <a:latin typeface="Lato"/>
            </a:endParaRPr>
          </a:p>
          <a:p>
            <a:pPr lvl="1">
              <a:buFont typeface="Wingdings" pitchFamily="2" charset="2"/>
              <a:buChar char="Ø"/>
            </a:pPr>
            <a:r>
              <a:rPr lang="pl-PL" altLang="pl-PL" sz="2200" b="1" dirty="0" smtClean="0">
                <a:latin typeface="Lato"/>
              </a:rPr>
              <a:t>od 10 mln euro (d/u) lub 20 mln euro (</a:t>
            </a:r>
            <a:r>
              <a:rPr lang="pl-PL" altLang="pl-PL" sz="2200" b="1" dirty="0" err="1" smtClean="0">
                <a:latin typeface="Lato"/>
              </a:rPr>
              <a:t>rb</a:t>
            </a:r>
            <a:r>
              <a:rPr lang="pl-PL" altLang="pl-PL" sz="2200" b="1" dirty="0" smtClean="0">
                <a:latin typeface="Lato"/>
              </a:rPr>
              <a:t>)</a:t>
            </a:r>
            <a:r>
              <a:rPr lang="pl-PL" altLang="pl-PL" sz="2200" dirty="0" smtClean="0">
                <a:latin typeface="Lato"/>
              </a:rPr>
              <a:t> – </a:t>
            </a:r>
            <a:br>
              <a:rPr lang="pl-PL" altLang="pl-PL" sz="2200" dirty="0" smtClean="0">
                <a:latin typeface="Lato"/>
              </a:rPr>
            </a:br>
            <a:r>
              <a:rPr lang="pl-PL" altLang="pl-PL" sz="2200" dirty="0" smtClean="0">
                <a:latin typeface="Lato"/>
              </a:rPr>
              <a:t>procedura zaostrzona</a:t>
            </a:r>
          </a:p>
          <a:p>
            <a:pPr lvl="1">
              <a:buFont typeface="Wingdings" pitchFamily="2" charset="2"/>
              <a:buChar char="Ø"/>
            </a:pPr>
            <a:endParaRPr lang="pl-PL" altLang="pl-PL" sz="1000" u="sng" dirty="0" smtClean="0">
              <a:latin typeface="Lato"/>
            </a:endParaRPr>
          </a:p>
          <a:p>
            <a:pPr lvl="1">
              <a:buFont typeface="Wingdings" pitchFamily="2" charset="2"/>
              <a:buChar char="Ø"/>
            </a:pPr>
            <a:r>
              <a:rPr lang="pl-PL" altLang="pl-PL" sz="2200" b="1" dirty="0" smtClean="0">
                <a:latin typeface="Lato"/>
              </a:rPr>
              <a:t>Próg 750 000 euro i 1 000 </a:t>
            </a:r>
            <a:r>
              <a:rPr lang="pl-PL" altLang="pl-PL" sz="2200" b="1" dirty="0" err="1" smtClean="0">
                <a:latin typeface="Lato"/>
              </a:rPr>
              <a:t>000</a:t>
            </a:r>
            <a:r>
              <a:rPr lang="pl-PL" altLang="pl-PL" sz="2200" b="1" dirty="0" smtClean="0">
                <a:latin typeface="Lato"/>
              </a:rPr>
              <a:t> euro </a:t>
            </a:r>
            <a:r>
              <a:rPr lang="pl-PL" altLang="pl-PL" sz="2200" dirty="0" smtClean="0">
                <a:latin typeface="Lato"/>
              </a:rPr>
              <a:t>odnosi się do udzielania zamówień na usługi społeczne i inne szczególne usługi</a:t>
            </a:r>
            <a:endParaRPr lang="pl-PL" altLang="pl-PL" sz="22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60</a:t>
            </a:fld>
            <a:endParaRPr lang="pl-PL" altLang="pl-PL" dirty="0">
              <a:solidFill>
                <a:schemeClr val="accent3">
                  <a:lumMod val="75000"/>
                </a:schemeClr>
              </a:solidFill>
            </a:endParaRPr>
          </a:p>
        </p:txBody>
      </p:sp>
      <p:sp>
        <p:nvSpPr>
          <p:cNvPr id="7" name="TextBox 1"/>
          <p:cNvSpPr txBox="1"/>
          <p:nvPr/>
        </p:nvSpPr>
        <p:spPr>
          <a:xfrm>
            <a:off x="251520" y="71961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OZNACZENIE PROCEDUR </a:t>
            </a:r>
            <a:br>
              <a:rPr lang="pl-PL" sz="3200" b="1" baseline="30000" dirty="0" smtClean="0">
                <a:solidFill>
                  <a:srgbClr val="636466"/>
                </a:solidFill>
                <a:latin typeface="Novecento wide Normal" pitchFamily="50" charset="-18"/>
              </a:rPr>
            </a:br>
            <a:r>
              <a:rPr lang="pl-PL" sz="3200" b="1" baseline="30000" dirty="0" smtClean="0">
                <a:solidFill>
                  <a:srgbClr val="636466"/>
                </a:solidFill>
                <a:latin typeface="Novecento wide Normal" pitchFamily="50" charset="-18"/>
              </a:rPr>
              <a:t>W ZALEŻNOŚCI OD PROGU</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99592" y="1772816"/>
            <a:ext cx="7632700" cy="4530471"/>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endParaRPr lang="pl-PL" altLang="pl-PL" sz="2000" dirty="0" smtClean="0">
              <a:latin typeface="Lato"/>
            </a:endParaRPr>
          </a:p>
          <a:p>
            <a:pPr>
              <a:lnSpc>
                <a:spcPct val="80000"/>
              </a:lnSpc>
              <a:buFont typeface="StarSymbol" charset="0"/>
              <a:buAutoNum type="arabicPeriod"/>
            </a:pPr>
            <a:r>
              <a:rPr lang="en-GB" altLang="pl-PL" sz="2000" b="1" dirty="0" err="1" smtClean="0">
                <a:latin typeface="Lato"/>
              </a:rPr>
              <a:t>Zasada</a:t>
            </a:r>
            <a:r>
              <a:rPr lang="en-GB" altLang="pl-PL" sz="2000" b="1" dirty="0" smtClean="0">
                <a:latin typeface="Lato"/>
              </a:rPr>
              <a:t> </a:t>
            </a:r>
            <a:r>
              <a:rPr lang="en-GB" altLang="pl-PL" sz="2000" b="1" dirty="0" err="1" smtClean="0">
                <a:latin typeface="Lato"/>
              </a:rPr>
              <a:t>równ</a:t>
            </a:r>
            <a:r>
              <a:rPr lang="pl-PL" altLang="pl-PL" sz="2000" b="1" dirty="0" smtClean="0">
                <a:latin typeface="Lato"/>
              </a:rPr>
              <a:t>ego traktowania wykonawców</a:t>
            </a:r>
            <a:br>
              <a:rPr lang="pl-PL" altLang="pl-PL" sz="2000" b="1" dirty="0" smtClean="0">
                <a:latin typeface="Lato"/>
              </a:rPr>
            </a:br>
            <a:endParaRPr lang="en-GB" altLang="pl-PL" sz="2000" b="1" dirty="0" smtClean="0">
              <a:latin typeface="Lato"/>
            </a:endParaRPr>
          </a:p>
          <a:p>
            <a:pPr>
              <a:lnSpc>
                <a:spcPct val="80000"/>
              </a:lnSpc>
              <a:buFont typeface="StarSymbol" charset="0"/>
              <a:buAutoNum type="arabicPeriod"/>
            </a:pPr>
            <a:r>
              <a:rPr lang="en-GB" altLang="pl-PL" sz="2000" b="1" dirty="0" err="1" smtClean="0">
                <a:latin typeface="Lato"/>
              </a:rPr>
              <a:t>Zasada</a:t>
            </a:r>
            <a:r>
              <a:rPr lang="en-GB" altLang="pl-PL" sz="2000" b="1" dirty="0" smtClean="0">
                <a:latin typeface="Lato"/>
              </a:rPr>
              <a:t> </a:t>
            </a:r>
            <a:r>
              <a:rPr lang="en-GB" altLang="pl-PL" sz="2000" b="1" dirty="0" err="1" smtClean="0">
                <a:latin typeface="Lato"/>
              </a:rPr>
              <a:t>uczciwej</a:t>
            </a:r>
            <a:r>
              <a:rPr lang="en-GB" altLang="pl-PL" sz="2000" b="1" dirty="0" smtClean="0">
                <a:latin typeface="Lato"/>
              </a:rPr>
              <a:t> </a:t>
            </a:r>
            <a:r>
              <a:rPr lang="en-GB" altLang="pl-PL" sz="2000" b="1" dirty="0" err="1" smtClean="0">
                <a:latin typeface="Lato"/>
              </a:rPr>
              <a:t>konkurencji</a:t>
            </a:r>
            <a:r>
              <a:rPr lang="pl-PL" altLang="pl-PL" sz="2000" b="1" dirty="0" smtClean="0">
                <a:latin typeface="Lato"/>
              </a:rPr>
              <a:t/>
            </a:r>
            <a:br>
              <a:rPr lang="pl-PL" altLang="pl-PL" sz="2000" b="1" dirty="0" smtClean="0">
                <a:latin typeface="Lato"/>
              </a:rPr>
            </a:br>
            <a:endParaRPr lang="pl-PL" altLang="pl-PL" sz="2000" b="1" dirty="0" smtClean="0">
              <a:latin typeface="Lato"/>
            </a:endParaRPr>
          </a:p>
          <a:p>
            <a:pPr>
              <a:lnSpc>
                <a:spcPct val="80000"/>
              </a:lnSpc>
              <a:buFont typeface="StarSymbol" charset="0"/>
              <a:buAutoNum type="arabicPeriod"/>
            </a:pPr>
            <a:r>
              <a:rPr lang="pl-PL" altLang="pl-PL" sz="2000" b="1" dirty="0" smtClean="0">
                <a:latin typeface="Lato"/>
              </a:rPr>
              <a:t>Zasada proporcjonalności i przejrzystości</a:t>
            </a:r>
            <a:br>
              <a:rPr lang="pl-PL" altLang="pl-PL" sz="2000" b="1" dirty="0" smtClean="0">
                <a:latin typeface="Lato"/>
              </a:rPr>
            </a:br>
            <a:endParaRPr lang="pl-PL" altLang="pl-PL" sz="2000" b="1" dirty="0" smtClean="0">
              <a:latin typeface="Lato"/>
            </a:endParaRPr>
          </a:p>
          <a:p>
            <a:pPr>
              <a:lnSpc>
                <a:spcPct val="80000"/>
              </a:lnSpc>
              <a:buFont typeface="StarSymbol" charset="0"/>
              <a:buAutoNum type="arabicPeriod"/>
            </a:pPr>
            <a:r>
              <a:rPr lang="pl-PL" altLang="pl-PL" sz="2000" b="1" dirty="0" smtClean="0">
                <a:latin typeface="Lato"/>
              </a:rPr>
              <a:t>Zasada wzajemności</a:t>
            </a:r>
            <a:br>
              <a:rPr lang="pl-PL" altLang="pl-PL" sz="2000" b="1" dirty="0" smtClean="0">
                <a:latin typeface="Lato"/>
              </a:rPr>
            </a:br>
            <a:endParaRPr lang="en-GB" altLang="pl-PL" sz="2000" b="1" dirty="0" smtClean="0">
              <a:latin typeface="Lato"/>
            </a:endParaRPr>
          </a:p>
          <a:p>
            <a:pPr>
              <a:lnSpc>
                <a:spcPct val="80000"/>
              </a:lnSpc>
              <a:buFont typeface="StarSymbol" charset="0"/>
              <a:buAutoNum type="arabicPeriod"/>
            </a:pPr>
            <a:r>
              <a:rPr lang="en-GB" altLang="pl-PL" sz="2000" b="1" dirty="0" err="1" smtClean="0">
                <a:latin typeface="Lato"/>
              </a:rPr>
              <a:t>Zasada</a:t>
            </a:r>
            <a:r>
              <a:rPr lang="en-GB" altLang="pl-PL" sz="2000" b="1" dirty="0" smtClean="0">
                <a:latin typeface="Lato"/>
              </a:rPr>
              <a:t> </a:t>
            </a:r>
            <a:r>
              <a:rPr lang="en-GB" altLang="pl-PL" sz="2000" b="1" dirty="0" err="1" smtClean="0">
                <a:latin typeface="Lato"/>
              </a:rPr>
              <a:t>bezstronności</a:t>
            </a:r>
            <a:r>
              <a:rPr lang="en-GB" altLang="pl-PL" sz="2000" b="1" dirty="0" smtClean="0">
                <a:latin typeface="Lato"/>
              </a:rPr>
              <a:t> </a:t>
            </a:r>
            <a:r>
              <a:rPr lang="en-GB" altLang="pl-PL" sz="2000" b="1" dirty="0" err="1" smtClean="0">
                <a:latin typeface="Lato"/>
              </a:rPr>
              <a:t>oraz</a:t>
            </a:r>
            <a:r>
              <a:rPr lang="en-GB" altLang="pl-PL" sz="2000" b="1" dirty="0" smtClean="0">
                <a:latin typeface="Lato"/>
              </a:rPr>
              <a:t> </a:t>
            </a:r>
            <a:r>
              <a:rPr lang="en-GB" altLang="pl-PL" sz="2000" b="1" dirty="0" err="1" smtClean="0">
                <a:latin typeface="Lato"/>
              </a:rPr>
              <a:t>obiektywizmu</a:t>
            </a:r>
            <a:r>
              <a:rPr lang="pl-PL" altLang="pl-PL" sz="2000" b="1" dirty="0" smtClean="0">
                <a:latin typeface="Lato"/>
              </a:rPr>
              <a:t/>
            </a:r>
            <a:br>
              <a:rPr lang="pl-PL" altLang="pl-PL" sz="2000" b="1" dirty="0" smtClean="0">
                <a:latin typeface="Lato"/>
              </a:rPr>
            </a:br>
            <a:endParaRPr lang="en-GB" altLang="pl-PL" sz="2000" b="1" dirty="0" smtClean="0">
              <a:latin typeface="Lato"/>
            </a:endParaRPr>
          </a:p>
          <a:p>
            <a:pPr>
              <a:lnSpc>
                <a:spcPct val="80000"/>
              </a:lnSpc>
              <a:buFont typeface="StarSymbol" charset="0"/>
              <a:buAutoNum type="arabicPeriod"/>
            </a:pPr>
            <a:r>
              <a:rPr lang="en-GB" altLang="pl-PL" sz="2000" b="1" dirty="0" err="1" smtClean="0">
                <a:latin typeface="Lato"/>
              </a:rPr>
              <a:t>Zasada</a:t>
            </a:r>
            <a:r>
              <a:rPr lang="en-GB" altLang="pl-PL" sz="2000" b="1" dirty="0" smtClean="0">
                <a:latin typeface="Lato"/>
              </a:rPr>
              <a:t> </a:t>
            </a:r>
            <a:r>
              <a:rPr lang="en-GB" altLang="pl-PL" sz="2000" b="1" dirty="0" err="1" smtClean="0">
                <a:latin typeface="Lato"/>
              </a:rPr>
              <a:t>pisemności</a:t>
            </a:r>
            <a:r>
              <a:rPr lang="pl-PL" altLang="pl-PL" sz="2000" b="1" dirty="0" smtClean="0">
                <a:latin typeface="Lato"/>
              </a:rPr>
              <a:t/>
            </a:r>
            <a:br>
              <a:rPr lang="pl-PL" altLang="pl-PL" sz="2000" b="1" dirty="0" smtClean="0">
                <a:latin typeface="Lato"/>
              </a:rPr>
            </a:br>
            <a:endParaRPr lang="pl-PL" altLang="pl-PL" sz="2000" b="1" dirty="0" smtClean="0">
              <a:latin typeface="Lato"/>
            </a:endParaRPr>
          </a:p>
          <a:p>
            <a:pPr>
              <a:lnSpc>
                <a:spcPct val="80000"/>
              </a:lnSpc>
              <a:buFont typeface="StarSymbol" charset="0"/>
              <a:buAutoNum type="arabicPeriod"/>
            </a:pPr>
            <a:r>
              <a:rPr lang="pl-PL" altLang="pl-PL" sz="2000" b="1" dirty="0" smtClean="0">
                <a:latin typeface="Lato"/>
              </a:rPr>
              <a:t>Zasada prowadzenia postępowania w języku polskim</a:t>
            </a:r>
            <a:br>
              <a:rPr lang="pl-PL" altLang="pl-PL" sz="2000" b="1" dirty="0" smtClean="0">
                <a:latin typeface="Lato"/>
              </a:rPr>
            </a:br>
            <a:endParaRPr lang="pl-PL" altLang="pl-PL" sz="2000" b="1" dirty="0" smtClean="0">
              <a:latin typeface="Lato"/>
            </a:endParaRPr>
          </a:p>
          <a:p>
            <a:pPr>
              <a:lnSpc>
                <a:spcPct val="80000"/>
              </a:lnSpc>
              <a:buFont typeface="StarSymbol" charset="0"/>
              <a:buAutoNum type="arabicPeriod"/>
            </a:pPr>
            <a:r>
              <a:rPr lang="en-GB" altLang="pl-PL" sz="2000" b="1" dirty="0" err="1" smtClean="0">
                <a:latin typeface="Lato"/>
              </a:rPr>
              <a:t>Zasada</a:t>
            </a:r>
            <a:r>
              <a:rPr lang="en-GB" altLang="pl-PL" sz="2000" b="1" dirty="0" smtClean="0">
                <a:latin typeface="Lato"/>
              </a:rPr>
              <a:t> </a:t>
            </a:r>
            <a:r>
              <a:rPr lang="en-GB" altLang="pl-PL" sz="2000" b="1" dirty="0" err="1" smtClean="0">
                <a:latin typeface="Lato"/>
              </a:rPr>
              <a:t>jawności</a:t>
            </a:r>
            <a:endParaRPr lang="pl-PL" altLang="pl-PL" sz="2000" b="1" dirty="0" smtClean="0">
              <a:latin typeface="Lato"/>
            </a:endParaRPr>
          </a:p>
          <a:p>
            <a:pPr>
              <a:lnSpc>
                <a:spcPct val="80000"/>
              </a:lnSpc>
              <a:buFont typeface="StarSymbol" charset="0"/>
              <a:buAutoNum type="arabicPeriod"/>
            </a:pPr>
            <a:endParaRPr lang="pl-PL" altLang="pl-PL" sz="2000" b="1" dirty="0" smtClean="0">
              <a:latin typeface="Lato"/>
            </a:endParaRPr>
          </a:p>
          <a:p>
            <a:pPr>
              <a:lnSpc>
                <a:spcPct val="80000"/>
              </a:lnSpc>
              <a:buFont typeface="StarSymbol" charset="0"/>
              <a:buAutoNum type="arabicPeriod"/>
            </a:pPr>
            <a:r>
              <a:rPr lang="en-GB" altLang="pl-PL" sz="2000" b="1" dirty="0" err="1" smtClean="0">
                <a:latin typeface="Lato"/>
              </a:rPr>
              <a:t>Zasada</a:t>
            </a:r>
            <a:r>
              <a:rPr lang="en-GB" altLang="pl-PL" sz="2000" b="1" dirty="0" smtClean="0">
                <a:latin typeface="Lato"/>
              </a:rPr>
              <a:t> </a:t>
            </a:r>
            <a:r>
              <a:rPr lang="pl-PL" altLang="pl-PL" sz="2000" b="1" dirty="0" smtClean="0">
                <a:latin typeface="Lato"/>
              </a:rPr>
              <a:t>prymatu </a:t>
            </a:r>
            <a:r>
              <a:rPr lang="en-GB" altLang="pl-PL" sz="2000" b="1" dirty="0" err="1" smtClean="0">
                <a:latin typeface="Lato"/>
              </a:rPr>
              <a:t>trybów</a:t>
            </a:r>
            <a:r>
              <a:rPr lang="en-GB" altLang="pl-PL" sz="2000" b="1" dirty="0" smtClean="0">
                <a:latin typeface="Lato"/>
              </a:rPr>
              <a:t> </a:t>
            </a:r>
            <a:r>
              <a:rPr lang="pl-PL" altLang="pl-PL" sz="2000" b="1" dirty="0" smtClean="0">
                <a:latin typeface="Lato"/>
              </a:rPr>
              <a:t>przetargowych</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61</a:t>
            </a:fld>
            <a:endParaRPr lang="pl-PL" altLang="pl-PL" dirty="0">
              <a:solidFill>
                <a:schemeClr val="accent3">
                  <a:lumMod val="75000"/>
                </a:schemeClr>
              </a:solidFill>
            </a:endParaRPr>
          </a:p>
        </p:txBody>
      </p:sp>
      <p:sp>
        <p:nvSpPr>
          <p:cNvPr id="7" name="TextBox 1"/>
          <p:cNvSpPr txBox="1"/>
          <p:nvPr/>
        </p:nvSpPr>
        <p:spPr>
          <a:xfrm>
            <a:off x="251520" y="719610"/>
            <a:ext cx="5112568" cy="933589"/>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ZASADY UDZIELANIA ZAMÓWIEŃ</a:t>
            </a:r>
          </a:p>
          <a:p>
            <a:endParaRPr lang="pl-PL" sz="2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772816"/>
            <a:ext cx="7632700" cy="4967514"/>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pPr>
            <a:r>
              <a:rPr lang="en-GB" altLang="pl-PL" sz="2400" b="1" u="sng" dirty="0" err="1" smtClean="0">
                <a:latin typeface="Lato"/>
                <a:cs typeface="Lucida Sans Unicode" pitchFamily="34" charset="0"/>
              </a:rPr>
              <a:t>Komisja</a:t>
            </a:r>
            <a:r>
              <a:rPr lang="en-GB" altLang="pl-PL" sz="2400" b="1" u="sng" dirty="0" smtClean="0">
                <a:latin typeface="Lato"/>
                <a:cs typeface="Lucida Sans Unicode" pitchFamily="34" charset="0"/>
              </a:rPr>
              <a:t> </a:t>
            </a:r>
            <a:r>
              <a:rPr lang="en-GB" altLang="pl-PL" sz="2400" b="1" u="sng" dirty="0" err="1" smtClean="0">
                <a:latin typeface="Lato"/>
                <a:cs typeface="Lucida Sans Unicode" pitchFamily="34" charset="0"/>
              </a:rPr>
              <a:t>przetargowa</a:t>
            </a:r>
            <a:r>
              <a:rPr lang="pl-PL" altLang="pl-PL" sz="2400" b="1" u="sng" dirty="0" smtClean="0">
                <a:latin typeface="Lato"/>
                <a:cs typeface="Lucida Sans Unicode" pitchFamily="34" charset="0"/>
              </a:rPr>
              <a:t>:</a:t>
            </a:r>
            <a:r>
              <a:rPr lang="pl-PL" altLang="pl-PL" sz="2000" b="1" u="sng" dirty="0" smtClean="0">
                <a:latin typeface="Lato"/>
                <a:cs typeface="Lucida Sans Unicode" pitchFamily="34" charset="0"/>
              </a:rPr>
              <a:t/>
            </a:r>
            <a:br>
              <a:rPr lang="pl-PL" altLang="pl-PL" sz="2000" b="1" u="sng" dirty="0" smtClean="0">
                <a:latin typeface="Lato"/>
                <a:cs typeface="Lucida Sans Unicode" pitchFamily="34" charset="0"/>
              </a:rPr>
            </a:br>
            <a:r>
              <a:rPr lang="pl-PL" altLang="pl-PL" sz="2000" dirty="0" smtClean="0">
                <a:latin typeface="Lato"/>
                <a:cs typeface="Lucida Sans Unicode" pitchFamily="34" charset="0"/>
              </a:rPr>
              <a:t>z</a:t>
            </a:r>
            <a:r>
              <a:rPr lang="en-GB" altLang="pl-PL" sz="2000" dirty="0" err="1" smtClean="0">
                <a:latin typeface="Lato"/>
                <a:cs typeface="Lucida Sans Unicode" pitchFamily="34" charset="0"/>
              </a:rPr>
              <a:t>espół</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pomocniczy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kierownika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zamawiającego</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powołany</a:t>
            </a:r>
            <a:r>
              <a:rPr lang="en-GB" altLang="pl-PL" sz="2000" dirty="0" smtClean="0">
                <a:latin typeface="Lato"/>
                <a:cs typeface="Lucida Sans Unicode" pitchFamily="34" charset="0"/>
              </a:rPr>
              <a:t> do </a:t>
            </a:r>
            <a:r>
              <a:rPr lang="en-GB" altLang="pl-PL" sz="2000" dirty="0" err="1" smtClean="0">
                <a:latin typeface="Lato"/>
                <a:cs typeface="Lucida Sans Unicode" pitchFamily="34" charset="0"/>
              </a:rPr>
              <a:t>oceny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spełniania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przez</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wykonawców</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warunków</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udziału</a:t>
            </a:r>
            <a:r>
              <a:rPr lang="pl-PL" altLang="pl-PL" sz="2000" dirty="0" smtClean="0">
                <a:latin typeface="Lato"/>
                <a:cs typeface="Lucida Sans Unicode" pitchFamily="34" charset="0"/>
              </a:rPr>
              <a:t> </a:t>
            </a:r>
            <a:r>
              <a:rPr lang="en-GB" altLang="pl-PL" sz="2000" dirty="0" smtClean="0">
                <a:latin typeface="Lato"/>
                <a:cs typeface="Lucida Sans Unicode" pitchFamily="34" charset="0"/>
              </a:rPr>
              <a:t>w </a:t>
            </a:r>
            <a:r>
              <a:rPr lang="en-GB" altLang="pl-PL" sz="2000" dirty="0" err="1" smtClean="0">
                <a:latin typeface="Lato"/>
                <a:cs typeface="Lucida Sans Unicode" pitchFamily="34" charset="0"/>
              </a:rPr>
              <a:t>postępowaniu</a:t>
            </a:r>
            <a:r>
              <a:rPr lang="en-GB" altLang="pl-PL" sz="2000" dirty="0" smtClean="0">
                <a:latin typeface="Lato"/>
                <a:cs typeface="Lucida Sans Unicode" pitchFamily="34" charset="0"/>
              </a:rPr>
              <a:t> o udzielenie zamówienia </a:t>
            </a:r>
            <a:r>
              <a:rPr lang="en-GB" altLang="pl-PL" sz="2000" dirty="0" err="1" smtClean="0">
                <a:latin typeface="Lato"/>
                <a:cs typeface="Lucida Sans Unicode" pitchFamily="34" charset="0"/>
              </a:rPr>
              <a:t>oraz</a:t>
            </a:r>
            <a:r>
              <a:rPr lang="en-GB" altLang="pl-PL" sz="2000" dirty="0" smtClean="0">
                <a:latin typeface="Lato"/>
                <a:cs typeface="Lucida Sans Unicode" pitchFamily="34" charset="0"/>
              </a:rPr>
              <a:t> do </a:t>
            </a:r>
            <a:r>
              <a:rPr lang="en-GB" altLang="pl-PL" sz="2000" dirty="0" err="1" smtClean="0">
                <a:latin typeface="Lato"/>
                <a:cs typeface="Lucida Sans Unicode" pitchFamily="34" charset="0"/>
              </a:rPr>
              <a:t>badania</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i</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oceny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ofert</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Kierownik</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zamawiającego</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może</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powierzyć</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komisji</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także</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inne</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czynności</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związane</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zarówno</a:t>
            </a:r>
            <a:r>
              <a:rPr lang="en-GB" altLang="pl-PL" sz="2000" dirty="0" smtClean="0">
                <a:latin typeface="Lato"/>
                <a:cs typeface="Lucida Sans Unicode" pitchFamily="34" charset="0"/>
              </a:rPr>
              <a:t> z </a:t>
            </a:r>
            <a:r>
              <a:rPr lang="en-GB" altLang="pl-PL" sz="2000" dirty="0" err="1" smtClean="0">
                <a:latin typeface="Lato"/>
                <a:cs typeface="Lucida Sans Unicode" pitchFamily="34" charset="0"/>
              </a:rPr>
              <a:t>przygotowaniem</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jak</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i</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przeprowadzeniem</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postępowania</a:t>
            </a:r>
            <a:endParaRPr lang="pl-PL" altLang="pl-PL" sz="2000" dirty="0" smtClean="0">
              <a:latin typeface="Lato"/>
              <a:cs typeface="Lucida Sans Unicode" pitchFamily="34" charset="0"/>
            </a:endParaRPr>
          </a:p>
          <a:p>
            <a:pPr>
              <a:lnSpc>
                <a:spcPct val="80000"/>
              </a:lnSpc>
              <a:buFont typeface="Wingdings" pitchFamily="2" charset="2"/>
              <a:buChar char="Ø"/>
            </a:pPr>
            <a:endParaRPr lang="en-GB" altLang="pl-PL" sz="1400" dirty="0" smtClean="0">
              <a:latin typeface="Lato"/>
              <a:cs typeface="Lucida Sans Unicode" pitchFamily="34" charset="0"/>
            </a:endParaRPr>
          </a:p>
          <a:p>
            <a:pPr>
              <a:lnSpc>
                <a:spcPct val="80000"/>
              </a:lnSpc>
              <a:buFont typeface="Wingdings" pitchFamily="2" charset="2"/>
              <a:buChar char="Ø"/>
            </a:pPr>
            <a:r>
              <a:rPr lang="pl-PL" altLang="pl-PL" sz="2000" b="1" dirty="0" smtClean="0">
                <a:latin typeface="Lato"/>
                <a:cs typeface="Lucida Sans Unicode" pitchFamily="34" charset="0"/>
              </a:rPr>
              <a:t>  </a:t>
            </a:r>
            <a:r>
              <a:rPr lang="en-GB" altLang="pl-PL" sz="2000" b="1" dirty="0" err="1" smtClean="0">
                <a:latin typeface="Lato"/>
                <a:cs typeface="Lucida Sans Unicode" pitchFamily="34" charset="0"/>
              </a:rPr>
              <a:t>Skład</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osobowy</a:t>
            </a:r>
            <a:r>
              <a:rPr lang="pl-PL" altLang="pl-PL" sz="2000" b="1" dirty="0" smtClean="0">
                <a:latin typeface="Lato"/>
                <a:cs typeface="Lucida Sans Unicode" pitchFamily="34" charset="0"/>
              </a:rPr>
              <a:t>: </a:t>
            </a:r>
            <a:r>
              <a:rPr lang="en-GB" altLang="pl-PL" sz="2000" dirty="0" smtClean="0">
                <a:latin typeface="Lato"/>
                <a:cs typeface="Lucida Sans Unicode" pitchFamily="34" charset="0"/>
              </a:rPr>
              <a:t>min. 3 </a:t>
            </a:r>
            <a:r>
              <a:rPr lang="en-GB" altLang="pl-PL" sz="2000" dirty="0" err="1" smtClean="0">
                <a:latin typeface="Lato"/>
                <a:cs typeface="Lucida Sans Unicode" pitchFamily="34" charset="0"/>
              </a:rPr>
              <a:t>osoby</a:t>
            </a:r>
            <a:r>
              <a:rPr lang="pl-PL" altLang="pl-PL" sz="2000" dirty="0" smtClean="0">
                <a:latin typeface="Lato"/>
                <a:cs typeface="Lucida Sans Unicode" pitchFamily="34" charset="0"/>
              </a:rPr>
              <a:t/>
            </a:r>
            <a:br>
              <a:rPr lang="pl-PL" altLang="pl-PL" sz="2000" dirty="0" smtClean="0">
                <a:latin typeface="Lato"/>
                <a:cs typeface="Lucida Sans Unicode" pitchFamily="34" charset="0"/>
              </a:rPr>
            </a:br>
            <a:endParaRPr lang="en-GB" altLang="pl-PL" sz="1400" dirty="0" smtClean="0">
              <a:latin typeface="Lato"/>
              <a:cs typeface="Lucida Sans Unicode" pitchFamily="34" charset="0"/>
            </a:endParaRPr>
          </a:p>
          <a:p>
            <a:pPr>
              <a:lnSpc>
                <a:spcPct val="80000"/>
              </a:lnSpc>
              <a:buFont typeface="Wingdings" pitchFamily="2" charset="2"/>
              <a:buChar char="Ø"/>
            </a:pPr>
            <a:r>
              <a:rPr lang="pl-PL" altLang="pl-PL" sz="2000" b="1" dirty="0" smtClean="0">
                <a:latin typeface="Lato"/>
                <a:cs typeface="Lucida Sans Unicode" pitchFamily="34" charset="0"/>
              </a:rPr>
              <a:t>  </a:t>
            </a:r>
            <a:r>
              <a:rPr lang="en-GB" altLang="pl-PL" sz="2000" b="1" dirty="0" err="1" smtClean="0">
                <a:latin typeface="Lato"/>
                <a:cs typeface="Lucida Sans Unicode" pitchFamily="34" charset="0"/>
              </a:rPr>
              <a:t>Rodzaje</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Komisji</a:t>
            </a:r>
            <a:r>
              <a:rPr lang="pl-PL" altLang="pl-PL" sz="2000" b="1" dirty="0" smtClean="0">
                <a:latin typeface="Lato"/>
                <a:cs typeface="Lucida Sans Unicode" pitchFamily="34" charset="0"/>
              </a:rPr>
              <a:t>: </a:t>
            </a:r>
            <a:r>
              <a:rPr lang="en-GB" altLang="pl-PL" sz="2000" dirty="0" err="1" smtClean="0">
                <a:latin typeface="Lato"/>
                <a:cs typeface="Lucida Sans Unicode" pitchFamily="34" charset="0"/>
              </a:rPr>
              <a:t>sta</a:t>
            </a:r>
            <a:r>
              <a:rPr lang="pl-PL" altLang="pl-PL" sz="2000" dirty="0" smtClean="0">
                <a:latin typeface="Lato"/>
                <a:cs typeface="Lucida Sans Unicode" pitchFamily="34" charset="0"/>
              </a:rPr>
              <a:t>ł</a:t>
            </a:r>
            <a:r>
              <a:rPr lang="en-GB" altLang="pl-PL" sz="2000" dirty="0" smtClean="0">
                <a:latin typeface="Lato"/>
                <a:cs typeface="Lucida Sans Unicode" pitchFamily="34" charset="0"/>
              </a:rPr>
              <a:t>e </a:t>
            </a:r>
            <a:r>
              <a:rPr lang="en-GB" altLang="pl-PL" sz="2000" dirty="0" err="1" smtClean="0">
                <a:latin typeface="Lato"/>
                <a:cs typeface="Lucida Sans Unicode" pitchFamily="34" charset="0"/>
              </a:rPr>
              <a:t>lub</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powoływane</a:t>
            </a:r>
            <a:r>
              <a:rPr lang="en-GB" altLang="pl-PL" sz="2000" dirty="0" smtClean="0">
                <a:latin typeface="Lato"/>
                <a:cs typeface="Lucida Sans Unicode" pitchFamily="34" charset="0"/>
              </a:rPr>
              <a:t> do </a:t>
            </a:r>
            <a:r>
              <a:rPr lang="en-GB" altLang="pl-PL" sz="2000" dirty="0" err="1" smtClean="0">
                <a:latin typeface="Lato"/>
                <a:cs typeface="Lucida Sans Unicode" pitchFamily="34" charset="0"/>
              </a:rPr>
              <a:t>okre</a:t>
            </a:r>
            <a:r>
              <a:rPr lang="pl-PL" altLang="pl-PL" sz="2000" dirty="0" smtClean="0">
                <a:latin typeface="Lato"/>
                <a:cs typeface="Lucida Sans Unicode" pitchFamily="34" charset="0"/>
              </a:rPr>
              <a:t>ś</a:t>
            </a:r>
            <a:r>
              <a:rPr lang="en-GB" altLang="pl-PL" sz="2000" dirty="0" err="1" smtClean="0">
                <a:latin typeface="Lato"/>
                <a:cs typeface="Lucida Sans Unicode" pitchFamily="34" charset="0"/>
              </a:rPr>
              <a:t>lonego</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postę</a:t>
            </a:r>
            <a:r>
              <a:rPr lang="pl-PL" altLang="pl-PL" sz="2000" dirty="0" smtClean="0">
                <a:latin typeface="Lato"/>
                <a:cs typeface="Lucida Sans Unicode" pitchFamily="34" charset="0"/>
              </a:rPr>
              <a:t>p</a:t>
            </a:r>
            <a:r>
              <a:rPr lang="en-GB" altLang="pl-PL" sz="2000" dirty="0" err="1" smtClean="0">
                <a:latin typeface="Lato"/>
                <a:cs typeface="Lucida Sans Unicode" pitchFamily="34" charset="0"/>
              </a:rPr>
              <a:t>owania</a:t>
            </a:r>
            <a:endParaRPr lang="pl-PL" altLang="pl-PL" sz="2000" dirty="0" smtClean="0">
              <a:latin typeface="Lato"/>
              <a:cs typeface="Lucida Sans Unicode" pitchFamily="34" charset="0"/>
            </a:endParaRPr>
          </a:p>
          <a:p>
            <a:pPr>
              <a:lnSpc>
                <a:spcPct val="80000"/>
              </a:lnSpc>
              <a:buFont typeface="Wingdings" pitchFamily="2" charset="2"/>
              <a:buChar char="Ø"/>
            </a:pPr>
            <a:endParaRPr lang="en-GB" altLang="pl-PL" sz="1400" dirty="0" smtClean="0">
              <a:latin typeface="Lato"/>
              <a:cs typeface="Lucida Sans Unicode" pitchFamily="34" charset="0"/>
            </a:endParaRPr>
          </a:p>
          <a:p>
            <a:pPr>
              <a:lnSpc>
                <a:spcPct val="80000"/>
              </a:lnSpc>
              <a:buFont typeface="Wingdings" pitchFamily="2" charset="2"/>
              <a:buChar char="Ø"/>
            </a:pPr>
            <a:r>
              <a:rPr lang="pl-PL" altLang="pl-PL" sz="2000" b="1" dirty="0" smtClean="0">
                <a:latin typeface="Lato"/>
                <a:cs typeface="Lucida Sans Unicode" pitchFamily="34" charset="0"/>
              </a:rPr>
              <a:t>  </a:t>
            </a:r>
            <a:r>
              <a:rPr lang="en-GB" altLang="pl-PL" sz="2000" b="1" dirty="0" err="1" smtClean="0">
                <a:latin typeface="Lato"/>
                <a:cs typeface="Lucida Sans Unicode" pitchFamily="34" charset="0"/>
              </a:rPr>
              <a:t>Kiedy</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istnieje</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obowi</a:t>
            </a:r>
            <a:r>
              <a:rPr lang="pl-PL" altLang="pl-PL" sz="2000" b="1" dirty="0" smtClean="0">
                <a:latin typeface="Lato"/>
                <a:cs typeface="Lucida Sans Unicode" pitchFamily="34" charset="0"/>
              </a:rPr>
              <a:t>ą</a:t>
            </a:r>
            <a:r>
              <a:rPr lang="en-GB" altLang="pl-PL" sz="2000" b="1" dirty="0" err="1" smtClean="0">
                <a:latin typeface="Lato"/>
                <a:cs typeface="Lucida Sans Unicode" pitchFamily="34" charset="0"/>
              </a:rPr>
              <a:t>zek</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powołania</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Komisji</a:t>
            </a:r>
            <a:r>
              <a:rPr lang="en-GB" altLang="pl-PL" sz="2000" b="1" dirty="0" smtClean="0">
                <a:latin typeface="Lato"/>
                <a:cs typeface="Lucida Sans Unicode" pitchFamily="34" charset="0"/>
              </a:rPr>
              <a:t>? </a:t>
            </a:r>
            <a:r>
              <a:rPr lang="pl-PL" altLang="pl-PL" sz="2000" b="1" dirty="0" smtClean="0">
                <a:latin typeface="Lato"/>
                <a:cs typeface="Lucida Sans Unicode" pitchFamily="34" charset="0"/>
              </a:rPr>
              <a:t/>
            </a:r>
            <a:br>
              <a:rPr lang="pl-PL" altLang="pl-PL" sz="2000" b="1" dirty="0" smtClean="0">
                <a:latin typeface="Lato"/>
                <a:cs typeface="Lucida Sans Unicode" pitchFamily="34" charset="0"/>
              </a:rPr>
            </a:br>
            <a:r>
              <a:rPr lang="pl-PL" altLang="pl-PL" sz="2000" dirty="0" smtClean="0">
                <a:latin typeface="Lato"/>
                <a:cs typeface="Lucida Sans Unicode" pitchFamily="34" charset="0"/>
              </a:rPr>
              <a:t>wartość zamówienia jest = lub &gt; progi unijne </a:t>
            </a:r>
          </a:p>
          <a:p>
            <a:pPr>
              <a:lnSpc>
                <a:spcPct val="80000"/>
              </a:lnSpc>
              <a:buFont typeface="Wingdings" pitchFamily="2" charset="2"/>
              <a:buChar char="Ø"/>
            </a:pPr>
            <a:endParaRPr lang="en-GB" altLang="pl-PL" sz="1400" dirty="0" smtClean="0">
              <a:latin typeface="Lato"/>
              <a:cs typeface="Lucida Sans Unicode" pitchFamily="34" charset="0"/>
            </a:endParaRPr>
          </a:p>
          <a:p>
            <a:pPr>
              <a:lnSpc>
                <a:spcPct val="80000"/>
              </a:lnSpc>
              <a:buFont typeface="Wingdings" pitchFamily="2" charset="2"/>
              <a:buChar char="Ø"/>
            </a:pPr>
            <a:r>
              <a:rPr lang="pl-PL" altLang="pl-PL" sz="2000" b="1" dirty="0" smtClean="0">
                <a:latin typeface="Lato"/>
                <a:cs typeface="Lucida Sans Unicode" pitchFamily="34" charset="0"/>
              </a:rPr>
              <a:t>  </a:t>
            </a:r>
            <a:r>
              <a:rPr lang="en-GB" altLang="pl-PL" sz="2000" b="1" dirty="0" err="1" smtClean="0">
                <a:latin typeface="Lato"/>
                <a:cs typeface="Lucida Sans Unicode" pitchFamily="34" charset="0"/>
              </a:rPr>
              <a:t>Regulamin</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pracy</a:t>
            </a:r>
            <a:r>
              <a:rPr lang="en-GB" altLang="pl-PL" sz="2000" b="1" dirty="0" smtClean="0">
                <a:latin typeface="Lato"/>
                <a:cs typeface="Lucida Sans Unicode" pitchFamily="34" charset="0"/>
              </a:rPr>
              <a:t> </a:t>
            </a:r>
            <a:r>
              <a:rPr lang="en-GB" altLang="pl-PL" sz="2000" b="1" dirty="0" err="1" smtClean="0">
                <a:latin typeface="Lato"/>
                <a:cs typeface="Lucida Sans Unicode" pitchFamily="34" charset="0"/>
              </a:rPr>
              <a:t>Komisji</a:t>
            </a:r>
            <a:r>
              <a:rPr lang="en-GB" altLang="pl-PL" sz="2000" b="1" dirty="0" smtClean="0">
                <a:latin typeface="Lato"/>
                <a:cs typeface="Lucida Sans Unicode" pitchFamily="34" charset="0"/>
              </a:rPr>
              <a:t> </a:t>
            </a:r>
            <a:r>
              <a:rPr lang="pl-PL" altLang="pl-PL" sz="2000" b="1" dirty="0" smtClean="0">
                <a:latin typeface="Lato"/>
                <a:cs typeface="Lucida Sans Unicode" pitchFamily="34" charset="0"/>
              </a:rPr>
              <a:t>: </a:t>
            </a:r>
            <a:r>
              <a:rPr lang="en-GB" altLang="pl-PL" sz="2000" dirty="0" err="1" smtClean="0">
                <a:latin typeface="Lato"/>
                <a:cs typeface="Lucida Sans Unicode" pitchFamily="34" charset="0"/>
              </a:rPr>
              <a:t>dokument</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określaj</a:t>
            </a:r>
            <a:r>
              <a:rPr lang="pl-PL" altLang="pl-PL" sz="2000" dirty="0" smtClean="0">
                <a:latin typeface="Lato"/>
                <a:cs typeface="Lucida Sans Unicode" pitchFamily="34" charset="0"/>
              </a:rPr>
              <a:t>ą</a:t>
            </a:r>
            <a:r>
              <a:rPr lang="en-GB" altLang="pl-PL" sz="2000" dirty="0" smtClean="0">
                <a:latin typeface="Lato"/>
                <a:cs typeface="Lucida Sans Unicode" pitchFamily="34" charset="0"/>
              </a:rPr>
              <a:t>cy </a:t>
            </a:r>
            <a:r>
              <a:rPr lang="en-GB" altLang="pl-PL" sz="2000" dirty="0" err="1" smtClean="0">
                <a:latin typeface="Lato"/>
                <a:cs typeface="Lucida Sans Unicode" pitchFamily="34" charset="0"/>
              </a:rPr>
              <a:t>organizację</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skład</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tryb</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pracy</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oraz</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zakres</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obowi</a:t>
            </a:r>
            <a:r>
              <a:rPr lang="pl-PL" altLang="pl-PL" sz="2000" dirty="0" smtClean="0">
                <a:latin typeface="Lato"/>
                <a:cs typeface="Lucida Sans Unicode" pitchFamily="34" charset="0"/>
              </a:rPr>
              <a:t>ą</a:t>
            </a:r>
            <a:r>
              <a:rPr lang="en-GB" altLang="pl-PL" sz="2000" dirty="0" err="1" smtClean="0">
                <a:latin typeface="Lato"/>
                <a:cs typeface="Lucida Sans Unicode" pitchFamily="34" charset="0"/>
              </a:rPr>
              <a:t>zków</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członków</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komisji</a:t>
            </a:r>
            <a:r>
              <a:rPr lang="en-GB" altLang="pl-PL" sz="2000" dirty="0" smtClean="0">
                <a:latin typeface="Lato"/>
                <a:cs typeface="Lucida Sans Unicode" pitchFamily="34" charset="0"/>
              </a:rPr>
              <a:t> </a:t>
            </a:r>
            <a:r>
              <a:rPr lang="en-GB" altLang="pl-PL" sz="2000" dirty="0" err="1" smtClean="0">
                <a:latin typeface="Lato"/>
                <a:cs typeface="Lucida Sans Unicode" pitchFamily="34" charset="0"/>
              </a:rPr>
              <a:t>przetargowej</a:t>
            </a:r>
            <a:r>
              <a:rPr lang="en-GB" altLang="pl-PL" sz="1600" dirty="0" smtClean="0">
                <a:latin typeface="Lato"/>
                <a:cs typeface="Lucida Sans Unicode" pitchFamily="34" charset="0"/>
              </a:rPr>
              <a:t/>
            </a:r>
            <a:br>
              <a:rPr lang="en-GB" altLang="pl-PL" sz="1600" dirty="0" smtClean="0">
                <a:latin typeface="Lato"/>
                <a:cs typeface="Lucida Sans Unicode" pitchFamily="34" charset="0"/>
              </a:rPr>
            </a:br>
            <a:endParaRPr lang="pl-PL" altLang="pl-PL" sz="1400" dirty="0" smtClean="0">
              <a:latin typeface="Lato"/>
              <a:cs typeface="Lucida Sans Unicode" pitchFamily="34" charset="0"/>
            </a:endParaRPr>
          </a:p>
          <a:p>
            <a:pPr>
              <a:lnSpc>
                <a:spcPct val="80000"/>
              </a:lnSpc>
            </a:pPr>
            <a:r>
              <a:rPr lang="pl-PL" altLang="pl-PL" sz="2200" b="1" dirty="0" smtClean="0">
                <a:latin typeface="Lato"/>
                <a:cs typeface="Lucida Sans Unicode" pitchFamily="34" charset="0"/>
              </a:rPr>
              <a:t>Art. 19 – 21 ustawy.</a:t>
            </a:r>
            <a:endParaRPr lang="en-GB" altLang="pl-PL" sz="2200" b="1" dirty="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62</a:t>
            </a:fld>
            <a:endParaRPr lang="pl-PL" altLang="pl-PL" dirty="0">
              <a:solidFill>
                <a:schemeClr val="accent3">
                  <a:lumMod val="75000"/>
                </a:schemeClr>
              </a:solidFill>
            </a:endParaRPr>
          </a:p>
        </p:txBody>
      </p:sp>
      <p:sp>
        <p:nvSpPr>
          <p:cNvPr id="7" name="TextBox 1"/>
          <p:cNvSpPr txBox="1"/>
          <p:nvPr/>
        </p:nvSpPr>
        <p:spPr>
          <a:xfrm>
            <a:off x="251520" y="719610"/>
            <a:ext cx="5112568" cy="933589"/>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KOMISJA PRZETARGOWA</a:t>
            </a:r>
          </a:p>
          <a:p>
            <a:endParaRPr lang="pl-PL" sz="2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1772816"/>
            <a:ext cx="7776864" cy="481978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400" b="1" dirty="0" smtClean="0">
                <a:latin typeface="Lato"/>
                <a:cs typeface="Lucida Sans Unicode" pitchFamily="34" charset="0"/>
              </a:rPr>
              <a:t>ZESPÓŁ OSÓB</a:t>
            </a:r>
            <a:r>
              <a:rPr lang="pl-PL" altLang="pl-PL" sz="2000" b="1" dirty="0" smtClean="0">
                <a:latin typeface="Lato"/>
                <a:cs typeface="Lucida Sans Unicode" pitchFamily="34" charset="0"/>
              </a:rPr>
              <a:t/>
            </a:r>
            <a:br>
              <a:rPr lang="pl-PL" altLang="pl-PL" sz="2000" b="1" dirty="0" smtClean="0">
                <a:latin typeface="Lato"/>
                <a:cs typeface="Lucida Sans Unicode" pitchFamily="34" charset="0"/>
              </a:rPr>
            </a:br>
            <a:r>
              <a:rPr lang="pl-PL" altLang="pl-PL" sz="1000" b="1" dirty="0" smtClean="0">
                <a:latin typeface="Lato"/>
                <a:cs typeface="Lucida Sans Unicode" pitchFamily="34" charset="0"/>
              </a:rPr>
              <a:t/>
            </a:r>
            <a:br>
              <a:rPr lang="pl-PL" altLang="pl-PL" sz="1000" b="1" dirty="0" smtClean="0">
                <a:latin typeface="Lato"/>
                <a:cs typeface="Lucida Sans Unicode" pitchFamily="34" charset="0"/>
              </a:rPr>
            </a:br>
            <a:r>
              <a:rPr lang="pl-PL" altLang="pl-PL" sz="2000" dirty="0" smtClean="0">
                <a:latin typeface="Lato"/>
                <a:cs typeface="Lucida Sans Unicode" pitchFamily="34" charset="0"/>
              </a:rPr>
              <a:t>- powoływany do sprawowania nadzoru nad realizacją udzielonego zamówienia, </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dirty="0" smtClean="0">
                <a:latin typeface="Lato"/>
                <a:cs typeface="Lucida Sans Unicode" pitchFamily="34" charset="0"/>
              </a:rPr>
              <a:t>- zespół osób musi być powołany w przypadku zamówienia na roboty budowlane lub usługi, którego wartość jest równa lub przekracza wyrażoną w złotych równowartość 1000 000 euro,</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dirty="0" smtClean="0">
                <a:latin typeface="Lato"/>
                <a:cs typeface="Lucida Sans Unicode" pitchFamily="34" charset="0"/>
              </a:rPr>
              <a:t>- zespół jest powoływany dla jednego lub więcej powiązanych ze sobą zamówień,</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dirty="0" smtClean="0">
                <a:latin typeface="Lato"/>
                <a:cs typeface="Lucida Sans Unicode" pitchFamily="34" charset="0"/>
              </a:rPr>
              <a:t>- co najmniej 2 osoby (dwóch członków zespołu) jest powoływanych do komisji przetargowej – sugeruje to, że zespół osób musi zostać powołany przed powołaniem (albo równocześnie) komisji przetargowej,</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dirty="0" smtClean="0">
                <a:latin typeface="Lato"/>
                <a:cs typeface="Lucida Sans Unicode" pitchFamily="34" charset="0"/>
              </a:rPr>
              <a:t>- wyjątek: zespołu osób nie powołuje się, jeżeli zamawiający w inny sposób zapewnia udział co najmniej dwóch członków komisji przetargowej, w nadzorze nad realizacją udzielonego zamówienia</a:t>
            </a:r>
            <a:r>
              <a:rPr lang="pl-PL" altLang="pl-PL" sz="2000" b="1" dirty="0" smtClean="0">
                <a:latin typeface="Lato"/>
                <a:cs typeface="Lucida Sans Unicode" pitchFamily="34" charset="0"/>
              </a:rPr>
              <a:t/>
            </a:r>
            <a:br>
              <a:rPr lang="pl-PL" altLang="pl-PL" sz="2000" b="1" dirty="0" smtClean="0">
                <a:latin typeface="Lato"/>
                <a:cs typeface="Lucida Sans Unicode" pitchFamily="34" charset="0"/>
              </a:rPr>
            </a:br>
            <a:endParaRPr lang="pl-PL" altLang="pl-PL" sz="1000" b="1" dirty="0" smtClean="0">
              <a:latin typeface="Lato"/>
              <a:cs typeface="Lucida Sans Unicode" pitchFamily="34" charset="0"/>
            </a:endParaRPr>
          </a:p>
          <a:p>
            <a:pPr>
              <a:lnSpc>
                <a:spcPct val="80000"/>
              </a:lnSpc>
              <a:buClr>
                <a:srgbClr val="A50021"/>
              </a:buClr>
            </a:pPr>
            <a:r>
              <a:rPr lang="pl-PL" altLang="pl-PL" sz="2000" b="1" dirty="0" smtClean="0">
                <a:latin typeface="Lato"/>
                <a:cs typeface="Lucida Sans Unicode" pitchFamily="34" charset="0"/>
              </a:rPr>
              <a:t>(art. 20a ustawy </a:t>
            </a:r>
            <a:r>
              <a:rPr lang="pl-PL" altLang="pl-PL" sz="2000" b="1" dirty="0" err="1" smtClean="0">
                <a:latin typeface="Lato"/>
                <a:cs typeface="Lucida Sans Unicode" pitchFamily="34" charset="0"/>
              </a:rPr>
              <a:t>pzp</a:t>
            </a:r>
            <a:r>
              <a:rPr lang="pl-PL" altLang="pl-PL" sz="2000" b="1" dirty="0" smtClean="0">
                <a:latin typeface="Lato"/>
                <a:cs typeface="Lucida Sans Unicode" pitchFamily="34" charset="0"/>
              </a:rPr>
              <a:t>)</a:t>
            </a:r>
            <a:endParaRPr lang="pl-PL" altLang="pl-PL" sz="2000" b="1" dirty="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63</a:t>
            </a:fld>
            <a:endParaRPr lang="pl-PL" altLang="pl-PL" dirty="0">
              <a:solidFill>
                <a:schemeClr val="accent3">
                  <a:lumMod val="75000"/>
                </a:schemeClr>
              </a:solidFill>
            </a:endParaRPr>
          </a:p>
        </p:txBody>
      </p:sp>
      <p:sp>
        <p:nvSpPr>
          <p:cNvPr id="7" name="TextBox 1"/>
          <p:cNvSpPr txBox="1"/>
          <p:nvPr/>
        </p:nvSpPr>
        <p:spPr>
          <a:xfrm>
            <a:off x="251520" y="719610"/>
            <a:ext cx="5112568" cy="954107"/>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ZESPÓŁ OSÓB</a:t>
            </a:r>
          </a:p>
          <a:p>
            <a:endParaRPr lang="pl-PL" sz="2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88840"/>
            <a:ext cx="7632700" cy="4179606"/>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r>
              <a:rPr lang="pl-PL" sz="2400" b="1" u="sng" dirty="0" smtClean="0">
                <a:latin typeface="Lato"/>
                <a:cs typeface="Lucida Sans Unicode" pitchFamily="34" charset="0"/>
              </a:rPr>
              <a:t>I Etap: </a:t>
            </a:r>
            <a:r>
              <a:rPr lang="pl-PL" sz="2200" b="1" u="sng" dirty="0" smtClean="0">
                <a:latin typeface="Lato"/>
                <a:cs typeface="Lucida Sans Unicode" pitchFamily="34" charset="0"/>
              </a:rPr>
              <a:t/>
            </a:r>
            <a:br>
              <a:rPr lang="pl-PL" sz="2200" b="1" u="sng" dirty="0" smtClean="0">
                <a:latin typeface="Lato"/>
                <a:cs typeface="Lucida Sans Unicode" pitchFamily="34" charset="0"/>
              </a:rPr>
            </a:br>
            <a:r>
              <a:rPr lang="pl-PL" sz="2000" b="1" u="sng" dirty="0" smtClean="0">
                <a:latin typeface="Lato"/>
                <a:cs typeface="Lucida Sans Unicode" pitchFamily="34" charset="0"/>
              </a:rPr>
              <a:t/>
            </a:r>
            <a:br>
              <a:rPr lang="pl-PL" sz="2000" b="1" u="sng" dirty="0" smtClean="0">
                <a:latin typeface="Lato"/>
                <a:cs typeface="Lucida Sans Unicode" pitchFamily="34" charset="0"/>
              </a:rPr>
            </a:br>
            <a:r>
              <a:rPr lang="pl-PL" sz="2400" b="1" u="sng" dirty="0" smtClean="0">
                <a:latin typeface="Lato"/>
                <a:cs typeface="Lucida Sans Unicode" pitchFamily="34" charset="0"/>
              </a:rPr>
              <a:t>Przygotowanie postępowania o udzielenie zamówienia:</a:t>
            </a:r>
            <a:r>
              <a:rPr lang="pl-PL" sz="2000" b="1" u="sng" dirty="0" smtClean="0">
                <a:latin typeface="Lato"/>
                <a:cs typeface="Lucida Sans Unicode" pitchFamily="34" charset="0"/>
              </a:rPr>
              <a:t/>
            </a:r>
            <a:br>
              <a:rPr lang="pl-PL" sz="2000" b="1" u="sng" dirty="0" smtClean="0">
                <a:latin typeface="Lato"/>
                <a:cs typeface="Lucida Sans Unicode" pitchFamily="34" charset="0"/>
              </a:rPr>
            </a:br>
            <a:r>
              <a:rPr lang="pl-PL" sz="1000" b="1" u="sng" dirty="0" smtClean="0">
                <a:latin typeface="Lato"/>
                <a:cs typeface="Lucida Sans Unicode" pitchFamily="34" charset="0"/>
              </a:rPr>
              <a:t/>
            </a:r>
            <a:br>
              <a:rPr lang="pl-PL" sz="1000" b="1" u="sng" dirty="0" smtClean="0">
                <a:latin typeface="Lato"/>
                <a:cs typeface="Lucida Sans Unicode" pitchFamily="34" charset="0"/>
              </a:rPr>
            </a:br>
            <a:r>
              <a:rPr lang="pl-PL" sz="1000" b="1" u="sng" dirty="0" smtClean="0">
                <a:latin typeface="Lato"/>
                <a:cs typeface="Lucida Sans Unicode" pitchFamily="34" charset="0"/>
              </a:rPr>
              <a:t/>
            </a:r>
            <a:br>
              <a:rPr lang="pl-PL" sz="1000" b="1" u="sng" dirty="0" smtClean="0">
                <a:latin typeface="Lato"/>
                <a:cs typeface="Lucida Sans Unicode" pitchFamily="34" charset="0"/>
              </a:rPr>
            </a:br>
            <a:r>
              <a:rPr lang="pl-PL" sz="2000" dirty="0" smtClean="0">
                <a:latin typeface="Lato"/>
                <a:cs typeface="Lucida Sans Unicode" pitchFamily="34" charset="0"/>
              </a:rPr>
              <a:t>1) określenie przedmiotu zamówienia – co chcę kupić/zlecić;</a:t>
            </a:r>
            <a:br>
              <a:rPr lang="pl-PL" sz="2000" dirty="0" smtClean="0">
                <a:latin typeface="Lato"/>
                <a:cs typeface="Lucida Sans Unicode" pitchFamily="34" charset="0"/>
              </a:rPr>
            </a:br>
            <a:r>
              <a:rPr lang="pl-PL" sz="1000" dirty="0" smtClean="0">
                <a:latin typeface="Lato"/>
                <a:cs typeface="Lucida Sans Unicode" pitchFamily="34" charset="0"/>
              </a:rPr>
              <a:t/>
            </a:r>
            <a:br>
              <a:rPr lang="pl-PL" sz="1000" dirty="0" smtClean="0">
                <a:latin typeface="Lato"/>
                <a:cs typeface="Lucida Sans Unicode" pitchFamily="34" charset="0"/>
              </a:rPr>
            </a:br>
            <a:r>
              <a:rPr lang="pl-PL" sz="2000" dirty="0" smtClean="0">
                <a:latin typeface="Lato"/>
                <a:cs typeface="Lucida Sans Unicode" pitchFamily="34" charset="0"/>
              </a:rPr>
              <a:t>2) oszacowanie wartości zamówienia – ile mnie to będzie kosztować;</a:t>
            </a:r>
            <a:br>
              <a:rPr lang="pl-PL" sz="2000" dirty="0" smtClean="0">
                <a:latin typeface="Lato"/>
                <a:cs typeface="Lucida Sans Unicode" pitchFamily="34" charset="0"/>
              </a:rPr>
            </a:br>
            <a:r>
              <a:rPr lang="pl-PL" sz="1000" dirty="0" smtClean="0">
                <a:latin typeface="Lato"/>
                <a:cs typeface="Lucida Sans Unicode" pitchFamily="34" charset="0"/>
              </a:rPr>
              <a:t/>
            </a:r>
            <a:br>
              <a:rPr lang="pl-PL" sz="1000" dirty="0" smtClean="0">
                <a:latin typeface="Lato"/>
                <a:cs typeface="Lucida Sans Unicode" pitchFamily="34" charset="0"/>
              </a:rPr>
            </a:br>
            <a:r>
              <a:rPr lang="pl-PL" sz="2000" dirty="0" smtClean="0">
                <a:latin typeface="Lato"/>
                <a:cs typeface="Lucida Sans Unicode" pitchFamily="34" charset="0"/>
              </a:rPr>
              <a:t>3) ujęcie zamówienia w budżecie/planie finansowym;</a:t>
            </a:r>
            <a:br>
              <a:rPr lang="pl-PL" sz="2000" dirty="0" smtClean="0">
                <a:latin typeface="Lato"/>
                <a:cs typeface="Lucida Sans Unicode" pitchFamily="34" charset="0"/>
              </a:rPr>
            </a:br>
            <a:r>
              <a:rPr lang="pl-PL" sz="1000" dirty="0" smtClean="0">
                <a:latin typeface="Lato"/>
                <a:cs typeface="Lucida Sans Unicode" pitchFamily="34" charset="0"/>
              </a:rPr>
              <a:t/>
            </a:r>
            <a:br>
              <a:rPr lang="pl-PL" sz="1000" dirty="0" smtClean="0">
                <a:latin typeface="Lato"/>
                <a:cs typeface="Lucida Sans Unicode" pitchFamily="34" charset="0"/>
              </a:rPr>
            </a:br>
            <a:r>
              <a:rPr lang="pl-PL" sz="2000" dirty="0" smtClean="0">
                <a:latin typeface="Lato"/>
                <a:cs typeface="Lucida Sans Unicode" pitchFamily="34" charset="0"/>
              </a:rPr>
              <a:t>4) wybór procedury - trybu udzielenia zamówienia publicznego zgodnie z ustawą albo procedury zgodnej z właściwymi wytycznymi; </a:t>
            </a:r>
            <a:br>
              <a:rPr lang="pl-PL" sz="2000" dirty="0" smtClean="0">
                <a:latin typeface="Lato"/>
                <a:cs typeface="Lucida Sans Unicode" pitchFamily="34" charset="0"/>
              </a:rPr>
            </a:br>
            <a:r>
              <a:rPr lang="pl-PL" sz="1000" dirty="0" smtClean="0">
                <a:latin typeface="Lato"/>
                <a:cs typeface="Lucida Sans Unicode" pitchFamily="34" charset="0"/>
              </a:rPr>
              <a:t/>
            </a:r>
            <a:br>
              <a:rPr lang="pl-PL" sz="1000" dirty="0" smtClean="0">
                <a:latin typeface="Lato"/>
                <a:cs typeface="Lucida Sans Unicode" pitchFamily="34" charset="0"/>
              </a:rPr>
            </a:br>
            <a:r>
              <a:rPr lang="pl-PL" sz="2000" dirty="0" smtClean="0">
                <a:latin typeface="Lato"/>
                <a:cs typeface="Lucida Sans Unicode" pitchFamily="34" charset="0"/>
              </a:rPr>
              <a:t>5) opracowanie SIWZ lub innego dokumentu zgodnego </a:t>
            </a:r>
            <a:br>
              <a:rPr lang="pl-PL" sz="2000" dirty="0" smtClean="0">
                <a:latin typeface="Lato"/>
                <a:cs typeface="Lucida Sans Unicode" pitchFamily="34" charset="0"/>
              </a:rPr>
            </a:br>
            <a:r>
              <a:rPr lang="pl-PL" sz="2000" dirty="0" smtClean="0">
                <a:latin typeface="Lato"/>
                <a:cs typeface="Lucida Sans Unicode" pitchFamily="34" charset="0"/>
              </a:rPr>
              <a:t>z właściwymi wytycznymi.</a:t>
            </a:r>
            <a:endParaRPr lang="pl-PL" sz="2000" b="1" u="sng" dirty="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64</a:t>
            </a:fld>
            <a:endParaRPr lang="pl-PL" altLang="pl-PL" dirty="0">
              <a:solidFill>
                <a:schemeClr val="accent3">
                  <a:lumMod val="75000"/>
                </a:schemeClr>
              </a:solidFill>
            </a:endParaRPr>
          </a:p>
        </p:txBody>
      </p:sp>
      <p:sp>
        <p:nvSpPr>
          <p:cNvPr id="7" name="TextBox 1"/>
          <p:cNvSpPr txBox="1"/>
          <p:nvPr/>
        </p:nvSpPr>
        <p:spPr>
          <a:xfrm>
            <a:off x="251520" y="71961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SCHEMAT PROCEDURY ZAMÓWIENIOWEJ</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132856"/>
            <a:ext cx="7776864" cy="4278094"/>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000" b="1" dirty="0" smtClean="0">
                <a:latin typeface="Lato"/>
                <a:ea typeface="Arial Unicode MS" pitchFamily="34" charset="-128"/>
                <a:cs typeface="Lucida Sans Unicode" pitchFamily="34" charset="0"/>
              </a:rPr>
              <a:t>⇨</a:t>
            </a:r>
            <a:r>
              <a:rPr lang="pl-PL" altLang="pl-PL" sz="2000" b="1" dirty="0" smtClean="0">
                <a:latin typeface="Lato"/>
                <a:cs typeface="Lucida Sans Unicode" pitchFamily="34" charset="0"/>
              </a:rPr>
              <a:t> </a:t>
            </a:r>
            <a:r>
              <a:rPr lang="pl-PL" altLang="pl-PL" sz="2000" dirty="0" smtClean="0">
                <a:latin typeface="Lato"/>
                <a:cs typeface="Lucida Sans Unicode" pitchFamily="34" charset="0"/>
              </a:rPr>
              <a:t>obowiązkowe sporządzanie i zamieszczenie na stronie internetowej </a:t>
            </a:r>
            <a:r>
              <a:rPr lang="pl-PL" altLang="pl-PL" sz="2000" b="1" u="sng" dirty="0" smtClean="0">
                <a:latin typeface="Lato"/>
                <a:cs typeface="Lucida Sans Unicode" pitchFamily="34" charset="0"/>
              </a:rPr>
              <a:t>planów postępowań </a:t>
            </a:r>
            <a:r>
              <a:rPr lang="pl-PL" altLang="pl-PL" sz="2000" dirty="0" smtClean="0">
                <a:latin typeface="Lato"/>
                <a:cs typeface="Lucida Sans Unicode" pitchFamily="34" charset="0"/>
              </a:rPr>
              <a:t>o udzielenie zamówień publicznych (w terminie 30 dni od dnia przyjęcia budżetu lub planu finansowego przez uprawniony organ) - dotyczy zamawiających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z art. 3 ust. 1 pkt 1-2 </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b="1" dirty="0" smtClean="0">
                <a:latin typeface="Lato"/>
                <a:ea typeface="Arial Unicode MS" pitchFamily="34" charset="-128"/>
                <a:cs typeface="Lucida Sans Unicode" pitchFamily="34" charset="0"/>
              </a:rPr>
              <a:t>⇨</a:t>
            </a:r>
            <a:r>
              <a:rPr lang="pl-PL" altLang="pl-PL" sz="2000" dirty="0" smtClean="0">
                <a:latin typeface="Lato"/>
                <a:cs typeface="Lucida Sans Unicode" pitchFamily="34" charset="0"/>
              </a:rPr>
              <a:t> plan postępowań zawiera w szczególności informacje dotyczące:</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dirty="0" smtClean="0">
                <a:latin typeface="Lato"/>
                <a:cs typeface="Lucida Sans Unicode" pitchFamily="34" charset="0"/>
              </a:rPr>
              <a:t>	1) przedmiotu zamówienia;</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t>
            </a:r>
            <a:r>
              <a:rPr lang="pl-PL" altLang="pl-PL" sz="2000" dirty="0" smtClean="0">
                <a:latin typeface="Lato"/>
                <a:cs typeface="Lucida Sans Unicode" pitchFamily="34" charset="0"/>
              </a:rPr>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	2) rodzaju zamówienia według podziału na roboty 	budowlane, dostawy lub usługi;</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t>
            </a:r>
            <a:r>
              <a:rPr lang="pl-PL" altLang="pl-PL" sz="2000" dirty="0" smtClean="0">
                <a:latin typeface="Lato"/>
                <a:cs typeface="Lucida Sans Unicode" pitchFamily="34" charset="0"/>
              </a:rPr>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	3) przewidywanego trybu lub innej procedury udzielenia 	zamówienia;</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t>
            </a:r>
            <a:r>
              <a:rPr lang="pl-PL" altLang="pl-PL" sz="2000" dirty="0" smtClean="0">
                <a:latin typeface="Lato"/>
                <a:cs typeface="Lucida Sans Unicode" pitchFamily="34" charset="0"/>
              </a:rPr>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	4) orientacyjnej wartości zamówienia;</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t>
            </a:r>
            <a:br>
              <a:rPr lang="pl-PL" altLang="pl-PL" sz="1000" dirty="0" smtClean="0">
                <a:latin typeface="Lato"/>
                <a:cs typeface="Lucida Sans Unicode" pitchFamily="34" charset="0"/>
              </a:rPr>
            </a:br>
            <a:r>
              <a:rPr lang="pl-PL" altLang="pl-PL" sz="2000" dirty="0" smtClean="0">
                <a:latin typeface="Lato"/>
                <a:cs typeface="Lucida Sans Unicode" pitchFamily="34" charset="0"/>
              </a:rPr>
              <a:t>	5) przewidywanego terminu wszczęcia postępowania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	w ujęciu kwartalnym lub miesięcznym</a:t>
            </a:r>
            <a:endParaRPr lang="pl-PL" altLang="pl-PL" sz="2000" dirty="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65</a:t>
            </a:fld>
            <a:endParaRPr lang="pl-PL" altLang="pl-PL" dirty="0">
              <a:solidFill>
                <a:schemeClr val="accent3">
                  <a:lumMod val="75000"/>
                </a:schemeClr>
              </a:solidFill>
            </a:endParaRPr>
          </a:p>
        </p:txBody>
      </p:sp>
      <p:sp>
        <p:nvSpPr>
          <p:cNvPr id="7" name="TextBox 1"/>
          <p:cNvSpPr txBox="1"/>
          <p:nvPr/>
        </p:nvSpPr>
        <p:spPr>
          <a:xfrm>
            <a:off x="251520" y="719610"/>
            <a:ext cx="5112568" cy="1261884"/>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PLANY POSTĘPOWAŃ O UDZIELENIE ZAMÓWIENIA PUBLICZNEGO</a:t>
            </a:r>
          </a:p>
          <a:p>
            <a:endParaRPr lang="pl-PL" sz="2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132856"/>
            <a:ext cx="7632700" cy="4327338"/>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488950" indent="-381000">
              <a:lnSpc>
                <a:spcPct val="80000"/>
              </a:lnSpc>
              <a:buFont typeface="Wingdings" pitchFamily="2" charset="2"/>
              <a:buChar char="Ø"/>
              <a:defRPr/>
            </a:pPr>
            <a:r>
              <a:rPr lang="pl-PL" altLang="pl-PL" sz="2300" b="1" dirty="0" smtClean="0">
                <a:latin typeface="Lato"/>
                <a:cs typeface="Lucida Sans Unicode" pitchFamily="34" charset="0"/>
              </a:rPr>
              <a:t>OPIS PRZEDMIOTU ZAMÓWIENIA</a:t>
            </a:r>
            <a:r>
              <a:rPr lang="pl-PL" altLang="pl-PL" sz="2000" b="1" dirty="0" smtClean="0">
                <a:latin typeface="Lato"/>
                <a:cs typeface="Lucida Sans Unicode" pitchFamily="34" charset="0"/>
              </a:rPr>
              <a:t/>
            </a:r>
            <a:br>
              <a:rPr lang="pl-PL" altLang="pl-PL" sz="2000" b="1" dirty="0" smtClean="0">
                <a:latin typeface="Lato"/>
                <a:cs typeface="Lucida Sans Unicode" pitchFamily="34" charset="0"/>
              </a:rPr>
            </a:br>
            <a:endParaRPr lang="pl-PL" altLang="pl-PL" sz="2000" b="1" dirty="0" smtClean="0">
              <a:latin typeface="Lato"/>
              <a:cs typeface="Lucida Sans Unicode" pitchFamily="34" charset="0"/>
            </a:endParaRPr>
          </a:p>
          <a:p>
            <a:pPr marL="107950">
              <a:lnSpc>
                <a:spcPct val="80000"/>
              </a:lnSpc>
              <a:defRPr/>
            </a:pPr>
            <a:endParaRPr lang="pl-PL" altLang="pl-PL" sz="2000" b="1" u="sng" dirty="0" smtClean="0">
              <a:latin typeface="Lato"/>
              <a:cs typeface="Lucida Sans Unicode" pitchFamily="34" charset="0"/>
            </a:endParaRPr>
          </a:p>
          <a:p>
            <a:pPr marL="488950" indent="-381000">
              <a:lnSpc>
                <a:spcPct val="80000"/>
              </a:lnSpc>
              <a:defRPr/>
            </a:pPr>
            <a:r>
              <a:rPr lang="pl-PL" altLang="pl-PL" sz="2000" b="1" u="sng" dirty="0" smtClean="0">
                <a:latin typeface="Lato"/>
                <a:cs typeface="Lucida Sans Unicode" pitchFamily="34" charset="0"/>
              </a:rPr>
              <a:t>Przepisy pozytywne </a:t>
            </a:r>
            <a:r>
              <a:rPr lang="pl-PL" altLang="pl-PL" sz="2000" dirty="0" smtClean="0">
                <a:latin typeface="Lato"/>
                <a:cs typeface="Lucida Sans Unicode" pitchFamily="34" charset="0"/>
              </a:rPr>
              <a:t>– określają, w jaki sposób zamawiający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powinien opisać przedmiot zamówienia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(prawo ale zarazem obowiązek zamawiającego)</a:t>
            </a:r>
          </a:p>
          <a:p>
            <a:pPr marL="488950" indent="-381000">
              <a:lnSpc>
                <a:spcPct val="80000"/>
              </a:lnSpc>
              <a:defRPr/>
            </a:pPr>
            <a:endParaRPr lang="pl-PL" altLang="pl-PL" sz="2000" u="sng" dirty="0" smtClean="0">
              <a:latin typeface="Lato"/>
              <a:cs typeface="Lucida Sans Unicode" pitchFamily="34" charset="0"/>
            </a:endParaRPr>
          </a:p>
          <a:p>
            <a:pPr marL="488950" indent="-381000">
              <a:lnSpc>
                <a:spcPct val="80000"/>
              </a:lnSpc>
              <a:defRPr/>
            </a:pPr>
            <a:r>
              <a:rPr lang="pl-PL" altLang="pl-PL" sz="2000" b="1" u="sng" dirty="0" smtClean="0">
                <a:latin typeface="Lato"/>
                <a:cs typeface="Lucida Sans Unicode" pitchFamily="34" charset="0"/>
              </a:rPr>
              <a:t>Przepisy negatywne </a:t>
            </a:r>
            <a:r>
              <a:rPr lang="pl-PL" altLang="pl-PL" sz="2000" dirty="0" smtClean="0">
                <a:latin typeface="Lato"/>
                <a:cs typeface="Lucida Sans Unicode" pitchFamily="34" charset="0"/>
              </a:rPr>
              <a:t>– stanowią zakaz dokonywania opisu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w sposób, który mógłby utrudniać uczciwą konkurencję. </a:t>
            </a:r>
            <a:br>
              <a:rPr lang="pl-PL" altLang="pl-PL" sz="2000" dirty="0" smtClean="0">
                <a:latin typeface="Lato"/>
                <a:cs typeface="Lucida Sans Unicode" pitchFamily="34" charset="0"/>
              </a:rPr>
            </a:br>
            <a:endParaRPr lang="pl-PL" altLang="pl-PL" sz="2000" dirty="0" smtClean="0">
              <a:latin typeface="Lato"/>
              <a:cs typeface="Lucida Sans Unicode" pitchFamily="34" charset="0"/>
            </a:endParaRPr>
          </a:p>
          <a:p>
            <a:pPr marL="488950" indent="-381000">
              <a:lnSpc>
                <a:spcPct val="80000"/>
              </a:lnSpc>
              <a:defRPr/>
            </a:pPr>
            <a:r>
              <a:rPr lang="pl-PL" altLang="pl-PL" sz="2000" b="1" dirty="0" smtClean="0">
                <a:latin typeface="Lato"/>
                <a:cs typeface="Lucida Sans Unicode" pitchFamily="34" charset="0"/>
              </a:rPr>
              <a:t>Przy dokonywaniu opisu przedmiotu zamówienia (OPZ) należy kierować się podstawowymi </a:t>
            </a:r>
            <a:r>
              <a:rPr lang="pl-PL" altLang="pl-PL" sz="2000" b="1" u="sng" dirty="0" smtClean="0">
                <a:latin typeface="Lato"/>
                <a:cs typeface="Lucida Sans Unicode" pitchFamily="34" charset="0"/>
              </a:rPr>
              <a:t>zasadami udzielania zamówień</a:t>
            </a:r>
            <a:r>
              <a:rPr lang="pl-PL" altLang="pl-PL" sz="2000" b="1" dirty="0" smtClean="0">
                <a:latin typeface="Lato"/>
                <a:cs typeface="Lucida Sans Unicode" pitchFamily="34" charset="0"/>
              </a:rPr>
              <a:t>: </a:t>
            </a:r>
          </a:p>
          <a:p>
            <a:pPr marL="488950" indent="-381000">
              <a:lnSpc>
                <a:spcPct val="80000"/>
              </a:lnSpc>
              <a:defRPr/>
            </a:pPr>
            <a:r>
              <a:rPr lang="pl-PL" altLang="pl-PL" sz="2000" dirty="0" smtClean="0">
                <a:latin typeface="Lato"/>
                <a:cs typeface="Lucida Sans Unicode" pitchFamily="34" charset="0"/>
              </a:rPr>
              <a:t>	- równe traktowanie wykonawców,</a:t>
            </a:r>
          </a:p>
          <a:p>
            <a:pPr marL="488950" indent="-381000">
              <a:lnSpc>
                <a:spcPct val="80000"/>
              </a:lnSpc>
              <a:defRPr/>
            </a:pPr>
            <a:r>
              <a:rPr lang="pl-PL" altLang="pl-PL" sz="2000" dirty="0" smtClean="0">
                <a:latin typeface="Lato"/>
                <a:cs typeface="Lucida Sans Unicode" pitchFamily="34" charset="0"/>
              </a:rPr>
              <a:t>	- uczciwa konkurencja,</a:t>
            </a:r>
          </a:p>
          <a:p>
            <a:pPr marL="488950" indent="-381000">
              <a:lnSpc>
                <a:spcPct val="80000"/>
              </a:lnSpc>
              <a:defRPr/>
            </a:pPr>
            <a:r>
              <a:rPr lang="pl-PL" altLang="pl-PL" sz="2000" dirty="0" smtClean="0">
                <a:latin typeface="Lato"/>
                <a:cs typeface="Lucida Sans Unicode" pitchFamily="34" charset="0"/>
              </a:rPr>
              <a:t>	- proporcjonalność,</a:t>
            </a:r>
          </a:p>
          <a:p>
            <a:pPr marL="488950" indent="-381000">
              <a:lnSpc>
                <a:spcPct val="80000"/>
              </a:lnSpc>
              <a:defRPr/>
            </a:pPr>
            <a:r>
              <a:rPr lang="pl-PL" altLang="pl-PL" sz="2000" dirty="0" smtClean="0">
                <a:latin typeface="Lato"/>
                <a:cs typeface="Lucida Sans Unicode" pitchFamily="34" charset="0"/>
              </a:rPr>
              <a:t>	- przejrzystość.</a:t>
            </a:r>
            <a:endParaRPr lang="en-GB" altLang="pl-PL" sz="2000" dirty="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66</a:t>
            </a:fld>
            <a:endParaRPr lang="pl-PL" altLang="pl-PL" dirty="0">
              <a:solidFill>
                <a:schemeClr val="accent3">
                  <a:lumMod val="75000"/>
                </a:schemeClr>
              </a:solidFill>
            </a:endParaRPr>
          </a:p>
        </p:txBody>
      </p:sp>
      <p:sp>
        <p:nvSpPr>
          <p:cNvPr id="7" name="TextBox 1"/>
          <p:cNvSpPr txBox="1"/>
          <p:nvPr/>
        </p:nvSpPr>
        <p:spPr>
          <a:xfrm>
            <a:off x="251520" y="719610"/>
            <a:ext cx="5112568" cy="1077218"/>
          </a:xfrm>
          <a:prstGeom prst="rect">
            <a:avLst/>
          </a:prstGeom>
          <a:noFill/>
          <a:ln w="57150">
            <a:solidFill>
              <a:srgbClr val="636466"/>
            </a:solidFill>
            <a:miter lim="800000"/>
          </a:ln>
        </p:spPr>
        <p:txBody>
          <a:bodyPr wrap="square" rtlCol="0">
            <a:spAutoFit/>
          </a:bodyPr>
          <a:lstStyle/>
          <a:p>
            <a:endParaRPr lang="pl-PL" sz="32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16831"/>
            <a:ext cx="7920880" cy="474591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smtClean="0">
                <a:latin typeface="Lato"/>
                <a:cs typeface="Lucida Sans Unicode" pitchFamily="34" charset="0"/>
              </a:rPr>
              <a:t>Przepisy negatywne – w jaki sposób nie można opisywać przedmiotu zamówienia</a:t>
            </a:r>
            <a:r>
              <a:rPr lang="pl-PL" altLang="pl-PL" sz="1900" dirty="0" smtClean="0">
                <a:latin typeface="Lato"/>
                <a:cs typeface="Lucida Sans Unicode" pitchFamily="34" charset="0"/>
              </a:rPr>
              <a:t/>
            </a:r>
            <a:br>
              <a:rPr lang="pl-PL" altLang="pl-PL" sz="19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b="1" dirty="0" smtClean="0">
                <a:latin typeface="Lato"/>
                <a:ea typeface="Arial Unicode MS" pitchFamily="34" charset="-128"/>
                <a:cs typeface="Lucida Sans Unicode" pitchFamily="34" charset="0"/>
              </a:rPr>
              <a:t>⇨</a:t>
            </a:r>
            <a:r>
              <a:rPr lang="pl-PL" altLang="pl-PL" sz="2000" b="1" dirty="0" smtClean="0">
                <a:latin typeface="Lato"/>
                <a:cs typeface="Lucida Sans Unicode" pitchFamily="34" charset="0"/>
              </a:rPr>
              <a:t> </a:t>
            </a:r>
            <a:r>
              <a:rPr lang="pl-PL" altLang="pl-PL" sz="2000" dirty="0" smtClean="0">
                <a:latin typeface="Lato"/>
                <a:cs typeface="Lucida Sans Unicode" pitchFamily="34" charset="0"/>
              </a:rPr>
              <a:t>przedmiotu zamówienia nie można opisywać w sposób, który mógłby utrudniać uczciwą konkurencję (art. 29 ust.2 </a:t>
            </a:r>
            <a:r>
              <a:rPr lang="pl-PL" altLang="pl-PL" sz="2000" dirty="0" err="1" smtClean="0">
                <a:latin typeface="Lato"/>
                <a:cs typeface="Lucida Sans Unicode" pitchFamily="34" charset="0"/>
              </a:rPr>
              <a:t>Pzp</a:t>
            </a:r>
            <a:r>
              <a:rPr lang="pl-PL" altLang="pl-PL" sz="2000" dirty="0" smtClean="0">
                <a:latin typeface="Lato"/>
                <a:cs typeface="Lucida Sans Unicode" pitchFamily="34" charset="0"/>
              </a:rPr>
              <a:t>)</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b="1" dirty="0" smtClean="0">
                <a:latin typeface="Lato"/>
                <a:ea typeface="Arial Unicode MS" pitchFamily="34" charset="-128"/>
                <a:cs typeface="Lucida Sans Unicode" pitchFamily="34" charset="0"/>
              </a:rPr>
              <a:t>⇨</a:t>
            </a:r>
            <a:r>
              <a:rPr lang="pl-PL" altLang="pl-PL" sz="2000" b="1" dirty="0" smtClean="0">
                <a:latin typeface="Lato"/>
                <a:cs typeface="Lucida Sans Unicode" pitchFamily="34" charset="0"/>
              </a:rPr>
              <a:t> </a:t>
            </a:r>
            <a:r>
              <a:rPr lang="pl-PL" altLang="pl-PL" sz="2000" dirty="0" smtClean="0">
                <a:latin typeface="Lato"/>
                <a:cs typeface="Lucida Sans Unicode" pitchFamily="34" charset="0"/>
              </a:rPr>
              <a:t>przedmiotu zamówienia nie można opisywać przez wskazanie znaków towarowych, patentów lub pochodzenia, źródła lub szczególnego procesu, który charakteryzuje produkty lub usługi dostarczane przez konkretnego wykonawcę, jeżeli mogłoby to doprowadzić do uprzywilejowania lub wyeliminowania niektórych wykonawców lub produktów,  chyba że jest to uzasadnione specyfiką przedmiotu zamówienia i zamawiający nie może opisać przedmiotu za pomocą dostatecznie dokładnych określeń,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a wskazaniu takiemu towarzyszą wyrazy „lub równoważny” </a:t>
            </a:r>
            <a:br>
              <a:rPr lang="pl-PL" altLang="pl-PL" sz="2000" dirty="0" smtClean="0">
                <a:latin typeface="Lato"/>
                <a:cs typeface="Lucida Sans Unicode" pitchFamily="34" charset="0"/>
              </a:rPr>
            </a:br>
            <a:r>
              <a:rPr lang="pl-PL" altLang="pl-PL" sz="2000" dirty="0" smtClean="0">
                <a:latin typeface="Lato"/>
                <a:cs typeface="Lucida Sans Unicode" pitchFamily="34" charset="0"/>
              </a:rPr>
              <a:t>(art. 29 ust. 3 </a:t>
            </a:r>
            <a:r>
              <a:rPr lang="pl-PL" altLang="pl-PL" sz="2000" dirty="0" err="1" smtClean="0">
                <a:latin typeface="Lato"/>
                <a:cs typeface="Lucida Sans Unicode" pitchFamily="34" charset="0"/>
              </a:rPr>
              <a:t>Pzp</a:t>
            </a:r>
            <a:r>
              <a:rPr lang="pl-PL" altLang="pl-PL" sz="2000" dirty="0" smtClean="0">
                <a:latin typeface="Lato"/>
                <a:cs typeface="Lucida Sans Unicode" pitchFamily="34" charset="0"/>
              </a:rPr>
              <a:t>)</a:t>
            </a:r>
            <a:br>
              <a:rPr lang="pl-PL" altLang="pl-PL" sz="2000" dirty="0" smtClean="0">
                <a:latin typeface="Lato"/>
                <a:cs typeface="Lucida Sans Unicode" pitchFamily="34" charset="0"/>
              </a:rPr>
            </a:br>
            <a:r>
              <a:rPr lang="pl-PL" altLang="pl-PL" sz="1000" dirty="0" smtClean="0">
                <a:latin typeface="Lato"/>
                <a:cs typeface="Lucida Sans Unicode" pitchFamily="34" charset="0"/>
              </a:rPr>
              <a:t/>
            </a:r>
            <a:br>
              <a:rPr lang="pl-PL" altLang="pl-PL" sz="1000" dirty="0" smtClean="0">
                <a:latin typeface="Lato"/>
                <a:cs typeface="Lucida Sans Unicode" pitchFamily="34" charset="0"/>
              </a:rPr>
            </a:br>
            <a:r>
              <a:rPr lang="pl-PL" altLang="pl-PL" sz="2000" dirty="0" smtClean="0">
                <a:latin typeface="Lato"/>
                <a:cs typeface="Lucida Sans Unicode" pitchFamily="34" charset="0"/>
              </a:rPr>
              <a:t>zamawiający ma </a:t>
            </a:r>
            <a:r>
              <a:rPr lang="pl-PL" altLang="pl-PL" sz="2000" b="1" dirty="0" smtClean="0">
                <a:latin typeface="Lato"/>
                <a:cs typeface="Lucida Sans Unicode" pitchFamily="34" charset="0"/>
              </a:rPr>
              <a:t>obowiązek</a:t>
            </a:r>
            <a:r>
              <a:rPr lang="pl-PL" altLang="pl-PL" sz="2000" dirty="0" smtClean="0">
                <a:latin typeface="Lato"/>
                <a:cs typeface="Lucida Sans Unicode" pitchFamily="34" charset="0"/>
              </a:rPr>
              <a:t> wpisać wyrazy </a:t>
            </a:r>
            <a:r>
              <a:rPr lang="pl-PL" altLang="pl-PL" sz="2000" b="1" dirty="0" smtClean="0">
                <a:latin typeface="Lato"/>
                <a:cs typeface="Lucida Sans Unicode" pitchFamily="34" charset="0"/>
              </a:rPr>
              <a:t>„lub równoważne” </a:t>
            </a:r>
            <a:r>
              <a:rPr lang="pl-PL" altLang="pl-PL" sz="2000" dirty="0" smtClean="0">
                <a:latin typeface="Lato"/>
                <a:cs typeface="Lucida Sans Unicode" pitchFamily="34" charset="0"/>
              </a:rPr>
              <a:t>oraz określić, kiedy uzna dany produkt/materiał/ urządzenie za równoważne – </a:t>
            </a:r>
            <a:r>
              <a:rPr lang="pl-PL" altLang="pl-PL" sz="2000" b="1" dirty="0" smtClean="0">
                <a:latin typeface="Lato"/>
                <a:cs typeface="Lucida Sans Unicode" pitchFamily="34" charset="0"/>
              </a:rPr>
              <a:t>parametry równoważności.</a:t>
            </a:r>
            <a:endParaRPr lang="en-GB" altLang="pl-PL" sz="2000" dirty="0">
              <a:latin typeface="Lato"/>
              <a:cs typeface="Lucida Sans Unicode" pitchFamily="34" charset="0"/>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67</a:t>
            </a:fld>
            <a:endParaRPr lang="pl-PL" altLang="pl-PL" dirty="0">
              <a:solidFill>
                <a:schemeClr val="accent3">
                  <a:lumMod val="75000"/>
                </a:schemeClr>
              </a:solidFill>
            </a:endParaRPr>
          </a:p>
        </p:txBody>
      </p:sp>
      <p:sp>
        <p:nvSpPr>
          <p:cNvPr id="7" name="TextBox 1"/>
          <p:cNvSpPr txBox="1"/>
          <p:nvPr/>
        </p:nvSpPr>
        <p:spPr>
          <a:xfrm>
            <a:off x="251520" y="719610"/>
            <a:ext cx="5112568" cy="1056700"/>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37892"/>
            <a:ext cx="7776864" cy="440120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smtClean="0">
                <a:latin typeface="Lato"/>
              </a:rPr>
              <a:t>Przepisy negatywne – w jaki sposób nie można opisywać przedmiotu zamówienia</a:t>
            </a:r>
            <a:r>
              <a:rPr lang="pl-PL" altLang="pl-PL" sz="2000" dirty="0" smtClean="0">
                <a:latin typeface="Lato"/>
              </a:rPr>
              <a:t/>
            </a:r>
            <a:br>
              <a:rPr lang="pl-PL" altLang="pl-PL" sz="2000" dirty="0" smtClean="0">
                <a:latin typeface="Lato"/>
              </a:rPr>
            </a:br>
            <a:r>
              <a:rPr lang="pl-PL" altLang="pl-PL" sz="2000" b="1" dirty="0" smtClean="0">
                <a:latin typeface="Lato"/>
              </a:rPr>
              <a:t/>
            </a:r>
            <a:br>
              <a:rPr lang="pl-PL" altLang="pl-PL" sz="2000" b="1" dirty="0" smtClean="0">
                <a:latin typeface="Lato"/>
              </a:rPr>
            </a:br>
            <a:r>
              <a:rPr lang="pl-PL" altLang="pl-PL" sz="2200" b="1" u="sng" dirty="0" smtClean="0">
                <a:latin typeface="Lato"/>
              </a:rPr>
              <a:t>Przykłady z orzecznictwa:</a:t>
            </a:r>
            <a:r>
              <a:rPr lang="pl-PL" altLang="pl-PL" sz="2000" b="1" u="sng" dirty="0" smtClean="0">
                <a:latin typeface="Lato"/>
              </a:rPr>
              <a:t/>
            </a:r>
            <a:br>
              <a:rPr lang="pl-PL" altLang="pl-PL" sz="2000" b="1" u="sng"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1) wyrok WSA w Kielcach z dnia 26 września 2013 r. </a:t>
            </a:r>
            <a:br>
              <a:rPr lang="pl-PL" altLang="pl-PL" sz="2000" dirty="0" smtClean="0">
                <a:latin typeface="Lato"/>
              </a:rPr>
            </a:br>
            <a:r>
              <a:rPr lang="pl-PL" altLang="pl-PL" sz="2000" dirty="0" err="1" smtClean="0">
                <a:latin typeface="Lato"/>
              </a:rPr>
              <a:t>sygn.akt</a:t>
            </a:r>
            <a:r>
              <a:rPr lang="pl-PL" altLang="pl-PL" sz="2000" dirty="0" smtClean="0">
                <a:latin typeface="Lato"/>
              </a:rPr>
              <a:t> II SA/</a:t>
            </a:r>
            <a:r>
              <a:rPr lang="pl-PL" altLang="pl-PL" sz="2000" dirty="0" err="1" smtClean="0">
                <a:latin typeface="Lato"/>
              </a:rPr>
              <a:t>Ke</a:t>
            </a:r>
            <a:r>
              <a:rPr lang="pl-PL" altLang="pl-PL" sz="2000" dirty="0" smtClean="0">
                <a:latin typeface="Lato"/>
              </a:rPr>
              <a:t> 521/13</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Dopuszczenie w opisie przedmiotu zamówienia możliwości składania ofert równoważnych prawidłowo spełnia swą funkcję, gdy równoważność odnosi się do określonych z nazwy produktów lub wyrobów, zgodnie z art. 29 ust. 3 </a:t>
            </a:r>
            <a:r>
              <a:rPr lang="pl-PL" altLang="pl-PL" sz="2000" dirty="0" err="1" smtClean="0">
                <a:latin typeface="Lato"/>
              </a:rPr>
              <a:t>u.p.z.p</a:t>
            </a:r>
            <a:r>
              <a:rPr lang="pl-PL" altLang="pl-PL" sz="2000" dirty="0" smtClean="0">
                <a:latin typeface="Lato"/>
              </a:rPr>
              <a:t>. jako przykładowych. </a:t>
            </a:r>
            <a:br>
              <a:rPr lang="pl-PL" altLang="pl-PL" sz="2000" dirty="0" smtClean="0">
                <a:latin typeface="Lato"/>
              </a:rPr>
            </a:br>
            <a:r>
              <a:rPr lang="pl-PL" altLang="pl-PL" sz="2000" dirty="0" smtClean="0">
                <a:latin typeface="Lato"/>
              </a:rPr>
              <a:t>Jednak poprzestanie jedynie na dodaniu słów „lub równoważnych” jest niewystarczające, gdyż obowiązkiem zamawiającego jest szczegółowe opisanie warunków owej równoważności, w sposób umożliwiający późniejszą ocenę ofert proponujących urządzenia równoważne.</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68</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060848"/>
            <a:ext cx="7632700" cy="4425827"/>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u="sng" dirty="0" smtClean="0">
                <a:latin typeface="Lato"/>
              </a:rPr>
              <a:t>Przykłady z orzecznictwa:</a:t>
            </a:r>
            <a:r>
              <a:rPr lang="pl-PL" altLang="pl-PL" sz="2000" b="1" u="sng" dirty="0" smtClean="0">
                <a:latin typeface="Lato"/>
              </a:rPr>
              <a:t/>
            </a:r>
            <a:br>
              <a:rPr lang="pl-PL" altLang="pl-PL" sz="2000" b="1" u="sng"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2) wyrok KIO z dnia 4 marca 2016 r., KIO 233/16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Zamawiający, który nie określi w SIWZ warunków równoważności, </a:t>
            </a:r>
            <a:br>
              <a:rPr lang="pl-PL" altLang="pl-PL" sz="2000" dirty="0" smtClean="0">
                <a:latin typeface="Lato"/>
              </a:rPr>
            </a:br>
            <a:r>
              <a:rPr lang="pl-PL" altLang="pl-PL" sz="2000" dirty="0" smtClean="0">
                <a:latin typeface="Lato"/>
              </a:rPr>
              <a:t>nie będzie mógł odrzucić na podstawie art. 89 ust. 1 </a:t>
            </a:r>
            <a:r>
              <a:rPr lang="pl-PL" altLang="pl-PL" sz="2000" dirty="0" err="1" smtClean="0">
                <a:latin typeface="Lato"/>
              </a:rPr>
              <a:t>pkt</a:t>
            </a:r>
            <a:r>
              <a:rPr lang="pl-PL" altLang="pl-PL" sz="2000" dirty="0" smtClean="0">
                <a:latin typeface="Lato"/>
              </a:rPr>
              <a:t> 2 </a:t>
            </a:r>
            <a:r>
              <a:rPr lang="pl-PL" altLang="pl-PL" sz="2000" dirty="0" err="1" smtClean="0">
                <a:latin typeface="Lato"/>
              </a:rPr>
              <a:t>p.z.p</a:t>
            </a:r>
            <a:r>
              <a:rPr lang="pl-PL" altLang="pl-PL" sz="2000" dirty="0" smtClean="0">
                <a:latin typeface="Lato"/>
              </a:rPr>
              <a:t>. oferty, która w jego ocenie owej równoważności nie spełnia.</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wyrok KIO z dnia 31 marca 2016 r., KIO 396/16</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Zamawiający dokonując opisu przedmiotu zamówienia z zastosowaniem art. 29 ust. 3 </a:t>
            </a:r>
            <a:r>
              <a:rPr lang="pl-PL" altLang="pl-PL" sz="2000" dirty="0" err="1" smtClean="0">
                <a:latin typeface="Lato"/>
              </a:rPr>
              <a:t>p.z.p</a:t>
            </a:r>
            <a:r>
              <a:rPr lang="pl-PL" altLang="pl-PL" sz="2000" dirty="0" smtClean="0">
                <a:latin typeface="Lato"/>
              </a:rPr>
              <a:t>., musi mieć na względzie, że samo wskazanie przez niego na konkretny znak towarowy, patent lub pochodzenie przedmiotu wraz z dodaniem wyrazów „lub równoważne” jest niewystarczające. (…)</a:t>
            </a:r>
            <a:br>
              <a:rPr lang="pl-PL" altLang="pl-PL" sz="2000" dirty="0" smtClean="0">
                <a:latin typeface="Lato"/>
              </a:rPr>
            </a:br>
            <a:r>
              <a:rPr lang="pl-PL" altLang="pl-PL" sz="2000" dirty="0" smtClean="0">
                <a:latin typeface="Lato"/>
              </a:rPr>
              <a:t>Skoro </a:t>
            </a:r>
            <a:r>
              <a:rPr lang="pl-PL" altLang="pl-PL" sz="2000" dirty="0" err="1" smtClean="0">
                <a:latin typeface="Lato"/>
              </a:rPr>
              <a:t>siwz</a:t>
            </a:r>
            <a:r>
              <a:rPr lang="pl-PL" altLang="pl-PL" sz="2000" dirty="0" smtClean="0">
                <a:latin typeface="Lato"/>
              </a:rPr>
              <a:t> nie określa, jakie parametry zamawiający będzie brał pod uwagę przy ocenie równoważności zaproponowanych produktów, to nie może na etapie oceny ofert powoływać się na nie jako podstawy do odrzucenia oferty odwołującego.</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69</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2060575"/>
            <a:ext cx="7632700" cy="3457870"/>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1600" b="1" dirty="0">
                <a:latin typeface="Lato"/>
              </a:rPr>
              <a:t>	</a:t>
            </a:r>
          </a:p>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en-GB" sz="2300" b="1" dirty="0">
                <a:latin typeface="Lato"/>
              </a:rPr>
              <a:t>ROZPORZĄDZENIA </a:t>
            </a:r>
            <a:r>
              <a:rPr lang="pl-PL" sz="2300" b="1" dirty="0">
                <a:latin typeface="Lato"/>
              </a:rPr>
              <a:t>MINISTRA </a:t>
            </a:r>
            <a:r>
              <a:rPr lang="pl-PL" sz="2300" b="1" dirty="0" smtClean="0">
                <a:latin typeface="Lato"/>
              </a:rPr>
              <a:t>ROZWOJU/FINANSÓW</a:t>
            </a:r>
            <a:endParaRPr lang="pl-PL" sz="2300" b="1" dirty="0">
              <a:latin typeface="Lato"/>
            </a:endParaRPr>
          </a:p>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en-GB" sz="1600" b="1" dirty="0">
              <a:latin typeface="Lato"/>
            </a:endParaRPr>
          </a:p>
          <a:p>
            <a:pPr>
              <a:lnSpc>
                <a:spcPct val="90000"/>
              </a:lnSpc>
              <a:buClr>
                <a:schemeClr val="tx1"/>
              </a:buClr>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sz="2000" dirty="0">
              <a:solidFill>
                <a:schemeClr val="tx2"/>
              </a:solidFill>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14. </a:t>
            </a:r>
            <a:r>
              <a:rPr lang="pl-PL" sz="2000" dirty="0">
                <a:latin typeface="Lato"/>
              </a:rPr>
              <a:t>Rozporządzenie Ministra Rozwoju z dnia 26.07.2016 r. </a:t>
            </a:r>
            <a:br>
              <a:rPr lang="pl-PL" sz="2000" dirty="0">
                <a:latin typeface="Lato"/>
              </a:rPr>
            </a:br>
            <a:r>
              <a:rPr lang="pl-PL" sz="2000" dirty="0">
                <a:latin typeface="Lato"/>
              </a:rPr>
              <a:t>w sprawie wykazu robót budowlanych</a:t>
            </a:r>
            <a:br>
              <a:rPr lang="pl-PL" sz="2000" dirty="0">
                <a:latin typeface="Lato"/>
              </a:rPr>
            </a:br>
            <a:r>
              <a:rPr lang="pl-PL" sz="2000" dirty="0">
                <a:latin typeface="Lato"/>
              </a:rPr>
              <a:t>(Dz.U. z 2016 r. poz. 1125)</a:t>
            </a:r>
          </a:p>
          <a:p>
            <a:pPr marL="666750" indent="-666750">
              <a:lnSpc>
                <a:spcPct val="90000"/>
              </a:lnSpc>
              <a:buClr>
                <a:schemeClr val="tx1"/>
              </a:buClr>
              <a:buSzPct val="90000"/>
              <a:buFont typeface="+mj-lt"/>
              <a:buAutoNum type="arabicPeriod" startAt="13"/>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sz="2000" dirty="0">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15. </a:t>
            </a:r>
            <a:r>
              <a:rPr lang="pl-PL" sz="2000" dirty="0">
                <a:latin typeface="Lato"/>
              </a:rPr>
              <a:t>Rozporządzenie Ministra Rozwoju i Finansów z dnia 15.12.2016 </a:t>
            </a:r>
            <a:r>
              <a:rPr lang="pl-PL" sz="2000" dirty="0" smtClean="0">
                <a:latin typeface="Lato"/>
              </a:rPr>
              <a:t>r. w </a:t>
            </a:r>
            <a:r>
              <a:rPr lang="pl-PL" sz="2000" dirty="0">
                <a:latin typeface="Lato"/>
              </a:rPr>
              <a:t>sprawie informacji zawartych w rocznym sprawozdaniu </a:t>
            </a:r>
            <a:r>
              <a:rPr lang="pl-PL" sz="2000" dirty="0" smtClean="0">
                <a:latin typeface="Lato"/>
              </a:rPr>
              <a:t>o </a:t>
            </a:r>
            <a:r>
              <a:rPr lang="pl-PL" sz="2000" dirty="0">
                <a:latin typeface="Lato"/>
              </a:rPr>
              <a:t>udzielonych zamówieniach, jego wzoru oraz sposobu przekazywania (Dz.U. poz. 2038)</a:t>
            </a:r>
          </a:p>
          <a:p>
            <a:pPr>
              <a:lnSpc>
                <a:spcPct val="90000"/>
              </a:lnSpc>
              <a:buClr>
                <a:schemeClr val="tx1"/>
              </a:buClr>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sz="8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a:t>
            </a:fld>
            <a:endParaRPr lang="pl-PL" altLang="pl-PL" dirty="0">
              <a:solidFill>
                <a:schemeClr val="accent3">
                  <a:lumMod val="75000"/>
                </a:schemeClr>
              </a:solidFill>
            </a:endParaRPr>
          </a:p>
        </p:txBody>
      </p:sp>
      <p:sp>
        <p:nvSpPr>
          <p:cNvPr id="7" name="TextBox 1"/>
          <p:cNvSpPr txBox="1"/>
          <p:nvPr/>
        </p:nvSpPr>
        <p:spPr>
          <a:xfrm>
            <a:off x="251520" y="692696"/>
            <a:ext cx="5112568" cy="1302921"/>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r>
              <a:rPr lang="pl-PL" sz="2600" b="1" baseline="30000" dirty="0">
                <a:solidFill>
                  <a:srgbClr val="636466"/>
                </a:solidFill>
                <a:latin typeface="Novecento wide Normal" pitchFamily="50" charset="-18"/>
              </a:rPr>
              <a:t> </a:t>
            </a:r>
            <a:r>
              <a:rPr lang="pl-PL" sz="2600" b="1" baseline="30000" dirty="0" smtClean="0">
                <a:solidFill>
                  <a:srgbClr val="636466"/>
                </a:solidFill>
                <a:latin typeface="Novecento wide Normal" pitchFamily="50" charset="-18"/>
              </a:rPr>
              <a:t>                </a:t>
            </a:r>
          </a:p>
          <a:p>
            <a:pPr algn="ctr"/>
            <a:r>
              <a:rPr lang="pl-PL" sz="3200" b="1" baseline="30000" dirty="0" smtClean="0">
                <a:solidFill>
                  <a:srgbClr val="636466"/>
                </a:solidFill>
                <a:latin typeface="Novecento wide Normal" pitchFamily="50" charset="-18"/>
              </a:rPr>
              <a:t>WYKAZ AKTÓW WYKONAWCZYCH</a:t>
            </a:r>
            <a:endParaRPr lang="en-GB" sz="3200" b="1" baseline="30000" dirty="0">
              <a:solidFill>
                <a:srgbClr val="636466"/>
              </a:solidFill>
              <a:latin typeface="Novecento wide Normal" pitchFamily="50" charset="-18"/>
            </a:endParaRPr>
          </a:p>
          <a:p>
            <a:endParaRPr lang="pl-PL" sz="2400" dirty="0">
              <a:solidFill>
                <a:srgbClr val="636466"/>
              </a:solidFill>
            </a:endParaRPr>
          </a:p>
        </p:txBody>
      </p:sp>
    </p:spTree>
    <p:extLst>
      <p:ext uri="{BB962C8B-B14F-4D97-AF65-F5344CB8AC3E}">
        <p14:creationId xmlns:p14="http://schemas.microsoft.com/office/powerpoint/2010/main" val="266199918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44824"/>
            <a:ext cx="7632700" cy="4795159"/>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u="sng" dirty="0" smtClean="0">
                <a:latin typeface="Lato"/>
              </a:rPr>
              <a:t>Przykłady z orzecznictwa:</a:t>
            </a:r>
            <a:r>
              <a:rPr lang="pl-PL" altLang="pl-PL" sz="2000" b="1" u="sng" dirty="0" smtClean="0">
                <a:latin typeface="Lato"/>
              </a:rPr>
              <a:t/>
            </a:r>
            <a:br>
              <a:rPr lang="pl-PL" altLang="pl-PL" sz="2000" b="1" u="sng"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4) uchwała KIO z dnia 4 kwietnia 2016 r., KIO/KD 21/16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W przypadku dopuszczenia wyrobów równoważnych, zamawiający winien sprecyzować, jakie cechy zamawianego produktu mają dla niego walor równoważny, które będą brane pod uwagę przy ocenie. Określenie, że „oferowany asortyment dostawy będzie o takich samych lub nie gorszych bądź lepszych parametrach technicznych, jakościowych, funkcjonalno-użytkowych i gabarytowych” nie spełnia przesłanek ustawowych pojęcia „równoważności” i daje zamawiającemu nieograniczone </a:t>
            </a:r>
            <a:br>
              <a:rPr lang="pl-PL" altLang="pl-PL" sz="2000" dirty="0" smtClean="0">
                <a:latin typeface="Lato"/>
              </a:rPr>
            </a:br>
            <a:r>
              <a:rPr lang="pl-PL" altLang="pl-PL" sz="2000" dirty="0" smtClean="0">
                <a:latin typeface="Lato"/>
              </a:rPr>
              <a:t>i arbitralne pole do oceny tej równoważności.</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5) wyrok KIO z dnia 16 lutego 2016 r., KIO 142/16</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Obowiązkiem zamawiającego jest opisanie, w jaki sposób będzie oceniał taką równoważność, gdyż wiadome jest, że produkt równoważny nie będzie identyczny, tożsamy z produktem referencyjnym, ale ma posiadać pewne zbliżone do niego cechy</a:t>
            </a:r>
            <a:br>
              <a:rPr lang="pl-PL" altLang="pl-PL" sz="2000" dirty="0" smtClean="0">
                <a:latin typeface="Lato"/>
              </a:rPr>
            </a:br>
            <a:r>
              <a:rPr lang="pl-PL" altLang="pl-PL" sz="2000" dirty="0" smtClean="0">
                <a:latin typeface="Lato"/>
              </a:rPr>
              <a:t>i parametry, które winien wskazać zamawiający.</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70</a:t>
            </a:fld>
            <a:endParaRPr lang="pl-PL" altLang="pl-PL" dirty="0">
              <a:solidFill>
                <a:schemeClr val="accent3">
                  <a:lumMod val="75000"/>
                </a:schemeClr>
              </a:solidFill>
            </a:endParaRPr>
          </a:p>
        </p:txBody>
      </p:sp>
      <p:sp>
        <p:nvSpPr>
          <p:cNvPr id="7" name="TextBox 1"/>
          <p:cNvSpPr txBox="1"/>
          <p:nvPr/>
        </p:nvSpPr>
        <p:spPr>
          <a:xfrm>
            <a:off x="251520" y="54868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10805"/>
            <a:ext cx="7632700" cy="4795159"/>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u="sng" dirty="0" smtClean="0">
                <a:latin typeface="Lato"/>
              </a:rPr>
              <a:t>Przykłady z wyników kontroli Prezesa UZP:</a:t>
            </a:r>
            <a:r>
              <a:rPr lang="pl-PL" altLang="pl-PL" sz="2000" b="1" u="sng" dirty="0" smtClean="0">
                <a:latin typeface="Lato"/>
              </a:rPr>
              <a:t/>
            </a:r>
            <a:br>
              <a:rPr lang="pl-PL" altLang="pl-PL" sz="2000" b="1" u="sng"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1) nr sprawy: KD/110/16</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Naruszeniem zasady uczciwej konkurencji jest nie tylko opis przedmiotu zamówienia wskazujący na jeden konkretny produkt lub wykonawcę, ale także taki opis, który umożliwia dostęp do zamówienia kilku wykonawcom, jednocześnie uniemożliwiając go w sposób nieuzasadniony innym, którzy również byliby w stanie wykonać dane zamówienie. Dodatkowo zauważono, że w przypadku oceny konkretnego stanu faktycznego jako naruszenie zakazu sformułowanego w art. 29 ust. 2 ustawy </a:t>
            </a:r>
            <a:r>
              <a:rPr lang="pl-PL" altLang="pl-PL" sz="2000" dirty="0" err="1" smtClean="0">
                <a:latin typeface="Lato"/>
              </a:rPr>
              <a:t>Pzp</a:t>
            </a:r>
            <a:r>
              <a:rPr lang="pl-PL" altLang="pl-PL" sz="2000" dirty="0" smtClean="0">
                <a:latin typeface="Lato"/>
              </a:rPr>
              <a:t> wystarczającym jest uprawdopodobnienie utrudnienia konkurencji przy opisie przedmiotu zamówienia.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Zamawiający opisał przedmiot zamówienia w sposób wskazujący na konkretne produkty (…). Produkt ten został zarówno wskazany wprost w SIWZ, jak też został opisany za pomocą takich parametrów, że w praktyce niemożliwe było zaoferowanie produktów równoważnych</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71</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632700" cy="4056495"/>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b="1" u="sng" dirty="0" smtClean="0">
              <a:latin typeface="Lato"/>
            </a:endParaRPr>
          </a:p>
          <a:p>
            <a:pPr>
              <a:lnSpc>
                <a:spcPct val="80000"/>
              </a:lnSpc>
              <a:buClr>
                <a:srgbClr val="A50021"/>
              </a:buClr>
            </a:pPr>
            <a:r>
              <a:rPr lang="pl-PL" altLang="pl-PL" sz="2200" b="1" u="sng" dirty="0" smtClean="0">
                <a:latin typeface="Lato"/>
              </a:rPr>
              <a:t>Przykłady z wyników kontroli Prezesa UZP:</a:t>
            </a:r>
            <a:r>
              <a:rPr lang="pl-PL" altLang="pl-PL" sz="2000" b="1" u="sng" dirty="0" smtClean="0">
                <a:latin typeface="Lato"/>
              </a:rPr>
              <a:t/>
            </a:r>
            <a:br>
              <a:rPr lang="pl-PL" altLang="pl-PL" sz="2000" b="1" u="sng"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2) nr sprawy: KD/33/2015</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Zamawiający opisał przedmiot zamówienia wskazując na konkretne znaki towarowe, mimo że nie zachodziła przewidziana w art. 29 ust. 3 ustawy </a:t>
            </a:r>
            <a:r>
              <a:rPr lang="pl-PL" altLang="pl-PL" sz="2000" dirty="0" err="1" smtClean="0">
                <a:latin typeface="Lato"/>
              </a:rPr>
              <a:t>Pzp</a:t>
            </a:r>
            <a:r>
              <a:rPr lang="pl-PL" altLang="pl-PL" sz="2000" dirty="0" smtClean="0">
                <a:latin typeface="Lato"/>
              </a:rPr>
              <a:t> przesłanka dopuszczająca powyższe tylko pod warunkiem, że jest to uzasadnione specyfiką przedmiotu zamówienia i zamawiający nie może opisać przedmiotu zamówienia za pomocą dostatecznie dokładnych określeń. </a:t>
            </a:r>
            <a:br>
              <a:rPr lang="pl-PL" altLang="pl-PL" sz="2000" dirty="0" smtClean="0">
                <a:latin typeface="Lato"/>
              </a:rPr>
            </a:br>
            <a:r>
              <a:rPr lang="pl-PL" altLang="pl-PL" sz="2000" dirty="0" smtClean="0">
                <a:latin typeface="Lato"/>
              </a:rPr>
              <a:t>W niniejszej sprawie nie zachodziła taka konieczność, ponieważ sprzęt i oprogramowanie wymienione powyżej można opisać za pomocą wymogów technicznych i funkcjonalnych, bez potrzeby wskazywania konkretnych znaków towarowych.</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72</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7"/>
            <a:ext cx="7704856" cy="422885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smtClean="0">
                <a:latin typeface="Lato"/>
              </a:rPr>
              <a:t>Przepisy pozytywne - w jaki sposób należy opisać przedmiot zamówienia </a:t>
            </a:r>
            <a:r>
              <a:rPr lang="pl-PL" altLang="pl-PL" sz="2000" b="1" u="sng" dirty="0" smtClean="0">
                <a:latin typeface="Lato"/>
              </a:rPr>
              <a:t/>
            </a:r>
            <a:br>
              <a:rPr lang="pl-PL" altLang="pl-PL" sz="2000" b="1" u="sng" dirty="0" smtClean="0">
                <a:latin typeface="Lato"/>
              </a:rPr>
            </a:br>
            <a:r>
              <a:rPr lang="pl-PL" altLang="pl-PL" sz="1000" b="1" u="sng" dirty="0" smtClean="0">
                <a:latin typeface="Lato"/>
              </a:rPr>
              <a:t/>
            </a:r>
            <a:br>
              <a:rPr lang="pl-PL" altLang="pl-PL" sz="1000" b="1" u="sng" dirty="0" smtClean="0">
                <a:latin typeface="Lato"/>
              </a:rPr>
            </a:br>
            <a:r>
              <a:rPr lang="pl-PL" altLang="pl-PL" sz="2000" b="1" dirty="0" smtClean="0">
                <a:latin typeface="Lato"/>
              </a:rPr>
              <a:t>(z jednej strony prawo zamawiającego do dokonania opisu przedmiotu zamówienia mając na uwadze jego obiektywnie uzasadnione potrzeby, a z drugiej jego obowiązek) </a:t>
            </a:r>
            <a:br>
              <a:rPr lang="pl-PL" altLang="pl-PL" sz="2000" b="1" dirty="0" smtClean="0">
                <a:latin typeface="Lato"/>
              </a:rPr>
            </a:br>
            <a:endParaRPr lang="pl-PL" altLang="pl-PL" sz="1000" b="1" dirty="0" smtClean="0">
              <a:latin typeface="Lato"/>
            </a:endParaRPr>
          </a:p>
          <a:p>
            <a:pPr>
              <a:lnSpc>
                <a:spcPct val="80000"/>
              </a:lnSpc>
              <a:buClr>
                <a:srgbClr val="A50021"/>
              </a:buClr>
            </a:pPr>
            <a:r>
              <a:rPr lang="pl-PL" altLang="pl-PL" sz="1000" b="1" dirty="0" smtClean="0">
                <a:latin typeface="Lato"/>
              </a:rPr>
              <a:t/>
            </a:r>
            <a:br>
              <a:rPr lang="pl-PL" altLang="pl-PL" sz="1000" b="1" dirty="0" smtClean="0">
                <a:latin typeface="Lato"/>
              </a:rPr>
            </a:br>
            <a:r>
              <a:rPr lang="pl-PL" altLang="pl-PL" sz="2000" b="1"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dirty="0" smtClean="0">
                <a:latin typeface="Lato"/>
              </a:rPr>
              <a:t>w sposób jednoznaczny i wyczerpujący,</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b="1"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dirty="0" smtClean="0">
                <a:latin typeface="Lato"/>
              </a:rPr>
              <a:t>za pomocą dostatecznie dokładnych i zrozumiałych określeń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b="1"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dirty="0" smtClean="0">
                <a:latin typeface="Lato"/>
              </a:rPr>
              <a:t>z uwzględnieniem wszystkich wymagań i okoliczności mogących mieć wpływ na sporządzenie oferty  </a:t>
            </a:r>
            <a:br>
              <a:rPr lang="pl-PL" altLang="pl-PL" sz="2000" dirty="0" smtClean="0">
                <a:latin typeface="Lato"/>
              </a:rPr>
            </a:br>
            <a:r>
              <a:rPr lang="pl-PL" altLang="pl-PL" sz="2000" dirty="0" smtClean="0">
                <a:latin typeface="Lato"/>
              </a:rPr>
              <a:t>(art. 29 ust. 1 </a:t>
            </a:r>
            <a:r>
              <a:rPr lang="pl-PL" altLang="pl-PL" sz="2000" dirty="0" err="1" smtClean="0">
                <a:latin typeface="Lato"/>
              </a:rPr>
              <a:t>Pzp</a:t>
            </a:r>
            <a:r>
              <a:rPr lang="pl-PL" altLang="pl-PL" sz="2000" dirty="0" smtClean="0">
                <a:latin typeface="Lato"/>
              </a:rPr>
              <a:t>)</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b="1" dirty="0" smtClean="0">
                <a:latin typeface="Lato"/>
                <a:ea typeface="Arial Unicode MS" pitchFamily="34" charset="-128"/>
                <a:cs typeface="Arial Unicode MS" pitchFamily="34" charset="-128"/>
              </a:rPr>
              <a:t>⇨</a:t>
            </a:r>
            <a:r>
              <a:rPr lang="pl-PL" altLang="pl-PL" sz="2000" b="1" dirty="0" smtClean="0">
                <a:latin typeface="Lato"/>
              </a:rPr>
              <a:t> </a:t>
            </a:r>
            <a:r>
              <a:rPr lang="pl-PL" altLang="pl-PL" sz="2000" dirty="0" smtClean="0">
                <a:latin typeface="Lato"/>
              </a:rPr>
              <a:t>w jeden ze sposobów, o których mowa w art. 30 ust. 1 </a:t>
            </a:r>
            <a:r>
              <a:rPr lang="pl-PL" altLang="pl-PL" sz="2000" dirty="0" err="1" smtClean="0">
                <a:latin typeface="Lato"/>
              </a:rPr>
              <a:t>pzp</a:t>
            </a:r>
            <a:endParaRPr lang="pl-PL" altLang="pl-PL" sz="2000" dirty="0" smtClean="0">
              <a:latin typeface="Lato"/>
            </a:endParaRPr>
          </a:p>
          <a:p>
            <a:pPr>
              <a:lnSpc>
                <a:spcPct val="80000"/>
              </a:lnSpc>
              <a:buClr>
                <a:srgbClr val="A50021"/>
              </a:buClr>
            </a:pPr>
            <a:endParaRPr lang="pl-PL" altLang="pl-PL" sz="1000" dirty="0" smtClean="0">
              <a:latin typeface="Lato"/>
            </a:endParaRPr>
          </a:p>
          <a:p>
            <a:pPr>
              <a:lnSpc>
                <a:spcPct val="80000"/>
              </a:lnSpc>
              <a:buClr>
                <a:srgbClr val="A50021"/>
              </a:buClr>
            </a:pPr>
            <a:r>
              <a:rPr lang="pl-PL" altLang="pl-PL" sz="2000" b="1" dirty="0">
                <a:latin typeface="Lato"/>
                <a:ea typeface="Arial Unicode MS" pitchFamily="34" charset="-128"/>
                <a:cs typeface="Arial Unicode MS" pitchFamily="34" charset="-128"/>
              </a:rPr>
              <a:t>⇨</a:t>
            </a:r>
            <a:r>
              <a:rPr lang="pl-PL" altLang="pl-PL" sz="2000" b="1" dirty="0">
                <a:latin typeface="Lato"/>
              </a:rPr>
              <a:t> </a:t>
            </a:r>
            <a:r>
              <a:rPr lang="pl-PL" altLang="pl-PL" sz="2000" dirty="0">
                <a:latin typeface="Lato"/>
              </a:rPr>
              <a:t>z uwzględnieniem aspektów społecznych </a:t>
            </a:r>
            <a:br>
              <a:rPr lang="pl-PL" altLang="pl-PL" sz="2000" dirty="0">
                <a:latin typeface="Lato"/>
              </a:rPr>
            </a:br>
            <a:r>
              <a:rPr lang="pl-PL" altLang="pl-PL" sz="2000" dirty="0">
                <a:latin typeface="Lato"/>
              </a:rPr>
              <a:t>(art. 29 ust. 3a, ust. 4, ust. 5 i ust. 6)</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73</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82425" y="1878902"/>
            <a:ext cx="7632700" cy="4475071"/>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1000" dirty="0">
                <a:latin typeface="Lato"/>
              </a:rPr>
              <a:t/>
            </a:r>
            <a:br>
              <a:rPr lang="pl-PL" altLang="pl-PL" sz="1000" dirty="0">
                <a:latin typeface="Lato"/>
              </a:rPr>
            </a:br>
            <a:r>
              <a:rPr lang="pl-PL" altLang="pl-PL" sz="2200" b="1" dirty="0">
                <a:latin typeface="Lato"/>
              </a:rPr>
              <a:t>Obowiązek dokonania opisu w jeden ze sposobów wskazanych w art. 30 ust. 1 </a:t>
            </a:r>
            <a:r>
              <a:rPr lang="pl-PL" altLang="pl-PL" sz="2200" b="1" dirty="0" err="1">
                <a:latin typeface="Lato"/>
              </a:rPr>
              <a:t>Pzp</a:t>
            </a:r>
            <a:r>
              <a:rPr lang="pl-PL" altLang="pl-PL" sz="2200" b="1" dirty="0">
                <a:latin typeface="Lato"/>
              </a:rPr>
              <a:t>:</a:t>
            </a:r>
            <a:r>
              <a:rPr lang="pl-PL" altLang="pl-PL" sz="2000" b="1" dirty="0">
                <a:latin typeface="Lato"/>
              </a:rPr>
              <a:t/>
            </a:r>
            <a:br>
              <a:rPr lang="pl-PL" altLang="pl-PL" sz="2000" b="1" dirty="0">
                <a:latin typeface="Lato"/>
              </a:rPr>
            </a:br>
            <a:r>
              <a:rPr lang="pl-PL" altLang="pl-PL" sz="1000" dirty="0">
                <a:latin typeface="Lato"/>
              </a:rPr>
              <a:t/>
            </a:r>
            <a:br>
              <a:rPr lang="pl-PL" altLang="pl-PL" sz="1000" dirty="0">
                <a:latin typeface="Lato"/>
              </a:rPr>
            </a:br>
            <a:r>
              <a:rPr lang="pl-PL" altLang="pl-PL" sz="2200" b="1" i="1" dirty="0">
                <a:latin typeface="Lato"/>
                <a:ea typeface="Arial Unicode MS" pitchFamily="34" charset="-128"/>
                <a:cs typeface="Arial Unicode MS" pitchFamily="34" charset="-128"/>
              </a:rPr>
              <a:t>1)</a:t>
            </a:r>
            <a:r>
              <a:rPr lang="pl-PL" altLang="pl-PL" sz="2200" i="1" dirty="0">
                <a:latin typeface="Lato"/>
                <a:ea typeface="Arial Unicode MS" pitchFamily="34" charset="-128"/>
                <a:cs typeface="Arial Unicode MS" pitchFamily="34" charset="-128"/>
              </a:rPr>
              <a:t> przez określenie wymagań dotyczących wydajności lub funkcjonalności, w tym wymagań środowiskowych, pod warunkiem, że podane parametry są dostatecznie precyzyjne, </a:t>
            </a:r>
            <a:r>
              <a:rPr lang="pl-PL" altLang="pl-PL" sz="2200" i="1" dirty="0" smtClean="0">
                <a:latin typeface="Lato"/>
                <a:ea typeface="Arial Unicode MS" pitchFamily="34" charset="-128"/>
                <a:cs typeface="Arial Unicode MS" pitchFamily="34" charset="-128"/>
              </a:rPr>
              <a:t>aby </a:t>
            </a:r>
            <a:r>
              <a:rPr lang="pl-PL" altLang="pl-PL" sz="2200" i="1" dirty="0">
                <a:latin typeface="Lato"/>
                <a:ea typeface="Arial Unicode MS" pitchFamily="34" charset="-128"/>
                <a:cs typeface="Arial Unicode MS" pitchFamily="34" charset="-128"/>
              </a:rPr>
              <a:t>umożliwić wykonawcom ustalenie przedmiotu zamówienia, </a:t>
            </a:r>
            <a:r>
              <a:rPr lang="pl-PL" altLang="pl-PL" sz="2200" i="1" dirty="0" smtClean="0">
                <a:latin typeface="Lato"/>
                <a:ea typeface="Arial Unicode MS" pitchFamily="34" charset="-128"/>
                <a:cs typeface="Arial Unicode MS" pitchFamily="34" charset="-128"/>
              </a:rPr>
              <a:t>a </a:t>
            </a:r>
            <a:r>
              <a:rPr lang="pl-PL" altLang="pl-PL" sz="2200" i="1" dirty="0">
                <a:latin typeface="Lato"/>
                <a:ea typeface="Arial Unicode MS" pitchFamily="34" charset="-128"/>
                <a:cs typeface="Arial Unicode MS" pitchFamily="34" charset="-128"/>
              </a:rPr>
              <a:t>zamawiającemu udzielenie zamówienia;</a:t>
            </a: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Wydajny</a:t>
            </a:r>
            <a:r>
              <a:rPr lang="pl-PL" altLang="pl-PL" sz="2000" dirty="0">
                <a:latin typeface="Lato"/>
                <a:ea typeface="Arial Unicode MS" pitchFamily="34" charset="-128"/>
                <a:cs typeface="Arial Unicode MS" pitchFamily="34" charset="-128"/>
              </a:rPr>
              <a:t> – przynoszący znaczne zyski lub efekty w stosunku do włożonej pracy, poniesionych kosztów itp. (słownik PWN);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wydajność to ekonomiczna miara efektywności.</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Funkcjonalność</a:t>
            </a:r>
            <a:r>
              <a:rPr lang="pl-PL" altLang="pl-PL" sz="2000" dirty="0">
                <a:latin typeface="Lato"/>
                <a:ea typeface="Arial Unicode MS" pitchFamily="34" charset="-128"/>
                <a:cs typeface="Arial Unicode MS" pitchFamily="34" charset="-128"/>
              </a:rPr>
              <a:t> – zbiór atrybutów urządzenia, oprogramowania lub systemu, określających zdolność do dostarczenia funkcji zaspokajających wyznaczone i zakładane potrzeby, podczas używania w określonych warunkach (Wikipedia).</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74</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2434305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632700" cy="4327338"/>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a:latin typeface="Lato"/>
              </a:rPr>
              <a:t>Obowiązek dokonania opisu w jeden ze sposobów wskazanych w art. 30 ust. 1 </a:t>
            </a:r>
            <a:r>
              <a:rPr lang="pl-PL" altLang="pl-PL" sz="2200" b="1" dirty="0" err="1">
                <a:latin typeface="Lato"/>
              </a:rPr>
              <a:t>Pzp</a:t>
            </a:r>
            <a:r>
              <a:rPr lang="pl-PL" altLang="pl-PL" sz="2200" b="1" dirty="0">
                <a:latin typeface="Lato"/>
              </a:rPr>
              <a:t> – pkt 1:</a:t>
            </a:r>
            <a:r>
              <a:rPr lang="pl-PL" altLang="pl-PL" sz="2000" b="1" dirty="0">
                <a:latin typeface="Lato"/>
              </a:rPr>
              <a:t/>
            </a:r>
            <a:br>
              <a:rPr lang="pl-PL" altLang="pl-PL" sz="2000" b="1" dirty="0">
                <a:latin typeface="Lato"/>
              </a:rPr>
            </a:br>
            <a:r>
              <a:rPr lang="pl-PL" altLang="pl-PL" sz="1000" dirty="0">
                <a:latin typeface="Lato"/>
              </a:rPr>
              <a:t/>
            </a:r>
            <a:br>
              <a:rPr lang="pl-PL" altLang="pl-PL" sz="1000" dirty="0">
                <a:latin typeface="Lato"/>
              </a:rPr>
            </a:br>
            <a:r>
              <a:rPr lang="pl-PL" altLang="pl-PL" sz="2000" dirty="0">
                <a:latin typeface="Lato"/>
                <a:ea typeface="Arial Unicode MS" pitchFamily="34" charset="-128"/>
                <a:cs typeface="Arial Unicode MS" pitchFamily="34" charset="-128"/>
              </a:rPr>
              <a:t>Opisywanie przedmiotu zamówienia poprzez podanie różnego rodzaju parametrów dotyczących wydajności i funkcjonalności przedmiotu zamówienia, takich jak:(na przykładzie zakupu sprzętu komputerowego, zgodnie z rekomendacjami wydanymi przez Urząd Zamówień Publicznych):</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typ,</a:t>
            </a:r>
            <a:r>
              <a:rPr lang="pl-PL" altLang="pl-PL" sz="2000" dirty="0">
                <a:latin typeface="Lato"/>
                <a:ea typeface="Arial Unicode MS" pitchFamily="34" charset="-128"/>
                <a:cs typeface="Arial Unicode MS" pitchFamily="34" charset="-128"/>
              </a:rPr>
              <a:t> </a:t>
            </a:r>
            <a:r>
              <a:rPr lang="pl-PL" altLang="pl-PL" sz="2000" dirty="0" smtClean="0">
                <a:latin typeface="Lato"/>
                <a:ea typeface="Arial Unicode MS" pitchFamily="34" charset="-128"/>
                <a:cs typeface="Arial Unicode MS" pitchFamily="34" charset="-128"/>
              </a:rPr>
              <a:t>zastosowanie</a:t>
            </a:r>
            <a:r>
              <a:rPr lang="pl-PL" altLang="pl-PL" sz="2000" dirty="0">
                <a:latin typeface="Lato"/>
                <a:ea typeface="Arial Unicode MS" pitchFamily="34" charset="-128"/>
                <a:cs typeface="Arial Unicode MS" pitchFamily="34" charset="-128"/>
              </a:rPr>
              <a:t>,</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wydajność obliczeniowa,</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parametry pamięci operacyjnej,</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wydajność grafiki,</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parametry monitora</a:t>
            </a:r>
            <a:r>
              <a:rPr lang="pl-PL" altLang="pl-PL" sz="2000" dirty="0" smtClean="0">
                <a:latin typeface="Lato"/>
                <a:ea typeface="Arial Unicode MS" pitchFamily="34" charset="-128"/>
                <a:cs typeface="Arial Unicode MS" pitchFamily="34" charset="-128"/>
              </a:rPr>
              <a:t>, </a:t>
            </a:r>
            <a:r>
              <a:rPr lang="pl-PL" altLang="pl-PL" sz="2000" dirty="0">
                <a:latin typeface="Lato"/>
                <a:ea typeface="Arial Unicode MS" pitchFamily="34" charset="-128"/>
                <a:cs typeface="Arial Unicode MS" pitchFamily="34" charset="-128"/>
              </a:rPr>
              <a:t>pamięci masowej,</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wyposażenie multimedialne,</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wymagania dotyczące ergonomii,</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wymagania dot. zasilania/baterii, wagi itp. – przy zakupie laptopów.</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75</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20317213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920880" cy="448738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i="1" dirty="0">
                <a:latin typeface="Lato"/>
                <a:ea typeface="Arial Unicode MS" pitchFamily="34" charset="-128"/>
                <a:cs typeface="Arial Unicode MS" pitchFamily="34" charset="-128"/>
              </a:rPr>
              <a:t>2) </a:t>
            </a:r>
            <a:r>
              <a:rPr lang="pl-PL" altLang="pl-PL" sz="2200" i="1" dirty="0">
                <a:latin typeface="Lato"/>
                <a:ea typeface="Arial Unicode MS" pitchFamily="34" charset="-128"/>
                <a:cs typeface="Arial Unicode MS" pitchFamily="34" charset="-128"/>
              </a:rPr>
              <a:t>przez odniesienie się w kolejności preferencji do:</a:t>
            </a: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a) Polskich Norm przenoszących normy europejskie</a:t>
            </a:r>
            <a:r>
              <a:rPr lang="pl-PL" altLang="pl-PL" sz="2000" dirty="0" smtClean="0">
                <a:latin typeface="Lato"/>
                <a:ea typeface="Arial Unicode MS" pitchFamily="34" charset="-128"/>
                <a:cs typeface="Arial Unicode MS" pitchFamily="34" charset="-128"/>
              </a:rPr>
              <a:t>;</a:t>
            </a:r>
          </a:p>
          <a:p>
            <a:pPr>
              <a:lnSpc>
                <a:spcPct val="80000"/>
              </a:lnSpc>
              <a:buClr>
                <a:srgbClr val="A50021"/>
              </a:buClr>
            </a:pP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500" dirty="0">
                <a:latin typeface="Lato"/>
                <a:ea typeface="Arial Unicode MS" pitchFamily="34" charset="-128"/>
                <a:cs typeface="Arial Unicode MS" pitchFamily="34" charset="-128"/>
              </a:rPr>
              <a:t/>
            </a:r>
            <a:br>
              <a:rPr lang="pl-PL" altLang="pl-PL" sz="500" dirty="0">
                <a:latin typeface="Lato"/>
                <a:ea typeface="Arial Unicode MS" pitchFamily="34" charset="-128"/>
                <a:cs typeface="Arial Unicode MS" pitchFamily="34" charset="-128"/>
              </a:rPr>
            </a:br>
            <a:r>
              <a:rPr lang="pl-PL" altLang="pl-PL" sz="2000" b="1" u="sng" dirty="0">
                <a:latin typeface="Lato"/>
                <a:ea typeface="Arial Unicode MS" pitchFamily="34" charset="-128"/>
                <a:cs typeface="Arial Unicode MS" pitchFamily="34" charset="-128"/>
              </a:rPr>
              <a:t>Polska Norma </a:t>
            </a:r>
            <a:r>
              <a:rPr lang="pl-PL" altLang="pl-PL" sz="2000" dirty="0">
                <a:latin typeface="Lato"/>
                <a:ea typeface="Arial Unicode MS" pitchFamily="34" charset="-128"/>
                <a:cs typeface="Arial Unicode MS" pitchFamily="34" charset="-128"/>
              </a:rPr>
              <a:t>– jest normą krajową, przyjętą w drodze konsensusu i zatwierdzoną przez krajową jednostkę normalizacyjną, powszechnie dostępną, stosowaną dobrowolnie, oznaczoną – na zasadzie wyłączności - symbolem PN. Może być także wprowadzeniem normy europejskiej lub międzynarodowej. Wprowadzenie to może nastąpić w języku oryginału</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(za stroną internetową Polskiego Komitetu Normalizacyjnego – PKN)</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b="1" u="sng" dirty="0">
                <a:latin typeface="Lato"/>
                <a:ea typeface="Arial Unicode MS" pitchFamily="34" charset="-128"/>
                <a:cs typeface="Arial Unicode MS" pitchFamily="34" charset="-128"/>
              </a:rPr>
              <a:t>norma</a:t>
            </a:r>
            <a:r>
              <a:rPr lang="pl-PL" altLang="pl-PL" sz="2000" dirty="0">
                <a:latin typeface="Lato"/>
                <a:ea typeface="Arial Unicode MS" pitchFamily="34" charset="-128"/>
                <a:cs typeface="Arial Unicode MS" pitchFamily="34" charset="-128"/>
              </a:rPr>
              <a:t> – rozumie się przez to dokument przyjęty na zasadzie konsensusu i zatwierdzony przez upoważnioną jednostkę organizacyjną, ustalający – do powszechnego i wielokrotnego stosowania – zasady, wytyczne lub charakterystyki odnoszące się do różnych rodzajów działalności lub ich wyników i zmierzający do uzyskania optymalnego stopnia uporządkowania w określonym zakresie (art. 2 pkt 4 ustawy z dnia 12.09.2002 r. o normalizacji)</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76</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97478626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920880" cy="447507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200" b="1" dirty="0">
                <a:latin typeface="Lato"/>
              </a:rPr>
              <a:t>Obowiązek dokonania opisu w jeden ze sposobów wskazanych w art. 30 ust. 1 </a:t>
            </a:r>
            <a:r>
              <a:rPr lang="pl-PL" altLang="pl-PL" sz="2200" b="1" dirty="0" err="1">
                <a:latin typeface="Lato"/>
              </a:rPr>
              <a:t>Pzp</a:t>
            </a:r>
            <a:r>
              <a:rPr lang="pl-PL" altLang="pl-PL" sz="2200" b="1" dirty="0">
                <a:latin typeface="Lato"/>
              </a:rPr>
              <a:t>:</a:t>
            </a:r>
            <a:r>
              <a:rPr lang="pl-PL" altLang="pl-PL" sz="2000" b="1" dirty="0">
                <a:latin typeface="Lato"/>
              </a:rPr>
              <a:t/>
            </a:r>
            <a:br>
              <a:rPr lang="pl-PL" altLang="pl-PL" sz="2000" b="1" dirty="0">
                <a:latin typeface="Lato"/>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2)</a:t>
            </a:r>
            <a:r>
              <a:rPr lang="pl-PL" altLang="pl-PL" sz="2200" i="1" dirty="0">
                <a:latin typeface="Lato"/>
                <a:ea typeface="Arial Unicode MS" pitchFamily="34" charset="-128"/>
                <a:cs typeface="Arial Unicode MS" pitchFamily="34" charset="-128"/>
              </a:rPr>
              <a:t> przez odniesienie się w kolejności preferencji do:</a:t>
            </a: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a) Polskich Norm przenoszących normy europejskie;</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norma europejska</a:t>
            </a:r>
            <a:r>
              <a:rPr lang="pl-PL" altLang="pl-PL" sz="2000" dirty="0">
                <a:latin typeface="Lato"/>
                <a:ea typeface="Arial Unicode MS" pitchFamily="34" charset="-128"/>
                <a:cs typeface="Arial Unicode MS" pitchFamily="34" charset="-128"/>
              </a:rPr>
              <a:t> – oznacza normę przyjętą przez europejską organizację normalizacyjną (art. 2 pkt 1 lit. b) – </a:t>
            </a:r>
            <a:r>
              <a:rPr lang="pl-PL" altLang="pl-PL" sz="2000" dirty="0" smtClean="0">
                <a:latin typeface="Lato"/>
                <a:ea typeface="Arial Unicode MS" pitchFamily="34" charset="-128"/>
                <a:cs typeface="Arial Unicode MS" pitchFamily="34" charset="-128"/>
              </a:rPr>
              <a:t>rozporządzenie </a:t>
            </a:r>
            <a:r>
              <a:rPr lang="pl-PL" altLang="pl-PL" sz="2000" dirty="0">
                <a:latin typeface="Lato"/>
                <a:ea typeface="Arial Unicode MS" pitchFamily="34" charset="-128"/>
                <a:cs typeface="Arial Unicode MS" pitchFamily="34" charset="-128"/>
              </a:rPr>
              <a:t>Parlamentu Europejskiego i Rady (UE) nr 1025/2012 </a:t>
            </a:r>
            <a:r>
              <a:rPr lang="pl-PL" altLang="pl-PL" sz="2000" dirty="0" smtClean="0">
                <a:latin typeface="Lato"/>
                <a:ea typeface="Arial Unicode MS" pitchFamily="34" charset="-128"/>
                <a:cs typeface="Arial Unicode MS" pitchFamily="34" charset="-128"/>
              </a:rPr>
              <a:t>z </a:t>
            </a:r>
            <a:r>
              <a:rPr lang="pl-PL" altLang="pl-PL" sz="2000" dirty="0">
                <a:latin typeface="Lato"/>
                <a:ea typeface="Arial Unicode MS" pitchFamily="34" charset="-128"/>
                <a:cs typeface="Arial Unicode MS" pitchFamily="34" charset="-128"/>
              </a:rPr>
              <a:t>dnia 25.10.2012 r. w sprawie normalizacji europejskiej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norma</a:t>
            </a:r>
            <a:r>
              <a:rPr lang="pl-PL" altLang="pl-PL" sz="2000" dirty="0">
                <a:latin typeface="Lato"/>
                <a:ea typeface="Arial Unicode MS" pitchFamily="34" charset="-128"/>
                <a:cs typeface="Arial Unicode MS" pitchFamily="34" charset="-128"/>
              </a:rPr>
              <a:t> – oznacza specyfikację techniczną przyjętą przez uznaną jednostkę normalizacyjną do wielokrotnego lub ciągłego stosowania, zgodność z którą nie jest obowiązkowa i którą jest jedna z następujących norm: norma międzynarodowa, </a:t>
            </a:r>
            <a:r>
              <a:rPr lang="pl-PL" altLang="pl-PL" sz="2000" dirty="0" smtClean="0">
                <a:latin typeface="Lato"/>
                <a:ea typeface="Arial Unicode MS" pitchFamily="34" charset="-128"/>
                <a:cs typeface="Arial Unicode MS" pitchFamily="34" charset="-128"/>
              </a:rPr>
              <a:t>norma </a:t>
            </a:r>
            <a:r>
              <a:rPr lang="pl-PL" altLang="pl-PL" sz="2000" dirty="0">
                <a:latin typeface="Lato"/>
                <a:ea typeface="Arial Unicode MS" pitchFamily="34" charset="-128"/>
                <a:cs typeface="Arial Unicode MS" pitchFamily="34" charset="-128"/>
              </a:rPr>
              <a:t>europejska, norma zharmonizowana, norma krajowa </a:t>
            </a:r>
            <a:r>
              <a:rPr lang="pl-PL" altLang="pl-PL" sz="2000" dirty="0" smtClean="0">
                <a:latin typeface="Lato"/>
                <a:ea typeface="Arial Unicode MS" pitchFamily="34" charset="-128"/>
                <a:cs typeface="Arial Unicode MS" pitchFamily="34" charset="-128"/>
              </a:rPr>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a:t>
            </a:r>
            <a:r>
              <a:rPr lang="pl-PL" altLang="pl-PL" sz="2000" dirty="0">
                <a:latin typeface="Lato"/>
                <a:ea typeface="Arial Unicode MS" pitchFamily="34" charset="-128"/>
                <a:cs typeface="Arial Unicode MS" pitchFamily="34" charset="-128"/>
              </a:rPr>
              <a:t>art. 2 pkt 1 w/w rozporządzenia).</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77</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56846219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827584" y="2204864"/>
            <a:ext cx="7632700" cy="3859518"/>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endParaRPr lang="pl-PL" altLang="pl-PL" sz="2000" b="1" dirty="0">
              <a:latin typeface="Lato"/>
            </a:endParaRPr>
          </a:p>
          <a:p>
            <a:pPr>
              <a:lnSpc>
                <a:spcPct val="80000"/>
              </a:lnSpc>
              <a:buClr>
                <a:srgbClr val="A50021"/>
              </a:buClr>
            </a:pPr>
            <a:r>
              <a:rPr lang="pl-PL" altLang="pl-PL" sz="2200" b="1" dirty="0">
                <a:latin typeface="Lato"/>
              </a:rPr>
              <a:t>Obowiązek dokonania opisu w jeden ze sposobów wskazanych w art. 30 ust. 1 </a:t>
            </a:r>
            <a:r>
              <a:rPr lang="pl-PL" altLang="pl-PL" sz="2200" b="1" dirty="0" err="1">
                <a:latin typeface="Lato"/>
              </a:rPr>
              <a:t>Pzp</a:t>
            </a:r>
            <a:r>
              <a:rPr lang="pl-PL" altLang="pl-PL" sz="2200" b="1" dirty="0">
                <a:latin typeface="Lato"/>
              </a:rPr>
              <a:t>:</a:t>
            </a:r>
            <a:r>
              <a:rPr lang="pl-PL" altLang="pl-PL" sz="2000" b="1" dirty="0">
                <a:latin typeface="Lato"/>
              </a:rPr>
              <a:t/>
            </a:r>
            <a:br>
              <a:rPr lang="pl-PL" altLang="pl-PL" sz="2000" b="1" dirty="0">
                <a:latin typeface="Lato"/>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2)</a:t>
            </a:r>
            <a:r>
              <a:rPr lang="pl-PL" altLang="pl-PL" sz="2200" i="1" dirty="0">
                <a:latin typeface="Lato"/>
                <a:ea typeface="Arial Unicode MS" pitchFamily="34" charset="-128"/>
                <a:cs typeface="Arial Unicode MS" pitchFamily="34" charset="-128"/>
              </a:rPr>
              <a:t> przez odniesienie się w kolejności preferencji do:</a:t>
            </a: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b) norm innych państw członkowskich EOG przenoszących normy europejskie;</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EOG – Europejski Obszar Gospodarczy – strefa wolnego handlu </a:t>
            </a:r>
            <a:r>
              <a:rPr lang="pl-PL" altLang="pl-PL" sz="2000" dirty="0" smtClean="0">
                <a:latin typeface="Lato"/>
                <a:ea typeface="Arial Unicode MS" pitchFamily="34" charset="-128"/>
                <a:cs typeface="Arial Unicode MS" pitchFamily="34" charset="-128"/>
              </a:rPr>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i </a:t>
            </a:r>
            <a:r>
              <a:rPr lang="pl-PL" altLang="pl-PL" sz="2000" dirty="0">
                <a:latin typeface="Lato"/>
                <a:ea typeface="Arial Unicode MS" pitchFamily="34" charset="-128"/>
                <a:cs typeface="Arial Unicode MS" pitchFamily="34" charset="-128"/>
              </a:rPr>
              <a:t>Wspólny Rynek, obejmujące państwa Unii Europejskiej i Europejskiego Stowarzyszenia Wolnego </a:t>
            </a:r>
            <a:r>
              <a:rPr lang="pl-PL" altLang="pl-PL" sz="2000" dirty="0" smtClean="0">
                <a:latin typeface="Lato"/>
                <a:ea typeface="Arial Unicode MS" pitchFamily="34" charset="-128"/>
                <a:cs typeface="Arial Unicode MS" pitchFamily="34" charset="-128"/>
              </a:rPr>
              <a:t>Handlu </a:t>
            </a:r>
            <a:r>
              <a:rPr lang="pl-PL" altLang="pl-PL" sz="2000" dirty="0">
                <a:latin typeface="Lato"/>
                <a:ea typeface="Arial Unicode MS" pitchFamily="34" charset="-128"/>
                <a:cs typeface="Arial Unicode MS" pitchFamily="34" charset="-128"/>
              </a:rPr>
              <a:t>(EFTA) </a:t>
            </a:r>
            <a:r>
              <a:rPr lang="pl-PL" altLang="pl-PL" sz="2000" dirty="0" smtClean="0">
                <a:latin typeface="Lato"/>
                <a:ea typeface="Arial Unicode MS" pitchFamily="34" charset="-128"/>
                <a:cs typeface="Arial Unicode MS" pitchFamily="34" charset="-128"/>
              </a:rPr>
              <a:t/>
            </a:r>
            <a:br>
              <a:rPr lang="pl-PL" altLang="pl-PL" sz="2000" dirty="0" smtClean="0">
                <a:latin typeface="Lato"/>
                <a:ea typeface="Arial Unicode MS" pitchFamily="34" charset="-128"/>
                <a:cs typeface="Arial Unicode MS" pitchFamily="34" charset="-128"/>
              </a:rPr>
            </a:br>
            <a:r>
              <a:rPr lang="pl-PL" altLang="pl-PL" sz="2000" dirty="0" smtClean="0">
                <a:latin typeface="Lato"/>
                <a:ea typeface="Arial Unicode MS" pitchFamily="34" charset="-128"/>
                <a:cs typeface="Arial Unicode MS" pitchFamily="34" charset="-128"/>
              </a:rPr>
              <a:t>z </a:t>
            </a:r>
            <a:r>
              <a:rPr lang="pl-PL" altLang="pl-PL" sz="2000" dirty="0">
                <a:latin typeface="Lato"/>
                <a:ea typeface="Arial Unicode MS" pitchFamily="34" charset="-128"/>
                <a:cs typeface="Arial Unicode MS" pitchFamily="34" charset="-128"/>
              </a:rPr>
              <a:t>wyjątkiem Szwajcarii.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EOG opiera się na czterech podstawowych zasadach: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swobodzie przepływu ludzi, kapitału, towarów i usług.</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78</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5475009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167" y="1916832"/>
            <a:ext cx="8136904" cy="484440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r>
              <a:rPr lang="pl-PL" altLang="pl-PL" sz="2200" b="1" dirty="0">
                <a:latin typeface="Lato"/>
              </a:rPr>
              <a:t>Obowiązek dokonania opisu w jeden ze sposobów wskazanych </a:t>
            </a:r>
            <a:r>
              <a:rPr lang="pl-PL" altLang="pl-PL" sz="2200" b="1" dirty="0" smtClean="0">
                <a:latin typeface="Lato"/>
              </a:rPr>
              <a:t>w </a:t>
            </a:r>
            <a:r>
              <a:rPr lang="pl-PL" altLang="pl-PL" sz="2200" b="1" dirty="0">
                <a:latin typeface="Lato"/>
              </a:rPr>
              <a:t>art. 30 ust. 1 </a:t>
            </a:r>
            <a:r>
              <a:rPr lang="pl-PL" altLang="pl-PL" sz="2200" b="1" dirty="0" err="1">
                <a:latin typeface="Lato"/>
              </a:rPr>
              <a:t>Pzp</a:t>
            </a:r>
            <a:r>
              <a:rPr lang="pl-PL" altLang="pl-PL" sz="2200" b="1" dirty="0">
                <a:latin typeface="Lato"/>
              </a:rPr>
              <a:t>:</a:t>
            </a:r>
            <a:r>
              <a:rPr lang="pl-PL" altLang="pl-PL" sz="2000" b="1" dirty="0">
                <a:latin typeface="Lato"/>
              </a:rPr>
              <a:t/>
            </a:r>
            <a:br>
              <a:rPr lang="pl-PL" altLang="pl-PL" sz="2000" b="1" dirty="0">
                <a:latin typeface="Lato"/>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2)</a:t>
            </a:r>
            <a:r>
              <a:rPr lang="pl-PL" altLang="pl-PL" sz="2200" i="1" dirty="0">
                <a:latin typeface="Lato"/>
                <a:ea typeface="Arial Unicode MS" pitchFamily="34" charset="-128"/>
                <a:cs typeface="Arial Unicode MS" pitchFamily="34" charset="-128"/>
              </a:rPr>
              <a:t> przez odniesienie się w kolejności preferencji do:</a:t>
            </a:r>
            <a:r>
              <a:rPr lang="pl-PL" altLang="pl-PL" sz="2000" dirty="0">
                <a:effectLst>
                  <a:outerShdw blurRad="38100" dist="38100" dir="2700000" algn="tl">
                    <a:srgbClr val="000000">
                      <a:alpha val="43137"/>
                    </a:srgbClr>
                  </a:outerShdw>
                </a:effectLst>
                <a:latin typeface="Lato"/>
                <a:ea typeface="Arial Unicode MS" pitchFamily="34" charset="-128"/>
                <a:cs typeface="Arial Unicode MS" pitchFamily="34" charset="-128"/>
              </a:rPr>
              <a:t/>
            </a:r>
            <a:br>
              <a:rPr lang="pl-PL" altLang="pl-PL" sz="2000" dirty="0">
                <a:effectLst>
                  <a:outerShdw blurRad="38100" dist="38100" dir="2700000" algn="tl">
                    <a:srgbClr val="000000">
                      <a:alpha val="43137"/>
                    </a:srgbClr>
                  </a:outerShdw>
                </a:effectLst>
                <a:latin typeface="Lato"/>
                <a:ea typeface="Arial Unicode MS" pitchFamily="34" charset="-128"/>
                <a:cs typeface="Arial Unicode MS" pitchFamily="34" charset="-128"/>
              </a:rPr>
            </a:br>
            <a:r>
              <a:rPr lang="pl-PL" altLang="pl-PL" sz="500" dirty="0">
                <a:latin typeface="Lato"/>
                <a:ea typeface="Arial Unicode MS" pitchFamily="34" charset="-128"/>
                <a:cs typeface="Arial Unicode MS" pitchFamily="34" charset="-128"/>
              </a:rPr>
              <a:t/>
            </a:r>
            <a:br>
              <a:rPr lang="pl-PL" altLang="pl-PL" sz="5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c) europejskich ocen technicznych, rozumianych jako udokumentowane oceny działania wyrobu budowlanego względem jego podstawowych cech, zgodnie z odpowiednim europejskim dokumentem oceny, w rozumieniu art. 2 pkt 12 rozporządzenia Parlamentu Europejskiego i Rady (UE) nr 305/2011 z dnia </a:t>
            </a:r>
            <a:r>
              <a:rPr lang="pl-PL" altLang="pl-PL" sz="2000" dirty="0" smtClean="0">
                <a:latin typeface="Lato"/>
                <a:ea typeface="Arial Unicode MS" pitchFamily="34" charset="-128"/>
                <a:cs typeface="Arial Unicode MS" pitchFamily="34" charset="-128"/>
              </a:rPr>
              <a:t>9.03.2011r. </a:t>
            </a:r>
            <a:r>
              <a:rPr lang="pl-PL" altLang="pl-PL" sz="2000" dirty="0">
                <a:latin typeface="Lato"/>
                <a:ea typeface="Arial Unicode MS" pitchFamily="34" charset="-128"/>
                <a:cs typeface="Arial Unicode MS" pitchFamily="34" charset="-128"/>
              </a:rPr>
              <a:t>ustanawiającego zharmonizowane warunki wprowadzania do obrotu wyrobów budowlanych (…);</a:t>
            </a:r>
            <a:br>
              <a:rPr lang="pl-PL" altLang="pl-PL" sz="2000" dirty="0">
                <a:latin typeface="Lato"/>
                <a:ea typeface="Arial Unicode MS" pitchFamily="34" charset="-128"/>
                <a:cs typeface="Arial Unicode MS" pitchFamily="34" charset="-128"/>
              </a:rPr>
            </a:br>
            <a:r>
              <a:rPr lang="pl-PL" altLang="pl-PL" sz="500" dirty="0">
                <a:latin typeface="Lato"/>
                <a:ea typeface="Arial Unicode MS" pitchFamily="34" charset="-128"/>
                <a:cs typeface="Arial Unicode MS" pitchFamily="34" charset="-128"/>
              </a:rPr>
              <a:t/>
            </a:r>
            <a:br>
              <a:rPr lang="pl-PL" altLang="pl-PL" sz="5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Europejska ocena techniczna </a:t>
            </a:r>
            <a:r>
              <a:rPr lang="pl-PL" altLang="pl-PL" sz="2000" dirty="0">
                <a:latin typeface="Lato"/>
                <a:ea typeface="Arial Unicode MS" pitchFamily="34" charset="-128"/>
                <a:cs typeface="Arial Unicode MS" pitchFamily="34" charset="-128"/>
              </a:rPr>
              <a:t>– oznacza udokumentowaną ocenę właściwości użytkowych wyrobu budowlanego w odniesieniu do jego zasadniczych charakterystyk zgodnie z odnośnym europejskim dokumentem oceny.</a:t>
            </a:r>
            <a:br>
              <a:rPr lang="pl-PL" altLang="pl-PL" sz="2000" dirty="0">
                <a:latin typeface="Lato"/>
                <a:ea typeface="Arial Unicode MS" pitchFamily="34" charset="-128"/>
                <a:cs typeface="Arial Unicode MS" pitchFamily="34" charset="-128"/>
              </a:rPr>
            </a:br>
            <a:r>
              <a:rPr lang="pl-PL" altLang="pl-PL" sz="500" dirty="0">
                <a:latin typeface="Lato"/>
                <a:ea typeface="Arial Unicode MS" pitchFamily="34" charset="-128"/>
                <a:cs typeface="Arial Unicode MS" pitchFamily="34" charset="-128"/>
              </a:rPr>
              <a:t/>
            </a:r>
            <a:br>
              <a:rPr lang="pl-PL" altLang="pl-PL" sz="5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Europejski dokument oceny </a:t>
            </a:r>
            <a:r>
              <a:rPr lang="pl-PL" altLang="pl-PL" sz="2000" dirty="0">
                <a:latin typeface="Lato"/>
                <a:ea typeface="Arial Unicode MS" pitchFamily="34" charset="-128"/>
                <a:cs typeface="Arial Unicode MS" pitchFamily="34" charset="-128"/>
              </a:rPr>
              <a:t>– oznacza dokument przyjęty przez organizację JOT (jednostka ds. oceny technicznej) do celów wydawania europejskich ocen technicznych.</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79</a:t>
            </a:fld>
            <a:endParaRPr lang="pl-PL" altLang="pl-PL" dirty="0">
              <a:solidFill>
                <a:schemeClr val="accent3">
                  <a:lumMod val="75000"/>
                </a:schemeClr>
              </a:solidFill>
            </a:endParaRPr>
          </a:p>
        </p:txBody>
      </p:sp>
      <p:sp>
        <p:nvSpPr>
          <p:cNvPr id="7" name="TextBox 1"/>
          <p:cNvSpPr txBox="1"/>
          <p:nvPr/>
        </p:nvSpPr>
        <p:spPr>
          <a:xfrm>
            <a:off x="251520" y="620688"/>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943873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875216"/>
            <a:ext cx="7848872" cy="470436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en-GB" sz="2300" b="1" dirty="0">
                <a:latin typeface="Lato"/>
              </a:rPr>
              <a:t>ROZPORZĄDZENIA RADY MINISTRÓW:</a:t>
            </a:r>
          </a:p>
          <a:p>
            <a:pPr marL="666750" indent="-666750">
              <a:lnSpc>
                <a:spcPct val="90000"/>
              </a:lnSpc>
              <a:buClr>
                <a:schemeClr val="tx1"/>
              </a:buClr>
              <a:buSzPct val="90000"/>
              <a:buFont typeface="+mj-lt"/>
              <a:buAutoNum type="arabicPeriod" startAt="15"/>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sz="1000" dirty="0">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16. </a:t>
            </a:r>
            <a:r>
              <a:rPr lang="pl-PL" sz="2000" dirty="0">
                <a:latin typeface="Lato"/>
              </a:rPr>
              <a:t>Rozporządzenie Rady Ministrów z dnia 20.07.2016 r. </a:t>
            </a:r>
            <a:br>
              <a:rPr lang="pl-PL" sz="2000" dirty="0">
                <a:latin typeface="Lato"/>
              </a:rPr>
            </a:br>
            <a:r>
              <a:rPr lang="pl-PL" sz="2000" dirty="0">
                <a:latin typeface="Lato"/>
              </a:rPr>
              <a:t>w sprawie wykazu dokumentów publicznych i druków </a:t>
            </a:r>
            <a:br>
              <a:rPr lang="pl-PL" sz="2000" dirty="0">
                <a:latin typeface="Lato"/>
              </a:rPr>
            </a:br>
            <a:r>
              <a:rPr lang="pl-PL" sz="2000" dirty="0">
                <a:latin typeface="Lato"/>
              </a:rPr>
              <a:t>o strategicznym znaczeniu dla bezpieczeństwa państwa </a:t>
            </a:r>
            <a:br>
              <a:rPr lang="pl-PL" sz="2000" dirty="0">
                <a:latin typeface="Lato"/>
              </a:rPr>
            </a:br>
            <a:r>
              <a:rPr lang="pl-PL" sz="2000" dirty="0">
                <a:latin typeface="Lato"/>
              </a:rPr>
              <a:t>(Dz.U. poz. 1089)</a:t>
            </a:r>
            <a:br>
              <a:rPr lang="pl-PL" sz="2000" dirty="0">
                <a:latin typeface="Lato"/>
              </a:rPr>
            </a:br>
            <a:endParaRPr lang="pl-PL" sz="1000" dirty="0">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cs typeface="Arial" pitchFamily="34" charset="0"/>
              </a:rPr>
              <a:t>17. </a:t>
            </a:r>
            <a:r>
              <a:rPr lang="en-GB" sz="2000" dirty="0" err="1">
                <a:latin typeface="Lato"/>
                <a:cs typeface="Arial" pitchFamily="34" charset="0"/>
              </a:rPr>
              <a:t>Rozporządzenie</a:t>
            </a:r>
            <a:r>
              <a:rPr lang="en-GB" sz="2000" dirty="0">
                <a:latin typeface="Lato"/>
                <a:cs typeface="Arial" pitchFamily="34" charset="0"/>
              </a:rPr>
              <a:t> </a:t>
            </a:r>
            <a:r>
              <a:rPr lang="en-GB" sz="2000" dirty="0" err="1">
                <a:latin typeface="Lato"/>
                <a:cs typeface="Arial" pitchFamily="34" charset="0"/>
              </a:rPr>
              <a:t>Rady</a:t>
            </a:r>
            <a:r>
              <a:rPr lang="en-GB" sz="2000" dirty="0">
                <a:latin typeface="Lato"/>
                <a:cs typeface="Arial" pitchFamily="34" charset="0"/>
              </a:rPr>
              <a:t> </a:t>
            </a:r>
            <a:r>
              <a:rPr lang="en-GB" sz="2000" dirty="0" err="1">
                <a:latin typeface="Lato"/>
                <a:cs typeface="Arial" pitchFamily="34" charset="0"/>
              </a:rPr>
              <a:t>Ministrów</a:t>
            </a:r>
            <a:r>
              <a:rPr lang="en-GB" sz="2000" dirty="0">
                <a:latin typeface="Lato"/>
                <a:cs typeface="Arial" pitchFamily="34" charset="0"/>
              </a:rPr>
              <a:t> z </a:t>
            </a:r>
            <a:r>
              <a:rPr lang="en-GB" sz="2000" dirty="0" err="1">
                <a:latin typeface="Lato"/>
                <a:cs typeface="Arial" pitchFamily="34" charset="0"/>
              </a:rPr>
              <a:t>dnia</a:t>
            </a:r>
            <a:r>
              <a:rPr lang="en-GB" sz="2000" dirty="0">
                <a:latin typeface="Lato"/>
                <a:cs typeface="Arial" pitchFamily="34" charset="0"/>
              </a:rPr>
              <a:t> 1.08.2006 r. w </a:t>
            </a:r>
            <a:r>
              <a:rPr lang="en-GB" sz="2000" dirty="0" err="1">
                <a:latin typeface="Lato"/>
                <a:cs typeface="Arial" pitchFamily="34" charset="0"/>
              </a:rPr>
              <a:t>sprawie</a:t>
            </a:r>
            <a:r>
              <a:rPr lang="en-GB" sz="2000" dirty="0">
                <a:latin typeface="Lato"/>
                <a:cs typeface="Arial" pitchFamily="34" charset="0"/>
              </a:rPr>
              <a:t> </a:t>
            </a:r>
            <a:r>
              <a:rPr lang="en-GB" sz="2000" dirty="0" err="1">
                <a:latin typeface="Lato"/>
                <a:cs typeface="Arial" pitchFamily="34" charset="0"/>
              </a:rPr>
              <a:t>organów</a:t>
            </a:r>
            <a:r>
              <a:rPr lang="en-GB" sz="2000" dirty="0">
                <a:latin typeface="Lato"/>
                <a:cs typeface="Arial" pitchFamily="34" charset="0"/>
              </a:rPr>
              <a:t> </a:t>
            </a:r>
            <a:r>
              <a:rPr lang="en-GB" sz="2000" dirty="0" err="1">
                <a:latin typeface="Lato"/>
                <a:cs typeface="Arial" pitchFamily="34" charset="0"/>
              </a:rPr>
              <a:t>właściwych</a:t>
            </a:r>
            <a:r>
              <a:rPr lang="en-GB" sz="2000" dirty="0">
                <a:latin typeface="Lato"/>
                <a:cs typeface="Arial" pitchFamily="34" charset="0"/>
              </a:rPr>
              <a:t> do </a:t>
            </a:r>
            <a:r>
              <a:rPr lang="en-GB" sz="2000" dirty="0" err="1">
                <a:latin typeface="Lato"/>
                <a:cs typeface="Arial" pitchFamily="34" charset="0"/>
              </a:rPr>
              <a:t>występowania</a:t>
            </a:r>
            <a:r>
              <a:rPr lang="en-GB" sz="2000" dirty="0">
                <a:latin typeface="Lato"/>
                <a:cs typeface="Arial" pitchFamily="34" charset="0"/>
              </a:rPr>
              <a:t> do </a:t>
            </a:r>
            <a:r>
              <a:rPr lang="en-GB" sz="2000" dirty="0" err="1">
                <a:latin typeface="Lato"/>
                <a:cs typeface="Arial" pitchFamily="34" charset="0"/>
              </a:rPr>
              <a:t>Komisji</a:t>
            </a:r>
            <a:r>
              <a:rPr lang="en-GB" sz="2000" dirty="0">
                <a:latin typeface="Lato"/>
                <a:cs typeface="Arial" pitchFamily="34" charset="0"/>
              </a:rPr>
              <a:t> </a:t>
            </a:r>
            <a:r>
              <a:rPr lang="en-GB" sz="2000" dirty="0" err="1">
                <a:latin typeface="Lato"/>
                <a:cs typeface="Arial" pitchFamily="34" charset="0"/>
              </a:rPr>
              <a:t>Europejskiej</a:t>
            </a:r>
            <a:r>
              <a:rPr lang="en-GB" sz="2000" dirty="0">
                <a:latin typeface="Lato"/>
                <a:cs typeface="Arial" pitchFamily="34" charset="0"/>
              </a:rPr>
              <a:t> </a:t>
            </a:r>
            <a:r>
              <a:rPr lang="en-GB" sz="2000" dirty="0" smtClean="0">
                <a:latin typeface="Lato"/>
                <a:cs typeface="Arial" pitchFamily="34" charset="0"/>
              </a:rPr>
              <a:t>z </a:t>
            </a:r>
            <a:r>
              <a:rPr lang="en-GB" sz="2000" dirty="0" err="1">
                <a:latin typeface="Lato"/>
                <a:cs typeface="Arial" pitchFamily="34" charset="0"/>
              </a:rPr>
              <a:t>wnioskiem</a:t>
            </a:r>
            <a:r>
              <a:rPr lang="en-GB" sz="2000" dirty="0">
                <a:latin typeface="Lato"/>
                <a:cs typeface="Arial" pitchFamily="34" charset="0"/>
              </a:rPr>
              <a:t> o </a:t>
            </a:r>
            <a:r>
              <a:rPr lang="en-GB" sz="2000" dirty="0" err="1">
                <a:latin typeface="Lato"/>
                <a:cs typeface="Arial" pitchFamily="34" charset="0"/>
              </a:rPr>
              <a:t>stwierdzenie</a:t>
            </a:r>
            <a:r>
              <a:rPr lang="en-GB" sz="2000" dirty="0">
                <a:latin typeface="Lato"/>
                <a:cs typeface="Arial" pitchFamily="34" charset="0"/>
              </a:rPr>
              <a:t> </a:t>
            </a:r>
            <a:r>
              <a:rPr lang="en-GB" sz="2000" dirty="0" err="1">
                <a:latin typeface="Lato"/>
                <a:cs typeface="Arial" pitchFamily="34" charset="0"/>
              </a:rPr>
              <a:t>prowadzenia</a:t>
            </a:r>
            <a:r>
              <a:rPr lang="en-GB" sz="2000" dirty="0">
                <a:latin typeface="Lato"/>
                <a:cs typeface="Arial" pitchFamily="34" charset="0"/>
              </a:rPr>
              <a:t> </a:t>
            </a:r>
            <a:r>
              <a:rPr lang="en-GB" sz="2000" dirty="0" err="1">
                <a:latin typeface="Lato"/>
                <a:cs typeface="Arial" pitchFamily="34" charset="0"/>
              </a:rPr>
              <a:t>działalności</a:t>
            </a:r>
            <a:r>
              <a:rPr lang="en-GB" sz="2000" dirty="0">
                <a:latin typeface="Lato"/>
                <a:cs typeface="Arial" pitchFamily="34" charset="0"/>
              </a:rPr>
              <a:t> </a:t>
            </a:r>
            <a:r>
              <a:rPr lang="en-GB" sz="2000" dirty="0" err="1">
                <a:latin typeface="Lato"/>
                <a:cs typeface="Arial" pitchFamily="34" charset="0"/>
              </a:rPr>
              <a:t>na</a:t>
            </a:r>
            <a:r>
              <a:rPr lang="en-GB" sz="2000" dirty="0">
                <a:latin typeface="Lato"/>
                <a:cs typeface="Arial" pitchFamily="34" charset="0"/>
              </a:rPr>
              <a:t> </a:t>
            </a:r>
            <a:r>
              <a:rPr lang="en-GB" sz="2000" dirty="0" err="1">
                <a:latin typeface="Lato"/>
                <a:cs typeface="Arial" pitchFamily="34" charset="0"/>
              </a:rPr>
              <a:t>rynku</a:t>
            </a:r>
            <a:r>
              <a:rPr lang="en-GB" sz="2000" dirty="0">
                <a:latin typeface="Lato"/>
                <a:cs typeface="Arial" pitchFamily="34" charset="0"/>
              </a:rPr>
              <a:t> </a:t>
            </a:r>
            <a:r>
              <a:rPr lang="en-GB" sz="2000" dirty="0" err="1">
                <a:latin typeface="Lato"/>
                <a:cs typeface="Arial" pitchFamily="34" charset="0"/>
              </a:rPr>
              <a:t>konkurencyjnym</a:t>
            </a:r>
            <a:r>
              <a:rPr lang="en-GB" sz="2000" dirty="0">
                <a:latin typeface="Lato"/>
                <a:cs typeface="Arial" pitchFamily="34" charset="0"/>
              </a:rPr>
              <a:t> do </a:t>
            </a:r>
            <a:r>
              <a:rPr lang="en-GB" sz="2000" dirty="0" err="1">
                <a:latin typeface="Lato"/>
                <a:cs typeface="Arial" pitchFamily="34" charset="0"/>
              </a:rPr>
              <a:t>którego</a:t>
            </a:r>
            <a:r>
              <a:rPr lang="en-GB" sz="2000" dirty="0">
                <a:latin typeface="Lato"/>
                <a:cs typeface="Arial" pitchFamily="34" charset="0"/>
              </a:rPr>
              <a:t> </a:t>
            </a:r>
            <a:r>
              <a:rPr lang="en-GB" sz="2000" dirty="0" err="1">
                <a:latin typeface="Lato"/>
                <a:cs typeface="Arial" pitchFamily="34" charset="0"/>
              </a:rPr>
              <a:t>dostęp</a:t>
            </a:r>
            <a:r>
              <a:rPr lang="en-GB" sz="2000" dirty="0">
                <a:latin typeface="Lato"/>
                <a:cs typeface="Arial" pitchFamily="34" charset="0"/>
              </a:rPr>
              <a:t> </a:t>
            </a:r>
            <a:r>
              <a:rPr lang="pl-PL" sz="2000" dirty="0" smtClean="0">
                <a:latin typeface="Lato"/>
                <a:cs typeface="Arial" pitchFamily="34" charset="0"/>
              </a:rPr>
              <a:t/>
            </a:r>
            <a:br>
              <a:rPr lang="pl-PL" sz="2000" dirty="0" smtClean="0">
                <a:latin typeface="Lato"/>
                <a:cs typeface="Arial" pitchFamily="34" charset="0"/>
              </a:rPr>
            </a:br>
            <a:r>
              <a:rPr lang="en-GB" sz="2000" dirty="0" err="1" smtClean="0">
                <a:latin typeface="Lato"/>
                <a:cs typeface="Arial" pitchFamily="34" charset="0"/>
              </a:rPr>
              <a:t>nie</a:t>
            </a:r>
            <a:r>
              <a:rPr lang="en-GB" sz="2000" dirty="0" smtClean="0">
                <a:latin typeface="Lato"/>
                <a:cs typeface="Arial" pitchFamily="34" charset="0"/>
              </a:rPr>
              <a:t> </a:t>
            </a:r>
            <a:r>
              <a:rPr lang="en-GB" sz="2000" dirty="0">
                <a:latin typeface="Lato"/>
                <a:cs typeface="Arial" pitchFamily="34" charset="0"/>
              </a:rPr>
              <a:t>jest </a:t>
            </a:r>
            <a:r>
              <a:rPr lang="en-GB" sz="2000" dirty="0" err="1">
                <a:latin typeface="Lato"/>
                <a:cs typeface="Arial" pitchFamily="34" charset="0"/>
              </a:rPr>
              <a:t>ograniczony</a:t>
            </a:r>
            <a:r>
              <a:rPr lang="en-GB" sz="2000" dirty="0">
                <a:latin typeface="Lato"/>
                <a:cs typeface="Arial" pitchFamily="34" charset="0"/>
              </a:rPr>
              <a:t> </a:t>
            </a:r>
            <a:r>
              <a:rPr lang="en-GB" sz="2000" dirty="0" smtClean="0">
                <a:latin typeface="Lato"/>
                <a:cs typeface="Arial" pitchFamily="34" charset="0"/>
              </a:rPr>
              <a:t>(</a:t>
            </a:r>
            <a:r>
              <a:rPr lang="en-GB" sz="2000" dirty="0" err="1">
                <a:latin typeface="Lato"/>
                <a:cs typeface="Arial" pitchFamily="34" charset="0"/>
              </a:rPr>
              <a:t>Dz.U</a:t>
            </a:r>
            <a:r>
              <a:rPr lang="en-GB" sz="2000" dirty="0">
                <a:latin typeface="Lato"/>
                <a:cs typeface="Arial" pitchFamily="34" charset="0"/>
              </a:rPr>
              <a:t>. z</a:t>
            </a:r>
            <a:r>
              <a:rPr lang="pl-PL" sz="2000" dirty="0">
                <a:latin typeface="Lato"/>
                <a:cs typeface="Arial" pitchFamily="34" charset="0"/>
              </a:rPr>
              <a:t> </a:t>
            </a:r>
            <a:r>
              <a:rPr lang="en-GB" sz="2000" dirty="0">
                <a:latin typeface="Lato"/>
                <a:cs typeface="Arial" pitchFamily="34" charset="0"/>
              </a:rPr>
              <a:t>2006 r. </a:t>
            </a:r>
            <a:r>
              <a:rPr lang="en-GB" sz="2000" dirty="0" err="1">
                <a:latin typeface="Lato"/>
                <a:cs typeface="Arial" pitchFamily="34" charset="0"/>
              </a:rPr>
              <a:t>Nr</a:t>
            </a:r>
            <a:r>
              <a:rPr lang="en-GB" sz="2000" dirty="0">
                <a:latin typeface="Lato"/>
                <a:cs typeface="Arial" pitchFamily="34" charset="0"/>
              </a:rPr>
              <a:t> 147, </a:t>
            </a:r>
            <a:r>
              <a:rPr lang="en-GB" sz="2000" dirty="0" err="1">
                <a:latin typeface="Lato"/>
                <a:cs typeface="Arial" pitchFamily="34" charset="0"/>
              </a:rPr>
              <a:t>poz</a:t>
            </a:r>
            <a:r>
              <a:rPr lang="en-GB" sz="2000" dirty="0">
                <a:latin typeface="Lato"/>
                <a:cs typeface="Arial" pitchFamily="34" charset="0"/>
              </a:rPr>
              <a:t>. 1063</a:t>
            </a:r>
            <a:r>
              <a:rPr lang="pl-PL" sz="2000" dirty="0" smtClean="0">
                <a:latin typeface="Lato"/>
                <a:cs typeface="Arial" pitchFamily="34" charset="0"/>
              </a:rPr>
              <a:t>, </a:t>
            </a:r>
            <a:br>
              <a:rPr lang="pl-PL" sz="2000" dirty="0" smtClean="0">
                <a:latin typeface="Lato"/>
                <a:cs typeface="Arial" pitchFamily="34" charset="0"/>
              </a:rPr>
            </a:br>
            <a:r>
              <a:rPr lang="pl-PL" sz="2000" dirty="0" smtClean="0">
                <a:latin typeface="Lato"/>
                <a:cs typeface="Arial" pitchFamily="34" charset="0"/>
              </a:rPr>
              <a:t>z późn.zm</a:t>
            </a:r>
            <a:r>
              <a:rPr lang="pl-PL" sz="2000" dirty="0">
                <a:latin typeface="Lato"/>
                <a:cs typeface="Arial" pitchFamily="34" charset="0"/>
              </a:rPr>
              <a:t>.</a:t>
            </a:r>
            <a:r>
              <a:rPr lang="en-GB" sz="2000" dirty="0">
                <a:latin typeface="Lato"/>
                <a:cs typeface="Arial" pitchFamily="34" charset="0"/>
              </a:rPr>
              <a:t>)</a:t>
            </a:r>
            <a:r>
              <a:rPr lang="pl-PL" sz="2000" dirty="0">
                <a:latin typeface="Lato"/>
              </a:rPr>
              <a:t/>
            </a:r>
            <a:br>
              <a:rPr lang="pl-PL" sz="2000" dirty="0">
                <a:latin typeface="Lato"/>
              </a:rPr>
            </a:br>
            <a:endParaRPr lang="pl-PL" sz="1000" dirty="0">
              <a:latin typeface="Lato"/>
            </a:endParaRPr>
          </a:p>
          <a:p>
            <a:pPr marL="666750" indent="-666750">
              <a:lnSpc>
                <a:spcPct val="90000"/>
              </a:lnSpc>
              <a:buClr>
                <a:schemeClr val="tx1"/>
              </a:buClr>
              <a:buSzPct val="90000"/>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18. </a:t>
            </a:r>
            <a:r>
              <a:rPr lang="pl-PL" sz="2000" dirty="0">
                <a:latin typeface="Lato"/>
              </a:rPr>
              <a:t>Rozporządzenie Rady Ministrów z dnia 12.02.2013 r. </a:t>
            </a:r>
            <a:r>
              <a:rPr lang="pl-PL" sz="2000" dirty="0" smtClean="0">
                <a:latin typeface="Lato"/>
              </a:rPr>
              <a:t/>
            </a:r>
            <a:br>
              <a:rPr lang="pl-PL" sz="2000" dirty="0" smtClean="0">
                <a:latin typeface="Lato"/>
              </a:rPr>
            </a:br>
            <a:r>
              <a:rPr lang="pl-PL" sz="2000" dirty="0" smtClean="0">
                <a:latin typeface="Lato"/>
              </a:rPr>
              <a:t>w </a:t>
            </a:r>
            <a:r>
              <a:rPr lang="pl-PL" sz="2000" dirty="0">
                <a:latin typeface="Lato"/>
              </a:rPr>
              <a:t>sprawie trybu postępowania w zakresie oceny występowania podstawowego interesu bezpieczeństwa państwa (Dz.U. z 2013 r. poz. 233)</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a:t>
            </a:fld>
            <a:endParaRPr lang="pl-PL" altLang="pl-PL" dirty="0">
              <a:solidFill>
                <a:schemeClr val="accent3">
                  <a:lumMod val="75000"/>
                </a:schemeClr>
              </a:solidFill>
            </a:endParaRPr>
          </a:p>
        </p:txBody>
      </p:sp>
      <p:sp>
        <p:nvSpPr>
          <p:cNvPr id="7" name="TextBox 1"/>
          <p:cNvSpPr txBox="1"/>
          <p:nvPr/>
        </p:nvSpPr>
        <p:spPr>
          <a:xfrm>
            <a:off x="251520" y="692696"/>
            <a:ext cx="5112568" cy="1159292"/>
          </a:xfrm>
          <a:prstGeom prst="rect">
            <a:avLst/>
          </a:prstGeom>
          <a:noFill/>
          <a:ln w="57150">
            <a:solidFill>
              <a:srgbClr val="636466"/>
            </a:solidFill>
            <a:miter lim="800000"/>
          </a:ln>
        </p:spPr>
        <p:txBody>
          <a:bodyPr wrap="square" rtlCol="0">
            <a:spAutoFit/>
          </a:bodyPr>
          <a:lstStyle/>
          <a:p>
            <a:endParaRPr lang="pl-PL" sz="2000" b="1" baseline="30000" dirty="0" smtClean="0">
              <a:solidFill>
                <a:srgbClr val="636466"/>
              </a:solidFill>
              <a:latin typeface="Novecento wide Normal" pitchFamily="50" charset="-18"/>
            </a:endParaRPr>
          </a:p>
          <a:p>
            <a:r>
              <a:rPr lang="pl-PL" sz="3200" b="1" baseline="30000" dirty="0">
                <a:solidFill>
                  <a:srgbClr val="636466"/>
                </a:solidFill>
                <a:latin typeface="Novecento wide Normal" pitchFamily="50" charset="-18"/>
              </a:rPr>
              <a:t> </a:t>
            </a:r>
            <a:r>
              <a:rPr lang="pl-PL" sz="3200" b="1" baseline="30000" dirty="0" smtClean="0">
                <a:solidFill>
                  <a:srgbClr val="636466"/>
                </a:solidFill>
                <a:latin typeface="Novecento wide Normal" pitchFamily="50" charset="-18"/>
              </a:rPr>
              <a:t>                </a:t>
            </a:r>
          </a:p>
          <a:p>
            <a:pPr algn="ctr"/>
            <a:r>
              <a:rPr lang="pl-PL" sz="3200" b="1" baseline="30000" dirty="0" smtClean="0">
                <a:solidFill>
                  <a:srgbClr val="636466"/>
                </a:solidFill>
                <a:latin typeface="Novecento wide Normal" pitchFamily="50" charset="-18"/>
              </a:rPr>
              <a:t>WYKAZ AKTÓW WYKONAWCZYCH</a:t>
            </a:r>
          </a:p>
          <a:p>
            <a:pPr algn="ctr"/>
            <a:endParaRPr lang="en-GB" sz="2000" b="1" baseline="30000" dirty="0">
              <a:solidFill>
                <a:srgbClr val="636466"/>
              </a:solidFill>
              <a:latin typeface="Novecento wide Normal" pitchFamily="50" charset="-18"/>
            </a:endParaRPr>
          </a:p>
        </p:txBody>
      </p:sp>
    </p:spTree>
    <p:extLst>
      <p:ext uri="{BB962C8B-B14F-4D97-AF65-F5344CB8AC3E}">
        <p14:creationId xmlns:p14="http://schemas.microsoft.com/office/powerpoint/2010/main" val="387297423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878902"/>
            <a:ext cx="7704856" cy="459818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r>
              <a:rPr lang="pl-PL" altLang="pl-PL" sz="2200" b="1" dirty="0">
                <a:latin typeface="Lato"/>
              </a:rPr>
              <a:t>Obowiązek dokonania opisu w jeden ze sposobów wskazanych </a:t>
            </a:r>
            <a:r>
              <a:rPr lang="pl-PL" altLang="pl-PL" sz="2200" b="1" dirty="0" smtClean="0">
                <a:latin typeface="Lato"/>
              </a:rPr>
              <a:t>w </a:t>
            </a:r>
            <a:r>
              <a:rPr lang="pl-PL" altLang="pl-PL" sz="2200" b="1" dirty="0">
                <a:latin typeface="Lato"/>
              </a:rPr>
              <a:t>art. 30 ust. 1 </a:t>
            </a:r>
            <a:r>
              <a:rPr lang="pl-PL" altLang="pl-PL" sz="2200" b="1" dirty="0" err="1">
                <a:latin typeface="Lato"/>
              </a:rPr>
              <a:t>Pzp</a:t>
            </a:r>
            <a:r>
              <a:rPr lang="pl-PL" altLang="pl-PL" sz="2200" b="1" dirty="0">
                <a:latin typeface="Lato"/>
              </a:rPr>
              <a:t>:</a:t>
            </a:r>
            <a:br>
              <a:rPr lang="pl-PL" altLang="pl-PL" sz="2200" b="1" dirty="0">
                <a:latin typeface="Lato"/>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2)</a:t>
            </a:r>
            <a:r>
              <a:rPr lang="pl-PL" altLang="pl-PL" sz="2200" i="1" dirty="0">
                <a:latin typeface="Lato"/>
                <a:ea typeface="Arial Unicode MS" pitchFamily="34" charset="-128"/>
                <a:cs typeface="Arial Unicode MS" pitchFamily="34" charset="-128"/>
              </a:rPr>
              <a:t> przez odniesienie się w kolejności preferencji do:</a:t>
            </a:r>
            <a:r>
              <a:rPr lang="pl-PL" altLang="pl-PL" sz="2200" dirty="0">
                <a:effectLst>
                  <a:outerShdw blurRad="38100" dist="38100" dir="2700000" algn="tl">
                    <a:srgbClr val="000000">
                      <a:alpha val="43137"/>
                    </a:srgbClr>
                  </a:outerShdw>
                </a:effectLst>
                <a:latin typeface="Lato"/>
                <a:ea typeface="Arial Unicode MS" pitchFamily="34" charset="-128"/>
                <a:cs typeface="Arial Unicode MS" pitchFamily="34" charset="-128"/>
              </a:rPr>
              <a:t/>
            </a:r>
            <a:br>
              <a:rPr lang="pl-PL" altLang="pl-PL" sz="2200" dirty="0">
                <a:effectLst>
                  <a:outerShdw blurRad="38100" dist="38100" dir="2700000" algn="tl">
                    <a:srgbClr val="000000">
                      <a:alpha val="43137"/>
                    </a:srgbClr>
                  </a:outerShdw>
                </a:effectLst>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d) wspólnych specyfikacji technicznych, rozumianych jako specyfikacje techniczne w dziedzinie produktów teleinformatycznych określone zgodnie z art. 13 i art. 14 rozporządzenia Parlamentu Europejskiego </a:t>
            </a:r>
            <a:r>
              <a:rPr lang="pl-PL" altLang="pl-PL" sz="2000" dirty="0" smtClean="0">
                <a:latin typeface="Lato"/>
                <a:ea typeface="Arial Unicode MS" pitchFamily="34" charset="-128"/>
                <a:cs typeface="Arial Unicode MS" pitchFamily="34" charset="-128"/>
              </a:rPr>
              <a:t>i </a:t>
            </a:r>
            <a:r>
              <a:rPr lang="pl-PL" altLang="pl-PL" sz="2000" dirty="0">
                <a:latin typeface="Lato"/>
                <a:ea typeface="Arial Unicode MS" pitchFamily="34" charset="-128"/>
                <a:cs typeface="Arial Unicode MS" pitchFamily="34" charset="-128"/>
              </a:rPr>
              <a:t>Rady (UE) nr 1025/2012 z dnia 25.10.2012 r. w sprawie normalizacji europejskiej (…); </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Specyfikacja techniczna </a:t>
            </a:r>
            <a:r>
              <a:rPr lang="pl-PL" altLang="pl-PL" sz="2000" dirty="0">
                <a:latin typeface="Lato"/>
                <a:ea typeface="Arial Unicode MS" pitchFamily="34" charset="-128"/>
                <a:cs typeface="Arial Unicode MS" pitchFamily="34" charset="-128"/>
              </a:rPr>
              <a:t>– oznacza dokument określający wymagania techniczne, jakie musi spełniać produkt, </a:t>
            </a:r>
            <a:r>
              <a:rPr lang="pl-PL" altLang="pl-PL" sz="2000" dirty="0" smtClean="0">
                <a:latin typeface="Lato"/>
                <a:ea typeface="Arial Unicode MS" pitchFamily="34" charset="-128"/>
                <a:cs typeface="Arial Unicode MS" pitchFamily="34" charset="-128"/>
              </a:rPr>
              <a:t>proces, usługa </a:t>
            </a:r>
            <a:r>
              <a:rPr lang="pl-PL" altLang="pl-PL" sz="2000" dirty="0">
                <a:latin typeface="Lato"/>
                <a:ea typeface="Arial Unicode MS" pitchFamily="34" charset="-128"/>
                <a:cs typeface="Arial Unicode MS" pitchFamily="34" charset="-128"/>
              </a:rPr>
              <a:t>lub system, </a:t>
            </a:r>
            <a:r>
              <a:rPr lang="pl-PL" altLang="pl-PL" sz="2000" dirty="0" smtClean="0">
                <a:latin typeface="Lato"/>
                <a:ea typeface="Arial Unicode MS" pitchFamily="34" charset="-128"/>
                <a:cs typeface="Arial Unicode MS" pitchFamily="34" charset="-128"/>
              </a:rPr>
              <a:t>w </a:t>
            </a:r>
            <a:r>
              <a:rPr lang="pl-PL" altLang="pl-PL" sz="2000" dirty="0">
                <a:latin typeface="Lato"/>
                <a:ea typeface="Arial Unicode MS" pitchFamily="34" charset="-128"/>
                <a:cs typeface="Arial Unicode MS" pitchFamily="34" charset="-128"/>
              </a:rPr>
              <a:t>którym określono jeden lub więcej elementów, </a:t>
            </a:r>
            <a:r>
              <a:rPr lang="pl-PL" altLang="pl-PL" sz="2000" dirty="0" smtClean="0">
                <a:latin typeface="Lato"/>
                <a:ea typeface="Arial Unicode MS" pitchFamily="34" charset="-128"/>
                <a:cs typeface="Arial Unicode MS" pitchFamily="34" charset="-128"/>
              </a:rPr>
              <a:t>o </a:t>
            </a:r>
            <a:r>
              <a:rPr lang="pl-PL" altLang="pl-PL" sz="2000" dirty="0">
                <a:latin typeface="Lato"/>
                <a:ea typeface="Arial Unicode MS" pitchFamily="34" charset="-128"/>
                <a:cs typeface="Arial Unicode MS" pitchFamily="34" charset="-128"/>
              </a:rPr>
              <a:t>których mowa </a:t>
            </a:r>
            <a:r>
              <a:rPr lang="pl-PL" altLang="pl-PL" sz="2000" dirty="0" smtClean="0">
                <a:latin typeface="Lato"/>
                <a:ea typeface="Arial Unicode MS" pitchFamily="34" charset="-128"/>
                <a:cs typeface="Arial Unicode MS" pitchFamily="34" charset="-128"/>
              </a:rPr>
              <a:t>w </a:t>
            </a:r>
            <a:r>
              <a:rPr lang="pl-PL" altLang="pl-PL" sz="2000" dirty="0">
                <a:latin typeface="Lato"/>
                <a:ea typeface="Arial Unicode MS" pitchFamily="34" charset="-128"/>
                <a:cs typeface="Arial Unicode MS" pitchFamily="34" charset="-128"/>
              </a:rPr>
              <a:t>art. 2 pkt 4 w/w rozporządzenia.</a:t>
            </a:r>
            <a:br>
              <a:rPr lang="pl-PL" altLang="pl-PL" sz="20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Wspólne specyfikacje techniczne </a:t>
            </a:r>
            <a:r>
              <a:rPr lang="pl-PL" altLang="pl-PL" sz="2000" dirty="0">
                <a:latin typeface="Lato"/>
                <a:ea typeface="Arial Unicode MS" pitchFamily="34" charset="-128"/>
                <a:cs typeface="Arial Unicode MS" pitchFamily="34" charset="-128"/>
              </a:rPr>
              <a:t>– specyfikacje techniczne określone zgodnie z procedurą uznaną przez </a:t>
            </a:r>
            <a:r>
              <a:rPr lang="pl-PL" altLang="pl-PL" sz="2000" dirty="0" smtClean="0">
                <a:latin typeface="Lato"/>
                <a:ea typeface="Arial Unicode MS" pitchFamily="34" charset="-128"/>
                <a:cs typeface="Arial Unicode MS" pitchFamily="34" charset="-128"/>
              </a:rPr>
              <a:t>państwa członkowskie </a:t>
            </a:r>
            <a:r>
              <a:rPr lang="pl-PL" altLang="pl-PL" sz="2000" dirty="0">
                <a:latin typeface="Lato"/>
                <a:ea typeface="Arial Unicode MS" pitchFamily="34" charset="-128"/>
                <a:cs typeface="Arial Unicode MS" pitchFamily="34" charset="-128"/>
              </a:rPr>
              <a:t>i opublikowane w </a:t>
            </a:r>
            <a:r>
              <a:rPr lang="pl-PL" altLang="pl-PL" sz="2000" dirty="0" err="1">
                <a:latin typeface="Lato"/>
                <a:ea typeface="Arial Unicode MS" pitchFamily="34" charset="-128"/>
                <a:cs typeface="Arial Unicode MS" pitchFamily="34" charset="-128"/>
              </a:rPr>
              <a:t>DzUUE</a:t>
            </a:r>
            <a:r>
              <a:rPr lang="pl-PL" altLang="pl-PL" sz="2000" dirty="0">
                <a:latin typeface="Lato"/>
                <a:ea typeface="Arial Unicode MS" pitchFamily="34" charset="-128"/>
                <a:cs typeface="Arial Unicode MS" pitchFamily="34" charset="-128"/>
              </a:rPr>
              <a:t>.</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80</a:t>
            </a:fld>
            <a:endParaRPr lang="pl-PL" altLang="pl-PL" dirty="0">
              <a:solidFill>
                <a:schemeClr val="accent3">
                  <a:lumMod val="75000"/>
                </a:schemeClr>
              </a:solidFill>
            </a:endParaRPr>
          </a:p>
        </p:txBody>
      </p:sp>
      <p:sp>
        <p:nvSpPr>
          <p:cNvPr id="7" name="TextBox 1"/>
          <p:cNvSpPr txBox="1"/>
          <p:nvPr/>
        </p:nvSpPr>
        <p:spPr>
          <a:xfrm>
            <a:off x="251520" y="620688"/>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89988200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704856" cy="334245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endParaRPr lang="pl-PL" altLang="pl-PL" sz="2800" b="1" dirty="0" smtClean="0">
              <a:latin typeface="Lato"/>
            </a:endParaRPr>
          </a:p>
          <a:p>
            <a:pPr marL="107950">
              <a:lnSpc>
                <a:spcPct val="80000"/>
              </a:lnSpc>
              <a:buClr>
                <a:srgbClr val="A50021"/>
              </a:buClr>
              <a:defRPr/>
            </a:pPr>
            <a:r>
              <a:rPr lang="pl-PL" altLang="pl-PL" sz="2300" b="1" dirty="0" smtClean="0">
                <a:latin typeface="Lato"/>
              </a:rPr>
              <a:t>Obowiązek </a:t>
            </a:r>
            <a:r>
              <a:rPr lang="pl-PL" altLang="pl-PL" sz="2300" b="1" dirty="0">
                <a:latin typeface="Lato"/>
              </a:rPr>
              <a:t>dokonania opisu w jeden ze sposobów wskazanych w art. 30 ust. 1 </a:t>
            </a:r>
            <a:r>
              <a:rPr lang="pl-PL" altLang="pl-PL" sz="2300" b="1" dirty="0" err="1">
                <a:latin typeface="Lato"/>
              </a:rPr>
              <a:t>Pzp</a:t>
            </a:r>
            <a:r>
              <a:rPr lang="pl-PL" altLang="pl-PL" sz="2300" b="1" dirty="0">
                <a:latin typeface="Lato"/>
              </a:rPr>
              <a:t>:</a:t>
            </a:r>
            <a:r>
              <a:rPr lang="pl-PL" altLang="pl-PL" sz="2400" b="1" dirty="0">
                <a:latin typeface="Lato"/>
              </a:rPr>
              <a:t/>
            </a:r>
            <a:br>
              <a:rPr lang="pl-PL" altLang="pl-PL" sz="2400" b="1" dirty="0">
                <a:latin typeface="Lato"/>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2)</a:t>
            </a:r>
            <a:r>
              <a:rPr lang="pl-PL" altLang="pl-PL" sz="2200" i="1" dirty="0">
                <a:latin typeface="Lato"/>
                <a:ea typeface="Arial Unicode MS" pitchFamily="34" charset="-128"/>
                <a:cs typeface="Arial Unicode MS" pitchFamily="34" charset="-128"/>
              </a:rPr>
              <a:t> przez odniesienie się w kolejności preferencji do:</a:t>
            </a:r>
            <a:r>
              <a:rPr lang="pl-PL" altLang="pl-PL" sz="2400" dirty="0">
                <a:effectLst>
                  <a:outerShdw blurRad="38100" dist="38100" dir="2700000" algn="tl">
                    <a:srgbClr val="000000">
                      <a:alpha val="43137"/>
                    </a:srgbClr>
                  </a:outerShdw>
                </a:effectLst>
                <a:latin typeface="Lato"/>
                <a:ea typeface="Arial Unicode MS" pitchFamily="34" charset="-128"/>
                <a:cs typeface="Arial Unicode MS" pitchFamily="34" charset="-128"/>
              </a:rPr>
              <a:t/>
            </a:r>
            <a:br>
              <a:rPr lang="pl-PL" altLang="pl-PL" sz="2400" dirty="0">
                <a:effectLst>
                  <a:outerShdw blurRad="38100" dist="38100" dir="2700000" algn="tl">
                    <a:srgbClr val="000000">
                      <a:alpha val="43137"/>
                    </a:srgbClr>
                  </a:outerShdw>
                </a:effectLst>
                <a:latin typeface="Lato"/>
                <a:ea typeface="Arial Unicode MS" pitchFamily="34" charset="-128"/>
                <a:cs typeface="Arial Unicode MS" pitchFamily="34" charset="-128"/>
              </a:rPr>
            </a:br>
            <a:endParaRPr lang="pl-PL" altLang="pl-PL" sz="2000" dirty="0" smtClean="0">
              <a:effectLst>
                <a:outerShdw blurRad="38100" dist="38100" dir="2700000" algn="tl">
                  <a:srgbClr val="000000">
                    <a:alpha val="43137"/>
                  </a:srgbClr>
                </a:outerShdw>
              </a:effectLst>
              <a:latin typeface="Lato"/>
              <a:ea typeface="Arial Unicode MS" pitchFamily="34" charset="-128"/>
              <a:cs typeface="Arial Unicode MS" pitchFamily="34" charset="-128"/>
            </a:endParaRPr>
          </a:p>
          <a:p>
            <a:pPr marL="107950">
              <a:lnSpc>
                <a:spcPct val="80000"/>
              </a:lnSpc>
              <a:buClr>
                <a:srgbClr val="A50021"/>
              </a:buClr>
              <a:defRPr/>
            </a:pP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e) norm międzynarodowych;</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norma międzynarodowa </a:t>
            </a:r>
            <a:r>
              <a:rPr lang="pl-PL" altLang="pl-PL" sz="2000" dirty="0">
                <a:latin typeface="Lato"/>
                <a:ea typeface="Arial Unicode MS" pitchFamily="34" charset="-128"/>
                <a:cs typeface="Arial Unicode MS" pitchFamily="34" charset="-128"/>
              </a:rPr>
              <a:t>– oznacza normę przyjętą przez międzynarodową jednostkę normalizacyjną.</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81</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68032113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2204864"/>
            <a:ext cx="7704856" cy="347172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endParaRPr lang="pl-PL" altLang="pl-PL" sz="2400" b="1" dirty="0" smtClean="0">
              <a:latin typeface="Lato"/>
            </a:endParaRPr>
          </a:p>
          <a:p>
            <a:pPr marL="107950">
              <a:lnSpc>
                <a:spcPct val="80000"/>
              </a:lnSpc>
              <a:buClr>
                <a:srgbClr val="A50021"/>
              </a:buClr>
              <a:defRPr/>
            </a:pPr>
            <a:r>
              <a:rPr lang="pl-PL" altLang="pl-PL" sz="2300" b="1" dirty="0" smtClean="0">
                <a:latin typeface="Lato"/>
              </a:rPr>
              <a:t>Obowiązek </a:t>
            </a:r>
            <a:r>
              <a:rPr lang="pl-PL" altLang="pl-PL" sz="2300" b="1" dirty="0">
                <a:latin typeface="Lato"/>
              </a:rPr>
              <a:t>dokonania opisu w jeden ze sposobów wskazanych w art. 30 ust. 1 </a:t>
            </a:r>
            <a:r>
              <a:rPr lang="pl-PL" altLang="pl-PL" sz="2300" b="1" dirty="0" err="1">
                <a:latin typeface="Lato"/>
              </a:rPr>
              <a:t>Pzp</a:t>
            </a:r>
            <a:r>
              <a:rPr lang="pl-PL" altLang="pl-PL" sz="2300" b="1" dirty="0">
                <a:latin typeface="Lato"/>
              </a:rPr>
              <a:t>:</a:t>
            </a:r>
            <a:r>
              <a:rPr lang="pl-PL" altLang="pl-PL" sz="2000" b="1" dirty="0">
                <a:latin typeface="Lato"/>
              </a:rPr>
              <a:t/>
            </a:r>
            <a:br>
              <a:rPr lang="pl-PL" altLang="pl-PL" sz="2000" b="1" dirty="0">
                <a:latin typeface="Lato"/>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2)</a:t>
            </a:r>
            <a:r>
              <a:rPr lang="pl-PL" altLang="pl-PL" sz="2200" i="1" dirty="0">
                <a:latin typeface="Lato"/>
                <a:ea typeface="Arial Unicode MS" pitchFamily="34" charset="-128"/>
                <a:cs typeface="Arial Unicode MS" pitchFamily="34" charset="-128"/>
              </a:rPr>
              <a:t> przez odniesienie się w kolejności preferencji do:</a:t>
            </a:r>
            <a:r>
              <a:rPr lang="pl-PL" altLang="pl-PL" sz="2000" dirty="0">
                <a:effectLst>
                  <a:outerShdw blurRad="38100" dist="38100" dir="2700000" algn="tl">
                    <a:srgbClr val="000000">
                      <a:alpha val="43137"/>
                    </a:srgbClr>
                  </a:outerShdw>
                </a:effectLst>
                <a:latin typeface="Lato"/>
                <a:ea typeface="Arial Unicode MS" pitchFamily="34" charset="-128"/>
                <a:cs typeface="Arial Unicode MS" pitchFamily="34" charset="-128"/>
              </a:rPr>
              <a:t/>
            </a:r>
            <a:br>
              <a:rPr lang="pl-PL" altLang="pl-PL" sz="2000" dirty="0">
                <a:effectLst>
                  <a:outerShdw blurRad="38100" dist="38100" dir="2700000" algn="tl">
                    <a:srgbClr val="000000">
                      <a:alpha val="43137"/>
                    </a:srgbClr>
                  </a:outerShdw>
                </a:effectLst>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f) specyfikacji technicznych, których przestrzeganie nie jest obowiązkowe, przyjętych przez instytucję normalizacyjną, wyspecjalizowaną w opracowywaniu specyfikacji technicznych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w celu powtarzalnego i stałego stosowania w dziedzinach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obronności i bezpieczeństwa;</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82</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30756133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1988840"/>
            <a:ext cx="7920880" cy="4376583"/>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r>
              <a:rPr lang="pl-PL" altLang="pl-PL" sz="2300" b="1" dirty="0">
                <a:latin typeface="Lato"/>
              </a:rPr>
              <a:t>Obowiązek dokonania opisu w jeden ze sposobów wskazanych w art. 30 ust. 1 </a:t>
            </a:r>
            <a:r>
              <a:rPr lang="pl-PL" altLang="pl-PL" sz="2300" b="1" dirty="0" err="1">
                <a:latin typeface="Lato"/>
              </a:rPr>
              <a:t>Pzp</a:t>
            </a:r>
            <a:r>
              <a:rPr lang="pl-PL" altLang="pl-PL" sz="2300" b="1" dirty="0">
                <a:latin typeface="Lato"/>
              </a:rPr>
              <a:t>:</a:t>
            </a:r>
            <a:r>
              <a:rPr lang="pl-PL" altLang="pl-PL" sz="2000" b="1" dirty="0">
                <a:latin typeface="Lato"/>
              </a:rPr>
              <a:t/>
            </a:r>
            <a:br>
              <a:rPr lang="pl-PL" altLang="pl-PL" sz="2000" b="1" dirty="0">
                <a:latin typeface="Lato"/>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2)</a:t>
            </a:r>
            <a:r>
              <a:rPr lang="pl-PL" altLang="pl-PL" sz="2200" i="1" dirty="0">
                <a:latin typeface="Lato"/>
                <a:ea typeface="Arial Unicode MS" pitchFamily="34" charset="-128"/>
                <a:cs typeface="Arial Unicode MS" pitchFamily="34" charset="-128"/>
              </a:rPr>
              <a:t> przez odniesienie się w kolejności preferencji do:</a:t>
            </a:r>
            <a:r>
              <a:rPr lang="pl-PL" altLang="pl-PL" sz="2000" dirty="0">
                <a:effectLst>
                  <a:outerShdw blurRad="38100" dist="38100" dir="2700000" algn="tl">
                    <a:srgbClr val="000000">
                      <a:alpha val="43137"/>
                    </a:srgbClr>
                  </a:outerShdw>
                </a:effectLst>
                <a:latin typeface="Lato"/>
                <a:ea typeface="Arial Unicode MS" pitchFamily="34" charset="-128"/>
                <a:cs typeface="Arial Unicode MS" pitchFamily="34" charset="-128"/>
              </a:rPr>
              <a:t/>
            </a:r>
            <a:br>
              <a:rPr lang="pl-PL" altLang="pl-PL" sz="2000" dirty="0">
                <a:effectLst>
                  <a:outerShdw blurRad="38100" dist="38100" dir="2700000" algn="tl">
                    <a:srgbClr val="000000">
                      <a:alpha val="43137"/>
                    </a:srgbClr>
                  </a:outerShdw>
                </a:effectLst>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g) innych systemów referencji technicznych ustanowionych przez europejskie organizacje normalizacyjne;</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u="sng" dirty="0">
                <a:latin typeface="Lato"/>
                <a:ea typeface="Arial Unicode MS" pitchFamily="34" charset="-128"/>
                <a:cs typeface="Arial Unicode MS" pitchFamily="34" charset="-128"/>
              </a:rPr>
              <a:t>Referencje techniczne</a:t>
            </a:r>
            <a:r>
              <a:rPr lang="pl-PL" altLang="pl-PL" sz="2000" dirty="0">
                <a:latin typeface="Lato"/>
                <a:ea typeface="Arial Unicode MS" pitchFamily="34" charset="-128"/>
                <a:cs typeface="Arial Unicode MS" pitchFamily="34" charset="-128"/>
              </a:rPr>
              <a:t> – każdy dokument, inny niż normy oficjalne, opracowany przez europejskie organy normalizacyjne zgodnie z procedurami dostosowanymi do rozwijających się potrzeb rynku.</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t>
            </a:r>
            <a:r>
              <a:rPr lang="pl-PL" altLang="pl-PL" sz="2000" u="sng" dirty="0">
                <a:latin typeface="Lato"/>
                <a:ea typeface="Arial Unicode MS" pitchFamily="34" charset="-128"/>
                <a:cs typeface="Arial Unicode MS" pitchFamily="34" charset="-128"/>
              </a:rPr>
              <a:t>Europejskie organizacje normalizacyjne</a:t>
            </a:r>
            <a:r>
              <a:rPr lang="pl-PL" altLang="pl-PL" sz="2000" u="sng" dirty="0" smtClean="0">
                <a:latin typeface="Lato"/>
                <a:ea typeface="Arial Unicode MS" pitchFamily="34" charset="-128"/>
                <a:cs typeface="Arial Unicode MS" pitchFamily="34" charset="-128"/>
              </a:rPr>
              <a:t>:</a:t>
            </a:r>
            <a:endParaRPr lang="pl-PL" altLang="pl-PL" sz="2000" u="sng" dirty="0">
              <a:latin typeface="Lato"/>
              <a:ea typeface="Arial Unicode MS" pitchFamily="34" charset="-128"/>
              <a:cs typeface="Arial Unicode MS" pitchFamily="34" charset="-128"/>
            </a:endParaRPr>
          </a:p>
          <a:p>
            <a:pPr marL="107950">
              <a:lnSpc>
                <a:spcPct val="80000"/>
              </a:lnSpc>
              <a:buClr>
                <a:srgbClr val="A50021"/>
              </a:buClr>
              <a:defRPr/>
            </a:pPr>
            <a:r>
              <a:rPr lang="pl-PL" altLang="pl-PL" sz="1000" dirty="0">
                <a:latin typeface="Lato"/>
                <a:ea typeface="Arial Unicode MS" pitchFamily="34" charset="-128"/>
                <a:cs typeface="Arial Unicode MS" pitchFamily="34" charset="-128"/>
              </a:rPr>
              <a:t>	</a:t>
            </a:r>
            <a:r>
              <a:rPr lang="pl-PL" altLang="pl-PL" sz="2000" dirty="0">
                <a:latin typeface="Lato"/>
                <a:ea typeface="Arial Unicode MS" pitchFamily="34" charset="-128"/>
                <a:cs typeface="Arial Unicode MS" pitchFamily="34" charset="-128"/>
              </a:rPr>
              <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t>
            </a:r>
            <a:r>
              <a:rPr lang="pl-PL" altLang="pl-PL" sz="2000" b="1" dirty="0">
                <a:latin typeface="Lato"/>
                <a:ea typeface="Arial Unicode MS" pitchFamily="34" charset="-128"/>
                <a:cs typeface="Arial Unicode MS" pitchFamily="34" charset="-128"/>
              </a:rPr>
              <a:t>CEN</a:t>
            </a:r>
            <a:r>
              <a:rPr lang="pl-PL" altLang="pl-PL" sz="2000" dirty="0">
                <a:latin typeface="Lato"/>
                <a:ea typeface="Arial Unicode MS" pitchFamily="34" charset="-128"/>
                <a:cs typeface="Arial Unicode MS" pitchFamily="34" charset="-128"/>
              </a:rPr>
              <a:t> – Europejski Komitet Normalizacyjny</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t>
            </a:r>
            <a:r>
              <a:rPr lang="pl-PL" altLang="pl-PL" sz="2000" b="1" dirty="0" err="1">
                <a:latin typeface="Lato"/>
                <a:ea typeface="Arial Unicode MS" pitchFamily="34" charset="-128"/>
                <a:cs typeface="Arial Unicode MS" pitchFamily="34" charset="-128"/>
              </a:rPr>
              <a:t>Cenelec</a:t>
            </a:r>
            <a:r>
              <a:rPr lang="pl-PL" altLang="pl-PL" sz="2000" dirty="0">
                <a:latin typeface="Lato"/>
                <a:ea typeface="Arial Unicode MS" pitchFamily="34" charset="-128"/>
                <a:cs typeface="Arial Unicode MS" pitchFamily="34" charset="-128"/>
              </a:rPr>
              <a:t> – Europejski Komitet Normalizacyjny Elektrotechniki</a:t>
            </a:r>
            <a:br>
              <a:rPr lang="pl-PL" altLang="pl-PL" sz="2000" dirty="0">
                <a:latin typeface="Lato"/>
                <a:ea typeface="Arial Unicode MS" pitchFamily="34" charset="-128"/>
                <a:cs typeface="Arial Unicode MS" pitchFamily="34" charset="-128"/>
              </a:rPr>
            </a:br>
            <a:r>
              <a:rPr lang="pl-PL" altLang="pl-PL" sz="2000" dirty="0">
                <a:latin typeface="Lato"/>
                <a:ea typeface="Arial Unicode MS" pitchFamily="34" charset="-128"/>
                <a:cs typeface="Arial Unicode MS" pitchFamily="34" charset="-128"/>
              </a:rPr>
              <a:t>	</a:t>
            </a:r>
            <a:r>
              <a:rPr lang="pl-PL" altLang="pl-PL" sz="2000" b="1" dirty="0">
                <a:latin typeface="Lato"/>
                <a:ea typeface="Arial Unicode MS" pitchFamily="34" charset="-128"/>
                <a:cs typeface="Arial Unicode MS" pitchFamily="34" charset="-128"/>
              </a:rPr>
              <a:t>ETSI</a:t>
            </a:r>
            <a:r>
              <a:rPr lang="pl-PL" altLang="pl-PL" sz="2000" dirty="0">
                <a:latin typeface="Lato"/>
                <a:ea typeface="Arial Unicode MS" pitchFamily="34" charset="-128"/>
                <a:cs typeface="Arial Unicode MS" pitchFamily="34" charset="-128"/>
              </a:rPr>
              <a:t> – Europejski Instytut Norm Telekomunikacyjnych</a:t>
            </a:r>
            <a:endParaRPr lang="en-GB"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83</a:t>
            </a:fld>
            <a:endParaRPr lang="pl-PL" altLang="pl-PL" dirty="0">
              <a:solidFill>
                <a:schemeClr val="accent3">
                  <a:lumMod val="75000"/>
                </a:schemeClr>
              </a:solidFill>
            </a:endParaRPr>
          </a:p>
        </p:txBody>
      </p:sp>
      <p:sp>
        <p:nvSpPr>
          <p:cNvPr id="7" name="TextBox 1"/>
          <p:cNvSpPr txBox="1"/>
          <p:nvPr/>
        </p:nvSpPr>
        <p:spPr>
          <a:xfrm>
            <a:off x="251520" y="620688"/>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52188704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69527" y="1916832"/>
            <a:ext cx="7704856" cy="46966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107950">
              <a:lnSpc>
                <a:spcPct val="80000"/>
              </a:lnSpc>
              <a:buClr>
                <a:srgbClr val="A50021"/>
              </a:buClr>
              <a:defRPr/>
            </a:pPr>
            <a:r>
              <a:rPr lang="pl-PL" altLang="pl-PL" sz="2300" b="1" dirty="0">
                <a:latin typeface="Lato"/>
              </a:rPr>
              <a:t>Obowiązek dokonania opisu w jeden ze sposobów wskazanych w art. 30 ust. 1 </a:t>
            </a:r>
            <a:r>
              <a:rPr lang="pl-PL" altLang="pl-PL" sz="2300" b="1" dirty="0" err="1">
                <a:latin typeface="Lato"/>
              </a:rPr>
              <a:t>Pzp</a:t>
            </a:r>
            <a:r>
              <a:rPr lang="pl-PL" altLang="pl-PL" sz="2300" b="1" dirty="0">
                <a:latin typeface="Lato"/>
              </a:rPr>
              <a:t>:</a:t>
            </a:r>
            <a:r>
              <a:rPr lang="pl-PL" altLang="pl-PL" sz="2000" b="1" dirty="0">
                <a:latin typeface="Lato"/>
              </a:rPr>
              <a:t/>
            </a:r>
            <a:br>
              <a:rPr lang="pl-PL" altLang="pl-PL" sz="2000" b="1" dirty="0">
                <a:latin typeface="Lato"/>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3)</a:t>
            </a:r>
            <a:r>
              <a:rPr lang="pl-PL" altLang="pl-PL" sz="2200" i="1" dirty="0">
                <a:latin typeface="Lato"/>
                <a:ea typeface="Arial Unicode MS" pitchFamily="34" charset="-128"/>
                <a:cs typeface="Arial Unicode MS" pitchFamily="34" charset="-128"/>
              </a:rPr>
              <a:t> przez odniesienie się do norm, europejskich ocen technicznych, specyfikacji technicznych i systemów referencji technicznych, </a:t>
            </a:r>
            <a:r>
              <a:rPr lang="pl-PL" altLang="pl-PL" sz="2200" i="1" dirty="0" smtClean="0">
                <a:latin typeface="Lato"/>
                <a:ea typeface="Arial Unicode MS" pitchFamily="34" charset="-128"/>
                <a:cs typeface="Arial Unicode MS" pitchFamily="34" charset="-128"/>
              </a:rPr>
              <a:t>o </a:t>
            </a:r>
            <a:r>
              <a:rPr lang="pl-PL" altLang="pl-PL" sz="2200" i="1" dirty="0">
                <a:latin typeface="Lato"/>
                <a:ea typeface="Arial Unicode MS" pitchFamily="34" charset="-128"/>
                <a:cs typeface="Arial Unicode MS" pitchFamily="34" charset="-128"/>
              </a:rPr>
              <a:t>których mowa w pkt 2, oraz przez odniesienie do wymagań dotyczących wydajności lub funkcjonalności, o których mowa </a:t>
            </a:r>
            <a:r>
              <a:rPr lang="pl-PL" altLang="pl-PL" sz="2200" i="1" dirty="0" smtClean="0">
                <a:latin typeface="Lato"/>
                <a:ea typeface="Arial Unicode MS" pitchFamily="34" charset="-128"/>
                <a:cs typeface="Arial Unicode MS" pitchFamily="34" charset="-128"/>
              </a:rPr>
              <a:t>w </a:t>
            </a:r>
            <a:r>
              <a:rPr lang="pl-PL" altLang="pl-PL" sz="2200" i="1" dirty="0">
                <a:latin typeface="Lato"/>
                <a:ea typeface="Arial Unicode MS" pitchFamily="34" charset="-128"/>
                <a:cs typeface="Arial Unicode MS" pitchFamily="34" charset="-128"/>
              </a:rPr>
              <a:t>pkt 1, w zakresie wybranych cech;</a:t>
            </a:r>
            <a:r>
              <a:rPr lang="pl-PL" altLang="pl-PL" sz="2200" dirty="0">
                <a:latin typeface="Lato"/>
                <a:ea typeface="Arial Unicode MS" pitchFamily="34" charset="-128"/>
                <a:cs typeface="Arial Unicode MS" pitchFamily="34" charset="-128"/>
              </a:rPr>
              <a:t/>
            </a:r>
            <a:br>
              <a:rPr lang="pl-PL" altLang="pl-PL" sz="2200" dirty="0">
                <a:latin typeface="Lato"/>
                <a:ea typeface="Arial Unicode MS" pitchFamily="34" charset="-128"/>
                <a:cs typeface="Arial Unicode MS" pitchFamily="34" charset="-128"/>
              </a:rPr>
            </a:br>
            <a:r>
              <a:rPr lang="pl-PL" altLang="pl-PL" sz="1000" dirty="0">
                <a:latin typeface="Lato"/>
                <a:ea typeface="Arial Unicode MS" pitchFamily="34" charset="-128"/>
                <a:cs typeface="Arial Unicode MS" pitchFamily="34" charset="-128"/>
              </a:rPr>
              <a:t/>
            </a:r>
            <a:br>
              <a:rPr lang="pl-PL" altLang="pl-PL" sz="1000" dirty="0">
                <a:latin typeface="Lato"/>
                <a:ea typeface="Arial Unicode MS" pitchFamily="34" charset="-128"/>
                <a:cs typeface="Arial Unicode MS" pitchFamily="34" charset="-128"/>
              </a:rPr>
            </a:br>
            <a:r>
              <a:rPr lang="pl-PL" altLang="pl-PL" sz="2200" b="1" i="1" dirty="0">
                <a:latin typeface="Lato"/>
                <a:ea typeface="Arial Unicode MS" pitchFamily="34" charset="-128"/>
                <a:cs typeface="Arial Unicode MS" pitchFamily="34" charset="-128"/>
              </a:rPr>
              <a:t>4)</a:t>
            </a:r>
            <a:r>
              <a:rPr lang="pl-PL" altLang="pl-PL" sz="2200" i="1" dirty="0">
                <a:latin typeface="Lato"/>
                <a:ea typeface="Arial Unicode MS" pitchFamily="34" charset="-128"/>
                <a:cs typeface="Arial Unicode MS" pitchFamily="34" charset="-128"/>
              </a:rPr>
              <a:t> przez odniesienie do kategorii wymagań dotyczących wydajności lub funkcjonalności, o których mowa w pkt 1, i przez odniesienie do norm, europejskich ocen technicznych, specyfikacji technicznych i systemów referencji technicznych, o których mowa w pkt 2, stanowiących środek domniemania zgodności z tego rodzaju wymaganiami dotyczącymi wydajności lub funkcjonalności.</a:t>
            </a:r>
            <a:endParaRPr lang="en-GB" sz="22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84</a:t>
            </a:fld>
            <a:endParaRPr lang="pl-PL" altLang="pl-PL" dirty="0">
              <a:solidFill>
                <a:schemeClr val="accent3">
                  <a:lumMod val="75000"/>
                </a:schemeClr>
              </a:solidFill>
            </a:endParaRPr>
          </a:p>
        </p:txBody>
      </p:sp>
      <p:sp>
        <p:nvSpPr>
          <p:cNvPr id="7" name="TextBox 1"/>
          <p:cNvSpPr txBox="1"/>
          <p:nvPr/>
        </p:nvSpPr>
        <p:spPr>
          <a:xfrm>
            <a:off x="251520" y="620688"/>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84886006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88840"/>
            <a:ext cx="7704856" cy="45489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1400" b="1" dirty="0">
                <a:latin typeface="Lato"/>
              </a:rPr>
              <a:t/>
            </a:r>
            <a:br>
              <a:rPr lang="pl-PL" altLang="pl-PL" sz="1400" b="1" dirty="0">
                <a:latin typeface="Lato"/>
              </a:rPr>
            </a:br>
            <a:r>
              <a:rPr lang="pl-PL" altLang="pl-PL" sz="2200" b="1" dirty="0">
                <a:latin typeface="Lato"/>
              </a:rPr>
              <a:t>Reguła kolejności:</a:t>
            </a:r>
            <a:r>
              <a:rPr lang="pl-PL" altLang="pl-PL" sz="2000" b="1" dirty="0">
                <a:latin typeface="Lato"/>
              </a:rPr>
              <a:t/>
            </a:r>
            <a:br>
              <a:rPr lang="pl-PL" altLang="pl-PL" sz="2000" b="1" dirty="0">
                <a:latin typeface="Lato"/>
              </a:rPr>
            </a:br>
            <a:r>
              <a:rPr lang="pl-PL" altLang="pl-PL" sz="2000" b="1" dirty="0" smtClean="0">
                <a:latin typeface="Lato"/>
              </a:rPr>
              <a:t/>
            </a:r>
            <a:br>
              <a:rPr lang="pl-PL" altLang="pl-PL" sz="2000" b="1" dirty="0" smtClean="0">
                <a:latin typeface="Lato"/>
              </a:rPr>
            </a:br>
            <a:r>
              <a:rPr lang="pl-PL" altLang="pl-PL" sz="2000" dirty="0" smtClean="0">
                <a:latin typeface="Lato"/>
              </a:rPr>
              <a:t>W </a:t>
            </a:r>
            <a:r>
              <a:rPr lang="pl-PL" altLang="pl-PL" sz="2000" dirty="0">
                <a:latin typeface="Lato"/>
              </a:rPr>
              <a:t>przypadku braku Polskich Norm przenoszących normy europejskie, norm innych państw członkowskich EOG przenoszących normy europejskie, oraz norm, europejskich ocen technicznych, specyfikacji technicznych i systemów referencji technicznych, o których mowa w art. 30 ust. 1 pkt 2, przy opisie przedmiotu zamówienia uwzględnia się w kolejności:</a:t>
            </a:r>
            <a:br>
              <a:rPr lang="pl-PL" altLang="pl-PL" sz="2000" dirty="0">
                <a:latin typeface="Lato"/>
              </a:rPr>
            </a:br>
            <a:r>
              <a:rPr lang="pl-PL" altLang="pl-PL" sz="2000" dirty="0">
                <a:latin typeface="Lato"/>
              </a:rPr>
              <a:t/>
            </a:r>
            <a:br>
              <a:rPr lang="pl-PL" altLang="pl-PL" sz="2000" dirty="0">
                <a:latin typeface="Lato"/>
              </a:rPr>
            </a:br>
            <a:r>
              <a:rPr lang="pl-PL" altLang="pl-PL" sz="2000" b="1" dirty="0">
                <a:latin typeface="Lato"/>
              </a:rPr>
              <a:t>1)</a:t>
            </a:r>
            <a:r>
              <a:rPr lang="pl-PL" altLang="pl-PL" sz="2000" dirty="0">
                <a:latin typeface="Lato"/>
              </a:rPr>
              <a:t> Polskie Normy;</a:t>
            </a:r>
            <a:br>
              <a:rPr lang="pl-PL" altLang="pl-PL" sz="2000" dirty="0">
                <a:latin typeface="Lato"/>
              </a:rPr>
            </a:br>
            <a:r>
              <a:rPr lang="pl-PL" altLang="pl-PL" sz="2000" b="1" dirty="0">
                <a:latin typeface="Lato"/>
              </a:rPr>
              <a:t>2)</a:t>
            </a:r>
            <a:r>
              <a:rPr lang="pl-PL" altLang="pl-PL" sz="2000" dirty="0">
                <a:latin typeface="Lato"/>
              </a:rPr>
              <a:t> polskie aprobaty techniczne;</a:t>
            </a:r>
            <a:br>
              <a:rPr lang="pl-PL" altLang="pl-PL" sz="2000" dirty="0">
                <a:latin typeface="Lato"/>
              </a:rPr>
            </a:br>
            <a:r>
              <a:rPr lang="pl-PL" altLang="pl-PL" sz="2000" b="1" dirty="0">
                <a:latin typeface="Lato"/>
              </a:rPr>
              <a:t>3) </a:t>
            </a:r>
            <a:r>
              <a:rPr lang="pl-PL" altLang="pl-PL" sz="2000" dirty="0">
                <a:latin typeface="Lato"/>
              </a:rPr>
              <a:t>polskie specyfikacje techniczne dotyczące projektowania, </a:t>
            </a:r>
            <a:r>
              <a:rPr lang="pl-PL" altLang="pl-PL" sz="2000" dirty="0" smtClean="0">
                <a:latin typeface="Lato"/>
              </a:rPr>
              <a:t>	wyliczeń </a:t>
            </a:r>
            <a:r>
              <a:rPr lang="pl-PL" altLang="pl-PL" sz="2000" dirty="0">
                <a:latin typeface="Lato"/>
              </a:rPr>
              <a:t>i realizacji robót budowlanych oraz wykorzystania </a:t>
            </a:r>
            <a:r>
              <a:rPr lang="pl-PL" altLang="pl-PL" sz="2000" dirty="0" smtClean="0">
                <a:latin typeface="Lato"/>
              </a:rPr>
              <a:t>	dostaw</a:t>
            </a:r>
            <a:r>
              <a:rPr lang="pl-PL" altLang="pl-PL" sz="2000" dirty="0">
                <a:latin typeface="Lato"/>
              </a:rPr>
              <a:t>;</a:t>
            </a:r>
            <a:br>
              <a:rPr lang="pl-PL" altLang="pl-PL" sz="2000" dirty="0">
                <a:latin typeface="Lato"/>
              </a:rPr>
            </a:br>
            <a:r>
              <a:rPr lang="pl-PL" altLang="pl-PL" sz="2000" b="1" dirty="0">
                <a:latin typeface="Lato"/>
              </a:rPr>
              <a:t>4)</a:t>
            </a:r>
            <a:r>
              <a:rPr lang="pl-PL" altLang="pl-PL" sz="2000" dirty="0">
                <a:latin typeface="Lato"/>
              </a:rPr>
              <a:t> krajowe deklaracje zgodności oraz krajowe deklaracje </a:t>
            </a:r>
            <a:r>
              <a:rPr lang="pl-PL" altLang="pl-PL" sz="2000" dirty="0" smtClean="0">
                <a:latin typeface="Lato"/>
              </a:rPr>
              <a:t>	właściwości </a:t>
            </a:r>
            <a:r>
              <a:rPr lang="pl-PL" altLang="pl-PL" sz="2000" dirty="0">
                <a:latin typeface="Lato"/>
              </a:rPr>
              <a:t>użytkowych wyrobu budowlanego lub krajowe </a:t>
            </a:r>
            <a:r>
              <a:rPr lang="pl-PL" altLang="pl-PL" sz="2000" dirty="0" smtClean="0">
                <a:latin typeface="Lato"/>
              </a:rPr>
              <a:t>	oceny </a:t>
            </a:r>
            <a:r>
              <a:rPr lang="pl-PL" altLang="pl-PL" sz="2000" dirty="0">
                <a:latin typeface="Lato"/>
              </a:rPr>
              <a:t>techniczne</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85</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29348190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704856" cy="307161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000" b="1" u="sng" dirty="0">
                <a:latin typeface="Lato"/>
              </a:rPr>
              <a:t/>
            </a:r>
            <a:br>
              <a:rPr lang="pl-PL" altLang="pl-PL" sz="2000" b="1" u="sng" dirty="0">
                <a:latin typeface="Lato"/>
              </a:rPr>
            </a:br>
            <a:r>
              <a:rPr lang="pl-PL" altLang="pl-PL" sz="2000" b="1" dirty="0">
                <a:latin typeface="Lato"/>
              </a:rPr>
              <a:t/>
            </a:r>
            <a:br>
              <a:rPr lang="pl-PL" altLang="pl-PL" sz="2000" b="1" dirty="0">
                <a:latin typeface="Lato"/>
              </a:rPr>
            </a:br>
            <a:r>
              <a:rPr lang="pl-PL" altLang="pl-PL" sz="2200" b="1" dirty="0">
                <a:latin typeface="Lato"/>
              </a:rPr>
              <a:t>Rozwiązania równoważne opisywanym:</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Opisując przedmiot zamówienia przez odniesienie do norm, europejskich ocen technicznych, aprobat, specyfikacji technicznych i systemów referencji technicznych, o których mowa w art. 30 ust. 1 pkt 2 i ust. 3, zamawiający jest obowiązany wskazać, że dopuszcza rozwiązania równoważne opisywanym, </a:t>
            </a:r>
            <a:r>
              <a:rPr lang="pl-PL" altLang="pl-PL" sz="2000" dirty="0" smtClean="0">
                <a:latin typeface="Lato"/>
              </a:rPr>
              <a:t/>
            </a:r>
            <a:br>
              <a:rPr lang="pl-PL" altLang="pl-PL" sz="2000" dirty="0" smtClean="0">
                <a:latin typeface="Lato"/>
              </a:rPr>
            </a:br>
            <a:r>
              <a:rPr lang="pl-PL" altLang="pl-PL" sz="2000" dirty="0" smtClean="0">
                <a:latin typeface="Lato"/>
              </a:rPr>
              <a:t>a </a:t>
            </a:r>
            <a:r>
              <a:rPr lang="pl-PL" altLang="pl-PL" sz="2000" dirty="0">
                <a:latin typeface="Lato"/>
              </a:rPr>
              <a:t>odniesieniu takiemu towarzyszą wyrazy „lub równoważne”.</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(art. 30 ust. 4 </a:t>
            </a:r>
            <a:r>
              <a:rPr lang="pl-PL" altLang="pl-PL" sz="2000" dirty="0" err="1">
                <a:latin typeface="Lato"/>
              </a:rPr>
              <a:t>Pzp</a:t>
            </a:r>
            <a:r>
              <a:rPr lang="pl-PL" altLang="pl-PL" sz="2000" dirty="0">
                <a:latin typeface="Lato"/>
              </a:rPr>
              <a:t>).</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86</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93302846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7"/>
            <a:ext cx="7920880" cy="456124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smtClean="0">
                <a:latin typeface="Lato"/>
              </a:rPr>
              <a:t>ASPEKTY SPOŁECZNE W OPZ:</a:t>
            </a:r>
            <a:r>
              <a:rPr lang="pl-PL" altLang="pl-PL" sz="2000" b="1" u="sng" dirty="0" smtClean="0">
                <a:latin typeface="Lato"/>
              </a:rPr>
              <a:t/>
            </a:r>
            <a:br>
              <a:rPr lang="pl-PL" altLang="pl-PL" sz="2000" b="1" u="sng"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a:t>
            </a:r>
            <a:r>
              <a:rPr lang="pl-PL" altLang="pl-PL" sz="2000" b="1" dirty="0" smtClean="0">
                <a:latin typeface="Lato"/>
              </a:rPr>
              <a:t>zatrudnienie na umowę o pracę</a:t>
            </a:r>
            <a:r>
              <a:rPr lang="pl-PL" altLang="pl-PL" sz="2000" dirty="0" smtClean="0">
                <a:latin typeface="Lato"/>
              </a:rPr>
              <a:t>: </a:t>
            </a:r>
            <a:br>
              <a:rPr lang="pl-PL" altLang="pl-PL" sz="2000" dirty="0" smtClean="0">
                <a:latin typeface="Lato"/>
              </a:rPr>
            </a:br>
            <a:r>
              <a:rPr lang="pl-PL" altLang="pl-PL" sz="2000" dirty="0" smtClean="0">
                <a:latin typeface="Lato"/>
              </a:rPr>
              <a:t>wymóg uwzględnienia aspektu społecznego przy udzielaniu zamówień na usługi lub roboty budowlane, zgodnie z art. 29 ust. 3a </a:t>
            </a:r>
            <a:r>
              <a:rPr lang="pl-PL" altLang="pl-PL" sz="2000" dirty="0" err="1" smtClean="0">
                <a:latin typeface="Lato"/>
              </a:rPr>
              <a:t>Pzp</a:t>
            </a:r>
            <a:r>
              <a:rPr lang="pl-PL" altLang="pl-PL" sz="2000" dirty="0" smtClean="0">
                <a:latin typeface="Lato"/>
              </a:rPr>
              <a:t> (wymaganie zatrudnienia przez wykonawcę lub podwykonawcę (przy </a:t>
            </a:r>
            <a:r>
              <a:rPr lang="pl-PL" altLang="pl-PL" sz="2000" dirty="0" err="1" smtClean="0">
                <a:latin typeface="Lato"/>
              </a:rPr>
              <a:t>rb</a:t>
            </a:r>
            <a:r>
              <a:rPr lang="pl-PL" altLang="pl-PL" sz="2000" dirty="0" smtClean="0">
                <a:latin typeface="Lato"/>
              </a:rPr>
              <a:t> dalszego podwykonawcę) na podstawie umowy o pracę),</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a:t>
            </a:r>
            <a:r>
              <a:rPr lang="pl-PL" altLang="pl-PL" sz="2000" b="1" dirty="0" smtClean="0">
                <a:latin typeface="Lato"/>
              </a:rPr>
              <a:t>zatrudnienie osób </a:t>
            </a:r>
            <a:r>
              <a:rPr lang="pl-PL" altLang="pl-PL" sz="2000" b="1" dirty="0" err="1" smtClean="0">
                <a:latin typeface="Lato"/>
              </a:rPr>
              <a:t>defaworyzowanych</a:t>
            </a:r>
            <a:r>
              <a:rPr lang="pl-PL" altLang="pl-PL" sz="2000" dirty="0" smtClean="0">
                <a:latin typeface="Lato"/>
              </a:rPr>
              <a:t>: </a:t>
            </a:r>
            <a:br>
              <a:rPr lang="pl-PL" altLang="pl-PL" sz="2000" dirty="0" smtClean="0">
                <a:latin typeface="Lato"/>
              </a:rPr>
            </a:br>
            <a:r>
              <a:rPr lang="pl-PL" altLang="pl-PL" sz="2000" dirty="0" smtClean="0">
                <a:latin typeface="Lato"/>
              </a:rPr>
              <a:t>możliwość określenia w opisie przedmiotu zamówienia wymagań związanych z zatrudnieniem osób społecznie marginalizowanych </a:t>
            </a:r>
            <a:br>
              <a:rPr lang="pl-PL" altLang="pl-PL" sz="2000" dirty="0" smtClean="0">
                <a:latin typeface="Lato"/>
              </a:rPr>
            </a:br>
            <a:r>
              <a:rPr lang="pl-PL" altLang="pl-PL" sz="2000" dirty="0" smtClean="0">
                <a:latin typeface="Lato"/>
              </a:rPr>
              <a:t>na ryku pracy (osób </a:t>
            </a:r>
            <a:r>
              <a:rPr lang="pl-PL" altLang="pl-PL" sz="2000" dirty="0" err="1" smtClean="0">
                <a:latin typeface="Lato"/>
              </a:rPr>
              <a:t>defaworyzowanych</a:t>
            </a:r>
            <a:r>
              <a:rPr lang="pl-PL" altLang="pl-PL" sz="2000" dirty="0" smtClean="0">
                <a:latin typeface="Lato"/>
              </a:rPr>
              <a:t>) – art. 29 ust. 4 </a:t>
            </a:r>
            <a:r>
              <a:rPr lang="pl-PL" altLang="pl-PL" sz="2000" dirty="0" err="1" smtClean="0">
                <a:latin typeface="Lato"/>
              </a:rPr>
              <a:t>Pzp</a:t>
            </a:r>
            <a:r>
              <a:rPr lang="pl-PL" altLang="pl-PL" sz="2000" dirty="0" smtClean="0">
                <a:latin typeface="Lato"/>
              </a:rPr>
              <a:t>,</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 </a:t>
            </a:r>
            <a:r>
              <a:rPr lang="pl-PL" altLang="pl-PL" sz="2000" b="1" dirty="0" smtClean="0">
                <a:latin typeface="Lato"/>
              </a:rPr>
              <a:t>dostępność dla wszystkich użytkowników: </a:t>
            </a:r>
            <a:br>
              <a:rPr lang="pl-PL" altLang="pl-PL" sz="2000" b="1" dirty="0" smtClean="0">
                <a:latin typeface="Lato"/>
              </a:rPr>
            </a:br>
            <a:r>
              <a:rPr lang="pl-PL" altLang="pl-PL" sz="2000" dirty="0" smtClean="0">
                <a:latin typeface="Lato"/>
              </a:rPr>
              <a:t>nakaz uwzględnienia wymagań w zakresie dostępności dla osób niepełnosprawnych lub projektowania dla wszystkich użytkowników (zamówienia przeznaczone do użytku osób fizycznych, w tym pracowników zamawiającego) – art. 29 ust. 5 i 6 </a:t>
            </a:r>
            <a:r>
              <a:rPr lang="pl-PL" altLang="pl-PL" sz="2000" dirty="0" err="1" smtClean="0">
                <a:latin typeface="Lato"/>
              </a:rPr>
              <a:t>Pzp</a:t>
            </a:r>
            <a:r>
              <a:rPr lang="pl-PL" altLang="pl-PL" sz="2000" dirty="0" smtClean="0">
                <a:latin typeface="Lato"/>
              </a:rPr>
              <a:t>.</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87</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060848"/>
            <a:ext cx="7632700" cy="4191917"/>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a:latin typeface="Lato"/>
              </a:rPr>
              <a:t>ASPEKTY SPOŁECZNE W OPZ:</a:t>
            </a:r>
            <a:r>
              <a:rPr lang="pl-PL" altLang="pl-PL" sz="2000" dirty="0" smtClean="0">
                <a:latin typeface="Lato"/>
              </a:rPr>
              <a:t/>
            </a:r>
            <a:br>
              <a:rPr lang="pl-PL" altLang="pl-PL" sz="2000" dirty="0" smtClean="0">
                <a:latin typeface="Lato"/>
              </a:rPr>
            </a:br>
            <a:endParaRPr lang="pl-PL" altLang="pl-PL" sz="2000" dirty="0" smtClean="0">
              <a:latin typeface="Lato"/>
            </a:endParaRPr>
          </a:p>
          <a:p>
            <a:pPr>
              <a:lnSpc>
                <a:spcPct val="80000"/>
              </a:lnSpc>
              <a:buClr>
                <a:srgbClr val="A50021"/>
              </a:buClr>
            </a:pPr>
            <a:r>
              <a:rPr lang="pl-PL" altLang="pl-PL" sz="2000" dirty="0" smtClean="0">
                <a:latin typeface="Lato"/>
              </a:rPr>
              <a:t/>
            </a:r>
            <a:br>
              <a:rPr lang="pl-PL" altLang="pl-PL" sz="2000" dirty="0" smtClean="0">
                <a:latin typeface="Lato"/>
              </a:rPr>
            </a:br>
            <a:r>
              <a:rPr lang="pl-PL" altLang="pl-PL" sz="2000" b="1" dirty="0" smtClean="0">
                <a:latin typeface="Lato"/>
              </a:rPr>
              <a:t>Aspekt społeczny </a:t>
            </a:r>
            <a:r>
              <a:rPr lang="pl-PL" altLang="pl-PL" sz="2000" dirty="0" smtClean="0">
                <a:latin typeface="Lato"/>
              </a:rPr>
              <a:t>w OPZ, stanowiący zgodnie z </a:t>
            </a:r>
            <a:r>
              <a:rPr lang="pl-PL" altLang="pl-PL" sz="2000" b="1" dirty="0" smtClean="0">
                <a:latin typeface="Lato"/>
              </a:rPr>
              <a:t>art. 29 ust. 4 </a:t>
            </a:r>
            <a:r>
              <a:rPr lang="pl-PL" altLang="pl-PL" sz="2000" dirty="0" smtClean="0">
                <a:latin typeface="Lato"/>
              </a:rPr>
              <a:t>ustawy, możliwość określenia w opisie przedmiotu zamówienia wymagań związanych z realizacją zamówienia, które mogą obejmować m.in. aspekty społeczne, w szczególności dotyczące zatrudnienia:</a:t>
            </a:r>
            <a:br>
              <a:rPr lang="pl-PL" altLang="pl-PL" sz="2000" dirty="0" smtClean="0">
                <a:latin typeface="Lato"/>
              </a:rPr>
            </a:br>
            <a:r>
              <a:rPr lang="pl-PL" altLang="pl-PL" sz="2000" dirty="0" smtClean="0">
                <a:latin typeface="Lato"/>
              </a:rPr>
              <a:t/>
            </a:r>
            <a:br>
              <a:rPr lang="pl-PL" altLang="pl-PL" sz="2000" dirty="0" smtClean="0">
                <a:latin typeface="Lato"/>
              </a:rPr>
            </a:br>
            <a:r>
              <a:rPr lang="pl-PL" altLang="pl-PL" sz="2000" dirty="0" smtClean="0">
                <a:latin typeface="Lato"/>
              </a:rPr>
              <a:t>1) bezrobotnych;</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młodocianych;</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osób niepełnosprawnych;</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4) innych osób niż określone w pkt 1,2 lub 3, o których mowa </a:t>
            </a:r>
            <a:br>
              <a:rPr lang="pl-PL" altLang="pl-PL" sz="2000" dirty="0" smtClean="0">
                <a:latin typeface="Lato"/>
              </a:rPr>
            </a:br>
            <a:r>
              <a:rPr lang="pl-PL" altLang="pl-PL" sz="2000" dirty="0" smtClean="0">
                <a:latin typeface="Lato"/>
              </a:rPr>
              <a:t>w ustawie z dnia 13 czerwca 2003 r. o zatrudnieniu socjalnym lub we właściwych przepisach państw członkowskich UE lub EOG.</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88</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632700" cy="4438138"/>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a:latin typeface="Lato"/>
              </a:rPr>
              <a:t>ASPEKTY SPOŁECZNE W OPZ:</a:t>
            </a:r>
            <a:r>
              <a:rPr lang="pl-PL" altLang="pl-PL" sz="2000" b="1" u="sng" dirty="0" smtClean="0">
                <a:latin typeface="Lato"/>
              </a:rPr>
              <a:t/>
            </a:r>
            <a:br>
              <a:rPr lang="pl-PL" altLang="pl-PL" sz="2000" b="1" u="sng" dirty="0" smtClean="0">
                <a:latin typeface="Lato"/>
              </a:rPr>
            </a:br>
            <a:endParaRPr lang="pl-PL" altLang="pl-PL" sz="2000" dirty="0">
              <a:latin typeface="Lato"/>
            </a:endParaRPr>
          </a:p>
          <a:p>
            <a:pPr>
              <a:lnSpc>
                <a:spcPct val="80000"/>
              </a:lnSpc>
              <a:buClr>
                <a:srgbClr val="A50021"/>
              </a:buClr>
            </a:pPr>
            <a:r>
              <a:rPr lang="pl-PL" altLang="pl-PL" sz="2000" b="1" dirty="0" smtClean="0">
                <a:latin typeface="Lato"/>
              </a:rPr>
              <a:t>Aspekt społeczny </a:t>
            </a:r>
            <a:r>
              <a:rPr lang="pl-PL" altLang="pl-PL" sz="2000" dirty="0" smtClean="0">
                <a:latin typeface="Lato"/>
              </a:rPr>
              <a:t>w OPZ, stanowiący obowiązek zamawiającego wskazany w art. 29 ust. 3a </a:t>
            </a:r>
            <a:r>
              <a:rPr lang="pl-PL" altLang="pl-PL" sz="2000" dirty="0" err="1" smtClean="0">
                <a:latin typeface="Lato"/>
              </a:rPr>
              <a:t>Pzp</a:t>
            </a:r>
            <a:r>
              <a:rPr lang="pl-PL" altLang="pl-PL" sz="2000" dirty="0" smtClean="0">
                <a:latin typeface="Lato"/>
              </a:rPr>
              <a:t>:</a:t>
            </a:r>
            <a:br>
              <a:rPr lang="pl-PL" altLang="pl-PL" sz="2000" dirty="0" smtClean="0">
                <a:latin typeface="Lato"/>
              </a:rPr>
            </a:br>
            <a:r>
              <a:rPr lang="pl-PL" altLang="pl-PL" sz="2000" dirty="0" smtClean="0">
                <a:latin typeface="Lato"/>
              </a:rPr>
              <a:t>	</a:t>
            </a:r>
            <a:br>
              <a:rPr lang="pl-PL" altLang="pl-PL" sz="2000" dirty="0" smtClean="0">
                <a:latin typeface="Lato"/>
              </a:rPr>
            </a:br>
            <a:r>
              <a:rPr lang="pl-PL" altLang="pl-PL" sz="2000" dirty="0" smtClean="0">
                <a:latin typeface="Lato"/>
              </a:rPr>
              <a:t>- określenie w OPZ wymagań zatrudnienia przez wykonawcę lub podwykonawcę na 	podstawie umowy o pracę osób wykonujących wskazane przez zamawiającego czynności w zakresie realizacji zamówienia, jeżeli wykonanie tych czynności polega na wykonywaniu pracy w sposób określony w art. 22 § 1 ustawy </a:t>
            </a:r>
            <a:br>
              <a:rPr lang="pl-PL" altLang="pl-PL" sz="2000" dirty="0" smtClean="0">
                <a:latin typeface="Lato"/>
              </a:rPr>
            </a:br>
            <a:r>
              <a:rPr lang="pl-PL" altLang="pl-PL" sz="2000" dirty="0" smtClean="0">
                <a:latin typeface="Lato"/>
              </a:rPr>
              <a:t>z dnia 26.06.1974 r. – Kodeks pracy (</a:t>
            </a:r>
            <a:r>
              <a:rPr lang="pl-PL" altLang="pl-PL" sz="2000" dirty="0" err="1" smtClean="0">
                <a:latin typeface="Lato"/>
              </a:rPr>
              <a:t>Dz.U</a:t>
            </a:r>
            <a:r>
              <a:rPr lang="pl-PL" altLang="pl-PL" sz="2000" dirty="0" smtClean="0">
                <a:latin typeface="Lato"/>
              </a:rPr>
              <a:t>. z 2016 r. poz. 1666, </a:t>
            </a:r>
            <a:br>
              <a:rPr lang="pl-PL" altLang="pl-PL" sz="2000" dirty="0" smtClean="0">
                <a:latin typeface="Lato"/>
              </a:rPr>
            </a:br>
            <a:r>
              <a:rPr lang="pl-PL" altLang="pl-PL" sz="2000" dirty="0" smtClean="0">
                <a:latin typeface="Lato"/>
              </a:rPr>
              <a:t>z późn.zm.)</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„Przez nawiązanie stosunku pracy pracownik zobowiązuje się </a:t>
            </a:r>
            <a:br>
              <a:rPr lang="pl-PL" altLang="pl-PL" sz="2000" dirty="0" smtClean="0">
                <a:latin typeface="Lato"/>
              </a:rPr>
            </a:br>
            <a:r>
              <a:rPr lang="pl-PL" altLang="pl-PL" sz="2000" dirty="0" smtClean="0">
                <a:latin typeface="Lato"/>
              </a:rPr>
              <a:t>do wykonywania pracy określonego rodzaju na rzecz pracodawcy </a:t>
            </a:r>
            <a:br>
              <a:rPr lang="pl-PL" altLang="pl-PL" sz="2000" dirty="0" smtClean="0">
                <a:latin typeface="Lato"/>
              </a:rPr>
            </a:br>
            <a:r>
              <a:rPr lang="pl-PL" altLang="pl-PL" sz="2000" dirty="0" smtClean="0">
                <a:latin typeface="Lato"/>
              </a:rPr>
              <a:t>i pod jego kierownictwem oraz w miejscu i czasie wyznaczonym </a:t>
            </a:r>
            <a:br>
              <a:rPr lang="pl-PL" altLang="pl-PL" sz="2000" dirty="0" smtClean="0">
                <a:latin typeface="Lato"/>
              </a:rPr>
            </a:br>
            <a:r>
              <a:rPr lang="pl-PL" altLang="pl-PL" sz="2000" dirty="0" smtClean="0">
                <a:latin typeface="Lato"/>
              </a:rPr>
              <a:t>przez pracodawcę, a pracodawca – do zatrudniania pracownika </a:t>
            </a:r>
            <a:br>
              <a:rPr lang="pl-PL" altLang="pl-PL" sz="2000" dirty="0" smtClean="0">
                <a:latin typeface="Lato"/>
              </a:rPr>
            </a:br>
            <a:r>
              <a:rPr lang="pl-PL" altLang="pl-PL" sz="2000" dirty="0" smtClean="0">
                <a:latin typeface="Lato"/>
              </a:rPr>
              <a:t>za wynagrodzeniem.” (art.22 § 1 </a:t>
            </a:r>
            <a:r>
              <a:rPr lang="pl-PL" altLang="pl-PL" sz="2000" dirty="0" err="1" smtClean="0">
                <a:latin typeface="Lato"/>
              </a:rPr>
              <a:t>k.p</a:t>
            </a:r>
            <a:r>
              <a:rPr lang="pl-PL" altLang="pl-PL" sz="2000" dirty="0" smtClean="0">
                <a:latin typeface="Lato"/>
              </a:rPr>
              <a:t>.)</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89</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71910" y="2060575"/>
            <a:ext cx="7632700" cy="4456605"/>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1400" b="1" dirty="0">
                <a:latin typeface="Lato"/>
              </a:rPr>
              <a:t>	</a:t>
            </a:r>
          </a:p>
          <a:p>
            <a:pPr marL="666750" indent="-666750" algn="ctr">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en-GB" sz="2300" b="1" dirty="0">
                <a:latin typeface="Lato"/>
              </a:rPr>
              <a:t>ROZPORZĄDZENIA MINISTRA INFRASTRUKTURY:</a:t>
            </a:r>
            <a:endParaRPr lang="pl-PL" sz="2300" b="1" dirty="0">
              <a:latin typeface="Lato"/>
            </a:endParaRPr>
          </a:p>
          <a:p>
            <a:pPr marL="666750" indent="-666750">
              <a:lnSpc>
                <a:spcPct val="90000"/>
              </a:lnSpc>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en-GB" sz="2000" b="1" dirty="0">
              <a:latin typeface="Lato"/>
            </a:endParaRPr>
          </a:p>
          <a:p>
            <a:pPr>
              <a:lnSpc>
                <a:spcPct val="90000"/>
              </a:lnSpc>
              <a:buClr>
                <a:schemeClr val="tx1"/>
              </a:buClr>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r>
              <a:rPr lang="pl-PL" sz="2000" dirty="0" smtClean="0">
                <a:latin typeface="Lato"/>
              </a:rPr>
              <a:t>19. </a:t>
            </a:r>
            <a:r>
              <a:rPr lang="en-GB" sz="2000" dirty="0" err="1">
                <a:latin typeface="Lato"/>
              </a:rPr>
              <a:t>Rozporządzenie</a:t>
            </a:r>
            <a:r>
              <a:rPr lang="en-GB" sz="2000" dirty="0">
                <a:latin typeface="Lato"/>
              </a:rPr>
              <a:t> </a:t>
            </a:r>
            <a:r>
              <a:rPr lang="en-GB" sz="2000" dirty="0" err="1">
                <a:latin typeface="Lato"/>
              </a:rPr>
              <a:t>Ministra</a:t>
            </a:r>
            <a:r>
              <a:rPr lang="en-GB" sz="2000" dirty="0">
                <a:latin typeface="Lato"/>
              </a:rPr>
              <a:t> </a:t>
            </a:r>
            <a:r>
              <a:rPr lang="en-GB" sz="2000" dirty="0" err="1">
                <a:latin typeface="Lato"/>
              </a:rPr>
              <a:t>Infrastruktury</a:t>
            </a:r>
            <a:r>
              <a:rPr lang="en-GB" sz="2000" dirty="0">
                <a:latin typeface="Lato"/>
              </a:rPr>
              <a:t> z </a:t>
            </a:r>
            <a:r>
              <a:rPr lang="en-GB" sz="2000" dirty="0" err="1">
                <a:latin typeface="Lato"/>
              </a:rPr>
              <a:t>dnia</a:t>
            </a:r>
            <a:r>
              <a:rPr lang="en-GB" sz="2000" dirty="0">
                <a:latin typeface="Lato"/>
              </a:rPr>
              <a:t> 18.05.2004 r. </a:t>
            </a:r>
            <a:r>
              <a:rPr lang="pl-PL" sz="2000" dirty="0">
                <a:latin typeface="Lato"/>
              </a:rPr>
              <a:t/>
            </a:r>
            <a:br>
              <a:rPr lang="pl-PL" sz="2000" dirty="0">
                <a:latin typeface="Lato"/>
              </a:rPr>
            </a:br>
            <a:r>
              <a:rPr lang="pl-PL" sz="2000" dirty="0">
                <a:latin typeface="Lato"/>
              </a:rPr>
              <a:t>	</a:t>
            </a:r>
            <a:r>
              <a:rPr lang="en-GB" sz="2000" dirty="0">
                <a:latin typeface="Lato"/>
              </a:rPr>
              <a:t>w </a:t>
            </a:r>
            <a:r>
              <a:rPr lang="en-GB" sz="2000" dirty="0" err="1">
                <a:latin typeface="Lato"/>
              </a:rPr>
              <a:t>sprawie</a:t>
            </a:r>
            <a:r>
              <a:rPr lang="en-GB" sz="2000" dirty="0">
                <a:latin typeface="Lato"/>
              </a:rPr>
              <a:t> </a:t>
            </a:r>
            <a:r>
              <a:rPr lang="en-GB" sz="2000" dirty="0" err="1">
                <a:latin typeface="Lato"/>
              </a:rPr>
              <a:t>określenia</a:t>
            </a:r>
            <a:r>
              <a:rPr lang="en-GB" sz="2000" dirty="0">
                <a:latin typeface="Lato"/>
              </a:rPr>
              <a:t> </a:t>
            </a:r>
            <a:r>
              <a:rPr lang="en-GB" sz="2000" dirty="0" err="1">
                <a:latin typeface="Lato"/>
              </a:rPr>
              <a:t>metod</a:t>
            </a:r>
            <a:r>
              <a:rPr lang="en-GB" sz="2000" dirty="0">
                <a:latin typeface="Lato"/>
              </a:rPr>
              <a:t> </a:t>
            </a:r>
            <a:r>
              <a:rPr lang="en-GB" sz="2000" dirty="0" err="1">
                <a:latin typeface="Lato"/>
              </a:rPr>
              <a:t>i</a:t>
            </a:r>
            <a:r>
              <a:rPr lang="en-GB" sz="2000" dirty="0">
                <a:latin typeface="Lato"/>
              </a:rPr>
              <a:t> </a:t>
            </a:r>
            <a:r>
              <a:rPr lang="en-GB" sz="2000" dirty="0" err="1">
                <a:latin typeface="Lato"/>
              </a:rPr>
              <a:t>podstaw</a:t>
            </a:r>
            <a:r>
              <a:rPr lang="pl-PL" sz="2000" dirty="0">
                <a:latin typeface="Lato"/>
              </a:rPr>
              <a:t> </a:t>
            </a:r>
            <a:r>
              <a:rPr lang="en-GB" sz="2000" dirty="0" err="1">
                <a:latin typeface="Lato"/>
              </a:rPr>
              <a:t>sporządzenia</a:t>
            </a:r>
            <a:r>
              <a:rPr lang="en-GB" sz="2000" dirty="0">
                <a:latin typeface="Lato"/>
              </a:rPr>
              <a:t> </a:t>
            </a:r>
            <a:r>
              <a:rPr lang="pl-PL" sz="2000" dirty="0">
                <a:latin typeface="Lato"/>
              </a:rPr>
              <a:t>	</a:t>
            </a:r>
            <a:r>
              <a:rPr lang="en-GB" sz="2000" dirty="0" err="1">
                <a:latin typeface="Lato"/>
              </a:rPr>
              <a:t>kosztorysu</a:t>
            </a:r>
            <a:r>
              <a:rPr lang="en-GB" sz="2000" dirty="0">
                <a:latin typeface="Lato"/>
              </a:rPr>
              <a:t> </a:t>
            </a:r>
            <a:r>
              <a:rPr lang="en-GB" sz="2000" dirty="0" err="1">
                <a:latin typeface="Lato"/>
              </a:rPr>
              <a:t>inwestorskiego</a:t>
            </a:r>
            <a:r>
              <a:rPr lang="en-GB" sz="2000" dirty="0">
                <a:latin typeface="Lato"/>
              </a:rPr>
              <a:t>, </a:t>
            </a:r>
            <a:r>
              <a:rPr lang="en-GB" sz="2000" dirty="0" err="1" smtClean="0">
                <a:latin typeface="Lato"/>
              </a:rPr>
              <a:t>obliczania</a:t>
            </a:r>
            <a:r>
              <a:rPr lang="en-GB" sz="2000" dirty="0" smtClean="0">
                <a:latin typeface="Lato"/>
              </a:rPr>
              <a:t> </a:t>
            </a:r>
            <a:r>
              <a:rPr lang="en-GB" sz="2000" dirty="0" err="1">
                <a:latin typeface="Lato"/>
              </a:rPr>
              <a:t>planowanych</a:t>
            </a:r>
            <a:r>
              <a:rPr lang="en-GB" sz="2000" dirty="0">
                <a:latin typeface="Lato"/>
              </a:rPr>
              <a:t> </a:t>
            </a:r>
            <a:r>
              <a:rPr lang="pl-PL" sz="2000" dirty="0" smtClean="0">
                <a:latin typeface="Lato"/>
              </a:rPr>
              <a:t>	</a:t>
            </a:r>
            <a:r>
              <a:rPr lang="en-GB" sz="2000" dirty="0" err="1" smtClean="0">
                <a:latin typeface="Lato"/>
              </a:rPr>
              <a:t>kosztów</a:t>
            </a:r>
            <a:r>
              <a:rPr lang="en-GB" sz="2000" dirty="0" smtClean="0">
                <a:latin typeface="Lato"/>
              </a:rPr>
              <a:t> </a:t>
            </a:r>
            <a:r>
              <a:rPr lang="en-GB" sz="2000" dirty="0" err="1" smtClean="0">
                <a:latin typeface="Lato"/>
              </a:rPr>
              <a:t>prac</a:t>
            </a:r>
            <a:r>
              <a:rPr lang="en-GB" sz="2000" dirty="0" smtClean="0">
                <a:latin typeface="Lato"/>
              </a:rPr>
              <a:t> </a:t>
            </a:r>
            <a:r>
              <a:rPr lang="en-GB" sz="2000" dirty="0" err="1">
                <a:latin typeface="Lato"/>
              </a:rPr>
              <a:t>projektowych</a:t>
            </a:r>
            <a:r>
              <a:rPr lang="en-GB" sz="2000" dirty="0">
                <a:latin typeface="Lato"/>
              </a:rPr>
              <a:t> </a:t>
            </a:r>
            <a:r>
              <a:rPr lang="en-GB" sz="2000" dirty="0" err="1">
                <a:latin typeface="Lato"/>
              </a:rPr>
              <a:t>oraz</a:t>
            </a:r>
            <a:r>
              <a:rPr lang="en-GB" sz="2000" dirty="0">
                <a:latin typeface="Lato"/>
              </a:rPr>
              <a:t> </a:t>
            </a:r>
            <a:r>
              <a:rPr lang="en-GB" sz="2000" dirty="0" err="1">
                <a:latin typeface="Lato"/>
              </a:rPr>
              <a:t>planowanych</a:t>
            </a:r>
            <a:r>
              <a:rPr lang="en-GB" sz="2000" dirty="0">
                <a:latin typeface="Lato"/>
              </a:rPr>
              <a:t> </a:t>
            </a:r>
            <a:r>
              <a:rPr lang="en-GB" sz="2000" dirty="0" err="1">
                <a:latin typeface="Lato"/>
              </a:rPr>
              <a:t>kosztów</a:t>
            </a:r>
            <a:r>
              <a:rPr lang="en-GB" sz="2000" dirty="0">
                <a:latin typeface="Lato"/>
              </a:rPr>
              <a:t> </a:t>
            </a:r>
            <a:r>
              <a:rPr lang="pl-PL" sz="2000" dirty="0" smtClean="0">
                <a:latin typeface="Lato"/>
              </a:rPr>
              <a:t>	</a:t>
            </a:r>
            <a:r>
              <a:rPr lang="en-GB" sz="2000" dirty="0" err="1" smtClean="0">
                <a:latin typeface="Lato"/>
              </a:rPr>
              <a:t>robót</a:t>
            </a:r>
            <a:r>
              <a:rPr lang="en-GB" sz="2000" dirty="0" smtClean="0">
                <a:latin typeface="Lato"/>
              </a:rPr>
              <a:t> </a:t>
            </a:r>
            <a:r>
              <a:rPr lang="pl-PL" sz="2000" dirty="0">
                <a:latin typeface="Lato"/>
              </a:rPr>
              <a:t>	</a:t>
            </a:r>
            <a:r>
              <a:rPr lang="en-GB" sz="2000" dirty="0" err="1">
                <a:latin typeface="Lato"/>
              </a:rPr>
              <a:t>budowlanych</a:t>
            </a:r>
            <a:r>
              <a:rPr lang="en-GB" sz="2000" dirty="0">
                <a:latin typeface="Lato"/>
              </a:rPr>
              <a:t> </a:t>
            </a:r>
            <a:r>
              <a:rPr lang="en-GB" sz="2000" dirty="0" err="1">
                <a:latin typeface="Lato"/>
              </a:rPr>
              <a:t>określonych</a:t>
            </a:r>
            <a:r>
              <a:rPr lang="en-GB" sz="2000" dirty="0">
                <a:latin typeface="Lato"/>
              </a:rPr>
              <a:t> w </a:t>
            </a:r>
            <a:r>
              <a:rPr lang="en-GB" sz="2000" dirty="0" err="1">
                <a:latin typeface="Lato"/>
              </a:rPr>
              <a:t>programie</a:t>
            </a:r>
            <a:r>
              <a:rPr lang="en-GB" sz="2000" dirty="0">
                <a:latin typeface="Lato"/>
              </a:rPr>
              <a:t> </a:t>
            </a:r>
            <a:r>
              <a:rPr lang="en-GB" sz="2000" dirty="0" err="1">
                <a:latin typeface="Lato"/>
              </a:rPr>
              <a:t>funkcjonalno</a:t>
            </a:r>
            <a:r>
              <a:rPr lang="en-GB" sz="2000" dirty="0">
                <a:latin typeface="Lato"/>
              </a:rPr>
              <a:t>-</a:t>
            </a:r>
            <a:r>
              <a:rPr lang="pl-PL" sz="2000" dirty="0">
                <a:latin typeface="Lato"/>
              </a:rPr>
              <a:t>	</a:t>
            </a:r>
            <a:r>
              <a:rPr lang="en-GB" sz="2000" dirty="0" err="1">
                <a:latin typeface="Lato"/>
              </a:rPr>
              <a:t>użytkowym</a:t>
            </a:r>
            <a:r>
              <a:rPr lang="en-GB" sz="2000" dirty="0">
                <a:latin typeface="Lato"/>
              </a:rPr>
              <a:t> (</a:t>
            </a:r>
            <a:r>
              <a:rPr lang="en-GB" sz="2000" dirty="0" err="1">
                <a:latin typeface="Lato"/>
              </a:rPr>
              <a:t>Dz.U</a:t>
            </a:r>
            <a:r>
              <a:rPr lang="en-GB" sz="2000" dirty="0">
                <a:latin typeface="Lato"/>
              </a:rPr>
              <a:t>. z 2004 r. </a:t>
            </a:r>
            <a:r>
              <a:rPr lang="en-GB" sz="2000" dirty="0" err="1">
                <a:latin typeface="Lato"/>
              </a:rPr>
              <a:t>Nr</a:t>
            </a:r>
            <a:r>
              <a:rPr lang="en-GB" sz="2000" dirty="0">
                <a:latin typeface="Lato"/>
              </a:rPr>
              <a:t> 130, </a:t>
            </a:r>
            <a:r>
              <a:rPr lang="en-GB" sz="2000" dirty="0" err="1">
                <a:latin typeface="Lato"/>
              </a:rPr>
              <a:t>poz</a:t>
            </a:r>
            <a:r>
              <a:rPr lang="en-GB" sz="2000" dirty="0">
                <a:latin typeface="Lato"/>
              </a:rPr>
              <a:t>. 1389)</a:t>
            </a:r>
            <a:endParaRPr lang="pl-PL" sz="2000" dirty="0">
              <a:latin typeface="Lato"/>
            </a:endParaRPr>
          </a:p>
          <a:p>
            <a:pPr>
              <a:lnSpc>
                <a:spcPct val="90000"/>
              </a:lnSpc>
              <a:buClr>
                <a:schemeClr val="tx1"/>
              </a:buClr>
              <a:tabLst>
                <a:tab pos="723900" algn="l"/>
                <a:tab pos="1447800" algn="l"/>
                <a:tab pos="2171700" algn="l"/>
                <a:tab pos="2895600" algn="l"/>
                <a:tab pos="3619500" algn="l"/>
                <a:tab pos="4343400" algn="l"/>
                <a:tab pos="5065713" algn="l"/>
                <a:tab pos="5791200" algn="l"/>
                <a:tab pos="6515100" algn="l"/>
                <a:tab pos="7235825" algn="l"/>
                <a:tab pos="7956550" algn="l"/>
                <a:tab pos="8686800" algn="l"/>
              </a:tabLst>
              <a:defRPr/>
            </a:pPr>
            <a:endParaRPr lang="pl-PL" altLang="pl-PL" sz="2000" dirty="0">
              <a:latin typeface="Lato"/>
            </a:endParaRPr>
          </a:p>
          <a:p>
            <a:pPr marL="666750" indent="-666750">
              <a:buClr>
                <a:schemeClr val="tx1"/>
              </a:buClr>
              <a:defRPr/>
            </a:pPr>
            <a:r>
              <a:rPr lang="pl-PL" altLang="pl-PL" sz="2000" dirty="0" smtClean="0">
                <a:latin typeface="Lato"/>
              </a:rPr>
              <a:t>20. </a:t>
            </a:r>
            <a:r>
              <a:rPr lang="en-GB" altLang="pl-PL" sz="2000" dirty="0" err="1">
                <a:latin typeface="Lato"/>
              </a:rPr>
              <a:t>Rozporządzenie</a:t>
            </a:r>
            <a:r>
              <a:rPr lang="en-GB" altLang="pl-PL" sz="2000" dirty="0">
                <a:latin typeface="Lato"/>
              </a:rPr>
              <a:t> </a:t>
            </a:r>
            <a:r>
              <a:rPr lang="en-GB" altLang="pl-PL" sz="2000" dirty="0" err="1">
                <a:latin typeface="Lato"/>
              </a:rPr>
              <a:t>Ministra</a:t>
            </a:r>
            <a:r>
              <a:rPr lang="en-GB" altLang="pl-PL" sz="2000" dirty="0">
                <a:latin typeface="Lato"/>
              </a:rPr>
              <a:t> </a:t>
            </a:r>
            <a:r>
              <a:rPr lang="en-GB" altLang="pl-PL" sz="2000" dirty="0" err="1">
                <a:latin typeface="Lato"/>
              </a:rPr>
              <a:t>Infrastruktury</a:t>
            </a:r>
            <a:r>
              <a:rPr lang="en-GB" altLang="pl-PL" sz="2000" dirty="0">
                <a:latin typeface="Lato"/>
              </a:rPr>
              <a:t> z </a:t>
            </a:r>
            <a:r>
              <a:rPr lang="en-GB" altLang="pl-PL" sz="2000" dirty="0" err="1">
                <a:latin typeface="Lato"/>
              </a:rPr>
              <a:t>dnia</a:t>
            </a:r>
            <a:r>
              <a:rPr lang="en-GB" altLang="pl-PL" sz="2000" dirty="0">
                <a:latin typeface="Lato"/>
              </a:rPr>
              <a:t> 2.09.2004 r. </a:t>
            </a:r>
            <a:r>
              <a:rPr lang="pl-PL" altLang="pl-PL" sz="2000" dirty="0">
                <a:latin typeface="Lato"/>
              </a:rPr>
              <a:t/>
            </a:r>
            <a:br>
              <a:rPr lang="pl-PL" altLang="pl-PL" sz="2000" dirty="0">
                <a:latin typeface="Lato"/>
              </a:rPr>
            </a:br>
            <a:r>
              <a:rPr lang="en-GB" altLang="pl-PL" sz="2000" dirty="0">
                <a:latin typeface="Lato"/>
              </a:rPr>
              <a:t>w </a:t>
            </a:r>
            <a:r>
              <a:rPr lang="en-GB" altLang="pl-PL" sz="2000" dirty="0" err="1">
                <a:latin typeface="Lato"/>
              </a:rPr>
              <a:t>sprawie</a:t>
            </a:r>
            <a:r>
              <a:rPr lang="en-GB" altLang="pl-PL" sz="2000" dirty="0">
                <a:latin typeface="Lato"/>
              </a:rPr>
              <a:t> </a:t>
            </a:r>
            <a:r>
              <a:rPr lang="en-GB" altLang="pl-PL" sz="2000" dirty="0" err="1">
                <a:latin typeface="Lato"/>
              </a:rPr>
              <a:t>szczegółowego</a:t>
            </a:r>
            <a:r>
              <a:rPr lang="en-GB" altLang="pl-PL" sz="2000" dirty="0">
                <a:latin typeface="Lato"/>
              </a:rPr>
              <a:t> </a:t>
            </a:r>
            <a:r>
              <a:rPr lang="en-GB" altLang="pl-PL" sz="2000" dirty="0" err="1">
                <a:latin typeface="Lato"/>
              </a:rPr>
              <a:t>zakresu</a:t>
            </a:r>
            <a:r>
              <a:rPr lang="en-GB" altLang="pl-PL" sz="2000" dirty="0">
                <a:latin typeface="Lato"/>
              </a:rPr>
              <a:t> </a:t>
            </a:r>
            <a:r>
              <a:rPr lang="en-GB" altLang="pl-PL" sz="2000" dirty="0" err="1">
                <a:latin typeface="Lato"/>
              </a:rPr>
              <a:t>i</a:t>
            </a:r>
            <a:r>
              <a:rPr lang="en-GB" altLang="pl-PL" sz="2000" dirty="0">
                <a:latin typeface="Lato"/>
              </a:rPr>
              <a:t> </a:t>
            </a:r>
            <a:r>
              <a:rPr lang="en-GB" altLang="pl-PL" sz="2000" dirty="0" err="1">
                <a:latin typeface="Lato"/>
              </a:rPr>
              <a:t>formy</a:t>
            </a:r>
            <a:r>
              <a:rPr lang="en-GB" altLang="pl-PL" sz="2000" dirty="0">
                <a:latin typeface="Lato"/>
              </a:rPr>
              <a:t> </a:t>
            </a:r>
            <a:r>
              <a:rPr lang="en-GB" altLang="pl-PL" sz="2000" dirty="0" err="1">
                <a:latin typeface="Lato"/>
              </a:rPr>
              <a:t>dokumentacji</a:t>
            </a:r>
            <a:r>
              <a:rPr lang="en-GB" altLang="pl-PL" sz="2000" dirty="0">
                <a:latin typeface="Lato"/>
              </a:rPr>
              <a:t> </a:t>
            </a:r>
            <a:r>
              <a:rPr lang="en-GB" altLang="pl-PL" sz="2000" dirty="0" err="1">
                <a:latin typeface="Lato"/>
              </a:rPr>
              <a:t>projektowej</a:t>
            </a:r>
            <a:r>
              <a:rPr lang="en-GB" altLang="pl-PL" sz="2000" dirty="0">
                <a:latin typeface="Lato"/>
              </a:rPr>
              <a:t>, </a:t>
            </a:r>
            <a:r>
              <a:rPr lang="en-GB" altLang="pl-PL" sz="2000" dirty="0" err="1">
                <a:latin typeface="Lato"/>
              </a:rPr>
              <a:t>specyfikacji</a:t>
            </a:r>
            <a:r>
              <a:rPr lang="en-GB" altLang="pl-PL" sz="2000" dirty="0">
                <a:latin typeface="Lato"/>
              </a:rPr>
              <a:t> </a:t>
            </a:r>
            <a:r>
              <a:rPr lang="en-GB" altLang="pl-PL" sz="2000" dirty="0" err="1">
                <a:latin typeface="Lato"/>
              </a:rPr>
              <a:t>technicznych</a:t>
            </a:r>
            <a:r>
              <a:rPr lang="en-GB" altLang="pl-PL" sz="2000" dirty="0">
                <a:latin typeface="Lato"/>
              </a:rPr>
              <a:t> </a:t>
            </a:r>
            <a:r>
              <a:rPr lang="en-GB" altLang="pl-PL" sz="2000" dirty="0" err="1">
                <a:latin typeface="Lato"/>
              </a:rPr>
              <a:t>wykonania</a:t>
            </a:r>
            <a:r>
              <a:rPr lang="en-GB" altLang="pl-PL" sz="2000" dirty="0">
                <a:latin typeface="Lato"/>
              </a:rPr>
              <a:t> </a:t>
            </a:r>
            <a:r>
              <a:rPr lang="en-GB" altLang="pl-PL" sz="2000" dirty="0" err="1">
                <a:latin typeface="Lato"/>
              </a:rPr>
              <a:t>i</a:t>
            </a:r>
            <a:r>
              <a:rPr lang="en-GB" altLang="pl-PL" sz="2000" dirty="0">
                <a:latin typeface="Lato"/>
              </a:rPr>
              <a:t> </a:t>
            </a:r>
            <a:r>
              <a:rPr lang="en-GB" altLang="pl-PL" sz="2000" dirty="0" err="1">
                <a:latin typeface="Lato"/>
              </a:rPr>
              <a:t>odbioru</a:t>
            </a:r>
            <a:r>
              <a:rPr lang="en-GB" altLang="pl-PL" sz="2000" dirty="0">
                <a:latin typeface="Lato"/>
              </a:rPr>
              <a:t> </a:t>
            </a:r>
            <a:r>
              <a:rPr lang="en-GB" altLang="pl-PL" sz="2000" dirty="0" err="1">
                <a:latin typeface="Lato"/>
              </a:rPr>
              <a:t>robót</a:t>
            </a:r>
            <a:r>
              <a:rPr lang="en-GB" altLang="pl-PL" sz="2000" dirty="0">
                <a:latin typeface="Lato"/>
              </a:rPr>
              <a:t> </a:t>
            </a:r>
            <a:r>
              <a:rPr lang="en-GB" altLang="pl-PL" sz="2000" dirty="0" err="1">
                <a:latin typeface="Lato"/>
              </a:rPr>
              <a:t>budowlanych</a:t>
            </a:r>
            <a:r>
              <a:rPr lang="en-GB" altLang="pl-PL" sz="2000" dirty="0">
                <a:latin typeface="Lato"/>
              </a:rPr>
              <a:t> </a:t>
            </a:r>
            <a:r>
              <a:rPr lang="en-GB" altLang="pl-PL" sz="2000" dirty="0" err="1">
                <a:latin typeface="Lato"/>
              </a:rPr>
              <a:t>oraz</a:t>
            </a:r>
            <a:r>
              <a:rPr lang="en-GB" altLang="pl-PL" sz="2000" dirty="0">
                <a:latin typeface="Lato"/>
              </a:rPr>
              <a:t> </a:t>
            </a:r>
            <a:r>
              <a:rPr lang="en-GB" altLang="pl-PL" sz="2000" dirty="0" err="1">
                <a:latin typeface="Lato"/>
              </a:rPr>
              <a:t>programu</a:t>
            </a:r>
            <a:r>
              <a:rPr lang="en-GB" altLang="pl-PL" sz="2000" dirty="0">
                <a:latin typeface="Lato"/>
              </a:rPr>
              <a:t> </a:t>
            </a:r>
            <a:r>
              <a:rPr lang="en-GB" altLang="pl-PL" sz="2000" dirty="0" err="1">
                <a:latin typeface="Lato"/>
              </a:rPr>
              <a:t>funkcjonalno-użytkowego</a:t>
            </a:r>
            <a:r>
              <a:rPr lang="en-GB" altLang="pl-PL" sz="2000" dirty="0">
                <a:latin typeface="Lato"/>
              </a:rPr>
              <a:t> </a:t>
            </a:r>
            <a:r>
              <a:rPr lang="pl-PL" altLang="pl-PL" sz="2000" dirty="0">
                <a:latin typeface="Lato"/>
              </a:rPr>
              <a:t/>
            </a:r>
            <a:br>
              <a:rPr lang="pl-PL" altLang="pl-PL" sz="2000" dirty="0">
                <a:latin typeface="Lato"/>
              </a:rPr>
            </a:br>
            <a:r>
              <a:rPr lang="en-GB" altLang="pl-PL" sz="2000" dirty="0">
                <a:latin typeface="Lato"/>
              </a:rPr>
              <a:t>(</a:t>
            </a:r>
            <a:r>
              <a:rPr lang="pl-PL" altLang="pl-PL" sz="2000" dirty="0">
                <a:latin typeface="Lato"/>
              </a:rPr>
              <a:t>tekst jednolity: Dz.U. z 24.09.2013 r. poz. 1129</a:t>
            </a:r>
            <a:r>
              <a:rPr lang="en-GB" altLang="pl-PL" sz="2000" dirty="0">
                <a:latin typeface="Lato"/>
              </a:rPr>
              <a:t>)</a:t>
            </a: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a:t>
            </a:fld>
            <a:endParaRPr lang="pl-PL" altLang="pl-PL" dirty="0">
              <a:solidFill>
                <a:schemeClr val="accent3">
                  <a:lumMod val="75000"/>
                </a:schemeClr>
              </a:solidFill>
            </a:endParaRPr>
          </a:p>
        </p:txBody>
      </p:sp>
      <p:sp>
        <p:nvSpPr>
          <p:cNvPr id="7" name="TextBox 1"/>
          <p:cNvSpPr txBox="1"/>
          <p:nvPr/>
        </p:nvSpPr>
        <p:spPr>
          <a:xfrm>
            <a:off x="251520" y="692696"/>
            <a:ext cx="5112568" cy="1302921"/>
          </a:xfrm>
          <a:prstGeom prst="rect">
            <a:avLst/>
          </a:prstGeom>
          <a:noFill/>
          <a:ln w="57150">
            <a:solidFill>
              <a:srgbClr val="636466"/>
            </a:solidFill>
            <a:miter lim="800000"/>
          </a:ln>
        </p:spPr>
        <p:txBody>
          <a:bodyPr wrap="square" rtlCol="0">
            <a:spAutoFit/>
          </a:bodyPr>
          <a:lstStyle/>
          <a:p>
            <a:endParaRPr lang="pl-PL" sz="2400" b="1" baseline="30000" dirty="0" smtClean="0">
              <a:solidFill>
                <a:srgbClr val="636466"/>
              </a:solidFill>
              <a:latin typeface="Novecento wide Normal" pitchFamily="50" charset="-18"/>
            </a:endParaRPr>
          </a:p>
          <a:p>
            <a:r>
              <a:rPr lang="pl-PL" sz="2600" b="1" baseline="30000" dirty="0">
                <a:solidFill>
                  <a:srgbClr val="636466"/>
                </a:solidFill>
                <a:latin typeface="Novecento wide Normal" pitchFamily="50" charset="-18"/>
              </a:rPr>
              <a:t> </a:t>
            </a:r>
            <a:r>
              <a:rPr lang="pl-PL" sz="2600" b="1" baseline="30000" dirty="0" smtClean="0">
                <a:solidFill>
                  <a:srgbClr val="636466"/>
                </a:solidFill>
                <a:latin typeface="Novecento wide Normal" pitchFamily="50" charset="-18"/>
              </a:rPr>
              <a:t>                </a:t>
            </a:r>
            <a:endParaRPr lang="pl-PL" sz="3200" b="1" baseline="30000" dirty="0" smtClean="0">
              <a:solidFill>
                <a:srgbClr val="636466"/>
              </a:solidFill>
              <a:latin typeface="Novecento wide Normal" pitchFamily="50" charset="-18"/>
            </a:endParaRPr>
          </a:p>
          <a:p>
            <a:pPr algn="ctr"/>
            <a:r>
              <a:rPr lang="pl-PL" sz="3200" b="1" baseline="30000" dirty="0" smtClean="0">
                <a:solidFill>
                  <a:srgbClr val="636466"/>
                </a:solidFill>
                <a:latin typeface="Novecento wide Normal" pitchFamily="50" charset="-18"/>
              </a:rPr>
              <a:t>WYKAZ AKTÓW WYKONAWCZYCH</a:t>
            </a:r>
            <a:endParaRPr lang="en-GB" sz="3200" b="1" baseline="30000" dirty="0">
              <a:solidFill>
                <a:srgbClr val="636466"/>
              </a:solidFill>
              <a:latin typeface="Novecento wide Normal" pitchFamily="50" charset="-18"/>
            </a:endParaRPr>
          </a:p>
          <a:p>
            <a:endParaRPr lang="pl-PL" sz="2400" dirty="0">
              <a:solidFill>
                <a:srgbClr val="636466"/>
              </a:solidFill>
            </a:endParaRPr>
          </a:p>
        </p:txBody>
      </p:sp>
    </p:spTree>
    <p:extLst>
      <p:ext uri="{BB962C8B-B14F-4D97-AF65-F5344CB8AC3E}">
        <p14:creationId xmlns:p14="http://schemas.microsoft.com/office/powerpoint/2010/main" val="115251759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632700" cy="4315027"/>
          </a:xfrm>
          <a:prstGeom prst="rect">
            <a:avLst/>
          </a:prstGeom>
          <a:noFill/>
          <a:ln>
            <a:noFill/>
          </a:ln>
          <a:extLst/>
        </p:spPr>
        <p:txBody>
          <a:bodyPr>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a:latin typeface="Lato"/>
              </a:rPr>
              <a:t>ASPEKTY SPOŁECZNE W OPZ:</a:t>
            </a:r>
            <a:r>
              <a:rPr lang="pl-PL" altLang="pl-PL" sz="2000" b="1" u="sng" dirty="0" smtClean="0">
                <a:latin typeface="Lato"/>
              </a:rPr>
              <a:t/>
            </a:r>
            <a:br>
              <a:rPr lang="pl-PL" altLang="pl-PL" sz="2000" b="1" u="sng" dirty="0" smtClean="0">
                <a:latin typeface="Lato"/>
              </a:rPr>
            </a:br>
            <a:r>
              <a:rPr lang="pl-PL" altLang="pl-PL" sz="2000" dirty="0" smtClean="0">
                <a:latin typeface="Lato"/>
              </a:rPr>
              <a:t/>
            </a:r>
            <a:br>
              <a:rPr lang="pl-PL" altLang="pl-PL" sz="2000" dirty="0" smtClean="0">
                <a:latin typeface="Lato"/>
              </a:rPr>
            </a:br>
            <a:r>
              <a:rPr lang="pl-PL" altLang="pl-PL" sz="2000" b="1" dirty="0" smtClean="0">
                <a:latin typeface="Lato"/>
              </a:rPr>
              <a:t>Aspekt społeczny </a:t>
            </a:r>
            <a:r>
              <a:rPr lang="pl-PL" altLang="pl-PL" sz="2000" dirty="0" smtClean="0">
                <a:latin typeface="Lato"/>
              </a:rPr>
              <a:t>w OPZ, stanowiący obowiązek zamawiającego wskazany w art. 29 ust. 3a </a:t>
            </a:r>
            <a:r>
              <a:rPr lang="pl-PL" altLang="pl-PL" sz="2000" dirty="0" err="1" smtClean="0">
                <a:latin typeface="Lato"/>
              </a:rPr>
              <a:t>Pzp</a:t>
            </a:r>
            <a:r>
              <a:rPr lang="pl-PL" altLang="pl-PL" sz="2000" dirty="0" smtClean="0">
                <a:latin typeface="Lato"/>
              </a:rPr>
              <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Obowiązki zamawiającego związane z realizacją w/w wymagania - określenie w Specyfikacji Istotnych Warunków Zamówienia (SIWZ) </a:t>
            </a:r>
            <a:r>
              <a:rPr lang="pl-PL" altLang="pl-PL" sz="2000" u="sng" dirty="0" smtClean="0">
                <a:latin typeface="Lato"/>
              </a:rPr>
              <a:t>w szczególności </a:t>
            </a:r>
            <a:r>
              <a:rPr lang="pl-PL" altLang="pl-PL" sz="2000" dirty="0" smtClean="0">
                <a:latin typeface="Lato"/>
              </a:rPr>
              <a:t>(art. 36 ust. 2 </a:t>
            </a:r>
            <a:r>
              <a:rPr lang="pl-PL" altLang="pl-PL" sz="2000" dirty="0" err="1" smtClean="0">
                <a:latin typeface="Lato"/>
              </a:rPr>
              <a:t>pkt</a:t>
            </a:r>
            <a:r>
              <a:rPr lang="pl-PL" altLang="pl-PL" sz="2000" dirty="0" smtClean="0">
                <a:latin typeface="Lato"/>
              </a:rPr>
              <a:t> 8a </a:t>
            </a:r>
            <a:r>
              <a:rPr lang="pl-PL" altLang="pl-PL" sz="2000" dirty="0" err="1" smtClean="0">
                <a:latin typeface="Lato"/>
              </a:rPr>
              <a:t>Pzp</a:t>
            </a:r>
            <a:r>
              <a:rPr lang="pl-PL" altLang="pl-PL" sz="2000" dirty="0" smtClean="0">
                <a:latin typeface="Lato"/>
              </a:rPr>
              <a:t>):</a:t>
            </a:r>
            <a:endParaRPr lang="en-GB" altLang="pl-PL" sz="2000" dirty="0" smtClean="0">
              <a:latin typeface="Lato"/>
            </a:endParaRPr>
          </a:p>
          <a:p>
            <a:pPr>
              <a:lnSpc>
                <a:spcPct val="80000"/>
              </a:lnSpc>
              <a:buClr>
                <a:srgbClr val="A50021"/>
              </a:buClr>
            </a:pPr>
            <a:r>
              <a:rPr lang="pl-PL" altLang="pl-PL" sz="1000" dirty="0" smtClean="0">
                <a:latin typeface="Lato"/>
              </a:rPr>
              <a:t/>
            </a:r>
            <a:br>
              <a:rPr lang="pl-PL" altLang="pl-PL" sz="1000" dirty="0" smtClean="0">
                <a:latin typeface="Lato"/>
              </a:rPr>
            </a:br>
            <a:r>
              <a:rPr lang="pl-PL" altLang="pl-PL" sz="2000" dirty="0" smtClean="0">
                <a:latin typeface="Lato"/>
              </a:rPr>
              <a:t>1) sposobu dokumentowania zatrudnienia osób,</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2) uprawnienia zamawiającego w zakresie kontroli spełniania przez wykonawcę wymagań, o których mowa w art. 29 ust. 3a, oraz sankcji z tytułu niespełnienia tych wymagań,</a:t>
            </a:r>
            <a:br>
              <a:rPr lang="pl-PL" altLang="pl-PL" sz="2000" dirty="0" smtClean="0">
                <a:latin typeface="Lato"/>
              </a:rPr>
            </a:br>
            <a:r>
              <a:rPr lang="pl-PL" altLang="pl-PL" sz="1000" dirty="0" smtClean="0">
                <a:latin typeface="Lato"/>
              </a:rPr>
              <a:t/>
            </a:r>
            <a:br>
              <a:rPr lang="pl-PL" altLang="pl-PL" sz="1000" dirty="0" smtClean="0">
                <a:latin typeface="Lato"/>
              </a:rPr>
            </a:br>
            <a:r>
              <a:rPr lang="pl-PL" altLang="pl-PL" sz="2000" dirty="0" smtClean="0">
                <a:latin typeface="Lato"/>
              </a:rPr>
              <a:t>3) rodzaju czynności niezbędnych do realizacji zamówienia, których dotyczą wymagania zatrudnienia na podstawie umowy </a:t>
            </a:r>
            <a:br>
              <a:rPr lang="pl-PL" altLang="pl-PL" sz="2000" dirty="0" smtClean="0">
                <a:latin typeface="Lato"/>
              </a:rPr>
            </a:br>
            <a:r>
              <a:rPr lang="pl-PL" altLang="pl-PL" sz="2000" dirty="0" smtClean="0">
                <a:latin typeface="Lato"/>
              </a:rPr>
              <a:t>o pracę przez wykonawcę lub podwykonawcę osób wykonujących czynności w trakcie realizacji zamówienia. </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90</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12240460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060848"/>
            <a:ext cx="7848872" cy="3822585"/>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a:latin typeface="Lato"/>
              </a:rPr>
              <a:t>ASPEKTY SPOŁECZNE W OPZ</a:t>
            </a:r>
            <a:r>
              <a:rPr lang="pl-PL" altLang="pl-PL" sz="2300" b="1" u="sng" dirty="0" smtClean="0">
                <a:latin typeface="Lato"/>
              </a:rPr>
              <a:t>:</a:t>
            </a:r>
          </a:p>
          <a:p>
            <a:pPr>
              <a:lnSpc>
                <a:spcPct val="80000"/>
              </a:lnSpc>
              <a:buClr>
                <a:srgbClr val="A50021"/>
              </a:buClr>
            </a:pPr>
            <a:r>
              <a:rPr lang="pl-PL" altLang="pl-PL" sz="2000" b="1" u="sng" dirty="0">
                <a:latin typeface="Lato"/>
              </a:rPr>
              <a:t/>
            </a:r>
            <a:br>
              <a:rPr lang="pl-PL" altLang="pl-PL" sz="2000" b="1" u="sng" dirty="0">
                <a:latin typeface="Lato"/>
              </a:rPr>
            </a:br>
            <a:r>
              <a:rPr lang="pl-PL" altLang="pl-PL" sz="2000" b="1" dirty="0" smtClean="0">
                <a:latin typeface="Lato"/>
              </a:rPr>
              <a:t>Aspekt </a:t>
            </a:r>
            <a:r>
              <a:rPr lang="pl-PL" altLang="pl-PL" sz="2000" b="1" dirty="0">
                <a:latin typeface="Lato"/>
              </a:rPr>
              <a:t>społeczny </a:t>
            </a:r>
            <a:r>
              <a:rPr lang="pl-PL" altLang="pl-PL" sz="2000" dirty="0">
                <a:latin typeface="Lato"/>
              </a:rPr>
              <a:t>w OPZ, stanowiący obowiązek zamawiającego wskazany w art. 29 ust. 5 </a:t>
            </a:r>
            <a:r>
              <a:rPr lang="pl-PL" altLang="pl-PL" sz="2000" dirty="0" err="1">
                <a:latin typeface="Lato"/>
              </a:rPr>
              <a:t>Pzp</a:t>
            </a:r>
            <a:r>
              <a:rPr lang="pl-PL" altLang="pl-PL" sz="2000" dirty="0">
                <a:latin typeface="Lato"/>
              </a:rPr>
              <a:t>:</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W przypadku zamówień przeznaczonych do użytku osób fizycznych, </a:t>
            </a:r>
            <a:r>
              <a:rPr lang="pl-PL" altLang="pl-PL" sz="2000" dirty="0" smtClean="0">
                <a:latin typeface="Lato"/>
              </a:rPr>
              <a:t>w </a:t>
            </a:r>
            <a:r>
              <a:rPr lang="pl-PL" altLang="pl-PL" sz="2000" dirty="0">
                <a:latin typeface="Lato"/>
              </a:rPr>
              <a:t>tym pracowników zamawiającego, opis przedmiotu zamówienia sporządza się z uwzględnieniem wymagań w zakresie dostępności </a:t>
            </a:r>
            <a:r>
              <a:rPr lang="pl-PL" altLang="pl-PL" sz="2000" dirty="0" smtClean="0">
                <a:latin typeface="Lato"/>
              </a:rPr>
              <a:t>dla </a:t>
            </a:r>
            <a:r>
              <a:rPr lang="pl-PL" altLang="pl-PL" sz="2000" dirty="0">
                <a:latin typeface="Lato"/>
              </a:rPr>
              <a:t>osób niepełnosprawnych lub projektowania </a:t>
            </a:r>
            <a:r>
              <a:rPr lang="pl-PL" altLang="pl-PL" sz="2000" dirty="0" smtClean="0">
                <a:latin typeface="Lato"/>
              </a:rPr>
              <a:t/>
            </a:r>
            <a:br>
              <a:rPr lang="pl-PL" altLang="pl-PL" sz="2000" dirty="0" smtClean="0">
                <a:latin typeface="Lato"/>
              </a:rPr>
            </a:br>
            <a:r>
              <a:rPr lang="pl-PL" altLang="pl-PL" sz="2000" dirty="0" smtClean="0">
                <a:latin typeface="Lato"/>
              </a:rPr>
              <a:t>z </a:t>
            </a:r>
            <a:r>
              <a:rPr lang="pl-PL" altLang="pl-PL" sz="2000" dirty="0">
                <a:latin typeface="Lato"/>
              </a:rPr>
              <a:t>przeznaczeniem </a:t>
            </a:r>
            <a:r>
              <a:rPr lang="pl-PL" altLang="pl-PL" sz="2000" dirty="0" smtClean="0">
                <a:latin typeface="Lato"/>
              </a:rPr>
              <a:t>dla </a:t>
            </a:r>
            <a:r>
              <a:rPr lang="pl-PL" altLang="pl-PL" sz="2000" dirty="0">
                <a:latin typeface="Lato"/>
              </a:rPr>
              <a:t>wszystkich użytkowników.</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O obowiązku w zakresie jak wyżej wskazuje również art. 30 ust. 8 </a:t>
            </a:r>
            <a:br>
              <a:rPr lang="pl-PL" altLang="pl-PL" sz="2000" dirty="0">
                <a:latin typeface="Lato"/>
              </a:rPr>
            </a:br>
            <a:r>
              <a:rPr lang="pl-PL" altLang="pl-PL" sz="2000" dirty="0">
                <a:latin typeface="Lato"/>
              </a:rPr>
              <a:t>i ust. 9 </a:t>
            </a:r>
            <a:r>
              <a:rPr lang="pl-PL" altLang="pl-PL" sz="2000" dirty="0" err="1">
                <a:latin typeface="Lato"/>
              </a:rPr>
              <a:t>Pzp</a:t>
            </a:r>
            <a:r>
              <a:rPr lang="pl-PL" altLang="pl-PL" sz="2000" dirty="0">
                <a:latin typeface="Lato"/>
              </a:rPr>
              <a:t> – wymagania odnoszące się do dokonywania opisu przedmiotu zamówienia na roboty budowlane oraz na dostawy </a:t>
            </a:r>
            <a:br>
              <a:rPr lang="pl-PL" altLang="pl-PL" sz="2000" dirty="0">
                <a:latin typeface="Lato"/>
              </a:rPr>
            </a:br>
            <a:r>
              <a:rPr lang="pl-PL" altLang="pl-PL" sz="2000" dirty="0">
                <a:latin typeface="Lato"/>
              </a:rPr>
              <a:t>lub usługi.</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91</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81427385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2132856"/>
            <a:ext cx="7704856" cy="4179606"/>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u="sng" dirty="0">
                <a:latin typeface="Lato"/>
              </a:rPr>
              <a:t>Oznakowanie</a:t>
            </a:r>
            <a:br>
              <a:rPr lang="pl-PL" altLang="pl-PL" sz="2300" b="1" u="sng" dirty="0">
                <a:latin typeface="Lato"/>
              </a:rPr>
            </a:br>
            <a:r>
              <a:rPr lang="pl-PL" altLang="pl-PL" sz="2300" b="1" dirty="0">
                <a:latin typeface="Lato"/>
              </a:rPr>
              <a:t/>
            </a:r>
            <a:br>
              <a:rPr lang="pl-PL" altLang="pl-PL" sz="2300" b="1" dirty="0">
                <a:latin typeface="Lato"/>
              </a:rPr>
            </a:br>
            <a:r>
              <a:rPr lang="pl-PL" altLang="pl-PL" sz="2300" b="1" dirty="0">
                <a:latin typeface="Lato"/>
              </a:rPr>
              <a:t>Definicja:</a:t>
            </a:r>
            <a:r>
              <a:rPr lang="pl-PL" altLang="pl-PL" sz="2000" b="1" dirty="0">
                <a:latin typeface="Lato"/>
              </a:rPr>
              <a:t/>
            </a:r>
            <a:br>
              <a:rPr lang="pl-PL" altLang="pl-PL" sz="2000" b="1" dirty="0">
                <a:latin typeface="Lato"/>
              </a:rPr>
            </a:br>
            <a:r>
              <a:rPr lang="pl-PL" altLang="pl-PL" sz="2000" b="1" dirty="0">
                <a:latin typeface="Lato"/>
              </a:rPr>
              <a:t>	</a:t>
            </a:r>
            <a:br>
              <a:rPr lang="pl-PL" altLang="pl-PL" sz="2000" b="1" dirty="0">
                <a:latin typeface="Lato"/>
              </a:rPr>
            </a:br>
            <a:r>
              <a:rPr lang="pl-PL" altLang="pl-PL" sz="2000" dirty="0">
                <a:latin typeface="Lato"/>
              </a:rPr>
              <a:t>Ilekroć w ustawie mowa jest o oznakowaniu – należy przez to rozumieć zaświadczenie, poświadczenie lub każdy inny dokument, potwierdzający, że obiekt budowlany, produkt, usługa, proces lub procedura, spełniają określone wymogi </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(art. 2 pkt 16 </a:t>
            </a:r>
            <a:r>
              <a:rPr lang="pl-PL" altLang="pl-PL" sz="2000" dirty="0" err="1">
                <a:latin typeface="Lato"/>
              </a:rPr>
              <a:t>Pzp</a:t>
            </a:r>
            <a:r>
              <a:rPr lang="pl-PL" altLang="pl-PL" sz="2000" dirty="0">
                <a:latin typeface="Lato"/>
              </a:rPr>
              <a:t>).</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Zamawiający może wymagać, aby obiekt budowlany, produkt, usługa, proces lub procedura była odpowiednio oznakowana, co oznacza spełnianie określonych wymagań, a potwierdza to określony dokument – zaświadczenie, poświadczenie lub inny, zgodnie z art. 30a </a:t>
            </a:r>
            <a:r>
              <a:rPr lang="pl-PL" altLang="pl-PL" sz="2000" dirty="0" err="1">
                <a:latin typeface="Lato"/>
              </a:rPr>
              <a:t>Pzp</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92</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43032608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83568" y="1988840"/>
            <a:ext cx="7704856" cy="4561249"/>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u="sng" dirty="0" smtClean="0">
                <a:latin typeface="Lato"/>
              </a:rPr>
              <a:t>  Oznakowanie</a:t>
            </a:r>
            <a:r>
              <a:rPr lang="pl-PL" altLang="pl-PL" sz="2000" b="1" u="sng" dirty="0">
                <a:latin typeface="Lato"/>
              </a:rPr>
              <a:t/>
            </a:r>
            <a:br>
              <a:rPr lang="pl-PL" altLang="pl-PL" sz="2000" b="1" u="sng" dirty="0">
                <a:latin typeface="Lato"/>
              </a:rPr>
            </a:br>
            <a:r>
              <a:rPr lang="pl-PL" altLang="pl-PL" sz="2000" b="1" dirty="0">
                <a:latin typeface="Lato"/>
              </a:rPr>
              <a:t/>
            </a:r>
            <a:br>
              <a:rPr lang="pl-PL" altLang="pl-PL" sz="2000" b="1" dirty="0">
                <a:latin typeface="Lato"/>
              </a:rPr>
            </a:br>
            <a:r>
              <a:rPr lang="pl-PL" altLang="pl-PL" sz="2000" b="1" dirty="0">
                <a:latin typeface="Lato"/>
              </a:rPr>
              <a:t>Rozwiązanie oparte na przepisach prawa wspólnotowego – </a:t>
            </a:r>
            <a:br>
              <a:rPr lang="pl-PL" altLang="pl-PL" sz="2000" b="1" dirty="0">
                <a:latin typeface="Lato"/>
              </a:rPr>
            </a:br>
            <a:r>
              <a:rPr lang="pl-PL" altLang="pl-PL" sz="2000" b="1" dirty="0">
                <a:latin typeface="Lato"/>
              </a:rPr>
              <a:t>art. 43 dyrektywy 2014/24/UE </a:t>
            </a:r>
            <a:br>
              <a:rPr lang="pl-PL" altLang="pl-PL" sz="2000" b="1" dirty="0">
                <a:latin typeface="Lato"/>
              </a:rPr>
            </a:br>
            <a:r>
              <a:rPr lang="pl-PL" altLang="pl-PL" sz="1000" b="1" dirty="0">
                <a:latin typeface="Lato"/>
              </a:rPr>
              <a:t/>
            </a:r>
            <a:br>
              <a:rPr lang="pl-PL" altLang="pl-PL" sz="1000" b="1" dirty="0">
                <a:latin typeface="Lato"/>
              </a:rPr>
            </a:br>
            <a:r>
              <a:rPr lang="pl-PL" altLang="pl-PL" sz="2000" dirty="0">
                <a:latin typeface="Lato"/>
              </a:rPr>
              <a:t>W przypadku gdy instytucje zamawiające zamierzają dokonać zakupu robót budowlanych, dostaw lub usług </a:t>
            </a:r>
            <a:r>
              <a:rPr lang="pl-PL" altLang="pl-PL" sz="2000" b="1" dirty="0">
                <a:latin typeface="Lato"/>
              </a:rPr>
              <a:t>o szczególnych cechach środowiskowych, społecznych lub innych, </a:t>
            </a:r>
            <a:r>
              <a:rPr lang="pl-PL" altLang="pl-PL" sz="2000" dirty="0">
                <a:latin typeface="Lato"/>
              </a:rPr>
              <a:t>mogą one w specyfikacjach technicznych, kryteriach udzielenia zamówienia lub w warunkach realizacji zamówienia, wymagać </a:t>
            </a:r>
            <a:r>
              <a:rPr lang="pl-PL" altLang="pl-PL" sz="2000" b="1" dirty="0">
                <a:latin typeface="Lato"/>
              </a:rPr>
              <a:t>określonej etykiety jako środka dowodowego </a:t>
            </a:r>
            <a:r>
              <a:rPr lang="pl-PL" altLang="pl-PL" sz="2000" dirty="0">
                <a:latin typeface="Lato"/>
              </a:rPr>
              <a:t>na to, że te roboty budowlane, dostawy lub usługi </a:t>
            </a:r>
            <a:r>
              <a:rPr lang="pl-PL" altLang="pl-PL" sz="2000" b="1" dirty="0">
                <a:latin typeface="Lato"/>
              </a:rPr>
              <a:t>spełniają wymagane cechy.</a:t>
            </a:r>
            <a:r>
              <a:rPr lang="pl-PL" altLang="pl-PL" sz="2000" dirty="0">
                <a:latin typeface="Lato"/>
              </a:rPr>
              <a:t> </a:t>
            </a:r>
            <a:br>
              <a:rPr lang="pl-PL" altLang="pl-PL" sz="2000" dirty="0">
                <a:latin typeface="Lato"/>
              </a:rPr>
            </a:br>
            <a:r>
              <a:rPr lang="pl-PL" altLang="pl-PL" sz="1000" dirty="0">
                <a:latin typeface="Lato"/>
              </a:rPr>
              <a:t/>
            </a:r>
            <a:br>
              <a:rPr lang="pl-PL" altLang="pl-PL" sz="1000" dirty="0">
                <a:latin typeface="Lato"/>
              </a:rPr>
            </a:br>
            <a:r>
              <a:rPr lang="pl-PL" altLang="pl-PL" sz="2000" b="1" dirty="0">
                <a:latin typeface="Lato"/>
              </a:rPr>
              <a:t>Etykiety/oznakowania</a:t>
            </a:r>
            <a:r>
              <a:rPr lang="pl-PL" altLang="pl-PL" sz="2000" dirty="0">
                <a:latin typeface="Lato"/>
              </a:rPr>
              <a:t> – to znaki nadawane przez organizacje certyfikujące, które potwierdzają spełnianie określonych kryteriów społecznych i/lub ekologicznych przez dany produkt lub usługę.</a:t>
            </a:r>
            <a:br>
              <a:rPr lang="pl-PL" altLang="pl-PL" sz="2000" dirty="0">
                <a:latin typeface="Lato"/>
              </a:rPr>
            </a:br>
            <a:r>
              <a:rPr lang="pl-PL" altLang="pl-PL" sz="2000" dirty="0">
                <a:latin typeface="Lato"/>
              </a:rPr>
              <a:t>(</a:t>
            </a:r>
            <a:r>
              <a:rPr lang="pl-PL" altLang="pl-PL" sz="2000" dirty="0" err="1">
                <a:latin typeface="Lato"/>
              </a:rPr>
              <a:t>I.Bojadżijewa</a:t>
            </a:r>
            <a:r>
              <a:rPr lang="pl-PL" altLang="pl-PL" sz="2000" dirty="0">
                <a:latin typeface="Lato"/>
              </a:rPr>
              <a:t>, </a:t>
            </a:r>
            <a:r>
              <a:rPr lang="pl-PL" altLang="pl-PL" sz="2000" dirty="0" err="1">
                <a:latin typeface="Lato"/>
              </a:rPr>
              <a:t>M.Wojtacha</a:t>
            </a:r>
            <a:r>
              <a:rPr lang="pl-PL" altLang="pl-PL" sz="2000" dirty="0">
                <a:latin typeface="Lato"/>
              </a:rPr>
              <a:t>, Analiza: oznakowania w zrównoważonych zamówieniach publicznych,  Kraków/Warszawa 2015 r.) </a:t>
            </a:r>
            <a:r>
              <a:rPr lang="pl-PL" altLang="pl-PL" sz="2000" b="1" dirty="0">
                <a:latin typeface="Lato"/>
              </a:rPr>
              <a:t> </a:t>
            </a:r>
            <a:endParaRPr lang="en-GB"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93</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59393317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98013" y="1988839"/>
            <a:ext cx="7704856" cy="4475071"/>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r>
              <a:rPr lang="pl-PL" altLang="pl-PL" sz="2300" b="1" u="sng" dirty="0" smtClean="0">
                <a:latin typeface="Lato"/>
              </a:rPr>
              <a:t>  Oznakowanie</a:t>
            </a:r>
            <a:r>
              <a:rPr lang="pl-PL" altLang="pl-PL" sz="2300" b="1" u="sng" dirty="0">
                <a:latin typeface="Lato"/>
              </a:rPr>
              <a:t/>
            </a:r>
            <a:br>
              <a:rPr lang="pl-PL" altLang="pl-PL" sz="2300" b="1" u="sng" dirty="0">
                <a:latin typeface="Lato"/>
              </a:rPr>
            </a:br>
            <a:r>
              <a:rPr lang="pl-PL" altLang="pl-PL" sz="2300" b="1" dirty="0">
                <a:latin typeface="Lato"/>
              </a:rPr>
              <a:t/>
            </a:r>
            <a:br>
              <a:rPr lang="pl-PL" altLang="pl-PL" sz="2300" b="1" dirty="0">
                <a:latin typeface="Lato"/>
              </a:rPr>
            </a:br>
            <a:r>
              <a:rPr lang="pl-PL" altLang="pl-PL" sz="2300" b="1" dirty="0">
                <a:latin typeface="Lato"/>
              </a:rPr>
              <a:t>Możliwości zamawiającego w zakresie oznakowania </a:t>
            </a:r>
            <a:br>
              <a:rPr lang="pl-PL" altLang="pl-PL" sz="2300" b="1" dirty="0">
                <a:latin typeface="Lato"/>
              </a:rPr>
            </a:br>
            <a:r>
              <a:rPr lang="pl-PL" altLang="pl-PL" sz="2300" b="1" dirty="0">
                <a:latin typeface="Lato"/>
              </a:rPr>
              <a:t>(art. 30a ust. 1)</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dirty="0">
                <a:latin typeface="Lato"/>
              </a:rPr>
              <a:t>W przypadku zamówień o szczególnych cechach, zamawiający może określić w </a:t>
            </a:r>
            <a:r>
              <a:rPr lang="pl-PL" altLang="pl-PL" sz="2000" b="1" dirty="0">
                <a:latin typeface="Lato"/>
              </a:rPr>
              <a:t>OPZ</a:t>
            </a:r>
            <a:r>
              <a:rPr lang="pl-PL" altLang="pl-PL" sz="2000" dirty="0">
                <a:latin typeface="Lato"/>
              </a:rPr>
              <a:t>, w </a:t>
            </a:r>
            <a:r>
              <a:rPr lang="pl-PL" altLang="pl-PL" sz="2000" b="1" dirty="0">
                <a:latin typeface="Lato"/>
              </a:rPr>
              <a:t>kryteriach oceny ofert</a:t>
            </a:r>
            <a:r>
              <a:rPr lang="pl-PL" altLang="pl-PL" sz="2000" dirty="0">
                <a:latin typeface="Lato"/>
              </a:rPr>
              <a:t> lub w </a:t>
            </a:r>
            <a:r>
              <a:rPr lang="pl-PL" altLang="pl-PL" sz="2000" b="1" dirty="0">
                <a:latin typeface="Lato"/>
              </a:rPr>
              <a:t>warunkach realizacji zamówienia </a:t>
            </a:r>
            <a:r>
              <a:rPr lang="pl-PL" altLang="pl-PL" sz="2000" dirty="0">
                <a:latin typeface="Lato"/>
              </a:rPr>
              <a:t>określone oznakowanie, jeżeli łącznie spełnione są następujące warunki:</a:t>
            </a:r>
            <a:br>
              <a:rPr lang="pl-PL" altLang="pl-PL" sz="2000" dirty="0">
                <a:latin typeface="Lato"/>
              </a:rPr>
            </a:br>
            <a:r>
              <a:rPr lang="pl-PL" altLang="pl-PL" sz="2000" dirty="0">
                <a:latin typeface="Lato"/>
              </a:rPr>
              <a:t>		</a:t>
            </a:r>
            <a:r>
              <a:rPr lang="pl-PL" altLang="pl-PL" sz="2000" b="1" dirty="0">
                <a:latin typeface="Lato"/>
              </a:rPr>
              <a:t/>
            </a:r>
            <a:br>
              <a:rPr lang="pl-PL" altLang="pl-PL" sz="2000" b="1" dirty="0">
                <a:latin typeface="Lato"/>
              </a:rPr>
            </a:br>
            <a:r>
              <a:rPr lang="pl-PL" altLang="pl-PL" sz="2000" dirty="0">
                <a:latin typeface="Lato"/>
              </a:rPr>
              <a:t>1) wymagania dotyczące oznakowania dotyczą wyłącznie kryteriów, które są związane z przedmiotem zamówienia, i są odpowiednie dla określenia cech robót budowlanych, dostaw lub usług będących przedmiotem tego zamówienia;</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2) wymagania dotyczące oznakowania są oparte na obiektywnie możliwych do sprawdzenia i niedyskryminujących kryteriach;</a:t>
            </a:r>
            <a:endParaRPr lang="en-GB"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94</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342010928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611560" y="2204864"/>
            <a:ext cx="7992888" cy="367485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chemeClr val="tx1"/>
              </a:buClr>
              <a:buFont typeface="Wingdings" pitchFamily="2" charset="2"/>
              <a:buChar char="Ø"/>
            </a:pPr>
            <a:r>
              <a:rPr lang="pl-PL" altLang="pl-PL" sz="2300" b="1" u="sng" dirty="0" smtClean="0">
                <a:latin typeface="Lato"/>
              </a:rPr>
              <a:t>  Oznakowanie</a:t>
            </a:r>
            <a:r>
              <a:rPr lang="pl-PL" altLang="pl-PL" sz="2400" b="1" u="sng" dirty="0">
                <a:latin typeface="Lato"/>
              </a:rPr>
              <a:t/>
            </a:r>
            <a:br>
              <a:rPr lang="pl-PL" altLang="pl-PL" sz="2400" b="1" u="sng" dirty="0">
                <a:latin typeface="Lato"/>
              </a:rPr>
            </a:br>
            <a:r>
              <a:rPr lang="pl-PL" altLang="pl-PL" sz="2400" b="1" dirty="0">
                <a:latin typeface="Lato"/>
              </a:rPr>
              <a:t/>
            </a:r>
            <a:br>
              <a:rPr lang="pl-PL" altLang="pl-PL" sz="2400" b="1" dirty="0">
                <a:latin typeface="Lato"/>
              </a:rPr>
            </a:br>
            <a:r>
              <a:rPr lang="pl-PL" altLang="pl-PL" sz="2400" dirty="0">
                <a:latin typeface="Lato"/>
              </a:rPr>
              <a:t/>
            </a:r>
            <a:br>
              <a:rPr lang="pl-PL" altLang="pl-PL" sz="2400" dirty="0">
                <a:latin typeface="Lato"/>
              </a:rPr>
            </a:br>
            <a:r>
              <a:rPr lang="pl-PL" altLang="pl-PL" sz="2000" dirty="0">
                <a:latin typeface="Lato"/>
              </a:rPr>
              <a:t>3) warunki przyznawania oznakowania są przyjmowane w drodze otwartej i przejrzystej procedury, w której mogą uczestniczyć wszystkie zainteresowane podmioty, w tym podmioty należące do administracji publicznej, konsumenci, partnerzy społeczni, producenci, dystrybutorzy oraz organizacje pozarządowe;</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4) oznakowania są dostępne dla wszystkich zainteresowanych stron;</a:t>
            </a:r>
            <a:br>
              <a:rPr lang="pl-PL" altLang="pl-PL" sz="2000" dirty="0">
                <a:latin typeface="Lato"/>
              </a:rPr>
            </a:br>
            <a:r>
              <a:rPr lang="pl-PL" altLang="pl-PL" sz="2000" dirty="0">
                <a:latin typeface="Lato"/>
              </a:rPr>
              <a:t/>
            </a:r>
            <a:br>
              <a:rPr lang="pl-PL" altLang="pl-PL" sz="2000" dirty="0">
                <a:latin typeface="Lato"/>
              </a:rPr>
            </a:br>
            <a:r>
              <a:rPr lang="pl-PL" altLang="pl-PL" sz="2000" dirty="0">
                <a:latin typeface="Lato"/>
              </a:rPr>
              <a:t>5) wymagania dotyczące oznakowania są określone przez podmiot trzeci, na który wykonawca ubiegający się o oznakowanie nie może wywierać decydującego wpływu.</a:t>
            </a:r>
            <a:endParaRPr lang="en-GB"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95</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9303870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1844824"/>
            <a:ext cx="7848872" cy="4807470"/>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u="sng" dirty="0" smtClean="0">
                <a:latin typeface="Lato"/>
              </a:rPr>
              <a:t>  Oznakowanie</a:t>
            </a:r>
          </a:p>
          <a:p>
            <a:pPr>
              <a:lnSpc>
                <a:spcPct val="80000"/>
              </a:lnSpc>
            </a:pPr>
            <a:r>
              <a:rPr lang="pl-PL" altLang="pl-PL" sz="1000" b="1" u="sng" dirty="0">
                <a:latin typeface="Lato"/>
              </a:rPr>
              <a:t/>
            </a:r>
            <a:br>
              <a:rPr lang="pl-PL" altLang="pl-PL" sz="1000" b="1" u="sng" dirty="0">
                <a:latin typeface="Lato"/>
              </a:rPr>
            </a:br>
            <a:r>
              <a:rPr lang="pl-PL" altLang="pl-PL" sz="1000" b="1" u="sng" dirty="0">
                <a:latin typeface="Lato"/>
              </a:rPr>
              <a:t/>
            </a:r>
            <a:br>
              <a:rPr lang="pl-PL" altLang="pl-PL" sz="1000" b="1" u="sng" dirty="0">
                <a:latin typeface="Lato"/>
              </a:rPr>
            </a:br>
            <a:r>
              <a:rPr lang="pl-PL" altLang="pl-PL" sz="2000" b="1" dirty="0" err="1">
                <a:latin typeface="Lato"/>
              </a:rPr>
              <a:t>Oznakowanie</a:t>
            </a:r>
            <a:r>
              <a:rPr lang="pl-PL" altLang="pl-PL" sz="2000" b="1" dirty="0">
                <a:latin typeface="Lato"/>
              </a:rPr>
              <a:t> równoważne:</a:t>
            </a:r>
            <a:br>
              <a:rPr lang="pl-PL" altLang="pl-PL" sz="2000" b="1" dirty="0">
                <a:latin typeface="Lato"/>
              </a:rPr>
            </a:br>
            <a:r>
              <a:rPr lang="pl-PL" altLang="pl-PL" sz="2000" dirty="0">
                <a:latin typeface="Lato"/>
              </a:rPr>
              <a:t>Jeżeli wymagane jest przedstawienie określonego oznakowania, zamawiający akceptuje wszystkie oznakowania potwierdzające, że dane roboty budowlane, dostawy lub usługi spełniają równoważne wymagania (art. 30a ust. 3 </a:t>
            </a:r>
            <a:r>
              <a:rPr lang="pl-PL" altLang="pl-PL" sz="2000" dirty="0" err="1">
                <a:latin typeface="Lato"/>
              </a:rPr>
              <a:t>Pzp</a:t>
            </a:r>
            <a:r>
              <a:rPr lang="pl-PL" altLang="pl-PL" sz="2000" dirty="0">
                <a:latin typeface="Lato"/>
              </a:rPr>
              <a:t>).</a:t>
            </a:r>
            <a:br>
              <a:rPr lang="pl-PL" altLang="pl-PL" sz="2000" dirty="0">
                <a:latin typeface="Lato"/>
              </a:rPr>
            </a:br>
            <a:r>
              <a:rPr lang="pl-PL" altLang="pl-PL" sz="1000" dirty="0">
                <a:latin typeface="Lato"/>
              </a:rPr>
              <a:t/>
            </a:r>
            <a:br>
              <a:rPr lang="pl-PL" altLang="pl-PL" sz="1000" dirty="0">
                <a:latin typeface="Lato"/>
              </a:rPr>
            </a:br>
            <a:r>
              <a:rPr lang="pl-PL" altLang="pl-PL" sz="2000" b="1" dirty="0">
                <a:latin typeface="Lato"/>
              </a:rPr>
              <a:t>Inne odpowiednie środki dowodowe:</a:t>
            </a:r>
            <a:r>
              <a:rPr lang="pl-PL" altLang="pl-PL" sz="2000" dirty="0">
                <a:latin typeface="Lato"/>
              </a:rPr>
              <a:t/>
            </a:r>
            <a:br>
              <a:rPr lang="pl-PL" altLang="pl-PL" sz="2000" dirty="0">
                <a:latin typeface="Lato"/>
              </a:rPr>
            </a:br>
            <a:r>
              <a:rPr lang="pl-PL" altLang="pl-PL" sz="2000" dirty="0">
                <a:latin typeface="Lato"/>
              </a:rPr>
              <a:t>W przypadku, gdy wykonawca z przyczyn od niego niezależnych nie może uzyskać określonego przez zamawiającego oznakowania lub oznakowania potwierdzającego, że dane roboty budowlane, dostawy lub usługi spełniają równoważne wymagania, zamawiający w terminie przez siebie wyznaczonym akceptuje inne odpowiednie środki dowodowe, w szczególności dokumentację techniczną producenta, o ile dany wykonawca udowodni, że roboty budowlane, dostawy lub usługi, które mają zostać przez niego wykonane, spełniają wymagania określonego oznakowania lub określone wymagania wskazane przez zamawiającego-art. 30a </a:t>
            </a:r>
            <a:r>
              <a:rPr lang="pl-PL" altLang="pl-PL" sz="2000" dirty="0" smtClean="0">
                <a:latin typeface="Lato"/>
              </a:rPr>
              <a:t>ust. 4 </a:t>
            </a:r>
            <a:r>
              <a:rPr lang="pl-PL" altLang="pl-PL" sz="2000" dirty="0" err="1" smtClean="0">
                <a:latin typeface="Lato"/>
              </a:rPr>
              <a:t>Pzp</a:t>
            </a:r>
            <a:r>
              <a:rPr lang="pl-PL" altLang="pl-PL" sz="2000" dirty="0" smtClean="0">
                <a:latin typeface="Lato"/>
              </a:rPr>
              <a:t>.</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96</a:t>
            </a:fld>
            <a:endParaRPr lang="pl-PL" altLang="pl-PL" dirty="0">
              <a:solidFill>
                <a:schemeClr val="accent3">
                  <a:lumMod val="75000"/>
                </a:schemeClr>
              </a:solidFill>
            </a:endParaRPr>
          </a:p>
        </p:txBody>
      </p:sp>
      <p:sp>
        <p:nvSpPr>
          <p:cNvPr id="7" name="TextBox 1"/>
          <p:cNvSpPr txBox="1"/>
          <p:nvPr/>
        </p:nvSpPr>
        <p:spPr>
          <a:xfrm>
            <a:off x="225136" y="54868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89890406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060848"/>
            <a:ext cx="7704856" cy="432733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r>
              <a:rPr lang="pl-PL" altLang="pl-PL" sz="2300" b="1" u="sng" dirty="0" smtClean="0">
                <a:latin typeface="Lato"/>
              </a:rPr>
              <a:t>  Oznakowanie</a:t>
            </a:r>
            <a:r>
              <a:rPr lang="pl-PL" altLang="pl-PL" sz="2000" b="1" u="sng" dirty="0">
                <a:latin typeface="Lato"/>
              </a:rPr>
              <a:t/>
            </a:r>
            <a:br>
              <a:rPr lang="pl-PL" altLang="pl-PL" sz="2000" b="1" u="sng" dirty="0">
                <a:latin typeface="Lato"/>
              </a:rPr>
            </a:br>
            <a:r>
              <a:rPr lang="pl-PL" altLang="pl-PL" sz="2000" b="1" u="sng" dirty="0">
                <a:latin typeface="Lato"/>
              </a:rPr>
              <a:t/>
            </a:r>
            <a:br>
              <a:rPr lang="pl-PL" altLang="pl-PL" sz="2000" b="1" u="sng" dirty="0">
                <a:latin typeface="Lato"/>
              </a:rPr>
            </a:br>
            <a:r>
              <a:rPr lang="pl-PL" altLang="pl-PL" sz="2000" b="1" dirty="0">
                <a:latin typeface="Lato"/>
              </a:rPr>
              <a:t>Najczęściej stosowane etykiety/oznakowanie:</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rPr>
              <a:t>- </a:t>
            </a:r>
            <a:r>
              <a:rPr lang="pl-PL" altLang="pl-PL" sz="2000" b="1" dirty="0" err="1">
                <a:latin typeface="Lato"/>
              </a:rPr>
              <a:t>Ekoetykiety</a:t>
            </a:r>
            <a:r>
              <a:rPr lang="pl-PL" altLang="pl-PL" sz="2000" b="1" dirty="0">
                <a:latin typeface="Lato"/>
              </a:rPr>
              <a:t> – oznaczenia ekologiczne</a:t>
            </a:r>
            <a:br>
              <a:rPr lang="pl-PL" altLang="pl-PL" sz="2000" b="1" dirty="0">
                <a:latin typeface="Lato"/>
              </a:rPr>
            </a:br>
            <a:r>
              <a:rPr lang="pl-PL" altLang="pl-PL" sz="1000" b="1" dirty="0">
                <a:latin typeface="Lato"/>
              </a:rPr>
              <a:t/>
            </a:r>
            <a:br>
              <a:rPr lang="pl-PL" altLang="pl-PL" sz="1000" b="1" dirty="0">
                <a:latin typeface="Lato"/>
              </a:rPr>
            </a:br>
            <a:r>
              <a:rPr lang="pl-PL" altLang="pl-PL" sz="2000" dirty="0">
                <a:latin typeface="Lato"/>
              </a:rPr>
              <a:t>Mają za zadanie oznaczać </a:t>
            </a:r>
            <a:r>
              <a:rPr lang="pl-PL" altLang="pl-PL" sz="2000" b="1" dirty="0">
                <a:latin typeface="Lato"/>
              </a:rPr>
              <a:t>produkty przyjazne środowisku </a:t>
            </a:r>
            <a:r>
              <a:rPr lang="pl-PL" altLang="pl-PL" sz="2000" dirty="0">
                <a:latin typeface="Lato"/>
              </a:rPr>
              <a:t>oraz zapewniać, że deklarowana przez producenta przyjazność dla środowiska faktycznie ma miejsce.</a:t>
            </a:r>
            <a:r>
              <a:rPr lang="pl-PL" altLang="pl-PL" sz="2000" b="1" dirty="0">
                <a:latin typeface="Lato"/>
              </a:rPr>
              <a:t/>
            </a:r>
            <a:br>
              <a:rPr lang="pl-PL" altLang="pl-PL" sz="2000" b="1" dirty="0">
                <a:latin typeface="Lato"/>
              </a:rPr>
            </a:br>
            <a:r>
              <a:rPr lang="pl-PL" altLang="pl-PL" sz="2000" b="1" dirty="0">
                <a:latin typeface="Lato"/>
              </a:rPr>
              <a:t/>
            </a:r>
            <a:br>
              <a:rPr lang="pl-PL" altLang="pl-PL" sz="2000" b="1" dirty="0">
                <a:latin typeface="Lato"/>
              </a:rPr>
            </a:br>
            <a:r>
              <a:rPr lang="pl-PL" altLang="pl-PL" sz="2000" b="1" dirty="0">
                <a:latin typeface="Lato"/>
              </a:rPr>
              <a:t>- Etykiety o charakterze społecznym</a:t>
            </a:r>
            <a:br>
              <a:rPr lang="pl-PL" altLang="pl-PL" sz="2000" b="1" dirty="0">
                <a:latin typeface="Lato"/>
              </a:rPr>
            </a:br>
            <a:r>
              <a:rPr lang="pl-PL" altLang="pl-PL" sz="1000" b="1" dirty="0">
                <a:latin typeface="Lato"/>
              </a:rPr>
              <a:t/>
            </a:r>
            <a:br>
              <a:rPr lang="pl-PL" altLang="pl-PL" sz="1000" b="1" dirty="0">
                <a:latin typeface="Lato"/>
              </a:rPr>
            </a:br>
            <a:r>
              <a:rPr lang="pl-PL" altLang="pl-PL" sz="2000" dirty="0">
                <a:latin typeface="Lato"/>
              </a:rPr>
              <a:t>Kluczowy element wdrażania</a:t>
            </a:r>
            <a:r>
              <a:rPr lang="pl-PL" altLang="pl-PL" sz="2000" b="1" dirty="0">
                <a:latin typeface="Lato"/>
              </a:rPr>
              <a:t> społecznych zamówień publicznych: </a:t>
            </a:r>
            <a:r>
              <a:rPr lang="pl-PL" altLang="pl-PL" sz="2000" dirty="0">
                <a:latin typeface="Lato"/>
              </a:rPr>
              <a:t>etykieta daje podstawę wnioskować, że przy produkcji zamawianych towarów respektowano podstawowe konwencje MOP – Międzynarodowej Organizacji Pracy – tj. m.in. zakaz pracy dzieci</a:t>
            </a:r>
            <a:r>
              <a:rPr lang="pl-PL" altLang="pl-PL" sz="2000" b="1" dirty="0">
                <a:latin typeface="Lato"/>
              </a:rPr>
              <a:t> </a:t>
            </a:r>
            <a:r>
              <a:rPr lang="pl-PL" altLang="pl-PL" sz="2000" dirty="0">
                <a:latin typeface="Lato"/>
              </a:rPr>
              <a:t>i pracy przymusowej czy wolności zrzeszania się oraz szereg innych standardów społecznych.</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97</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284389797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060848"/>
            <a:ext cx="7848872" cy="4721292"/>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Font typeface="Wingdings" pitchFamily="2" charset="2"/>
              <a:buChar char="Ø"/>
            </a:pPr>
            <a:endParaRPr lang="pl-PL" altLang="pl-PL" sz="1000" b="1" u="sng" dirty="0">
              <a:latin typeface="Lato"/>
            </a:endParaRPr>
          </a:p>
          <a:p>
            <a:pPr>
              <a:lnSpc>
                <a:spcPct val="80000"/>
              </a:lnSpc>
              <a:buFont typeface="Wingdings" pitchFamily="2" charset="2"/>
              <a:buChar char="Ø"/>
            </a:pPr>
            <a:r>
              <a:rPr lang="pl-PL" altLang="pl-PL" sz="2300" b="1" u="sng" dirty="0" smtClean="0">
                <a:latin typeface="Lato"/>
              </a:rPr>
              <a:t>  Podział </a:t>
            </a:r>
            <a:r>
              <a:rPr lang="pl-PL" altLang="pl-PL" sz="2300" b="1" u="sng" dirty="0">
                <a:latin typeface="Lato"/>
              </a:rPr>
              <a:t>zamówienia na części i dopuszczenie składania ofert częściowych</a:t>
            </a:r>
            <a:r>
              <a:rPr lang="pl-PL" altLang="pl-PL" sz="2000" b="1" u="sng" dirty="0">
                <a:latin typeface="Lato"/>
              </a:rPr>
              <a:t/>
            </a:r>
            <a:br>
              <a:rPr lang="pl-PL" altLang="pl-PL" sz="2000" b="1" u="sng" dirty="0">
                <a:latin typeface="Lato"/>
              </a:rPr>
            </a:br>
            <a:endParaRPr lang="pl-PL" altLang="pl-PL" sz="2000" b="1" dirty="0">
              <a:latin typeface="Lato"/>
            </a:endParaRPr>
          </a:p>
          <a:p>
            <a:pPr>
              <a:lnSpc>
                <a:spcPct val="80000"/>
              </a:lnSpc>
            </a:pPr>
            <a:r>
              <a:rPr lang="pl-PL" altLang="pl-PL" sz="2000" dirty="0">
                <a:latin typeface="Lato"/>
              </a:rPr>
              <a:t>W celu otwarcia się na szeroką konkurencję oraz wsparcie sektora </a:t>
            </a:r>
            <a:r>
              <a:rPr lang="pl-PL" altLang="pl-PL" sz="2000" b="1" dirty="0">
                <a:latin typeface="Lato"/>
              </a:rPr>
              <a:t>MŚP</a:t>
            </a:r>
            <a:r>
              <a:rPr lang="pl-PL" altLang="pl-PL" sz="2000" dirty="0">
                <a:latin typeface="Lato"/>
              </a:rPr>
              <a:t>, po nowelizacji ustawy zamawiający ma obowiązek zastanowić się nad dokonaniem podziału zamówienia na części </a:t>
            </a:r>
            <a:r>
              <a:rPr lang="pl-PL" altLang="pl-PL" sz="2000" dirty="0" smtClean="0">
                <a:latin typeface="Lato"/>
              </a:rPr>
              <a:t/>
            </a:r>
            <a:br>
              <a:rPr lang="pl-PL" altLang="pl-PL" sz="2000" dirty="0" smtClean="0">
                <a:latin typeface="Lato"/>
              </a:rPr>
            </a:br>
            <a:r>
              <a:rPr lang="pl-PL" altLang="pl-PL" sz="2000" dirty="0" smtClean="0">
                <a:latin typeface="Lato"/>
              </a:rPr>
              <a:t>w </a:t>
            </a:r>
            <a:r>
              <a:rPr lang="pl-PL" altLang="pl-PL" sz="2000" dirty="0">
                <a:latin typeface="Lato"/>
              </a:rPr>
              <a:t>ramach prowadzonego postępowania i dopuszczenia możliwości składania ofert częściowych.</a:t>
            </a:r>
          </a:p>
          <a:p>
            <a:pPr>
              <a:lnSpc>
                <a:spcPct val="80000"/>
              </a:lnSpc>
            </a:pPr>
            <a:endParaRPr lang="pl-PL" altLang="pl-PL" sz="1400" dirty="0">
              <a:latin typeface="Lato"/>
            </a:endParaRPr>
          </a:p>
          <a:p>
            <a:pPr>
              <a:lnSpc>
                <a:spcPct val="80000"/>
              </a:lnSpc>
            </a:pPr>
            <a:r>
              <a:rPr lang="pl-PL" altLang="pl-PL" sz="2000" dirty="0">
                <a:latin typeface="Lato"/>
              </a:rPr>
              <a:t>Podział zamówienia na części może odnosić się do takiego przedmiotu, który fizycznie jest podzielny – świadczenie jest podzielne, jeżeli może być spełnione częściowo bez istotnej zmiany przedmiotu lub wartości (art. 379 § 2 k.c.).</a:t>
            </a:r>
          </a:p>
          <a:p>
            <a:pPr>
              <a:lnSpc>
                <a:spcPct val="80000"/>
              </a:lnSpc>
            </a:pPr>
            <a:endParaRPr lang="pl-PL" altLang="pl-PL" sz="1400" dirty="0">
              <a:latin typeface="Lato"/>
            </a:endParaRPr>
          </a:p>
          <a:p>
            <a:pPr>
              <a:lnSpc>
                <a:spcPct val="80000"/>
              </a:lnSpc>
            </a:pPr>
            <a:r>
              <a:rPr lang="pl-PL" altLang="pl-PL" sz="2000" dirty="0">
                <a:latin typeface="Lato"/>
              </a:rPr>
              <a:t>W przypadku braku dokonania podziału zamówienia na części i dopuszczenia składania ofert częściowych, zamawiający jest zobowiązany do uzasadnienia tej decyzji. Podanie motywów podjęcia takiej decyzji należy zamieścić w protokole postępowania. </a:t>
            </a:r>
            <a:endParaRPr lang="en-GB" altLang="pl-PL" sz="2000"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98</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124071892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pole tekstowe 1"/>
          <p:cNvSpPr txBox="1">
            <a:spLocks noChangeArrowheads="1"/>
          </p:cNvSpPr>
          <p:nvPr/>
        </p:nvSpPr>
        <p:spPr bwMode="auto">
          <a:xfrm>
            <a:off x="755576" y="2060848"/>
            <a:ext cx="7704856" cy="4204228"/>
          </a:xfrm>
          <a:prstGeom prst="rect">
            <a:avLst/>
          </a:prstGeom>
          <a:noFill/>
          <a:ln>
            <a:noFill/>
          </a:ln>
          <a:extLst/>
        </p:spPr>
        <p:txBody>
          <a:bodyPr wrap="square">
            <a:spAutoFit/>
          </a:bodyPr>
          <a:lstStyle>
            <a:lvl1pPr>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1pPr>
            <a:lvl2pPr marL="742950" indent="-28575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2pPr>
            <a:lvl3pPr marL="11430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3pPr>
            <a:lvl4pPr marL="16002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4pPr>
            <a:lvl5pPr marL="2057400" indent="-228600">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5713" algn="l"/>
                <a:tab pos="5791200" algn="l"/>
                <a:tab pos="6515100" algn="l"/>
                <a:tab pos="7235825" algn="l"/>
                <a:tab pos="7956550" algn="l"/>
              </a:tabLst>
              <a:defRPr>
                <a:solidFill>
                  <a:schemeClr val="tx1"/>
                </a:solidFill>
                <a:latin typeface="Calibri" pitchFamily="34" charset="0"/>
                <a:cs typeface="Arial" charset="0"/>
              </a:defRPr>
            </a:lvl9pPr>
          </a:lstStyle>
          <a:p>
            <a:pPr>
              <a:lnSpc>
                <a:spcPct val="80000"/>
              </a:lnSpc>
              <a:buClr>
                <a:srgbClr val="A50021"/>
              </a:buClr>
            </a:pPr>
            <a:r>
              <a:rPr lang="pl-PL" altLang="pl-PL" sz="2300" b="1" dirty="0" smtClean="0">
                <a:latin typeface="Lato"/>
              </a:rPr>
              <a:t>ZAMÓWIENIA </a:t>
            </a:r>
            <a:r>
              <a:rPr lang="pl-PL" altLang="pl-PL" sz="2300" b="1" dirty="0">
                <a:latin typeface="Lato"/>
              </a:rPr>
              <a:t>MIESZANE  - art. 5b – </a:t>
            </a:r>
            <a:r>
              <a:rPr lang="pl-PL" altLang="pl-PL" sz="2300" b="1" dirty="0" smtClean="0">
                <a:latin typeface="Lato"/>
              </a:rPr>
              <a:t>5g</a:t>
            </a:r>
            <a:endParaRPr lang="pl-PL" altLang="pl-PL" sz="2300" b="1" dirty="0">
              <a:latin typeface="Lato"/>
            </a:endParaRPr>
          </a:p>
          <a:p>
            <a:pPr>
              <a:lnSpc>
                <a:spcPct val="80000"/>
              </a:lnSpc>
              <a:buClr>
                <a:srgbClr val="A50021"/>
              </a:buClr>
            </a:pPr>
            <a:r>
              <a:rPr lang="pl-PL" altLang="pl-PL" sz="1000" dirty="0">
                <a:latin typeface="Lato"/>
              </a:rPr>
              <a:t/>
            </a:r>
            <a:br>
              <a:rPr lang="pl-PL" altLang="pl-PL" sz="1000" dirty="0">
                <a:latin typeface="Lato"/>
              </a:rPr>
            </a:br>
            <a:r>
              <a:rPr lang="pl-PL" altLang="pl-PL" sz="2000" dirty="0">
                <a:latin typeface="Lato"/>
              </a:rPr>
              <a:t>1) zakaz łączenia zamówień, które odrębnie udzielane wymagają zastosowania różnych przepisów ustawy,</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2) zakaz dzielenia zamówienia, na odrębne zamówienia, w celu uniknięcia łącznego szacowania ich wartości,</a:t>
            </a:r>
            <a:r>
              <a:rPr lang="pl-PL" altLang="pl-PL" sz="2000" b="1" dirty="0">
                <a:latin typeface="Lato"/>
              </a:rPr>
              <a:t/>
            </a:r>
            <a:br>
              <a:rPr lang="pl-PL" altLang="pl-PL" sz="2000" b="1" dirty="0">
                <a:latin typeface="Lato"/>
              </a:rPr>
            </a:br>
            <a:r>
              <a:rPr lang="pl-PL" altLang="pl-PL" sz="1000" b="1" dirty="0">
                <a:latin typeface="Lato"/>
              </a:rPr>
              <a:t/>
            </a:r>
            <a:br>
              <a:rPr lang="pl-PL" altLang="pl-PL" sz="1000" b="1" dirty="0">
                <a:latin typeface="Lato"/>
              </a:rPr>
            </a:br>
            <a:r>
              <a:rPr lang="pl-PL" altLang="pl-PL" sz="2000" dirty="0">
                <a:latin typeface="Lato"/>
              </a:rPr>
              <a:t>3) uchylenie art. 6 ustawy,</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4) do udzielenia zamówienia stosuje się przepisy dotyczące tego rodzaju zamówienia, które odpowiada jego głównemu przedmiotowi (art. 5c)</a:t>
            </a:r>
            <a:br>
              <a:rPr lang="pl-PL" altLang="pl-PL" sz="2000" dirty="0">
                <a:latin typeface="Lato"/>
              </a:rPr>
            </a:br>
            <a:r>
              <a:rPr lang="pl-PL" altLang="pl-PL" sz="1000" dirty="0">
                <a:latin typeface="Lato"/>
              </a:rPr>
              <a:t/>
            </a:r>
            <a:br>
              <a:rPr lang="pl-PL" altLang="pl-PL" sz="1000" dirty="0">
                <a:latin typeface="Lato"/>
              </a:rPr>
            </a:br>
            <a:r>
              <a:rPr lang="pl-PL" altLang="pl-PL" sz="2000" dirty="0">
                <a:latin typeface="Lato"/>
              </a:rPr>
              <a:t>5) wyjątek w zakresie zamówień na usługi społeczne, o których mowa </a:t>
            </a:r>
            <a:r>
              <a:rPr lang="pl-PL" altLang="pl-PL" sz="2000" dirty="0" smtClean="0">
                <a:latin typeface="Lato"/>
              </a:rPr>
              <a:t>w </a:t>
            </a:r>
            <a:r>
              <a:rPr lang="pl-PL" altLang="pl-PL" sz="2000" dirty="0">
                <a:latin typeface="Lato"/>
              </a:rPr>
              <a:t>rozdziale 6 działu III ustawy (zamówienie obejmuje wspomniane usługi oraz inne usługi albo usługi i dostawy) – do udzielenia zamówienia stosuje się przepisy dotyczące tych usług lub dostaw, których szacowana wartość jest większa.</a:t>
            </a:r>
            <a:endParaRPr lang="pl-PL" altLang="pl-PL" sz="2000" b="1" dirty="0">
              <a:latin typeface="Lato"/>
            </a:endParaRPr>
          </a:p>
        </p:txBody>
      </p:sp>
      <p:sp>
        <p:nvSpPr>
          <p:cNvPr id="3" name="Symbol zastępczy numeru slajdu 2"/>
          <p:cNvSpPr>
            <a:spLocks noGrp="1"/>
          </p:cNvSpPr>
          <p:nvPr>
            <p:ph type="sldNum" sz="quarter" idx="12"/>
          </p:nvPr>
        </p:nvSpPr>
        <p:spPr/>
        <p:txBody>
          <a:bodyPr/>
          <a:lstStyle/>
          <a:p>
            <a:pPr>
              <a:defRPr/>
            </a:pPr>
            <a:fld id="{04BF436A-A69B-4B58-99C8-033D9C3535DA}" type="slidenum">
              <a:rPr lang="pl-PL" altLang="pl-PL" smtClean="0">
                <a:solidFill>
                  <a:schemeClr val="accent3">
                    <a:lumMod val="75000"/>
                  </a:schemeClr>
                </a:solidFill>
              </a:rPr>
              <a:pPr>
                <a:defRPr/>
              </a:pPr>
              <a:t>99</a:t>
            </a:fld>
            <a:endParaRPr lang="pl-PL" altLang="pl-PL" dirty="0">
              <a:solidFill>
                <a:schemeClr val="accent3">
                  <a:lumMod val="75000"/>
                </a:schemeClr>
              </a:solidFill>
            </a:endParaRPr>
          </a:p>
        </p:txBody>
      </p:sp>
      <p:sp>
        <p:nvSpPr>
          <p:cNvPr id="7" name="TextBox 1"/>
          <p:cNvSpPr txBox="1"/>
          <p:nvPr/>
        </p:nvSpPr>
        <p:spPr>
          <a:xfrm>
            <a:off x="251520" y="719610"/>
            <a:ext cx="5112568" cy="1159292"/>
          </a:xfrm>
          <a:prstGeom prst="rect">
            <a:avLst/>
          </a:prstGeom>
          <a:noFill/>
          <a:ln w="57150">
            <a:solidFill>
              <a:srgbClr val="636466"/>
            </a:solidFill>
            <a:miter lim="800000"/>
          </a:ln>
        </p:spPr>
        <p:txBody>
          <a:bodyPr wrap="square" rtlCol="0">
            <a:spAutoFit/>
          </a:bodyPr>
          <a:lstStyle/>
          <a:p>
            <a:endParaRPr lang="pl-PL" sz="3000" b="1" baseline="30000" dirty="0" smtClean="0">
              <a:solidFill>
                <a:srgbClr val="636466"/>
              </a:solidFill>
              <a:latin typeface="Novecento wide Normal" pitchFamily="50" charset="-18"/>
            </a:endParaRPr>
          </a:p>
          <a:p>
            <a:r>
              <a:rPr lang="pl-PL" sz="3200" b="1" baseline="30000" dirty="0" smtClean="0">
                <a:solidFill>
                  <a:srgbClr val="636466"/>
                </a:solidFill>
                <a:latin typeface="Novecento wide Normal" pitchFamily="50" charset="-18"/>
              </a:rPr>
              <a:t>OKREŚLENIE PRZEDMIOTU ZAMÓWIENIA</a:t>
            </a:r>
          </a:p>
          <a:p>
            <a:endParaRPr lang="pl-PL" sz="1000" b="1" baseline="30000" dirty="0" smtClean="0">
              <a:solidFill>
                <a:srgbClr val="636466"/>
              </a:solidFill>
              <a:latin typeface="Novecento wide Normal" pitchFamily="50" charset="-18"/>
            </a:endParaRPr>
          </a:p>
        </p:txBody>
      </p:sp>
    </p:spTree>
    <p:extLst>
      <p:ext uri="{BB962C8B-B14F-4D97-AF65-F5344CB8AC3E}">
        <p14:creationId xmlns:p14="http://schemas.microsoft.com/office/powerpoint/2010/main" val="771034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tlo1</Template>
  <TotalTime>3521</TotalTime>
  <Words>3325</Words>
  <Application>Microsoft Office PowerPoint</Application>
  <PresentationFormat>Pokaz na ekranie (4:3)</PresentationFormat>
  <Paragraphs>1411</Paragraphs>
  <Slides>182</Slides>
  <Notes>0</Notes>
  <HiddenSlides>0</HiddenSlides>
  <MMClips>0</MMClips>
  <ScaleCrop>false</ScaleCrop>
  <HeadingPairs>
    <vt:vector size="6" baseType="variant">
      <vt:variant>
        <vt:lpstr>Używane czcionki</vt:lpstr>
      </vt:variant>
      <vt:variant>
        <vt:i4>10</vt:i4>
      </vt:variant>
      <vt:variant>
        <vt:lpstr>Motyw</vt:lpstr>
      </vt:variant>
      <vt:variant>
        <vt:i4>1</vt:i4>
      </vt:variant>
      <vt:variant>
        <vt:lpstr>Tytuły slajdów</vt:lpstr>
      </vt:variant>
      <vt:variant>
        <vt:i4>182</vt:i4>
      </vt:variant>
    </vt:vector>
  </HeadingPairs>
  <TitlesOfParts>
    <vt:vector size="193" baseType="lpstr">
      <vt:lpstr>Arial Unicode MS</vt:lpstr>
      <vt:lpstr>Arial</vt:lpstr>
      <vt:lpstr>Calibri</vt:lpstr>
      <vt:lpstr>Lato</vt:lpstr>
      <vt:lpstr>Lucida Sans Unicode</vt:lpstr>
      <vt:lpstr>Novecento wide Normal</vt:lpstr>
      <vt:lpstr>StarSymbol</vt:lpstr>
      <vt:lpstr>Tahoma</vt:lpstr>
      <vt:lpstr>Times New Roman</vt:lpstr>
      <vt:lpstr>Wingdings</vt:lpstr>
      <vt:lpstr>tlo1</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oem</dc:creator>
  <cp:lastModifiedBy>gsoluch</cp:lastModifiedBy>
  <cp:revision>512</cp:revision>
  <dcterms:created xsi:type="dcterms:W3CDTF">2015-09-10T13:33:51Z</dcterms:created>
  <dcterms:modified xsi:type="dcterms:W3CDTF">2017-09-14T13:40:01Z</dcterms:modified>
</cp:coreProperties>
</file>