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handoutMasterIdLst>
    <p:handoutMasterId r:id="rId22"/>
  </p:handoutMasterIdLst>
  <p:sldIdLst>
    <p:sldId id="256" r:id="rId2"/>
    <p:sldId id="282" r:id="rId3"/>
    <p:sldId id="258" r:id="rId4"/>
    <p:sldId id="259" r:id="rId5"/>
    <p:sldId id="260" r:id="rId6"/>
    <p:sldId id="263" r:id="rId7"/>
    <p:sldId id="262" r:id="rId8"/>
    <p:sldId id="281" r:id="rId9"/>
    <p:sldId id="264" r:id="rId10"/>
    <p:sldId id="266" r:id="rId11"/>
    <p:sldId id="268" r:id="rId12"/>
    <p:sldId id="284" r:id="rId13"/>
    <p:sldId id="269" r:id="rId14"/>
    <p:sldId id="270" r:id="rId15"/>
    <p:sldId id="278" r:id="rId16"/>
    <p:sldId id="275" r:id="rId17"/>
    <p:sldId id="273" r:id="rId18"/>
    <p:sldId id="274" r:id="rId19"/>
    <p:sldId id="276" r:id="rId20"/>
  </p:sldIdLst>
  <p:sldSz cx="9144000" cy="6858000" type="screen4x3"/>
  <p:notesSz cx="6797675" cy="99266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A00"/>
    <a:srgbClr val="FFFFCC"/>
    <a:srgbClr val="FFFF99"/>
    <a:srgbClr val="FFFF66"/>
    <a:srgbClr val="64644B"/>
    <a:srgbClr val="636466"/>
    <a:srgbClr val="BECB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157" autoAdjust="0"/>
  </p:normalViewPr>
  <p:slideViewPr>
    <p:cSldViewPr>
      <p:cViewPr>
        <p:scale>
          <a:sx n="117" d="100"/>
          <a:sy n="117" d="100"/>
        </p:scale>
        <p:origin x="-146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284D1B-3D52-4B11-85D0-D2CDD507786C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</dgm:pt>
    <dgm:pt modelId="{74DDC273-FEF8-4D15-A053-C7CB1CCDAE7C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Racjonalne i efektywne</a:t>
          </a:r>
          <a:endParaRPr lang="pl-PL" dirty="0"/>
        </a:p>
      </dgm:t>
    </dgm:pt>
    <dgm:pt modelId="{B9B853E2-97CF-4CDF-8B15-52440C6FC723}" type="parTrans" cxnId="{CA8CEE4D-F1F2-49F0-BF71-D7E72FD1E7EF}">
      <dgm:prSet/>
      <dgm:spPr/>
      <dgm:t>
        <a:bodyPr/>
        <a:lstStyle/>
        <a:p>
          <a:endParaRPr lang="pl-PL"/>
        </a:p>
      </dgm:t>
    </dgm:pt>
    <dgm:pt modelId="{6774FAAE-1634-4D52-B007-D1FEA1D7E627}" type="sibTrans" cxnId="{CA8CEE4D-F1F2-49F0-BF71-D7E72FD1E7EF}">
      <dgm:prSet/>
      <dgm:spPr/>
      <dgm:t>
        <a:bodyPr/>
        <a:lstStyle/>
        <a:p>
          <a:endParaRPr lang="pl-PL"/>
        </a:p>
      </dgm:t>
    </dgm:pt>
    <dgm:pt modelId="{48B91B7B-319B-4BEF-896B-7C194653BC94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Cena rynkowa (taryfikator)</a:t>
          </a:r>
        </a:p>
      </dgm:t>
    </dgm:pt>
    <dgm:pt modelId="{43A6D1E6-5C24-4C4C-9D13-3D79FB94333B}" type="parTrans" cxnId="{BF250441-AD26-4962-8D82-8F191C8AC035}">
      <dgm:prSet/>
      <dgm:spPr/>
      <dgm:t>
        <a:bodyPr/>
        <a:lstStyle/>
        <a:p>
          <a:endParaRPr lang="pl-PL"/>
        </a:p>
      </dgm:t>
    </dgm:pt>
    <dgm:pt modelId="{89AB9416-124F-4C18-9135-4D8D4AAA7CAE}" type="sibTrans" cxnId="{BF250441-AD26-4962-8D82-8F191C8AC035}">
      <dgm:prSet/>
      <dgm:spPr/>
      <dgm:t>
        <a:bodyPr/>
        <a:lstStyle/>
        <a:p>
          <a:endParaRPr lang="pl-PL"/>
        </a:p>
      </dgm:t>
    </dgm:pt>
    <dgm:pt modelId="{B59569EF-4F2E-4D68-8CC4-6D40E54726C9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pPr algn="ctr"/>
          <a:r>
            <a:rPr lang="pl-PL" dirty="0" smtClean="0">
              <a:solidFill>
                <a:schemeClr val="bg1"/>
              </a:solidFill>
            </a:rPr>
            <a:t>Niezbędne</a:t>
          </a:r>
          <a:endParaRPr lang="pl-PL" dirty="0">
            <a:solidFill>
              <a:schemeClr val="bg1"/>
            </a:solidFill>
          </a:endParaRPr>
        </a:p>
      </dgm:t>
    </dgm:pt>
    <dgm:pt modelId="{DEEE7EBB-5355-481A-B068-695EDB717F6B}" type="parTrans" cxnId="{895E78D7-42BF-4635-9742-FDA63523B92D}">
      <dgm:prSet/>
      <dgm:spPr/>
      <dgm:t>
        <a:bodyPr/>
        <a:lstStyle/>
        <a:p>
          <a:endParaRPr lang="pl-PL"/>
        </a:p>
      </dgm:t>
    </dgm:pt>
    <dgm:pt modelId="{1411795D-B858-4764-8390-5EC80E97598E}" type="sibTrans" cxnId="{895E78D7-42BF-4635-9742-FDA63523B92D}">
      <dgm:prSet/>
      <dgm:spPr/>
      <dgm:t>
        <a:bodyPr/>
        <a:lstStyle/>
        <a:p>
          <a:endParaRPr lang="pl-PL"/>
        </a:p>
      </dgm:t>
    </dgm:pt>
    <dgm:pt modelId="{C5396F43-3534-4AF6-BE58-30E97E0FF163}" type="pres">
      <dgm:prSet presAssocID="{93284D1B-3D52-4B11-85D0-D2CDD507786C}" presName="compositeShape" presStyleCnt="0">
        <dgm:presLayoutVars>
          <dgm:chMax val="7"/>
          <dgm:dir/>
          <dgm:resizeHandles val="exact"/>
        </dgm:presLayoutVars>
      </dgm:prSet>
      <dgm:spPr/>
    </dgm:pt>
    <dgm:pt modelId="{BBE4B521-C7E4-4D09-8E69-5F1F7B24A229}" type="pres">
      <dgm:prSet presAssocID="{93284D1B-3D52-4B11-85D0-D2CDD507786C}" presName="wedge1" presStyleLbl="node1" presStyleIdx="0" presStyleCnt="3" custLinFactNeighborX="2419" custLinFactNeighborY="286"/>
      <dgm:spPr/>
      <dgm:t>
        <a:bodyPr/>
        <a:lstStyle/>
        <a:p>
          <a:endParaRPr lang="pl-PL"/>
        </a:p>
      </dgm:t>
    </dgm:pt>
    <dgm:pt modelId="{4482FC4E-650E-4ECA-9732-455AC696A1EA}" type="pres">
      <dgm:prSet presAssocID="{93284D1B-3D52-4B11-85D0-D2CDD507786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24D25CA-E47B-4C07-933B-2FC80E8DA2B5}" type="pres">
      <dgm:prSet presAssocID="{93284D1B-3D52-4B11-85D0-D2CDD507786C}" presName="wedge2" presStyleLbl="node1" presStyleIdx="1" presStyleCnt="3" custLinFactNeighborX="1791" custLinFactNeighborY="8876"/>
      <dgm:spPr/>
      <dgm:t>
        <a:bodyPr/>
        <a:lstStyle/>
        <a:p>
          <a:endParaRPr lang="pl-PL"/>
        </a:p>
      </dgm:t>
    </dgm:pt>
    <dgm:pt modelId="{7167991E-5A7E-4A3E-9E01-689F7B54DE73}" type="pres">
      <dgm:prSet presAssocID="{93284D1B-3D52-4B11-85D0-D2CDD507786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2EB013-4C05-4C07-9760-0CE1681EFAD9}" type="pres">
      <dgm:prSet presAssocID="{93284D1B-3D52-4B11-85D0-D2CDD507786C}" presName="wedge3" presStyleLbl="node1" presStyleIdx="2" presStyleCnt="3" custLinFactNeighborX="-3992" custLinFactNeighborY="-2690"/>
      <dgm:spPr/>
      <dgm:t>
        <a:bodyPr/>
        <a:lstStyle/>
        <a:p>
          <a:endParaRPr lang="pl-PL"/>
        </a:p>
      </dgm:t>
    </dgm:pt>
    <dgm:pt modelId="{A18BCC24-D68E-4960-90D6-B639F8B7DB47}" type="pres">
      <dgm:prSet presAssocID="{93284D1B-3D52-4B11-85D0-D2CDD507786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DC2F0E-E6DE-4560-9923-DD5D1C21C1C8}" type="presOf" srcId="{48B91B7B-319B-4BEF-896B-7C194653BC94}" destId="{7167991E-5A7E-4A3E-9E01-689F7B54DE73}" srcOrd="1" destOrd="0" presId="urn:microsoft.com/office/officeart/2005/8/layout/chart3"/>
    <dgm:cxn modelId="{BF250441-AD26-4962-8D82-8F191C8AC035}" srcId="{93284D1B-3D52-4B11-85D0-D2CDD507786C}" destId="{48B91B7B-319B-4BEF-896B-7C194653BC94}" srcOrd="1" destOrd="0" parTransId="{43A6D1E6-5C24-4C4C-9D13-3D79FB94333B}" sibTransId="{89AB9416-124F-4C18-9135-4D8D4AAA7CAE}"/>
    <dgm:cxn modelId="{89A2A409-B4E6-45FF-A285-1BAF86897DDA}" type="presOf" srcId="{93284D1B-3D52-4B11-85D0-D2CDD507786C}" destId="{C5396F43-3534-4AF6-BE58-30E97E0FF163}" srcOrd="0" destOrd="0" presId="urn:microsoft.com/office/officeart/2005/8/layout/chart3"/>
    <dgm:cxn modelId="{895E78D7-42BF-4635-9742-FDA63523B92D}" srcId="{93284D1B-3D52-4B11-85D0-D2CDD507786C}" destId="{B59569EF-4F2E-4D68-8CC4-6D40E54726C9}" srcOrd="2" destOrd="0" parTransId="{DEEE7EBB-5355-481A-B068-695EDB717F6B}" sibTransId="{1411795D-B858-4764-8390-5EC80E97598E}"/>
    <dgm:cxn modelId="{B74FEF5D-1B87-4C03-BA8A-47B812407F45}" type="presOf" srcId="{B59569EF-4F2E-4D68-8CC4-6D40E54726C9}" destId="{A18BCC24-D68E-4960-90D6-B639F8B7DB47}" srcOrd="1" destOrd="0" presId="urn:microsoft.com/office/officeart/2005/8/layout/chart3"/>
    <dgm:cxn modelId="{29337D13-49A5-46A7-9CE7-DECA017B31E0}" type="presOf" srcId="{48B91B7B-319B-4BEF-896B-7C194653BC94}" destId="{D24D25CA-E47B-4C07-933B-2FC80E8DA2B5}" srcOrd="0" destOrd="0" presId="urn:microsoft.com/office/officeart/2005/8/layout/chart3"/>
    <dgm:cxn modelId="{2DC8D46A-0D03-4989-8C87-976B7C40BFE6}" type="presOf" srcId="{74DDC273-FEF8-4D15-A053-C7CB1CCDAE7C}" destId="{4482FC4E-650E-4ECA-9732-455AC696A1EA}" srcOrd="1" destOrd="0" presId="urn:microsoft.com/office/officeart/2005/8/layout/chart3"/>
    <dgm:cxn modelId="{CA8CEE4D-F1F2-49F0-BF71-D7E72FD1E7EF}" srcId="{93284D1B-3D52-4B11-85D0-D2CDD507786C}" destId="{74DDC273-FEF8-4D15-A053-C7CB1CCDAE7C}" srcOrd="0" destOrd="0" parTransId="{B9B853E2-97CF-4CDF-8B15-52440C6FC723}" sibTransId="{6774FAAE-1634-4D52-B007-D1FEA1D7E627}"/>
    <dgm:cxn modelId="{F9329AF7-0463-496F-A717-95E96B6DBE8F}" type="presOf" srcId="{74DDC273-FEF8-4D15-A053-C7CB1CCDAE7C}" destId="{BBE4B521-C7E4-4D09-8E69-5F1F7B24A229}" srcOrd="0" destOrd="0" presId="urn:microsoft.com/office/officeart/2005/8/layout/chart3"/>
    <dgm:cxn modelId="{B959F71F-C17A-4333-90B9-21B6F7D783DE}" type="presOf" srcId="{B59569EF-4F2E-4D68-8CC4-6D40E54726C9}" destId="{3E2EB013-4C05-4C07-9760-0CE1681EFAD9}" srcOrd="0" destOrd="0" presId="urn:microsoft.com/office/officeart/2005/8/layout/chart3"/>
    <dgm:cxn modelId="{FD076A7C-8650-473E-A32B-3650FB0A4A90}" type="presParOf" srcId="{C5396F43-3534-4AF6-BE58-30E97E0FF163}" destId="{BBE4B521-C7E4-4D09-8E69-5F1F7B24A229}" srcOrd="0" destOrd="0" presId="urn:microsoft.com/office/officeart/2005/8/layout/chart3"/>
    <dgm:cxn modelId="{115D42DB-B9F2-4285-A06A-A4F255B39A97}" type="presParOf" srcId="{C5396F43-3534-4AF6-BE58-30E97E0FF163}" destId="{4482FC4E-650E-4ECA-9732-455AC696A1EA}" srcOrd="1" destOrd="0" presId="urn:microsoft.com/office/officeart/2005/8/layout/chart3"/>
    <dgm:cxn modelId="{CF51952F-EE4A-491F-AFE8-0CB4F657A5DC}" type="presParOf" srcId="{C5396F43-3534-4AF6-BE58-30E97E0FF163}" destId="{D24D25CA-E47B-4C07-933B-2FC80E8DA2B5}" srcOrd="2" destOrd="0" presId="urn:microsoft.com/office/officeart/2005/8/layout/chart3"/>
    <dgm:cxn modelId="{20B92002-ABB3-45D2-BFB8-C8BEA7FD7E86}" type="presParOf" srcId="{C5396F43-3534-4AF6-BE58-30E97E0FF163}" destId="{7167991E-5A7E-4A3E-9E01-689F7B54DE73}" srcOrd="3" destOrd="0" presId="urn:microsoft.com/office/officeart/2005/8/layout/chart3"/>
    <dgm:cxn modelId="{10DAD653-A392-416B-A57C-CE7E4EEA055B}" type="presParOf" srcId="{C5396F43-3534-4AF6-BE58-30E97E0FF163}" destId="{3E2EB013-4C05-4C07-9760-0CE1681EFAD9}" srcOrd="4" destOrd="0" presId="urn:microsoft.com/office/officeart/2005/8/layout/chart3"/>
    <dgm:cxn modelId="{F1333678-B190-4864-A2DA-4F7F855D422A}" type="presParOf" srcId="{C5396F43-3534-4AF6-BE58-30E97E0FF163}" destId="{A18BCC24-D68E-4960-90D6-B639F8B7DB4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6D4BA5-C4D3-4AB8-A9DA-F3ECEF0C7BA5}" type="doc">
      <dgm:prSet loTypeId="urn:microsoft.com/office/officeart/2005/8/layout/equation1" loCatId="process" qsTypeId="urn:microsoft.com/office/officeart/2005/8/quickstyle/simple1" qsCatId="simple" csTypeId="urn:microsoft.com/office/officeart/2005/8/colors/accent1_2" csCatId="accent1" phldr="1"/>
      <dgm:spPr/>
    </dgm:pt>
    <dgm:pt modelId="{A4E377AE-5EED-4063-AC5A-90D134001BA4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Dofinansowanie</a:t>
          </a:r>
          <a:endParaRPr lang="pl-PL" b="1" dirty="0"/>
        </a:p>
      </dgm:t>
    </dgm:pt>
    <dgm:pt modelId="{E0647DF8-4258-462E-931C-D0C93820DB92}" type="parTrans" cxnId="{A924C176-AB2A-4E0E-8A80-C49CB2047378}">
      <dgm:prSet/>
      <dgm:spPr/>
      <dgm:t>
        <a:bodyPr/>
        <a:lstStyle/>
        <a:p>
          <a:endParaRPr lang="pl-PL"/>
        </a:p>
      </dgm:t>
    </dgm:pt>
    <dgm:pt modelId="{64D7EFE5-AAA1-489B-85EE-44A149FB9796}" type="sibTrans" cxnId="{A924C176-AB2A-4E0E-8A80-C49CB2047378}">
      <dgm:prSet/>
      <dgm:spPr>
        <a:solidFill>
          <a:srgbClr val="FEDA00"/>
        </a:solidFill>
      </dgm:spPr>
      <dgm:t>
        <a:bodyPr/>
        <a:lstStyle/>
        <a:p>
          <a:endParaRPr lang="pl-PL"/>
        </a:p>
      </dgm:t>
    </dgm:pt>
    <dgm:pt modelId="{B25198FB-EE12-4399-B119-BAF894D5CB6D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Wkład własny</a:t>
          </a:r>
          <a:endParaRPr lang="pl-PL" b="1" dirty="0"/>
        </a:p>
      </dgm:t>
    </dgm:pt>
    <dgm:pt modelId="{B846582C-0257-467C-9863-A9246392A9B8}" type="parTrans" cxnId="{D6F07B1F-9B1A-456D-9A81-7CD8790F5227}">
      <dgm:prSet/>
      <dgm:spPr/>
      <dgm:t>
        <a:bodyPr/>
        <a:lstStyle/>
        <a:p>
          <a:endParaRPr lang="pl-PL"/>
        </a:p>
      </dgm:t>
    </dgm:pt>
    <dgm:pt modelId="{DF1E6144-DAF8-412F-945B-96475CE29AEF}" type="sibTrans" cxnId="{D6F07B1F-9B1A-456D-9A81-7CD8790F5227}">
      <dgm:prSet/>
      <dgm:spPr>
        <a:solidFill>
          <a:srgbClr val="FEDA00"/>
        </a:solidFill>
      </dgm:spPr>
      <dgm:t>
        <a:bodyPr/>
        <a:lstStyle/>
        <a:p>
          <a:endParaRPr lang="pl-PL"/>
        </a:p>
      </dgm:t>
    </dgm:pt>
    <dgm:pt modelId="{25073615-B42C-4655-84FB-36F8A9A9AECF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b="1" dirty="0" smtClean="0"/>
            <a:t>Wartość projektu</a:t>
          </a:r>
        </a:p>
      </dgm:t>
    </dgm:pt>
    <dgm:pt modelId="{349A0634-F215-432F-AB01-7BF6F44906BD}" type="parTrans" cxnId="{4A751341-6452-4E66-BE99-B331ED5290C1}">
      <dgm:prSet/>
      <dgm:spPr/>
      <dgm:t>
        <a:bodyPr/>
        <a:lstStyle/>
        <a:p>
          <a:endParaRPr lang="pl-PL"/>
        </a:p>
      </dgm:t>
    </dgm:pt>
    <dgm:pt modelId="{E393FE85-6EBC-4F3E-822B-926DCA2BC2EB}" type="sibTrans" cxnId="{4A751341-6452-4E66-BE99-B331ED5290C1}">
      <dgm:prSet/>
      <dgm:spPr/>
      <dgm:t>
        <a:bodyPr/>
        <a:lstStyle/>
        <a:p>
          <a:endParaRPr lang="pl-PL"/>
        </a:p>
      </dgm:t>
    </dgm:pt>
    <dgm:pt modelId="{98748D8E-FAB8-4430-94CF-949104A2826D}" type="pres">
      <dgm:prSet presAssocID="{866D4BA5-C4D3-4AB8-A9DA-F3ECEF0C7BA5}" presName="linearFlow" presStyleCnt="0">
        <dgm:presLayoutVars>
          <dgm:dir/>
          <dgm:resizeHandles val="exact"/>
        </dgm:presLayoutVars>
      </dgm:prSet>
      <dgm:spPr/>
    </dgm:pt>
    <dgm:pt modelId="{4C77DB2A-CCCA-4ABA-BCB9-ECC85B91BB01}" type="pres">
      <dgm:prSet presAssocID="{A4E377AE-5EED-4063-AC5A-90D134001BA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82B26-0684-4F1E-9BE7-E9BB83B3838F}" type="pres">
      <dgm:prSet presAssocID="{64D7EFE5-AAA1-489B-85EE-44A149FB9796}" presName="spacerL" presStyleCnt="0"/>
      <dgm:spPr/>
    </dgm:pt>
    <dgm:pt modelId="{50C438F9-DC98-4CA2-97FE-8FE35C258908}" type="pres">
      <dgm:prSet presAssocID="{64D7EFE5-AAA1-489B-85EE-44A149FB9796}" presName="sibTrans" presStyleLbl="sibTrans2D1" presStyleIdx="0" presStyleCnt="2"/>
      <dgm:spPr/>
      <dgm:t>
        <a:bodyPr/>
        <a:lstStyle/>
        <a:p>
          <a:endParaRPr lang="pl-PL"/>
        </a:p>
      </dgm:t>
    </dgm:pt>
    <dgm:pt modelId="{43247913-E380-4C2E-9E60-63B75687787D}" type="pres">
      <dgm:prSet presAssocID="{64D7EFE5-AAA1-489B-85EE-44A149FB9796}" presName="spacerR" presStyleCnt="0"/>
      <dgm:spPr/>
    </dgm:pt>
    <dgm:pt modelId="{CB0E0411-7822-4B11-AA6A-0CC3088751C2}" type="pres">
      <dgm:prSet presAssocID="{B25198FB-EE12-4399-B119-BAF894D5CB6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37C1BD0-DD20-4239-AA3F-F217BF454299}" type="pres">
      <dgm:prSet presAssocID="{DF1E6144-DAF8-412F-945B-96475CE29AEF}" presName="spacerL" presStyleCnt="0"/>
      <dgm:spPr/>
    </dgm:pt>
    <dgm:pt modelId="{025434C5-FF9F-493C-8AB8-F8CA1BD7EB07}" type="pres">
      <dgm:prSet presAssocID="{DF1E6144-DAF8-412F-945B-96475CE29AEF}" presName="sibTrans" presStyleLbl="sibTrans2D1" presStyleIdx="1" presStyleCnt="2"/>
      <dgm:spPr/>
      <dgm:t>
        <a:bodyPr/>
        <a:lstStyle/>
        <a:p>
          <a:endParaRPr lang="pl-PL"/>
        </a:p>
      </dgm:t>
    </dgm:pt>
    <dgm:pt modelId="{B41B61C0-9000-4BA2-9DB0-E95A0EBB808B}" type="pres">
      <dgm:prSet presAssocID="{DF1E6144-DAF8-412F-945B-96475CE29AEF}" presName="spacerR" presStyleCnt="0"/>
      <dgm:spPr/>
    </dgm:pt>
    <dgm:pt modelId="{904A555A-93EE-40B6-8629-EB1ADCF81449}" type="pres">
      <dgm:prSet presAssocID="{25073615-B42C-4655-84FB-36F8A9A9AEC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F07B1F-9B1A-456D-9A81-7CD8790F5227}" srcId="{866D4BA5-C4D3-4AB8-A9DA-F3ECEF0C7BA5}" destId="{B25198FB-EE12-4399-B119-BAF894D5CB6D}" srcOrd="1" destOrd="0" parTransId="{B846582C-0257-467C-9863-A9246392A9B8}" sibTransId="{DF1E6144-DAF8-412F-945B-96475CE29AEF}"/>
    <dgm:cxn modelId="{A924C176-AB2A-4E0E-8A80-C49CB2047378}" srcId="{866D4BA5-C4D3-4AB8-A9DA-F3ECEF0C7BA5}" destId="{A4E377AE-5EED-4063-AC5A-90D134001BA4}" srcOrd="0" destOrd="0" parTransId="{E0647DF8-4258-462E-931C-D0C93820DB92}" sibTransId="{64D7EFE5-AAA1-489B-85EE-44A149FB9796}"/>
    <dgm:cxn modelId="{E9FE81BD-C9EC-4C68-9291-89A57E7CA1BA}" type="presOf" srcId="{866D4BA5-C4D3-4AB8-A9DA-F3ECEF0C7BA5}" destId="{98748D8E-FAB8-4430-94CF-949104A2826D}" srcOrd="0" destOrd="0" presId="urn:microsoft.com/office/officeart/2005/8/layout/equation1"/>
    <dgm:cxn modelId="{66DE5934-833D-450B-88EE-A3FC17A0214D}" type="presOf" srcId="{A4E377AE-5EED-4063-AC5A-90D134001BA4}" destId="{4C77DB2A-CCCA-4ABA-BCB9-ECC85B91BB01}" srcOrd="0" destOrd="0" presId="urn:microsoft.com/office/officeart/2005/8/layout/equation1"/>
    <dgm:cxn modelId="{4A751341-6452-4E66-BE99-B331ED5290C1}" srcId="{866D4BA5-C4D3-4AB8-A9DA-F3ECEF0C7BA5}" destId="{25073615-B42C-4655-84FB-36F8A9A9AECF}" srcOrd="2" destOrd="0" parTransId="{349A0634-F215-432F-AB01-7BF6F44906BD}" sibTransId="{E393FE85-6EBC-4F3E-822B-926DCA2BC2EB}"/>
    <dgm:cxn modelId="{5FBDC456-B960-40BE-B993-7E1B59F6FDDF}" type="presOf" srcId="{64D7EFE5-AAA1-489B-85EE-44A149FB9796}" destId="{50C438F9-DC98-4CA2-97FE-8FE35C258908}" srcOrd="0" destOrd="0" presId="urn:microsoft.com/office/officeart/2005/8/layout/equation1"/>
    <dgm:cxn modelId="{BC8ACDF1-3A10-4D14-A6BB-67FAE0AF0FCA}" type="presOf" srcId="{DF1E6144-DAF8-412F-945B-96475CE29AEF}" destId="{025434C5-FF9F-493C-8AB8-F8CA1BD7EB07}" srcOrd="0" destOrd="0" presId="urn:microsoft.com/office/officeart/2005/8/layout/equation1"/>
    <dgm:cxn modelId="{9A6D8923-59A6-4FD4-A348-842B0A625E53}" type="presOf" srcId="{25073615-B42C-4655-84FB-36F8A9A9AECF}" destId="{904A555A-93EE-40B6-8629-EB1ADCF81449}" srcOrd="0" destOrd="0" presId="urn:microsoft.com/office/officeart/2005/8/layout/equation1"/>
    <dgm:cxn modelId="{B24699CA-6509-4915-A887-7A98A03028F3}" type="presOf" srcId="{B25198FB-EE12-4399-B119-BAF894D5CB6D}" destId="{CB0E0411-7822-4B11-AA6A-0CC3088751C2}" srcOrd="0" destOrd="0" presId="urn:microsoft.com/office/officeart/2005/8/layout/equation1"/>
    <dgm:cxn modelId="{C5EF0383-D400-4C3F-9DA6-3A2BE53AC715}" type="presParOf" srcId="{98748D8E-FAB8-4430-94CF-949104A2826D}" destId="{4C77DB2A-CCCA-4ABA-BCB9-ECC85B91BB01}" srcOrd="0" destOrd="0" presId="urn:microsoft.com/office/officeart/2005/8/layout/equation1"/>
    <dgm:cxn modelId="{A2BE433F-70E6-4679-8467-CFD508D9ED1C}" type="presParOf" srcId="{98748D8E-FAB8-4430-94CF-949104A2826D}" destId="{23182B26-0684-4F1E-9BE7-E9BB83B3838F}" srcOrd="1" destOrd="0" presId="urn:microsoft.com/office/officeart/2005/8/layout/equation1"/>
    <dgm:cxn modelId="{C83FD9FF-2ED4-436E-90A9-18A04353F54E}" type="presParOf" srcId="{98748D8E-FAB8-4430-94CF-949104A2826D}" destId="{50C438F9-DC98-4CA2-97FE-8FE35C258908}" srcOrd="2" destOrd="0" presId="urn:microsoft.com/office/officeart/2005/8/layout/equation1"/>
    <dgm:cxn modelId="{FEA3F72C-CD9E-4F91-9942-75B1116AE72A}" type="presParOf" srcId="{98748D8E-FAB8-4430-94CF-949104A2826D}" destId="{43247913-E380-4C2E-9E60-63B75687787D}" srcOrd="3" destOrd="0" presId="urn:microsoft.com/office/officeart/2005/8/layout/equation1"/>
    <dgm:cxn modelId="{858E9474-56DD-4835-AC88-9C7429321C6D}" type="presParOf" srcId="{98748D8E-FAB8-4430-94CF-949104A2826D}" destId="{CB0E0411-7822-4B11-AA6A-0CC3088751C2}" srcOrd="4" destOrd="0" presId="urn:microsoft.com/office/officeart/2005/8/layout/equation1"/>
    <dgm:cxn modelId="{8C2B91A8-553D-42EE-9966-3E9AD63699C1}" type="presParOf" srcId="{98748D8E-FAB8-4430-94CF-949104A2826D}" destId="{737C1BD0-DD20-4239-AA3F-F217BF454299}" srcOrd="5" destOrd="0" presId="urn:microsoft.com/office/officeart/2005/8/layout/equation1"/>
    <dgm:cxn modelId="{2D627777-876F-4C3B-8E32-368B91EB3B24}" type="presParOf" srcId="{98748D8E-FAB8-4430-94CF-949104A2826D}" destId="{025434C5-FF9F-493C-8AB8-F8CA1BD7EB07}" srcOrd="6" destOrd="0" presId="urn:microsoft.com/office/officeart/2005/8/layout/equation1"/>
    <dgm:cxn modelId="{67B287D9-65C2-4B59-A56E-459FDCF5BD5D}" type="presParOf" srcId="{98748D8E-FAB8-4430-94CF-949104A2826D}" destId="{B41B61C0-9000-4BA2-9DB0-E95A0EBB808B}" srcOrd="7" destOrd="0" presId="urn:microsoft.com/office/officeart/2005/8/layout/equation1"/>
    <dgm:cxn modelId="{37B72CF6-EF9B-4FF5-957D-82C25B26015E}" type="presParOf" srcId="{98748D8E-FAB8-4430-94CF-949104A2826D}" destId="{904A555A-93EE-40B6-8629-EB1ADCF81449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B8A6FD-EBC6-4CEE-B102-97ACE9068DA8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98A52E6-41D7-46CA-90CE-1B536D0C7C13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obsługa</a:t>
          </a:r>
          <a:endParaRPr lang="pl-PL" dirty="0"/>
        </a:p>
      </dgm:t>
    </dgm:pt>
    <dgm:pt modelId="{3548D7FA-3D36-4E0E-824C-DA441711034C}" type="parTrans" cxnId="{F9629EFB-305E-465C-90E6-0C177C9856CC}">
      <dgm:prSet/>
      <dgm:spPr/>
      <dgm:t>
        <a:bodyPr/>
        <a:lstStyle/>
        <a:p>
          <a:endParaRPr lang="pl-PL"/>
        </a:p>
      </dgm:t>
    </dgm:pt>
    <dgm:pt modelId="{09BAD646-8C43-4DE7-831C-6F08995C5797}" type="sibTrans" cxnId="{F9629EFB-305E-465C-90E6-0C177C9856CC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koordynacja</a:t>
          </a:r>
        </a:p>
      </dgm:t>
    </dgm:pt>
    <dgm:pt modelId="{263F0F51-D38C-49AE-A758-643E0AD9EC3E}">
      <dgm:prSet phldrT="[Tekst]" custT="1"/>
      <dgm:spPr/>
      <dgm:t>
        <a:bodyPr/>
        <a:lstStyle/>
        <a:p>
          <a:r>
            <a:rPr lang="pl-PL" sz="700" dirty="0" smtClean="0"/>
            <a:t>- </a:t>
          </a:r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kadrowa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księgowa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finansowa (konto projektu)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prawna (zamówienia publiczne)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sekretariat</a:t>
          </a:r>
        </a:p>
        <a:p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- koszty utrzymania (media, </a:t>
          </a:r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ubezpieczenia </a:t>
          </a:r>
          <a:r>
            <a:rPr lang="pl-PL" sz="1100" dirty="0" smtClean="0">
              <a:solidFill>
                <a:schemeClr val="bg1">
                  <a:lumMod val="50000"/>
                </a:schemeClr>
              </a:solidFill>
              <a:latin typeface="Lato"/>
            </a:rPr>
            <a:t>majątkowe)</a:t>
          </a:r>
          <a:endParaRPr lang="pl-PL" sz="1100" dirty="0">
            <a:solidFill>
              <a:schemeClr val="bg1">
                <a:lumMod val="50000"/>
              </a:schemeClr>
            </a:solidFill>
            <a:latin typeface="Lato"/>
          </a:endParaRPr>
        </a:p>
      </dgm:t>
    </dgm:pt>
    <dgm:pt modelId="{A692F5ED-D06C-43F6-A0B9-7B3EFD9D5F71}" type="parTrans" cxnId="{48EE628C-E000-4D2F-8281-9B55613C31E9}">
      <dgm:prSet/>
      <dgm:spPr/>
      <dgm:t>
        <a:bodyPr/>
        <a:lstStyle/>
        <a:p>
          <a:endParaRPr lang="pl-PL"/>
        </a:p>
      </dgm:t>
    </dgm:pt>
    <dgm:pt modelId="{FB782845-CA0C-4D40-BC65-366680FF7097}" type="sibTrans" cxnId="{48EE628C-E000-4D2F-8281-9B55613C31E9}">
      <dgm:prSet/>
      <dgm:spPr/>
      <dgm:t>
        <a:bodyPr/>
        <a:lstStyle/>
        <a:p>
          <a:endParaRPr lang="pl-PL"/>
        </a:p>
      </dgm:t>
    </dgm:pt>
    <dgm:pt modelId="{A563D7C3-49CF-43AC-A8E8-E0EE808661F5}">
      <dgm:prSet phldrT="[Tekst]" custT="1"/>
      <dgm:spPr/>
      <dgm:t>
        <a:bodyPr/>
        <a:lstStyle/>
        <a:p>
          <a:pPr algn="l"/>
          <a:r>
            <a:rPr lang="pl-PL" sz="1200" dirty="0" smtClean="0"/>
            <a:t>- </a:t>
          </a:r>
          <a:r>
            <a:rPr lang="pl-PL" sz="1000" dirty="0" smtClean="0">
              <a:solidFill>
                <a:schemeClr val="bg1">
                  <a:lumMod val="50000"/>
                </a:schemeClr>
              </a:solidFill>
              <a:latin typeface="Lato"/>
            </a:rPr>
            <a:t>strona www</a:t>
          </a:r>
        </a:p>
        <a:p>
          <a:pPr algn="l"/>
          <a:r>
            <a:rPr lang="pl-PL" sz="1000" dirty="0" smtClean="0">
              <a:solidFill>
                <a:schemeClr val="bg1">
                  <a:lumMod val="50000"/>
                </a:schemeClr>
              </a:solidFill>
              <a:latin typeface="Lato"/>
            </a:rPr>
            <a:t>- oznakowanie</a:t>
          </a:r>
        </a:p>
        <a:p>
          <a:pPr algn="l"/>
          <a:r>
            <a:rPr lang="pl-PL" sz="1000" dirty="0" smtClean="0">
              <a:solidFill>
                <a:schemeClr val="bg1">
                  <a:lumMod val="50000"/>
                </a:schemeClr>
              </a:solidFill>
              <a:latin typeface="Lato"/>
            </a:rPr>
            <a:t>- materiały informacyjne</a:t>
          </a:r>
        </a:p>
      </dgm:t>
    </dgm:pt>
    <dgm:pt modelId="{1A4277FE-D9D9-4BD0-AD11-799A5DD8A6EB}" type="parTrans" cxnId="{0F6F9D13-4B1E-4022-AB11-466E214820D8}">
      <dgm:prSet/>
      <dgm:spPr/>
      <dgm:t>
        <a:bodyPr/>
        <a:lstStyle/>
        <a:p>
          <a:endParaRPr lang="pl-PL"/>
        </a:p>
      </dgm:t>
    </dgm:pt>
    <dgm:pt modelId="{65803192-DD8A-4566-B79E-8CF9D6403F8C}" type="sibTrans" cxnId="{0F6F9D13-4B1E-4022-AB11-466E214820D8}">
      <dgm:prSet/>
      <dgm:spPr/>
      <dgm:t>
        <a:bodyPr/>
        <a:lstStyle/>
        <a:p>
          <a:endParaRPr lang="pl-PL"/>
        </a:p>
      </dgm:t>
    </dgm:pt>
    <dgm:pt modelId="{1922400B-6073-4C12-92F6-88E1B04DD875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1700" dirty="0" smtClean="0"/>
            <a:t>promocja</a:t>
          </a:r>
          <a:endParaRPr lang="pl-PL" sz="1700" dirty="0"/>
        </a:p>
      </dgm:t>
    </dgm:pt>
    <dgm:pt modelId="{89C154CF-1922-40C7-B63E-431304166B2B}" type="parTrans" cxnId="{1F539291-3D72-4193-B465-E0615F35554D}">
      <dgm:prSet/>
      <dgm:spPr/>
      <dgm:t>
        <a:bodyPr/>
        <a:lstStyle/>
        <a:p>
          <a:endParaRPr lang="pl-PL"/>
        </a:p>
      </dgm:t>
    </dgm:pt>
    <dgm:pt modelId="{13ECEA04-5B9B-46F6-ACD4-BF98463B2DF1}" type="sibTrans" cxnId="{1F539291-3D72-4193-B465-E0615F35554D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rekrutacja</a:t>
          </a:r>
          <a:endParaRPr lang="pl-PL" dirty="0"/>
        </a:p>
      </dgm:t>
    </dgm:pt>
    <dgm:pt modelId="{51418F2F-CE85-481C-8EA1-78A5C2C0DFD3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1100" dirty="0" smtClean="0"/>
            <a:t>monitorowanie</a:t>
          </a:r>
          <a:r>
            <a:rPr lang="pl-PL" sz="1400" dirty="0" smtClean="0"/>
            <a:t>                    i ewaluacja</a:t>
          </a:r>
          <a:endParaRPr lang="pl-PL" sz="1400" dirty="0"/>
        </a:p>
      </dgm:t>
    </dgm:pt>
    <dgm:pt modelId="{B9331958-4856-4357-9D24-E020CB341544}" type="sibTrans" cxnId="{133DF024-9A0C-4D85-9BBC-67CBAD83B46E}">
      <dgm:prSet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1600" dirty="0" smtClean="0"/>
            <a:t>koszty</a:t>
          </a:r>
          <a:r>
            <a:rPr lang="pl-PL" sz="2400" dirty="0" smtClean="0"/>
            <a:t> </a:t>
          </a:r>
          <a:r>
            <a:rPr lang="pl-PL" sz="1600" dirty="0" smtClean="0"/>
            <a:t>zarządu</a:t>
          </a:r>
          <a:endParaRPr lang="pl-PL" sz="1600" dirty="0"/>
        </a:p>
      </dgm:t>
    </dgm:pt>
    <dgm:pt modelId="{1E5AD77A-443F-43B7-96B8-ABFC6FAB6DA3}" type="parTrans" cxnId="{133DF024-9A0C-4D85-9BBC-67CBAD83B46E}">
      <dgm:prSet/>
      <dgm:spPr/>
      <dgm:t>
        <a:bodyPr/>
        <a:lstStyle/>
        <a:p>
          <a:endParaRPr lang="pl-PL"/>
        </a:p>
      </dgm:t>
    </dgm:pt>
    <dgm:pt modelId="{7C8BA163-415D-4A7B-A78E-4D7D8B889755}" type="pres">
      <dgm:prSet presAssocID="{84B8A6FD-EBC6-4CEE-B102-97ACE9068DA8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EFD07B8-9CB6-497E-9737-5393FB6F6A8D}" type="pres">
      <dgm:prSet presAssocID="{E98A52E6-41D7-46CA-90CE-1B536D0C7C13}" presName="composite" presStyleCnt="0"/>
      <dgm:spPr/>
    </dgm:pt>
    <dgm:pt modelId="{5DEE2480-0D61-4A09-9937-2917639F25E7}" type="pres">
      <dgm:prSet presAssocID="{E98A52E6-41D7-46CA-90CE-1B536D0C7C13}" presName="Parent1" presStyleLbl="node1" presStyleIdx="0" presStyleCnt="6" custLinFactNeighborX="8700" custLinFactNeighborY="43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C7B3DCC-0487-4877-97F1-0DA386AFBD34}" type="pres">
      <dgm:prSet presAssocID="{E98A52E6-41D7-46CA-90CE-1B536D0C7C13}" presName="Childtext1" presStyleLbl="revTx" presStyleIdx="0" presStyleCnt="3" custScaleX="130348" custScaleY="121161" custLinFactNeighborX="33521" custLinFactNeighborY="-38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50B2D7-2071-4410-A66B-F2CE3E6D049D}" type="pres">
      <dgm:prSet presAssocID="{E98A52E6-41D7-46CA-90CE-1B536D0C7C13}" presName="BalanceSpacing" presStyleCnt="0"/>
      <dgm:spPr/>
    </dgm:pt>
    <dgm:pt modelId="{EA5EE055-EC8A-4CBD-8435-5267716524F0}" type="pres">
      <dgm:prSet presAssocID="{E98A52E6-41D7-46CA-90CE-1B536D0C7C13}" presName="BalanceSpacing1" presStyleCnt="0"/>
      <dgm:spPr/>
    </dgm:pt>
    <dgm:pt modelId="{B3ECF2EE-17D5-4CAF-B026-EBB3654EA078}" type="pres">
      <dgm:prSet presAssocID="{09BAD646-8C43-4DE7-831C-6F08995C5797}" presName="Accent1Text" presStyleLbl="node1" presStyleIdx="1" presStyleCnt="6" custLinFactNeighborX="9933" custLinFactNeighborY="4395"/>
      <dgm:spPr/>
      <dgm:t>
        <a:bodyPr/>
        <a:lstStyle/>
        <a:p>
          <a:endParaRPr lang="pl-PL"/>
        </a:p>
      </dgm:t>
    </dgm:pt>
    <dgm:pt modelId="{E822B424-2DB6-48DF-AE35-F704E3CB11A3}" type="pres">
      <dgm:prSet presAssocID="{09BAD646-8C43-4DE7-831C-6F08995C5797}" presName="spaceBetweenRectangles" presStyleCnt="0"/>
      <dgm:spPr/>
    </dgm:pt>
    <dgm:pt modelId="{31A6C0D9-BC79-4ACE-82B5-7A0A40C0A099}" type="pres">
      <dgm:prSet presAssocID="{51418F2F-CE85-481C-8EA1-78A5C2C0DFD3}" presName="composite" presStyleCnt="0"/>
      <dgm:spPr/>
    </dgm:pt>
    <dgm:pt modelId="{5236AFCE-E1E3-452C-AD54-0D70A9B9CFA1}" type="pres">
      <dgm:prSet presAssocID="{51418F2F-CE85-481C-8EA1-78A5C2C0DFD3}" presName="Parent1" presStyleLbl="node1" presStyleIdx="2" presStyleCnt="6" custLinFactNeighborX="-2751" custLinFactNeighborY="-86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B49D924-9656-411D-8737-E5104CC9539A}" type="pres">
      <dgm:prSet presAssocID="{51418F2F-CE85-481C-8EA1-78A5C2C0DFD3}" presName="Childtext1" presStyleLbl="revTx" presStyleIdx="1" presStyleCnt="3" custLinFactX="100000" custLinFactY="41201" custLinFactNeighborX="13986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8FBB08-9C20-4F1B-87C9-22773C0422C1}" type="pres">
      <dgm:prSet presAssocID="{51418F2F-CE85-481C-8EA1-78A5C2C0DFD3}" presName="BalanceSpacing" presStyleCnt="0"/>
      <dgm:spPr/>
    </dgm:pt>
    <dgm:pt modelId="{516C05B3-396F-49C2-A8FC-31B03174732E}" type="pres">
      <dgm:prSet presAssocID="{51418F2F-CE85-481C-8EA1-78A5C2C0DFD3}" presName="BalanceSpacing1" presStyleCnt="0"/>
      <dgm:spPr/>
    </dgm:pt>
    <dgm:pt modelId="{1E8542F7-4019-4654-BB2A-8DCAA2B0BA81}" type="pres">
      <dgm:prSet presAssocID="{B9331958-4856-4357-9D24-E020CB341544}" presName="Accent1Text" presStyleLbl="node1" presStyleIdx="3" presStyleCnt="6"/>
      <dgm:spPr/>
      <dgm:t>
        <a:bodyPr/>
        <a:lstStyle/>
        <a:p>
          <a:endParaRPr lang="pl-PL"/>
        </a:p>
      </dgm:t>
    </dgm:pt>
    <dgm:pt modelId="{C2DDD9B6-6ED7-4630-8B57-DB23044EF932}" type="pres">
      <dgm:prSet presAssocID="{B9331958-4856-4357-9D24-E020CB341544}" presName="spaceBetweenRectangles" presStyleCnt="0"/>
      <dgm:spPr/>
    </dgm:pt>
    <dgm:pt modelId="{B1EC4698-EAA4-4BC6-867A-56602799CF40}" type="pres">
      <dgm:prSet presAssocID="{1922400B-6073-4C12-92F6-88E1B04DD875}" presName="composite" presStyleCnt="0"/>
      <dgm:spPr/>
    </dgm:pt>
    <dgm:pt modelId="{64506A00-2659-43F1-B817-6057F26410C8}" type="pres">
      <dgm:prSet presAssocID="{1922400B-6073-4C12-92F6-88E1B04DD875}" presName="Parent1" presStyleLbl="node1" presStyleIdx="4" presStyleCnt="6" custLinFactNeighborX="689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0BE819-B8F7-4B7E-89BA-A895751553F8}" type="pres">
      <dgm:prSet presAssocID="{1922400B-6073-4C12-92F6-88E1B04DD875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2BCA3D5-1C04-41C5-8BA1-1AB539E144F1}" type="pres">
      <dgm:prSet presAssocID="{1922400B-6073-4C12-92F6-88E1B04DD875}" presName="BalanceSpacing" presStyleCnt="0"/>
      <dgm:spPr/>
    </dgm:pt>
    <dgm:pt modelId="{2DD506F4-B1A7-478C-B9CE-BF3743DF0B83}" type="pres">
      <dgm:prSet presAssocID="{1922400B-6073-4C12-92F6-88E1B04DD875}" presName="BalanceSpacing1" presStyleCnt="0"/>
      <dgm:spPr/>
    </dgm:pt>
    <dgm:pt modelId="{C740089C-D026-4954-A153-473DFF2BAF1D}" type="pres">
      <dgm:prSet presAssocID="{13ECEA04-5B9B-46F6-ACD4-BF98463B2DF1}" presName="Accent1Text" presStyleLbl="node1" presStyleIdx="5" presStyleCnt="6" custLinFactNeighborX="5285" custLinFactNeighborY="2717"/>
      <dgm:spPr/>
      <dgm:t>
        <a:bodyPr/>
        <a:lstStyle/>
        <a:p>
          <a:endParaRPr lang="pl-PL"/>
        </a:p>
      </dgm:t>
    </dgm:pt>
  </dgm:ptLst>
  <dgm:cxnLst>
    <dgm:cxn modelId="{0F6F9D13-4B1E-4022-AB11-466E214820D8}" srcId="{51418F2F-CE85-481C-8EA1-78A5C2C0DFD3}" destId="{A563D7C3-49CF-43AC-A8E8-E0EE808661F5}" srcOrd="0" destOrd="0" parTransId="{1A4277FE-D9D9-4BD0-AD11-799A5DD8A6EB}" sibTransId="{65803192-DD8A-4566-B79E-8CF9D6403F8C}"/>
    <dgm:cxn modelId="{DA963F38-592E-44E3-8030-7435C6471B4E}" type="presOf" srcId="{1922400B-6073-4C12-92F6-88E1B04DD875}" destId="{64506A00-2659-43F1-B817-6057F26410C8}" srcOrd="0" destOrd="0" presId="urn:microsoft.com/office/officeart/2008/layout/AlternatingHexagons"/>
    <dgm:cxn modelId="{5F88D865-531D-4113-BB4C-EAC74BE08EE5}" type="presOf" srcId="{A563D7C3-49CF-43AC-A8E8-E0EE808661F5}" destId="{0B49D924-9656-411D-8737-E5104CC9539A}" srcOrd="0" destOrd="0" presId="urn:microsoft.com/office/officeart/2008/layout/AlternatingHexagons"/>
    <dgm:cxn modelId="{1F539291-3D72-4193-B465-E0615F35554D}" srcId="{84B8A6FD-EBC6-4CEE-B102-97ACE9068DA8}" destId="{1922400B-6073-4C12-92F6-88E1B04DD875}" srcOrd="2" destOrd="0" parTransId="{89C154CF-1922-40C7-B63E-431304166B2B}" sibTransId="{13ECEA04-5B9B-46F6-ACD4-BF98463B2DF1}"/>
    <dgm:cxn modelId="{48EE628C-E000-4D2F-8281-9B55613C31E9}" srcId="{E98A52E6-41D7-46CA-90CE-1B536D0C7C13}" destId="{263F0F51-D38C-49AE-A758-643E0AD9EC3E}" srcOrd="0" destOrd="0" parTransId="{A692F5ED-D06C-43F6-A0B9-7B3EFD9D5F71}" sibTransId="{FB782845-CA0C-4D40-BC65-366680FF7097}"/>
    <dgm:cxn modelId="{26644E53-27FD-48E0-960C-C4FB039FBA34}" type="presOf" srcId="{B9331958-4856-4357-9D24-E020CB341544}" destId="{1E8542F7-4019-4654-BB2A-8DCAA2B0BA81}" srcOrd="0" destOrd="0" presId="urn:microsoft.com/office/officeart/2008/layout/AlternatingHexagons"/>
    <dgm:cxn modelId="{B79EB5D4-59D0-4460-A722-AD10468A1BD2}" type="presOf" srcId="{51418F2F-CE85-481C-8EA1-78A5C2C0DFD3}" destId="{5236AFCE-E1E3-452C-AD54-0D70A9B9CFA1}" srcOrd="0" destOrd="0" presId="urn:microsoft.com/office/officeart/2008/layout/AlternatingHexagons"/>
    <dgm:cxn modelId="{0103D17B-F9EE-48DF-938F-606152B1AEC8}" type="presOf" srcId="{84B8A6FD-EBC6-4CEE-B102-97ACE9068DA8}" destId="{7C8BA163-415D-4A7B-A78E-4D7D8B889755}" srcOrd="0" destOrd="0" presId="urn:microsoft.com/office/officeart/2008/layout/AlternatingHexagons"/>
    <dgm:cxn modelId="{D807A327-0F4B-4DA3-8FE5-380675623647}" type="presOf" srcId="{263F0F51-D38C-49AE-A758-643E0AD9EC3E}" destId="{6C7B3DCC-0487-4877-97F1-0DA386AFBD34}" srcOrd="0" destOrd="0" presId="urn:microsoft.com/office/officeart/2008/layout/AlternatingHexagons"/>
    <dgm:cxn modelId="{F9629EFB-305E-465C-90E6-0C177C9856CC}" srcId="{84B8A6FD-EBC6-4CEE-B102-97ACE9068DA8}" destId="{E98A52E6-41D7-46CA-90CE-1B536D0C7C13}" srcOrd="0" destOrd="0" parTransId="{3548D7FA-3D36-4E0E-824C-DA441711034C}" sibTransId="{09BAD646-8C43-4DE7-831C-6F08995C5797}"/>
    <dgm:cxn modelId="{20A48386-835F-43AA-87DB-B97546CBB8F6}" type="presOf" srcId="{13ECEA04-5B9B-46F6-ACD4-BF98463B2DF1}" destId="{C740089C-D026-4954-A153-473DFF2BAF1D}" srcOrd="0" destOrd="0" presId="urn:microsoft.com/office/officeart/2008/layout/AlternatingHexagons"/>
    <dgm:cxn modelId="{133DF024-9A0C-4D85-9BBC-67CBAD83B46E}" srcId="{84B8A6FD-EBC6-4CEE-B102-97ACE9068DA8}" destId="{51418F2F-CE85-481C-8EA1-78A5C2C0DFD3}" srcOrd="1" destOrd="0" parTransId="{1E5AD77A-443F-43B7-96B8-ABFC6FAB6DA3}" sibTransId="{B9331958-4856-4357-9D24-E020CB341544}"/>
    <dgm:cxn modelId="{61640F92-1121-4E5D-8C7A-B4A9DEFC6C0C}" type="presOf" srcId="{E98A52E6-41D7-46CA-90CE-1B536D0C7C13}" destId="{5DEE2480-0D61-4A09-9937-2917639F25E7}" srcOrd="0" destOrd="0" presId="urn:microsoft.com/office/officeart/2008/layout/AlternatingHexagons"/>
    <dgm:cxn modelId="{D012BB6F-4F76-4746-B474-3C8ADFED0942}" type="presOf" srcId="{09BAD646-8C43-4DE7-831C-6F08995C5797}" destId="{B3ECF2EE-17D5-4CAF-B026-EBB3654EA078}" srcOrd="0" destOrd="0" presId="urn:microsoft.com/office/officeart/2008/layout/AlternatingHexagons"/>
    <dgm:cxn modelId="{75E6B6EF-D309-4DD1-BF1A-DE39267BEA27}" type="presParOf" srcId="{7C8BA163-415D-4A7B-A78E-4D7D8B889755}" destId="{0EFD07B8-9CB6-497E-9737-5393FB6F6A8D}" srcOrd="0" destOrd="0" presId="urn:microsoft.com/office/officeart/2008/layout/AlternatingHexagons"/>
    <dgm:cxn modelId="{591AD23B-C616-41C0-AAA5-F669093E70BB}" type="presParOf" srcId="{0EFD07B8-9CB6-497E-9737-5393FB6F6A8D}" destId="{5DEE2480-0D61-4A09-9937-2917639F25E7}" srcOrd="0" destOrd="0" presId="urn:microsoft.com/office/officeart/2008/layout/AlternatingHexagons"/>
    <dgm:cxn modelId="{46A60099-2C31-4E93-BB62-6AE18497F626}" type="presParOf" srcId="{0EFD07B8-9CB6-497E-9737-5393FB6F6A8D}" destId="{6C7B3DCC-0487-4877-97F1-0DA386AFBD34}" srcOrd="1" destOrd="0" presId="urn:microsoft.com/office/officeart/2008/layout/AlternatingHexagons"/>
    <dgm:cxn modelId="{374BC612-0CB7-463A-86BE-09A42BF9BEE5}" type="presParOf" srcId="{0EFD07B8-9CB6-497E-9737-5393FB6F6A8D}" destId="{4350B2D7-2071-4410-A66B-F2CE3E6D049D}" srcOrd="2" destOrd="0" presId="urn:microsoft.com/office/officeart/2008/layout/AlternatingHexagons"/>
    <dgm:cxn modelId="{C2739B73-788F-48B4-AAED-3B8643E8BB50}" type="presParOf" srcId="{0EFD07B8-9CB6-497E-9737-5393FB6F6A8D}" destId="{EA5EE055-EC8A-4CBD-8435-5267716524F0}" srcOrd="3" destOrd="0" presId="urn:microsoft.com/office/officeart/2008/layout/AlternatingHexagons"/>
    <dgm:cxn modelId="{31FA171F-2FC8-4684-AD00-8F0D21CC2E7A}" type="presParOf" srcId="{0EFD07B8-9CB6-497E-9737-5393FB6F6A8D}" destId="{B3ECF2EE-17D5-4CAF-B026-EBB3654EA078}" srcOrd="4" destOrd="0" presId="urn:microsoft.com/office/officeart/2008/layout/AlternatingHexagons"/>
    <dgm:cxn modelId="{7F2F36D8-50C2-4B2A-8A25-187E17EA6785}" type="presParOf" srcId="{7C8BA163-415D-4A7B-A78E-4D7D8B889755}" destId="{E822B424-2DB6-48DF-AE35-F704E3CB11A3}" srcOrd="1" destOrd="0" presId="urn:microsoft.com/office/officeart/2008/layout/AlternatingHexagons"/>
    <dgm:cxn modelId="{7480C0B3-4EDF-4CDF-98C2-E594304909FE}" type="presParOf" srcId="{7C8BA163-415D-4A7B-A78E-4D7D8B889755}" destId="{31A6C0D9-BC79-4ACE-82B5-7A0A40C0A099}" srcOrd="2" destOrd="0" presId="urn:microsoft.com/office/officeart/2008/layout/AlternatingHexagons"/>
    <dgm:cxn modelId="{FB1CAF4D-EFED-47A0-8D4E-CDF6D03ACC3F}" type="presParOf" srcId="{31A6C0D9-BC79-4ACE-82B5-7A0A40C0A099}" destId="{5236AFCE-E1E3-452C-AD54-0D70A9B9CFA1}" srcOrd="0" destOrd="0" presId="urn:microsoft.com/office/officeart/2008/layout/AlternatingHexagons"/>
    <dgm:cxn modelId="{2ADB430D-2ECC-42BE-BD21-2035E87ABF3F}" type="presParOf" srcId="{31A6C0D9-BC79-4ACE-82B5-7A0A40C0A099}" destId="{0B49D924-9656-411D-8737-E5104CC9539A}" srcOrd="1" destOrd="0" presId="urn:microsoft.com/office/officeart/2008/layout/AlternatingHexagons"/>
    <dgm:cxn modelId="{DDC86437-6AE8-400E-B10C-9AD79E7CCE05}" type="presParOf" srcId="{31A6C0D9-BC79-4ACE-82B5-7A0A40C0A099}" destId="{BF8FBB08-9C20-4F1B-87C9-22773C0422C1}" srcOrd="2" destOrd="0" presId="urn:microsoft.com/office/officeart/2008/layout/AlternatingHexagons"/>
    <dgm:cxn modelId="{1A2099D5-B2AE-48D1-B67C-033C0A726A26}" type="presParOf" srcId="{31A6C0D9-BC79-4ACE-82B5-7A0A40C0A099}" destId="{516C05B3-396F-49C2-A8FC-31B03174732E}" srcOrd="3" destOrd="0" presId="urn:microsoft.com/office/officeart/2008/layout/AlternatingHexagons"/>
    <dgm:cxn modelId="{0C454E88-DB8E-41AE-8447-4BFF729E9712}" type="presParOf" srcId="{31A6C0D9-BC79-4ACE-82B5-7A0A40C0A099}" destId="{1E8542F7-4019-4654-BB2A-8DCAA2B0BA81}" srcOrd="4" destOrd="0" presId="urn:microsoft.com/office/officeart/2008/layout/AlternatingHexagons"/>
    <dgm:cxn modelId="{43875434-D6B4-4250-875A-61428D4D7693}" type="presParOf" srcId="{7C8BA163-415D-4A7B-A78E-4D7D8B889755}" destId="{C2DDD9B6-6ED7-4630-8B57-DB23044EF932}" srcOrd="3" destOrd="0" presId="urn:microsoft.com/office/officeart/2008/layout/AlternatingHexagons"/>
    <dgm:cxn modelId="{D3F7D98F-CF59-43B4-8B93-521130EEA0C0}" type="presParOf" srcId="{7C8BA163-415D-4A7B-A78E-4D7D8B889755}" destId="{B1EC4698-EAA4-4BC6-867A-56602799CF40}" srcOrd="4" destOrd="0" presId="urn:microsoft.com/office/officeart/2008/layout/AlternatingHexagons"/>
    <dgm:cxn modelId="{61DCA047-73A0-4DBD-9F26-D7EE0D1CAF91}" type="presParOf" srcId="{B1EC4698-EAA4-4BC6-867A-56602799CF40}" destId="{64506A00-2659-43F1-B817-6057F26410C8}" srcOrd="0" destOrd="0" presId="urn:microsoft.com/office/officeart/2008/layout/AlternatingHexagons"/>
    <dgm:cxn modelId="{CF4510F9-2E33-41C4-BE79-258187619BF2}" type="presParOf" srcId="{B1EC4698-EAA4-4BC6-867A-56602799CF40}" destId="{540BE819-B8F7-4B7E-89BA-A895751553F8}" srcOrd="1" destOrd="0" presId="urn:microsoft.com/office/officeart/2008/layout/AlternatingHexagons"/>
    <dgm:cxn modelId="{5B4C9A83-12C7-4CF8-A168-671839586392}" type="presParOf" srcId="{B1EC4698-EAA4-4BC6-867A-56602799CF40}" destId="{B2BCA3D5-1C04-41C5-8BA1-1AB539E144F1}" srcOrd="2" destOrd="0" presId="urn:microsoft.com/office/officeart/2008/layout/AlternatingHexagons"/>
    <dgm:cxn modelId="{21006820-0E43-49B8-8DC8-95AF7BA29F76}" type="presParOf" srcId="{B1EC4698-EAA4-4BC6-867A-56602799CF40}" destId="{2DD506F4-B1A7-478C-B9CE-BF3743DF0B83}" srcOrd="3" destOrd="0" presId="urn:microsoft.com/office/officeart/2008/layout/AlternatingHexagons"/>
    <dgm:cxn modelId="{08923EA5-525C-4CB5-9733-08707BA4F841}" type="presParOf" srcId="{B1EC4698-EAA4-4BC6-867A-56602799CF40}" destId="{C740089C-D026-4954-A153-473DFF2BAF1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53377D-65B9-42C9-915B-8E1ACBBD16D9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61C2CA-7AFE-427E-B199-DCEC349327CB}">
      <dgm:prSet phldrT="[Tekst]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pl-PL" b="1" dirty="0" smtClean="0"/>
            <a:t>Koszty personelu</a:t>
          </a:r>
          <a:endParaRPr lang="pl-PL" b="1" dirty="0"/>
        </a:p>
      </dgm:t>
    </dgm:pt>
    <dgm:pt modelId="{E83C65BB-1792-444D-8C92-0105BFF3422F}" type="parTrans" cxnId="{E443032F-02AA-4DED-BC27-33DB7638DBC1}">
      <dgm:prSet/>
      <dgm:spPr/>
      <dgm:t>
        <a:bodyPr/>
        <a:lstStyle/>
        <a:p>
          <a:endParaRPr lang="pl-PL"/>
        </a:p>
      </dgm:t>
    </dgm:pt>
    <dgm:pt modelId="{C5F83803-5942-42D6-8E74-91901A0088D2}" type="sibTrans" cxnId="{E443032F-02AA-4DED-BC27-33DB7638DBC1}">
      <dgm:prSet/>
      <dgm:spPr/>
      <dgm:t>
        <a:bodyPr/>
        <a:lstStyle/>
        <a:p>
          <a:endParaRPr lang="pl-PL"/>
        </a:p>
      </dgm:t>
    </dgm:pt>
    <dgm:pt modelId="{38A9EBE0-D2BD-4178-8AC9-C82025059021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endParaRPr lang="pl-PL" sz="1000" dirty="0" smtClean="0"/>
        </a:p>
        <a:p>
          <a:r>
            <a:rPr lang="pl-PL" sz="2500" b="1" dirty="0" smtClean="0"/>
            <a:t>wynagrodzenie netto</a:t>
          </a:r>
          <a:endParaRPr lang="pl-PL" sz="2500" b="1" dirty="0"/>
        </a:p>
      </dgm:t>
    </dgm:pt>
    <dgm:pt modelId="{62C424DB-0EFC-47BF-8E86-8AFA69858170}" type="parTrans" cxnId="{716A3CA6-AC16-4F7A-89F3-4CFEDB09FD86}">
      <dgm:prSet/>
      <dgm:spPr/>
      <dgm:t>
        <a:bodyPr/>
        <a:lstStyle/>
        <a:p>
          <a:endParaRPr lang="pl-PL"/>
        </a:p>
      </dgm:t>
    </dgm:pt>
    <dgm:pt modelId="{FB5413E4-0994-4531-96BF-EE5D06C48065}" type="sibTrans" cxnId="{716A3CA6-AC16-4F7A-89F3-4CFEDB09FD86}">
      <dgm:prSet/>
      <dgm:spPr/>
      <dgm:t>
        <a:bodyPr/>
        <a:lstStyle/>
        <a:p>
          <a:endParaRPr lang="pl-PL"/>
        </a:p>
      </dgm:t>
    </dgm:pt>
    <dgm:pt modelId="{093BDB23-8FA3-4AB3-9F5F-7F50F5BEA210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endParaRPr lang="pl-PL" sz="1000" dirty="0" smtClean="0"/>
        </a:p>
        <a:p>
          <a:r>
            <a:rPr lang="pl-PL" sz="2500" b="1" dirty="0" smtClean="0"/>
            <a:t>podatek</a:t>
          </a:r>
        </a:p>
      </dgm:t>
    </dgm:pt>
    <dgm:pt modelId="{C318CF67-6EA0-4F9D-9F1E-EFEAF7E1682D}" type="parTrans" cxnId="{0C44085A-C01F-45C7-B155-F8FCF630878B}">
      <dgm:prSet/>
      <dgm:spPr/>
      <dgm:t>
        <a:bodyPr/>
        <a:lstStyle/>
        <a:p>
          <a:endParaRPr lang="pl-PL"/>
        </a:p>
      </dgm:t>
    </dgm:pt>
    <dgm:pt modelId="{AB253ADF-8E0D-47BF-90A0-FBBDF6E5416A}" type="sibTrans" cxnId="{0C44085A-C01F-45C7-B155-F8FCF630878B}">
      <dgm:prSet/>
      <dgm:spPr/>
      <dgm:t>
        <a:bodyPr/>
        <a:lstStyle/>
        <a:p>
          <a:endParaRPr lang="pl-PL"/>
        </a:p>
      </dgm:t>
    </dgm:pt>
    <dgm:pt modelId="{171F0AE3-317B-4452-9D14-6578DDC23FDB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2500" b="1" dirty="0" smtClean="0"/>
            <a:t>ZUS</a:t>
          </a:r>
          <a:r>
            <a:rPr lang="pl-PL" sz="2500" dirty="0" smtClean="0"/>
            <a:t> </a:t>
          </a:r>
        </a:p>
        <a:p>
          <a:r>
            <a:rPr lang="pl-PL" sz="1200" dirty="0" smtClean="0"/>
            <a:t>(składki na ubezpieczenie społeczne              i zdrowotne)</a:t>
          </a:r>
          <a:endParaRPr lang="pl-PL" sz="1200" dirty="0"/>
        </a:p>
      </dgm:t>
    </dgm:pt>
    <dgm:pt modelId="{C10C3A1A-B67B-4A65-91F5-6E0627CA7D8D}" type="parTrans" cxnId="{932198F9-18A2-40FF-A5DC-4C9F347FA5FA}">
      <dgm:prSet/>
      <dgm:spPr/>
      <dgm:t>
        <a:bodyPr/>
        <a:lstStyle/>
        <a:p>
          <a:endParaRPr lang="pl-PL"/>
        </a:p>
      </dgm:t>
    </dgm:pt>
    <dgm:pt modelId="{BCCF5A8F-4379-4A34-88E1-D5E497DE2F70}" type="sibTrans" cxnId="{932198F9-18A2-40FF-A5DC-4C9F347FA5FA}">
      <dgm:prSet/>
      <dgm:spPr/>
      <dgm:t>
        <a:bodyPr/>
        <a:lstStyle/>
        <a:p>
          <a:endParaRPr lang="pl-PL"/>
        </a:p>
      </dgm:t>
    </dgm:pt>
    <dgm:pt modelId="{F8CE4CBF-0889-4AD9-A36A-16A3F3E11A61}">
      <dgm:prSet phldrT="[Tekst]" custT="1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sz="2500" b="1" dirty="0" smtClean="0"/>
            <a:t>inne</a:t>
          </a:r>
        </a:p>
        <a:p>
          <a:r>
            <a:rPr lang="pl-PL" sz="1200" b="0" dirty="0" smtClean="0"/>
            <a:t>(FP, Fundusz Gwarantowanych Świadczeń Pracowniczych, „13”, delegacje, dodatek (max. 40 %), nagrody, premie)</a:t>
          </a:r>
          <a:endParaRPr lang="pl-PL" sz="1200" b="0" dirty="0"/>
        </a:p>
      </dgm:t>
    </dgm:pt>
    <dgm:pt modelId="{7C9F232A-DC53-401F-9642-C29DD36946D3}" type="parTrans" cxnId="{1F67BD6A-5E20-4429-AD60-0611D795153D}">
      <dgm:prSet/>
      <dgm:spPr/>
      <dgm:t>
        <a:bodyPr/>
        <a:lstStyle/>
        <a:p>
          <a:endParaRPr lang="pl-PL"/>
        </a:p>
      </dgm:t>
    </dgm:pt>
    <dgm:pt modelId="{5822920A-674E-445B-A1E7-311B1FE9B942}" type="sibTrans" cxnId="{1F67BD6A-5E20-4429-AD60-0611D795153D}">
      <dgm:prSet/>
      <dgm:spPr/>
      <dgm:t>
        <a:bodyPr/>
        <a:lstStyle/>
        <a:p>
          <a:endParaRPr lang="pl-PL"/>
        </a:p>
      </dgm:t>
    </dgm:pt>
    <dgm:pt modelId="{7CA1B1A4-6AB5-4F5F-8E75-E8BBB2F2575C}" type="pres">
      <dgm:prSet presAssocID="{EB53377D-65B9-42C9-915B-8E1ACBBD16D9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9C62391-C214-4182-ADC2-AAD903528FD9}" type="pres">
      <dgm:prSet presAssocID="{EB53377D-65B9-42C9-915B-8E1ACBBD16D9}" presName="matrix" presStyleCnt="0"/>
      <dgm:spPr/>
    </dgm:pt>
    <dgm:pt modelId="{B0D2302C-F070-4D4E-8C24-DE8824A9FCE3}" type="pres">
      <dgm:prSet presAssocID="{EB53377D-65B9-42C9-915B-8E1ACBBD16D9}" presName="tile1" presStyleLbl="node1" presStyleIdx="0" presStyleCnt="4"/>
      <dgm:spPr/>
      <dgm:t>
        <a:bodyPr/>
        <a:lstStyle/>
        <a:p>
          <a:endParaRPr lang="pl-PL"/>
        </a:p>
      </dgm:t>
    </dgm:pt>
    <dgm:pt modelId="{6351353A-28C6-4B66-BED2-B8DED6994E13}" type="pres">
      <dgm:prSet presAssocID="{EB53377D-65B9-42C9-915B-8E1ACBBD16D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6B7A89E-72C0-4097-8D8A-D79BC8E89A37}" type="pres">
      <dgm:prSet presAssocID="{EB53377D-65B9-42C9-915B-8E1ACBBD16D9}" presName="tile2" presStyleLbl="node1" presStyleIdx="1" presStyleCnt="4"/>
      <dgm:spPr/>
      <dgm:t>
        <a:bodyPr/>
        <a:lstStyle/>
        <a:p>
          <a:endParaRPr lang="pl-PL"/>
        </a:p>
      </dgm:t>
    </dgm:pt>
    <dgm:pt modelId="{CE03E997-7DA7-4444-9125-4C1A2AC575D2}" type="pres">
      <dgm:prSet presAssocID="{EB53377D-65B9-42C9-915B-8E1ACBBD16D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B3478A5-695B-43AB-9FEC-463E89BFF666}" type="pres">
      <dgm:prSet presAssocID="{EB53377D-65B9-42C9-915B-8E1ACBBD16D9}" presName="tile3" presStyleLbl="node1" presStyleIdx="2" presStyleCnt="4"/>
      <dgm:spPr/>
      <dgm:t>
        <a:bodyPr/>
        <a:lstStyle/>
        <a:p>
          <a:endParaRPr lang="pl-PL"/>
        </a:p>
      </dgm:t>
    </dgm:pt>
    <dgm:pt modelId="{A16804B2-1C31-43B3-9307-3754940AFAE7}" type="pres">
      <dgm:prSet presAssocID="{EB53377D-65B9-42C9-915B-8E1ACBBD16D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93E86A-2EC8-42CA-A334-E783B800A8A6}" type="pres">
      <dgm:prSet presAssocID="{EB53377D-65B9-42C9-915B-8E1ACBBD16D9}" presName="tile4" presStyleLbl="node1" presStyleIdx="3" presStyleCnt="4"/>
      <dgm:spPr/>
      <dgm:t>
        <a:bodyPr/>
        <a:lstStyle/>
        <a:p>
          <a:endParaRPr lang="pl-PL"/>
        </a:p>
      </dgm:t>
    </dgm:pt>
    <dgm:pt modelId="{6494D6FF-E3F6-4DB2-865E-E5D96CDCE0D4}" type="pres">
      <dgm:prSet presAssocID="{EB53377D-65B9-42C9-915B-8E1ACBBD16D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A988E0-3938-4938-B7AF-3813A4DF7B1C}" type="pres">
      <dgm:prSet presAssocID="{EB53377D-65B9-42C9-915B-8E1ACBBD16D9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</dgm:ptLst>
  <dgm:cxnLst>
    <dgm:cxn modelId="{EE81E4D5-E4E5-43CC-B884-F15919C135B7}" type="presOf" srcId="{171F0AE3-317B-4452-9D14-6578DDC23FDB}" destId="{A16804B2-1C31-43B3-9307-3754940AFAE7}" srcOrd="1" destOrd="0" presId="urn:microsoft.com/office/officeart/2005/8/layout/matrix1"/>
    <dgm:cxn modelId="{D44562F4-C76C-4B4D-8D07-697C42D4B7B4}" type="presOf" srcId="{F8CE4CBF-0889-4AD9-A36A-16A3F3E11A61}" destId="{9093E86A-2EC8-42CA-A334-E783B800A8A6}" srcOrd="0" destOrd="0" presId="urn:microsoft.com/office/officeart/2005/8/layout/matrix1"/>
    <dgm:cxn modelId="{9F54B793-FEBD-4A3A-92C6-1CBFDF9C4560}" type="presOf" srcId="{7861C2CA-7AFE-427E-B199-DCEC349327CB}" destId="{94A988E0-3938-4938-B7AF-3813A4DF7B1C}" srcOrd="0" destOrd="0" presId="urn:microsoft.com/office/officeart/2005/8/layout/matrix1"/>
    <dgm:cxn modelId="{03133877-0090-4D33-8D8C-A5F047A4F8D7}" type="presOf" srcId="{093BDB23-8FA3-4AB3-9F5F-7F50F5BEA210}" destId="{B6B7A89E-72C0-4097-8D8A-D79BC8E89A37}" srcOrd="0" destOrd="0" presId="urn:microsoft.com/office/officeart/2005/8/layout/matrix1"/>
    <dgm:cxn modelId="{981ECDBE-3D71-4B9F-982E-86A4E8C2A7E1}" type="presOf" srcId="{38A9EBE0-D2BD-4178-8AC9-C82025059021}" destId="{B0D2302C-F070-4D4E-8C24-DE8824A9FCE3}" srcOrd="0" destOrd="0" presId="urn:microsoft.com/office/officeart/2005/8/layout/matrix1"/>
    <dgm:cxn modelId="{932198F9-18A2-40FF-A5DC-4C9F347FA5FA}" srcId="{7861C2CA-7AFE-427E-B199-DCEC349327CB}" destId="{171F0AE3-317B-4452-9D14-6578DDC23FDB}" srcOrd="2" destOrd="0" parTransId="{C10C3A1A-B67B-4A65-91F5-6E0627CA7D8D}" sibTransId="{BCCF5A8F-4379-4A34-88E1-D5E497DE2F70}"/>
    <dgm:cxn modelId="{1F67BD6A-5E20-4429-AD60-0611D795153D}" srcId="{7861C2CA-7AFE-427E-B199-DCEC349327CB}" destId="{F8CE4CBF-0889-4AD9-A36A-16A3F3E11A61}" srcOrd="3" destOrd="0" parTransId="{7C9F232A-DC53-401F-9642-C29DD36946D3}" sibTransId="{5822920A-674E-445B-A1E7-311B1FE9B942}"/>
    <dgm:cxn modelId="{AE432A70-B2B1-4BE5-8F29-FB523B727FF2}" type="presOf" srcId="{F8CE4CBF-0889-4AD9-A36A-16A3F3E11A61}" destId="{6494D6FF-E3F6-4DB2-865E-E5D96CDCE0D4}" srcOrd="1" destOrd="0" presId="urn:microsoft.com/office/officeart/2005/8/layout/matrix1"/>
    <dgm:cxn modelId="{123E22A1-424A-45F7-8F0B-9F939B20F66D}" type="presOf" srcId="{38A9EBE0-D2BD-4178-8AC9-C82025059021}" destId="{6351353A-28C6-4B66-BED2-B8DED6994E13}" srcOrd="1" destOrd="0" presId="urn:microsoft.com/office/officeart/2005/8/layout/matrix1"/>
    <dgm:cxn modelId="{E5C17A54-8CDF-4A88-9BB2-C549A659F9B4}" type="presOf" srcId="{EB53377D-65B9-42C9-915B-8E1ACBBD16D9}" destId="{7CA1B1A4-6AB5-4F5F-8E75-E8BBB2F2575C}" srcOrd="0" destOrd="0" presId="urn:microsoft.com/office/officeart/2005/8/layout/matrix1"/>
    <dgm:cxn modelId="{E443032F-02AA-4DED-BC27-33DB7638DBC1}" srcId="{EB53377D-65B9-42C9-915B-8E1ACBBD16D9}" destId="{7861C2CA-7AFE-427E-B199-DCEC349327CB}" srcOrd="0" destOrd="0" parTransId="{E83C65BB-1792-444D-8C92-0105BFF3422F}" sibTransId="{C5F83803-5942-42D6-8E74-91901A0088D2}"/>
    <dgm:cxn modelId="{0C44085A-C01F-45C7-B155-F8FCF630878B}" srcId="{7861C2CA-7AFE-427E-B199-DCEC349327CB}" destId="{093BDB23-8FA3-4AB3-9F5F-7F50F5BEA210}" srcOrd="1" destOrd="0" parTransId="{C318CF67-6EA0-4F9D-9F1E-EFEAF7E1682D}" sibTransId="{AB253ADF-8E0D-47BF-90A0-FBBDF6E5416A}"/>
    <dgm:cxn modelId="{F574F500-4D00-499E-9D75-E5279D2E016A}" type="presOf" srcId="{171F0AE3-317B-4452-9D14-6578DDC23FDB}" destId="{7B3478A5-695B-43AB-9FEC-463E89BFF666}" srcOrd="0" destOrd="0" presId="urn:microsoft.com/office/officeart/2005/8/layout/matrix1"/>
    <dgm:cxn modelId="{55616EF8-C3D8-42FE-82BB-A1AB751B8C66}" type="presOf" srcId="{093BDB23-8FA3-4AB3-9F5F-7F50F5BEA210}" destId="{CE03E997-7DA7-4444-9125-4C1A2AC575D2}" srcOrd="1" destOrd="0" presId="urn:microsoft.com/office/officeart/2005/8/layout/matrix1"/>
    <dgm:cxn modelId="{716A3CA6-AC16-4F7A-89F3-4CFEDB09FD86}" srcId="{7861C2CA-7AFE-427E-B199-DCEC349327CB}" destId="{38A9EBE0-D2BD-4178-8AC9-C82025059021}" srcOrd="0" destOrd="0" parTransId="{62C424DB-0EFC-47BF-8E86-8AFA69858170}" sibTransId="{FB5413E4-0994-4531-96BF-EE5D06C48065}"/>
    <dgm:cxn modelId="{DE5BC775-B4A7-4CEC-A5B1-1D358EDE42CD}" type="presParOf" srcId="{7CA1B1A4-6AB5-4F5F-8E75-E8BBB2F2575C}" destId="{69C62391-C214-4182-ADC2-AAD903528FD9}" srcOrd="0" destOrd="0" presId="urn:microsoft.com/office/officeart/2005/8/layout/matrix1"/>
    <dgm:cxn modelId="{5FCD892E-361D-461D-ADA7-DD4705B9D28D}" type="presParOf" srcId="{69C62391-C214-4182-ADC2-AAD903528FD9}" destId="{B0D2302C-F070-4D4E-8C24-DE8824A9FCE3}" srcOrd="0" destOrd="0" presId="urn:microsoft.com/office/officeart/2005/8/layout/matrix1"/>
    <dgm:cxn modelId="{182072DE-34F1-4F96-BD6E-28578322B4CB}" type="presParOf" srcId="{69C62391-C214-4182-ADC2-AAD903528FD9}" destId="{6351353A-28C6-4B66-BED2-B8DED6994E13}" srcOrd="1" destOrd="0" presId="urn:microsoft.com/office/officeart/2005/8/layout/matrix1"/>
    <dgm:cxn modelId="{DE0C5225-F44D-411B-86ED-B2FACF6A1DE8}" type="presParOf" srcId="{69C62391-C214-4182-ADC2-AAD903528FD9}" destId="{B6B7A89E-72C0-4097-8D8A-D79BC8E89A37}" srcOrd="2" destOrd="0" presId="urn:microsoft.com/office/officeart/2005/8/layout/matrix1"/>
    <dgm:cxn modelId="{0C024D07-D8F4-44E1-8048-774E26FC7713}" type="presParOf" srcId="{69C62391-C214-4182-ADC2-AAD903528FD9}" destId="{CE03E997-7DA7-4444-9125-4C1A2AC575D2}" srcOrd="3" destOrd="0" presId="urn:microsoft.com/office/officeart/2005/8/layout/matrix1"/>
    <dgm:cxn modelId="{71619424-4E1A-4B9E-B112-86276833C86B}" type="presParOf" srcId="{69C62391-C214-4182-ADC2-AAD903528FD9}" destId="{7B3478A5-695B-43AB-9FEC-463E89BFF666}" srcOrd="4" destOrd="0" presId="urn:microsoft.com/office/officeart/2005/8/layout/matrix1"/>
    <dgm:cxn modelId="{2A8D807B-D401-4D1E-84C3-7EDBFEF7B8C7}" type="presParOf" srcId="{69C62391-C214-4182-ADC2-AAD903528FD9}" destId="{A16804B2-1C31-43B3-9307-3754940AFAE7}" srcOrd="5" destOrd="0" presId="urn:microsoft.com/office/officeart/2005/8/layout/matrix1"/>
    <dgm:cxn modelId="{D5CE248D-AA53-4C2C-8B7C-07D027CFFA8E}" type="presParOf" srcId="{69C62391-C214-4182-ADC2-AAD903528FD9}" destId="{9093E86A-2EC8-42CA-A334-E783B800A8A6}" srcOrd="6" destOrd="0" presId="urn:microsoft.com/office/officeart/2005/8/layout/matrix1"/>
    <dgm:cxn modelId="{A6364069-A0C9-46AE-8560-CF926531F3A1}" type="presParOf" srcId="{69C62391-C214-4182-ADC2-AAD903528FD9}" destId="{6494D6FF-E3F6-4DB2-865E-E5D96CDCE0D4}" srcOrd="7" destOrd="0" presId="urn:microsoft.com/office/officeart/2005/8/layout/matrix1"/>
    <dgm:cxn modelId="{E74B08F6-F938-4381-8B2A-C98C252CA5B9}" type="presParOf" srcId="{7CA1B1A4-6AB5-4F5F-8E75-E8BBB2F2575C}" destId="{94A988E0-3938-4938-B7AF-3813A4DF7B1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304131-1521-44BE-830D-2835C88A71D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5737ECB-8B6C-4BC6-9644-E3ECF5F50BC9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zakup środka trwałego + amortyzacja</a:t>
          </a:r>
        </a:p>
      </dgm:t>
    </dgm:pt>
    <dgm:pt modelId="{C9BAE882-3D57-4F0E-8EC4-D6587353BE04}" type="parTrans" cxnId="{C9127E1F-EFF5-4627-A14F-6F0201E151F1}">
      <dgm:prSet/>
      <dgm:spPr/>
      <dgm:t>
        <a:bodyPr/>
        <a:lstStyle/>
        <a:p>
          <a:endParaRPr lang="pl-PL"/>
        </a:p>
      </dgm:t>
    </dgm:pt>
    <dgm:pt modelId="{7551FCA3-3215-4FC6-B263-BD40FD449C8D}" type="sibTrans" cxnId="{C9127E1F-EFF5-4627-A14F-6F0201E151F1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VAT</a:t>
          </a:r>
          <a:endParaRPr lang="pl-PL" dirty="0"/>
        </a:p>
      </dgm:t>
    </dgm:pt>
    <dgm:pt modelId="{DFE2F4D2-D067-4332-BA2B-9450207A3816}">
      <dgm:prSet phldrT="[Tekst]" custT="1"/>
      <dgm:spPr/>
      <dgm:t>
        <a:bodyPr/>
        <a:lstStyle/>
        <a:p>
          <a:pPr algn="ctr"/>
          <a:r>
            <a:rPr lang="pl-PL" sz="1200" dirty="0" smtClean="0">
              <a:latin typeface="Lato" panose="020F0502020204030203" pitchFamily="34" charset="-18"/>
            </a:rPr>
            <a:t>w przypadku możliwości odzyskania tego podatku ze środków budżetu państwa </a:t>
          </a:r>
          <a:endParaRPr lang="pl-PL" sz="1200" dirty="0"/>
        </a:p>
      </dgm:t>
    </dgm:pt>
    <dgm:pt modelId="{DC62910E-5E12-4918-904D-62BB8F3150AD}" type="parTrans" cxnId="{C87682D7-3FF9-433D-93F8-229B06A707FB}">
      <dgm:prSet/>
      <dgm:spPr/>
      <dgm:t>
        <a:bodyPr/>
        <a:lstStyle/>
        <a:p>
          <a:endParaRPr lang="pl-PL"/>
        </a:p>
      </dgm:t>
    </dgm:pt>
    <dgm:pt modelId="{CEDDE183-E448-4BE0-84BB-8C7F156730DC}" type="sibTrans" cxnId="{C87682D7-3FF9-433D-93F8-229B06A707FB}">
      <dgm:prSet/>
      <dgm:spPr/>
      <dgm:t>
        <a:bodyPr/>
        <a:lstStyle/>
        <a:p>
          <a:endParaRPr lang="pl-PL"/>
        </a:p>
      </dgm:t>
    </dgm:pt>
    <dgm:pt modelId="{CFD2F0F5-3BC2-43D4-BABF-E64A8F226B75}">
      <dgm:prSet phldrT="[Tekst]" custT="1"/>
      <dgm:spPr/>
      <dgm:t>
        <a:bodyPr/>
        <a:lstStyle/>
        <a:p>
          <a:pPr algn="ctr"/>
          <a:r>
            <a:rPr lang="pl-PL" sz="1200" dirty="0" smtClean="0">
              <a:latin typeface="Lato" panose="020F0502020204030203" pitchFamily="34" charset="-18"/>
            </a:rPr>
            <a:t>współfinansowanego ze środków UE lub/oraz dotacji   z krajowych środków publicznych w ciągu                7 poprzednich lat (10 lat dla nieruchomości)</a:t>
          </a:r>
          <a:endParaRPr lang="pl-PL" sz="1200" dirty="0"/>
        </a:p>
      </dgm:t>
    </dgm:pt>
    <dgm:pt modelId="{CE982F1C-843C-4BC9-BF4D-3CCAC918389E}" type="parTrans" cxnId="{C62BEBC6-26E3-4BC9-A2AA-08A8AFEC23F6}">
      <dgm:prSet/>
      <dgm:spPr/>
      <dgm:t>
        <a:bodyPr/>
        <a:lstStyle/>
        <a:p>
          <a:endParaRPr lang="pl-PL"/>
        </a:p>
      </dgm:t>
    </dgm:pt>
    <dgm:pt modelId="{127486FC-C298-4E69-B9EC-00476AF7CDAB}" type="sibTrans" cxnId="{C62BEBC6-26E3-4BC9-A2AA-08A8AFEC23F6}">
      <dgm:prSet/>
      <dgm:spPr/>
      <dgm:t>
        <a:bodyPr/>
        <a:lstStyle/>
        <a:p>
          <a:endParaRPr lang="pl-PL"/>
        </a:p>
      </dgm:t>
    </dgm:pt>
    <dgm:pt modelId="{C34B007C-2D1B-47FF-B3E6-12742520477D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wkład własny niepieniężny</a:t>
          </a:r>
          <a:endParaRPr lang="pl-PL" dirty="0"/>
        </a:p>
      </dgm:t>
    </dgm:pt>
    <dgm:pt modelId="{6832F715-81D1-4BA0-9357-07BAFBEA15F3}" type="parTrans" cxnId="{D18DD370-B473-4A22-93DB-9751BA7AC223}">
      <dgm:prSet/>
      <dgm:spPr/>
      <dgm:t>
        <a:bodyPr/>
        <a:lstStyle/>
        <a:p>
          <a:endParaRPr lang="pl-PL"/>
        </a:p>
      </dgm:t>
    </dgm:pt>
    <dgm:pt modelId="{A646F956-8C62-4182-9EC5-CFA35705154F}" type="sibTrans" cxnId="{D18DD370-B473-4A22-93DB-9751BA7AC223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rozliczenie wydatku w kosztach bezpośrednich i pośrednich</a:t>
          </a:r>
          <a:endParaRPr lang="pl-PL" dirty="0"/>
        </a:p>
      </dgm:t>
    </dgm:pt>
    <dgm:pt modelId="{D88BBFFD-3898-4B46-9582-5FAF7866BB7A}">
      <dgm:prSet phldrT="[Tekst]" custT="1"/>
      <dgm:spPr/>
      <dgm:t>
        <a:bodyPr/>
        <a:lstStyle/>
        <a:p>
          <a:pPr algn="ctr"/>
          <a:r>
            <a:rPr lang="pl-PL" sz="1200" dirty="0" smtClean="0">
              <a:latin typeface="Lato" panose="020F0502020204030203" pitchFamily="34" charset="-18"/>
            </a:rPr>
            <a:t>współfinansowany ze środków UE lub/oraz dotacji z krajowych środków publicznych        w ciągu 7 poprzednich lat (10 lat dla nieruchomości)</a:t>
          </a:r>
          <a:endParaRPr lang="pl-PL" sz="1200" dirty="0"/>
        </a:p>
      </dgm:t>
    </dgm:pt>
    <dgm:pt modelId="{30BDF345-079D-45E2-B0D5-AD59EA83EFD6}" type="parTrans" cxnId="{A2D8BD18-45C0-43B8-8211-CBC128BCE2A0}">
      <dgm:prSet/>
      <dgm:spPr/>
      <dgm:t>
        <a:bodyPr/>
        <a:lstStyle/>
        <a:p>
          <a:endParaRPr lang="pl-PL"/>
        </a:p>
      </dgm:t>
    </dgm:pt>
    <dgm:pt modelId="{E905AACF-A79D-4AD0-8D94-F78B8E70F485}" type="sibTrans" cxnId="{A2D8BD18-45C0-43B8-8211-CBC128BCE2A0}">
      <dgm:prSet/>
      <dgm:spPr/>
      <dgm:t>
        <a:bodyPr/>
        <a:lstStyle/>
        <a:p>
          <a:endParaRPr lang="pl-PL"/>
        </a:p>
      </dgm:t>
    </dgm:pt>
    <dgm:pt modelId="{0C9247D1-9B1B-4C35-A4F8-C3EB01AEB5A9}">
      <dgm:prSet phldrT="[Tekst]"/>
      <dgm:spPr>
        <a:solidFill>
          <a:schemeClr val="bg1">
            <a:lumMod val="50000"/>
          </a:schemeClr>
        </a:solidFill>
      </dgm:spPr>
      <dgm:t>
        <a:bodyPr/>
        <a:lstStyle/>
        <a:p>
          <a:endParaRPr lang="pl-PL" dirty="0"/>
        </a:p>
      </dgm:t>
    </dgm:pt>
    <dgm:pt modelId="{05D64089-6FDE-4D85-B56E-06BEBF58EAFF}" type="sibTrans" cxnId="{367F3739-0773-4125-96D4-013872FC1618}">
      <dgm:prSet/>
      <dgm:spPr>
        <a:solidFill>
          <a:schemeClr val="bg1">
            <a:lumMod val="50000"/>
          </a:schemeClr>
        </a:solidFill>
      </dgm:spPr>
      <dgm:t>
        <a:bodyPr/>
        <a:lstStyle/>
        <a:p>
          <a:r>
            <a:rPr lang="pl-PL" dirty="0" smtClean="0"/>
            <a:t>zakup używanego środka trwałego </a:t>
          </a:r>
          <a:endParaRPr lang="pl-PL" dirty="0"/>
        </a:p>
      </dgm:t>
    </dgm:pt>
    <dgm:pt modelId="{87FBE70A-06CD-4435-9C01-3036ECBE4547}" type="parTrans" cxnId="{367F3739-0773-4125-96D4-013872FC1618}">
      <dgm:prSet/>
      <dgm:spPr/>
      <dgm:t>
        <a:bodyPr/>
        <a:lstStyle/>
        <a:p>
          <a:endParaRPr lang="pl-PL"/>
        </a:p>
      </dgm:t>
    </dgm:pt>
    <dgm:pt modelId="{CDBE63D8-3565-45E3-868F-93D9C2656B23}" type="pres">
      <dgm:prSet presAssocID="{F1304131-1521-44BE-830D-2835C88A71D3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0B8955AE-5CC8-4F2C-A311-27C4A488078B}" type="pres">
      <dgm:prSet presAssocID="{85737ECB-8B6C-4BC6-9644-E3ECF5F50BC9}" presName="composite" presStyleCnt="0"/>
      <dgm:spPr/>
    </dgm:pt>
    <dgm:pt modelId="{A0506059-F89E-457A-872B-B11C30D73F84}" type="pres">
      <dgm:prSet presAssocID="{85737ECB-8B6C-4BC6-9644-E3ECF5F50BC9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998BDE-43FD-4AC5-8C66-E608E2661B52}" type="pres">
      <dgm:prSet presAssocID="{85737ECB-8B6C-4BC6-9644-E3ECF5F50BC9}" presName="Childtext1" presStyleLbl="revTx" presStyleIdx="0" presStyleCnt="3" custScaleX="114860" custScaleY="132392" custLinFactX="-100000" custLinFactNeighborX="-170067" custLinFactNeighborY="123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3B7AE0-4514-4F7E-86E0-80A132929076}" type="pres">
      <dgm:prSet presAssocID="{85737ECB-8B6C-4BC6-9644-E3ECF5F50BC9}" presName="BalanceSpacing" presStyleCnt="0"/>
      <dgm:spPr/>
    </dgm:pt>
    <dgm:pt modelId="{A034112A-5648-4461-83E2-B6260D31ACD8}" type="pres">
      <dgm:prSet presAssocID="{85737ECB-8B6C-4BC6-9644-E3ECF5F50BC9}" presName="BalanceSpacing1" presStyleCnt="0"/>
      <dgm:spPr/>
    </dgm:pt>
    <dgm:pt modelId="{2EE2DAAD-7BA9-43F1-BE12-7DD499C21047}" type="pres">
      <dgm:prSet presAssocID="{7551FCA3-3215-4FC6-B263-BD40FD449C8D}" presName="Accent1Text" presStyleLbl="node1" presStyleIdx="1" presStyleCnt="6"/>
      <dgm:spPr/>
      <dgm:t>
        <a:bodyPr/>
        <a:lstStyle/>
        <a:p>
          <a:endParaRPr lang="pl-PL"/>
        </a:p>
      </dgm:t>
    </dgm:pt>
    <dgm:pt modelId="{DA2D29DA-9283-46F4-86A8-B6BD1485C4A1}" type="pres">
      <dgm:prSet presAssocID="{7551FCA3-3215-4FC6-B263-BD40FD449C8D}" presName="spaceBetweenRectangles" presStyleCnt="0"/>
      <dgm:spPr/>
    </dgm:pt>
    <dgm:pt modelId="{56F55396-1493-430D-842F-31EF7BBBFF64}" type="pres">
      <dgm:prSet presAssocID="{0C9247D1-9B1B-4C35-A4F8-C3EB01AEB5A9}" presName="composite" presStyleCnt="0"/>
      <dgm:spPr/>
    </dgm:pt>
    <dgm:pt modelId="{9691A736-3465-4701-8C05-1B8979329D23}" type="pres">
      <dgm:prSet presAssocID="{0C9247D1-9B1B-4C35-A4F8-C3EB01AEB5A9}" presName="Parent1" presStyleLbl="node1" presStyleIdx="2" presStyleCnt="6" custLinFactNeighborX="-12320" custLinFactNeighborY="-8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C040962-92FF-4F56-8C66-170B205DDF2B}" type="pres">
      <dgm:prSet presAssocID="{0C9247D1-9B1B-4C35-A4F8-C3EB01AEB5A9}" presName="Childtext1" presStyleLbl="revTx" presStyleIdx="1" presStyleCnt="3" custScaleX="122689" custLinFactX="100000" custLinFactNeighborX="180948" custLinFactNeighborY="-200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7F0064E-96B3-4BBD-A614-4D1F554505A0}" type="pres">
      <dgm:prSet presAssocID="{0C9247D1-9B1B-4C35-A4F8-C3EB01AEB5A9}" presName="BalanceSpacing" presStyleCnt="0"/>
      <dgm:spPr/>
    </dgm:pt>
    <dgm:pt modelId="{F679F100-7664-4255-BDD0-7F1340932303}" type="pres">
      <dgm:prSet presAssocID="{0C9247D1-9B1B-4C35-A4F8-C3EB01AEB5A9}" presName="BalanceSpacing1" presStyleCnt="0"/>
      <dgm:spPr/>
    </dgm:pt>
    <dgm:pt modelId="{7C3BAB33-FB7C-431E-9230-319BA8F193ED}" type="pres">
      <dgm:prSet presAssocID="{05D64089-6FDE-4D85-B56E-06BEBF58EAFF}" presName="Accent1Text" presStyleLbl="node1" presStyleIdx="3" presStyleCnt="6" custLinFactNeighborX="-13568" custLinFactNeighborY="-860"/>
      <dgm:spPr/>
      <dgm:t>
        <a:bodyPr/>
        <a:lstStyle/>
        <a:p>
          <a:endParaRPr lang="pl-PL"/>
        </a:p>
      </dgm:t>
    </dgm:pt>
    <dgm:pt modelId="{D91EF306-86EB-4CC4-A2F7-915494576E37}" type="pres">
      <dgm:prSet presAssocID="{05D64089-6FDE-4D85-B56E-06BEBF58EAFF}" presName="spaceBetweenRectangles" presStyleCnt="0"/>
      <dgm:spPr/>
    </dgm:pt>
    <dgm:pt modelId="{7887292D-0137-4ECC-8270-878D64EA2C07}" type="pres">
      <dgm:prSet presAssocID="{C34B007C-2D1B-47FF-B3E6-12742520477D}" presName="composite" presStyleCnt="0"/>
      <dgm:spPr/>
    </dgm:pt>
    <dgm:pt modelId="{BE52CACE-BBBD-42C3-BB7B-4D6ABA8F44A6}" type="pres">
      <dgm:prSet presAssocID="{C34B007C-2D1B-47FF-B3E6-12742520477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5073E7-5382-4287-B4E9-3471E21F253A}" type="pres">
      <dgm:prSet presAssocID="{C34B007C-2D1B-47FF-B3E6-12742520477D}" presName="Childtext1" presStyleLbl="revTx" presStyleIdx="2" presStyleCnt="3" custScaleX="104227" custLinFactNeighborX="2002" custLinFactNeighborY="118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A077A1-8F20-46B4-873D-98A9E6FAF14E}" type="pres">
      <dgm:prSet presAssocID="{C34B007C-2D1B-47FF-B3E6-12742520477D}" presName="BalanceSpacing" presStyleCnt="0"/>
      <dgm:spPr/>
    </dgm:pt>
    <dgm:pt modelId="{4EA35B61-60E8-42D3-B249-FA37F7B45A13}" type="pres">
      <dgm:prSet presAssocID="{C34B007C-2D1B-47FF-B3E6-12742520477D}" presName="BalanceSpacing1" presStyleCnt="0"/>
      <dgm:spPr/>
    </dgm:pt>
    <dgm:pt modelId="{1DD7327A-EF9C-4DED-A81A-3B55581EF52D}" type="pres">
      <dgm:prSet presAssocID="{A646F956-8C62-4182-9EC5-CFA35705154F}" presName="Accent1Text" presStyleLbl="node1" presStyleIdx="5" presStyleCnt="6"/>
      <dgm:spPr/>
      <dgm:t>
        <a:bodyPr/>
        <a:lstStyle/>
        <a:p>
          <a:endParaRPr lang="pl-PL"/>
        </a:p>
      </dgm:t>
    </dgm:pt>
  </dgm:ptLst>
  <dgm:cxnLst>
    <dgm:cxn modelId="{D18DD370-B473-4A22-93DB-9751BA7AC223}" srcId="{F1304131-1521-44BE-830D-2835C88A71D3}" destId="{C34B007C-2D1B-47FF-B3E6-12742520477D}" srcOrd="2" destOrd="0" parTransId="{6832F715-81D1-4BA0-9357-07BAFBEA15F3}" sibTransId="{A646F956-8C62-4182-9EC5-CFA35705154F}"/>
    <dgm:cxn modelId="{EC649F83-2BDA-4378-969E-0E9D6283A90B}" type="presOf" srcId="{7551FCA3-3215-4FC6-B263-BD40FD449C8D}" destId="{2EE2DAAD-7BA9-43F1-BE12-7DD499C21047}" srcOrd="0" destOrd="0" presId="urn:microsoft.com/office/officeart/2008/layout/AlternatingHexagons"/>
    <dgm:cxn modelId="{C9127E1F-EFF5-4627-A14F-6F0201E151F1}" srcId="{F1304131-1521-44BE-830D-2835C88A71D3}" destId="{85737ECB-8B6C-4BC6-9644-E3ECF5F50BC9}" srcOrd="0" destOrd="0" parTransId="{C9BAE882-3D57-4F0E-8EC4-D6587353BE04}" sibTransId="{7551FCA3-3215-4FC6-B263-BD40FD449C8D}"/>
    <dgm:cxn modelId="{A2C93AE9-C7D9-4256-895B-11325D7100C2}" type="presOf" srcId="{C34B007C-2D1B-47FF-B3E6-12742520477D}" destId="{BE52CACE-BBBD-42C3-BB7B-4D6ABA8F44A6}" srcOrd="0" destOrd="0" presId="urn:microsoft.com/office/officeart/2008/layout/AlternatingHexagons"/>
    <dgm:cxn modelId="{E412927D-2FF7-46A2-9C55-D2FB08AF4398}" type="presOf" srcId="{05D64089-6FDE-4D85-B56E-06BEBF58EAFF}" destId="{7C3BAB33-FB7C-431E-9230-319BA8F193ED}" srcOrd="0" destOrd="0" presId="urn:microsoft.com/office/officeart/2008/layout/AlternatingHexagons"/>
    <dgm:cxn modelId="{A3E504C8-C594-4B19-9FE1-5D456A434638}" type="presOf" srcId="{85737ECB-8B6C-4BC6-9644-E3ECF5F50BC9}" destId="{A0506059-F89E-457A-872B-B11C30D73F84}" srcOrd="0" destOrd="0" presId="urn:microsoft.com/office/officeart/2008/layout/AlternatingHexagons"/>
    <dgm:cxn modelId="{907F6864-9F83-4370-8327-FE1FBDD71318}" type="presOf" srcId="{CFD2F0F5-3BC2-43D4-BABF-E64A8F226B75}" destId="{AC040962-92FF-4F56-8C66-170B205DDF2B}" srcOrd="0" destOrd="0" presId="urn:microsoft.com/office/officeart/2008/layout/AlternatingHexagons"/>
    <dgm:cxn modelId="{367F3739-0773-4125-96D4-013872FC1618}" srcId="{F1304131-1521-44BE-830D-2835C88A71D3}" destId="{0C9247D1-9B1B-4C35-A4F8-C3EB01AEB5A9}" srcOrd="1" destOrd="0" parTransId="{87FBE70A-06CD-4435-9C01-3036ECBE4547}" sibTransId="{05D64089-6FDE-4D85-B56E-06BEBF58EAFF}"/>
    <dgm:cxn modelId="{1F095E7E-24DB-4878-B2D2-7A7959130833}" type="presOf" srcId="{0C9247D1-9B1B-4C35-A4F8-C3EB01AEB5A9}" destId="{9691A736-3465-4701-8C05-1B8979329D23}" srcOrd="0" destOrd="0" presId="urn:microsoft.com/office/officeart/2008/layout/AlternatingHexagons"/>
    <dgm:cxn modelId="{A2D8BD18-45C0-43B8-8211-CBC128BCE2A0}" srcId="{C34B007C-2D1B-47FF-B3E6-12742520477D}" destId="{D88BBFFD-3898-4B46-9582-5FAF7866BB7A}" srcOrd="0" destOrd="0" parTransId="{30BDF345-079D-45E2-B0D5-AD59EA83EFD6}" sibTransId="{E905AACF-A79D-4AD0-8D94-F78B8E70F485}"/>
    <dgm:cxn modelId="{C87682D7-3FF9-433D-93F8-229B06A707FB}" srcId="{85737ECB-8B6C-4BC6-9644-E3ECF5F50BC9}" destId="{DFE2F4D2-D067-4332-BA2B-9450207A3816}" srcOrd="0" destOrd="0" parTransId="{DC62910E-5E12-4918-904D-62BB8F3150AD}" sibTransId="{CEDDE183-E448-4BE0-84BB-8C7F156730DC}"/>
    <dgm:cxn modelId="{AAD251F3-93A2-497D-A16B-C73E677C0B20}" type="presOf" srcId="{F1304131-1521-44BE-830D-2835C88A71D3}" destId="{CDBE63D8-3565-45E3-868F-93D9C2656B23}" srcOrd="0" destOrd="0" presId="urn:microsoft.com/office/officeart/2008/layout/AlternatingHexagons"/>
    <dgm:cxn modelId="{2056B80D-C3FC-4796-9A5B-361FED5D54CF}" type="presOf" srcId="{DFE2F4D2-D067-4332-BA2B-9450207A3816}" destId="{D8998BDE-43FD-4AC5-8C66-E608E2661B52}" srcOrd="0" destOrd="0" presId="urn:microsoft.com/office/officeart/2008/layout/AlternatingHexagons"/>
    <dgm:cxn modelId="{C62BEBC6-26E3-4BC9-A2AA-08A8AFEC23F6}" srcId="{0C9247D1-9B1B-4C35-A4F8-C3EB01AEB5A9}" destId="{CFD2F0F5-3BC2-43D4-BABF-E64A8F226B75}" srcOrd="0" destOrd="0" parTransId="{CE982F1C-843C-4BC9-BF4D-3CCAC918389E}" sibTransId="{127486FC-C298-4E69-B9EC-00476AF7CDAB}"/>
    <dgm:cxn modelId="{FDEF55CD-8BB0-4384-BC81-6AE2A03FCA39}" type="presOf" srcId="{A646F956-8C62-4182-9EC5-CFA35705154F}" destId="{1DD7327A-EF9C-4DED-A81A-3B55581EF52D}" srcOrd="0" destOrd="0" presId="urn:microsoft.com/office/officeart/2008/layout/AlternatingHexagons"/>
    <dgm:cxn modelId="{D69F562B-8054-493A-9053-450E92030290}" type="presOf" srcId="{D88BBFFD-3898-4B46-9582-5FAF7866BB7A}" destId="{595073E7-5382-4287-B4E9-3471E21F253A}" srcOrd="0" destOrd="0" presId="urn:microsoft.com/office/officeart/2008/layout/AlternatingHexagons"/>
    <dgm:cxn modelId="{BFF64A44-7E2F-4887-B8F5-BE7CDBA4C348}" type="presParOf" srcId="{CDBE63D8-3565-45E3-868F-93D9C2656B23}" destId="{0B8955AE-5CC8-4F2C-A311-27C4A488078B}" srcOrd="0" destOrd="0" presId="urn:microsoft.com/office/officeart/2008/layout/AlternatingHexagons"/>
    <dgm:cxn modelId="{B8BF14F4-3EEC-4AE2-ABA0-FC429BEF2135}" type="presParOf" srcId="{0B8955AE-5CC8-4F2C-A311-27C4A488078B}" destId="{A0506059-F89E-457A-872B-B11C30D73F84}" srcOrd="0" destOrd="0" presId="urn:microsoft.com/office/officeart/2008/layout/AlternatingHexagons"/>
    <dgm:cxn modelId="{4202AE14-B7CF-4E83-A0F8-3D70A0EA0406}" type="presParOf" srcId="{0B8955AE-5CC8-4F2C-A311-27C4A488078B}" destId="{D8998BDE-43FD-4AC5-8C66-E608E2661B52}" srcOrd="1" destOrd="0" presId="urn:microsoft.com/office/officeart/2008/layout/AlternatingHexagons"/>
    <dgm:cxn modelId="{E8832DCF-AC57-4217-B8D5-9F5E486E2581}" type="presParOf" srcId="{0B8955AE-5CC8-4F2C-A311-27C4A488078B}" destId="{D93B7AE0-4514-4F7E-86E0-80A132929076}" srcOrd="2" destOrd="0" presId="urn:microsoft.com/office/officeart/2008/layout/AlternatingHexagons"/>
    <dgm:cxn modelId="{BE4F681F-33D1-4E00-A268-F1D30B8BCF58}" type="presParOf" srcId="{0B8955AE-5CC8-4F2C-A311-27C4A488078B}" destId="{A034112A-5648-4461-83E2-B6260D31ACD8}" srcOrd="3" destOrd="0" presId="urn:microsoft.com/office/officeart/2008/layout/AlternatingHexagons"/>
    <dgm:cxn modelId="{43CF40FD-DCD4-4C82-B917-F9C71BFE4A36}" type="presParOf" srcId="{0B8955AE-5CC8-4F2C-A311-27C4A488078B}" destId="{2EE2DAAD-7BA9-43F1-BE12-7DD499C21047}" srcOrd="4" destOrd="0" presId="urn:microsoft.com/office/officeart/2008/layout/AlternatingHexagons"/>
    <dgm:cxn modelId="{669181A5-4E00-42B0-BC52-DF57614307A5}" type="presParOf" srcId="{CDBE63D8-3565-45E3-868F-93D9C2656B23}" destId="{DA2D29DA-9283-46F4-86A8-B6BD1485C4A1}" srcOrd="1" destOrd="0" presId="urn:microsoft.com/office/officeart/2008/layout/AlternatingHexagons"/>
    <dgm:cxn modelId="{41D123F0-38D8-4F11-BB14-AE9AC788AED1}" type="presParOf" srcId="{CDBE63D8-3565-45E3-868F-93D9C2656B23}" destId="{56F55396-1493-430D-842F-31EF7BBBFF64}" srcOrd="2" destOrd="0" presId="urn:microsoft.com/office/officeart/2008/layout/AlternatingHexagons"/>
    <dgm:cxn modelId="{0614717B-A162-4585-B439-F311F01A124E}" type="presParOf" srcId="{56F55396-1493-430D-842F-31EF7BBBFF64}" destId="{9691A736-3465-4701-8C05-1B8979329D23}" srcOrd="0" destOrd="0" presId="urn:microsoft.com/office/officeart/2008/layout/AlternatingHexagons"/>
    <dgm:cxn modelId="{8A4F308C-6E6F-431C-8F0B-5938633480DA}" type="presParOf" srcId="{56F55396-1493-430D-842F-31EF7BBBFF64}" destId="{AC040962-92FF-4F56-8C66-170B205DDF2B}" srcOrd="1" destOrd="0" presId="urn:microsoft.com/office/officeart/2008/layout/AlternatingHexagons"/>
    <dgm:cxn modelId="{62E07C5C-D1EC-479A-9CA1-FEFE7ACD75BF}" type="presParOf" srcId="{56F55396-1493-430D-842F-31EF7BBBFF64}" destId="{27F0064E-96B3-4BBD-A614-4D1F554505A0}" srcOrd="2" destOrd="0" presId="urn:microsoft.com/office/officeart/2008/layout/AlternatingHexagons"/>
    <dgm:cxn modelId="{F73820B1-652D-42BE-AD4B-98538F45A1C9}" type="presParOf" srcId="{56F55396-1493-430D-842F-31EF7BBBFF64}" destId="{F679F100-7664-4255-BDD0-7F1340932303}" srcOrd="3" destOrd="0" presId="urn:microsoft.com/office/officeart/2008/layout/AlternatingHexagons"/>
    <dgm:cxn modelId="{C9F376F4-042A-437F-9106-6E9AB4212CFA}" type="presParOf" srcId="{56F55396-1493-430D-842F-31EF7BBBFF64}" destId="{7C3BAB33-FB7C-431E-9230-319BA8F193ED}" srcOrd="4" destOrd="0" presId="urn:microsoft.com/office/officeart/2008/layout/AlternatingHexagons"/>
    <dgm:cxn modelId="{2625438B-478B-417D-8A0F-71B5DA3FF42B}" type="presParOf" srcId="{CDBE63D8-3565-45E3-868F-93D9C2656B23}" destId="{D91EF306-86EB-4CC4-A2F7-915494576E37}" srcOrd="3" destOrd="0" presId="urn:microsoft.com/office/officeart/2008/layout/AlternatingHexagons"/>
    <dgm:cxn modelId="{16C82FA2-3302-4538-9BFE-30C68C3FC64A}" type="presParOf" srcId="{CDBE63D8-3565-45E3-868F-93D9C2656B23}" destId="{7887292D-0137-4ECC-8270-878D64EA2C07}" srcOrd="4" destOrd="0" presId="urn:microsoft.com/office/officeart/2008/layout/AlternatingHexagons"/>
    <dgm:cxn modelId="{09B5EE30-A70B-4378-9F8A-69DBF863BE45}" type="presParOf" srcId="{7887292D-0137-4ECC-8270-878D64EA2C07}" destId="{BE52CACE-BBBD-42C3-BB7B-4D6ABA8F44A6}" srcOrd="0" destOrd="0" presId="urn:microsoft.com/office/officeart/2008/layout/AlternatingHexagons"/>
    <dgm:cxn modelId="{6803DE3A-6E6A-4731-B0D1-EF962D139653}" type="presParOf" srcId="{7887292D-0137-4ECC-8270-878D64EA2C07}" destId="{595073E7-5382-4287-B4E9-3471E21F253A}" srcOrd="1" destOrd="0" presId="urn:microsoft.com/office/officeart/2008/layout/AlternatingHexagons"/>
    <dgm:cxn modelId="{6AE01B43-1B0C-4966-9E01-5A387628AB1A}" type="presParOf" srcId="{7887292D-0137-4ECC-8270-878D64EA2C07}" destId="{3EA077A1-8F20-46B4-873D-98A9E6FAF14E}" srcOrd="2" destOrd="0" presId="urn:microsoft.com/office/officeart/2008/layout/AlternatingHexagons"/>
    <dgm:cxn modelId="{EBE84BD7-FC57-451A-B01D-4167E4D46CF5}" type="presParOf" srcId="{7887292D-0137-4ECC-8270-878D64EA2C07}" destId="{4EA35B61-60E8-42D3-B249-FA37F7B45A13}" srcOrd="3" destOrd="0" presId="urn:microsoft.com/office/officeart/2008/layout/AlternatingHexagons"/>
    <dgm:cxn modelId="{15F7C69B-8B7A-4B15-91C7-84EB6EF92F50}" type="presParOf" srcId="{7887292D-0137-4ECC-8270-878D64EA2C07}" destId="{1DD7327A-EF9C-4DED-A81A-3B55581EF52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E4B521-C7E4-4D09-8E69-5F1F7B24A229}">
      <dsp:nvSpPr>
        <dsp:cNvPr id="0" name=""/>
        <dsp:cNvSpPr/>
      </dsp:nvSpPr>
      <dsp:spPr>
        <a:xfrm>
          <a:off x="1606467" y="310845"/>
          <a:ext cx="3735358" cy="3735358"/>
        </a:xfrm>
        <a:prstGeom prst="pie">
          <a:avLst>
            <a:gd name="adj1" fmla="val 16200000"/>
            <a:gd name="adj2" fmla="val 18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Racjonalne i efektywne</a:t>
          </a:r>
          <a:endParaRPr lang="pl-PL" sz="2100" kern="1200" dirty="0"/>
        </a:p>
      </dsp:txBody>
      <dsp:txXfrm>
        <a:off x="3637346" y="1000108"/>
        <a:ext cx="1267353" cy="1245119"/>
      </dsp:txXfrm>
    </dsp:sp>
    <dsp:sp modelId="{D24D25CA-E47B-4C07-933B-2FC80E8DA2B5}">
      <dsp:nvSpPr>
        <dsp:cNvPr id="0" name=""/>
        <dsp:cNvSpPr/>
      </dsp:nvSpPr>
      <dsp:spPr>
        <a:xfrm>
          <a:off x="1390460" y="742884"/>
          <a:ext cx="3735358" cy="3735358"/>
        </a:xfrm>
        <a:prstGeom prst="pie">
          <a:avLst>
            <a:gd name="adj1" fmla="val 1800000"/>
            <a:gd name="adj2" fmla="val 90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/>
            <a:t>Cena rynkowa (taryfikator)</a:t>
          </a:r>
        </a:p>
      </dsp:txBody>
      <dsp:txXfrm>
        <a:off x="2413237" y="3099717"/>
        <a:ext cx="1689804" cy="1156182"/>
      </dsp:txXfrm>
    </dsp:sp>
    <dsp:sp modelId="{3E2EB013-4C05-4C07-9760-0CE1681EFAD9}">
      <dsp:nvSpPr>
        <dsp:cNvPr id="0" name=""/>
        <dsp:cNvSpPr/>
      </dsp:nvSpPr>
      <dsp:spPr>
        <a:xfrm>
          <a:off x="1174444" y="310852"/>
          <a:ext cx="3735358" cy="3735358"/>
        </a:xfrm>
        <a:prstGeom prst="pie">
          <a:avLst>
            <a:gd name="adj1" fmla="val 9000000"/>
            <a:gd name="adj2" fmla="val 1620000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solidFill>
                <a:schemeClr val="bg1"/>
              </a:solidFill>
            </a:rPr>
            <a:t>Niezbędne</a:t>
          </a:r>
          <a:endParaRPr lang="pl-PL" sz="2100" kern="1200" dirty="0">
            <a:solidFill>
              <a:schemeClr val="bg1"/>
            </a:solidFill>
          </a:endParaRPr>
        </a:p>
      </dsp:txBody>
      <dsp:txXfrm>
        <a:off x="1574661" y="1044584"/>
        <a:ext cx="1267353" cy="12451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77DB2A-CCCA-4ABA-BCB9-ECC85B91BB01}">
      <dsp:nvSpPr>
        <dsp:cNvPr id="0" name=""/>
        <dsp:cNvSpPr/>
      </dsp:nvSpPr>
      <dsp:spPr>
        <a:xfrm>
          <a:off x="1283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Dofinansowanie</a:t>
          </a:r>
          <a:endParaRPr lang="pl-PL" sz="1300" b="1" kern="1200" dirty="0"/>
        </a:p>
      </dsp:txBody>
      <dsp:txXfrm>
        <a:off x="250489" y="613388"/>
        <a:ext cx="1203273" cy="1203273"/>
      </dsp:txXfrm>
    </dsp:sp>
    <dsp:sp modelId="{50C438F9-DC98-4CA2-97FE-8FE35C258908}">
      <dsp:nvSpPr>
        <dsp:cNvPr id="0" name=""/>
        <dsp:cNvSpPr/>
      </dsp:nvSpPr>
      <dsp:spPr>
        <a:xfrm>
          <a:off x="1841146" y="721536"/>
          <a:ext cx="986977" cy="986977"/>
        </a:xfrm>
        <a:prstGeom prst="mathPlus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/>
        </a:p>
      </dsp:txBody>
      <dsp:txXfrm>
        <a:off x="1971970" y="1098956"/>
        <a:ext cx="725329" cy="232137"/>
      </dsp:txXfrm>
    </dsp:sp>
    <dsp:sp modelId="{CB0E0411-7822-4B11-AA6A-0CC3088751C2}">
      <dsp:nvSpPr>
        <dsp:cNvPr id="0" name=""/>
        <dsp:cNvSpPr/>
      </dsp:nvSpPr>
      <dsp:spPr>
        <a:xfrm>
          <a:off x="2966300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Wkład własny</a:t>
          </a:r>
          <a:endParaRPr lang="pl-PL" sz="1300" b="1" kern="1200" dirty="0"/>
        </a:p>
      </dsp:txBody>
      <dsp:txXfrm>
        <a:off x="3215506" y="613388"/>
        <a:ext cx="1203273" cy="1203273"/>
      </dsp:txXfrm>
    </dsp:sp>
    <dsp:sp modelId="{025434C5-FF9F-493C-8AB8-F8CA1BD7EB07}">
      <dsp:nvSpPr>
        <dsp:cNvPr id="0" name=""/>
        <dsp:cNvSpPr/>
      </dsp:nvSpPr>
      <dsp:spPr>
        <a:xfrm>
          <a:off x="4806163" y="721536"/>
          <a:ext cx="986977" cy="986977"/>
        </a:xfrm>
        <a:prstGeom prst="mathEqual">
          <a:avLst/>
        </a:prstGeom>
        <a:solidFill>
          <a:srgbClr val="FEDA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/>
        </a:p>
      </dsp:txBody>
      <dsp:txXfrm>
        <a:off x="4936987" y="924853"/>
        <a:ext cx="725329" cy="580343"/>
      </dsp:txXfrm>
    </dsp:sp>
    <dsp:sp modelId="{904A555A-93EE-40B6-8629-EB1ADCF81449}">
      <dsp:nvSpPr>
        <dsp:cNvPr id="0" name=""/>
        <dsp:cNvSpPr/>
      </dsp:nvSpPr>
      <dsp:spPr>
        <a:xfrm>
          <a:off x="5931317" y="364182"/>
          <a:ext cx="1701685" cy="1701685"/>
        </a:xfrm>
        <a:prstGeom prst="ellipse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/>
            <a:t>Wartość projektu</a:t>
          </a:r>
        </a:p>
      </dsp:txBody>
      <dsp:txXfrm>
        <a:off x="6180523" y="613388"/>
        <a:ext cx="1203273" cy="12032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E2480-0D61-4A09-9937-2917639F25E7}">
      <dsp:nvSpPr>
        <dsp:cNvPr id="0" name=""/>
        <dsp:cNvSpPr/>
      </dsp:nvSpPr>
      <dsp:spPr>
        <a:xfrm rot="5400000">
          <a:off x="3206551" y="177821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obsługa</a:t>
          </a:r>
          <a:endParaRPr lang="pl-PL" sz="2000" kern="1200" dirty="0"/>
        </a:p>
      </dsp:txBody>
      <dsp:txXfrm rot="-5400000">
        <a:off x="3533078" y="325694"/>
        <a:ext cx="974902" cy="1120577"/>
      </dsp:txXfrm>
    </dsp:sp>
    <dsp:sp modelId="{6C7B3DCC-0487-4877-97F1-0DA386AFBD34}">
      <dsp:nvSpPr>
        <dsp:cNvPr id="0" name=""/>
        <dsp:cNvSpPr/>
      </dsp:nvSpPr>
      <dsp:spPr>
        <a:xfrm>
          <a:off x="4977371" y="184682"/>
          <a:ext cx="2368163" cy="1183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700" kern="1200" dirty="0" smtClean="0"/>
            <a:t>- </a:t>
          </a: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kadrowa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księgowa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finansowa (konto projektu)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prawna (zamówienia publiczne)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sekretariat</a:t>
          </a:r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koszty utrzymania (media, </a:t>
          </a: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ubezpieczenia </a:t>
          </a:r>
          <a:r>
            <a:rPr lang="pl-PL" sz="11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majątkowe)</a:t>
          </a:r>
          <a:endParaRPr lang="pl-PL" sz="1100" kern="1200" dirty="0">
            <a:solidFill>
              <a:schemeClr val="bg1">
                <a:lumMod val="50000"/>
              </a:schemeClr>
            </a:solidFill>
            <a:latin typeface="Lato"/>
          </a:endParaRPr>
        </a:p>
      </dsp:txBody>
      <dsp:txXfrm>
        <a:off x="4977371" y="184682"/>
        <a:ext cx="2368163" cy="1183469"/>
      </dsp:txXfrm>
    </dsp:sp>
    <dsp:sp modelId="{B3ECF2EE-17D5-4CAF-B026-EBB3654EA078}">
      <dsp:nvSpPr>
        <dsp:cNvPr id="0" name=""/>
        <dsp:cNvSpPr/>
      </dsp:nvSpPr>
      <dsp:spPr>
        <a:xfrm rot="5400000">
          <a:off x="1694386" y="177821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koordynacja</a:t>
          </a:r>
        </a:p>
      </dsp:txBody>
      <dsp:txXfrm rot="-5400000">
        <a:off x="2020913" y="325694"/>
        <a:ext cx="974902" cy="1120577"/>
      </dsp:txXfrm>
    </dsp:sp>
    <dsp:sp modelId="{5236AFCE-E1E3-452C-AD54-0D70A9B9CFA1}">
      <dsp:nvSpPr>
        <dsp:cNvPr id="0" name=""/>
        <dsp:cNvSpPr/>
      </dsp:nvSpPr>
      <dsp:spPr>
        <a:xfrm rot="5400000">
          <a:off x="2414464" y="1473968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monitorowanie</a:t>
          </a:r>
          <a:r>
            <a:rPr lang="pl-PL" sz="1400" kern="1200" dirty="0" smtClean="0"/>
            <a:t>                    i ewaluacja</a:t>
          </a:r>
          <a:endParaRPr lang="pl-PL" sz="1400" kern="1200" dirty="0"/>
        </a:p>
      </dsp:txBody>
      <dsp:txXfrm rot="-5400000">
        <a:off x="2740991" y="1621841"/>
        <a:ext cx="974902" cy="1120577"/>
      </dsp:txXfrm>
    </dsp:sp>
    <dsp:sp modelId="{0B49D924-9656-411D-8737-E5104CC9539A}">
      <dsp:nvSpPr>
        <dsp:cNvPr id="0" name=""/>
        <dsp:cNvSpPr/>
      </dsp:nvSpPr>
      <dsp:spPr>
        <a:xfrm>
          <a:off x="4959806" y="3087072"/>
          <a:ext cx="1758193" cy="976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- </a:t>
          </a:r>
          <a:r>
            <a:rPr lang="pl-PL" sz="10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strona www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oznakowanie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000" kern="1200" dirty="0" smtClean="0">
              <a:solidFill>
                <a:schemeClr val="bg1">
                  <a:lumMod val="50000"/>
                </a:schemeClr>
              </a:solidFill>
              <a:latin typeface="Lato"/>
            </a:rPr>
            <a:t>- materiały informacyjne</a:t>
          </a:r>
        </a:p>
      </dsp:txBody>
      <dsp:txXfrm>
        <a:off x="4959806" y="3087072"/>
        <a:ext cx="1758193" cy="976774"/>
      </dsp:txXfrm>
    </dsp:sp>
    <dsp:sp modelId="{1E8542F7-4019-4654-BB2A-8DCAA2B0BA81}">
      <dsp:nvSpPr>
        <dsp:cNvPr id="0" name=""/>
        <dsp:cNvSpPr/>
      </dsp:nvSpPr>
      <dsp:spPr>
        <a:xfrm rot="5400000">
          <a:off x="3983056" y="148808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koszty</a:t>
          </a:r>
          <a:r>
            <a:rPr lang="pl-PL" sz="2400" kern="1200" dirty="0" smtClean="0"/>
            <a:t> </a:t>
          </a:r>
          <a:r>
            <a:rPr lang="pl-PL" sz="1600" kern="1200" dirty="0" smtClean="0"/>
            <a:t>zarządu</a:t>
          </a:r>
          <a:endParaRPr lang="pl-PL" sz="1600" kern="1200" dirty="0"/>
        </a:p>
      </dsp:txBody>
      <dsp:txXfrm rot="-5400000">
        <a:off x="4309583" y="1635955"/>
        <a:ext cx="974902" cy="1120577"/>
      </dsp:txXfrm>
    </dsp:sp>
    <dsp:sp modelId="{64506A00-2659-43F1-B817-6057F26410C8}">
      <dsp:nvSpPr>
        <dsp:cNvPr id="0" name=""/>
        <dsp:cNvSpPr/>
      </dsp:nvSpPr>
      <dsp:spPr>
        <a:xfrm rot="5400000">
          <a:off x="3318884" y="2869892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promocja</a:t>
          </a:r>
          <a:endParaRPr lang="pl-PL" sz="1700" kern="1200" dirty="0"/>
        </a:p>
      </dsp:txBody>
      <dsp:txXfrm rot="-5400000">
        <a:off x="3645411" y="3017765"/>
        <a:ext cx="974902" cy="1120577"/>
      </dsp:txXfrm>
    </dsp:sp>
    <dsp:sp modelId="{540BE819-B8F7-4B7E-89BA-A895751553F8}">
      <dsp:nvSpPr>
        <dsp:cNvPr id="0" name=""/>
        <dsp:cNvSpPr/>
      </dsp:nvSpPr>
      <dsp:spPr>
        <a:xfrm>
          <a:off x="4786290" y="3089667"/>
          <a:ext cx="1816800" cy="976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40089C-D026-4954-A153-473DFF2BAF1D}">
      <dsp:nvSpPr>
        <dsp:cNvPr id="0" name=""/>
        <dsp:cNvSpPr/>
      </dsp:nvSpPr>
      <dsp:spPr>
        <a:xfrm rot="5400000">
          <a:off x="1766396" y="2870347"/>
          <a:ext cx="1627957" cy="1416322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rekrutacja</a:t>
          </a:r>
          <a:endParaRPr lang="pl-PL" sz="1800" kern="1200" dirty="0"/>
        </a:p>
      </dsp:txBody>
      <dsp:txXfrm rot="-5400000">
        <a:off x="2092923" y="3018220"/>
        <a:ext cx="974902" cy="11205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2302C-F070-4D4E-8C24-DE8824A9FCE3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wynagrodzenie netto</a:t>
          </a:r>
          <a:endParaRPr lang="pl-PL" sz="2500" b="1" kern="1200" dirty="0"/>
        </a:p>
      </dsp:txBody>
      <dsp:txXfrm rot="5400000">
        <a:off x="0" y="0"/>
        <a:ext cx="3048000" cy="1524000"/>
      </dsp:txXfrm>
    </dsp:sp>
    <dsp:sp modelId="{B6B7A89E-72C0-4097-8D8A-D79BC8E89A37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000" kern="1200" dirty="0" smtClean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podatek</a:t>
          </a:r>
        </a:p>
      </dsp:txBody>
      <dsp:txXfrm>
        <a:off x="3048000" y="0"/>
        <a:ext cx="3048000" cy="1524000"/>
      </dsp:txXfrm>
    </dsp:sp>
    <dsp:sp modelId="{7B3478A5-695B-43AB-9FEC-463E89BFF666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ZUS</a:t>
          </a:r>
          <a:r>
            <a:rPr lang="pl-PL" sz="2500" kern="1200" dirty="0" smtClean="0"/>
            <a:t>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(składki na ubezpieczenie społeczne              i zdrowotne)</a:t>
          </a:r>
          <a:endParaRPr lang="pl-PL" sz="1200" kern="1200" dirty="0"/>
        </a:p>
      </dsp:txBody>
      <dsp:txXfrm rot="10800000">
        <a:off x="0" y="2539999"/>
        <a:ext cx="3048000" cy="1524000"/>
      </dsp:txXfrm>
    </dsp:sp>
    <dsp:sp modelId="{9093E86A-2EC8-42CA-A334-E783B800A8A6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inne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b="0" kern="1200" dirty="0" smtClean="0"/>
            <a:t>(FP, Fundusz Gwarantowanych Świadczeń Pracowniczych, „13”, delegacje, dodatek (max. 40 %), nagrody, premie)</a:t>
          </a:r>
          <a:endParaRPr lang="pl-PL" sz="1200" b="0" kern="1200" dirty="0"/>
        </a:p>
      </dsp:txBody>
      <dsp:txXfrm rot="-5400000">
        <a:off x="3048000" y="2539999"/>
        <a:ext cx="3048000" cy="1524000"/>
      </dsp:txXfrm>
    </dsp:sp>
    <dsp:sp modelId="{94A988E0-3938-4938-B7AF-3813A4DF7B1C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b="1" kern="1200" dirty="0" smtClean="0"/>
            <a:t>Koszty personelu</a:t>
          </a:r>
          <a:endParaRPr lang="pl-PL" sz="2500" b="1" kern="1200" dirty="0"/>
        </a:p>
      </dsp:txBody>
      <dsp:txXfrm>
        <a:off x="2183197" y="1573596"/>
        <a:ext cx="1729606" cy="9168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06059-F89E-457A-872B-B11C30D73F84}">
      <dsp:nvSpPr>
        <dsp:cNvPr id="0" name=""/>
        <dsp:cNvSpPr/>
      </dsp:nvSpPr>
      <dsp:spPr>
        <a:xfrm rot="5400000">
          <a:off x="3476956" y="105968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zakup środka trwałego + amortyzacja</a:t>
          </a:r>
        </a:p>
      </dsp:txBody>
      <dsp:txXfrm rot="-5400000">
        <a:off x="3803531" y="253862"/>
        <a:ext cx="975044" cy="1120740"/>
      </dsp:txXfrm>
    </dsp:sp>
    <dsp:sp modelId="{D8998BDE-43FD-4AC5-8C66-E608E2661B52}">
      <dsp:nvSpPr>
        <dsp:cNvPr id="0" name=""/>
        <dsp:cNvSpPr/>
      </dsp:nvSpPr>
      <dsp:spPr>
        <a:xfrm>
          <a:off x="2" y="288036"/>
          <a:ext cx="2087080" cy="129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latin typeface="Lato" panose="020F0502020204030203" pitchFamily="34" charset="-18"/>
            </a:rPr>
            <a:t>w przypadku możliwości odzyskania tego podatku ze środków budżetu państwa </a:t>
          </a:r>
          <a:endParaRPr lang="pl-PL" sz="1200" kern="1200" dirty="0"/>
        </a:p>
      </dsp:txBody>
      <dsp:txXfrm>
        <a:off x="2" y="288036"/>
        <a:ext cx="2087080" cy="1293359"/>
      </dsp:txXfrm>
    </dsp:sp>
    <dsp:sp modelId="{2EE2DAAD-7BA9-43F1-BE12-7DD499C21047}">
      <dsp:nvSpPr>
        <dsp:cNvPr id="0" name=""/>
        <dsp:cNvSpPr/>
      </dsp:nvSpPr>
      <dsp:spPr>
        <a:xfrm rot="5400000">
          <a:off x="1947105" y="105968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kern="1200" dirty="0" smtClean="0"/>
            <a:t>VAT</a:t>
          </a:r>
          <a:endParaRPr lang="pl-PL" sz="3600" kern="1200" dirty="0"/>
        </a:p>
      </dsp:txBody>
      <dsp:txXfrm rot="-5400000">
        <a:off x="2273680" y="253862"/>
        <a:ext cx="975044" cy="1120740"/>
      </dsp:txXfrm>
    </dsp:sp>
    <dsp:sp modelId="{9691A736-3465-4701-8C05-1B8979329D23}">
      <dsp:nvSpPr>
        <dsp:cNvPr id="0" name=""/>
        <dsp:cNvSpPr/>
      </dsp:nvSpPr>
      <dsp:spPr>
        <a:xfrm rot="5400000">
          <a:off x="2701831" y="1473993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kern="1200" dirty="0"/>
        </a:p>
      </dsp:txBody>
      <dsp:txXfrm rot="-5400000">
        <a:off x="3028406" y="1621887"/>
        <a:ext cx="975044" cy="1120740"/>
      </dsp:txXfrm>
    </dsp:sp>
    <dsp:sp modelId="{AC040962-92FF-4F56-8C66-170B205DDF2B}">
      <dsp:nvSpPr>
        <dsp:cNvPr id="0" name=""/>
        <dsp:cNvSpPr/>
      </dsp:nvSpPr>
      <dsp:spPr>
        <a:xfrm>
          <a:off x="5834818" y="1511464"/>
          <a:ext cx="2157424" cy="976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latin typeface="Lato" panose="020F0502020204030203" pitchFamily="34" charset="-18"/>
            </a:rPr>
            <a:t>współfinansowanego ze środków UE lub/oraz dotacji   z krajowych środków publicznych w ciągu                7 poprzednich lat (10 lat dla nieruchomości)</a:t>
          </a:r>
          <a:endParaRPr lang="pl-PL" sz="1200" kern="1200" dirty="0"/>
        </a:p>
      </dsp:txBody>
      <dsp:txXfrm>
        <a:off x="5834818" y="1511464"/>
        <a:ext cx="2157424" cy="976916"/>
      </dsp:txXfrm>
    </dsp:sp>
    <dsp:sp modelId="{7C3BAB33-FB7C-431E-9230-319BA8F193ED}">
      <dsp:nvSpPr>
        <dsp:cNvPr id="0" name=""/>
        <dsp:cNvSpPr/>
      </dsp:nvSpPr>
      <dsp:spPr>
        <a:xfrm rot="5400000">
          <a:off x="4214004" y="1473977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/>
            <a:t>zakup używanego środka trwałego </a:t>
          </a:r>
          <a:endParaRPr lang="pl-PL" sz="1600" kern="1200" dirty="0"/>
        </a:p>
      </dsp:txBody>
      <dsp:txXfrm rot="-5400000">
        <a:off x="4540579" y="1621871"/>
        <a:ext cx="975044" cy="1120740"/>
      </dsp:txXfrm>
    </dsp:sp>
    <dsp:sp modelId="{BE52CACE-BBBD-42C3-BB7B-4D6ABA8F44A6}">
      <dsp:nvSpPr>
        <dsp:cNvPr id="0" name=""/>
        <dsp:cNvSpPr/>
      </dsp:nvSpPr>
      <dsp:spPr>
        <a:xfrm rot="5400000">
          <a:off x="3525258" y="2869990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 smtClean="0"/>
            <a:t>wkład własny niepieniężny</a:t>
          </a:r>
          <a:endParaRPr lang="pl-PL" sz="1300" kern="1200" dirty="0"/>
        </a:p>
      </dsp:txBody>
      <dsp:txXfrm rot="-5400000">
        <a:off x="3851833" y="3017884"/>
        <a:ext cx="975044" cy="1120740"/>
      </dsp:txXfrm>
    </dsp:sp>
    <dsp:sp modelId="{595073E7-5382-4287-B4E9-3471E21F253A}">
      <dsp:nvSpPr>
        <dsp:cNvPr id="0" name=""/>
        <dsp:cNvSpPr/>
      </dsp:nvSpPr>
      <dsp:spPr>
        <a:xfrm>
          <a:off x="5088578" y="3205424"/>
          <a:ext cx="1893871" cy="9769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latin typeface="Lato" panose="020F0502020204030203" pitchFamily="34" charset="-18"/>
            </a:rPr>
            <a:t>współfinansowany ze środków UE lub/oraz dotacji z krajowych środków publicznych        w ciągu 7 poprzednich lat (10 lat dla nieruchomości)</a:t>
          </a:r>
          <a:endParaRPr lang="pl-PL" sz="1200" kern="1200" dirty="0"/>
        </a:p>
      </dsp:txBody>
      <dsp:txXfrm>
        <a:off x="5088578" y="3205424"/>
        <a:ext cx="1893871" cy="976916"/>
      </dsp:txXfrm>
    </dsp:sp>
    <dsp:sp modelId="{1DD7327A-EF9C-4DED-A81A-3B55581EF52D}">
      <dsp:nvSpPr>
        <dsp:cNvPr id="0" name=""/>
        <dsp:cNvSpPr/>
      </dsp:nvSpPr>
      <dsp:spPr>
        <a:xfrm rot="5400000">
          <a:off x="1995407" y="2869990"/>
          <a:ext cx="1628194" cy="1416528"/>
        </a:xfrm>
        <a:prstGeom prst="hexagon">
          <a:avLst>
            <a:gd name="adj" fmla="val 25000"/>
            <a:gd name="vf" fmla="val 115470"/>
          </a:avLst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/>
            <a:t>rozliczenie wydatku w kosztach bezpośrednich i pośrednich</a:t>
          </a:r>
          <a:endParaRPr lang="pl-PL" sz="1200" kern="1200" dirty="0"/>
        </a:p>
      </dsp:txBody>
      <dsp:txXfrm rot="-5400000">
        <a:off x="2321982" y="3017884"/>
        <a:ext cx="975044" cy="11207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54E540-1B89-4DCD-AD05-928A0329AAAE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4A1FE2-0C51-4D0A-9A90-295333DB027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7043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A2927-D5D6-4209-892C-2360465E2678}" type="datetimeFigureOut">
              <a:rPr lang="pl-PL" smtClean="0"/>
              <a:t>2017-09-08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2B7249-5116-4F80-831C-8989ADB7A65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107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2B7249-5116-4F80-831C-8989ADB7A654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079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B7F07-F2B1-465B-B5D6-289C20564C98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32B9-E6B3-49BD-ADFA-1106D28F866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5170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CD91-C5BB-44A5-B7ED-BDB91880D112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03077-57F4-4E8D-9DF1-0DD029D60FC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239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6C9D2-CD7D-40E8-B462-21596E3A4188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C9B25-41B3-4E95-B3F2-AC21B16758B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6323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6B149-3604-4DD4-ACA7-193F49A49294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3FF89-390E-42F3-A196-A14B4147BA6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6671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8E4E3-FB82-4FD0-952D-88D371DEBFDB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192D-CE06-4D7E-9882-C0E855C2577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4176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C632-0481-4BA3-8BE5-343917FA1564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B483C-89B8-4885-A11E-C30CA632E8F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072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BF1B1-D8E1-47CC-BE78-94962DFFABD5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E2AB-2855-490B-BF49-6B9C27C667E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6027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8B9E6-4CD4-4396-81EF-9F316D310DC0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959B0-C5F9-4387-9C46-3D24CD7BC0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8516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C9BDC-D8B8-4297-B680-42F82BBA6BAD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E2EA5-F53F-42DC-BF9F-79549CD7D1E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7718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29D3-B20A-4604-986D-F235568307B6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46A3B-44D4-43A5-A0DB-C113FEC652A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6123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D1D76-59A9-4D0D-A918-A524FC3842A4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CBAA2-7974-45DD-A9C7-1A24768622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186345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C2FF6-EF37-4D0B-8334-B2B890507872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D5BCC-026D-495B-8F65-F9268839700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7794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title style</a:t>
            </a:r>
            <a:endParaRPr lang="pl-PL" altLang="pl-P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 smtClean="0"/>
              <a:t>Click to edit Master text styles</a:t>
            </a:r>
          </a:p>
          <a:p>
            <a:pPr lvl="1"/>
            <a:r>
              <a:rPr lang="en-US" altLang="pl-PL" smtClean="0"/>
              <a:t>Second level</a:t>
            </a:r>
          </a:p>
          <a:p>
            <a:pPr lvl="2"/>
            <a:r>
              <a:rPr lang="en-US" altLang="pl-PL" smtClean="0"/>
              <a:t>Third level</a:t>
            </a:r>
          </a:p>
          <a:p>
            <a:pPr lvl="3"/>
            <a:r>
              <a:rPr lang="en-US" altLang="pl-PL" smtClean="0"/>
              <a:t>Fourth level</a:t>
            </a:r>
          </a:p>
          <a:p>
            <a:pPr lvl="4"/>
            <a:r>
              <a:rPr lang="en-US" altLang="pl-PL" smtClean="0"/>
              <a:t>Fifth level</a:t>
            </a:r>
            <a:endParaRPr lang="pl-PL" altLang="pl-P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D32F2-E493-4B38-9F8D-EDA2835CD80A}" type="datetimeFigureOut">
              <a:rPr lang="pl-PL"/>
              <a:pPr>
                <a:defRPr/>
              </a:pPr>
              <a:t>2017-09-08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82E375-0632-48B4-A941-136DF69F3B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hyperlink" Target="http://www.rpo.slaskie.p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Arkusz_programu_Microsoft_Excel_97_2003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5290407" y="1679416"/>
            <a:ext cx="3600400" cy="1969770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Kwalifikowalność wydatków </a:t>
            </a:r>
            <a:r>
              <a:rPr lang="pl-PL" altLang="pl-PL" sz="1800" b="1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         w </a:t>
            </a:r>
            <a:r>
              <a:rPr lang="pl-PL" altLang="pl-PL" sz="1800" b="1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ramach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Europejskiego Funduszu Społecznego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 latach 2014-2020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dirty="0">
              <a:latin typeface="Novecento wide Normal" panose="00000505000000000000" pitchFamily="50" charset="-18"/>
            </a:endParaRPr>
          </a:p>
        </p:txBody>
      </p:sp>
      <p:sp>
        <p:nvSpPr>
          <p:cNvPr id="3077" name="Rectangle 7"/>
          <p:cNvSpPr>
            <a:spLocks noChangeArrowheads="1"/>
          </p:cNvSpPr>
          <p:nvPr/>
        </p:nvSpPr>
        <p:spPr bwMode="auto">
          <a:xfrm>
            <a:off x="6105643" y="3644420"/>
            <a:ext cx="2801382" cy="938719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Urząd </a:t>
            </a:r>
            <a:r>
              <a:rPr lang="pl-PL" altLang="pl-PL" sz="11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Marszałkowski 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1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Wydział </a:t>
            </a:r>
            <a:r>
              <a:rPr lang="pl-PL" altLang="pl-PL" sz="11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Europejskiego Funduszu </a:t>
            </a: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Społecznego</a:t>
            </a:r>
          </a:p>
        </p:txBody>
      </p:sp>
      <p:pic>
        <p:nvPicPr>
          <p:cNvPr id="7" name="Obraz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63" y="5445225"/>
            <a:ext cx="4878586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251520" y="548680"/>
            <a:ext cx="7634287" cy="76944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POŚREDNIE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28962752"/>
              </p:ext>
            </p:extLst>
          </p:nvPr>
        </p:nvGraphicFramePr>
        <p:xfrm>
          <a:off x="1043607" y="1772816"/>
          <a:ext cx="7345535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pole tekstowe 1"/>
          <p:cNvSpPr txBox="1"/>
          <p:nvPr/>
        </p:nvSpPr>
        <p:spPr>
          <a:xfrm>
            <a:off x="6876256" y="3501008"/>
            <a:ext cx="17281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Wykreślono: koszty ochrony oraz sprzątania pomieszczeń !!!</a:t>
            </a:r>
            <a:endParaRPr lang="pl-PL" sz="1000" b="1" dirty="0">
              <a:solidFill>
                <a:schemeClr val="bg1">
                  <a:lumMod val="50000"/>
                </a:schemeClr>
              </a:solidFill>
              <a:latin typeface="Lato"/>
            </a:endParaRPr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7293244" y="3284984"/>
            <a:ext cx="28803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251520" y="620712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POŚREDNIE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13315" name="Prostokąt 1"/>
          <p:cNvSpPr>
            <a:spLocks noChangeArrowheads="1"/>
          </p:cNvSpPr>
          <p:nvPr/>
        </p:nvSpPr>
        <p:spPr bwMode="auto">
          <a:xfrm>
            <a:off x="611560" y="1268760"/>
            <a:ext cx="76342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Koszty pośrednie są rozliczane tylko na postawie </a:t>
            </a:r>
            <a:r>
              <a:rPr lang="pl-PL" alt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stawki ryczałtowej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 której limit procentowy ustalany jest na podstawie wartości kosztów bezpośrednich projektu.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084127"/>
              </p:ext>
            </p:extLst>
          </p:nvPr>
        </p:nvGraphicFramePr>
        <p:xfrm>
          <a:off x="1259632" y="1798248"/>
          <a:ext cx="6096000" cy="2295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Wartość</a:t>
                      </a:r>
                      <a:r>
                        <a:rPr lang="pl-PL" sz="1400" baseline="0" dirty="0" smtClean="0">
                          <a:solidFill>
                            <a:schemeClr val="tx1"/>
                          </a:solidFill>
                        </a:rPr>
                        <a:t> kosztów bezpośrednich projektu (w PLN)</a:t>
                      </a:r>
                    </a:p>
                  </a:txBody>
                  <a:tcPr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pl-PL" sz="1400" dirty="0">
                        <a:solidFill>
                          <a:schemeClr val="tx1"/>
                        </a:solidFill>
                      </a:endParaRPr>
                    </a:p>
                  </a:txBody>
                  <a:tcPr marT="45712" marB="45712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37077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do 830 tys.</a:t>
                      </a:r>
                      <a:r>
                        <a:rPr lang="pl-PL" sz="1400" b="0" baseline="0" dirty="0" smtClean="0">
                          <a:latin typeface="Lato" panose="020F0502020204030203" pitchFamily="34" charset="-18"/>
                        </a:rPr>
                        <a:t>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25 %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830 tys.</a:t>
                      </a:r>
                      <a:r>
                        <a:rPr lang="pl-PL" sz="1400" b="0" baseline="0" dirty="0" smtClean="0">
                          <a:latin typeface="Lato" panose="020F0502020204030203" pitchFamily="34" charset="-18"/>
                        </a:rPr>
                        <a:t> do 1 740 tys.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20 %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1799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1 740 tys. do 4 550 tys. PLN włącznie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15%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70773"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>
                          <a:latin typeface="Lato" panose="020F0502020204030203" pitchFamily="34" charset="-18"/>
                        </a:rPr>
                        <a:t>powyżej 4 550 tys. PLN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0" dirty="0" smtClean="0"/>
                        <a:t>10 %</a:t>
                      </a:r>
                      <a:endParaRPr lang="pl-PL" sz="1400" b="0" dirty="0"/>
                    </a:p>
                  </a:txBody>
                  <a:tcPr marT="45712" marB="45712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59" y="4293096"/>
            <a:ext cx="7553325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941168"/>
            <a:ext cx="727392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7694613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40113"/>
            <a:ext cx="8029575" cy="416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17032"/>
            <a:ext cx="82867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ole tekstowe 1"/>
          <p:cNvSpPr txBox="1"/>
          <p:nvPr/>
        </p:nvSpPr>
        <p:spPr>
          <a:xfrm>
            <a:off x="502913" y="5229199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p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rzy Wykonawcach nie obowiązuje limit 276 godzin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</a:rPr>
              <a:t>ykonawcy nie są ujmowani w </a:t>
            </a:r>
            <a:r>
              <a:rPr lang="pl-PL" i="1" dirty="0" smtClean="0">
                <a:solidFill>
                  <a:schemeClr val="bg1">
                    <a:lumMod val="50000"/>
                  </a:schemeClr>
                </a:solidFill>
              </a:rPr>
              <a:t>Bazie personelu</a:t>
            </a:r>
            <a:endParaRPr lang="pl-PL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" name="Łącznik prosty ze strzałką 3"/>
          <p:cNvCxnSpPr/>
          <p:nvPr/>
        </p:nvCxnSpPr>
        <p:spPr>
          <a:xfrm>
            <a:off x="2267744" y="4869160"/>
            <a:ext cx="0" cy="360039"/>
          </a:xfrm>
          <a:prstGeom prst="straightConnector1">
            <a:avLst/>
          </a:prstGeom>
          <a:ln w="19050" cmpd="sng">
            <a:headEnd w="lg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8704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251520" y="613562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ZWIĄZANE Z ANGAŻOWANIEM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PERSONELU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71124535"/>
              </p:ext>
            </p:extLst>
          </p:nvPr>
        </p:nvGraphicFramePr>
        <p:xfrm>
          <a:off x="1475656" y="16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251520" y="638055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ZWIĄZANE Z ANGAŻOWANIEM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PERSONELU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14339" name="Prostokąt 1"/>
          <p:cNvSpPr>
            <a:spLocks noChangeArrowheads="1"/>
          </p:cNvSpPr>
          <p:nvPr/>
        </p:nvSpPr>
        <p:spPr bwMode="auto">
          <a:xfrm>
            <a:off x="646195" y="2132856"/>
            <a:ext cx="7607300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Dodatkowe wynagrodzenie roczne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jest kwalifikowalne, jeżeli:</a:t>
            </a:r>
          </a:p>
          <a:p>
            <a:pPr marL="1028700" lvl="1" algn="just">
              <a:spcBef>
                <a:spcPct val="0"/>
              </a:spcBef>
              <a:buFontTx/>
              <a:buChar char="-"/>
              <a:defRPr/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wynika z prawa pracy,</a:t>
            </a:r>
          </a:p>
          <a:p>
            <a:pPr marL="1028700" lvl="1" algn="just">
              <a:spcBef>
                <a:spcPct val="0"/>
              </a:spcBef>
              <a:buFontTx/>
              <a:buChar char="-"/>
              <a:defRPr/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odpowiada wymiarowi zaangażowania w projekcie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pl-PL" altLang="pl-PL" sz="1400" b="1" dirty="0" smtClean="0">
              <a:solidFill>
                <a:schemeClr val="bg1">
                  <a:lumMod val="50000"/>
                </a:schemeClr>
              </a:solidFill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Wyposażenie stanowiska pracy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jest kwalifikowalne, jeżeli wymiar czasu pracy wynosi co najmniej ½ etatu. 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altLang="pl-PL" sz="1400" dirty="0" smtClean="0">
              <a:solidFill>
                <a:schemeClr val="bg1">
                  <a:lumMod val="50000"/>
                </a:schemeClr>
              </a:solidFill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Czas pracy zaangażowanej osoby nie może przekroczyć łącznie </a:t>
            </a: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276 godzin miesięcznie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.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pl-PL" altLang="pl-PL" sz="1400" dirty="0" smtClean="0">
              <a:solidFill>
                <a:schemeClr val="bg1">
                  <a:lumMod val="50000"/>
                </a:schemeClr>
              </a:solidFill>
              <a:latin typeface="Lato" pitchFamily="34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We wniosku o dofinansowanie należy wskazać </a:t>
            </a: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szacunkowy czas pracy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(etat/liczba godzin) oraz </a:t>
            </a:r>
            <a:r>
              <a:rPr lang="pl-PL" altLang="pl-PL" sz="1400" b="1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formę zaangażowania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 pitchFamily="34" charset="0"/>
              </a:rPr>
              <a:t>(stosunek pracy/stosunek cywilnoprawny itp.).</a:t>
            </a:r>
          </a:p>
          <a:p>
            <a:pPr algn="just">
              <a:spcBef>
                <a:spcPct val="0"/>
              </a:spcBef>
              <a:buFontTx/>
              <a:buNone/>
              <a:defRPr/>
            </a:pPr>
            <a:endParaRPr lang="pl-PL" altLang="pl-PL" sz="1600" dirty="0" smtClean="0">
              <a:latin typeface="Lat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251520" y="620713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KOSZTY ZWIĄZANE Z ANGAŻOWANIEM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PERSONELU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16387" name="Prostokąt 1"/>
          <p:cNvSpPr>
            <a:spLocks noChangeArrowheads="1"/>
          </p:cNvSpPr>
          <p:nvPr/>
        </p:nvSpPr>
        <p:spPr bwMode="auto">
          <a:xfrm>
            <a:off x="711200" y="2205038"/>
            <a:ext cx="7607300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UWAGA!</a:t>
            </a: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2000" b="1" dirty="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endParaRPr lang="pl-PL" altLang="pl-PL" sz="2000" b="1" dirty="0">
              <a:latin typeface="Lato" panose="020F0502020204030203" pitchFamily="34" charset="-18"/>
            </a:endParaRPr>
          </a:p>
          <a:p>
            <a:pPr algn="just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pl-PL" altLang="pl-PL" sz="16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 przypadku projektów partnerskich nie jest dopuszczalne angażowanie jako personelu projektu pracowników partnerów przez beneficjenta </a:t>
            </a:r>
            <a:r>
              <a:rPr lang="pl-PL" altLang="pl-PL" sz="16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            i </a:t>
            </a:r>
            <a:r>
              <a:rPr lang="pl-PL" altLang="pl-PL" sz="16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odwrotnie!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l-PL" altLang="pl-PL" sz="1600" dirty="0">
              <a:latin typeface="Lato" panose="020F0502020204030203" pitchFamily="34" charset="-18"/>
            </a:endParaRPr>
          </a:p>
        </p:txBody>
      </p:sp>
      <p:pic>
        <p:nvPicPr>
          <p:cNvPr id="16388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59028"/>
            <a:ext cx="192087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251520" y="620712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WYDATKI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NIEKWALIFIKOWALNE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697706" y="1772816"/>
            <a:ext cx="7607300" cy="44627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ramach wynagrodzenia personelu niekwalifikowalne są:</a:t>
            </a:r>
          </a:p>
          <a:p>
            <a:pPr algn="just">
              <a:defRPr/>
            </a:pPr>
            <a:endParaRPr lang="pl-PL" sz="1400" b="1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wpłaty dokonywane przez pracodawców  na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PFRON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;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świadczenia realizowane ze środków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ZFŚS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dla personelu </a:t>
            </a:r>
            <a:endParaRPr lang="pl-PL" sz="1400" dirty="0" smtClean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algn="just"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projektu;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koszty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ubezpieczenia cywilnego funkcjonariuszy publicznych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 szkodę wyrządzoną przy wykonywaniu władzy publicznej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;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nagrody jubileuszowe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i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odprawy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pracownicze dla personelu projektu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;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koszty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składek i opłat fakultatywnych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 niewymaganych obowiązującymi przepisami prawa krajowego, chyba że zostały przewidziane w regulaminie pracy lub innych przepisach, zostały wprowadzone co najmniej 6 miesięcy przed złożeniem wniosku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                  o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dofinansowanie, potencjalnie obejmują wszystkich pracowników danej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instytucji;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pl-PL" sz="1400" dirty="0" smtClean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o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dprawy </a:t>
            </a:r>
            <a:r>
              <a:rPr lang="pl-PL" sz="1400" b="1" dirty="0" err="1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emerytalno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– rentowe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(nowość!!!)</a:t>
            </a: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600" dirty="0">
              <a:latin typeface="Lato" panose="020F0502020204030203" pitchFamily="34" charset="-18"/>
            </a:endParaRPr>
          </a:p>
        </p:txBody>
      </p:sp>
      <p:pic>
        <p:nvPicPr>
          <p:cNvPr id="17412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793139"/>
            <a:ext cx="1920875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251520" y="634303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PODWÓJNE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FINANSOWANIE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08073164"/>
              </p:ext>
            </p:extLst>
          </p:nvPr>
        </p:nvGraphicFramePr>
        <p:xfrm>
          <a:off x="684213" y="1700808"/>
          <a:ext cx="7992243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1"/>
          <p:cNvSpPr txBox="1">
            <a:spLocks noChangeArrowheads="1"/>
          </p:cNvSpPr>
          <p:nvPr/>
        </p:nvSpPr>
        <p:spPr bwMode="auto">
          <a:xfrm>
            <a:off x="251520" y="620712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WYDATKI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NIEKWALIFIKOWALNE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611560" y="1628800"/>
            <a:ext cx="7634287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Następujące wydatki są niekwalifikowalne :</a:t>
            </a:r>
          </a:p>
          <a:p>
            <a:pPr algn="just">
              <a:defRPr/>
            </a:pPr>
            <a:endParaRPr lang="pl-PL" sz="1400" b="1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koszty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pożyczek/kredytów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zaciągniętych na prefinansowanie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dotacji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prowizje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w ramach operacji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wymiany 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walut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odsetki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od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zadłużenia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kary i 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grzywny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zakup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nieruchomości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i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infrastruktury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oraz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dostosowanie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lub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adaptacja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budynków i pomieszczeń, za wyjątkiem wydatków ponoszonych jako </a:t>
            </a:r>
            <a:endParaRPr lang="pl-PL" sz="1400" dirty="0" smtClean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algn="just"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 cross-</a:t>
            </a:r>
            <a:r>
              <a:rPr lang="pl-PL" sz="1400" dirty="0" err="1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financing</a:t>
            </a:r>
            <a:endParaRPr lang="pl-PL" sz="1400" dirty="0" smtClean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wydatki związane z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wypełnieniem wniosku o 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dofinansowanie</a:t>
            </a:r>
          </a:p>
          <a:p>
            <a:pPr algn="just"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</a:t>
            </a:r>
            <a:r>
              <a:rPr lang="pl-PL" sz="1400" b="1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  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lub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premiami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dla autorów wniosku</a:t>
            </a:r>
          </a:p>
          <a:p>
            <a:pPr algn="just">
              <a:defRPr/>
            </a:pPr>
            <a:endParaRPr lang="pl-PL" sz="1600" b="1" dirty="0">
              <a:latin typeface="Lato" panose="020F0502020204030203" pitchFamily="34" charset="-18"/>
            </a:endParaRPr>
          </a:p>
          <a:p>
            <a:pPr algn="just">
              <a:defRPr/>
            </a:pPr>
            <a:endParaRPr lang="pl-PL" sz="1600" dirty="0">
              <a:latin typeface="Lato" panose="020F0502020204030203" pitchFamily="34" charset="-18"/>
            </a:endParaRPr>
          </a:p>
        </p:txBody>
      </p:sp>
      <p:pic>
        <p:nvPicPr>
          <p:cNvPr id="22532" name="Picture 11" descr="Opis: http://barexamtoolbox.com/wp-content/uploads/2012/07/1197500_132501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437112"/>
            <a:ext cx="2411412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Users\oem\Dropbox\musk grafika\107_Urząd RPO\logo RZŚ\JPG\RZŚ_podstawow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549275"/>
            <a:ext cx="1000125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 descr="C:\Users\oem\Desktop\RZŚ_negaty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4813"/>
            <a:ext cx="3402013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4932040" y="2183063"/>
            <a:ext cx="3954338" cy="815608"/>
          </a:xfrm>
          <a:prstGeom prst="rect">
            <a:avLst/>
          </a:prstGeom>
          <a:noFill/>
          <a:ln w="762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6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600" b="1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Dziękuję za uwagę</a:t>
            </a:r>
            <a:endParaRPr lang="pl-PL" altLang="pl-PL" sz="1600" b="1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pl-PL" altLang="pl-PL" sz="1500" b="1" dirty="0">
              <a:latin typeface="Novecento wide Normal" panose="00000505000000000000" pitchFamily="50" charset="-18"/>
            </a:endParaRP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4930453" y="3062288"/>
            <a:ext cx="3954338" cy="1107996"/>
          </a:xfrm>
          <a:prstGeom prst="rect">
            <a:avLst/>
          </a:prstGeom>
          <a:noFill/>
          <a:ln w="3810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Wydział Europejskiego Funduszu Społecznego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Urzędu Marszałkowskiego Województwa Śląskiego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ul. Dąbrowskiego 23,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40-037 Katowice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  <a:hlinkClick r:id="rId4"/>
              </a:rPr>
              <a:t>www.rpo.slaskie.pl</a:t>
            </a:r>
            <a:endParaRPr lang="pl-PL" altLang="pl-PL" sz="11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1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efs@slaskie.pl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857" y="5531395"/>
            <a:ext cx="48768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1520" y="620712"/>
            <a:ext cx="7634287" cy="615553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8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ZMIANA WYTYCZNYCH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83568" y="2075657"/>
            <a:ext cx="7634287" cy="313932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Nowe Wytyczne w zakresie kwalifikowania wydatków w </a:t>
            </a:r>
            <a:r>
              <a:rPr lang="pl-PL" altLang="pl-PL" sz="18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ramach Europejskiego 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Funduszu </a:t>
            </a:r>
            <a:r>
              <a:rPr lang="pl-PL" altLang="pl-PL" sz="18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Rozwoju Regionalnego, Europejskiego Funduszu Społecznego  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oraz </a:t>
            </a:r>
            <a:r>
              <a:rPr lang="pl-PL" altLang="pl-PL" sz="18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Funduszu Spójności na lata </a:t>
            </a:r>
            <a:r>
              <a:rPr lang="pl-PL" altLang="pl-PL" sz="18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2014-2020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000" b="1" dirty="0" smtClean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2000" b="1" dirty="0">
                <a:solidFill>
                  <a:schemeClr val="bg1">
                    <a:lumMod val="50000"/>
                  </a:schemeClr>
                </a:solidFill>
                <a:latin typeface="Lato"/>
              </a:rPr>
              <a:t>o</a:t>
            </a:r>
            <a:r>
              <a:rPr lang="pl-PL" altLang="pl-PL" sz="2000" b="1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bowiązują od 23 sierpnia 2017 roku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2000" b="1" dirty="0" smtClean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p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rzy ocenie kwalifikowalności poniesionych wydatków stosuje się wersję </a:t>
            </a:r>
            <a:r>
              <a:rPr lang="pl-PL" altLang="pl-PL" sz="1400" i="1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Wytycznych</a:t>
            </a:r>
            <a:r>
              <a:rPr lang="pl-PL" altLang="pl-PL" sz="1400" dirty="0">
                <a:solidFill>
                  <a:schemeClr val="bg1">
                    <a:lumMod val="50000"/>
                  </a:schemeClr>
                </a:solidFill>
                <a:latin typeface="Lato"/>
              </a:rPr>
              <a:t> </a:t>
            </a: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obowiązującą w dniu poniesienia wydatku</a:t>
            </a:r>
          </a:p>
          <a:p>
            <a:pPr eaLnBrk="1" hangingPunct="1">
              <a:spcBef>
                <a:spcPct val="0"/>
              </a:spcBef>
              <a:buNone/>
            </a:pPr>
            <a:endParaRPr lang="pl-PL" altLang="pl-PL" sz="1400" dirty="0" smtClean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pPr marL="285750" indent="-285750" eaLnBrk="1" hangingPunct="1">
              <a:spcBef>
                <a:spcPct val="0"/>
              </a:spcBef>
            </a:pPr>
            <a:r>
              <a:rPr lang="pl-PL" altLang="pl-PL" sz="1400" dirty="0" smtClean="0">
                <a:solidFill>
                  <a:schemeClr val="bg1">
                    <a:lumMod val="50000"/>
                  </a:schemeClr>
                </a:solidFill>
                <a:latin typeface="Lato"/>
              </a:rPr>
              <a:t>do oceny prawidłowości postępowań, stosuje się wersję obowiązującą w dniu wszczęcia postępowania</a:t>
            </a:r>
            <a:endParaRPr lang="pl-PL" altLang="pl-PL" sz="1400" dirty="0">
              <a:solidFill>
                <a:schemeClr val="bg1">
                  <a:lumMod val="50000"/>
                </a:schemeClr>
              </a:solidFill>
              <a:latin typeface="Lato"/>
            </a:endParaRPr>
          </a:p>
          <a:p>
            <a:pPr marL="342900" indent="-342900" eaLnBrk="1" hangingPunct="1">
              <a:spcBef>
                <a:spcPct val="0"/>
              </a:spcBef>
            </a:pPr>
            <a:endParaRPr lang="pl-PL" altLang="pl-PL" sz="1400" dirty="0">
              <a:solidFill>
                <a:schemeClr val="bg1">
                  <a:lumMod val="50000"/>
                </a:schemeClr>
              </a:solidFill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1796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"/>
          <p:cNvSpPr txBox="1">
            <a:spLocks noChangeArrowheads="1"/>
          </p:cNvSpPr>
          <p:nvPr/>
        </p:nvSpPr>
        <p:spPr bwMode="auto">
          <a:xfrm>
            <a:off x="179511" y="620713"/>
            <a:ext cx="7634287" cy="57451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2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</a:t>
            </a:r>
            <a:r>
              <a:rPr lang="pl-PL" altLang="pl-PL" sz="2800" b="1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</a:t>
            </a:r>
            <a:r>
              <a:rPr lang="en-GB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WYDATKI KWALIFIKOWALNE</a:t>
            </a:r>
            <a:endParaRPr lang="pl-PL" altLang="pl-PL" sz="6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l-PL" altLang="pl-PL" sz="500" b="1" baseline="30000" dirty="0">
              <a:latin typeface="Novecento wide Normal" panose="00000505000000000000" pitchFamily="50" charset="-18"/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140296201"/>
              </p:ext>
            </p:extLst>
          </p:nvPr>
        </p:nvGraphicFramePr>
        <p:xfrm>
          <a:off x="1453356" y="1461969"/>
          <a:ext cx="6575028" cy="4446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251520" y="592822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</a:t>
            </a:r>
            <a:r>
              <a:rPr lang="en-GB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WKŁAD WŁASN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Y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3688" y="4346575"/>
            <a:ext cx="59766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pieniężny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lub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niepieniężny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/>
            </a:r>
            <a:b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</a:b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/>
            </a:r>
            <a:b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</a:b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publiczny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lub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prywatny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(decyduje status prawny beneficjenta, </a:t>
            </a:r>
            <a:r>
              <a:rPr lang="pl-PL" sz="16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partnera)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/>
            </a:r>
            <a:b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</a:b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może być wniesiony w ramach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kosztów pośrednich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9620117"/>
              </p:ext>
            </p:extLst>
          </p:nvPr>
        </p:nvGraphicFramePr>
        <p:xfrm>
          <a:off x="683568" y="1484784"/>
          <a:ext cx="7634287" cy="243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251520" y="620713"/>
            <a:ext cx="7634287" cy="461665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WKŁAD </a:t>
            </a:r>
            <a:r>
              <a:rPr lang="en-GB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NIEPIENIĘŻNY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212" y="2323193"/>
            <a:ext cx="7634287" cy="21441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Może być wniesiony w ramach projektu: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ze składników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majątku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Beneficjenta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,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z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majątku innych podmiotów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, jeżeli możliwość taka wynika z przepisów prawa oraz zostanie to odpowiednio ujęte </a:t>
            </a:r>
            <a:r>
              <a:rPr lang="pl-PL" sz="16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                w 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zatwierdzonym wniosku o dofinansowanie,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marL="342900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 postaci świadczeń wykonywanych przez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wolontariuszy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. </a:t>
            </a:r>
            <a:endParaRPr lang="pl-PL" sz="1600" baseline="30000" dirty="0" smtClean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16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Wydatki poniesione na 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wycenę</a:t>
            </a:r>
            <a:r>
              <a:rPr lang="pl-PL" sz="16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wkładu niepieniężnego są kwalifikowalne.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400" baseline="30000" dirty="0">
              <a:latin typeface="Lato" pitchFamily="34" charset="-1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265567" y="648502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</a:t>
            </a: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ŚRODKI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TRWAŁE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8196" name="AutoShape 2"/>
          <p:cNvSpPr>
            <a:spLocks noChangeArrowheads="1"/>
          </p:cNvSpPr>
          <p:nvPr/>
        </p:nvSpPr>
        <p:spPr bwMode="auto">
          <a:xfrm>
            <a:off x="636588" y="2647950"/>
            <a:ext cx="3805237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22300" y="2640013"/>
            <a:ext cx="3810000" cy="1225550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8" name="AutoShape 1"/>
          <p:cNvSpPr>
            <a:spLocks noChangeArrowheads="1"/>
          </p:cNvSpPr>
          <p:nvPr/>
        </p:nvSpPr>
        <p:spPr bwMode="auto">
          <a:xfrm>
            <a:off x="4695825" y="2647950"/>
            <a:ext cx="3570288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705350" y="2640013"/>
            <a:ext cx="3568700" cy="1225550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19113" y="2705100"/>
            <a:ext cx="3797300" cy="740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bezpośrednio powiązane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z projektem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   (</a:t>
            </a: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np.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wyposażenie sali w przedszkolu)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14875" y="2711450"/>
            <a:ext cx="3451225" cy="740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wykorzystywane w celu wspomagania wdrażania projektu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(np. rzutnik na szkolenia)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84225" y="3922713"/>
            <a:ext cx="3449638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Środki trwałe oraz koszty ich dostawy, montażu i uruchomienia, są kwalifikowalne </a:t>
            </a: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w całości lub </a:t>
            </a: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w </a:t>
            </a: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części</a:t>
            </a: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 zgodnie z ich wykorzystaniem na potrzeby projektu</a:t>
            </a:r>
            <a:r>
              <a:rPr lang="pl-PL" altLang="pl-PL" sz="1600" dirty="0">
                <a:latin typeface="Lato" panose="020F0502020204030203" pitchFamily="34" charset="-18"/>
                <a:ea typeface="Microsoft YaHei" panose="020B0503020204020204" pitchFamily="34" charset="-122"/>
              </a:rPr>
              <a:t>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792663" y="3922713"/>
            <a:ext cx="3446462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Środki trwałe są kwalifikowalne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              </a:t>
            </a: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w </a:t>
            </a:r>
            <a:r>
              <a:rPr lang="pl-PL" altLang="pl-PL" sz="1400" b="1" dirty="0">
                <a:latin typeface="Lato" panose="020F0502020204030203" pitchFamily="34" charset="-18"/>
                <a:ea typeface="Microsoft YaHei" panose="020B0503020204020204" pitchFamily="34" charset="-122"/>
              </a:rPr>
              <a:t>wysokości odpowiadającej odpisom amortyzacyjnym</a:t>
            </a: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 za okres, w którym są wykorzystywane w projekcie. </a:t>
            </a:r>
          </a:p>
        </p:txBody>
      </p:sp>
      <p:sp>
        <p:nvSpPr>
          <p:cNvPr id="7179" name="Text Box 6"/>
          <p:cNvSpPr txBox="1">
            <a:spLocks noChangeArrowheads="1"/>
          </p:cNvSpPr>
          <p:nvPr/>
        </p:nvSpPr>
        <p:spPr bwMode="auto">
          <a:xfrm>
            <a:off x="250825" y="1862138"/>
            <a:ext cx="7920038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  <a:ea typeface="Microsoft YaHei" panose="020B0503020204020204" pitchFamily="34" charset="-122"/>
              </a:rPr>
              <a:t>Definicja – art. 3 ust. 1 pkt. 15 ustawy o rachunkowości</a:t>
            </a:r>
            <a:endParaRPr lang="pl-PL" alt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251520" y="602456"/>
            <a:ext cx="7634287" cy="77970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ŚRODKI TRWAŁE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4213" y="2420938"/>
            <a:ext cx="7634287" cy="17338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Wartość wydatków poniesionych na zakup środków trwałych o wartości jednostkowej równej </a:t>
            </a:r>
            <a:r>
              <a:rPr lang="pl-PL" sz="20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                   i </a:t>
            </a: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wyższej </a:t>
            </a:r>
            <a:r>
              <a:rPr lang="pl-PL" sz="20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niż 3 500 ,00 PLN </a:t>
            </a: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netto oraz cross-financingu nie może łącznie przekroczyć </a:t>
            </a:r>
            <a:r>
              <a:rPr lang="pl-PL" sz="2000" b="1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20 % </a:t>
            </a:r>
            <a:r>
              <a:rPr lang="pl-PL" sz="20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finansowania  unijnego.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Wydatki objęte cross-</a:t>
            </a:r>
            <a:r>
              <a:rPr lang="pl-PL" sz="2000" baseline="30000" dirty="0" err="1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financingiem</a:t>
            </a: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 nie mogą przekroczyć </a:t>
            </a:r>
            <a:r>
              <a:rPr lang="pl-PL" sz="20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limitu </a:t>
            </a:r>
            <a:r>
              <a:rPr lang="pl-PL" sz="2000" b="1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10 </a:t>
            </a:r>
            <a:r>
              <a:rPr lang="pl-PL" sz="20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% </a:t>
            </a:r>
            <a:r>
              <a:rPr lang="pl-PL" sz="2000" baseline="30000" dirty="0" smtClean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unijnego finansowania.</a:t>
            </a:r>
            <a:endParaRPr lang="pl-PL" sz="20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sz="2000" baseline="30000" dirty="0">
              <a:solidFill>
                <a:schemeClr val="bg1">
                  <a:lumMod val="50000"/>
                </a:schemeClr>
              </a:solidFill>
              <a:latin typeface="Lato" pitchFamily="34" charset="-18"/>
              <a:cs typeface="+mn-cs"/>
            </a:endParaRP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Wydatki stanowiące środki trwałe oraz </a:t>
            </a: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objęte cross-</a:t>
            </a:r>
            <a:r>
              <a:rPr lang="pl-PL" sz="2000" baseline="30000" dirty="0" err="1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financingiem</a:t>
            </a: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 </a:t>
            </a: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  <a:cs typeface="+mn-cs"/>
              </a:rPr>
              <a:t>nie mogą być wykazane w ramach kosztów pośrednich. </a:t>
            </a:r>
          </a:p>
        </p:txBody>
      </p:sp>
      <p:graphicFrame>
        <p:nvGraphicFramePr>
          <p:cNvPr id="8196" name="Wykres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254837"/>
              </p:ext>
            </p:extLst>
          </p:nvPr>
        </p:nvGraphicFramePr>
        <p:xfrm>
          <a:off x="6516216" y="4077072"/>
          <a:ext cx="2117725" cy="183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9" name="Wykres" r:id="rId4" imgW="2114601" imgH="1828710" progId="Excel.Chart.8">
                  <p:embed/>
                </p:oleObj>
              </mc:Choice>
              <mc:Fallback>
                <p:oleObj name="Wykres" r:id="rId4" imgW="2114601" imgH="1828710" progId="Excel.Chart.8">
                  <p:embed/>
                  <p:pic>
                    <p:nvPicPr>
                      <p:cNvPr id="0" name="Wykres 1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4077072"/>
                        <a:ext cx="2117725" cy="183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251520" y="548680"/>
            <a:ext cx="7634287" cy="451406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 smtClean="0">
                <a:latin typeface="Novecento wide Normal" panose="00000505000000000000" pitchFamily="50" charset="-18"/>
              </a:rPr>
              <a:t>               </a:t>
            </a: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ŚRODKI </a:t>
            </a:r>
            <a:r>
              <a:rPr lang="pl-PL" altLang="pl-PL" sz="1800" b="1" baseline="30000" dirty="0" smtClean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TRWAŁE / AMORTYZACJA</a:t>
            </a:r>
            <a:endParaRPr lang="pl-PL" altLang="pl-PL" sz="1800" b="1" baseline="30000" dirty="0">
              <a:solidFill>
                <a:schemeClr val="bg1">
                  <a:lumMod val="50000"/>
                </a:schemeClr>
              </a:solidFill>
              <a:latin typeface="Novecento wide Normal" panose="00000505000000000000" pitchFamily="50" charset="-18"/>
            </a:endParaRPr>
          </a:p>
        </p:txBody>
      </p:sp>
      <p:sp>
        <p:nvSpPr>
          <p:cNvPr id="8196" name="AutoShape 2"/>
          <p:cNvSpPr>
            <a:spLocks noChangeArrowheads="1"/>
          </p:cNvSpPr>
          <p:nvPr/>
        </p:nvSpPr>
        <p:spPr bwMode="auto">
          <a:xfrm>
            <a:off x="655601" y="2640013"/>
            <a:ext cx="3805237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622300" y="2640013"/>
            <a:ext cx="3810000" cy="644971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8" name="AutoShape 1"/>
          <p:cNvSpPr>
            <a:spLocks noChangeArrowheads="1"/>
          </p:cNvSpPr>
          <p:nvPr/>
        </p:nvSpPr>
        <p:spPr bwMode="auto">
          <a:xfrm>
            <a:off x="4704556" y="2640012"/>
            <a:ext cx="3570288" cy="2995613"/>
          </a:xfrm>
          <a:prstGeom prst="roundRect">
            <a:avLst>
              <a:gd name="adj" fmla="val 1000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>
            <a:off x="4705350" y="2640013"/>
            <a:ext cx="3568700" cy="644971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pl-PL" altLang="pl-PL" sz="1800" smtClean="0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519113" y="2705100"/>
            <a:ext cx="3797300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Kiedy środki trwałe są monitorowane?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714875" y="2711450"/>
            <a:ext cx="3451225" cy="309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Kiedy amortyzacja?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03576" y="3654763"/>
            <a:ext cx="3449638" cy="1171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>
              <a:spcBef>
                <a:spcPct val="0"/>
              </a:spcBef>
              <a:buFontTx/>
              <a:buChar char="-"/>
            </a:pP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Jeśli dany wydatek jest środkiem trwałym (w rozumieniu polityki rachunkowości Beneficjenta) oraz</a:t>
            </a:r>
          </a:p>
          <a:p>
            <a:pPr marL="285750" indent="-285750">
              <a:spcBef>
                <a:spcPct val="0"/>
              </a:spcBef>
              <a:buFontTx/>
              <a:buChar char="-"/>
            </a:pP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Jeśli jego wartość jest równa lub większa </a:t>
            </a: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niż 3 500,00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PLN netto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819651" y="3657657"/>
            <a:ext cx="3446462" cy="1171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- Jeśli dany wydatek jest środkiem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 trwałym </a:t>
            </a:r>
            <a:r>
              <a:rPr lang="pl-PL" altLang="pl-PL" sz="1400" dirty="0">
                <a:latin typeface="Lato" panose="020F0502020204030203" pitchFamily="34" charset="-18"/>
                <a:ea typeface="Microsoft YaHei" panose="020B0503020204020204" pitchFamily="34" charset="-122"/>
              </a:rPr>
              <a:t>(w rozumieniu polityki rachunkowości Beneficjenta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- Jego wartość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musi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być równa lub większa niż </a:t>
            </a:r>
            <a:r>
              <a:rPr lang="pl-PL" altLang="pl-PL" sz="1400" b="1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3 500,00 </a:t>
            </a:r>
            <a:r>
              <a:rPr lang="pl-PL" altLang="pl-PL" sz="1400" dirty="0" smtClean="0">
                <a:latin typeface="Lato" panose="020F0502020204030203" pitchFamily="34" charset="-18"/>
                <a:ea typeface="Microsoft YaHei" panose="020B0503020204020204" pitchFamily="34" charset="-122"/>
              </a:rPr>
              <a:t>PLN netto</a:t>
            </a:r>
            <a:endParaRPr lang="pl-PL" altLang="pl-PL" sz="1400" dirty="0">
              <a:latin typeface="Lato" panose="020F0502020204030203" pitchFamily="34" charset="-18"/>
              <a:ea typeface="Microsoft YaHei" panose="020B0503020204020204" pitchFamily="34" charset="-122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707176" y="1346865"/>
            <a:ext cx="7410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000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Wydatki związane z zakupem środków trwałych i niematerialnych i prawnych kwalifikują się do współfinansowania pod warunkiem, że </a:t>
            </a:r>
            <a:r>
              <a:rPr lang="pl-PL" sz="20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wartości te będą ujęte w ewidencji środków trwałych oraz wartości niematerialnych i prawnych</a:t>
            </a:r>
            <a:r>
              <a:rPr lang="pl-PL" sz="1600" b="1" baseline="30000" dirty="0">
                <a:solidFill>
                  <a:schemeClr val="bg1">
                    <a:lumMod val="50000"/>
                  </a:schemeClr>
                </a:solidFill>
                <a:latin typeface="Lato" pitchFamily="34" charset="-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43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251520" y="476672"/>
            <a:ext cx="7634287" cy="769441"/>
          </a:xfrm>
          <a:prstGeom prst="rect">
            <a:avLst/>
          </a:prstGeom>
          <a:noFill/>
          <a:ln w="57150">
            <a:solidFill>
              <a:srgbClr val="6364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700" b="1" baseline="30000" dirty="0">
              <a:latin typeface="Novecento wide Normal" panose="00000505000000000000" pitchFamily="50" charset="-1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700" b="1" baseline="30000" dirty="0">
                <a:latin typeface="Novecento wide Normal" panose="00000505000000000000" pitchFamily="50" charset="-18"/>
              </a:rPr>
              <a:t>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pl-PL" altLang="pl-PL" sz="1800" b="1" baseline="30000" dirty="0">
                <a:solidFill>
                  <a:schemeClr val="bg1">
                    <a:lumMod val="50000"/>
                  </a:schemeClr>
                </a:solidFill>
                <a:latin typeface="Novecento wide Normal" panose="00000505000000000000" pitchFamily="50" charset="-18"/>
              </a:rPr>
              <a:t>CROSS-FINANCING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pl-PL" sz="1400" b="1" baseline="30000" dirty="0">
              <a:latin typeface="Novecento wide Normal" panose="00000505000000000000" pitchFamily="50" charset="-18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52463" y="2081213"/>
            <a:ext cx="7634287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Cross-</a:t>
            </a:r>
            <a:r>
              <a:rPr lang="pl-PL" sz="1400" b="1" dirty="0" err="1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financing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 dotyczy wyłącznie:</a:t>
            </a:r>
          </a:p>
          <a:p>
            <a:pPr algn="just"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zakupu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nieruchomości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</a:t>
            </a:r>
          </a:p>
          <a:p>
            <a:pPr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zakupu 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infrastruktury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 rozumianej jako elementy nieprzenośne, na stałe przytwierdzone do nieruchomości</a:t>
            </a:r>
            <a:r>
              <a:rPr lang="pl-PL" sz="1400" dirty="0" smtClean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,</a:t>
            </a:r>
          </a:p>
          <a:p>
            <a:pPr>
              <a:defRPr/>
            </a:pPr>
            <a:endParaRPr lang="pl-PL" sz="1400" dirty="0">
              <a:solidFill>
                <a:schemeClr val="bg1">
                  <a:lumMod val="50000"/>
                </a:schemeClr>
              </a:solidFill>
              <a:latin typeface="Lato" panose="020F0502020204030203" pitchFamily="34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dostosowania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lub</a:t>
            </a:r>
            <a:r>
              <a:rPr lang="pl-PL" sz="1400" b="1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 adaptacji </a:t>
            </a:r>
            <a:r>
              <a:rPr lang="pl-PL" sz="1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-18"/>
              </a:rPr>
              <a:t>budynków i pomieszczeń. </a:t>
            </a: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916238" y="4538663"/>
            <a:ext cx="3384550" cy="403225"/>
          </a:xfrm>
          <a:prstGeom prst="roundRect">
            <a:avLst>
              <a:gd name="adj" fmla="val 1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pl-PL" altLang="pl-PL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650875" y="4538663"/>
            <a:ext cx="7915275" cy="40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>
              <a:spcBef>
                <a:spcPct val="0"/>
              </a:spcBef>
              <a:buFontTx/>
              <a:buNone/>
              <a:defRPr/>
            </a:pPr>
            <a:r>
              <a:rPr lang="pl-PL" altLang="pl-PL" sz="2000" b="1" dirty="0" smtClean="0">
                <a:latin typeface="+mj-lt"/>
                <a:ea typeface="Microsoft YaHei" panose="020B0503020204020204" pitchFamily="34" charset="-122"/>
              </a:rPr>
              <a:t>środki trwałe</a:t>
            </a:r>
            <a:r>
              <a:rPr lang="pl-PL" altLang="pl-PL" sz="2000" b="1" dirty="0" smtClean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≠ </a:t>
            </a:r>
            <a:r>
              <a:rPr lang="pl-PL" altLang="pl-PL" sz="2000" b="1" dirty="0" smtClean="0"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cross-</a:t>
            </a:r>
            <a:r>
              <a:rPr lang="pl-PL" altLang="pl-PL" sz="2000" b="1" dirty="0" err="1" smtClean="0">
                <a:latin typeface="+mj-lt"/>
                <a:ea typeface="Microsoft YaHei" panose="020B0503020204020204" pitchFamily="34" charset="-122"/>
                <a:cs typeface="Times New Roman" panose="02020603050405020304" pitchFamily="18" charset="0"/>
              </a:rPr>
              <a:t>financing</a:t>
            </a:r>
            <a:endParaRPr lang="pl-PL" altLang="pl-PL" sz="2000" b="1" dirty="0" smtClean="0">
              <a:latin typeface="+mj-lt"/>
              <a:ea typeface="Microsoft YaHei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lo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tlo1</Template>
  <TotalTime>1584</TotalTime>
  <Words>978</Words>
  <Application>Microsoft Office PowerPoint</Application>
  <PresentationFormat>Pokaz na ekranie (4:3)</PresentationFormat>
  <Paragraphs>192</Paragraphs>
  <Slides>19</Slides>
  <Notes>1</Notes>
  <HiddenSlides>0</HiddenSlides>
  <MMClips>0</MMClips>
  <ScaleCrop>false</ScaleCrop>
  <HeadingPairs>
    <vt:vector size="6" baseType="variant"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1" baseType="lpstr">
      <vt:lpstr>tlo1</vt:lpstr>
      <vt:lpstr>Wykres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oem</dc:creator>
  <cp:lastModifiedBy>Stępień Aleksandra</cp:lastModifiedBy>
  <cp:revision>172</cp:revision>
  <cp:lastPrinted>2016-06-07T12:08:28Z</cp:lastPrinted>
  <dcterms:created xsi:type="dcterms:W3CDTF">2015-09-10T13:33:51Z</dcterms:created>
  <dcterms:modified xsi:type="dcterms:W3CDTF">2017-09-08T11:27:53Z</dcterms:modified>
</cp:coreProperties>
</file>