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2" r:id="rId2"/>
  </p:sldMasterIdLst>
  <p:sldIdLst>
    <p:sldId id="256" r:id="rId3"/>
    <p:sldId id="257" r:id="rId4"/>
    <p:sldId id="315" r:id="rId5"/>
    <p:sldId id="316" r:id="rId6"/>
    <p:sldId id="314" r:id="rId7"/>
    <p:sldId id="287" r:id="rId8"/>
    <p:sldId id="285" r:id="rId9"/>
    <p:sldId id="259" r:id="rId10"/>
    <p:sldId id="258" r:id="rId11"/>
    <p:sldId id="260" r:id="rId12"/>
    <p:sldId id="261" r:id="rId13"/>
    <p:sldId id="262" r:id="rId14"/>
    <p:sldId id="265" r:id="rId15"/>
    <p:sldId id="288" r:id="rId16"/>
    <p:sldId id="266" r:id="rId17"/>
    <p:sldId id="289" r:id="rId18"/>
    <p:sldId id="291" r:id="rId19"/>
    <p:sldId id="267" r:id="rId20"/>
    <p:sldId id="290" r:id="rId21"/>
    <p:sldId id="281" r:id="rId22"/>
    <p:sldId id="282" r:id="rId23"/>
    <p:sldId id="273" r:id="rId24"/>
    <p:sldId id="275" r:id="rId25"/>
    <p:sldId id="292" r:id="rId26"/>
    <p:sldId id="293" r:id="rId27"/>
    <p:sldId id="294" r:id="rId28"/>
    <p:sldId id="295" r:id="rId29"/>
    <p:sldId id="296" r:id="rId30"/>
    <p:sldId id="297" r:id="rId31"/>
    <p:sldId id="298" r:id="rId32"/>
    <p:sldId id="301" r:id="rId33"/>
    <p:sldId id="300"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8" d="100"/>
          <a:sy n="118" d="100"/>
        </p:scale>
        <p:origin x="2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pl-PL"/>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AE073BD-7A14-49C5-AB57-3E413330EB57}" type="datetimeFigureOut">
              <a:rPr lang="pl-PL"/>
              <a:pPr>
                <a:defRPr/>
              </a:pPr>
              <a:t>2017-06-26</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E5421F09-81B6-4D2B-9822-87297FD85B1A}" type="slidenum">
              <a:rPr lang="pl-PL" altLang="pl-PL"/>
              <a:pPr>
                <a:defRPr/>
              </a:pPr>
              <a:t>‹#›</a:t>
            </a:fld>
            <a:endParaRPr lang="pl-PL" altLang="pl-PL"/>
          </a:p>
        </p:txBody>
      </p:sp>
    </p:spTree>
    <p:extLst>
      <p:ext uri="{BB962C8B-B14F-4D97-AF65-F5344CB8AC3E}">
        <p14:creationId xmlns:p14="http://schemas.microsoft.com/office/powerpoint/2010/main" val="209629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A16FAFD-F7C9-40E4-A367-4E713E4DF73C}" type="datetimeFigureOut">
              <a:rPr lang="pl-PL"/>
              <a:pPr>
                <a:defRPr/>
              </a:pPr>
              <a:t>2017-06-26</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779E187E-D602-4B1C-B2D8-F9CACD76DECA}" type="slidenum">
              <a:rPr lang="pl-PL" altLang="pl-PL"/>
              <a:pPr>
                <a:defRPr/>
              </a:pPr>
              <a:t>‹#›</a:t>
            </a:fld>
            <a:endParaRPr lang="pl-PL" altLang="pl-PL"/>
          </a:p>
        </p:txBody>
      </p:sp>
    </p:spTree>
    <p:extLst>
      <p:ext uri="{BB962C8B-B14F-4D97-AF65-F5344CB8AC3E}">
        <p14:creationId xmlns:p14="http://schemas.microsoft.com/office/powerpoint/2010/main" val="1750019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0DA5CDB-7B1B-40E9-A938-0D01FEB6A054}" type="datetimeFigureOut">
              <a:rPr lang="pl-PL"/>
              <a:pPr>
                <a:defRPr/>
              </a:pPr>
              <a:t>2017-06-26</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B45F750-1C95-463E-9E2E-AD9781CAD2E6}" type="slidenum">
              <a:rPr lang="pl-PL" altLang="pl-PL"/>
              <a:pPr>
                <a:defRPr/>
              </a:pPr>
              <a:t>‹#›</a:t>
            </a:fld>
            <a:endParaRPr lang="pl-PL" altLang="pl-PL"/>
          </a:p>
        </p:txBody>
      </p:sp>
    </p:spTree>
    <p:extLst>
      <p:ext uri="{BB962C8B-B14F-4D97-AF65-F5344CB8AC3E}">
        <p14:creationId xmlns:p14="http://schemas.microsoft.com/office/powerpoint/2010/main" val="394757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Text Placeholder 2"/>
          <p:cNvSpPr>
            <a:spLocks noGrp="1"/>
          </p:cNvSpPr>
          <p:nvPr>
            <p:ph type="body"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58647A9-6CAF-4103-AB0C-46985BF712F4}" type="datetimeFigureOut">
              <a:rPr lang="pl-PL"/>
              <a:pPr>
                <a:defRPr/>
              </a:pPr>
              <a:t>2017-06-26</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BFF54E03-4408-445D-8972-5F187E22B180}" type="slidenum">
              <a:rPr lang="pl-PL" altLang="pl-PL"/>
              <a:pPr>
                <a:defRPr/>
              </a:pPr>
              <a:t>‹#›</a:t>
            </a:fld>
            <a:endParaRPr lang="pl-PL" altLang="pl-PL"/>
          </a:p>
        </p:txBody>
      </p:sp>
    </p:spTree>
    <p:extLst>
      <p:ext uri="{BB962C8B-B14F-4D97-AF65-F5344CB8AC3E}">
        <p14:creationId xmlns:p14="http://schemas.microsoft.com/office/powerpoint/2010/main" val="1024827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5B03BC2-1A73-4419-B2E6-92CEE2BDF84D}" type="datetimeFigureOut">
              <a:rPr lang="pl-PL">
                <a:solidFill>
                  <a:prstClr val="black">
                    <a:tint val="75000"/>
                  </a:prstClr>
                </a:solidFill>
              </a:rPr>
              <a:pPr>
                <a:defRPr/>
              </a:pPr>
              <a:t>2017-06-26</a:t>
            </a:fld>
            <a:endParaRPr lang="pl-PL">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31443383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2EAC09F-EA48-4A17-B7FC-D0C3BD3C18F6}" type="datetimeFigureOut">
              <a:rPr lang="pl-PL"/>
              <a:pPr>
                <a:defRPr/>
              </a:pPr>
              <a:t>2017-06-26</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C35617DB-073F-4EA4-95C4-0087DC84B42C}" type="slidenum">
              <a:rPr lang="pl-PL" altLang="pl-PL"/>
              <a:pPr>
                <a:defRPr/>
              </a:pPr>
              <a:t>‹#›</a:t>
            </a:fld>
            <a:endParaRPr lang="pl-PL" altLang="pl-PL"/>
          </a:p>
        </p:txBody>
      </p:sp>
    </p:spTree>
    <p:extLst>
      <p:ext uri="{BB962C8B-B14F-4D97-AF65-F5344CB8AC3E}">
        <p14:creationId xmlns:p14="http://schemas.microsoft.com/office/powerpoint/2010/main" val="22134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65FF7773-30B0-4AC0-BCD9-08F66527E20D}" type="datetimeFigureOut">
              <a:rPr lang="pl-PL"/>
              <a:pPr>
                <a:defRPr/>
              </a:pPr>
              <a:t>2017-06-26</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6F4472E7-A54C-4FDD-854F-9AE4A9FD3C04}" type="slidenum">
              <a:rPr lang="pl-PL" altLang="pl-PL"/>
              <a:pPr>
                <a:defRPr/>
              </a:pPr>
              <a:t>‹#›</a:t>
            </a:fld>
            <a:endParaRPr lang="pl-PL" altLang="pl-PL"/>
          </a:p>
        </p:txBody>
      </p:sp>
    </p:spTree>
    <p:extLst>
      <p:ext uri="{BB962C8B-B14F-4D97-AF65-F5344CB8AC3E}">
        <p14:creationId xmlns:p14="http://schemas.microsoft.com/office/powerpoint/2010/main" val="467446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910C3FEF-FC3D-49E1-88B5-5F0A0255EABE}" type="datetimeFigureOut">
              <a:rPr lang="pl-PL"/>
              <a:pPr>
                <a:defRPr/>
              </a:pPr>
              <a:t>2017-06-26</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0B23CF7-0706-4D54-99AC-E6B20931CF5C}" type="slidenum">
              <a:rPr lang="pl-PL" altLang="pl-PL"/>
              <a:pPr>
                <a:defRPr/>
              </a:pPr>
              <a:t>‹#›</a:t>
            </a:fld>
            <a:endParaRPr lang="pl-PL" altLang="pl-PL"/>
          </a:p>
        </p:txBody>
      </p:sp>
    </p:spTree>
    <p:extLst>
      <p:ext uri="{BB962C8B-B14F-4D97-AF65-F5344CB8AC3E}">
        <p14:creationId xmlns:p14="http://schemas.microsoft.com/office/powerpoint/2010/main" val="399639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E89C5C9E-5DBF-40EE-BCFE-EF45C44D1DA5}" type="datetimeFigureOut">
              <a:rPr lang="pl-PL"/>
              <a:pPr>
                <a:defRPr/>
              </a:pPr>
              <a:t>2017-06-26</a:t>
            </a:fld>
            <a:endParaRPr lang="pl-PL"/>
          </a:p>
        </p:txBody>
      </p:sp>
      <p:sp>
        <p:nvSpPr>
          <p:cNvPr id="8"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9"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6850644-6585-4F90-8219-701EA961853C}" type="slidenum">
              <a:rPr lang="pl-PL" altLang="pl-PL"/>
              <a:pPr>
                <a:defRPr/>
              </a:pPr>
              <a:t>‹#›</a:t>
            </a:fld>
            <a:endParaRPr lang="pl-PL" altLang="pl-PL"/>
          </a:p>
        </p:txBody>
      </p:sp>
    </p:spTree>
    <p:extLst>
      <p:ext uri="{BB962C8B-B14F-4D97-AF65-F5344CB8AC3E}">
        <p14:creationId xmlns:p14="http://schemas.microsoft.com/office/powerpoint/2010/main" val="2611379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D52E4EDB-0685-474D-82D5-9A669E739B3E}" type="datetimeFigureOut">
              <a:rPr lang="pl-PL"/>
              <a:pPr>
                <a:defRPr/>
              </a:pPr>
              <a:t>2017-06-26</a:t>
            </a:fld>
            <a:endParaRPr lang="pl-PL"/>
          </a:p>
        </p:txBody>
      </p:sp>
      <p:sp>
        <p:nvSpPr>
          <p:cNvPr id="4"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5"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3DB39CC7-4A3E-4C50-86C3-F1D8015644A6}" type="slidenum">
              <a:rPr lang="pl-PL" altLang="pl-PL"/>
              <a:pPr>
                <a:defRPr/>
              </a:pPr>
              <a:t>‹#›</a:t>
            </a:fld>
            <a:endParaRPr lang="pl-PL" altLang="pl-PL"/>
          </a:p>
        </p:txBody>
      </p:sp>
    </p:spTree>
    <p:extLst>
      <p:ext uri="{BB962C8B-B14F-4D97-AF65-F5344CB8AC3E}">
        <p14:creationId xmlns:p14="http://schemas.microsoft.com/office/powerpoint/2010/main" val="306051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5B03BC2-1A73-4419-B2E6-92CEE2BDF84D}" type="datetimeFigureOut">
              <a:rPr lang="pl-PL"/>
              <a:pPr>
                <a:defRPr/>
              </a:pPr>
              <a:t>2017-06-26</a:t>
            </a:fld>
            <a:endParaRPr lang="pl-PL"/>
          </a:p>
        </p:txBody>
      </p:sp>
      <p:sp>
        <p:nvSpPr>
          <p:cNvPr id="3"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dirty="0"/>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1149114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9A11983-CFDC-434C-8663-FF26080147F3}" type="datetimeFigureOut">
              <a:rPr lang="pl-PL"/>
              <a:pPr>
                <a:defRPr/>
              </a:pPr>
              <a:t>2017-06-26</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5C3F2B8-01FA-41E0-BB79-617D79712387}" type="slidenum">
              <a:rPr lang="pl-PL" altLang="pl-PL"/>
              <a:pPr>
                <a:defRPr/>
              </a:pPr>
              <a:t>‹#›</a:t>
            </a:fld>
            <a:endParaRPr lang="pl-PL" altLang="pl-PL"/>
          </a:p>
        </p:txBody>
      </p:sp>
    </p:spTree>
    <p:extLst>
      <p:ext uri="{BB962C8B-B14F-4D97-AF65-F5344CB8AC3E}">
        <p14:creationId xmlns:p14="http://schemas.microsoft.com/office/powerpoint/2010/main" val="262980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2389717" y="612775"/>
            <a:ext cx="73152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pl-PL" noProof="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1AB0EEA-9FAE-4D58-9207-E0D1D36EDFA4}" type="datetimeFigureOut">
              <a:rPr lang="pl-PL"/>
              <a:pPr>
                <a:defRPr/>
              </a:pPr>
              <a:t>2017-06-26</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7A2409F-3C6C-46D0-889B-2135C287278B}" type="slidenum">
              <a:rPr lang="pl-PL" altLang="pl-PL"/>
              <a:pPr>
                <a:defRPr/>
              </a:pPr>
              <a:t>‹#›</a:t>
            </a:fld>
            <a:endParaRPr lang="pl-PL" altLang="pl-PL"/>
          </a:p>
        </p:txBody>
      </p:sp>
    </p:spTree>
    <p:extLst>
      <p:ext uri="{BB962C8B-B14F-4D97-AF65-F5344CB8AC3E}">
        <p14:creationId xmlns:p14="http://schemas.microsoft.com/office/powerpoint/2010/main" val="22009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50572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smtClean="0"/>
              <a:t>Click to edit Master title style</a:t>
            </a:r>
            <a:endParaRPr lang="pl-PL" altLang="pl-PL" smtClean="0"/>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smtClean="0"/>
              <a:t>Click to edit Master text styles</a:t>
            </a:r>
          </a:p>
          <a:p>
            <a:pPr lvl="1"/>
            <a:r>
              <a:rPr lang="en-US" altLang="pl-PL" smtClean="0"/>
              <a:t>Second level</a:t>
            </a:r>
          </a:p>
          <a:p>
            <a:pPr lvl="2"/>
            <a:r>
              <a:rPr lang="en-US" altLang="pl-PL" smtClean="0"/>
              <a:t>Third level</a:t>
            </a:r>
          </a:p>
          <a:p>
            <a:pPr lvl="3"/>
            <a:r>
              <a:rPr lang="en-US" altLang="pl-PL" smtClean="0"/>
              <a:t>Fourth level</a:t>
            </a:r>
          </a:p>
          <a:p>
            <a:pPr lvl="4"/>
            <a:r>
              <a:rPr lang="en-US" altLang="pl-PL" smtClean="0"/>
              <a:t>Fifth level</a:t>
            </a:r>
            <a:endParaRPr lang="pl-PL" altLang="pl-PL" smtClean="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093B56-254B-443D-8807-FFFD34C29903}" type="datetimeFigureOut">
              <a:rPr lang="pl-PL">
                <a:solidFill>
                  <a:prstClr val="black">
                    <a:tint val="75000"/>
                  </a:prstClr>
                </a:solidFill>
              </a:rPr>
              <a:pPr>
                <a:defRPr/>
              </a:pPr>
              <a:t>2017-06-26</a:t>
            </a:fld>
            <a:endParaRPr lang="pl-PL">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fontAlgn="base">
              <a:spcBef>
                <a:spcPct val="0"/>
              </a:spcBef>
              <a:spcAft>
                <a:spcPct val="0"/>
              </a:spcAft>
              <a:defRPr/>
            </a:pPr>
            <a:fld id="{AF4D6212-3DF1-4394-B9D5-356E39C5AE9A}" type="slidenum">
              <a:rPr lang="pl-PL" altLang="pl-PL">
                <a:cs typeface="Arial" panose="020B0604020202020204" pitchFamily="34" charset="0"/>
              </a:rPr>
              <a:pPr fontAlgn="base">
                <a:spcBef>
                  <a:spcPct val="0"/>
                </a:spcBef>
                <a:spcAft>
                  <a:spcPct val="0"/>
                </a:spcAft>
                <a:defRPr/>
              </a:pPr>
              <a:t>‹#›</a:t>
            </a:fld>
            <a:endParaRPr lang="pl-PL" altLang="pl-PL">
              <a:cs typeface="Arial" panose="020B0604020202020204" pitchFamily="34" charset="0"/>
            </a:endParaRPr>
          </a:p>
        </p:txBody>
      </p:sp>
    </p:spTree>
    <p:extLst>
      <p:ext uri="{BB962C8B-B14F-4D97-AF65-F5344CB8AC3E}">
        <p14:creationId xmlns:p14="http://schemas.microsoft.com/office/powerpoint/2010/main" val="984224237"/>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rpo.slaskie.pl/czytaj/wykaz_programow_rewitalizacji_wojewodztwa_slaskieg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ekap.pl/katalogstartk.seam?id=55791" TargetMode="External"/><Relationship Id="rId2" Type="http://schemas.openxmlformats.org/officeDocument/2006/relationships/hyperlink" Target="https://lsi.slaskie.pl/" TargetMode="External"/><Relationship Id="rId1" Type="http://schemas.openxmlformats.org/officeDocument/2006/relationships/slideLayout" Target="../slideLayouts/slideLayout2.xml"/><Relationship Id="rId5" Type="http://schemas.openxmlformats.org/officeDocument/2006/relationships/hyperlink" Target="http://epuap.gov.pl/wps/portal/E2_ZdarzeniaZyciowe?leId=318&amp;forAdm=false" TargetMode="External"/><Relationship Id="rId4" Type="http://schemas.openxmlformats.org/officeDocument/2006/relationships/hyperlink" Target="http://epuap.gov.pl/wps/portal/strefa-klienta/katalog-spraw/sprawy-obywatelskie/ogolne-sprawy-urzedowe/pismo-ogolne-do-urzedu"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C:\Users\oem\Desktop\RZŚ_negaty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261" y="379181"/>
            <a:ext cx="3402488" cy="6192688"/>
          </a:xfrm>
          <a:prstGeom prst="rect">
            <a:avLst/>
          </a:prstGeom>
          <a:noFill/>
          <a:extLst>
            <a:ext uri="{909E8E84-426E-40DD-AFC4-6F175D3DCCD1}">
              <a14:hiddenFill xmlns:a14="http://schemas.microsoft.com/office/drawing/2010/main">
                <a:solidFill>
                  <a:srgbClr val="FFFFFF"/>
                </a:solidFill>
              </a14:hiddenFill>
            </a:ext>
          </a:extLst>
        </p:spPr>
      </p:pic>
      <p:sp>
        <p:nvSpPr>
          <p:cNvPr id="2" name="Tytuł 1"/>
          <p:cNvSpPr>
            <a:spLocks noGrp="1"/>
          </p:cNvSpPr>
          <p:nvPr>
            <p:ph type="ctrTitle"/>
          </p:nvPr>
        </p:nvSpPr>
        <p:spPr>
          <a:xfrm>
            <a:off x="1524000" y="1859782"/>
            <a:ext cx="9144000" cy="2741183"/>
          </a:xfrm>
        </p:spPr>
        <p:txBody>
          <a:bodyPr>
            <a:normAutofit/>
          </a:bodyPr>
          <a:lstStyle/>
          <a:p>
            <a:r>
              <a:rPr lang="pl-PL" sz="2800" b="1" dirty="0">
                <a:latin typeface="Microsoft Sans Serif" panose="020B0604020202020204" pitchFamily="34" charset="0"/>
                <a:cs typeface="Microsoft Sans Serif" panose="020B0604020202020204" pitchFamily="34" charset="0"/>
              </a:rPr>
              <a:t>Spotkanie informacyjne</a:t>
            </a:r>
            <a:br>
              <a:rPr lang="pl-PL" sz="2800" b="1" dirty="0">
                <a:latin typeface="Microsoft Sans Serif" panose="020B0604020202020204" pitchFamily="34" charset="0"/>
                <a:cs typeface="Microsoft Sans Serif" panose="020B0604020202020204" pitchFamily="34" charset="0"/>
              </a:rPr>
            </a:br>
            <a:r>
              <a:rPr lang="pl-PL" sz="2800" b="1" dirty="0">
                <a:latin typeface="Microsoft Sans Serif" panose="020B0604020202020204" pitchFamily="34" charset="0"/>
                <a:cs typeface="Microsoft Sans Serif" panose="020B0604020202020204" pitchFamily="34" charset="0"/>
              </a:rPr>
              <a:t>konkursów nr </a:t>
            </a:r>
            <a:r>
              <a:rPr lang="pl-PL" sz="2800" b="1" dirty="0" smtClean="0">
                <a:latin typeface="Microsoft Sans Serif" panose="020B0604020202020204" pitchFamily="34" charset="0"/>
                <a:cs typeface="Microsoft Sans Serif" panose="020B0604020202020204" pitchFamily="34" charset="0"/>
              </a:rPr>
              <a:t>RPSL.10.03.03-IZ.01-24-160/17, RPSL.10.03.02-IZ.01-24-167/16</a:t>
            </a:r>
            <a:r>
              <a:rPr lang="pl-PL" sz="2800" b="1" dirty="0" smtClean="0">
                <a:latin typeface="Microsoft Sans Serif" panose="020B0604020202020204" pitchFamily="34" charset="0"/>
                <a:cs typeface="Microsoft Sans Serif" panose="020B0604020202020204" pitchFamily="34" charset="0"/>
              </a:rPr>
              <a:t>, </a:t>
            </a:r>
            <a:r>
              <a:rPr lang="pl-PL" sz="2800" b="1" dirty="0">
                <a:latin typeface="Microsoft Sans Serif" panose="020B0604020202020204" pitchFamily="34" charset="0"/>
                <a:cs typeface="Microsoft Sans Serif" panose="020B0604020202020204" pitchFamily="34" charset="0"/>
              </a:rPr>
              <a:t/>
            </a:r>
            <a:br>
              <a:rPr lang="pl-PL" sz="2800" b="1" dirty="0">
                <a:latin typeface="Microsoft Sans Serif" panose="020B0604020202020204" pitchFamily="34" charset="0"/>
                <a:cs typeface="Microsoft Sans Serif" panose="020B0604020202020204" pitchFamily="34" charset="0"/>
              </a:rPr>
            </a:br>
            <a:r>
              <a:rPr lang="pl-PL" sz="2800" b="1" dirty="0">
                <a:latin typeface="Microsoft Sans Serif" panose="020B0604020202020204" pitchFamily="34" charset="0"/>
                <a:cs typeface="Microsoft Sans Serif" panose="020B0604020202020204" pitchFamily="34" charset="0"/>
              </a:rPr>
              <a:t>Działanie 10.3. Rewitalizacja obszarów zdegradowanych</a:t>
            </a:r>
            <a:br>
              <a:rPr lang="pl-PL" sz="2800" b="1" dirty="0">
                <a:latin typeface="Microsoft Sans Serif" panose="020B0604020202020204" pitchFamily="34" charset="0"/>
                <a:cs typeface="Microsoft Sans Serif" panose="020B0604020202020204" pitchFamily="34" charset="0"/>
              </a:rPr>
            </a:br>
            <a:r>
              <a:rPr lang="pl-PL" sz="2800" b="1" dirty="0">
                <a:latin typeface="Microsoft Sans Serif" panose="020B0604020202020204" pitchFamily="34" charset="0"/>
                <a:cs typeface="Microsoft Sans Serif" panose="020B0604020202020204" pitchFamily="34" charset="0"/>
              </a:rPr>
              <a:t>Regionalny Program Operacyjny Województwa Śląskiego 2014-2020</a:t>
            </a:r>
          </a:p>
        </p:txBody>
      </p:sp>
      <p:pic>
        <p:nvPicPr>
          <p:cNvPr id="5" name="Picture 2" descr="C:\Users\oem\Dropbox\musk grafika\107_Urząd RPO\logo RZŚ\JPG\RZŚ_podstawow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71293" y="962061"/>
            <a:ext cx="10001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7"/>
          <p:cNvSpPr/>
          <p:nvPr/>
        </p:nvSpPr>
        <p:spPr>
          <a:xfrm>
            <a:off x="8534301" y="4600965"/>
            <a:ext cx="3011610" cy="938719"/>
          </a:xfrm>
          <a:prstGeom prst="rect">
            <a:avLst/>
          </a:prstGeom>
          <a:ln w="38100">
            <a:solidFill>
              <a:srgbClr val="636466"/>
            </a:solidFill>
            <a:miter lim="800000"/>
          </a:ln>
        </p:spPr>
        <p:txBody>
          <a:bodyPr wrap="square">
            <a:spAutoFit/>
          </a:bodyPr>
          <a:lstStyle/>
          <a:p>
            <a:pPr lvl="0"/>
            <a:r>
              <a:rPr lang="pl-PL" sz="1100" dirty="0" smtClean="0">
                <a:solidFill>
                  <a:srgbClr val="636466"/>
                </a:solidFill>
                <a:latin typeface="Microsoft Sans Serif" panose="020B0604020202020204" pitchFamily="34" charset="0"/>
                <a:cs typeface="Microsoft Sans Serif" panose="020B0604020202020204" pitchFamily="34" charset="0"/>
              </a:rPr>
              <a:t>      Urząd </a:t>
            </a:r>
            <a:r>
              <a:rPr lang="pl-PL" sz="1100" dirty="0">
                <a:solidFill>
                  <a:srgbClr val="636466"/>
                </a:solidFill>
                <a:latin typeface="Microsoft Sans Serif" panose="020B0604020202020204" pitchFamily="34" charset="0"/>
                <a:cs typeface="Microsoft Sans Serif" panose="020B0604020202020204" pitchFamily="34" charset="0"/>
              </a:rPr>
              <a:t>Marszałkowski</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Województwa </a:t>
            </a:r>
            <a:r>
              <a:rPr lang="pl-PL" sz="1100" dirty="0">
                <a:solidFill>
                  <a:srgbClr val="636466"/>
                </a:solidFill>
                <a:latin typeface="Microsoft Sans Serif" panose="020B0604020202020204" pitchFamily="34" charset="0"/>
                <a:cs typeface="Microsoft Sans Serif" panose="020B0604020202020204" pitchFamily="34" charset="0"/>
              </a:rPr>
              <a:t>Śląskiego</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Wydział Europejskiego Funduszu</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Rozwoju Regionalnego</a:t>
            </a:r>
            <a:endParaRPr lang="pl-PL" sz="1100" dirty="0">
              <a:solidFill>
                <a:srgbClr val="636466"/>
              </a:solidFill>
              <a:latin typeface="Microsoft Sans Serif" panose="020B0604020202020204" pitchFamily="34" charset="0"/>
              <a:cs typeface="Microsoft Sans Serif" panose="020B0604020202020204" pitchFamily="34" charset="0"/>
            </a:endParaRPr>
          </a:p>
          <a:p>
            <a:pPr lvl="0"/>
            <a:r>
              <a:rPr lang="pl-PL" sz="1100" dirty="0" smtClean="0">
                <a:solidFill>
                  <a:srgbClr val="636466"/>
                </a:solidFill>
                <a:latin typeface="Microsoft Sans Serif" panose="020B0604020202020204" pitchFamily="34" charset="0"/>
                <a:cs typeface="Microsoft Sans Serif" panose="020B0604020202020204" pitchFamily="34" charset="0"/>
              </a:rPr>
              <a:t>      Katowice, </a:t>
            </a:r>
            <a:r>
              <a:rPr lang="pl-PL" sz="1100" dirty="0" smtClean="0">
                <a:solidFill>
                  <a:srgbClr val="636466"/>
                </a:solidFill>
                <a:latin typeface="Microsoft Sans Serif" panose="020B0604020202020204" pitchFamily="34" charset="0"/>
                <a:cs typeface="Microsoft Sans Serif" panose="020B0604020202020204" pitchFamily="34" charset="0"/>
              </a:rPr>
              <a:t>czerwiec 2017 </a:t>
            </a:r>
            <a:r>
              <a:rPr lang="pl-PL" sz="1100" dirty="0" smtClean="0">
                <a:solidFill>
                  <a:srgbClr val="636466"/>
                </a:solidFill>
                <a:latin typeface="Microsoft Sans Serif" panose="020B0604020202020204" pitchFamily="34" charset="0"/>
                <a:cs typeface="Microsoft Sans Serif" panose="020B0604020202020204" pitchFamily="34" charset="0"/>
              </a:rPr>
              <a:t>r</a:t>
            </a:r>
            <a:r>
              <a:rPr lang="pl-PL" sz="1100" dirty="0">
                <a:solidFill>
                  <a:srgbClr val="636466"/>
                </a:solidFill>
                <a:latin typeface="Microsoft Sans Serif" panose="020B0604020202020204" pitchFamily="34" charset="0"/>
                <a:cs typeface="Microsoft Sans Serif" panose="020B0604020202020204" pitchFamily="34" charset="0"/>
              </a:rPr>
              <a:t>.</a:t>
            </a:r>
          </a:p>
        </p:txBody>
      </p:sp>
      <p:pic>
        <p:nvPicPr>
          <p:cNvPr id="3" name="Obraz 2"/>
          <p:cNvPicPr>
            <a:picLocks noChangeAspect="1"/>
          </p:cNvPicPr>
          <p:nvPr/>
        </p:nvPicPr>
        <p:blipFill>
          <a:blip r:embed="rId4"/>
          <a:stretch>
            <a:fillRect/>
          </a:stretch>
        </p:blipFill>
        <p:spPr>
          <a:xfrm>
            <a:off x="7590329" y="5539684"/>
            <a:ext cx="3955582" cy="598264"/>
          </a:xfrm>
          <a:prstGeom prst="rect">
            <a:avLst/>
          </a:prstGeom>
        </p:spPr>
      </p:pic>
    </p:spTree>
    <p:extLst>
      <p:ext uri="{BB962C8B-B14F-4D97-AF65-F5344CB8AC3E}">
        <p14:creationId xmlns:p14="http://schemas.microsoft.com/office/powerpoint/2010/main" val="18220371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289681"/>
            <a:ext cx="10972800" cy="4701017"/>
          </a:xfrm>
        </p:spPr>
        <p:txBody>
          <a:bodyPr/>
          <a:lstStyle/>
          <a:p>
            <a:pPr marL="0" indent="0" algn="just">
              <a:buNone/>
            </a:pPr>
            <a:r>
              <a:rPr lang="pl-PL" sz="2000" dirty="0">
                <a:latin typeface="Microsoft Sans Serif" panose="020B0604020202020204" pitchFamily="34" charset="0"/>
                <a:cs typeface="Microsoft Sans Serif" panose="020B0604020202020204" pitchFamily="34" charset="0"/>
              </a:rPr>
              <a:t>O dofinansowanie mogą ubiegać się następujące typy podmiotów: </a:t>
            </a:r>
          </a:p>
          <a:p>
            <a:pPr algn="just"/>
            <a:r>
              <a:rPr lang="pl-PL" sz="2000" dirty="0">
                <a:latin typeface="Microsoft Sans Serif" panose="020B0604020202020204" pitchFamily="34" charset="0"/>
                <a:cs typeface="Microsoft Sans Serif" panose="020B0604020202020204" pitchFamily="34" charset="0"/>
              </a:rPr>
              <a:t>Jednostki samorządu terytorialnego, ich związki i stowarzyszenia;</a:t>
            </a:r>
          </a:p>
          <a:p>
            <a:pPr algn="just"/>
            <a:r>
              <a:rPr lang="pl-PL" sz="2000" dirty="0">
                <a:latin typeface="Microsoft Sans Serif" panose="020B0604020202020204" pitchFamily="34" charset="0"/>
                <a:cs typeface="Microsoft Sans Serif" panose="020B0604020202020204" pitchFamily="34" charset="0"/>
              </a:rPr>
              <a:t>Podmioty, w których większość udziałów lub akcji posiadają jednostki samorządu terytorialnego lub ich związki i stowarzyszenia;</a:t>
            </a:r>
          </a:p>
          <a:p>
            <a:pPr algn="just"/>
            <a:r>
              <a:rPr lang="pl-PL" sz="2000" dirty="0">
                <a:latin typeface="Microsoft Sans Serif" panose="020B0604020202020204" pitchFamily="34" charset="0"/>
                <a:cs typeface="Microsoft Sans Serif" panose="020B0604020202020204" pitchFamily="34" charset="0"/>
              </a:rPr>
              <a:t>Podmioty działające na zlecenie samorządu terytorialnego wybrane zgodnie z prawem zamówień </a:t>
            </a:r>
            <a:r>
              <a:rPr lang="pl-PL" sz="2000" dirty="0" smtClean="0">
                <a:latin typeface="Microsoft Sans Serif" panose="020B0604020202020204" pitchFamily="34" charset="0"/>
                <a:cs typeface="Microsoft Sans Serif" panose="020B0604020202020204" pitchFamily="34" charset="0"/>
              </a:rPr>
              <a:t>publicznych;</a:t>
            </a:r>
            <a:endParaRPr lang="pl-PL" sz="2000" dirty="0">
              <a:latin typeface="Microsoft Sans Serif" panose="020B0604020202020204" pitchFamily="34" charset="0"/>
              <a:cs typeface="Microsoft Sans Serif" panose="020B0604020202020204" pitchFamily="34" charset="0"/>
            </a:endParaRPr>
          </a:p>
          <a:p>
            <a:pPr algn="just"/>
            <a:r>
              <a:rPr lang="pl-PL" sz="2000" dirty="0">
                <a:latin typeface="Microsoft Sans Serif" panose="020B0604020202020204" pitchFamily="34" charset="0"/>
                <a:cs typeface="Microsoft Sans Serif" panose="020B0604020202020204" pitchFamily="34" charset="0"/>
              </a:rPr>
              <a:t>Kościoły i związki wyznaniowe oraz osoby prawne kościołów i związków wyznaniowych;</a:t>
            </a:r>
          </a:p>
          <a:p>
            <a:pPr algn="just"/>
            <a:r>
              <a:rPr lang="pl-PL" sz="2000" dirty="0">
                <a:latin typeface="Microsoft Sans Serif" panose="020B0604020202020204" pitchFamily="34" charset="0"/>
                <a:cs typeface="Microsoft Sans Serif" panose="020B0604020202020204" pitchFamily="34" charset="0"/>
              </a:rPr>
              <a:t>Organizacje pozarządowe;</a:t>
            </a:r>
          </a:p>
          <a:p>
            <a:pPr algn="just"/>
            <a:r>
              <a:rPr lang="pl-PL" sz="2000" dirty="0">
                <a:latin typeface="Microsoft Sans Serif" panose="020B0604020202020204" pitchFamily="34" charset="0"/>
                <a:cs typeface="Microsoft Sans Serif" panose="020B0604020202020204" pitchFamily="34" charset="0"/>
              </a:rPr>
              <a:t>Jednostki zaliczane do sektora finansów publicznych (niewymienione wyżej);</a:t>
            </a:r>
          </a:p>
          <a:p>
            <a:pPr algn="just"/>
            <a:r>
              <a:rPr lang="pl-PL" sz="2000" dirty="0">
                <a:latin typeface="Microsoft Sans Serif" panose="020B0604020202020204" pitchFamily="34" charset="0"/>
                <a:cs typeface="Microsoft Sans Serif" panose="020B0604020202020204" pitchFamily="34" charset="0"/>
              </a:rPr>
              <a:t>Spółdzielnie mieszkaniowe, wspólnoty mieszkaniowe, TBS, spółdzielnie;</a:t>
            </a:r>
          </a:p>
          <a:p>
            <a:pPr algn="just"/>
            <a:r>
              <a:rPr lang="pl-PL" sz="2000" dirty="0">
                <a:latin typeface="Microsoft Sans Serif" panose="020B0604020202020204" pitchFamily="34" charset="0"/>
                <a:cs typeface="Microsoft Sans Serif" panose="020B0604020202020204" pitchFamily="34" charset="0"/>
              </a:rPr>
              <a:t>Instytucje </a:t>
            </a:r>
            <a:r>
              <a:rPr lang="pl-PL" sz="2000" dirty="0" smtClean="0">
                <a:latin typeface="Microsoft Sans Serif" panose="020B0604020202020204" pitchFamily="34" charset="0"/>
                <a:cs typeface="Microsoft Sans Serif" panose="020B0604020202020204" pitchFamily="34" charset="0"/>
              </a:rPr>
              <a:t>kultury;</a:t>
            </a: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Przedsiębiorcy</a:t>
            </a:r>
            <a:r>
              <a:rPr lang="pl-PL" sz="2000" dirty="0" smtClean="0">
                <a:latin typeface="Microsoft Sans Serif" panose="020B0604020202020204" pitchFamily="34" charset="0"/>
                <a:cs typeface="Microsoft Sans Serif" panose="020B0604020202020204" pitchFamily="34" charset="0"/>
              </a:rPr>
              <a:t>;</a:t>
            </a:r>
            <a:endParaRPr lang="pl-PL" sz="2000" dirty="0" smtClean="0">
              <a:latin typeface="Microsoft Sans Serif" panose="020B0604020202020204" pitchFamily="34" charset="0"/>
              <a:cs typeface="Microsoft Sans Serif" panose="020B0604020202020204" pitchFamily="34" charset="0"/>
            </a:endParaRPr>
          </a:p>
        </p:txBody>
      </p:sp>
      <p:sp>
        <p:nvSpPr>
          <p:cNvPr id="4" name="Tytuł 1"/>
          <p:cNvSpPr txBox="1">
            <a:spLocks/>
          </p:cNvSpPr>
          <p:nvPr/>
        </p:nvSpPr>
        <p:spPr>
          <a:xfrm>
            <a:off x="838200" y="662322"/>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5517480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064343"/>
            <a:ext cx="10972800" cy="5046405"/>
          </a:xfrm>
        </p:spPr>
        <p:txBody>
          <a:bodyPr/>
          <a:lstStyle/>
          <a:p>
            <a:pPr algn="just"/>
            <a:r>
              <a:rPr lang="pl-PL" sz="2000" dirty="0">
                <a:latin typeface="Microsoft Sans Serif" panose="020B0604020202020204" pitchFamily="34" charset="0"/>
                <a:cs typeface="Microsoft Sans Serif" panose="020B0604020202020204" pitchFamily="34" charset="0"/>
              </a:rPr>
              <a:t>Projekt przed dniem złożenia wniosku musi wynikać z pozytywnie zaopiniowanego przez IZ RPO WSL 2014-2020 oraz uchwalonego przez Radę Gminy, Gminnego lub Lokalnego Programu </a:t>
            </a:r>
            <a:r>
              <a:rPr lang="pl-PL" sz="2000" dirty="0" smtClean="0">
                <a:latin typeface="Microsoft Sans Serif" panose="020B0604020202020204" pitchFamily="34" charset="0"/>
                <a:cs typeface="Microsoft Sans Serif" panose="020B0604020202020204" pitchFamily="34" charset="0"/>
              </a:rPr>
              <a:t>Rewitalizacji. </a:t>
            </a:r>
            <a:r>
              <a:rPr lang="pl-PL" sz="2000" dirty="0">
                <a:latin typeface="Microsoft Sans Serif" panose="020B0604020202020204" pitchFamily="34" charset="0"/>
                <a:cs typeface="Microsoft Sans Serif" panose="020B0604020202020204" pitchFamily="34" charset="0"/>
              </a:rPr>
              <a:t>W konsekwencji powyższego projekty muszą wynikać z programów rewitalizacji znajdujących się w Wykazie programów rewitalizacji województwa </a:t>
            </a:r>
            <a:r>
              <a:rPr lang="pl-PL" sz="2000" dirty="0">
                <a:latin typeface="Microsoft Sans Serif" panose="020B0604020202020204" pitchFamily="34" charset="0"/>
                <a:cs typeface="Microsoft Sans Serif" panose="020B0604020202020204" pitchFamily="34" charset="0"/>
              </a:rPr>
              <a:t>śląskiego (</a:t>
            </a:r>
            <a:r>
              <a:rPr lang="pl-PL" sz="2000" dirty="0">
                <a:latin typeface="Microsoft Sans Serif" panose="020B0604020202020204" pitchFamily="34" charset="0"/>
                <a:cs typeface="Microsoft Sans Serif" panose="020B0604020202020204" pitchFamily="34" charset="0"/>
                <a:hlinkClick r:id="rId2" action="ppaction://hlinkfile"/>
              </a:rPr>
              <a:t>rpo.slaskie.pl/czytaj/</a:t>
            </a:r>
            <a:r>
              <a:rPr lang="pl-PL" sz="2000" dirty="0" err="1">
                <a:latin typeface="Microsoft Sans Serif" panose="020B0604020202020204" pitchFamily="34" charset="0"/>
                <a:cs typeface="Microsoft Sans Serif" panose="020B0604020202020204" pitchFamily="34" charset="0"/>
                <a:hlinkClick r:id="rId2" action="ppaction://hlinkfile"/>
              </a:rPr>
              <a:t>wykaz_programow_rewitalizacji_wojewodztwa_slaskiego</a:t>
            </a:r>
            <a:r>
              <a:rPr lang="pl-PL" sz="2000" dirty="0" smtClean="0">
                <a:latin typeface="Microsoft Sans Serif" panose="020B0604020202020204" pitchFamily="34" charset="0"/>
                <a:cs typeface="Microsoft Sans Serif" panose="020B0604020202020204" pitchFamily="34" charset="0"/>
              </a:rPr>
              <a:t>)</a:t>
            </a:r>
            <a:r>
              <a:rPr lang="pl-PL" sz="2000" dirty="0" smtClean="0">
                <a:latin typeface="Microsoft Sans Serif" panose="020B0604020202020204" pitchFamily="34" charset="0"/>
                <a:cs typeface="Microsoft Sans Serif" panose="020B0604020202020204" pitchFamily="34" charset="0"/>
              </a:rPr>
              <a:t>.</a:t>
            </a:r>
            <a:endParaRPr lang="pl-PL" sz="2000" dirty="0" smtClean="0">
              <a:latin typeface="Microsoft Sans Serif" panose="020B0604020202020204" pitchFamily="34" charset="0"/>
              <a:cs typeface="Microsoft Sans Serif" panose="020B0604020202020204" pitchFamily="34" charset="0"/>
            </a:endParaRPr>
          </a:p>
          <a:p>
            <a:pPr marL="0" indent="0" algn="just">
              <a:buNone/>
            </a:pP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Realizacja </a:t>
            </a:r>
            <a:r>
              <a:rPr lang="pl-PL" sz="2000" dirty="0">
                <a:latin typeface="Microsoft Sans Serif" panose="020B0604020202020204" pitchFamily="34" charset="0"/>
                <a:cs typeface="Microsoft Sans Serif" panose="020B0604020202020204" pitchFamily="34" charset="0"/>
              </a:rPr>
              <a:t>projektów w ramach ww. typów projektów jest uzależniona od realizacji projektu z zakresu usług społecznych, finansowanych w ramach EFS, a dotyczących określonej grupy społecznej, dotkniętej dysfunkcją lub wykluczeniem. Wsparcie inwestycyjne projektów z EFRR ma charakter uzupełniający (dodatkowy) i możliwe jest wyłącznie w powiązaniu z działaniami realizowanymi z EFS, które pełnią rolę wiodącą względem EFRR. Tak więc projekty muszą wykazywać charakter przedsięwzięć kompleksowych, koordynujących interwencję infrastrukturalną z wsparciem realizowanym w ramach EFS.</a:t>
            </a:r>
          </a:p>
        </p:txBody>
      </p:sp>
      <p:sp>
        <p:nvSpPr>
          <p:cNvPr id="5" name="Tytuł 1"/>
          <p:cNvSpPr txBox="1">
            <a:spLocks/>
          </p:cNvSpPr>
          <p:nvPr/>
        </p:nvSpPr>
        <p:spPr>
          <a:xfrm>
            <a:off x="838200" y="521645"/>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ograniczenia i limity</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1475598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337734"/>
            <a:ext cx="10972800" cy="4525963"/>
          </a:xfrm>
        </p:spPr>
        <p:txBody>
          <a:bodyPr/>
          <a:lstStyle/>
          <a:p>
            <a:pPr marL="0" indent="0">
              <a:buNone/>
            </a:pPr>
            <a:endParaRPr lang="pl-PL" dirty="0"/>
          </a:p>
          <a:p>
            <a:pPr algn="just"/>
            <a:r>
              <a:rPr lang="pl-PL" sz="2000" dirty="0">
                <a:latin typeface="Microsoft Sans Serif" panose="020B0604020202020204" pitchFamily="34" charset="0"/>
                <a:cs typeface="Microsoft Sans Serif" panose="020B0604020202020204" pitchFamily="34" charset="0"/>
              </a:rPr>
              <a:t>W ramach </a:t>
            </a:r>
            <a:r>
              <a:rPr lang="pl-PL" sz="2000" dirty="0" smtClean="0">
                <a:latin typeface="Microsoft Sans Serif" panose="020B0604020202020204" pitchFamily="34" charset="0"/>
                <a:cs typeface="Microsoft Sans Serif" panose="020B0604020202020204" pitchFamily="34" charset="0"/>
              </a:rPr>
              <a:t>poddziałania 10.3.2 </a:t>
            </a:r>
            <a:r>
              <a:rPr lang="pl-PL" sz="2000" dirty="0">
                <a:latin typeface="Microsoft Sans Serif" panose="020B0604020202020204" pitchFamily="34" charset="0"/>
                <a:cs typeface="Microsoft Sans Serif" panose="020B0604020202020204" pitchFamily="34" charset="0"/>
              </a:rPr>
              <a:t>wsparcie otrzymają projekty wynikające ze Strategii </a:t>
            </a:r>
            <a:r>
              <a:rPr lang="pl-PL" sz="2000" dirty="0" smtClean="0">
                <a:latin typeface="Microsoft Sans Serif" panose="020B0604020202020204" pitchFamily="34" charset="0"/>
                <a:cs typeface="Microsoft Sans Serif" panose="020B0604020202020204" pitchFamily="34" charset="0"/>
              </a:rPr>
              <a:t>RIT. </a:t>
            </a:r>
            <a:r>
              <a:rPr lang="pl-PL" sz="2000" dirty="0">
                <a:latin typeface="Microsoft Sans Serif" panose="020B0604020202020204" pitchFamily="34" charset="0"/>
                <a:cs typeface="Microsoft Sans Serif" panose="020B0604020202020204" pitchFamily="34" charset="0"/>
              </a:rPr>
              <a:t>Jednocześnie projekty rewitalizacyjne muszą wynikać z przyjętych przez każdą z gmin Programów Rewitalizacji (PR). Zapewnienie zgodności i komplementarności pomiędzy strategią </a:t>
            </a:r>
            <a:r>
              <a:rPr lang="pl-PL" sz="2000" dirty="0" smtClean="0">
                <a:latin typeface="Microsoft Sans Serif" panose="020B0604020202020204" pitchFamily="34" charset="0"/>
                <a:cs typeface="Microsoft Sans Serif" panose="020B0604020202020204" pitchFamily="34" charset="0"/>
              </a:rPr>
              <a:t>RIT </a:t>
            </a:r>
            <a:r>
              <a:rPr lang="pl-PL" sz="2000" dirty="0">
                <a:latin typeface="Microsoft Sans Serif" panose="020B0604020202020204" pitchFamily="34" charset="0"/>
                <a:cs typeface="Microsoft Sans Serif" panose="020B0604020202020204" pitchFamily="34" charset="0"/>
              </a:rPr>
              <a:t>a wszystkimi PR-</a:t>
            </a:r>
            <a:r>
              <a:rPr lang="pl-PL" sz="2000" dirty="0" err="1">
                <a:latin typeface="Microsoft Sans Serif" panose="020B0604020202020204" pitchFamily="34" charset="0"/>
                <a:cs typeface="Microsoft Sans Serif" panose="020B0604020202020204" pitchFamily="34" charset="0"/>
              </a:rPr>
              <a:t>ami</a:t>
            </a:r>
            <a:r>
              <a:rPr lang="pl-PL" sz="2000" dirty="0">
                <a:latin typeface="Microsoft Sans Serif" panose="020B0604020202020204" pitchFamily="34" charset="0"/>
                <a:cs typeface="Microsoft Sans Serif" panose="020B0604020202020204" pitchFamily="34" charset="0"/>
              </a:rPr>
              <a:t> jest zadaniem </a:t>
            </a:r>
            <a:r>
              <a:rPr lang="pl-PL" sz="2000" dirty="0" smtClean="0">
                <a:latin typeface="Microsoft Sans Serif" panose="020B0604020202020204" pitchFamily="34" charset="0"/>
                <a:cs typeface="Microsoft Sans Serif" panose="020B0604020202020204" pitchFamily="34" charset="0"/>
              </a:rPr>
              <a:t>członków biorących </a:t>
            </a:r>
            <a:r>
              <a:rPr lang="pl-PL" sz="2000" dirty="0">
                <a:latin typeface="Microsoft Sans Serif" panose="020B0604020202020204" pitchFamily="34" charset="0"/>
                <a:cs typeface="Microsoft Sans Serif" panose="020B0604020202020204" pitchFamily="34" charset="0"/>
              </a:rPr>
              <a:t>udział w </a:t>
            </a:r>
            <a:r>
              <a:rPr lang="pl-PL" sz="2000" dirty="0" smtClean="0">
                <a:latin typeface="Microsoft Sans Serif" panose="020B0604020202020204" pitchFamily="34" charset="0"/>
                <a:cs typeface="Microsoft Sans Serif" panose="020B0604020202020204" pitchFamily="34" charset="0"/>
              </a:rPr>
              <a:t>RIT.</a:t>
            </a:r>
          </a:p>
          <a:p>
            <a:pPr algn="just"/>
            <a:r>
              <a:rPr lang="pl-PL" sz="2000" dirty="0" smtClean="0">
                <a:latin typeface="Microsoft Sans Serif" panose="020B0604020202020204" pitchFamily="34" charset="0"/>
                <a:cs typeface="Microsoft Sans Serif" panose="020B0604020202020204" pitchFamily="34" charset="0"/>
              </a:rPr>
              <a:t>W </a:t>
            </a:r>
            <a:r>
              <a:rPr lang="pl-PL" sz="2000" dirty="0">
                <a:latin typeface="Microsoft Sans Serif" panose="020B0604020202020204" pitchFamily="34" charset="0"/>
                <a:cs typeface="Microsoft Sans Serif" panose="020B0604020202020204" pitchFamily="34" charset="0"/>
              </a:rPr>
              <a:t>ramach poddziałania 10.3.3. wsparcie mogą uzyskać projekty realizowane na terenie 23 gmin wskazanych w SZOOP RPO WSL 2014-2020</a:t>
            </a:r>
            <a:r>
              <a:rPr lang="pl-PL" sz="2000" dirty="0" smtClean="0">
                <a:latin typeface="Microsoft Sans Serif" panose="020B0604020202020204" pitchFamily="34" charset="0"/>
                <a:cs typeface="Microsoft Sans Serif" panose="020B0604020202020204" pitchFamily="34" charset="0"/>
              </a:rPr>
              <a:t>.</a:t>
            </a:r>
            <a:endParaRPr lang="pl-PL" sz="2000" dirty="0" smtClean="0">
              <a:latin typeface="Microsoft Sans Serif" panose="020B0604020202020204" pitchFamily="34" charset="0"/>
              <a:cs typeface="Microsoft Sans Serif" panose="020B0604020202020204" pitchFamily="34" charset="0"/>
            </a:endParaRPr>
          </a:p>
          <a:p>
            <a:pPr algn="just"/>
            <a:r>
              <a:rPr lang="pl-PL" sz="2000" dirty="0">
                <a:latin typeface="Microsoft Sans Serif" panose="020B0604020202020204" pitchFamily="34" charset="0"/>
                <a:cs typeface="Microsoft Sans Serif" panose="020B0604020202020204" pitchFamily="34" charset="0"/>
              </a:rPr>
              <a:t>Projekt, którego jedynym elementem jest estetyzacja parku jest niekwalifikowalny.</a:t>
            </a:r>
          </a:p>
          <a:p>
            <a:pPr algn="just"/>
            <a:r>
              <a:rPr lang="pl-PL" sz="2000" dirty="0">
                <a:latin typeface="Microsoft Sans Serif" panose="020B0604020202020204" pitchFamily="34" charset="0"/>
                <a:cs typeface="Microsoft Sans Serif" panose="020B0604020202020204" pitchFamily="34" charset="0"/>
              </a:rPr>
              <a:t>Maksymalna wartość projektu kulturalnego wynosi 2 000 000 euro kosztów kwalifikowanych.</a:t>
            </a:r>
          </a:p>
          <a:p>
            <a:pPr algn="just"/>
            <a:r>
              <a:rPr lang="pl-PL" sz="2000" dirty="0">
                <a:latin typeface="Microsoft Sans Serif" panose="020B0604020202020204" pitchFamily="34" charset="0"/>
                <a:cs typeface="Microsoft Sans Serif" panose="020B0604020202020204" pitchFamily="34" charset="0"/>
              </a:rPr>
              <a:t>W ramach działania 10.3 nie ma możliwości budowy nowych </a:t>
            </a:r>
            <a:r>
              <a:rPr lang="pl-PL" sz="2000" dirty="0" smtClean="0">
                <a:latin typeface="Microsoft Sans Serif" panose="020B0604020202020204" pitchFamily="34" charset="0"/>
                <a:cs typeface="Microsoft Sans Serif" panose="020B0604020202020204" pitchFamily="34" charset="0"/>
              </a:rPr>
              <a:t>budynków.</a:t>
            </a:r>
          </a:p>
          <a:p>
            <a:pPr algn="just"/>
            <a:r>
              <a:rPr lang="pl-PL" sz="2000" dirty="0">
                <a:latin typeface="Microsoft Sans Serif" panose="020B0604020202020204" pitchFamily="34" charset="0"/>
                <a:cs typeface="Microsoft Sans Serif" panose="020B0604020202020204" pitchFamily="34" charset="0"/>
              </a:rPr>
              <a:t>Roboty budowlane (za wyjątkiem budowy nowych obiektów) w zdegradowanych budynkach wraz z zagospodarowaniem przyległego otoczenia – w ramach tego typu projektów dopuszcza się modernizację części wspólnych wielorodzinnych budynków mieszkalnych tylko jako część większego projektu mającego na celu rewitalizację zubożonych obszarów.</a:t>
            </a:r>
            <a:endParaRPr lang="pl-PL" sz="2000" dirty="0"/>
          </a:p>
          <a:p>
            <a:pPr algn="just"/>
            <a:endParaRPr lang="pl-PL" sz="2000" dirty="0">
              <a:latin typeface="Microsoft Sans Serif" panose="020B0604020202020204" pitchFamily="34" charset="0"/>
              <a:cs typeface="Microsoft Sans Serif" panose="020B0604020202020204" pitchFamily="34" charset="0"/>
            </a:endParaRPr>
          </a:p>
          <a:p>
            <a:pPr algn="just"/>
            <a:endParaRPr lang="pl-PL" dirty="0">
              <a:latin typeface="Microsoft Sans Serif" panose="020B0604020202020204" pitchFamily="34" charset="0"/>
              <a:cs typeface="Microsoft Sans Serif" panose="020B0604020202020204" pitchFamily="34" charset="0"/>
            </a:endParaRPr>
          </a:p>
        </p:txBody>
      </p:sp>
      <p:sp>
        <p:nvSpPr>
          <p:cNvPr id="4" name="Tytuł 1"/>
          <p:cNvSpPr txBox="1">
            <a:spLocks/>
          </p:cNvSpPr>
          <p:nvPr/>
        </p:nvSpPr>
        <p:spPr>
          <a:xfrm>
            <a:off x="838200" y="957956"/>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ograniczenia i limity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131277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26533" y="906365"/>
            <a:ext cx="10972800" cy="5562167"/>
          </a:xfrm>
        </p:spPr>
        <p:txBody>
          <a:bodyPr/>
          <a:lstStyle/>
          <a:p>
            <a:pPr algn="just"/>
            <a:r>
              <a:rPr lang="pl-PL" sz="2000" dirty="0" smtClean="0">
                <a:latin typeface="Microsoft Sans Serif" panose="020B0604020202020204" pitchFamily="34" charset="0"/>
                <a:cs typeface="Microsoft Sans Serif" panose="020B0604020202020204" pitchFamily="34" charset="0"/>
              </a:rPr>
              <a:t>Szczegółowy opis osi priorytetowych Regionalnego Programu Operacyjnego Województwa Śląskiego na lata 2014-2020; </a:t>
            </a:r>
          </a:p>
          <a:p>
            <a:pPr algn="just"/>
            <a:r>
              <a:rPr lang="pl-PL" sz="2000" dirty="0" smtClean="0">
                <a:latin typeface="Microsoft Sans Serif" panose="020B0604020202020204" pitchFamily="34" charset="0"/>
                <a:cs typeface="Microsoft Sans Serif" panose="020B0604020202020204" pitchFamily="34" charset="0"/>
              </a:rPr>
              <a:t>Wytyczne w zakresie kwalifikowalności wydatków w zakresie Europejskiego Funduszu Rozwoju Regionalnego, Europejskiego Funduszu Społecznego oraz Funduszu Spójności na lata 2014-2020 (Wytyczne Ministerstwa Infrastruktury i Rozwoju – zwane dalej wytycznymi horyzontalnymi); </a:t>
            </a:r>
          </a:p>
          <a:p>
            <a:pPr algn="just"/>
            <a:r>
              <a:rPr lang="pl-PL" sz="2000" dirty="0" smtClean="0">
                <a:latin typeface="Microsoft Sans Serif" panose="020B0604020202020204" pitchFamily="34" charset="0"/>
                <a:cs typeface="Microsoft Sans Serif" panose="020B0604020202020204" pitchFamily="34" charset="0"/>
              </a:rPr>
              <a:t>Wytyczne programowe w zakresie kwalifikowania wydatków w ramach EFRR RPO WSL 2014-2020; </a:t>
            </a:r>
          </a:p>
        </p:txBody>
      </p:sp>
      <p:sp>
        <p:nvSpPr>
          <p:cNvPr id="5" name="Prostokąt 4"/>
          <p:cNvSpPr/>
          <p:nvPr/>
        </p:nvSpPr>
        <p:spPr>
          <a:xfrm>
            <a:off x="1415571" y="383146"/>
            <a:ext cx="10107562" cy="523220"/>
          </a:xfrm>
          <a:prstGeom prst="rect">
            <a:avLst/>
          </a:prstGeom>
        </p:spPr>
        <p:txBody>
          <a:bodyPr wrap="square">
            <a:spAutoFit/>
          </a:bodyPr>
          <a:lstStyle/>
          <a:p>
            <a:pPr algn="ctr"/>
            <a:r>
              <a:rPr lang="pl-PL" sz="2800" b="1" dirty="0" smtClean="0">
                <a:latin typeface="Microsoft Sans Serif" panose="020B0604020202020204" pitchFamily="34" charset="0"/>
                <a:cs typeface="Microsoft Sans Serif" panose="020B0604020202020204" pitchFamily="34" charset="0"/>
              </a:rPr>
              <a:t>Kwalifikowalność wydatków</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6070798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26533" y="906365"/>
            <a:ext cx="10972800" cy="5562167"/>
          </a:xfrm>
        </p:spPr>
        <p:txBody>
          <a:bodyPr/>
          <a:lstStyle/>
          <a:p>
            <a:pPr algn="just"/>
            <a:r>
              <a:rPr lang="pl-PL" sz="2000" dirty="0">
                <a:latin typeface="Microsoft Sans Serif" panose="020B0604020202020204" pitchFamily="34" charset="0"/>
                <a:cs typeface="Microsoft Sans Serif" panose="020B0604020202020204" pitchFamily="34" charset="0"/>
              </a:rPr>
              <a:t>Rozporządzenie Ministra Infrastruktury i Rozwoju z dnia 3 września 2015 r. w sprawie udzielania regionalnej pomocy inwestycyjnej w ramach regionalnych programów operacyjnych na lata 2014-2020 </a:t>
            </a:r>
            <a:r>
              <a:rPr lang="pl-PL" sz="2000" dirty="0" smtClean="0">
                <a:latin typeface="Microsoft Sans Serif" panose="020B0604020202020204" pitchFamily="34" charset="0"/>
                <a:cs typeface="Microsoft Sans Serif" panose="020B0604020202020204" pitchFamily="34" charset="0"/>
              </a:rPr>
              <a:t>(Dz</a:t>
            </a:r>
            <a:r>
              <a:rPr lang="pl-PL" sz="2000" dirty="0">
                <a:latin typeface="Microsoft Sans Serif" panose="020B0604020202020204" pitchFamily="34" charset="0"/>
                <a:cs typeface="Microsoft Sans Serif" panose="020B0604020202020204" pitchFamily="34" charset="0"/>
              </a:rPr>
              <a:t>. U. z 2015, poz. </a:t>
            </a:r>
            <a:r>
              <a:rPr lang="pl-PL" sz="2000" dirty="0" smtClean="0">
                <a:latin typeface="Microsoft Sans Serif" panose="020B0604020202020204" pitchFamily="34" charset="0"/>
                <a:cs typeface="Microsoft Sans Serif" panose="020B0604020202020204" pitchFamily="34" charset="0"/>
              </a:rPr>
              <a:t>1416); </a:t>
            </a: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Rozporządzenie </a:t>
            </a:r>
            <a:r>
              <a:rPr lang="pl-PL" sz="2000" dirty="0">
                <a:latin typeface="Microsoft Sans Serif" panose="020B0604020202020204" pitchFamily="34" charset="0"/>
                <a:cs typeface="Microsoft Sans Serif" panose="020B0604020202020204" pitchFamily="34" charset="0"/>
              </a:rPr>
              <a:t>Ministra Infrastruktury i Rozwoju z dnia 5 sierpnia 2015 r. w sprawie udzielania pomocy inwestycyjnej na infrastrukturę lokalną w ramach regionalnych programów operacyjnych na lata 2014-2020 </a:t>
            </a:r>
            <a:r>
              <a:rPr lang="pl-PL" sz="2000" dirty="0" smtClean="0">
                <a:latin typeface="Microsoft Sans Serif" panose="020B0604020202020204" pitchFamily="34" charset="0"/>
                <a:cs typeface="Microsoft Sans Serif" panose="020B0604020202020204" pitchFamily="34" charset="0"/>
              </a:rPr>
              <a:t>(Dz</a:t>
            </a:r>
            <a:r>
              <a:rPr lang="pl-PL" sz="2000" dirty="0">
                <a:latin typeface="Microsoft Sans Serif" panose="020B0604020202020204" pitchFamily="34" charset="0"/>
                <a:cs typeface="Microsoft Sans Serif" panose="020B0604020202020204" pitchFamily="34" charset="0"/>
              </a:rPr>
              <a:t>. U. z 2015, poz. </a:t>
            </a:r>
            <a:r>
              <a:rPr lang="pl-PL" sz="2000" dirty="0" smtClean="0">
                <a:latin typeface="Microsoft Sans Serif" panose="020B0604020202020204" pitchFamily="34" charset="0"/>
                <a:cs typeface="Microsoft Sans Serif" panose="020B0604020202020204" pitchFamily="34" charset="0"/>
              </a:rPr>
              <a:t>1208); </a:t>
            </a: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Rozporządzenie </a:t>
            </a:r>
            <a:r>
              <a:rPr lang="pl-PL" sz="2000" dirty="0">
                <a:latin typeface="Microsoft Sans Serif" panose="020B0604020202020204" pitchFamily="34" charset="0"/>
                <a:cs typeface="Microsoft Sans Serif" panose="020B0604020202020204" pitchFamily="34" charset="0"/>
              </a:rPr>
              <a:t>Ministra Infrastruktury i Rozwoju z dnia 19 marca 2015 r. w sprawie udzielania pomocy de </a:t>
            </a:r>
            <a:r>
              <a:rPr lang="pl-PL" sz="2000" dirty="0" err="1">
                <a:latin typeface="Microsoft Sans Serif" panose="020B0604020202020204" pitchFamily="34" charset="0"/>
                <a:cs typeface="Microsoft Sans Serif" panose="020B0604020202020204" pitchFamily="34" charset="0"/>
              </a:rPr>
              <a:t>minimis</a:t>
            </a:r>
            <a:r>
              <a:rPr lang="pl-PL" sz="2000" dirty="0">
                <a:latin typeface="Microsoft Sans Serif" panose="020B0604020202020204" pitchFamily="34" charset="0"/>
                <a:cs typeface="Microsoft Sans Serif" panose="020B0604020202020204" pitchFamily="34" charset="0"/>
              </a:rPr>
              <a:t> w ramach regionalnych programów operacyjnych na lata 2014-2020 (Dz. U. 2015 poz. 488), </a:t>
            </a:r>
          </a:p>
          <a:p>
            <a:pPr algn="just"/>
            <a:r>
              <a:rPr lang="pl-PL" sz="2000" dirty="0" smtClean="0">
                <a:latin typeface="Microsoft Sans Serif" panose="020B0604020202020204" pitchFamily="34" charset="0"/>
                <a:cs typeface="Microsoft Sans Serif" panose="020B0604020202020204" pitchFamily="34" charset="0"/>
              </a:rPr>
              <a:t>Rozporządzenie </a:t>
            </a:r>
            <a:r>
              <a:rPr lang="pl-PL" sz="2000" dirty="0">
                <a:latin typeface="Microsoft Sans Serif" panose="020B0604020202020204" pitchFamily="34" charset="0"/>
                <a:cs typeface="Microsoft Sans Serif" panose="020B0604020202020204" pitchFamily="34" charset="0"/>
              </a:rPr>
              <a:t>Ministra Infrastruktury i Rozwoju z 28 sierpnia 2015 r. w sprawie udzielania pomocy inwestycyjnej na kulturę i zachowanie dziedzictwa kulturowego w ramach regionalnych programów operacyjnych na lata </a:t>
            </a:r>
            <a:r>
              <a:rPr lang="pl-PL" sz="2000" dirty="0" smtClean="0">
                <a:latin typeface="Microsoft Sans Serif" panose="020B0604020202020204" pitchFamily="34" charset="0"/>
                <a:cs typeface="Microsoft Sans Serif" panose="020B0604020202020204" pitchFamily="34" charset="0"/>
              </a:rPr>
              <a:t>2014–2020 (Dz. U. 2015 poz. 1364). </a:t>
            </a:r>
            <a:endParaRPr lang="pl-PL" sz="2000" dirty="0">
              <a:latin typeface="Microsoft Sans Serif" panose="020B0604020202020204" pitchFamily="34" charset="0"/>
              <a:cs typeface="Microsoft Sans Serif" panose="020B0604020202020204" pitchFamily="34" charset="0"/>
            </a:endParaRPr>
          </a:p>
          <a:p>
            <a:pPr algn="just"/>
            <a:endParaRPr lang="pl-PL" dirty="0"/>
          </a:p>
        </p:txBody>
      </p:sp>
      <p:sp>
        <p:nvSpPr>
          <p:cNvPr id="5" name="Prostokąt 4"/>
          <p:cNvSpPr/>
          <p:nvPr/>
        </p:nvSpPr>
        <p:spPr>
          <a:xfrm>
            <a:off x="1415571" y="383146"/>
            <a:ext cx="10107562" cy="523220"/>
          </a:xfrm>
          <a:prstGeom prst="rect">
            <a:avLst/>
          </a:prstGeom>
        </p:spPr>
        <p:txBody>
          <a:bodyPr wrap="square">
            <a:spAutoFit/>
          </a:bodyPr>
          <a:lstStyle/>
          <a:p>
            <a:pPr algn="ctr"/>
            <a:r>
              <a:rPr lang="pl-PL" sz="2800" b="1" dirty="0" smtClean="0">
                <a:latin typeface="Microsoft Sans Serif" panose="020B0604020202020204" pitchFamily="34" charset="0"/>
                <a:cs typeface="Microsoft Sans Serif" panose="020B0604020202020204" pitchFamily="34" charset="0"/>
              </a:rPr>
              <a:t>Kwalifikowalność wydatków</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50676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just"/>
            <a:r>
              <a:rPr lang="pl-PL" sz="2000" dirty="0" smtClean="0">
                <a:latin typeface="Microsoft Sans Serif" panose="020B0604020202020204" pitchFamily="34" charset="0"/>
                <a:cs typeface="Microsoft Sans Serif" panose="020B0604020202020204" pitchFamily="34" charset="0"/>
              </a:rPr>
              <a:t>Za kwalifikowalne </a:t>
            </a:r>
            <a:r>
              <a:rPr lang="pl-PL" sz="2000" dirty="0">
                <a:latin typeface="Microsoft Sans Serif" panose="020B0604020202020204" pitchFamily="34" charset="0"/>
                <a:cs typeface="Microsoft Sans Serif" panose="020B0604020202020204" pitchFamily="34" charset="0"/>
              </a:rPr>
              <a:t>uznaje się wszystkie wydatki </a:t>
            </a:r>
            <a:r>
              <a:rPr lang="pl-PL" sz="2000" b="1" dirty="0">
                <a:latin typeface="Microsoft Sans Serif" panose="020B0604020202020204" pitchFamily="34" charset="0"/>
                <a:cs typeface="Microsoft Sans Serif" panose="020B0604020202020204" pitchFamily="34" charset="0"/>
              </a:rPr>
              <a:t>niezbędne</a:t>
            </a:r>
            <a:r>
              <a:rPr lang="pl-PL" sz="2000" dirty="0">
                <a:latin typeface="Microsoft Sans Serif" panose="020B0604020202020204" pitchFamily="34" charset="0"/>
                <a:cs typeface="Microsoft Sans Serif" panose="020B0604020202020204" pitchFamily="34" charset="0"/>
              </a:rPr>
              <a:t> do realizacji </a:t>
            </a:r>
            <a:r>
              <a:rPr lang="pl-PL" sz="2000" dirty="0" smtClean="0">
                <a:latin typeface="Microsoft Sans Serif" panose="020B0604020202020204" pitchFamily="34" charset="0"/>
                <a:cs typeface="Microsoft Sans Serif" panose="020B0604020202020204" pitchFamily="34" charset="0"/>
              </a:rPr>
              <a:t>projektu i poniesione z zachowaniem zasad </a:t>
            </a:r>
            <a:r>
              <a:rPr lang="pl-PL" sz="2000" dirty="0">
                <a:latin typeface="Microsoft Sans Serif" panose="020B0604020202020204" pitchFamily="34" charset="0"/>
                <a:cs typeface="Microsoft Sans Serif" panose="020B0604020202020204" pitchFamily="34" charset="0"/>
              </a:rPr>
              <a:t>uzyskiwania najlepszych efektów z danych </a:t>
            </a:r>
            <a:r>
              <a:rPr lang="pl-PL" sz="2000" dirty="0" smtClean="0">
                <a:latin typeface="Microsoft Sans Serif" panose="020B0604020202020204" pitchFamily="34" charset="0"/>
                <a:cs typeface="Microsoft Sans Serif" panose="020B0604020202020204" pitchFamily="34" charset="0"/>
              </a:rPr>
              <a:t>nakładów.</a:t>
            </a: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Przyjęcie </a:t>
            </a:r>
            <a:r>
              <a:rPr lang="pl-PL" sz="2000" dirty="0">
                <a:latin typeface="Microsoft Sans Serif" panose="020B0604020202020204" pitchFamily="34" charset="0"/>
                <a:cs typeface="Microsoft Sans Serif" panose="020B0604020202020204" pitchFamily="34" charset="0"/>
              </a:rPr>
              <a:t>danego projektu do realizacji i podpisanie z beneficjentem umowy o dofinansowanie </a:t>
            </a:r>
            <a:r>
              <a:rPr lang="pl-PL" sz="2000" dirty="0" smtClean="0">
                <a:latin typeface="Microsoft Sans Serif" panose="020B0604020202020204" pitchFamily="34" charset="0"/>
                <a:cs typeface="Microsoft Sans Serif" panose="020B0604020202020204" pitchFamily="34" charset="0"/>
              </a:rPr>
              <a:t>nie </a:t>
            </a:r>
            <a:r>
              <a:rPr lang="pl-PL" sz="2000" dirty="0">
                <a:latin typeface="Microsoft Sans Serif" panose="020B0604020202020204" pitchFamily="34" charset="0"/>
                <a:cs typeface="Microsoft Sans Serif" panose="020B0604020202020204" pitchFamily="34" charset="0"/>
              </a:rPr>
              <a:t>oznacza, że wszystkie wydatki, które beneficjent przedstawi we wniosku o płatność w trakcie realizacji projektu zostaną poświadczone, zrefundowane lub </a:t>
            </a:r>
            <a:r>
              <a:rPr lang="pl-PL" sz="2000" dirty="0" smtClean="0">
                <a:latin typeface="Microsoft Sans Serif" panose="020B0604020202020204" pitchFamily="34" charset="0"/>
                <a:cs typeface="Microsoft Sans Serif" panose="020B0604020202020204" pitchFamily="34" charset="0"/>
              </a:rPr>
              <a:t>rozliczone. </a:t>
            </a:r>
          </a:p>
          <a:p>
            <a:pPr algn="just"/>
            <a:r>
              <a:rPr lang="pl-PL" sz="2000" dirty="0">
                <a:latin typeface="Microsoft Sans Serif" panose="020B0604020202020204" pitchFamily="34" charset="0"/>
                <a:cs typeface="Microsoft Sans Serif" panose="020B0604020202020204" pitchFamily="34" charset="0"/>
              </a:rPr>
              <a:t>O</a:t>
            </a:r>
            <a:r>
              <a:rPr lang="pl-PL" sz="2000" dirty="0" smtClean="0">
                <a:latin typeface="Microsoft Sans Serif" panose="020B0604020202020204" pitchFamily="34" charset="0"/>
                <a:cs typeface="Microsoft Sans Serif" panose="020B0604020202020204" pitchFamily="34" charset="0"/>
              </a:rPr>
              <a:t>cena </a:t>
            </a:r>
            <a:r>
              <a:rPr lang="pl-PL" sz="2000" dirty="0">
                <a:latin typeface="Microsoft Sans Serif" panose="020B0604020202020204" pitchFamily="34" charset="0"/>
                <a:cs typeface="Microsoft Sans Serif" panose="020B0604020202020204" pitchFamily="34" charset="0"/>
              </a:rPr>
              <a:t>kwalifikowalności poniesionego wydatku dokonywana jest przede wszystkim w trakcie realizacji projektu poprzez weryfikację wniosków o płatność oraz w trakcie kontroli projektu. Ocena kwalifikowalności poniesionych wydatków jest prowadzona także po zakończeniu realizacji </a:t>
            </a:r>
            <a:r>
              <a:rPr lang="pl-PL" sz="2000" dirty="0" smtClean="0">
                <a:latin typeface="Microsoft Sans Serif" panose="020B0604020202020204" pitchFamily="34" charset="0"/>
                <a:cs typeface="Microsoft Sans Serif" panose="020B0604020202020204" pitchFamily="34" charset="0"/>
              </a:rPr>
              <a:t>projektu.</a:t>
            </a:r>
          </a:p>
          <a:p>
            <a:pPr algn="just"/>
            <a:r>
              <a:rPr lang="pl-PL" sz="2000" dirty="0" smtClean="0">
                <a:latin typeface="Microsoft Sans Serif" panose="020B0604020202020204" pitchFamily="34" charset="0"/>
                <a:cs typeface="Microsoft Sans Serif" panose="020B0604020202020204" pitchFamily="34" charset="0"/>
              </a:rPr>
              <a:t>Każdy </a:t>
            </a:r>
            <a:r>
              <a:rPr lang="pl-PL" sz="2000" dirty="0">
                <a:latin typeface="Microsoft Sans Serif" panose="020B0604020202020204" pitchFamily="34" charset="0"/>
                <a:cs typeface="Microsoft Sans Serif" panose="020B0604020202020204" pitchFamily="34" charset="0"/>
              </a:rPr>
              <a:t>wydatek kwalifikowalny niezależnie od daty jego poniesienia, musi być poniesiony zgodnie z właściwą procedurą tj. albo z ustawą </a:t>
            </a:r>
            <a:r>
              <a:rPr lang="pl-PL" sz="2000" dirty="0" err="1">
                <a:latin typeface="Microsoft Sans Serif" panose="020B0604020202020204" pitchFamily="34" charset="0"/>
                <a:cs typeface="Microsoft Sans Serif" panose="020B0604020202020204" pitchFamily="34" charset="0"/>
              </a:rPr>
              <a:t>pzp</a:t>
            </a:r>
            <a:r>
              <a:rPr lang="pl-PL" sz="2000" dirty="0">
                <a:latin typeface="Microsoft Sans Serif" panose="020B0604020202020204" pitchFamily="34" charset="0"/>
                <a:cs typeface="Microsoft Sans Serif" panose="020B0604020202020204" pitchFamily="34" charset="0"/>
              </a:rPr>
              <a:t> i prawem unijnym w zakresie zamówień publicznych albo zgodnie z zasadą uczciwej konkurencji/zasadą konkurencyjności, o której mowa w wytycznych </a:t>
            </a:r>
            <a:r>
              <a:rPr lang="pl-PL" sz="2000" dirty="0" smtClean="0">
                <a:latin typeface="Microsoft Sans Serif" panose="020B0604020202020204" pitchFamily="34" charset="0"/>
                <a:cs typeface="Microsoft Sans Serif" panose="020B0604020202020204" pitchFamily="34" charset="0"/>
              </a:rPr>
              <a:t>horyzontalnych.</a:t>
            </a:r>
            <a:endParaRPr lang="pl-PL" sz="2000" dirty="0">
              <a:latin typeface="Microsoft Sans Serif" panose="020B0604020202020204" pitchFamily="34" charset="0"/>
              <a:cs typeface="Microsoft Sans Serif" panose="020B0604020202020204" pitchFamily="34" charset="0"/>
            </a:endParaRPr>
          </a:p>
        </p:txBody>
      </p:sp>
      <p:sp>
        <p:nvSpPr>
          <p:cNvPr id="4" name="Prostokąt 3"/>
          <p:cNvSpPr/>
          <p:nvPr/>
        </p:nvSpPr>
        <p:spPr>
          <a:xfrm>
            <a:off x="914400" y="755925"/>
            <a:ext cx="10284541" cy="523220"/>
          </a:xfrm>
          <a:prstGeom prst="rect">
            <a:avLst/>
          </a:prstGeom>
        </p:spPr>
        <p:txBody>
          <a:bodyPr wrap="square">
            <a:spAutoFit/>
          </a:bodyPr>
          <a:lstStyle/>
          <a:p>
            <a:pPr algn="ctr"/>
            <a:r>
              <a:rPr lang="pl-PL" sz="2800" b="1" dirty="0" smtClean="0">
                <a:latin typeface="Microsoft Sans Serif" panose="020B0604020202020204" pitchFamily="34" charset="0"/>
                <a:cs typeface="Microsoft Sans Serif" panose="020B0604020202020204" pitchFamily="34" charset="0"/>
              </a:rPr>
              <a:t>Kwalifikowalność wydatków – zasady ogólne</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003511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Wydatki kwalifikowalne z ograniczeniami w ramach działania 10.3 </a:t>
            </a:r>
            <a:endParaRPr lang="pl-PL" sz="2800" dirty="0"/>
          </a:p>
        </p:txBody>
      </p:sp>
      <p:sp>
        <p:nvSpPr>
          <p:cNvPr id="3" name="Symbol zastępczy zawartości 2"/>
          <p:cNvSpPr>
            <a:spLocks noGrp="1"/>
          </p:cNvSpPr>
          <p:nvPr>
            <p:ph idx="1"/>
          </p:nvPr>
        </p:nvSpPr>
        <p:spPr>
          <a:xfrm>
            <a:off x="678426" y="1285568"/>
            <a:ext cx="10972800" cy="5164393"/>
          </a:xfrm>
        </p:spPr>
        <p:txBody>
          <a:bodyPr/>
          <a:lstStyle/>
          <a:p>
            <a:pPr marL="0" indent="0" algn="just">
              <a:lnSpc>
                <a:spcPct val="150000"/>
              </a:lnSpc>
              <a:spcBef>
                <a:spcPts val="0"/>
              </a:spcBef>
            </a:pPr>
            <a:r>
              <a:rPr lang="pl-PL" sz="2000" dirty="0">
                <a:latin typeface="Times New Roman" panose="02020603050405020304" pitchFamily="18" charset="0"/>
                <a:cs typeface="Times New Roman" panose="02020603050405020304" pitchFamily="18" charset="0"/>
              </a:rPr>
              <a:t> </a:t>
            </a:r>
            <a:r>
              <a:rPr lang="pl-PL" sz="2000" dirty="0" smtClean="0">
                <a:latin typeface="Microsoft Sans Serif" panose="020B0604020202020204" pitchFamily="34" charset="0"/>
                <a:cs typeface="Microsoft Sans Serif" panose="020B0604020202020204" pitchFamily="34" charset="0"/>
              </a:rPr>
              <a:t>Place </a:t>
            </a:r>
            <a:r>
              <a:rPr lang="pl-PL" sz="2000" dirty="0">
                <a:latin typeface="Microsoft Sans Serif" panose="020B0604020202020204" pitchFamily="34" charset="0"/>
                <a:cs typeface="Microsoft Sans Serif" panose="020B0604020202020204" pitchFamily="34" charset="0"/>
              </a:rPr>
              <a:t>i </a:t>
            </a:r>
            <a:r>
              <a:rPr lang="pl-PL" sz="2000" dirty="0" smtClean="0">
                <a:latin typeface="Microsoft Sans Serif" panose="020B0604020202020204" pitchFamily="34" charset="0"/>
                <a:cs typeface="Microsoft Sans Serif" panose="020B0604020202020204" pitchFamily="34" charset="0"/>
              </a:rPr>
              <a:t>nawierzchnie </a:t>
            </a:r>
            <a:r>
              <a:rPr lang="pl-PL" sz="2000" dirty="0">
                <a:latin typeface="Microsoft Sans Serif" panose="020B0604020202020204" pitchFamily="34" charset="0"/>
                <a:cs typeface="Microsoft Sans Serif" panose="020B0604020202020204" pitchFamily="34" charset="0"/>
              </a:rPr>
              <a:t>z </a:t>
            </a:r>
            <a:r>
              <a:rPr lang="pl-PL" sz="2000" b="1" dirty="0">
                <a:latin typeface="Microsoft Sans Serif" panose="020B0604020202020204" pitchFamily="34" charset="0"/>
                <a:cs typeface="Microsoft Sans Serif" panose="020B0604020202020204" pitchFamily="34" charset="0"/>
              </a:rPr>
              <a:t>wyłączeniem dróg</a:t>
            </a:r>
            <a:r>
              <a:rPr lang="pl-PL" sz="2000" dirty="0">
                <a:latin typeface="Microsoft Sans Serif" panose="020B0604020202020204" pitchFamily="34" charset="0"/>
                <a:cs typeface="Microsoft Sans Serif" panose="020B0604020202020204" pitchFamily="34" charset="0"/>
              </a:rPr>
              <a:t>, zagospodarowanie zielenią, </a:t>
            </a:r>
            <a:r>
              <a:rPr lang="pl-PL" sz="2000" dirty="0" smtClean="0">
                <a:latin typeface="Microsoft Sans Serif" panose="020B0604020202020204" pitchFamily="34" charset="0"/>
                <a:cs typeface="Microsoft Sans Serif" panose="020B0604020202020204" pitchFamily="34" charset="0"/>
              </a:rPr>
              <a:t>przebudowa </a:t>
            </a:r>
            <a:r>
              <a:rPr lang="pl-PL" sz="2000" dirty="0">
                <a:latin typeface="Microsoft Sans Serif" panose="020B0604020202020204" pitchFamily="34" charset="0"/>
                <a:cs typeface="Microsoft Sans Serif" panose="020B0604020202020204" pitchFamily="34" charset="0"/>
              </a:rPr>
              <a:t>lub </a:t>
            </a:r>
            <a:r>
              <a:rPr lang="pl-PL" sz="2000" dirty="0" smtClean="0">
                <a:latin typeface="Microsoft Sans Serif" panose="020B0604020202020204" pitchFamily="34" charset="0"/>
                <a:cs typeface="Microsoft Sans Serif" panose="020B0604020202020204" pitchFamily="34" charset="0"/>
              </a:rPr>
              <a:t>budowa </a:t>
            </a:r>
            <a:r>
              <a:rPr lang="pl-PL" sz="2000" dirty="0">
                <a:latin typeface="Microsoft Sans Serif" panose="020B0604020202020204" pitchFamily="34" charset="0"/>
                <a:cs typeface="Microsoft Sans Serif" panose="020B0604020202020204" pitchFamily="34" charset="0"/>
              </a:rPr>
              <a:t>infrastruktury technicznej dla terenu rewitalizowanego, </a:t>
            </a:r>
            <a:r>
              <a:rPr lang="pl-PL" sz="2000" dirty="0" smtClean="0">
                <a:latin typeface="Microsoft Sans Serif" panose="020B0604020202020204" pitchFamily="34" charset="0"/>
                <a:cs typeface="Microsoft Sans Serif" panose="020B0604020202020204" pitchFamily="34" charset="0"/>
              </a:rPr>
              <a:t>zagospodarowanie </a:t>
            </a:r>
            <a:r>
              <a:rPr lang="pl-PL" sz="2000" dirty="0">
                <a:latin typeface="Microsoft Sans Serif" panose="020B0604020202020204" pitchFamily="34" charset="0"/>
                <a:cs typeface="Microsoft Sans Serif" panose="020B0604020202020204" pitchFamily="34" charset="0"/>
              </a:rPr>
              <a:t>terenu w tym również w elementy małej </a:t>
            </a:r>
            <a:r>
              <a:rPr lang="pl-PL" sz="2000" dirty="0" smtClean="0">
                <a:latin typeface="Microsoft Sans Serif" panose="020B0604020202020204" pitchFamily="34" charset="0"/>
                <a:cs typeface="Microsoft Sans Serif" panose="020B0604020202020204" pitchFamily="34" charset="0"/>
              </a:rPr>
              <a:t>architektury.</a:t>
            </a:r>
            <a:endParaRPr lang="pl-PL" sz="2000" dirty="0">
              <a:latin typeface="Microsoft Sans Serif" panose="020B0604020202020204" pitchFamily="34" charset="0"/>
              <a:cs typeface="Microsoft Sans Serif" panose="020B0604020202020204" pitchFamily="34" charset="0"/>
            </a:endParaRPr>
          </a:p>
          <a:p>
            <a:pPr marL="0" indent="0" algn="just">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związane z zabezpieczeniem obiektu (np. monitoring, instalacje alarmowe, przeciwpożarowe itp.) pod warunkiem, że </a:t>
            </a:r>
            <a:r>
              <a:rPr lang="pl-PL" sz="2000" b="1" dirty="0">
                <a:latin typeface="Microsoft Sans Serif" panose="020B0604020202020204" pitchFamily="34" charset="0"/>
                <a:cs typeface="Microsoft Sans Serif" panose="020B0604020202020204" pitchFamily="34" charset="0"/>
              </a:rPr>
              <a:t>nie stanowią jedynego elementu projektu</a:t>
            </a:r>
            <a:r>
              <a:rPr lang="pl-PL" sz="2000" dirty="0">
                <a:latin typeface="Microsoft Sans Serif" panose="020B0604020202020204" pitchFamily="34" charset="0"/>
                <a:cs typeface="Microsoft Sans Serif" panose="020B0604020202020204" pitchFamily="34" charset="0"/>
              </a:rPr>
              <a:t>( element szerszej inwestycji</a:t>
            </a:r>
            <a:r>
              <a:rPr lang="pl-PL" sz="2000" dirty="0" smtClean="0">
                <a:latin typeface="Microsoft Sans Serif" panose="020B0604020202020204" pitchFamily="34" charset="0"/>
                <a:cs typeface="Microsoft Sans Serif" panose="020B0604020202020204" pitchFamily="34" charset="0"/>
              </a:rPr>
              <a:t>).</a:t>
            </a:r>
          </a:p>
          <a:p>
            <a:pPr marL="0" indent="0" algn="just">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związane z wymianą i zakupem instalacji grzewczej i źródła ciepła oraz termomodernizacja i termoizolacja budynku. Wydatki w ramach tej kategorii należy traktować jako uzupełniające elementy projektu. Wydatki w ramach tej kategorii nie mogą przekroczyć 30% wartości całkowitych kosztów kwalifikowalnych </a:t>
            </a:r>
            <a:r>
              <a:rPr lang="pl-PL" sz="2000" dirty="0" smtClean="0">
                <a:latin typeface="Microsoft Sans Serif" panose="020B0604020202020204" pitchFamily="34" charset="0"/>
                <a:cs typeface="Microsoft Sans Serif" panose="020B0604020202020204" pitchFamily="34" charset="0"/>
              </a:rPr>
              <a:t>projektu.</a:t>
            </a:r>
            <a:endParaRPr lang="pl-PL" sz="20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878820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Wydatki niekwalifikowalne w ramach działania 10.3 RPO WSL</a:t>
            </a:r>
            <a:r>
              <a:rPr lang="pl-PL" sz="2800" b="1" dirty="0" smtClean="0">
                <a:latin typeface="Times New Roman" panose="02020603050405020304" pitchFamily="18" charset="0"/>
                <a:cs typeface="Times New Roman" panose="02020603050405020304" pitchFamily="18" charset="0"/>
              </a:rPr>
              <a:t/>
            </a:r>
            <a:br>
              <a:rPr lang="pl-PL" sz="2800" b="1" dirty="0" smtClean="0">
                <a:latin typeface="Times New Roman" panose="02020603050405020304" pitchFamily="18" charset="0"/>
                <a:cs typeface="Times New Roman" panose="02020603050405020304" pitchFamily="18" charset="0"/>
              </a:rPr>
            </a:br>
            <a:endParaRPr lang="pl-PL" sz="2800" dirty="0"/>
          </a:p>
        </p:txBody>
      </p:sp>
      <p:sp>
        <p:nvSpPr>
          <p:cNvPr id="3" name="Symbol zastępczy zawartości 2"/>
          <p:cNvSpPr>
            <a:spLocks noGrp="1"/>
          </p:cNvSpPr>
          <p:nvPr>
            <p:ph idx="1"/>
          </p:nvPr>
        </p:nvSpPr>
        <p:spPr>
          <a:xfrm>
            <a:off x="678426" y="1285568"/>
            <a:ext cx="10972800" cy="5164393"/>
          </a:xfrm>
        </p:spPr>
        <p:txBody>
          <a:bodyPr/>
          <a:lstStyle/>
          <a:p>
            <a:pPr marL="0" indent="0" algn="just">
              <a:lnSpc>
                <a:spcPct val="150000"/>
              </a:lnSpc>
              <a:spcBef>
                <a:spcPts val="0"/>
              </a:spcBef>
            </a:pPr>
            <a:r>
              <a:rPr lang="pl-PL" sz="2000" dirty="0" smtClean="0">
                <a:latin typeface="Times New Roman" panose="02020603050405020304" pitchFamily="18" charset="0"/>
                <a:cs typeface="Times New Roman" panose="02020603050405020304" pitchFamily="18" charset="0"/>
              </a:rPr>
              <a:t> </a:t>
            </a:r>
            <a:r>
              <a:rPr lang="pl-PL" sz="2000" dirty="0" smtClean="0">
                <a:latin typeface="Microsoft Sans Serif" panose="020B0604020202020204" pitchFamily="34" charset="0"/>
                <a:cs typeface="Microsoft Sans Serif" panose="020B0604020202020204" pitchFamily="34" charset="0"/>
              </a:rPr>
              <a:t>Wydatki </a:t>
            </a:r>
            <a:r>
              <a:rPr lang="pl-PL" sz="2000" dirty="0">
                <a:latin typeface="Microsoft Sans Serif" panose="020B0604020202020204" pitchFamily="34" charset="0"/>
                <a:cs typeface="Microsoft Sans Serif" panose="020B0604020202020204" pitchFamily="34" charset="0"/>
              </a:rPr>
              <a:t>wskazane w rozdziale 9 </a:t>
            </a:r>
            <a:r>
              <a:rPr lang="pl-PL" sz="2000" dirty="0" smtClean="0">
                <a:latin typeface="Microsoft Sans Serif" panose="020B0604020202020204" pitchFamily="34" charset="0"/>
                <a:cs typeface="Microsoft Sans Serif" panose="020B0604020202020204" pitchFamily="34" charset="0"/>
              </a:rPr>
              <a:t>Wytycznych programowych, m. in.:</a:t>
            </a:r>
          </a:p>
          <a:p>
            <a:pPr marL="0" indent="0" algn="just">
              <a:lnSpc>
                <a:spcPct val="150000"/>
              </a:lnSpc>
              <a:spcBef>
                <a:spcPts val="0"/>
              </a:spcBef>
            </a:pPr>
            <a:r>
              <a:rPr lang="pl-PL" sz="2000" dirty="0">
                <a:latin typeface="Microsoft Sans Serif" panose="020B0604020202020204" pitchFamily="34" charset="0"/>
                <a:cs typeface="Microsoft Sans Serif" panose="020B0604020202020204" pitchFamily="34" charset="0"/>
              </a:rPr>
              <a:t> D</a:t>
            </a:r>
            <a:r>
              <a:rPr lang="pl-PL" sz="2000" dirty="0" smtClean="0">
                <a:latin typeface="Microsoft Sans Serif" panose="020B0604020202020204" pitchFamily="34" charset="0"/>
                <a:cs typeface="Microsoft Sans Serif" panose="020B0604020202020204" pitchFamily="34" charset="0"/>
              </a:rPr>
              <a:t>o </a:t>
            </a:r>
            <a:r>
              <a:rPr lang="pl-PL" sz="2000" dirty="0">
                <a:latin typeface="Microsoft Sans Serif" panose="020B0604020202020204" pitchFamily="34" charset="0"/>
                <a:cs typeface="Microsoft Sans Serif" panose="020B0604020202020204" pitchFamily="34" charset="0"/>
              </a:rPr>
              <a:t>wsparcia z funduszy nie mogą zostać wybrane operacje, które zostały fizycznie ukończone lub w pełni zrealizowane przed złożeniem do instytucji zarządzającej/pośredniczącej wniosku o dofinansowanie. W przypadku, gdy dofinansowanie w ramach projektu stanowi pomoc publiczną, ocena </a:t>
            </a:r>
            <a:r>
              <a:rPr lang="pl-PL" sz="2000" dirty="0" smtClean="0">
                <a:latin typeface="Microsoft Sans Serif" panose="020B0604020202020204" pitchFamily="34" charset="0"/>
                <a:cs typeface="Microsoft Sans Serif" panose="020B0604020202020204" pitchFamily="34" charset="0"/>
              </a:rPr>
              <a:t>uwzględnia </a:t>
            </a:r>
            <a:r>
              <a:rPr lang="pl-PL" sz="2000" dirty="0">
                <a:latin typeface="Microsoft Sans Serif" panose="020B0604020202020204" pitchFamily="34" charset="0"/>
                <a:cs typeface="Microsoft Sans Serif" panose="020B0604020202020204" pitchFamily="34" charset="0"/>
              </a:rPr>
              <a:t>także </a:t>
            </a:r>
            <a:r>
              <a:rPr lang="pl-PL" sz="2000" dirty="0" smtClean="0">
                <a:latin typeface="Microsoft Sans Serif" panose="020B0604020202020204" pitchFamily="34" charset="0"/>
                <a:cs typeface="Microsoft Sans Serif" panose="020B0604020202020204" pitchFamily="34" charset="0"/>
              </a:rPr>
              <a:t>te przepisy (</a:t>
            </a:r>
            <a:r>
              <a:rPr lang="pl-PL" sz="2000" dirty="0">
                <a:latin typeface="Microsoft Sans Serif" panose="020B0604020202020204" pitchFamily="34" charset="0"/>
                <a:cs typeface="Microsoft Sans Serif" panose="020B0604020202020204" pitchFamily="34" charset="0"/>
              </a:rPr>
              <a:t>m.in. rozpoczęcie prac związanych z projektem może nastąpić po złożeniu przez wnioskodawcę wniosku o dofinansowanie).</a:t>
            </a:r>
          </a:p>
          <a:p>
            <a:pPr marL="0" indent="0" algn="just">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Za </a:t>
            </a:r>
            <a:r>
              <a:rPr lang="pl-PL" sz="2000" dirty="0">
                <a:latin typeface="Microsoft Sans Serif" panose="020B0604020202020204" pitchFamily="34" charset="0"/>
                <a:cs typeface="Microsoft Sans Serif" panose="020B0604020202020204" pitchFamily="34" charset="0"/>
              </a:rPr>
              <a:t>niekwalifikowalne uznaje się wydatki na działania informacyjno-promocyjne, za wyjątkiem przewidzianych na zadania wymagane wg rozporządzenia ogólnego (załącznik XII rozporządzenia ogólnego) tj. oznaczenia, bilbordy i tablice informacyjno-promocyjne lub gdy stanowi to zakres rzeczowy projektu (Z uwzględnieniem zasad określonych w Rozdziale 8 „Szczegółowy opis kategorii wydatków oraz zasad kwalifikowalności</a:t>
            </a:r>
            <a:r>
              <a:rPr lang="pl-PL" sz="2000" dirty="0" smtClean="0">
                <a:latin typeface="Microsoft Sans Serif" panose="020B0604020202020204" pitchFamily="34" charset="0"/>
                <a:cs typeface="Microsoft Sans Serif" panose="020B0604020202020204" pitchFamily="34" charset="0"/>
              </a:rPr>
              <a:t>”).</a:t>
            </a:r>
            <a:endParaRPr lang="pl-PL" sz="20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9039729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Wydatki niekwalifikowalne w ramach działania 10.3 RPO WSL</a:t>
            </a:r>
            <a:r>
              <a:rPr lang="pl-PL" sz="2800" b="1" dirty="0" smtClean="0">
                <a:latin typeface="Times New Roman" panose="02020603050405020304" pitchFamily="18" charset="0"/>
                <a:cs typeface="Times New Roman" panose="02020603050405020304" pitchFamily="18" charset="0"/>
              </a:rPr>
              <a:t/>
            </a:r>
            <a:br>
              <a:rPr lang="pl-PL" sz="2800" b="1" dirty="0" smtClean="0">
                <a:latin typeface="Times New Roman" panose="02020603050405020304" pitchFamily="18" charset="0"/>
                <a:cs typeface="Times New Roman" panose="02020603050405020304" pitchFamily="18" charset="0"/>
              </a:rPr>
            </a:br>
            <a:endParaRPr lang="pl-PL" sz="2800" dirty="0"/>
          </a:p>
        </p:txBody>
      </p:sp>
      <p:sp>
        <p:nvSpPr>
          <p:cNvPr id="3" name="Symbol zastępczy zawartości 2"/>
          <p:cNvSpPr>
            <a:spLocks noGrp="1"/>
          </p:cNvSpPr>
          <p:nvPr>
            <p:ph idx="1"/>
          </p:nvPr>
        </p:nvSpPr>
        <p:spPr>
          <a:xfrm>
            <a:off x="678426" y="1285568"/>
            <a:ext cx="10972800" cy="5164393"/>
          </a:xfrm>
        </p:spPr>
        <p:txBody>
          <a:bodyPr/>
          <a:lstStyle/>
          <a:p>
            <a:pPr marL="0" indent="0" algn="just">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Niedozwolone </a:t>
            </a:r>
            <a:r>
              <a:rPr lang="pl-PL" sz="2000" dirty="0">
                <a:latin typeface="Microsoft Sans Serif" panose="020B0604020202020204" pitchFamily="34" charset="0"/>
                <a:cs typeface="Microsoft Sans Serif" panose="020B0604020202020204" pitchFamily="34" charset="0"/>
              </a:rPr>
              <a:t>jest wykorzystywanie materiałów promocyjnych współfinansowanych ze środków RPO WSL 2014-2020 do celów niezwiązanych z projektem, w szczególności podczas kampanii wyborczych</a:t>
            </a:r>
            <a:r>
              <a:rPr lang="pl-PL" sz="2000" dirty="0" smtClean="0">
                <a:latin typeface="Microsoft Sans Serif" panose="020B0604020202020204" pitchFamily="34" charset="0"/>
                <a:cs typeface="Microsoft Sans Serif" panose="020B0604020202020204" pitchFamily="34" charset="0"/>
              </a:rPr>
              <a:t>.</a:t>
            </a:r>
          </a:p>
          <a:p>
            <a:pPr marL="0" indent="0" algn="just">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Za </a:t>
            </a:r>
            <a:r>
              <a:rPr lang="pl-PL" sz="2000" dirty="0">
                <a:latin typeface="Microsoft Sans Serif" panose="020B0604020202020204" pitchFamily="34" charset="0"/>
                <a:cs typeface="Microsoft Sans Serif" panose="020B0604020202020204" pitchFamily="34" charset="0"/>
              </a:rPr>
              <a:t>niekwalifikowalne uznaje się koszty pośrednie, do których należą m.in. opłaty czynszowe, opłaty za energię, ogrzewanie, sprzątanie, opłaty pocztowe, materiały biurowe, opłaty telekomunikacyjne, media oraz inne koszty </a:t>
            </a:r>
            <a:r>
              <a:rPr lang="pl-PL" sz="2000" dirty="0" smtClean="0">
                <a:latin typeface="Microsoft Sans Serif" panose="020B0604020202020204" pitchFamily="34" charset="0"/>
                <a:cs typeface="Microsoft Sans Serif" panose="020B0604020202020204" pitchFamily="34" charset="0"/>
              </a:rPr>
              <a:t>administracyjne.</a:t>
            </a:r>
            <a:endParaRPr lang="pl-PL" sz="2000" dirty="0">
              <a:latin typeface="Microsoft Sans Serif" panose="020B0604020202020204" pitchFamily="34" charset="0"/>
              <a:cs typeface="Microsoft Sans Serif" panose="020B0604020202020204" pitchFamily="34" charset="0"/>
            </a:endParaRPr>
          </a:p>
          <a:p>
            <a:pPr marL="0" indent="0" algn="just">
              <a:lnSpc>
                <a:spcPct val="150000"/>
              </a:lnSpc>
              <a:spcBef>
                <a:spcPts val="0"/>
              </a:spcBef>
            </a:pPr>
            <a:r>
              <a:rPr lang="pl-PL" sz="2000" dirty="0">
                <a:latin typeface="Microsoft Sans Serif" panose="020B0604020202020204" pitchFamily="34" charset="0"/>
                <a:cs typeface="Microsoft Sans Serif" panose="020B0604020202020204" pitchFamily="34" charset="0"/>
              </a:rPr>
              <a:t> Z</a:t>
            </a:r>
            <a:r>
              <a:rPr lang="pl-PL" sz="2000" dirty="0" smtClean="0">
                <a:latin typeface="Microsoft Sans Serif" panose="020B0604020202020204" pitchFamily="34" charset="0"/>
                <a:cs typeface="Microsoft Sans Serif" panose="020B0604020202020204" pitchFamily="34" charset="0"/>
              </a:rPr>
              <a:t>a </a:t>
            </a:r>
            <a:r>
              <a:rPr lang="pl-PL" sz="2000" dirty="0">
                <a:latin typeface="Microsoft Sans Serif" panose="020B0604020202020204" pitchFamily="34" charset="0"/>
                <a:cs typeface="Microsoft Sans Serif" panose="020B0604020202020204" pitchFamily="34" charset="0"/>
              </a:rPr>
              <a:t>niekwalifikowalne uznaje się koszty związane z angażowaniem personelu, chyba że w szczegółowym opisie kategorii wydatków oraz zasad kwalifikowalności niniejszych wytycznych programowych dopuszczono kwalifikowalność tego typu wydatków.,</a:t>
            </a:r>
          </a:p>
          <a:p>
            <a:pPr marL="0" indent="0" algn="just">
              <a:lnSpc>
                <a:spcPct val="150000"/>
              </a:lnSpc>
              <a:spcBef>
                <a:spcPts val="0"/>
              </a:spcBef>
            </a:pPr>
            <a:r>
              <a:rPr lang="pl-PL" sz="2000" dirty="0">
                <a:latin typeface="Microsoft Sans Serif" panose="020B0604020202020204" pitchFamily="34" charset="0"/>
                <a:cs typeface="Microsoft Sans Serif" panose="020B0604020202020204" pitchFamily="34" charset="0"/>
              </a:rPr>
              <a:t> </a:t>
            </a:r>
            <a:r>
              <a:rPr lang="pl-PL" sz="2000" b="1" dirty="0">
                <a:latin typeface="Microsoft Sans Serif" panose="020B0604020202020204" pitchFamily="34" charset="0"/>
                <a:cs typeface="Microsoft Sans Serif" panose="020B0604020202020204" pitchFamily="34" charset="0"/>
              </a:rPr>
              <a:t>W</a:t>
            </a:r>
            <a:r>
              <a:rPr lang="pl-PL" sz="2000" b="1" dirty="0" smtClean="0">
                <a:latin typeface="Microsoft Sans Serif" panose="020B0604020202020204" pitchFamily="34" charset="0"/>
                <a:cs typeface="Microsoft Sans Serif" panose="020B0604020202020204" pitchFamily="34" charset="0"/>
              </a:rPr>
              <a:t>ydatki </a:t>
            </a:r>
            <a:r>
              <a:rPr lang="pl-PL" sz="2000" b="1" dirty="0">
                <a:latin typeface="Microsoft Sans Serif" panose="020B0604020202020204" pitchFamily="34" charset="0"/>
                <a:cs typeface="Microsoft Sans Serif" panose="020B0604020202020204" pitchFamily="34" charset="0"/>
              </a:rPr>
              <a:t>na przygotowanie programów rewitalizacji</a:t>
            </a:r>
            <a:r>
              <a:rPr lang="pl-PL" sz="2000" dirty="0" smtClean="0">
                <a:latin typeface="Microsoft Sans Serif" panose="020B0604020202020204" pitchFamily="34" charset="0"/>
                <a:cs typeface="Microsoft Sans Serif" panose="020B0604020202020204" pitchFamily="34" charset="0"/>
              </a:rPr>
              <a:t>,</a:t>
            </a:r>
          </a:p>
          <a:p>
            <a:pPr marL="0" indent="0" algn="just">
              <a:lnSpc>
                <a:spcPct val="150000"/>
              </a:lnSpc>
              <a:spcBef>
                <a:spcPts val="0"/>
              </a:spcBef>
              <a:buNone/>
            </a:pPr>
            <a:r>
              <a:rPr lang="pl-PL" sz="2000" dirty="0" smtClean="0">
                <a:latin typeface="Times New Roman" panose="02020603050405020304" pitchFamily="18" charset="0"/>
                <a:cs typeface="Times New Roman" panose="02020603050405020304" pitchFamily="18" charset="0"/>
              </a:rPr>
              <a:t>	</a:t>
            </a:r>
            <a:r>
              <a:rPr lang="pl-PL" dirty="0" smtClean="0"/>
              <a:t>	</a:t>
            </a:r>
          </a:p>
          <a:p>
            <a:pPr algn="just"/>
            <a:endParaRPr lang="pl-PL" dirty="0"/>
          </a:p>
        </p:txBody>
      </p:sp>
    </p:spTree>
    <p:extLst>
      <p:ext uri="{BB962C8B-B14F-4D97-AF65-F5344CB8AC3E}">
        <p14:creationId xmlns:p14="http://schemas.microsoft.com/office/powerpoint/2010/main" val="3438512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Wydatki niekwalifikowalne w ramach działania 10.3 RPO WSL</a:t>
            </a:r>
            <a:r>
              <a:rPr lang="pl-PL" sz="2800" b="1" dirty="0" smtClean="0">
                <a:latin typeface="Times New Roman" panose="02020603050405020304" pitchFamily="18" charset="0"/>
                <a:cs typeface="Times New Roman" panose="02020603050405020304" pitchFamily="18" charset="0"/>
              </a:rPr>
              <a:t/>
            </a:r>
            <a:br>
              <a:rPr lang="pl-PL" sz="2800" b="1" dirty="0" smtClean="0">
                <a:latin typeface="Times New Roman" panose="02020603050405020304" pitchFamily="18" charset="0"/>
                <a:cs typeface="Times New Roman" panose="02020603050405020304" pitchFamily="18" charset="0"/>
              </a:rPr>
            </a:br>
            <a:endParaRPr lang="pl-PL" sz="2800" dirty="0"/>
          </a:p>
        </p:txBody>
      </p:sp>
      <p:sp>
        <p:nvSpPr>
          <p:cNvPr id="3" name="Symbol zastępczy zawartości 2"/>
          <p:cNvSpPr>
            <a:spLocks noGrp="1"/>
          </p:cNvSpPr>
          <p:nvPr>
            <p:ph idx="1"/>
          </p:nvPr>
        </p:nvSpPr>
        <p:spPr>
          <a:xfrm>
            <a:off x="678426" y="1285568"/>
            <a:ext cx="10972800" cy="5164393"/>
          </a:xfrm>
        </p:spPr>
        <p:txBody>
          <a:bodyPr/>
          <a:lstStyle/>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w ramach mechanizmu </a:t>
            </a:r>
            <a:r>
              <a:rPr lang="pl-PL" sz="2000" dirty="0" smtClean="0">
                <a:latin typeface="Microsoft Sans Serif" panose="020B0604020202020204" pitchFamily="34" charset="0"/>
                <a:cs typeface="Microsoft Sans Serif" panose="020B0604020202020204" pitchFamily="34" charset="0"/>
              </a:rPr>
              <a:t>cross-</a:t>
            </a:r>
            <a:r>
              <a:rPr lang="pl-PL" sz="2000" dirty="0" err="1" smtClean="0">
                <a:latin typeface="Microsoft Sans Serif" panose="020B0604020202020204" pitchFamily="34" charset="0"/>
                <a:cs typeface="Microsoft Sans Serif" panose="020B0604020202020204" pitchFamily="34" charset="0"/>
              </a:rPr>
              <a:t>financingu</a:t>
            </a:r>
            <a:r>
              <a:rPr lang="pl-PL" sz="2000" dirty="0" smtClean="0">
                <a:latin typeface="Microsoft Sans Serif" panose="020B0604020202020204" pitchFamily="34" charset="0"/>
                <a:cs typeface="Microsoft Sans Serif" panose="020B0604020202020204" pitchFamily="34" charset="0"/>
              </a:rPr>
              <a:t>.</a:t>
            </a:r>
            <a:endParaRPr lang="pl-PL" sz="2000" dirty="0">
              <a:latin typeface="Microsoft Sans Serif" panose="020B0604020202020204" pitchFamily="34" charset="0"/>
              <a:cs typeface="Microsoft Sans Serif" panose="020B0604020202020204" pitchFamily="34" charset="0"/>
            </a:endParaRPr>
          </a:p>
          <a:p>
            <a:pPr marL="0" indent="0">
              <a:lnSpc>
                <a:spcPct val="150000"/>
              </a:lnSpc>
              <a:spcBef>
                <a:spcPts val="0"/>
              </a:spcBef>
            </a:pPr>
            <a:r>
              <a:rPr lang="pl-PL" sz="2000" dirty="0">
                <a:latin typeface="Microsoft Sans Serif" panose="020B0604020202020204" pitchFamily="34" charset="0"/>
                <a:cs typeface="Microsoft Sans Serif" panose="020B0604020202020204" pitchFamily="34" charset="0"/>
              </a:rPr>
              <a:t> R</a:t>
            </a:r>
            <a:r>
              <a:rPr lang="pl-PL" sz="2000" dirty="0" smtClean="0">
                <a:latin typeface="Microsoft Sans Serif" panose="020B0604020202020204" pitchFamily="34" charset="0"/>
                <a:cs typeface="Microsoft Sans Serif" panose="020B0604020202020204" pitchFamily="34" charset="0"/>
              </a:rPr>
              <a:t>oboty </a:t>
            </a:r>
            <a:r>
              <a:rPr lang="pl-PL" sz="2000" dirty="0">
                <a:latin typeface="Microsoft Sans Serif" panose="020B0604020202020204" pitchFamily="34" charset="0"/>
                <a:cs typeface="Microsoft Sans Serif" panose="020B0604020202020204" pitchFamily="34" charset="0"/>
              </a:rPr>
              <a:t>budowlane dot. dróg, parkingów (z wyłączeniem chodników</a:t>
            </a:r>
            <a:r>
              <a:rPr lang="pl-PL" sz="2000" dirty="0" smtClean="0">
                <a:latin typeface="Microsoft Sans Serif" panose="020B0604020202020204" pitchFamily="34" charset="0"/>
                <a:cs typeface="Microsoft Sans Serif" panose="020B0604020202020204" pitchFamily="34" charset="0"/>
              </a:rPr>
              <a:t>).</a:t>
            </a:r>
            <a:endParaRPr lang="pl-PL" sz="2000" dirty="0">
              <a:latin typeface="Microsoft Sans Serif" panose="020B0604020202020204" pitchFamily="34" charset="0"/>
              <a:cs typeface="Microsoft Sans Serif" panose="020B0604020202020204" pitchFamily="34" charset="0"/>
            </a:endParaRPr>
          </a:p>
          <a:p>
            <a:pPr marL="0" indent="0">
              <a:lnSpc>
                <a:spcPct val="150000"/>
              </a:lnSpc>
              <a:spcBef>
                <a:spcPts val="0"/>
              </a:spcBef>
            </a:pPr>
            <a:r>
              <a:rPr lang="pl-PL" sz="2000" dirty="0">
                <a:latin typeface="Microsoft Sans Serif" panose="020B0604020202020204" pitchFamily="34" charset="0"/>
                <a:cs typeface="Microsoft Sans Serif" panose="020B0604020202020204" pitchFamily="34" charset="0"/>
              </a:rPr>
              <a:t> M</a:t>
            </a:r>
            <a:r>
              <a:rPr lang="pl-PL" sz="2000" dirty="0" smtClean="0">
                <a:latin typeface="Microsoft Sans Serif" panose="020B0604020202020204" pitchFamily="34" charset="0"/>
                <a:cs typeface="Microsoft Sans Serif" panose="020B0604020202020204" pitchFamily="34" charset="0"/>
              </a:rPr>
              <a:t>ateriały </a:t>
            </a:r>
            <a:r>
              <a:rPr lang="pl-PL" sz="2000" dirty="0">
                <a:latin typeface="Microsoft Sans Serif" panose="020B0604020202020204" pitchFamily="34" charset="0"/>
                <a:cs typeface="Microsoft Sans Serif" panose="020B0604020202020204" pitchFamily="34" charset="0"/>
              </a:rPr>
              <a:t>i inne środki nie stanowiące środków </a:t>
            </a:r>
            <a:r>
              <a:rPr lang="pl-PL" sz="2000" dirty="0" smtClean="0">
                <a:latin typeface="Microsoft Sans Serif" panose="020B0604020202020204" pitchFamily="34" charset="0"/>
                <a:cs typeface="Microsoft Sans Serif" panose="020B0604020202020204" pitchFamily="34" charset="0"/>
              </a:rPr>
              <a:t>trwałych</a:t>
            </a:r>
            <a:r>
              <a:rPr lang="pl-PL" sz="2000" dirty="0">
                <a:latin typeface="Microsoft Sans Serif" panose="020B0604020202020204" pitchFamily="34" charset="0"/>
                <a:cs typeface="Microsoft Sans Serif" panose="020B0604020202020204" pitchFamily="34" charset="0"/>
              </a:rPr>
              <a:t>.</a:t>
            </a:r>
            <a:endParaRPr lang="pl-PL" sz="2000" dirty="0" smtClean="0">
              <a:latin typeface="Microsoft Sans Serif" panose="020B0604020202020204" pitchFamily="34" charset="0"/>
              <a:cs typeface="Microsoft Sans Serif" panose="020B0604020202020204" pitchFamily="34" charset="0"/>
            </a:endParaRPr>
          </a:p>
          <a:p>
            <a:pPr marL="0" indent="0">
              <a:spcBef>
                <a:spcPts val="0"/>
              </a:spcBef>
            </a:pPr>
            <a:r>
              <a:rPr lang="pl-PL" sz="2000" dirty="0" smtClean="0">
                <a:latin typeface="Microsoft Sans Serif" panose="020B0604020202020204" pitchFamily="34" charset="0"/>
                <a:cs typeface="Microsoft Sans Serif" panose="020B0604020202020204" pitchFamily="34" charset="0"/>
              </a:rPr>
              <a:t> Nabycie </a:t>
            </a:r>
            <a:r>
              <a:rPr lang="pl-PL" sz="2000" dirty="0">
                <a:latin typeface="Microsoft Sans Serif" panose="020B0604020202020204" pitchFamily="34" charset="0"/>
                <a:cs typeface="Microsoft Sans Serif" panose="020B0604020202020204" pitchFamily="34" charset="0"/>
              </a:rPr>
              <a:t>środków transportu.</a:t>
            </a:r>
            <a:r>
              <a:rPr lang="pl-PL" sz="2000" dirty="0">
                <a:latin typeface="Times New Roman" panose="02020603050405020304" pitchFamily="18" charset="0"/>
                <a:cs typeface="Times New Roman" panose="02020603050405020304" pitchFamily="18" charset="0"/>
              </a:rPr>
              <a:t>	</a:t>
            </a:r>
            <a:r>
              <a:rPr lang="pl-PL" dirty="0"/>
              <a:t>	</a:t>
            </a:r>
          </a:p>
          <a:p>
            <a:endParaRPr lang="pl-PL" dirty="0"/>
          </a:p>
        </p:txBody>
      </p:sp>
    </p:spTree>
    <p:extLst>
      <p:ext uri="{BB962C8B-B14F-4D97-AF65-F5344CB8AC3E}">
        <p14:creationId xmlns:p14="http://schemas.microsoft.com/office/powerpoint/2010/main" val="36464297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Definicja Rewitalizacji</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pl-PL" sz="2000" b="1" dirty="0" smtClean="0">
                <a:latin typeface="Microsoft Sans Serif" panose="020B0604020202020204" pitchFamily="34" charset="0"/>
                <a:cs typeface="Microsoft Sans Serif" panose="020B0604020202020204" pitchFamily="34" charset="0"/>
              </a:rPr>
              <a:t>Ustawa  o rewitalizacji</a:t>
            </a:r>
          </a:p>
          <a:p>
            <a:pPr marL="0" indent="0" algn="just">
              <a:lnSpc>
                <a:spcPct val="150000"/>
              </a:lnSpc>
              <a:buNone/>
            </a:pPr>
            <a:r>
              <a:rPr lang="pl-PL" sz="2100" b="1" dirty="0">
                <a:latin typeface="Microsoft Sans Serif" panose="020B0604020202020204" pitchFamily="34" charset="0"/>
                <a:cs typeface="Microsoft Sans Serif" panose="020B0604020202020204" pitchFamily="34" charset="0"/>
              </a:rPr>
              <a:t>Proces</a:t>
            </a:r>
            <a:r>
              <a:rPr lang="pl-PL" sz="2100" dirty="0">
                <a:latin typeface="Microsoft Sans Serif" panose="020B0604020202020204" pitchFamily="34" charset="0"/>
                <a:cs typeface="Microsoft Sans Serif" panose="020B0604020202020204" pitchFamily="34" charset="0"/>
              </a:rPr>
              <a:t> wyprowadzania ze stanu kryzysowego obszarów zdegradowanych, prowadzony w sposób </a:t>
            </a:r>
            <a:r>
              <a:rPr lang="pl-PL" sz="2100" b="1" dirty="0">
                <a:latin typeface="Microsoft Sans Serif" panose="020B0604020202020204" pitchFamily="34" charset="0"/>
                <a:cs typeface="Microsoft Sans Serif" panose="020B0604020202020204" pitchFamily="34" charset="0"/>
              </a:rPr>
              <a:t>kompleksowy</a:t>
            </a:r>
            <a:r>
              <a:rPr lang="pl-PL" sz="2100" dirty="0">
                <a:latin typeface="Microsoft Sans Serif" panose="020B0604020202020204" pitchFamily="34" charset="0"/>
                <a:cs typeface="Microsoft Sans Serif" panose="020B0604020202020204" pitchFamily="34" charset="0"/>
              </a:rPr>
              <a:t>, poprzez </a:t>
            </a:r>
            <a:r>
              <a:rPr lang="pl-PL" sz="2100" b="1" dirty="0">
                <a:latin typeface="Microsoft Sans Serif" panose="020B0604020202020204" pitchFamily="34" charset="0"/>
                <a:cs typeface="Microsoft Sans Serif" panose="020B0604020202020204" pitchFamily="34" charset="0"/>
              </a:rPr>
              <a:t>zintegrowane działania </a:t>
            </a:r>
            <a:r>
              <a:rPr lang="pl-PL" sz="2100" dirty="0">
                <a:latin typeface="Microsoft Sans Serif" panose="020B0604020202020204" pitchFamily="34" charset="0"/>
                <a:cs typeface="Microsoft Sans Serif" panose="020B0604020202020204" pitchFamily="34" charset="0"/>
              </a:rPr>
              <a:t>na rzecz </a:t>
            </a:r>
            <a:r>
              <a:rPr lang="pl-PL" sz="2100" b="1" dirty="0">
                <a:latin typeface="Microsoft Sans Serif" panose="020B0604020202020204" pitchFamily="34" charset="0"/>
                <a:cs typeface="Microsoft Sans Serif" panose="020B0604020202020204" pitchFamily="34" charset="0"/>
              </a:rPr>
              <a:t>lokalnej społeczności, przestrzeni i gospodarki</a:t>
            </a:r>
            <a:r>
              <a:rPr lang="pl-PL" sz="2100" dirty="0">
                <a:latin typeface="Microsoft Sans Serif" panose="020B0604020202020204" pitchFamily="34" charset="0"/>
                <a:cs typeface="Microsoft Sans Serif" panose="020B0604020202020204" pitchFamily="34" charset="0"/>
              </a:rPr>
              <a:t>, skoncentrowane terytorialnie, </a:t>
            </a:r>
            <a:r>
              <a:rPr lang="pl-PL" sz="2100" b="1" dirty="0" smtClean="0">
                <a:latin typeface="Microsoft Sans Serif" panose="020B0604020202020204" pitchFamily="34" charset="0"/>
                <a:cs typeface="Microsoft Sans Serif" panose="020B0604020202020204" pitchFamily="34" charset="0"/>
              </a:rPr>
              <a:t>prowadzone przez interesariuszy rewitalizacji </a:t>
            </a:r>
            <a:r>
              <a:rPr lang="pl-PL" sz="2100" dirty="0" smtClean="0">
                <a:latin typeface="Microsoft Sans Serif" panose="020B0604020202020204" pitchFamily="34" charset="0"/>
                <a:cs typeface="Microsoft Sans Serif" panose="020B0604020202020204" pitchFamily="34" charset="0"/>
              </a:rPr>
              <a:t>na </a:t>
            </a:r>
            <a:r>
              <a:rPr lang="pl-PL" sz="2100" dirty="0">
                <a:latin typeface="Microsoft Sans Serif" panose="020B0604020202020204" pitchFamily="34" charset="0"/>
                <a:cs typeface="Microsoft Sans Serif" panose="020B0604020202020204" pitchFamily="34" charset="0"/>
              </a:rPr>
              <a:t>podstawie gminnego programu rewitalizacji.</a:t>
            </a:r>
          </a:p>
          <a:p>
            <a:pPr marL="0" indent="0" algn="just">
              <a:buNone/>
            </a:pPr>
            <a:endParaRPr lang="pl-PL" sz="2000" dirty="0">
              <a:latin typeface="Microsoft Sans Serif" panose="020B0604020202020204" pitchFamily="34" charset="0"/>
              <a:cs typeface="Microsoft Sans Serif" panose="020B0604020202020204" pitchFamily="34" charset="0"/>
            </a:endParaRPr>
          </a:p>
          <a:p>
            <a:pPr marL="0" indent="0" algn="just">
              <a:buNone/>
            </a:pPr>
            <a:r>
              <a:rPr lang="pl-PL" sz="2000" b="1" dirty="0" smtClean="0">
                <a:latin typeface="Microsoft Sans Serif" panose="020B0604020202020204" pitchFamily="34" charset="0"/>
                <a:cs typeface="Microsoft Sans Serif" panose="020B0604020202020204" pitchFamily="34" charset="0"/>
              </a:rPr>
              <a:t>Wytyczne  o rewitalizacji</a:t>
            </a:r>
            <a:endParaRPr lang="pl-PL" sz="2000" dirty="0" smtClean="0">
              <a:latin typeface="Microsoft Sans Serif" panose="020B0604020202020204" pitchFamily="34" charset="0"/>
              <a:cs typeface="Microsoft Sans Serif" panose="020B0604020202020204" pitchFamily="34" charset="0"/>
            </a:endParaRPr>
          </a:p>
          <a:p>
            <a:pPr marL="0" indent="0" algn="just">
              <a:lnSpc>
                <a:spcPct val="150000"/>
              </a:lnSpc>
              <a:buNone/>
            </a:pPr>
            <a:r>
              <a:rPr lang="pl-PL" sz="2000" b="1" dirty="0">
                <a:latin typeface="Microsoft Sans Serif" panose="020B0604020202020204" pitchFamily="34" charset="0"/>
                <a:cs typeface="Microsoft Sans Serif" panose="020B0604020202020204" pitchFamily="34" charset="0"/>
              </a:rPr>
              <a:t>Kompleksowy proces </a:t>
            </a:r>
            <a:r>
              <a:rPr lang="pl-PL" sz="2000" dirty="0">
                <a:latin typeface="Microsoft Sans Serif" panose="020B0604020202020204" pitchFamily="34" charset="0"/>
                <a:cs typeface="Microsoft Sans Serif" panose="020B0604020202020204" pitchFamily="34" charset="0"/>
              </a:rPr>
              <a:t>wyprowadzania ze stanu kryzysowego obszarów zdegradowanych poprzez </a:t>
            </a:r>
            <a:r>
              <a:rPr lang="pl-PL" sz="2000" b="1" dirty="0">
                <a:latin typeface="Microsoft Sans Serif" panose="020B0604020202020204" pitchFamily="34" charset="0"/>
                <a:cs typeface="Microsoft Sans Serif" panose="020B0604020202020204" pitchFamily="34" charset="0"/>
              </a:rPr>
              <a:t>działania całościowe </a:t>
            </a:r>
            <a:r>
              <a:rPr lang="pl-PL" sz="2000" dirty="0">
                <a:latin typeface="Microsoft Sans Serif" panose="020B0604020202020204" pitchFamily="34" charset="0"/>
                <a:cs typeface="Microsoft Sans Serif" panose="020B0604020202020204" pitchFamily="34" charset="0"/>
              </a:rPr>
              <a:t>(powiązane wzajemnie przedsięwzięcia obejmujące kwestie społeczne oraz gospodarcze lub przestrzenno-funkcjonalne lub techniczne lub środowiskowe), integrujące interwencję na rzecz </a:t>
            </a:r>
            <a:r>
              <a:rPr lang="pl-PL" sz="2000" b="1" dirty="0">
                <a:latin typeface="Microsoft Sans Serif" panose="020B0604020202020204" pitchFamily="34" charset="0"/>
                <a:cs typeface="Microsoft Sans Serif" panose="020B0604020202020204" pitchFamily="34" charset="0"/>
              </a:rPr>
              <a:t>społeczności lokalnej, </a:t>
            </a:r>
            <a:r>
              <a:rPr lang="pl-PL" sz="2000" b="1" dirty="0" smtClean="0">
                <a:latin typeface="Microsoft Sans Serif" panose="020B0604020202020204" pitchFamily="34" charset="0"/>
                <a:cs typeface="Microsoft Sans Serif" panose="020B0604020202020204" pitchFamily="34" charset="0"/>
              </a:rPr>
              <a:t>przestrzeni </a:t>
            </a:r>
            <a:r>
              <a:rPr lang="pl-PL" sz="2000" b="1" dirty="0">
                <a:latin typeface="Microsoft Sans Serif" panose="020B0604020202020204" pitchFamily="34" charset="0"/>
                <a:cs typeface="Microsoft Sans Serif" panose="020B0604020202020204" pitchFamily="34" charset="0"/>
              </a:rPr>
              <a:t>i lokalnej gospodarki</a:t>
            </a:r>
            <a:r>
              <a:rPr lang="pl-PL" sz="2000" dirty="0">
                <a:latin typeface="Microsoft Sans Serif" panose="020B0604020202020204" pitchFamily="34" charset="0"/>
                <a:cs typeface="Microsoft Sans Serif" panose="020B0604020202020204" pitchFamily="34" charset="0"/>
              </a:rPr>
              <a:t>, skoncentrowane terytorialnie i prowadzone w sposób zaplanowany oraz zintegrowany poprzez programy </a:t>
            </a:r>
            <a:r>
              <a:rPr lang="pl-PL" sz="2000" dirty="0" smtClean="0">
                <a:latin typeface="Microsoft Sans Serif" panose="020B0604020202020204" pitchFamily="34" charset="0"/>
                <a:cs typeface="Microsoft Sans Serif" panose="020B0604020202020204" pitchFamily="34" charset="0"/>
              </a:rPr>
              <a:t>rewitalizacji.</a:t>
            </a:r>
            <a:endParaRPr lang="pl-PL" dirty="0"/>
          </a:p>
        </p:txBody>
      </p:sp>
    </p:spTree>
    <p:extLst>
      <p:ext uri="{BB962C8B-B14F-4D97-AF65-F5344CB8AC3E}">
        <p14:creationId xmlns:p14="http://schemas.microsoft.com/office/powerpoint/2010/main" val="41420388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435504"/>
            <a:ext cx="10972800" cy="1143000"/>
          </a:xfrm>
        </p:spPr>
        <p:txBody>
          <a:bodyPr/>
          <a:lstStyle/>
          <a:p>
            <a:r>
              <a:rPr lang="pl-PL" sz="2800" b="1" dirty="0" smtClean="0">
                <a:latin typeface="Microsoft Sans Serif" panose="020B0604020202020204" pitchFamily="34" charset="0"/>
                <a:cs typeface="Microsoft Sans Serif" panose="020B0604020202020204" pitchFamily="34" charset="0"/>
              </a:rPr>
              <a:t>System oceny/kryteria oceny</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126068"/>
            <a:ext cx="10972800" cy="4525963"/>
          </a:xfrm>
        </p:spPr>
        <p:txBody>
          <a:bodyPr/>
          <a:lstStyle/>
          <a:p>
            <a:r>
              <a:rPr lang="pl-PL" sz="2000" b="1" dirty="0" smtClean="0">
                <a:latin typeface="Microsoft Sans Serif" panose="020B0604020202020204" pitchFamily="34" charset="0"/>
                <a:cs typeface="Microsoft Sans Serif" panose="020B0604020202020204" pitchFamily="34" charset="0"/>
              </a:rPr>
              <a:t>Ocena formalna:</a:t>
            </a:r>
          </a:p>
          <a:p>
            <a:pPr>
              <a:buFontTx/>
              <a:buChar char="-"/>
            </a:pPr>
            <a:r>
              <a:rPr lang="pl-PL" sz="2000" dirty="0" smtClean="0">
                <a:latin typeface="Microsoft Sans Serif" panose="020B0604020202020204" pitchFamily="34" charset="0"/>
                <a:cs typeface="Microsoft Sans Serif" panose="020B0604020202020204" pitchFamily="34" charset="0"/>
              </a:rPr>
              <a:t>Kryterium </a:t>
            </a:r>
            <a:r>
              <a:rPr lang="pl-PL" sz="2000" dirty="0">
                <a:latin typeface="Microsoft Sans Serif" panose="020B0604020202020204" pitchFamily="34" charset="0"/>
                <a:cs typeface="Microsoft Sans Serif" panose="020B0604020202020204" pitchFamily="34" charset="0"/>
              </a:rPr>
              <a:t>formalne </a:t>
            </a:r>
            <a:r>
              <a:rPr lang="pl-PL" sz="2000" dirty="0" smtClean="0">
                <a:latin typeface="Microsoft Sans Serif" panose="020B0604020202020204" pitchFamily="34" charset="0"/>
                <a:cs typeface="Microsoft Sans Serif" panose="020B0604020202020204" pitchFamily="34" charset="0"/>
              </a:rPr>
              <a:t>dopuszczające – brak możliwości </a:t>
            </a:r>
            <a:r>
              <a:rPr lang="pl-PL" sz="2000" dirty="0" smtClean="0">
                <a:latin typeface="Microsoft Sans Serif" panose="020B0604020202020204" pitchFamily="34" charset="0"/>
                <a:cs typeface="Microsoft Sans Serif" panose="020B0604020202020204" pitchFamily="34" charset="0"/>
              </a:rPr>
              <a:t>uzupełnienia, </a:t>
            </a:r>
            <a:r>
              <a:rPr lang="pl-PL" sz="2000" dirty="0" smtClean="0">
                <a:latin typeface="Microsoft Sans Serif" panose="020B0604020202020204" pitchFamily="34" charset="0"/>
                <a:cs typeface="Microsoft Sans Serif" panose="020B0604020202020204" pitchFamily="34" charset="0"/>
              </a:rPr>
              <a:t>od razu ocena negatywna (np. wniosek złożony po terminie zakończenia naboru),</a:t>
            </a:r>
          </a:p>
          <a:p>
            <a:pPr>
              <a:buFontTx/>
              <a:buChar char="-"/>
            </a:pPr>
            <a:r>
              <a:rPr lang="pl-PL" sz="2000" dirty="0" smtClean="0">
                <a:latin typeface="Microsoft Sans Serif" panose="020B0604020202020204" pitchFamily="34" charset="0"/>
                <a:cs typeface="Microsoft Sans Serif" panose="020B0604020202020204" pitchFamily="34" charset="0"/>
              </a:rPr>
              <a:t>Kryteria formalne pozostałe – możliwość uzupełnienia </a:t>
            </a: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(wezwanie do uzupełnienia pisemne).  </a:t>
            </a:r>
          </a:p>
          <a:p>
            <a:r>
              <a:rPr lang="pl-PL" sz="2000" b="1" dirty="0" smtClean="0">
                <a:latin typeface="Microsoft Sans Serif" panose="020B0604020202020204" pitchFamily="34" charset="0"/>
                <a:cs typeface="Microsoft Sans Serif" panose="020B0604020202020204" pitchFamily="34" charset="0"/>
              </a:rPr>
              <a:t>Ocena merytoryczna:</a:t>
            </a:r>
          </a:p>
          <a:p>
            <a:pPr marL="0" indent="0">
              <a:buNone/>
              <a:tabLst>
                <a:tab pos="271463" algn="l"/>
              </a:tabLst>
            </a:pPr>
            <a:r>
              <a:rPr lang="pl-PL" sz="2000" dirty="0" smtClean="0">
                <a:latin typeface="Microsoft Sans Serif" panose="020B0604020202020204" pitchFamily="34" charset="0"/>
                <a:cs typeface="Microsoft Sans Serif" panose="020B0604020202020204" pitchFamily="34" charset="0"/>
              </a:rPr>
              <a:t>- kryteria </a:t>
            </a:r>
            <a:r>
              <a:rPr lang="pl-PL" sz="2000" dirty="0">
                <a:latin typeface="Microsoft Sans Serif" panose="020B0604020202020204" pitchFamily="34" charset="0"/>
                <a:cs typeface="Microsoft Sans Serif" panose="020B0604020202020204" pitchFamily="34" charset="0"/>
              </a:rPr>
              <a:t>ogólne – wspólne dla wszystkich projektów, niezależnie od określonego typu projektu, </a:t>
            </a:r>
          </a:p>
          <a:p>
            <a:pPr marL="0" indent="0">
              <a:buFontTx/>
              <a:buChar char="-"/>
              <a:tabLst>
                <a:tab pos="271463" algn="l"/>
              </a:tabLst>
            </a:pPr>
            <a:r>
              <a:rPr lang="pl-PL" sz="2000" dirty="0" smtClean="0">
                <a:latin typeface="Microsoft Sans Serif" panose="020B0604020202020204" pitchFamily="34" charset="0"/>
                <a:cs typeface="Microsoft Sans Serif" panose="020B0604020202020204" pitchFamily="34" charset="0"/>
              </a:rPr>
              <a:t> kryteria </a:t>
            </a:r>
            <a:r>
              <a:rPr lang="pl-PL" sz="2000" dirty="0">
                <a:latin typeface="Microsoft Sans Serif" panose="020B0604020202020204" pitchFamily="34" charset="0"/>
                <a:cs typeface="Microsoft Sans Serif" panose="020B0604020202020204" pitchFamily="34" charset="0"/>
              </a:rPr>
              <a:t>specyficzne – dedykowane konkretnym działaniom/poddziałaniom/typom projektów, </a:t>
            </a:r>
            <a:endParaRPr lang="pl-PL" sz="2000" dirty="0" smtClean="0">
              <a:latin typeface="Microsoft Sans Serif" panose="020B0604020202020204" pitchFamily="34" charset="0"/>
              <a:cs typeface="Microsoft Sans Serif" panose="020B0604020202020204" pitchFamily="34" charset="0"/>
            </a:endParaRPr>
          </a:p>
          <a:p>
            <a:pPr marL="0" indent="0">
              <a:buNone/>
              <a:tabLst>
                <a:tab pos="271463" algn="l"/>
              </a:tabLst>
            </a:pP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kryteria dodatkowe - wspólne dla wszystkich projektów, niezależnie od określonego typu projektu. </a:t>
            </a:r>
            <a:endParaRPr lang="pl-PL" sz="2000" dirty="0" smtClean="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W </a:t>
            </a:r>
            <a:r>
              <a:rPr lang="pl-PL" sz="2000" dirty="0">
                <a:latin typeface="Microsoft Sans Serif" panose="020B0604020202020204" pitchFamily="34" charset="0"/>
                <a:cs typeface="Microsoft Sans Serif" panose="020B0604020202020204" pitchFamily="34" charset="0"/>
              </a:rPr>
              <a:t>ramach kryteriów </a:t>
            </a:r>
            <a:r>
              <a:rPr lang="pl-PL" sz="2000" dirty="0" smtClean="0">
                <a:latin typeface="Microsoft Sans Serif" panose="020B0604020202020204" pitchFamily="34" charset="0"/>
                <a:cs typeface="Microsoft Sans Serif" panose="020B0604020202020204" pitchFamily="34" charset="0"/>
              </a:rPr>
              <a:t>ogólnych </a:t>
            </a:r>
            <a:r>
              <a:rPr lang="pl-PL" sz="2000" dirty="0">
                <a:latin typeface="Microsoft Sans Serif" panose="020B0604020202020204" pitchFamily="34" charset="0"/>
                <a:cs typeface="Microsoft Sans Serif" panose="020B0604020202020204" pitchFamily="34" charset="0"/>
              </a:rPr>
              <a:t>jak i </a:t>
            </a:r>
            <a:r>
              <a:rPr lang="pl-PL" sz="2000" dirty="0" smtClean="0">
                <a:latin typeface="Microsoft Sans Serif" panose="020B0604020202020204" pitchFamily="34" charset="0"/>
                <a:cs typeface="Microsoft Sans Serif" panose="020B0604020202020204" pitchFamily="34" charset="0"/>
              </a:rPr>
              <a:t>specyficznych są kryteria </a:t>
            </a:r>
            <a:r>
              <a:rPr lang="pl-PL" sz="2000" dirty="0">
                <a:latin typeface="Microsoft Sans Serif" panose="020B0604020202020204" pitchFamily="34" charset="0"/>
                <a:cs typeface="Microsoft Sans Serif" panose="020B0604020202020204" pitchFamily="34" charset="0"/>
              </a:rPr>
              <a:t>(0/1)</a:t>
            </a:r>
            <a:r>
              <a:rPr lang="pl-PL" sz="2000" dirty="0" smtClean="0">
                <a:latin typeface="Microsoft Sans Serif" panose="020B0604020202020204" pitchFamily="34" charset="0"/>
                <a:cs typeface="Microsoft Sans Serif" panose="020B0604020202020204" pitchFamily="34" charset="0"/>
              </a:rPr>
              <a:t> oraz punktowane. Kryteria dodatkowe są tylko punktowane. </a:t>
            </a:r>
            <a:r>
              <a:rPr lang="pl-PL" sz="2000" dirty="0">
                <a:latin typeface="Microsoft Sans Serif" panose="020B0604020202020204" pitchFamily="34" charset="0"/>
                <a:cs typeface="Microsoft Sans Serif" panose="020B0604020202020204" pitchFamily="34" charset="0"/>
              </a:rPr>
              <a:t>Niespełnienie co najmniej jednego kryterium </a:t>
            </a:r>
            <a:r>
              <a:rPr lang="pl-PL" sz="2000" dirty="0" smtClean="0">
                <a:latin typeface="Microsoft Sans Serif" panose="020B0604020202020204" pitchFamily="34" charset="0"/>
                <a:cs typeface="Microsoft Sans Serif" panose="020B0604020202020204" pitchFamily="34" charset="0"/>
              </a:rPr>
              <a:t>(</a:t>
            </a:r>
            <a:r>
              <a:rPr lang="pl-PL" sz="2000" dirty="0">
                <a:latin typeface="Microsoft Sans Serif" panose="020B0604020202020204" pitchFamily="34" charset="0"/>
                <a:cs typeface="Microsoft Sans Serif" panose="020B0604020202020204" pitchFamily="34" charset="0"/>
              </a:rPr>
              <a:t>0/1) spośród kryteriów ogólnych lub specyficznych powoduje, że projekt otrzymuje ocenę negatywną </a:t>
            </a:r>
            <a:r>
              <a:rPr lang="pl-PL" sz="2000" dirty="0" smtClean="0">
                <a:latin typeface="Microsoft Sans Serif" panose="020B0604020202020204" pitchFamily="34" charset="0"/>
                <a:cs typeface="Microsoft Sans Serif" panose="020B0604020202020204" pitchFamily="34" charset="0"/>
              </a:rPr>
              <a:t>bez możliwości uzupełnienia.</a:t>
            </a:r>
            <a:endParaRPr lang="pl-PL" sz="2000" dirty="0">
              <a:latin typeface="Microsoft Sans Serif" panose="020B0604020202020204" pitchFamily="34" charset="0"/>
              <a:cs typeface="Microsoft Sans Serif" panose="020B0604020202020204" pitchFamily="34" charset="0"/>
            </a:endParaRPr>
          </a:p>
          <a:p>
            <a:pPr>
              <a:buFontTx/>
              <a:buChar char="-"/>
            </a:pPr>
            <a:endParaRPr lang="pl-PL" sz="2000" dirty="0">
              <a:latin typeface="Microsoft Sans Serif" panose="020B0604020202020204" pitchFamily="34" charset="0"/>
              <a:cs typeface="Microsoft Sans Serif" panose="020B0604020202020204" pitchFamily="34" charset="0"/>
            </a:endParaRPr>
          </a:p>
          <a:p>
            <a:pPr marL="0" indent="0">
              <a:buNone/>
            </a:pPr>
            <a:endParaRPr lang="pl-PL" sz="20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0860118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439334"/>
            <a:ext cx="10972800" cy="4779964"/>
          </a:xfrm>
        </p:spPr>
        <p:txBody>
          <a:bodyPr/>
          <a:lstStyle/>
          <a:p>
            <a:r>
              <a:rPr lang="pl-PL" sz="2000" dirty="0">
                <a:latin typeface="Microsoft Sans Serif" panose="020B0604020202020204" pitchFamily="34" charset="0"/>
                <a:cs typeface="Microsoft Sans Serif" panose="020B0604020202020204" pitchFamily="34" charset="0"/>
              </a:rPr>
              <a:t>W ramach każdego kryterium punktowanego możliwe jest przyznanie maksymalnie 4 punktów (całe punkty). </a:t>
            </a:r>
            <a:endParaRPr lang="pl-PL" sz="2000" dirty="0" smtClean="0">
              <a:latin typeface="Microsoft Sans Serif" panose="020B0604020202020204" pitchFamily="34" charset="0"/>
              <a:cs typeface="Microsoft Sans Serif" panose="020B0604020202020204" pitchFamily="34" charset="0"/>
            </a:endParaRPr>
          </a:p>
          <a:p>
            <a:r>
              <a:rPr lang="pl-PL" sz="2000" dirty="0">
                <a:latin typeface="Microsoft Sans Serif" panose="020B0604020202020204" pitchFamily="34" charset="0"/>
                <a:cs typeface="Microsoft Sans Serif" panose="020B0604020202020204" pitchFamily="34" charset="0"/>
              </a:rPr>
              <a:t>S</a:t>
            </a:r>
            <a:r>
              <a:rPr lang="pl-PL" sz="2000" dirty="0" smtClean="0">
                <a:latin typeface="Microsoft Sans Serif" panose="020B0604020202020204" pitchFamily="34" charset="0"/>
                <a:cs typeface="Microsoft Sans Serif" panose="020B0604020202020204" pitchFamily="34" charset="0"/>
              </a:rPr>
              <a:t>ystem </a:t>
            </a:r>
            <a:r>
              <a:rPr lang="pl-PL" sz="2000" dirty="0">
                <a:latin typeface="Microsoft Sans Serif" panose="020B0604020202020204" pitchFamily="34" charset="0"/>
                <a:cs typeface="Microsoft Sans Serif" panose="020B0604020202020204" pitchFamily="34" charset="0"/>
              </a:rPr>
              <a:t>wartościowania znaczenia poszczególnych kryteriów punktowanych poprzez przypisanie im wag: przyznana punktacja dla każdego kryterium będzie pomnożona przez jego wagę </a:t>
            </a:r>
            <a:r>
              <a:rPr lang="pl-PL" sz="2000" dirty="0" smtClean="0">
                <a:latin typeface="Microsoft Sans Serif" panose="020B0604020202020204" pitchFamily="34" charset="0"/>
                <a:cs typeface="Microsoft Sans Serif" panose="020B0604020202020204" pitchFamily="34" charset="0"/>
              </a:rPr>
              <a:t>(brak wag w kryteriach dodatkowych).</a:t>
            </a:r>
          </a:p>
          <a:p>
            <a:r>
              <a:rPr lang="pl-PL" sz="2000" dirty="0">
                <a:latin typeface="Microsoft Sans Serif" panose="020B0604020202020204" pitchFamily="34" charset="0"/>
                <a:cs typeface="Microsoft Sans Serif" panose="020B0604020202020204" pitchFamily="34" charset="0"/>
              </a:rPr>
              <a:t>Otrzymane sumy ocen kryteriów ogólnych i specyficznych mnoży się przez proporcje właściwe dla danego zestawu kryteriów (kryteria ogólne: 60%, kryteria specyficzne: 40%). </a:t>
            </a:r>
          </a:p>
          <a:p>
            <a:r>
              <a:rPr lang="pl-PL" sz="2000" dirty="0">
                <a:latin typeface="Microsoft Sans Serif" panose="020B0604020202020204" pitchFamily="34" charset="0"/>
                <a:cs typeface="Microsoft Sans Serif" panose="020B0604020202020204" pitchFamily="34" charset="0"/>
              </a:rPr>
              <a:t>Projekt otrzymuje ocenę pozytywną w przypadku uzyskania co najmniej 60% maksymalnej, możliwej do uzyskania punktacji, dla danego działania/poddziałania/ typu/typów projektu. Projekt, który uzyska mniej niż 60% punktów otrzymuje ocenę negatywną i nie kwalifikuje się do dofinansowania. </a:t>
            </a:r>
          </a:p>
        </p:txBody>
      </p:sp>
      <p:sp>
        <p:nvSpPr>
          <p:cNvPr id="4" name="Tytuł 1"/>
          <p:cNvSpPr>
            <a:spLocks noGrp="1"/>
          </p:cNvSpPr>
          <p:nvPr>
            <p:ph type="title"/>
          </p:nvPr>
        </p:nvSpPr>
        <p:spPr>
          <a:xfrm>
            <a:off x="609600" y="486304"/>
            <a:ext cx="10972800" cy="1143000"/>
          </a:xfrm>
        </p:spPr>
        <p:txBody>
          <a:bodyPr/>
          <a:lstStyle/>
          <a:p>
            <a:r>
              <a:rPr lang="pl-PL" sz="2800" b="1" dirty="0" smtClean="0">
                <a:latin typeface="Microsoft Sans Serif" panose="020B0604020202020204" pitchFamily="34" charset="0"/>
                <a:cs typeface="Microsoft Sans Serif" panose="020B0604020202020204" pitchFamily="34" charset="0"/>
              </a:rPr>
              <a:t>System oceny/kryteria oceny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660602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58317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merytoryczne specyficzne </a:t>
            </a:r>
            <a:r>
              <a:rPr lang="pl-PL" sz="2800" b="1" dirty="0" smtClean="0">
                <a:latin typeface="Microsoft Sans Serif" panose="020B0604020202020204" pitchFamily="34" charset="0"/>
                <a:cs typeface="Microsoft Sans Serif" panose="020B0604020202020204" pitchFamily="34" charset="0"/>
              </a:rPr>
              <a:t>(0/1) dla działania 10.3 – cd.</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097596"/>
            <a:ext cx="10972800" cy="4582048"/>
          </a:xfrm>
        </p:spPr>
        <p:txBody>
          <a:bodyPr/>
          <a:lstStyle/>
          <a:p>
            <a:pPr algn="just"/>
            <a:r>
              <a:rPr lang="pl-PL" sz="2000" b="1" dirty="0" smtClean="0">
                <a:latin typeface="Microsoft Sans Serif" panose="020B0604020202020204" pitchFamily="34" charset="0"/>
                <a:cs typeface="Microsoft Sans Serif" panose="020B0604020202020204" pitchFamily="34" charset="0"/>
              </a:rPr>
              <a:t>Obowiązujące dla działania 10.3 kryteria 0/1</a:t>
            </a:r>
          </a:p>
          <a:p>
            <a:pPr marL="0" indent="0" algn="just">
              <a:buNone/>
            </a:pPr>
            <a:r>
              <a:rPr lang="pl-PL" sz="2000" b="1" dirty="0" smtClean="0">
                <a:latin typeface="Microsoft Sans Serif" panose="020B0604020202020204" pitchFamily="34" charset="0"/>
                <a:cs typeface="Microsoft Sans Serif" panose="020B0604020202020204" pitchFamily="34" charset="0"/>
              </a:rPr>
              <a:t>Wykonalność rozwiązań technicznych oraz ich zgodność z obowiązującymi regulacjami prawnymi </a:t>
            </a:r>
            <a:r>
              <a:rPr lang="pl-PL" sz="2000" dirty="0">
                <a:latin typeface="Microsoft Sans Serif" panose="020B0604020202020204" pitchFamily="34" charset="0"/>
                <a:cs typeface="Microsoft Sans Serif" panose="020B0604020202020204" pitchFamily="34" charset="0"/>
              </a:rPr>
              <a:t>- Ocenie podlegają zaproponowane w projekcie elementy inwestycji, technologie, parametry techniczne oraz zgodność rozwiązań z obowiązującymi regulacjami </a:t>
            </a:r>
            <a:r>
              <a:rPr lang="pl-PL" sz="2000" dirty="0" smtClean="0">
                <a:latin typeface="Microsoft Sans Serif" panose="020B0604020202020204" pitchFamily="34" charset="0"/>
                <a:cs typeface="Microsoft Sans Serif" panose="020B0604020202020204" pitchFamily="34" charset="0"/>
              </a:rPr>
              <a:t>prawnymi.</a:t>
            </a:r>
          </a:p>
          <a:p>
            <a:pPr marL="0" indent="0" algn="just">
              <a:buNone/>
            </a:pP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	</a:t>
            </a:r>
          </a:p>
          <a:p>
            <a:pPr marL="704850" algn="just">
              <a:buFontTx/>
              <a:buChar char="-"/>
            </a:pPr>
            <a:endParaRPr lang="pl-PL" sz="2000" dirty="0" smtClean="0">
              <a:latin typeface="Microsoft Sans Serif" panose="020B0604020202020204" pitchFamily="34" charset="0"/>
              <a:cs typeface="Microsoft Sans Serif" panose="020B0604020202020204" pitchFamily="34" charset="0"/>
            </a:endParaRPr>
          </a:p>
          <a:p>
            <a:pPr marL="361950" indent="0" algn="just">
              <a:buNone/>
            </a:pPr>
            <a:r>
              <a:rPr lang="pl-PL" sz="2000" dirty="0"/>
              <a:t>	</a:t>
            </a:r>
          </a:p>
          <a:p>
            <a:pPr marL="704850" algn="just">
              <a:buFontTx/>
              <a:buChar char="-"/>
            </a:pPr>
            <a:endParaRPr lang="pl-PL" sz="2000" dirty="0"/>
          </a:p>
          <a:p>
            <a:pPr marL="361950" indent="0" algn="just">
              <a:buNone/>
            </a:pPr>
            <a:r>
              <a:rPr lang="pl-PL" sz="2000" dirty="0"/>
              <a:t>	</a:t>
            </a:r>
          </a:p>
          <a:p>
            <a:pPr marL="704850" algn="just">
              <a:buFontTx/>
              <a:buChar char="-"/>
            </a:pPr>
            <a:endParaRPr lang="pl-PL" sz="2000" dirty="0"/>
          </a:p>
          <a:p>
            <a:pPr marL="0" indent="0" algn="just">
              <a:buNone/>
            </a:pPr>
            <a:r>
              <a:rPr lang="pl-PL" sz="2000" dirty="0"/>
              <a:t>	</a:t>
            </a:r>
          </a:p>
          <a:p>
            <a:pPr marL="704850" algn="just">
              <a:buFontTx/>
              <a:buChar char="-"/>
            </a:pPr>
            <a:endParaRPr lang="pl-PL" sz="2000" dirty="0"/>
          </a:p>
          <a:p>
            <a:pPr algn="just"/>
            <a:endParaRPr lang="pl-PL" sz="2000" dirty="0" smtClean="0"/>
          </a:p>
          <a:p>
            <a:pPr algn="just"/>
            <a:endParaRPr lang="pl-PL" dirty="0"/>
          </a:p>
        </p:txBody>
      </p:sp>
    </p:spTree>
    <p:extLst>
      <p:ext uri="{BB962C8B-B14F-4D97-AF65-F5344CB8AC3E}">
        <p14:creationId xmlns:p14="http://schemas.microsoft.com/office/powerpoint/2010/main" val="36808251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spcBef>
                <a:spcPts val="0"/>
              </a:spcBef>
              <a:buNone/>
            </a:pPr>
            <a:r>
              <a:rPr lang="pl-PL" sz="2000" b="1" dirty="0">
                <a:latin typeface="Microsoft Sans Serif" panose="020B0604020202020204" pitchFamily="34" charset="0"/>
                <a:cs typeface="Microsoft Sans Serif" panose="020B0604020202020204" pitchFamily="34" charset="0"/>
              </a:rPr>
              <a:t>Efektywność docierania do użytkowników obszaru </a:t>
            </a:r>
            <a:r>
              <a:rPr lang="pl-PL" sz="2000" b="1" dirty="0" smtClean="0">
                <a:latin typeface="Microsoft Sans Serif" panose="020B0604020202020204" pitchFamily="34" charset="0"/>
                <a:cs typeface="Microsoft Sans Serif" panose="020B0604020202020204" pitchFamily="34" charset="0"/>
              </a:rPr>
              <a:t>rewitalizacji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1,5). </a:t>
            </a:r>
            <a:endParaRPr lang="pl-PL" sz="2000" b="1" dirty="0">
              <a:latin typeface="Microsoft Sans Serif" panose="020B0604020202020204" pitchFamily="34" charset="0"/>
              <a:cs typeface="Microsoft Sans Serif" panose="020B0604020202020204" pitchFamily="34" charset="0"/>
            </a:endParaRPr>
          </a:p>
          <a:p>
            <a:pPr marL="0" indent="0">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Mierzona będzie zdolność projektu do poprawy warunków użytkowania obszaru rewitalizacji w zależności od wartości wskaźnika. Wskaźnikiem jest efektywność docierania do użytkowników mierzona poprzez stosunek liczby osób objętych projektem do liczebności użytkowników obszaru rewitalizacji wg diagnozy</a:t>
            </a:r>
            <a:r>
              <a:rPr lang="pl-PL" sz="2000" dirty="0" smtClean="0">
                <a:latin typeface="Microsoft Sans Serif" panose="020B0604020202020204" pitchFamily="34" charset="0"/>
                <a:cs typeface="Microsoft Sans Serif" panose="020B0604020202020204" pitchFamily="34" charset="0"/>
              </a:rPr>
              <a:t>.</a:t>
            </a:r>
          </a:p>
          <a:p>
            <a:pPr marL="0" indent="0">
              <a:spcBef>
                <a:spcPts val="0"/>
              </a:spcBef>
              <a:buNone/>
            </a:pPr>
            <a:r>
              <a:rPr lang="pl-PL" sz="2000" dirty="0">
                <a:latin typeface="Microsoft Sans Serif" panose="020B0604020202020204" pitchFamily="34" charset="0"/>
                <a:cs typeface="Microsoft Sans Serif" panose="020B0604020202020204" pitchFamily="34" charset="0"/>
              </a:rPr>
              <a:t>	</a:t>
            </a:r>
          </a:p>
          <a:p>
            <a:pPr marL="436563"/>
            <a:r>
              <a:rPr lang="pl-PL" sz="2000" dirty="0">
                <a:latin typeface="Microsoft Sans Serif" panose="020B0604020202020204" pitchFamily="34" charset="0"/>
                <a:cs typeface="Microsoft Sans Serif" panose="020B0604020202020204" pitchFamily="34" charset="0"/>
              </a:rPr>
              <a:t>poniżej 5% - 0 pkt.</a:t>
            </a:r>
          </a:p>
          <a:p>
            <a:pPr marL="436563"/>
            <a:r>
              <a:rPr lang="pl-PL" sz="2000" dirty="0">
                <a:latin typeface="Microsoft Sans Serif" panose="020B0604020202020204" pitchFamily="34" charset="0"/>
                <a:cs typeface="Microsoft Sans Serif" panose="020B0604020202020204" pitchFamily="34" charset="0"/>
              </a:rPr>
              <a:t>od 5% do 15% - 1 pkt.</a:t>
            </a:r>
          </a:p>
          <a:p>
            <a:pPr marL="436563"/>
            <a:r>
              <a:rPr lang="pl-PL" sz="2000" dirty="0" smtClean="0">
                <a:latin typeface="Microsoft Sans Serif" panose="020B0604020202020204" pitchFamily="34" charset="0"/>
                <a:cs typeface="Microsoft Sans Serif" panose="020B0604020202020204" pitchFamily="34" charset="0"/>
              </a:rPr>
              <a:t>powyżej </a:t>
            </a:r>
            <a:r>
              <a:rPr lang="pl-PL" sz="2000" dirty="0">
                <a:latin typeface="Microsoft Sans Serif" panose="020B0604020202020204" pitchFamily="34" charset="0"/>
                <a:cs typeface="Microsoft Sans Serif" panose="020B0604020202020204" pitchFamily="34" charset="0"/>
              </a:rPr>
              <a:t>15% do 30% - 2 pkt.</a:t>
            </a:r>
          </a:p>
          <a:p>
            <a:pPr marL="436563"/>
            <a:r>
              <a:rPr lang="pl-PL" sz="2000" dirty="0">
                <a:latin typeface="Microsoft Sans Serif" panose="020B0604020202020204" pitchFamily="34" charset="0"/>
                <a:cs typeface="Microsoft Sans Serif" panose="020B0604020202020204" pitchFamily="34" charset="0"/>
              </a:rPr>
              <a:t>powyżej 30 do 50% - 3 pkt.</a:t>
            </a:r>
          </a:p>
          <a:p>
            <a:pPr marL="436563"/>
            <a:r>
              <a:rPr lang="pl-PL" sz="2000" dirty="0">
                <a:latin typeface="Microsoft Sans Serif" panose="020B0604020202020204" pitchFamily="34" charset="0"/>
                <a:cs typeface="Microsoft Sans Serif" panose="020B0604020202020204" pitchFamily="34" charset="0"/>
              </a:rPr>
              <a:t>powyżej 50% - 4 pkt.	</a:t>
            </a:r>
          </a:p>
          <a:p>
            <a:pPr marL="0" indent="0">
              <a:buNone/>
            </a:pPr>
            <a:r>
              <a:rPr lang="pl-PL" sz="2000" dirty="0">
                <a:latin typeface="Times New Roman" panose="02020603050405020304" pitchFamily="18" charset="0"/>
                <a:cs typeface="Times New Roman" panose="02020603050405020304" pitchFamily="18" charset="0"/>
              </a:rPr>
              <a:t>	</a:t>
            </a:r>
          </a:p>
          <a:p>
            <a:pPr marL="0" indent="0">
              <a:buNone/>
            </a:pP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537883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spcBef>
                <a:spcPts val="0"/>
              </a:spcBef>
              <a:buNone/>
            </a:pPr>
            <a:r>
              <a:rPr lang="pl-PL" sz="2000" b="1" dirty="0">
                <a:latin typeface="Microsoft Sans Serif" panose="020B0604020202020204" pitchFamily="34" charset="0"/>
                <a:cs typeface="Microsoft Sans Serif" panose="020B0604020202020204" pitchFamily="34" charset="0"/>
              </a:rPr>
              <a:t>Sytuacja na rynku </a:t>
            </a:r>
            <a:r>
              <a:rPr lang="pl-PL" sz="2000" b="1" dirty="0" smtClean="0">
                <a:latin typeface="Microsoft Sans Serif" panose="020B0604020202020204" pitchFamily="34" charset="0"/>
                <a:cs typeface="Microsoft Sans Serif" panose="020B0604020202020204" pitchFamily="34" charset="0"/>
              </a:rPr>
              <a:t>pracy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 </a:t>
            </a:r>
            <a:endParaRPr lang="pl-PL" sz="2000" b="1" dirty="0">
              <a:latin typeface="Microsoft Sans Serif" panose="020B0604020202020204" pitchFamily="34" charset="0"/>
              <a:cs typeface="Microsoft Sans Serif" panose="020B0604020202020204" pitchFamily="34" charset="0"/>
            </a:endParaRPr>
          </a:p>
          <a:p>
            <a:pPr marL="0" indent="0">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Punkty będą przyznawane wg. poziomu stopy bezrobocia rejestrowanego na poziomie powiatów, wynikającej z raportów GUS za ostatni rok kalendarzowy poprzedzający rok, w którym został ogłoszony nabór wniosków o dofinansowanie. W przypadku braku takiego raportu, będzie brany pod uwagę najbardziej aktualny raport obejmujący cały rok kalendarzowy. W ramach tego kryterium weryfikowana będzie lokalizacja projektu na obszarach o najwyższej stopie </a:t>
            </a:r>
            <a:r>
              <a:rPr lang="pl-PL" sz="2000" dirty="0" smtClean="0">
                <a:latin typeface="Microsoft Sans Serif" panose="020B0604020202020204" pitchFamily="34" charset="0"/>
                <a:cs typeface="Microsoft Sans Serif" panose="020B0604020202020204" pitchFamily="34" charset="0"/>
              </a:rPr>
              <a:t>bezrobocia.</a:t>
            </a:r>
          </a:p>
          <a:p>
            <a:pPr marL="0" indent="0">
              <a:spcBef>
                <a:spcPts val="0"/>
              </a:spcBef>
              <a:buNone/>
            </a:pPr>
            <a:r>
              <a:rPr lang="pl-PL" sz="2000" dirty="0">
                <a:latin typeface="Microsoft Sans Serif" panose="020B0604020202020204" pitchFamily="34" charset="0"/>
                <a:cs typeface="Microsoft Sans Serif" panose="020B0604020202020204" pitchFamily="34" charset="0"/>
              </a:rPr>
              <a:t>	</a:t>
            </a:r>
          </a:p>
          <a:p>
            <a:pPr marL="436563"/>
            <a:r>
              <a:rPr lang="pl-PL" sz="2000" dirty="0">
                <a:latin typeface="Microsoft Sans Serif" panose="020B0604020202020204" pitchFamily="34" charset="0"/>
                <a:cs typeface="Microsoft Sans Serif" panose="020B0604020202020204" pitchFamily="34" charset="0"/>
              </a:rPr>
              <a:t>poniżej 9% - 0 pkt.</a:t>
            </a:r>
          </a:p>
          <a:p>
            <a:pPr marL="436563"/>
            <a:r>
              <a:rPr lang="pl-PL" sz="2000" dirty="0" smtClean="0">
                <a:latin typeface="Microsoft Sans Serif" panose="020B0604020202020204" pitchFamily="34" charset="0"/>
                <a:cs typeface="Microsoft Sans Serif" panose="020B0604020202020204" pitchFamily="34" charset="0"/>
              </a:rPr>
              <a:t>od </a:t>
            </a:r>
            <a:r>
              <a:rPr lang="pl-PL" sz="2000" dirty="0">
                <a:latin typeface="Microsoft Sans Serif" panose="020B0604020202020204" pitchFamily="34" charset="0"/>
                <a:cs typeface="Microsoft Sans Serif" panose="020B0604020202020204" pitchFamily="34" charset="0"/>
              </a:rPr>
              <a:t>9% do 12%-1 pkt.</a:t>
            </a:r>
          </a:p>
          <a:p>
            <a:pPr marL="436563"/>
            <a:r>
              <a:rPr lang="pl-PL" sz="2000" dirty="0">
                <a:latin typeface="Microsoft Sans Serif" panose="020B0604020202020204" pitchFamily="34" charset="0"/>
                <a:cs typeface="Microsoft Sans Serif" panose="020B0604020202020204" pitchFamily="34" charset="0"/>
              </a:rPr>
              <a:t>powyżej 12% do 13%-2 pkt.</a:t>
            </a:r>
          </a:p>
          <a:p>
            <a:pPr marL="436563"/>
            <a:r>
              <a:rPr lang="pl-PL" sz="2000" dirty="0">
                <a:latin typeface="Microsoft Sans Serif" panose="020B0604020202020204" pitchFamily="34" charset="0"/>
                <a:cs typeface="Microsoft Sans Serif" panose="020B0604020202020204" pitchFamily="34" charset="0"/>
              </a:rPr>
              <a:t>powyżej 13% do 14%-3 pkt.</a:t>
            </a:r>
          </a:p>
          <a:p>
            <a:pPr marL="436563"/>
            <a:r>
              <a:rPr lang="pl-PL" sz="2000" dirty="0">
                <a:latin typeface="Microsoft Sans Serif" panose="020B0604020202020204" pitchFamily="34" charset="0"/>
                <a:cs typeface="Microsoft Sans Serif" panose="020B0604020202020204" pitchFamily="34" charset="0"/>
              </a:rPr>
              <a:t>powyżej 14%-4 pkt.	</a:t>
            </a:r>
          </a:p>
          <a:p>
            <a:pPr marL="0" indent="0">
              <a:buNone/>
            </a:pPr>
            <a:r>
              <a:rPr lang="pl-PL" sz="2000" dirty="0">
                <a:latin typeface="Times New Roman" panose="02020603050405020304" pitchFamily="18" charset="0"/>
                <a:cs typeface="Times New Roman" panose="02020603050405020304" pitchFamily="18" charset="0"/>
              </a:rPr>
              <a:t>	</a:t>
            </a:r>
          </a:p>
          <a:p>
            <a:pPr marL="0" indent="0">
              <a:buNone/>
            </a:pP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1489895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Skuteczne powiązanie z projektem/projektami finansowanymi z </a:t>
            </a:r>
            <a:r>
              <a:rPr lang="pl-PL" sz="2000" b="1" dirty="0" smtClean="0">
                <a:latin typeface="Microsoft Sans Serif" panose="020B0604020202020204" pitchFamily="34" charset="0"/>
                <a:cs typeface="Microsoft Sans Serif" panose="020B0604020202020204" pitchFamily="34" charset="0"/>
              </a:rPr>
              <a:t>EFS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1,5).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Za skuteczne powiązanie uznaje się liczbę projektów zrealizowanych lub zaplanowanych do realizacji ze środków EFS z wykorzystaniem powstałej infrastruktury oraz realizację wskaźników produktu i rezultatu podanych do osiągnięcia dla ZIT/RIT w ramach Działania 9.1 lub Działania </a:t>
            </a:r>
            <a:r>
              <a:rPr lang="pl-PL" sz="2000" dirty="0" smtClean="0">
                <a:latin typeface="Microsoft Sans Serif" panose="020B0604020202020204" pitchFamily="34" charset="0"/>
                <a:cs typeface="Microsoft Sans Serif" panose="020B0604020202020204" pitchFamily="34" charset="0"/>
              </a:rPr>
              <a:t>9.2.</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	</a:t>
            </a:r>
          </a:p>
          <a:p>
            <a:pPr marL="436563" algn="just"/>
            <a:r>
              <a:rPr lang="pl-PL" sz="2000" dirty="0" smtClean="0">
                <a:latin typeface="Microsoft Sans Serif" panose="020B0604020202020204" pitchFamily="34" charset="0"/>
                <a:cs typeface="Microsoft Sans Serif" panose="020B0604020202020204" pitchFamily="34" charset="0"/>
              </a:rPr>
              <a:t>Co </a:t>
            </a:r>
            <a:r>
              <a:rPr lang="pl-PL" sz="2000" dirty="0">
                <a:latin typeface="Microsoft Sans Serif" panose="020B0604020202020204" pitchFamily="34" charset="0"/>
                <a:cs typeface="Microsoft Sans Serif" panose="020B0604020202020204" pitchFamily="34" charset="0"/>
              </a:rPr>
              <a:t>najmniej 1 projekt zrealizowany lub zaplanowany do realizacji ze środków EFS – 1 </a:t>
            </a:r>
            <a:r>
              <a:rPr lang="pl-PL" sz="2000" dirty="0" smtClean="0">
                <a:latin typeface="Microsoft Sans Serif" panose="020B0604020202020204" pitchFamily="34" charset="0"/>
                <a:cs typeface="Microsoft Sans Serif" panose="020B0604020202020204" pitchFamily="34" charset="0"/>
              </a:rPr>
              <a:t>pkt.</a:t>
            </a:r>
          </a:p>
          <a:p>
            <a:pPr marL="436563" algn="just"/>
            <a:r>
              <a:rPr lang="pl-PL" sz="2000" dirty="0">
                <a:latin typeface="Microsoft Sans Serif" panose="020B0604020202020204" pitchFamily="34" charset="0"/>
                <a:cs typeface="Microsoft Sans Serif" panose="020B0604020202020204" pitchFamily="34" charset="0"/>
              </a:rPr>
              <a:t>Co najmniej 2 projekty zrealizowane lub zaplanowane do realizacji ze środków EFS – 2 </a:t>
            </a:r>
            <a:r>
              <a:rPr lang="pl-PL" sz="2000" dirty="0" smtClean="0">
                <a:latin typeface="Microsoft Sans Serif" panose="020B0604020202020204" pitchFamily="34" charset="0"/>
                <a:cs typeface="Microsoft Sans Serif" panose="020B0604020202020204" pitchFamily="34" charset="0"/>
              </a:rPr>
              <a:t>pkt.</a:t>
            </a:r>
            <a:endParaRPr lang="pl-PL" sz="2000" dirty="0">
              <a:latin typeface="Microsoft Sans Serif" panose="020B0604020202020204" pitchFamily="34" charset="0"/>
              <a:cs typeface="Microsoft Sans Serif" panose="020B0604020202020204" pitchFamily="34" charset="0"/>
            </a:endParaRPr>
          </a:p>
          <a:p>
            <a:pPr marL="436563" algn="just"/>
            <a:r>
              <a:rPr lang="pl-PL" sz="2000" dirty="0" smtClean="0">
                <a:latin typeface="Microsoft Sans Serif" panose="020B0604020202020204" pitchFamily="34" charset="0"/>
                <a:cs typeface="Microsoft Sans Serif" panose="020B0604020202020204" pitchFamily="34" charset="0"/>
              </a:rPr>
              <a:t>Co </a:t>
            </a:r>
            <a:r>
              <a:rPr lang="pl-PL" sz="2000" dirty="0">
                <a:latin typeface="Microsoft Sans Serif" panose="020B0604020202020204" pitchFamily="34" charset="0"/>
                <a:cs typeface="Microsoft Sans Serif" panose="020B0604020202020204" pitchFamily="34" charset="0"/>
              </a:rPr>
              <a:t>najmniej 1 projekt zrealizowany lub zaplanowany do realizacji ze środków EFS wraz z wykazaniem poziomu wskaźników osiągniętych/planowanych do osiągnięcia – 3 pkt.</a:t>
            </a:r>
          </a:p>
          <a:p>
            <a:pPr marL="436563" algn="just"/>
            <a:r>
              <a:rPr lang="pl-PL" sz="2000" dirty="0" smtClean="0">
                <a:latin typeface="Microsoft Sans Serif" panose="020B0604020202020204" pitchFamily="34" charset="0"/>
                <a:cs typeface="Microsoft Sans Serif" panose="020B0604020202020204" pitchFamily="34" charset="0"/>
              </a:rPr>
              <a:t>Co </a:t>
            </a:r>
            <a:r>
              <a:rPr lang="pl-PL" sz="2000" dirty="0">
                <a:latin typeface="Microsoft Sans Serif" panose="020B0604020202020204" pitchFamily="34" charset="0"/>
                <a:cs typeface="Microsoft Sans Serif" panose="020B0604020202020204" pitchFamily="34" charset="0"/>
              </a:rPr>
              <a:t>najmniej 2 projekty zrealizowane lub zaplanowane do realizacji ze środków EFS wraz z wykazaniem poziomu wskaźników osiągniętych/planowanych do osiągnięcia – 4 pkt.	</a:t>
            </a:r>
          </a:p>
          <a:p>
            <a:pPr marL="0" indent="0" algn="just">
              <a:buNone/>
            </a:pP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8725513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Bezpieczeństwo w przestrzeni </a:t>
            </a:r>
            <a:r>
              <a:rPr lang="pl-PL" sz="2000" b="1" dirty="0" smtClean="0">
                <a:latin typeface="Microsoft Sans Serif" panose="020B0604020202020204" pitchFamily="34" charset="0"/>
                <a:cs typeface="Microsoft Sans Serif" panose="020B0604020202020204" pitchFamily="34" charset="0"/>
              </a:rPr>
              <a:t>publicznej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Punkty będą przyznawane za wpływ projektu na poprawę bezpieczeństwa na obszarze </a:t>
            </a:r>
            <a:r>
              <a:rPr lang="pl-PL" sz="2000" dirty="0" smtClean="0">
                <a:latin typeface="Microsoft Sans Serif" panose="020B0604020202020204" pitchFamily="34" charset="0"/>
                <a:cs typeface="Microsoft Sans Serif" panose="020B0604020202020204" pitchFamily="34" charset="0"/>
              </a:rPr>
              <a:t>rewitalizacji.</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	</a:t>
            </a:r>
          </a:p>
          <a:p>
            <a:pPr marL="436563" algn="just"/>
            <a:r>
              <a:rPr lang="pl-PL" sz="2000" dirty="0">
                <a:latin typeface="Microsoft Sans Serif" panose="020B0604020202020204" pitchFamily="34" charset="0"/>
                <a:cs typeface="Microsoft Sans Serif" panose="020B0604020202020204" pitchFamily="34" charset="0"/>
              </a:rPr>
              <a:t>2-4 pkt – wpływ pozytywny</a:t>
            </a:r>
          </a:p>
          <a:p>
            <a:pPr marL="436563" algn="just"/>
            <a:r>
              <a:rPr lang="pl-PL" sz="2000" dirty="0">
                <a:latin typeface="Microsoft Sans Serif" panose="020B0604020202020204" pitchFamily="34" charset="0"/>
                <a:cs typeface="Microsoft Sans Serif" panose="020B0604020202020204" pitchFamily="34" charset="0"/>
              </a:rPr>
              <a:t>1 pkt – wpływ neutralny</a:t>
            </a: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7495147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Istotność projektu dla procesu </a:t>
            </a:r>
            <a:r>
              <a:rPr lang="pl-PL" sz="2000" b="1" dirty="0" smtClean="0">
                <a:latin typeface="Microsoft Sans Serif" panose="020B0604020202020204" pitchFamily="34" charset="0"/>
                <a:cs typeface="Microsoft Sans Serif" panose="020B0604020202020204" pitchFamily="34" charset="0"/>
              </a:rPr>
              <a:t>rewitalizacji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2).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Punkty będą przyznawane za rodzaj projektu </a:t>
            </a:r>
            <a:r>
              <a:rPr lang="pl-PL" sz="2000" dirty="0" smtClean="0">
                <a:latin typeface="Microsoft Sans Serif" panose="020B0604020202020204" pitchFamily="34" charset="0"/>
                <a:cs typeface="Microsoft Sans Serif" panose="020B0604020202020204" pitchFamily="34" charset="0"/>
              </a:rPr>
              <a:t>wg </a:t>
            </a:r>
            <a:r>
              <a:rPr lang="pl-PL" sz="2000" dirty="0">
                <a:latin typeface="Microsoft Sans Serif" panose="020B0604020202020204" pitchFamily="34" charset="0"/>
                <a:cs typeface="Microsoft Sans Serif" panose="020B0604020202020204" pitchFamily="34" charset="0"/>
              </a:rPr>
              <a:t>programu rewitalizacji. Premiowane będą projekty rewitalizacyjne, które znajdują się na podstawowej liście programu rewitalizacji opracowanego zgodnie z Wytycznymi w zakresie rewitalizacji w programach operacyjnych na lata 2014 - 2020. Weryfikacji podlegać będzie stopień w jaki projekt opisany we wniosku o dofinansowanie przyczynia się do osiągnięcia celów programu rewitalizacji.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	</a:t>
            </a:r>
          </a:p>
          <a:p>
            <a:pPr marL="436563" algn="just"/>
            <a:r>
              <a:rPr lang="pl-PL" sz="2000" dirty="0">
                <a:latin typeface="Microsoft Sans Serif" panose="020B0604020202020204" pitchFamily="34" charset="0"/>
                <a:cs typeface="Microsoft Sans Serif" panose="020B0604020202020204" pitchFamily="34" charset="0"/>
              </a:rPr>
              <a:t>2-4 pkt – projekt podstawowy</a:t>
            </a:r>
          </a:p>
          <a:p>
            <a:pPr marL="436563" algn="just"/>
            <a:r>
              <a:rPr lang="pl-PL" sz="2000" dirty="0">
                <a:latin typeface="Microsoft Sans Serif" panose="020B0604020202020204" pitchFamily="34" charset="0"/>
                <a:cs typeface="Microsoft Sans Serif" panose="020B0604020202020204" pitchFamily="34" charset="0"/>
              </a:rPr>
              <a:t>1 pkt – projekt uzupełniający</a:t>
            </a: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769156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Kompleksowość działań rewitalizacyjnych (waga 1,5).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Zgodnie z Wytycznymi w zakresie rewitalizacji w programach operacyjnych, stan kryzysowy występuje wówczas gdy istnieją negatywne zjawiska społeczne oraz negatywne zjawiska w co najmniej jednej z następujących sfer: gospodarczej lub środowiskowej lub przestrzenno-funkcjonalnej lub technicznej. W związku z tym, oceniany będzie zakres rozwiązywanych przez projekt problemów na obszarze rewitalizacji, wykraczających poza problemy społeczne. Ekspert przyznawać będzie po jednym punkcie za każdy rodzaj problemów innych niż społeczne, do rozwiązania których przyczynia się projekt. Rozwiązanie problemów społecznych nie będzie dodatkowo punktowane w tym kryterium.</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Ekspert zweryfikuje także, czy rozwiązywane problemy zostały wskazane w analizie specyficznej projektu oraz czy zostały zdiagnozowane na obszarze rewitalizacji we właściwym programie </a:t>
            </a:r>
            <a:r>
              <a:rPr lang="pl-PL" sz="2000" dirty="0" smtClean="0">
                <a:latin typeface="Microsoft Sans Serif" panose="020B0604020202020204" pitchFamily="34" charset="0"/>
                <a:cs typeface="Microsoft Sans Serif" panose="020B0604020202020204" pitchFamily="34" charset="0"/>
              </a:rPr>
              <a:t>rewitalizacji.</a:t>
            </a:r>
            <a:endParaRPr lang="pl-PL" sz="2000" dirty="0">
              <a:latin typeface="Microsoft Sans Serif" panose="020B0604020202020204" pitchFamily="34" charset="0"/>
              <a:cs typeface="Microsoft Sans Serif" panose="020B0604020202020204" pitchFamily="34" charset="0"/>
            </a:endParaRPr>
          </a:p>
          <a:p>
            <a:pPr marL="436563" algn="just"/>
            <a:r>
              <a:rPr lang="pl-PL" sz="1800" dirty="0">
                <a:latin typeface="Microsoft Sans Serif" panose="020B0604020202020204" pitchFamily="34" charset="0"/>
                <a:cs typeface="Microsoft Sans Serif" panose="020B0604020202020204" pitchFamily="34" charset="0"/>
              </a:rPr>
              <a:t>problem społeczny - 0 pkt</a:t>
            </a:r>
          </a:p>
          <a:p>
            <a:pPr marL="436563" algn="just"/>
            <a:r>
              <a:rPr lang="pl-PL" sz="1800" dirty="0">
                <a:latin typeface="Microsoft Sans Serif" panose="020B0604020202020204" pitchFamily="34" charset="0"/>
                <a:cs typeface="Microsoft Sans Serif" panose="020B0604020202020204" pitchFamily="34" charset="0"/>
              </a:rPr>
              <a:t>problem gospodarczy - 1 pkt</a:t>
            </a:r>
          </a:p>
          <a:p>
            <a:pPr marL="436563" algn="just"/>
            <a:r>
              <a:rPr lang="pl-PL" sz="1800" dirty="0">
                <a:latin typeface="Microsoft Sans Serif" panose="020B0604020202020204" pitchFamily="34" charset="0"/>
                <a:cs typeface="Microsoft Sans Serif" panose="020B0604020202020204" pitchFamily="34" charset="0"/>
              </a:rPr>
              <a:t>problem środowiskowy - 1 pkt</a:t>
            </a:r>
          </a:p>
          <a:p>
            <a:pPr marL="436563" algn="just"/>
            <a:r>
              <a:rPr lang="pl-PL" sz="1800" dirty="0">
                <a:latin typeface="Microsoft Sans Serif" panose="020B0604020202020204" pitchFamily="34" charset="0"/>
                <a:cs typeface="Microsoft Sans Serif" panose="020B0604020202020204" pitchFamily="34" charset="0"/>
              </a:rPr>
              <a:t>problem </a:t>
            </a:r>
            <a:r>
              <a:rPr lang="pl-PL" sz="1800" dirty="0" err="1">
                <a:latin typeface="Microsoft Sans Serif" panose="020B0604020202020204" pitchFamily="34" charset="0"/>
                <a:cs typeface="Microsoft Sans Serif" panose="020B0604020202020204" pitchFamily="34" charset="0"/>
              </a:rPr>
              <a:t>przestrzenno</a:t>
            </a:r>
            <a:r>
              <a:rPr lang="pl-PL" sz="1800" dirty="0">
                <a:latin typeface="Microsoft Sans Serif" panose="020B0604020202020204" pitchFamily="34" charset="0"/>
                <a:cs typeface="Microsoft Sans Serif" panose="020B0604020202020204" pitchFamily="34" charset="0"/>
              </a:rPr>
              <a:t> - funkcjonalny - 1 pkt</a:t>
            </a:r>
          </a:p>
          <a:p>
            <a:pPr marL="436563" algn="just"/>
            <a:r>
              <a:rPr lang="pl-PL" sz="1800" dirty="0">
                <a:latin typeface="Microsoft Sans Serif" panose="020B0604020202020204" pitchFamily="34" charset="0"/>
                <a:cs typeface="Microsoft Sans Serif" panose="020B0604020202020204" pitchFamily="34" charset="0"/>
              </a:rPr>
              <a:t>problem techniczny - 1 pkt</a:t>
            </a:r>
            <a:endParaRPr lang="pl-PL" sz="1800"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1642143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Przeciwdziałanie negatywnym zjawiskom </a:t>
            </a:r>
            <a:r>
              <a:rPr lang="pl-PL" sz="2000" b="1" dirty="0" smtClean="0">
                <a:latin typeface="Microsoft Sans Serif" panose="020B0604020202020204" pitchFamily="34" charset="0"/>
                <a:cs typeface="Microsoft Sans Serif" panose="020B0604020202020204" pitchFamily="34" charset="0"/>
              </a:rPr>
              <a:t>społecznym (</a:t>
            </a:r>
            <a:r>
              <a:rPr lang="pl-PL" sz="2000" b="1" dirty="0">
                <a:latin typeface="Microsoft Sans Serif" panose="020B0604020202020204" pitchFamily="34" charset="0"/>
                <a:cs typeface="Microsoft Sans Serif" panose="020B0604020202020204" pitchFamily="34" charset="0"/>
              </a:rPr>
              <a:t>waga 1,5). </a:t>
            </a:r>
            <a:endParaRPr lang="pl-PL" sz="2000" b="1" dirty="0" smtClean="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Oceniana będzie liczba negatywnych zjawisk społecznych, do przeciwdziałania którym przyczynia się projekt. Zgodnie z ww. Wytycznymi do negatywnych zjawisk społecznych zalicza się w szczególności: bezrobocie, ubóstwo, przestępczość, niski poziom edukacji lub kapitału społeczny, niewystarczający poziom uczestnictwa w życiu publicznym i kulturalnym.</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Ekspert zweryfikuje także, czy rozwiązywane problemy zostały wskazane w analizie specyficznej projektu oraz czy zostały zdiagnozowane na obszarze rewitalizacji we właściwym programie </a:t>
            </a:r>
            <a:r>
              <a:rPr lang="pl-PL" sz="2000" dirty="0" smtClean="0">
                <a:latin typeface="Microsoft Sans Serif" panose="020B0604020202020204" pitchFamily="34" charset="0"/>
                <a:cs typeface="Microsoft Sans Serif" panose="020B0604020202020204" pitchFamily="34" charset="0"/>
              </a:rPr>
              <a:t>rewitalizacji.</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436563" algn="just"/>
            <a:r>
              <a:rPr lang="pl-PL" sz="2000" dirty="0">
                <a:latin typeface="Microsoft Sans Serif" panose="020B0604020202020204" pitchFamily="34" charset="0"/>
                <a:cs typeface="Microsoft Sans Serif" panose="020B0604020202020204" pitchFamily="34" charset="0"/>
              </a:rPr>
              <a:t>Jedno negatywne zjawisko społeczne - 0 pkt</a:t>
            </a:r>
          </a:p>
          <a:p>
            <a:pPr marL="436563" algn="just"/>
            <a:r>
              <a:rPr lang="pl-PL" sz="2000" dirty="0">
                <a:latin typeface="Microsoft Sans Serif" panose="020B0604020202020204" pitchFamily="34" charset="0"/>
                <a:cs typeface="Microsoft Sans Serif" panose="020B0604020202020204" pitchFamily="34" charset="0"/>
              </a:rPr>
              <a:t>Dwa negatywne zjawiska społeczne - 1 pkt</a:t>
            </a:r>
          </a:p>
          <a:p>
            <a:pPr marL="436563" algn="just"/>
            <a:r>
              <a:rPr lang="pl-PL" sz="2000" dirty="0">
                <a:latin typeface="Microsoft Sans Serif" panose="020B0604020202020204" pitchFamily="34" charset="0"/>
                <a:cs typeface="Microsoft Sans Serif" panose="020B0604020202020204" pitchFamily="34" charset="0"/>
              </a:rPr>
              <a:t>Trzy negatywne zjawiska społeczne - 2 pkt</a:t>
            </a:r>
          </a:p>
          <a:p>
            <a:pPr marL="436563" algn="just"/>
            <a:r>
              <a:rPr lang="pl-PL" sz="2000" dirty="0">
                <a:latin typeface="Microsoft Sans Serif" panose="020B0604020202020204" pitchFamily="34" charset="0"/>
                <a:cs typeface="Microsoft Sans Serif" panose="020B0604020202020204" pitchFamily="34" charset="0"/>
              </a:rPr>
              <a:t>Cztery negatywne zjawiska społeczne - 3 pkt</a:t>
            </a:r>
          </a:p>
          <a:p>
            <a:pPr marL="436563" algn="just"/>
            <a:r>
              <a:rPr lang="pl-PL" sz="2000" dirty="0">
                <a:latin typeface="Microsoft Sans Serif" panose="020B0604020202020204" pitchFamily="34" charset="0"/>
                <a:cs typeface="Microsoft Sans Serif" panose="020B0604020202020204" pitchFamily="34" charset="0"/>
              </a:rPr>
              <a:t>Pięć i więcej negatywnych zjawisk społecznych - 4 pkt</a:t>
            </a:r>
            <a:endParaRPr lang="pl-PL" sz="2000"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5864135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Warunki powodzenia rewitalizacji</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pl-PL" sz="2000" dirty="0" smtClean="0">
                <a:latin typeface="Microsoft Sans Serif" panose="020B0604020202020204" pitchFamily="34" charset="0"/>
                <a:cs typeface="Microsoft Sans Serif" panose="020B0604020202020204" pitchFamily="34" charset="0"/>
              </a:rPr>
              <a:t>Jest prowadzona kompleksowo i </a:t>
            </a:r>
            <a:r>
              <a:rPr lang="pl-PL" sz="2000" dirty="0" smtClean="0">
                <a:latin typeface="Microsoft Sans Serif" panose="020B0604020202020204" pitchFamily="34" charset="0"/>
                <a:cs typeface="Microsoft Sans Serif" panose="020B0604020202020204" pitchFamily="34" charset="0"/>
              </a:rPr>
              <a:t>skoordynowana.</a:t>
            </a:r>
            <a:endParaRPr lang="pl-PL" sz="2000" dirty="0" smtClean="0">
              <a:latin typeface="Microsoft Sans Serif" panose="020B0604020202020204" pitchFamily="34" charset="0"/>
              <a:cs typeface="Microsoft Sans Serif" panose="020B0604020202020204" pitchFamily="34" charset="0"/>
            </a:endParaRPr>
          </a:p>
          <a:p>
            <a:pPr algn="just">
              <a:lnSpc>
                <a:spcPct val="150000"/>
              </a:lnSpc>
            </a:pPr>
            <a:r>
              <a:rPr lang="pl-PL" sz="2000" dirty="0" smtClean="0">
                <a:latin typeface="Microsoft Sans Serif" panose="020B0604020202020204" pitchFamily="34" charset="0"/>
                <a:cs typeface="Microsoft Sans Serif" panose="020B0604020202020204" pitchFamily="34" charset="0"/>
              </a:rPr>
              <a:t>Jest oparta na szczegółowych badaniach i trafnej </a:t>
            </a:r>
            <a:r>
              <a:rPr lang="pl-PL" sz="2000" dirty="0" smtClean="0">
                <a:latin typeface="Microsoft Sans Serif" panose="020B0604020202020204" pitchFamily="34" charset="0"/>
                <a:cs typeface="Microsoft Sans Serif" panose="020B0604020202020204" pitchFamily="34" charset="0"/>
              </a:rPr>
              <a:t>diagnozie.</a:t>
            </a:r>
            <a:endParaRPr lang="pl-PL" sz="2000" dirty="0" smtClean="0">
              <a:latin typeface="Microsoft Sans Serif" panose="020B0604020202020204" pitchFamily="34" charset="0"/>
              <a:cs typeface="Microsoft Sans Serif" panose="020B0604020202020204" pitchFamily="34" charset="0"/>
            </a:endParaRPr>
          </a:p>
          <a:p>
            <a:pPr algn="just">
              <a:lnSpc>
                <a:spcPct val="150000"/>
              </a:lnSpc>
            </a:pPr>
            <a:r>
              <a:rPr lang="pl-PL" sz="2000" dirty="0" smtClean="0">
                <a:latin typeface="Microsoft Sans Serif" panose="020B0604020202020204" pitchFamily="34" charset="0"/>
                <a:cs typeface="Microsoft Sans Serif" panose="020B0604020202020204" pitchFamily="34" charset="0"/>
              </a:rPr>
              <a:t>Jest wypracowana partycypacyjnie – wspólnie ze wszystkimi </a:t>
            </a:r>
            <a:r>
              <a:rPr lang="pl-PL" sz="2000" dirty="0" smtClean="0">
                <a:latin typeface="Microsoft Sans Serif" panose="020B0604020202020204" pitchFamily="34" charset="0"/>
                <a:cs typeface="Microsoft Sans Serif" panose="020B0604020202020204" pitchFamily="34" charset="0"/>
              </a:rPr>
              <a:t>interesariuszami.</a:t>
            </a:r>
            <a:endParaRPr lang="pl-PL" sz="2000" dirty="0" smtClean="0">
              <a:latin typeface="Microsoft Sans Serif" panose="020B0604020202020204" pitchFamily="34" charset="0"/>
              <a:cs typeface="Microsoft Sans Serif" panose="020B0604020202020204" pitchFamily="34" charset="0"/>
            </a:endParaRPr>
          </a:p>
          <a:p>
            <a:pPr algn="just">
              <a:lnSpc>
                <a:spcPct val="150000"/>
              </a:lnSpc>
            </a:pPr>
            <a:r>
              <a:rPr lang="pl-PL" sz="2000" dirty="0" smtClean="0">
                <a:latin typeface="Microsoft Sans Serif" panose="020B0604020202020204" pitchFamily="34" charset="0"/>
                <a:cs typeface="Microsoft Sans Serif" panose="020B0604020202020204" pitchFamily="34" charset="0"/>
              </a:rPr>
              <a:t>Ma precyzyjnie określone </a:t>
            </a:r>
            <a:r>
              <a:rPr lang="pl-PL" sz="2000" dirty="0" smtClean="0">
                <a:latin typeface="Microsoft Sans Serif" panose="020B0604020202020204" pitchFamily="34" charset="0"/>
                <a:cs typeface="Microsoft Sans Serif" panose="020B0604020202020204" pitchFamily="34" charset="0"/>
              </a:rPr>
              <a:t>cele.</a:t>
            </a:r>
            <a:endParaRPr lang="pl-PL" sz="2000" dirty="0" smtClean="0">
              <a:latin typeface="Microsoft Sans Serif" panose="020B0604020202020204" pitchFamily="34" charset="0"/>
              <a:cs typeface="Microsoft Sans Serif" panose="020B0604020202020204" pitchFamily="34" charset="0"/>
            </a:endParaRPr>
          </a:p>
          <a:p>
            <a:pPr marL="0" indent="0" algn="just">
              <a:buNone/>
            </a:pPr>
            <a:endParaRPr lang="pl-PL" sz="20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9997387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Lokalizacja projektu na obszarze funkcjonalnym danego </a:t>
            </a:r>
            <a:r>
              <a:rPr lang="pl-PL" sz="2000" b="1" dirty="0" smtClean="0">
                <a:latin typeface="Microsoft Sans Serif" panose="020B0604020202020204" pitchFamily="34" charset="0"/>
                <a:cs typeface="Microsoft Sans Serif" panose="020B0604020202020204" pitchFamily="34" charset="0"/>
              </a:rPr>
              <a:t>ZIT/RIT</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Projekt jest zlokalizowany na obszarze funkcjonalnym danego ZIT/RIT wskazanym w Strategii ZIT/RIT</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Zgodność uzasadnienia i celu projektu z diagnozą i Priorytetami/Celami /Działaniami Strategii </a:t>
            </a:r>
            <a:r>
              <a:rPr lang="pl-PL" sz="2000" b="1" dirty="0" smtClean="0">
                <a:latin typeface="Microsoft Sans Serif" panose="020B0604020202020204" pitchFamily="34" charset="0"/>
                <a:cs typeface="Microsoft Sans Serif" panose="020B0604020202020204" pitchFamily="34" charset="0"/>
              </a:rPr>
              <a:t>ZIT/RIT</a:t>
            </a:r>
          </a:p>
          <a:p>
            <a:pPr marL="0" indent="0" algn="just">
              <a:spcBef>
                <a:spcPts val="0"/>
              </a:spcBef>
              <a:buNone/>
            </a:pP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Potrzeba realizacji projektu wynika ze zdiagnozowanych problemów/potrzeb/wyzwań oraz projekt jest zgodny z Priorytetami/Celami/Działaniami wskazanymi w Strategii ZIT/RIT </a:t>
            </a:r>
            <a:r>
              <a:rPr lang="pl-PL" sz="2000" dirty="0" smtClean="0">
                <a:latin typeface="Microsoft Sans Serif" panose="020B0604020202020204" pitchFamily="34" charset="0"/>
                <a:cs typeface="Microsoft Sans Serif" panose="020B0604020202020204" pitchFamily="34" charset="0"/>
              </a:rPr>
              <a:t>adekwatnymi do przedmiotu projektu.</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b="1" dirty="0" smtClean="0">
                <a:latin typeface="Microsoft Sans Serif" panose="020B0604020202020204" pitchFamily="34" charset="0"/>
                <a:cs typeface="Microsoft Sans Serif" panose="020B0604020202020204" pitchFamily="34" charset="0"/>
              </a:rPr>
              <a:t>Zgodność przedmiotu projektu z zakresem wsparcia wskazanym w Strategii ZIT/RIT</a:t>
            </a:r>
          </a:p>
          <a:p>
            <a:pPr marL="0" indent="0" algn="just">
              <a:spcBef>
                <a:spcPts val="0"/>
              </a:spcBef>
              <a:buNone/>
            </a:pP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Przedmiot projektu jest zgodny z planowanym zakresem wsparcia wskazanym w Strategii ZIT/RIT</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 dostępu (0/1</a:t>
            </a:r>
            <a:r>
              <a:rPr lang="pl-PL" sz="2800" b="1" dirty="0" smtClean="0">
                <a:latin typeface="Microsoft Sans Serif" panose="020B0604020202020204" pitchFamily="34" charset="0"/>
                <a:cs typeface="Microsoft Sans Serif" panose="020B0604020202020204" pitchFamily="34" charset="0"/>
              </a:rPr>
              <a:t>)</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823624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Adekwatność projektu do zdiagnozowanych problemów/wyzwań oraz Celów/Priorytetów/Działań wskazanych w Strategii ZIT/RIT (waga 2</a:t>
            </a:r>
            <a:r>
              <a:rPr lang="pl-PL" sz="2000" b="1" dirty="0" smtClean="0">
                <a:latin typeface="Microsoft Sans Serif" panose="020B0604020202020204" pitchFamily="34" charset="0"/>
                <a:cs typeface="Microsoft Sans Serif" panose="020B0604020202020204" pitchFamily="34" charset="0"/>
              </a:rPr>
              <a:t>).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Weryfikowane będzie</a:t>
            </a:r>
            <a:r>
              <a:rPr lang="pl-PL" sz="2000" dirty="0" smtClean="0">
                <a:latin typeface="Microsoft Sans Serif" panose="020B0604020202020204" pitchFamily="34" charset="0"/>
                <a:cs typeface="Microsoft Sans Serif" panose="020B0604020202020204" pitchFamily="34" charset="0"/>
              </a:rPr>
              <a:t>:</a:t>
            </a:r>
          </a:p>
          <a:p>
            <a:pPr marL="457200" indent="-457200" algn="just">
              <a:spcBef>
                <a:spcPts val="0"/>
              </a:spcBef>
              <a:buFont typeface="+mj-lt"/>
              <a:buAutoNum type="alphaLcParenR"/>
            </a:pPr>
            <a:r>
              <a:rPr lang="pl-PL" sz="2000" dirty="0">
                <a:latin typeface="Microsoft Sans Serif" panose="020B0604020202020204" pitchFamily="34" charset="0"/>
                <a:cs typeface="Microsoft Sans Serif" panose="020B0604020202020204" pitchFamily="34" charset="0"/>
              </a:rPr>
              <a:t>Stopień zgodności projektu z częścią diagnostyczną, w tym analizą wyzwań i problemów zawartą w Strategii </a:t>
            </a:r>
            <a:r>
              <a:rPr lang="pl-PL" sz="2000" dirty="0" smtClean="0">
                <a:latin typeface="Microsoft Sans Serif" panose="020B0604020202020204" pitchFamily="34" charset="0"/>
                <a:cs typeface="Microsoft Sans Serif" panose="020B0604020202020204" pitchFamily="34" charset="0"/>
              </a:rPr>
              <a:t>ZIT/RIT.</a:t>
            </a:r>
          </a:p>
          <a:p>
            <a:pPr marL="457200" indent="-457200" algn="just">
              <a:spcBef>
                <a:spcPts val="0"/>
              </a:spcBef>
              <a:buFont typeface="+mj-lt"/>
              <a:buAutoNum type="alphaLcParenR"/>
            </a:pPr>
            <a:r>
              <a:rPr lang="pl-PL" sz="2000" dirty="0">
                <a:latin typeface="Microsoft Sans Serif" panose="020B0604020202020204" pitchFamily="34" charset="0"/>
                <a:cs typeface="Microsoft Sans Serif" panose="020B0604020202020204" pitchFamily="34" charset="0"/>
              </a:rPr>
              <a:t>Stopień zgodności celu i zakresu projektu z Celami/Priorytetami/ Działaniami wskazanymi w Strategii ZIT/RIT.</a:t>
            </a: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a)</a:t>
            </a:r>
            <a:endParaRPr lang="pl-PL" sz="2000" dirty="0">
              <a:latin typeface="Microsoft Sans Serif" panose="020B0604020202020204" pitchFamily="34" charset="0"/>
              <a:cs typeface="Microsoft Sans Serif" panose="020B0604020202020204" pitchFamily="34" charset="0"/>
            </a:endParaRPr>
          </a:p>
          <a:p>
            <a:pPr marL="93663" indent="0" algn="just">
              <a:buNone/>
            </a:pPr>
            <a:r>
              <a:rPr lang="pl-PL" sz="2000" dirty="0">
                <a:latin typeface="Microsoft Sans Serif" panose="020B0604020202020204" pitchFamily="34" charset="0"/>
                <a:cs typeface="Microsoft Sans Serif" panose="020B0604020202020204" pitchFamily="34" charset="0"/>
              </a:rPr>
              <a:t>1 pkt: projekt wykazuje powiązanie z częścią diagnostyczną, w tym analizą wyzwań i problemów w Strategii ZIT/RIT na poziomie ogólnie sformułowanych problemów/wyzwań dla całego Subregionu</a:t>
            </a:r>
            <a:r>
              <a:rPr lang="pl-PL" sz="2000" dirty="0" smtClean="0">
                <a:latin typeface="Microsoft Sans Serif" panose="020B0604020202020204" pitchFamily="34" charset="0"/>
                <a:cs typeface="Microsoft Sans Serif" panose="020B0604020202020204" pitchFamily="34" charset="0"/>
              </a:rPr>
              <a:t>.</a:t>
            </a:r>
          </a:p>
          <a:p>
            <a:pPr marL="93663" indent="0" algn="just">
              <a:buNone/>
            </a:pPr>
            <a:r>
              <a:rPr lang="pl-PL" sz="2000" dirty="0">
                <a:latin typeface="Microsoft Sans Serif" panose="020B0604020202020204" pitchFamily="34" charset="0"/>
                <a:cs typeface="Microsoft Sans Serif" panose="020B0604020202020204" pitchFamily="34" charset="0"/>
              </a:rPr>
              <a:t>2 pkt.: projekt wykazuje powiązanie z częścią diagnostyczną, w tym analizą wyzwań i problemów w Strategii ZIT/RIT, sformułowaną na poziomie szczegółowym np. w związku z lokalizacją na obszarze gminy/powiatu o szczególnym natężeniu problemów/występowaniu potencjałów wskazanym wprost w Strategii ZIT/RIT lub poprzez wpływ na rozwiązywanie szczegółowych problemów wskazanych wprost w części diagnostycznej Strategii ZIT/RIT.</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3387594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Adekwatność projektu do zdiagnozowanych problemów/wyzwań oraz Celów/Priorytetów/Działań wskazanych w Strategii ZIT/RIT (waga 2</a:t>
            </a:r>
            <a:r>
              <a:rPr lang="pl-PL" sz="2000" b="1" dirty="0" smtClean="0">
                <a:latin typeface="Microsoft Sans Serif" panose="020B0604020202020204" pitchFamily="34" charset="0"/>
                <a:cs typeface="Microsoft Sans Serif" panose="020B0604020202020204" pitchFamily="34" charset="0"/>
              </a:rPr>
              <a:t>).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b)</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pkt.: projekt wykazuje powiązanie z treścią opisu Celów/Priorytetów/ /Działań wskazanych w Strategii ZIT/RIT poprzez realizację jednego kierunku działań/interwencji/uwarunkowań adekwatnych do przedmiotu projektu, wskazanych w opisie.</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projekt wykazuje powiązania z treścią opisu Celów/Priorytetów/Działań wskazanych w Strategii ZIT/RIT poprzez realizację dwóch i więcej kierunków działań/interwencji/uwarunkowań adekwatnych do przedmiotu projektu, wskazanych w opisie.</a:t>
            </a:r>
            <a:endParaRPr lang="pl-PL" sz="2000"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334137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Stopień realizacji przez projekt celów Strategii ZIT/RIT mierzony stopniem wpływu projektu na osiągnięcie wskaźników produktu lub rezultatu bezpośredniego danego Celu/Priorytetu/Działania ZIT/RIT, adekwatnych dla typu projektu (waga </a:t>
            </a:r>
            <a:r>
              <a:rPr lang="pl-PL" sz="2000" b="1" dirty="0" smtClean="0">
                <a:latin typeface="Microsoft Sans Serif" panose="020B0604020202020204" pitchFamily="34" charset="0"/>
                <a:cs typeface="Microsoft Sans Serif" panose="020B0604020202020204" pitchFamily="34" charset="0"/>
              </a:rPr>
              <a:t>2,5).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 ramach kryterium ocenie będzie podlegać wpływ realizacji projektów na osiągnięcie wartości docelowej wskaźnika produktu lub rezultatu bezpośredniego danego Priorytetu/Celu/Działania ZIT/RIT, adekwatnego dla danego typu projektu, przyjętego dla całego subregionu, z podziałem na</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r>
              <a:rPr lang="pl-PL" sz="2000" dirty="0" smtClean="0"/>
              <a:t>a)</a:t>
            </a:r>
          </a:p>
          <a:p>
            <a:pPr marL="0" indent="0" algn="just">
              <a:spcBef>
                <a:spcPts val="0"/>
              </a:spcBef>
              <a:buNone/>
            </a:pPr>
            <a:r>
              <a:rPr lang="pl-PL" sz="2000" dirty="0" smtClean="0"/>
              <a:t>Gminy </a:t>
            </a:r>
            <a:r>
              <a:rPr lang="pl-PL" sz="2000" dirty="0"/>
              <a:t>do 50 tys. mieszkańców włącznie (gminy małe</a:t>
            </a:r>
            <a:r>
              <a:rPr lang="pl-PL" sz="2000" dirty="0" smtClean="0"/>
              <a:t>):</a:t>
            </a:r>
          </a:p>
          <a:p>
            <a:pPr algn="just">
              <a:spcBef>
                <a:spcPts val="0"/>
              </a:spcBef>
              <a:buFontTx/>
              <a:buChar char="-"/>
            </a:pPr>
            <a:r>
              <a:rPr lang="pl-PL" sz="2000" dirty="0" err="1" smtClean="0"/>
              <a:t>Sub</a:t>
            </a:r>
            <a:r>
              <a:rPr lang="pl-PL" sz="2000" dirty="0"/>
              <a:t>. Centralny – 23% wskaźnika dla Subregionu </a:t>
            </a:r>
            <a:endParaRPr lang="pl-PL" sz="2000" dirty="0" smtClean="0"/>
          </a:p>
          <a:p>
            <a:pPr algn="just">
              <a:spcBef>
                <a:spcPts val="0"/>
              </a:spcBef>
              <a:buFontTx/>
              <a:buChar char="-"/>
            </a:pPr>
            <a:r>
              <a:rPr lang="pl-PL" sz="2000" dirty="0" err="1" smtClean="0"/>
              <a:t>Sub</a:t>
            </a:r>
            <a:r>
              <a:rPr lang="pl-PL" sz="2000" dirty="0"/>
              <a:t>. Zachodni – 50% wskaźnika dla Subregionu </a:t>
            </a:r>
            <a:endParaRPr lang="pl-PL" sz="2000" dirty="0" smtClean="0"/>
          </a:p>
          <a:p>
            <a:pPr algn="just">
              <a:spcBef>
                <a:spcPts val="0"/>
              </a:spcBef>
              <a:buFontTx/>
              <a:buChar char="-"/>
            </a:pPr>
            <a:r>
              <a:rPr lang="pl-PL" sz="2000" dirty="0" err="1" smtClean="0"/>
              <a:t>Sub</a:t>
            </a:r>
            <a:r>
              <a:rPr lang="pl-PL" sz="2000" dirty="0"/>
              <a:t>. Północny – 56% wskaźnika dla Subregionu </a:t>
            </a:r>
            <a:endParaRPr lang="pl-PL" sz="2000" dirty="0" smtClean="0"/>
          </a:p>
          <a:p>
            <a:pPr algn="just">
              <a:spcBef>
                <a:spcPts val="0"/>
              </a:spcBef>
              <a:buFontTx/>
              <a:buChar char="-"/>
            </a:pPr>
            <a:r>
              <a:rPr lang="pl-PL" sz="2000" dirty="0" err="1" smtClean="0"/>
              <a:t>Sub</a:t>
            </a:r>
            <a:r>
              <a:rPr lang="pl-PL" sz="2000" dirty="0"/>
              <a:t>. Południowy – 50% wskaźnika dla Subregionu</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0497788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Stopień realizacji przez projekt celów Strategii ZIT/RIT mierzony stopniem wpływu projektu na osiągnięcie wskaźników produktu lub rezultatu bezpośredniego danego Celu/Priorytetu/Działania ZIT/RIT, adekwatnych dla typu projektu (waga </a:t>
            </a:r>
            <a:r>
              <a:rPr lang="pl-PL" sz="2000" b="1" dirty="0" smtClean="0">
                <a:latin typeface="Microsoft Sans Serif" panose="020B0604020202020204" pitchFamily="34" charset="0"/>
                <a:cs typeface="Microsoft Sans Serif" panose="020B0604020202020204" pitchFamily="34" charset="0"/>
              </a:rPr>
              <a:t>2,5).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b)</a:t>
            </a: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Gminy </a:t>
            </a:r>
            <a:r>
              <a:rPr lang="pl-PL" sz="2000" dirty="0">
                <a:latin typeface="Microsoft Sans Serif" panose="020B0604020202020204" pitchFamily="34" charset="0"/>
                <a:cs typeface="Microsoft Sans Serif" panose="020B0604020202020204" pitchFamily="34" charset="0"/>
              </a:rPr>
              <a:t>i powiaty powyżej 50 tys. mieszkańców (gminy duże): </a:t>
            </a:r>
            <a:endParaRPr lang="pl-PL" sz="2000" dirty="0" smtClean="0">
              <a:latin typeface="Microsoft Sans Serif" panose="020B0604020202020204" pitchFamily="34" charset="0"/>
              <a:cs typeface="Microsoft Sans Serif" panose="020B0604020202020204" pitchFamily="34" charset="0"/>
            </a:endParaRPr>
          </a:p>
          <a:p>
            <a:pPr algn="just">
              <a:spcBef>
                <a:spcPts val="0"/>
              </a:spcBef>
              <a:buFontTx/>
              <a:buChar char="-"/>
            </a:pPr>
            <a:r>
              <a:rPr lang="pl-PL" sz="2000" dirty="0" err="1" smtClean="0">
                <a:latin typeface="Microsoft Sans Serif" panose="020B0604020202020204" pitchFamily="34" charset="0"/>
                <a:cs typeface="Microsoft Sans Serif" panose="020B0604020202020204" pitchFamily="34" charset="0"/>
              </a:rPr>
              <a:t>Sub</a:t>
            </a:r>
            <a:r>
              <a:rPr lang="pl-PL" sz="2000" dirty="0">
                <a:latin typeface="Microsoft Sans Serif" panose="020B0604020202020204" pitchFamily="34" charset="0"/>
                <a:cs typeface="Microsoft Sans Serif" panose="020B0604020202020204" pitchFamily="34" charset="0"/>
              </a:rPr>
              <a:t>. Centralny – 77% wskaźnika dla Subregionu </a:t>
            </a:r>
            <a:endParaRPr lang="pl-PL" sz="2000" dirty="0" smtClean="0">
              <a:latin typeface="Microsoft Sans Serif" panose="020B0604020202020204" pitchFamily="34" charset="0"/>
              <a:cs typeface="Microsoft Sans Serif" panose="020B0604020202020204" pitchFamily="34" charset="0"/>
            </a:endParaRPr>
          </a:p>
          <a:p>
            <a:pPr algn="just">
              <a:spcBef>
                <a:spcPts val="0"/>
              </a:spcBef>
              <a:buFontTx/>
              <a:buChar char="-"/>
            </a:pPr>
            <a:r>
              <a:rPr lang="pl-PL" sz="2000" dirty="0" err="1" smtClean="0">
                <a:latin typeface="Microsoft Sans Serif" panose="020B0604020202020204" pitchFamily="34" charset="0"/>
                <a:cs typeface="Microsoft Sans Serif" panose="020B0604020202020204" pitchFamily="34" charset="0"/>
              </a:rPr>
              <a:t>Sub</a:t>
            </a:r>
            <a:r>
              <a:rPr lang="pl-PL" sz="2000" dirty="0">
                <a:latin typeface="Microsoft Sans Serif" panose="020B0604020202020204" pitchFamily="34" charset="0"/>
                <a:cs typeface="Microsoft Sans Serif" panose="020B0604020202020204" pitchFamily="34" charset="0"/>
              </a:rPr>
              <a:t>. Zachodni – 50% wskaźnika dla Subregionu </a:t>
            </a:r>
            <a:endParaRPr lang="pl-PL" sz="2000" dirty="0" smtClean="0">
              <a:latin typeface="Microsoft Sans Serif" panose="020B0604020202020204" pitchFamily="34" charset="0"/>
              <a:cs typeface="Microsoft Sans Serif" panose="020B0604020202020204" pitchFamily="34" charset="0"/>
            </a:endParaRPr>
          </a:p>
          <a:p>
            <a:pPr algn="just">
              <a:spcBef>
                <a:spcPts val="0"/>
              </a:spcBef>
              <a:buFontTx/>
              <a:buChar char="-"/>
            </a:pPr>
            <a:r>
              <a:rPr lang="pl-PL" sz="2000" dirty="0" err="1" smtClean="0">
                <a:latin typeface="Microsoft Sans Serif" panose="020B0604020202020204" pitchFamily="34" charset="0"/>
                <a:cs typeface="Microsoft Sans Serif" panose="020B0604020202020204" pitchFamily="34" charset="0"/>
              </a:rPr>
              <a:t>Sub</a:t>
            </a:r>
            <a:r>
              <a:rPr lang="pl-PL" sz="2000" dirty="0">
                <a:latin typeface="Microsoft Sans Serif" panose="020B0604020202020204" pitchFamily="34" charset="0"/>
                <a:cs typeface="Microsoft Sans Serif" panose="020B0604020202020204" pitchFamily="34" charset="0"/>
              </a:rPr>
              <a:t>. Północny – 44% wskaźnika dla Subregionu </a:t>
            </a:r>
            <a:endParaRPr lang="pl-PL" sz="2000" dirty="0" smtClean="0">
              <a:latin typeface="Microsoft Sans Serif" panose="020B0604020202020204" pitchFamily="34" charset="0"/>
              <a:cs typeface="Microsoft Sans Serif" panose="020B0604020202020204" pitchFamily="34" charset="0"/>
            </a:endParaRPr>
          </a:p>
          <a:p>
            <a:pPr algn="just">
              <a:spcBef>
                <a:spcPts val="0"/>
              </a:spcBef>
              <a:buFontTx/>
              <a:buChar char="-"/>
            </a:pPr>
            <a:r>
              <a:rPr lang="pl-PL" sz="2000" dirty="0" err="1" smtClean="0">
                <a:latin typeface="Microsoft Sans Serif" panose="020B0604020202020204" pitchFamily="34" charset="0"/>
                <a:cs typeface="Microsoft Sans Serif" panose="020B0604020202020204" pitchFamily="34" charset="0"/>
              </a:rPr>
              <a:t>Sub</a:t>
            </a:r>
            <a:r>
              <a:rPr lang="pl-PL" sz="2000" dirty="0">
                <a:latin typeface="Microsoft Sans Serif" panose="020B0604020202020204" pitchFamily="34" charset="0"/>
                <a:cs typeface="Microsoft Sans Serif" panose="020B0604020202020204" pitchFamily="34" charset="0"/>
              </a:rPr>
              <a:t>. Południowy – 50% wskaźnika dla </a:t>
            </a:r>
            <a:r>
              <a:rPr lang="pl-PL" sz="2000" dirty="0" smtClean="0">
                <a:latin typeface="Microsoft Sans Serif" panose="020B0604020202020204" pitchFamily="34" charset="0"/>
                <a:cs typeface="Microsoft Sans Serif" panose="020B0604020202020204" pitchFamily="34" charset="0"/>
              </a:rPr>
              <a:t>Subregionu</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Wartość wskaźnika powinna zostać wyliczona w sposób następujący:</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WD=[A/(B*C)]*100</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Przy czym:</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WD- wartość docelowa wskaźnika %,</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A – wartość wskaźnika osiągana przez projekt,</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B – ogólna wartość wskaźnika dla Subregionu,</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C- ww. procentowa wartość dla gmin dużych lub małych.</a:t>
            </a:r>
          </a:p>
          <a:p>
            <a:pPr marL="0" indent="0" algn="just">
              <a:spcBef>
                <a:spcPts val="0"/>
              </a:spcBef>
              <a:buNone/>
            </a:pPr>
            <a:endParaRPr lang="pl-PL" sz="2000"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973974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Stopień realizacji przez projekt celów Strategii ZIT/RIT mierzony stopniem wpływu projektu na osiągnięcie wskaźników produktu lub rezultatu bezpośredniego danego Celu/Priorytetu/Działania ZIT/RIT, adekwatnych dla typu projektu (waga </a:t>
            </a:r>
            <a:r>
              <a:rPr lang="pl-PL" sz="2000" b="1" dirty="0" smtClean="0">
                <a:latin typeface="Microsoft Sans Serif" panose="020B0604020202020204" pitchFamily="34" charset="0"/>
                <a:cs typeface="Microsoft Sans Serif" panose="020B0604020202020204" pitchFamily="34" charset="0"/>
              </a:rPr>
              <a:t>2,5).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 przypadku projektów realizowanych przez Powiaty (bądź inne podmioty na terenie kilku gmin), decydującym będzie lokalizacja projektu. W przypadku, gdyby lokalizacja projektu obejmowała zarówno gminę małą, jak i dużą, decydującym będzie fakt, w której z tych kategorii gmin zlokalizowana jest większa część projektu (wyrażona wartością kosztów kwalifikowanych</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Punktacja wg wskaźnika o najwyższym wpływie na realizację wartości docelowej wskaźników podanych w strategii oddzielnie dla gmin </a:t>
            </a:r>
            <a:r>
              <a:rPr lang="pl-PL" sz="2000" dirty="0" smtClean="0">
                <a:latin typeface="Microsoft Sans Serif" panose="020B0604020202020204" pitchFamily="34" charset="0"/>
                <a:cs typeface="Microsoft Sans Serif" panose="020B0604020202020204" pitchFamily="34" charset="0"/>
              </a:rPr>
              <a:t>małych</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0 pkt - poniżej 0,1%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1 </a:t>
            </a:r>
            <a:r>
              <a:rPr lang="pl-PL" sz="2000" dirty="0">
                <a:latin typeface="Microsoft Sans Serif" panose="020B0604020202020204" pitchFamily="34" charset="0"/>
                <a:cs typeface="Microsoft Sans Serif" panose="020B0604020202020204" pitchFamily="34" charset="0"/>
              </a:rPr>
              <a:t>pkt od 0,1% do 1%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2 </a:t>
            </a:r>
            <a:r>
              <a:rPr lang="pl-PL" sz="2000" dirty="0">
                <a:latin typeface="Microsoft Sans Serif" panose="020B0604020202020204" pitchFamily="34" charset="0"/>
                <a:cs typeface="Microsoft Sans Serif" panose="020B0604020202020204" pitchFamily="34" charset="0"/>
              </a:rPr>
              <a:t>pkt - powyżej 1% do 3%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3 </a:t>
            </a:r>
            <a:r>
              <a:rPr lang="pl-PL" sz="2000" dirty="0">
                <a:latin typeface="Microsoft Sans Serif" panose="020B0604020202020204" pitchFamily="34" charset="0"/>
                <a:cs typeface="Microsoft Sans Serif" panose="020B0604020202020204" pitchFamily="34" charset="0"/>
              </a:rPr>
              <a:t>pkt - powyżej 3% do 5%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4 </a:t>
            </a:r>
            <a:r>
              <a:rPr lang="pl-PL" sz="2000" dirty="0">
                <a:latin typeface="Microsoft Sans Serif" panose="020B0604020202020204" pitchFamily="34" charset="0"/>
                <a:cs typeface="Microsoft Sans Serif" panose="020B0604020202020204" pitchFamily="34" charset="0"/>
              </a:rPr>
              <a:t>pkt - powyżej 5%</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695302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Stopień realizacji przez projekt celów Strategii ZIT/RIT mierzony stopniem wpływu projektu na osiągnięcie wskaźników produktu lub rezultatu bezpośredniego danego Celu/Priorytetu/Działania ZIT/RIT, adekwatnych dla typu projektu (waga </a:t>
            </a:r>
            <a:r>
              <a:rPr lang="pl-PL" sz="2000" b="1" dirty="0" smtClean="0">
                <a:latin typeface="Microsoft Sans Serif" panose="020B0604020202020204" pitchFamily="34" charset="0"/>
                <a:cs typeface="Microsoft Sans Serif" panose="020B0604020202020204" pitchFamily="34" charset="0"/>
              </a:rPr>
              <a:t>2,5).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 pierwszej kolejności brane są pod uwagę wskaźniki z ram wykonania. Oceniający powinien wybrać najkorzystniejszy wskaźnik spośród wskaźników z ram wykonania. Przy braku takich wskaźników w projekcie, powinien wybrać najkorzystniejszy z realizowanych.</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8829407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Komplementarny charakter </a:t>
            </a:r>
            <a:r>
              <a:rPr lang="pl-PL" sz="2000" b="1" dirty="0" smtClean="0">
                <a:latin typeface="Microsoft Sans Serif" panose="020B0604020202020204" pitchFamily="34" charset="0"/>
                <a:cs typeface="Microsoft Sans Serif" panose="020B0604020202020204" pitchFamily="34" charset="0"/>
              </a:rPr>
              <a:t>projektu (</a:t>
            </a:r>
            <a:r>
              <a:rPr lang="pl-PL" sz="2000" b="1" dirty="0">
                <a:latin typeface="Microsoft Sans Serif" panose="020B0604020202020204" pitchFamily="34" charset="0"/>
                <a:cs typeface="Microsoft Sans Serif" panose="020B0604020202020204" pitchFamily="34" charset="0"/>
              </a:rPr>
              <a:t>waga 1</a:t>
            </a:r>
            <a:r>
              <a:rPr lang="pl-PL" sz="2000" b="1" dirty="0" smtClean="0">
                <a:latin typeface="Microsoft Sans Serif" panose="020B0604020202020204" pitchFamily="34" charset="0"/>
                <a:cs typeface="Microsoft Sans Serif" panose="020B0604020202020204" pitchFamily="34" charset="0"/>
              </a:rPr>
              <a:t>).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Na podstawie zapisów we wniosku o dofinansowanie weryfikowane będzie czy:</a:t>
            </a:r>
          </a:p>
          <a:p>
            <a:pPr marL="457200" indent="-457200" algn="just">
              <a:spcBef>
                <a:spcPts val="0"/>
              </a:spcBef>
              <a:buFont typeface="+mj-lt"/>
              <a:buAutoNum type="arabicParenR"/>
            </a:pPr>
            <a:r>
              <a:rPr lang="pl-PL" sz="2000" dirty="0">
                <a:latin typeface="Microsoft Sans Serif" panose="020B0604020202020204" pitchFamily="34" charset="0"/>
                <a:cs typeface="Microsoft Sans Serif" panose="020B0604020202020204" pitchFamily="34" charset="0"/>
              </a:rPr>
              <a:t>Projekt jest zintegrowany/ komplementarny z innymi projektami zrealizowanymi, trwającymi lub zaplanowanymi do realizacji w ramach Zintegrowanych/Regionalnych Inwestycji Terytorialnych</a:t>
            </a:r>
            <a:r>
              <a:rPr lang="pl-PL" sz="2000" dirty="0" smtClean="0">
                <a:latin typeface="Microsoft Sans Serif" panose="020B0604020202020204" pitchFamily="34" charset="0"/>
                <a:cs typeface="Microsoft Sans Serif" panose="020B0604020202020204" pitchFamily="34" charset="0"/>
              </a:rPr>
              <a:t>.</a:t>
            </a:r>
          </a:p>
          <a:p>
            <a:pPr marL="457200" indent="-457200" algn="just">
              <a:spcBef>
                <a:spcPts val="0"/>
              </a:spcBef>
              <a:buFont typeface="+mj-lt"/>
              <a:buAutoNum type="arabicParenR"/>
            </a:pPr>
            <a:r>
              <a:rPr lang="pl-PL" sz="2000" dirty="0">
                <a:latin typeface="Microsoft Sans Serif" panose="020B0604020202020204" pitchFamily="34" charset="0"/>
                <a:cs typeface="Microsoft Sans Serif" panose="020B0604020202020204" pitchFamily="34" charset="0"/>
              </a:rPr>
              <a:t>Projekt jest komplementarny z trwającym lub zakończonym projektem finansowanym z innych niż RPO WSL 2014-2020 źródeł, w tym źródeł własnych</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Komplementarność </a:t>
            </a:r>
            <a:r>
              <a:rPr lang="pl-PL" sz="2000" dirty="0">
                <a:latin typeface="Microsoft Sans Serif" panose="020B0604020202020204" pitchFamily="34" charset="0"/>
                <a:cs typeface="Microsoft Sans Serif" panose="020B0604020202020204" pitchFamily="34" charset="0"/>
              </a:rPr>
              <a:t>to stan powstały na skutek podejmowanych, uzupełniających się wzajemnie działań/projektów, które są skierowane na osiągniecie wspólnego lub takiego samego celu</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Projekt może wykazywać komplementarność problemową, geograficzną, sektorową, funkcjonalną np. jest końcowym, lub jednym z końcowych elementów większego projektu, jest etapem szerszej strategii realizowanej przez kilka projektów komplementarnych, jest uzupełnieniem projektów zrealizowanych ze środków pomocowych.</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688798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Komplementarny charakter </a:t>
            </a:r>
            <a:r>
              <a:rPr lang="pl-PL" sz="2000" b="1" dirty="0" smtClean="0">
                <a:latin typeface="Microsoft Sans Serif" panose="020B0604020202020204" pitchFamily="34" charset="0"/>
                <a:cs typeface="Microsoft Sans Serif" panose="020B0604020202020204" pitchFamily="34" charset="0"/>
              </a:rPr>
              <a:t>projektu (</a:t>
            </a:r>
            <a:r>
              <a:rPr lang="pl-PL" sz="2000" b="1" dirty="0">
                <a:latin typeface="Microsoft Sans Serif" panose="020B0604020202020204" pitchFamily="34" charset="0"/>
                <a:cs typeface="Microsoft Sans Serif" panose="020B0604020202020204" pitchFamily="34" charset="0"/>
              </a:rPr>
              <a:t>waga 1</a:t>
            </a:r>
            <a:r>
              <a:rPr lang="pl-PL" sz="2000" b="1" dirty="0" smtClean="0">
                <a:latin typeface="Microsoft Sans Serif" panose="020B0604020202020204" pitchFamily="34" charset="0"/>
                <a:cs typeface="Microsoft Sans Serif" panose="020B0604020202020204" pitchFamily="34" charset="0"/>
              </a:rPr>
              <a:t>).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Ekspert ocenia, jaka jest zależności miedzy projektami uznanymi przez Wnioskodawcę za komplementarne (wykorzystywanie rezultatów, wykorzystywanie przez tych samych użytkowników) w kontekście założonego efektu synergii</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1)</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0 </a:t>
            </a:r>
            <a:r>
              <a:rPr lang="pl-PL" sz="2000" dirty="0">
                <a:latin typeface="Microsoft Sans Serif" panose="020B0604020202020204" pitchFamily="34" charset="0"/>
                <a:cs typeface="Microsoft Sans Serif" panose="020B0604020202020204" pitchFamily="34" charset="0"/>
              </a:rPr>
              <a:t>pkt: nie.</a:t>
            </a: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1 </a:t>
            </a:r>
            <a:r>
              <a:rPr lang="pl-PL" sz="2000" dirty="0">
                <a:latin typeface="Microsoft Sans Serif" panose="020B0604020202020204" pitchFamily="34" charset="0"/>
                <a:cs typeface="Microsoft Sans Serif" panose="020B0604020202020204" pitchFamily="34" charset="0"/>
              </a:rPr>
              <a:t>pkt: tak (w przypadku projektów zaplanowanych do realizacji)</a:t>
            </a: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2 </a:t>
            </a:r>
            <a:r>
              <a:rPr lang="pl-PL" sz="2000" dirty="0">
                <a:latin typeface="Microsoft Sans Serif" panose="020B0604020202020204" pitchFamily="34" charset="0"/>
                <a:cs typeface="Microsoft Sans Serif" panose="020B0604020202020204" pitchFamily="34" charset="0"/>
              </a:rPr>
              <a:t>pkt.: tak (w przypadku projektów, trwających lub zrealizowanych</a:t>
            </a:r>
            <a:r>
              <a:rPr lang="pl-PL" sz="2000" dirty="0" smtClean="0">
                <a:latin typeface="Microsoft Sans Serif" panose="020B0604020202020204" pitchFamily="34" charset="0"/>
                <a:cs typeface="Microsoft Sans Serif" panose="020B0604020202020204" pitchFamily="34" charset="0"/>
              </a:rPr>
              <a:t>)</a:t>
            </a:r>
          </a:p>
          <a:p>
            <a:pPr marL="457200" indent="-457200" algn="just">
              <a:spcBef>
                <a:spcPts val="0"/>
              </a:spcBef>
              <a:buFont typeface="+mj-lt"/>
              <a:buAutoNum type="arabicParenR"/>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2)</a:t>
            </a: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0 </a:t>
            </a:r>
            <a:r>
              <a:rPr lang="pl-PL" sz="2000" dirty="0">
                <a:latin typeface="Microsoft Sans Serif" panose="020B0604020202020204" pitchFamily="34" charset="0"/>
                <a:cs typeface="Microsoft Sans Serif" panose="020B0604020202020204" pitchFamily="34" charset="0"/>
              </a:rPr>
              <a:t>pkt.: nie</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tak</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56220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Wpływ Związków ZIT/RIT /sygnatariuszy Porozumień w sprawie realizacji ZIT/RIT na realizację projektów na obszarze objętym Strategią ZIT/RIT (waga 2,5). </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 ramach kryterium ocenie będzie podlegać zapewnienie spójności interwencji oraz wpływu miast i gmin z obszarów funkcjonalnych poszczególnych Subregionów na kształt i sposób realizacji działań na ich obszarze. Kryterium weryfikowane w oparciu o wskazaną we wniosku lokalizację projektu lub załączenie do wniosku dokumentów, potwierdzających uzyskanie rekomendacji właściwych dla danego Subregionu organów.</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pkt. – projekt realizowany na obszarze gminy będącej Członkiem Związku ZIT/RIT lub sygnatariuszem Porozumienia w sprawie realizacji ZIT/RIT.</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 projekt zarekomendowany przez gminę będącą członkiem Związku ZIT/RIT lub sygnatariuszem Porozumienia w sprawie realizacji ZIT/RIT w Subregionie na której obszarze jest realizowany</a:t>
            </a:r>
            <a:r>
              <a:rPr lang="pl-PL" sz="2000" dirty="0" smtClean="0">
                <a:latin typeface="Microsoft Sans Serif" panose="020B0604020202020204" pitchFamily="34" charset="0"/>
                <a:cs typeface="Microsoft Sans Serif" panose="020B0604020202020204" pitchFamily="34" charset="0"/>
              </a:rPr>
              <a:t>.</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9180430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Wsparcie projektów rewitalizacyjnych </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448474"/>
            <a:ext cx="10515600" cy="48800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pl-PL" sz="2000" b="1" dirty="0">
                <a:latin typeface="Microsoft Sans Serif" panose="020B0604020202020204" pitchFamily="34" charset="0"/>
                <a:cs typeface="Microsoft Sans Serif" panose="020B0604020202020204" pitchFamily="34" charset="0"/>
              </a:rPr>
              <a:t>Uzyskać dofinansowanie ze środków unijnych mogą te projekty rewitalizacyjne, </a:t>
            </a:r>
            <a:r>
              <a:rPr lang="pl-PL" sz="2000" b="1" dirty="0" smtClean="0">
                <a:latin typeface="Microsoft Sans Serif" panose="020B0604020202020204" pitchFamily="34" charset="0"/>
                <a:cs typeface="Microsoft Sans Serif" panose="020B0604020202020204" pitchFamily="34" charset="0"/>
              </a:rPr>
              <a:t>które:</a:t>
            </a:r>
          </a:p>
          <a:p>
            <a:pPr algn="just">
              <a:lnSpc>
                <a:spcPct val="150000"/>
              </a:lnSpc>
            </a:pPr>
            <a:r>
              <a:rPr lang="pl-PL" sz="2000" dirty="0">
                <a:latin typeface="Microsoft Sans Serif" panose="020B0604020202020204" pitchFamily="34" charset="0"/>
                <a:cs typeface="Microsoft Sans Serif" panose="020B0604020202020204" pitchFamily="34" charset="0"/>
              </a:rPr>
              <a:t>wynikają z obowiązującego, na dzień składania </a:t>
            </a:r>
            <a:r>
              <a:rPr lang="pl-PL" sz="2000" dirty="0" smtClean="0">
                <a:latin typeface="Microsoft Sans Serif" panose="020B0604020202020204" pitchFamily="34" charset="0"/>
                <a:cs typeface="Microsoft Sans Serif" panose="020B0604020202020204" pitchFamily="34" charset="0"/>
              </a:rPr>
              <a:t>wniosku o </a:t>
            </a:r>
            <a:r>
              <a:rPr lang="pl-PL" sz="2000" dirty="0">
                <a:latin typeface="Microsoft Sans Serif" panose="020B0604020202020204" pitchFamily="34" charset="0"/>
                <a:cs typeface="Microsoft Sans Serif" panose="020B0604020202020204" pitchFamily="34" charset="0"/>
              </a:rPr>
              <a:t>dofinansowanie, programu </a:t>
            </a:r>
            <a:r>
              <a:rPr lang="pl-PL" sz="2000" dirty="0" smtClean="0">
                <a:latin typeface="Microsoft Sans Serif" panose="020B0604020202020204" pitchFamily="34" charset="0"/>
                <a:cs typeface="Microsoft Sans Serif" panose="020B0604020202020204" pitchFamily="34" charset="0"/>
              </a:rPr>
              <a:t>rewitalizacji,</a:t>
            </a:r>
            <a:endParaRPr lang="pl-PL" sz="2000" dirty="0">
              <a:latin typeface="Microsoft Sans Serif" panose="020B0604020202020204" pitchFamily="34" charset="0"/>
              <a:cs typeface="Microsoft Sans Serif" panose="020B0604020202020204" pitchFamily="34" charset="0"/>
            </a:endParaRPr>
          </a:p>
          <a:p>
            <a:pPr algn="just">
              <a:lnSpc>
                <a:spcPct val="150000"/>
              </a:lnSpc>
            </a:pPr>
            <a:r>
              <a:rPr lang="pl-PL" sz="2000" dirty="0">
                <a:latin typeface="Microsoft Sans Serif" panose="020B0604020202020204" pitchFamily="34" charset="0"/>
                <a:cs typeface="Microsoft Sans Serif" panose="020B0604020202020204" pitchFamily="34" charset="0"/>
              </a:rPr>
              <a:t>program rewitalizacji, z którego wynika składany projekt rewitalizacyjny, spełnia wymagania tj. posiada określone </a:t>
            </a:r>
            <a:r>
              <a:rPr lang="pl-PL" sz="2000" dirty="0" smtClean="0">
                <a:latin typeface="Microsoft Sans Serif" panose="020B0604020202020204" pitchFamily="34" charset="0"/>
                <a:cs typeface="Microsoft Sans Serif" panose="020B0604020202020204" pitchFamily="34" charset="0"/>
              </a:rPr>
              <a:t>cechy i </a:t>
            </a:r>
            <a:r>
              <a:rPr lang="pl-PL" sz="2000" dirty="0" smtClean="0">
                <a:latin typeface="Microsoft Sans Serif" panose="020B0604020202020204" pitchFamily="34" charset="0"/>
                <a:cs typeface="Microsoft Sans Serif" panose="020B0604020202020204" pitchFamily="34" charset="0"/>
              </a:rPr>
              <a:t>elementy,</a:t>
            </a:r>
            <a:endParaRPr lang="pl-PL" sz="2000" dirty="0">
              <a:latin typeface="Microsoft Sans Serif" panose="020B0604020202020204" pitchFamily="34" charset="0"/>
              <a:cs typeface="Microsoft Sans Serif" panose="020B0604020202020204" pitchFamily="34" charset="0"/>
            </a:endParaRPr>
          </a:p>
          <a:p>
            <a:pPr algn="just">
              <a:lnSpc>
                <a:spcPct val="150000"/>
              </a:lnSpc>
            </a:pPr>
            <a:r>
              <a:rPr lang="pl-PL" sz="2000" dirty="0">
                <a:latin typeface="Microsoft Sans Serif" panose="020B0604020202020204" pitchFamily="34" charset="0"/>
                <a:cs typeface="Microsoft Sans Serif" panose="020B0604020202020204" pitchFamily="34" charset="0"/>
              </a:rPr>
              <a:t>program rewitalizacji, z którego wynika </a:t>
            </a:r>
            <a:r>
              <a:rPr lang="pl-PL" sz="2000" dirty="0" smtClean="0">
                <a:latin typeface="Microsoft Sans Serif" panose="020B0604020202020204" pitchFamily="34" charset="0"/>
                <a:cs typeface="Microsoft Sans Serif" panose="020B0604020202020204" pitchFamily="34" charset="0"/>
              </a:rPr>
              <a:t>składany projekt </a:t>
            </a:r>
            <a:r>
              <a:rPr lang="pl-PL" sz="2000" dirty="0">
                <a:latin typeface="Microsoft Sans Serif" panose="020B0604020202020204" pitchFamily="34" charset="0"/>
                <a:cs typeface="Microsoft Sans Serif" panose="020B0604020202020204" pitchFamily="34" charset="0"/>
              </a:rPr>
              <a:t>rewitalizacyjny znajduje się w wykazie programów rewitalizacji na terenie województwa śląskiego prowadzonym przez Urząd </a:t>
            </a:r>
            <a:r>
              <a:rPr lang="pl-PL" sz="2000" dirty="0" smtClean="0">
                <a:latin typeface="Microsoft Sans Serif" panose="020B0604020202020204" pitchFamily="34" charset="0"/>
                <a:cs typeface="Microsoft Sans Serif" panose="020B0604020202020204" pitchFamily="34" charset="0"/>
              </a:rPr>
              <a:t>Marszałkowski.</a:t>
            </a:r>
            <a:endParaRPr lang="pl-PL" sz="20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4046022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Wpływ Związków ZIT/RIT /sygnatariuszy Porozumień w sprawie realizacji ZIT/RIT na realizację projektów na obszarze objętym Strategią ZIT/RIT (waga 2,5). </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3 </a:t>
            </a:r>
            <a:r>
              <a:rPr lang="pl-PL" sz="2000" dirty="0">
                <a:latin typeface="Microsoft Sans Serif" panose="020B0604020202020204" pitchFamily="34" charset="0"/>
                <a:cs typeface="Microsoft Sans Serif" panose="020B0604020202020204" pitchFamily="34" charset="0"/>
              </a:rPr>
              <a:t>pkt. – projekt zarekomendowany przez właściwy Związek ZIT/RIT lub właściwy organ/y Porozumienia w sprawie realizacji ZIT/RIT w Subregionie (w formie uchwały Zarządu Związku ZIT/RIT (Subregion Centralny i Zachodni) lub opinii Lidera ZIT/RIT po uzyskaniu opinii Rady RIT (Subregion Południowy)/Komitetu Sterującego RIT (Subregion Północny</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4 pkt. – projekt realizowany przez członków danego Związku ZIT/RIT lub sygnatariuszy Porozumień w sprawie realizacji ZIT/RIT w Subregionie;</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586914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Udział partnerów lokalnych oraz społeczności lokalnych w planowaniu i realizacji </a:t>
            </a:r>
            <a:r>
              <a:rPr lang="pl-PL" sz="2000" b="1" dirty="0" smtClean="0">
                <a:latin typeface="Microsoft Sans Serif" panose="020B0604020202020204" pitchFamily="34" charset="0"/>
                <a:cs typeface="Microsoft Sans Serif" panose="020B0604020202020204" pitchFamily="34" charset="0"/>
              </a:rPr>
              <a:t>projektu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1,5</a:t>
            </a:r>
            <a:r>
              <a:rPr lang="pl-PL" sz="2000" b="1" dirty="0">
                <a:latin typeface="Microsoft Sans Serif" panose="020B0604020202020204" pitchFamily="34" charset="0"/>
                <a:cs typeface="Microsoft Sans Serif" panose="020B0604020202020204" pitchFamily="34" charset="0"/>
              </a:rPr>
              <a:t>). </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Oceniany będzie udział partnerów i społeczności lokalnych w planowaniu projektu oraz jego realizacji.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Na etapie przygotowania inwestycji do realizacji oceniane będzie włączenie partnerów i społeczności lokalnych w planowanie inwestycji na dwóch poziomach:</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Przeprowadzenie konsultacji społecznych projektu na stronie internetowej wnioskodawcy</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Aktywne włączenie partnerów i społeczności lokalnych w planowanie inwestycji wykazane w </a:t>
            </a:r>
            <a:r>
              <a:rPr lang="pl-PL" sz="2000" dirty="0" smtClean="0">
                <a:latin typeface="Microsoft Sans Serif" panose="020B0604020202020204" pitchFamily="34" charset="0"/>
                <a:cs typeface="Microsoft Sans Serif" panose="020B0604020202020204" pitchFamily="34" charset="0"/>
              </a:rPr>
              <a:t>raporcie</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Konsultacje/aktywne włączenie mogą być przeprowadzone np.: z organizacjami pozarządowymi, innymi JST np. sąsiednimi, z obszaru oddziaływania inwestycji itp., MŚP, pozostałymi podmiotami sektora finansów publicznych, uczelniami, spółdzielniami i wspólnotami mieszkaniowymi, grupami mieszkańców w zależności od specyfiki projektu i adekwatności dla danego typu inwestycji (uwzględnienie uwag społeczności i innych grup interesariuszy bądź nieuwzględnienie w przypadku uwag niezasadnych lub w przypadku braku uwag – ocena na podstawie publicznie udostępnionego raportu z planowania inwestycji/ konsultacji zawierającego zestawienie uwag/propozycji wraz z odniesieniem).</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5571440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Udział partnerów lokalnych oraz społeczności lokalnych w planowaniu i realizacji </a:t>
            </a:r>
            <a:r>
              <a:rPr lang="pl-PL" sz="2000" b="1" dirty="0" smtClean="0">
                <a:latin typeface="Microsoft Sans Serif" panose="020B0604020202020204" pitchFamily="34" charset="0"/>
                <a:cs typeface="Microsoft Sans Serif" panose="020B0604020202020204" pitchFamily="34" charset="0"/>
              </a:rPr>
              <a:t>projektu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1,5</a:t>
            </a:r>
            <a:r>
              <a:rPr lang="pl-PL" sz="2000" b="1" dirty="0">
                <a:latin typeface="Microsoft Sans Serif" panose="020B0604020202020204" pitchFamily="34" charset="0"/>
                <a:cs typeface="Microsoft Sans Serif" panose="020B0604020202020204" pitchFamily="34" charset="0"/>
              </a:rPr>
              <a:t>). </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Informacje </a:t>
            </a:r>
            <a:r>
              <a:rPr lang="pl-PL" sz="2000" dirty="0">
                <a:latin typeface="Microsoft Sans Serif" panose="020B0604020202020204" pitchFamily="34" charset="0"/>
                <a:cs typeface="Microsoft Sans Serif" panose="020B0604020202020204" pitchFamily="34" charset="0"/>
              </a:rPr>
              <a:t>dot. zakresu i efektów konsultacji oceniane na podstawie informacji przedstawionych we wniosku wraz ze wskazaniem adresu strony internetowej na której zamieszczono raport z konsultacji</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Na etapie realizacji inwestycji oceniane będzie włączenie partnerów w realizację:</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Uwzględnienie klauzul społecznych w zamówieniach publicznych lub zlecanie zadań w trybie Ustawy o działalności pożytku publicznego i o wolontariacie lub sformalizowana w formie porozumienia/umowy/listu intencyjnego współpraca z partnerami lokalnymi przy realizacji projektu,</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Realizacja projektu w partnerstwie na podstawie porozumienia/umowy o współpracy między co najmniej dwoma JST i/lub podmiotami spoza sektora JST</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Informacje dot. realizacji oceniane na podstawie informacji przedstawionych we wniosku oraz załącznikach.</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33914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Udział partnerów lokalnych oraz społeczności lokalnych w planowaniu i realizacji </a:t>
            </a:r>
            <a:r>
              <a:rPr lang="pl-PL" sz="2000" b="1" dirty="0" smtClean="0">
                <a:latin typeface="Microsoft Sans Serif" panose="020B0604020202020204" pitchFamily="34" charset="0"/>
                <a:cs typeface="Microsoft Sans Serif" panose="020B0604020202020204" pitchFamily="34" charset="0"/>
              </a:rPr>
              <a:t>projektu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1,5</a:t>
            </a:r>
            <a:r>
              <a:rPr lang="pl-PL" sz="2000" b="1" dirty="0">
                <a:latin typeface="Microsoft Sans Serif" panose="020B0604020202020204" pitchFamily="34" charset="0"/>
                <a:cs typeface="Microsoft Sans Serif" panose="020B0604020202020204" pitchFamily="34" charset="0"/>
              </a:rPr>
              <a:t>). </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1</a:t>
            </a:r>
            <a:r>
              <a:rPr lang="pl-PL" sz="2000" dirty="0">
                <a:latin typeface="Microsoft Sans Serif" panose="020B0604020202020204" pitchFamily="34" charset="0"/>
                <a:cs typeface="Microsoft Sans Serif" panose="020B0604020202020204" pitchFamily="34" charset="0"/>
              </a:rPr>
              <a:t>)</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0 pkt – brak odniesienia do przeprowadzonych konsultacji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pkt – przeprowadzenie konsultacji społecznych projektu na stronie internetowej wnioskodawcy</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 aktywne włączenie partnerów i społeczności lokalnych w planowanie inwestycji wykazane w </a:t>
            </a:r>
            <a:r>
              <a:rPr lang="pl-PL" sz="2000" dirty="0" smtClean="0">
                <a:latin typeface="Microsoft Sans Serif" panose="020B0604020202020204" pitchFamily="34" charset="0"/>
                <a:cs typeface="Microsoft Sans Serif" panose="020B0604020202020204" pitchFamily="34" charset="0"/>
              </a:rPr>
              <a:t>raporcie</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0 pkt. – brak odniesienia do włączenia partnerów w realizację inwestycji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pkt – Uwzględnienie klauzul społecznych w zamówieniach publicznych lub zlecanie zadań w trybie Ustawy o działalności pożytku publicznego i o wolontariacie lub sformalizowana w formie porozumienia/umowy/listu intencyjnego współpraca z partnerami lokalnymi przy realizacji projektu</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 Realizacja projektu w partnerstwie na podstawie porozumienia/umowy o współpracy między co najmniej dwoma JST i/lub podmiotami spoza sektora JST</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856012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Doświadczenie </a:t>
            </a:r>
            <a:r>
              <a:rPr lang="pl-PL" sz="2000" b="1" dirty="0" smtClean="0">
                <a:latin typeface="Microsoft Sans Serif" panose="020B0604020202020204" pitchFamily="34" charset="0"/>
                <a:cs typeface="Microsoft Sans Serif" panose="020B0604020202020204" pitchFamily="34" charset="0"/>
              </a:rPr>
              <a:t>wnioskodawcy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0,5</a:t>
            </a:r>
            <a:r>
              <a:rPr lang="pl-PL" sz="2000" b="1" dirty="0">
                <a:latin typeface="Microsoft Sans Serif" panose="020B0604020202020204" pitchFamily="34" charset="0"/>
                <a:cs typeface="Microsoft Sans Serif" panose="020B0604020202020204" pitchFamily="34" charset="0"/>
              </a:rPr>
              <a:t>).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Ocenie </a:t>
            </a:r>
            <a:r>
              <a:rPr lang="pl-PL" sz="2000" dirty="0">
                <a:latin typeface="Microsoft Sans Serif" panose="020B0604020202020204" pitchFamily="34" charset="0"/>
                <a:cs typeface="Microsoft Sans Serif" panose="020B0604020202020204" pitchFamily="34" charset="0"/>
              </a:rPr>
              <a:t>będzie podlegać doświadczenie wnioskodawcy w realizacji przedsięwzięć </a:t>
            </a:r>
            <a:r>
              <a:rPr lang="pl-PL" sz="2000" dirty="0" smtClean="0">
                <a:latin typeface="Microsoft Sans Serif" panose="020B0604020202020204" pitchFamily="34" charset="0"/>
                <a:cs typeface="Microsoft Sans Serif" panose="020B0604020202020204" pitchFamily="34" charset="0"/>
              </a:rPr>
              <a:t>inwestycyjnych.</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0 pkt – brak doświadczenia w realizacji przedsięwzięć</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pkt – doświadczenie w realizacji przedsięwzięcia z innego obszaru merytorycznego</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 doświadczenie w realizacji przedsięwzięcia z danego obszaru merytorycznego o koszcie całkowitym mniejszym niż 50% planowanej inwestycji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3 pkt – doświadczenie w realizacji przedsięwzięcia z danego obszaru merytorycznego o koszcie całkowitym większym niż 50% planowanej inwestycji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4 pkt – doświadczenie w realizacji więcej niż 1 przedsięwzięcia z danego obszaru merytorycznego o koszcie całkowitym każdego przedsięwzięcia większym niż 50% planowanej inwestycji.</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4075372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pl-PL" sz="2000" dirty="0" smtClean="0">
                <a:latin typeface="Microsoft Sans Serif" panose="020B0604020202020204" pitchFamily="34" charset="0"/>
                <a:cs typeface="Microsoft Sans Serif" panose="020B0604020202020204" pitchFamily="34" charset="0"/>
              </a:rPr>
              <a:t>Termin składania wniosków:</a:t>
            </a:r>
          </a:p>
          <a:p>
            <a:pPr marL="0" indent="0" algn="just">
              <a:buNone/>
            </a:pPr>
            <a:endParaRPr lang="pl-PL" sz="2000" dirty="0" smtClean="0">
              <a:latin typeface="Microsoft Sans Serif" panose="020B0604020202020204" pitchFamily="34" charset="0"/>
              <a:cs typeface="Microsoft Sans Serif" panose="020B0604020202020204" pitchFamily="34" charset="0"/>
            </a:endParaRPr>
          </a:p>
          <a:p>
            <a:pPr marL="0" indent="0" algn="just">
              <a:lnSpc>
                <a:spcPct val="150000"/>
              </a:lnSpc>
              <a:buNone/>
            </a:pPr>
            <a:r>
              <a:rPr lang="pl-PL" sz="2000" dirty="0" smtClean="0">
                <a:latin typeface="Microsoft Sans Serif" panose="020B0604020202020204" pitchFamily="34" charset="0"/>
                <a:cs typeface="Microsoft Sans Serif" panose="020B0604020202020204" pitchFamily="34" charset="0"/>
              </a:rPr>
              <a:t>RPSL.10.03.03-IZ.01-24-160/17 – konkurs OSI, od 28.05.2017 r. do </a:t>
            </a:r>
            <a:r>
              <a:rPr lang="pl-PL" sz="2000" dirty="0">
                <a:latin typeface="Microsoft Sans Serif" panose="020B0604020202020204" pitchFamily="34" charset="0"/>
                <a:cs typeface="Microsoft Sans Serif" panose="020B0604020202020204" pitchFamily="34" charset="0"/>
              </a:rPr>
              <a:t>dnia </a:t>
            </a:r>
            <a:r>
              <a:rPr lang="pl-PL" sz="2000" dirty="0" smtClean="0">
                <a:latin typeface="Microsoft Sans Serif" panose="020B0604020202020204" pitchFamily="34" charset="0"/>
                <a:cs typeface="Microsoft Sans Serif" panose="020B0604020202020204" pitchFamily="34" charset="0"/>
              </a:rPr>
              <a:t>27.07.2017 r</a:t>
            </a:r>
            <a:r>
              <a:rPr lang="pl-PL" sz="2000" dirty="0">
                <a:latin typeface="Microsoft Sans Serif" panose="020B0604020202020204" pitchFamily="34" charset="0"/>
                <a:cs typeface="Microsoft Sans Serif" panose="020B0604020202020204" pitchFamily="34" charset="0"/>
              </a:rPr>
              <a:t>. (</a:t>
            </a:r>
            <a:r>
              <a:rPr lang="pl-PL" sz="2000" b="1" dirty="0">
                <a:latin typeface="Microsoft Sans Serif" panose="020B0604020202020204" pitchFamily="34" charset="0"/>
                <a:cs typeface="Microsoft Sans Serif" panose="020B0604020202020204" pitchFamily="34" charset="0"/>
              </a:rPr>
              <a:t>do godz. </a:t>
            </a:r>
            <a:r>
              <a:rPr lang="pl-PL" sz="2000" b="1" dirty="0" smtClean="0">
                <a:latin typeface="Microsoft Sans Serif" panose="020B0604020202020204" pitchFamily="34" charset="0"/>
                <a:cs typeface="Microsoft Sans Serif" panose="020B0604020202020204" pitchFamily="34" charset="0"/>
              </a:rPr>
              <a:t>12:00:00</a:t>
            </a:r>
            <a:r>
              <a:rPr lang="pl-PL" sz="2000" dirty="0" smtClean="0">
                <a:latin typeface="Microsoft Sans Serif" panose="020B0604020202020204" pitchFamily="34" charset="0"/>
                <a:cs typeface="Microsoft Sans Serif" panose="020B0604020202020204" pitchFamily="34" charset="0"/>
              </a:rPr>
              <a:t>).</a:t>
            </a:r>
            <a:endParaRPr lang="pl-PL" sz="2000" dirty="0" smtClean="0">
              <a:latin typeface="Microsoft Sans Serif" panose="020B0604020202020204" pitchFamily="34" charset="0"/>
              <a:cs typeface="Microsoft Sans Serif" panose="020B0604020202020204" pitchFamily="34" charset="0"/>
            </a:endParaRPr>
          </a:p>
          <a:p>
            <a:pPr marL="0" indent="0" algn="just">
              <a:lnSpc>
                <a:spcPct val="150000"/>
              </a:lnSpc>
              <a:buNone/>
            </a:pPr>
            <a:r>
              <a:rPr lang="pl-PL" sz="2000" dirty="0" smtClean="0">
                <a:latin typeface="Microsoft Sans Serif" panose="020B0604020202020204" pitchFamily="34" charset="0"/>
                <a:cs typeface="Microsoft Sans Serif" panose="020B0604020202020204" pitchFamily="34" charset="0"/>
              </a:rPr>
              <a:t>RPSL.10.03.02-IZ.01-24-167/17 </a:t>
            </a:r>
            <a:r>
              <a:rPr lang="pl-PL" sz="2000" dirty="0" smtClean="0">
                <a:latin typeface="Microsoft Sans Serif" panose="020B0604020202020204" pitchFamily="34" charset="0"/>
                <a:cs typeface="Microsoft Sans Serif" panose="020B0604020202020204" pitchFamily="34" charset="0"/>
              </a:rPr>
              <a:t>– RIT Zach</a:t>
            </a: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o</a:t>
            </a:r>
            <a:r>
              <a:rPr lang="pl-PL" sz="2000" dirty="0" smtClean="0">
                <a:latin typeface="Microsoft Sans Serif" panose="020B0604020202020204" pitchFamily="34" charset="0"/>
                <a:cs typeface="Microsoft Sans Serif" panose="020B0604020202020204" pitchFamily="34" charset="0"/>
              </a:rPr>
              <a:t>d 30.06.2017 r. do </a:t>
            </a:r>
            <a:r>
              <a:rPr lang="pl-PL" sz="2000" dirty="0">
                <a:latin typeface="Microsoft Sans Serif" panose="020B0604020202020204" pitchFamily="34" charset="0"/>
                <a:cs typeface="Microsoft Sans Serif" panose="020B0604020202020204" pitchFamily="34" charset="0"/>
              </a:rPr>
              <a:t>dnia </a:t>
            </a:r>
            <a:r>
              <a:rPr lang="pl-PL" sz="2000" dirty="0" smtClean="0">
                <a:latin typeface="Microsoft Sans Serif" panose="020B0604020202020204" pitchFamily="34" charset="0"/>
                <a:cs typeface="Microsoft Sans Serif" panose="020B0604020202020204" pitchFamily="34" charset="0"/>
              </a:rPr>
              <a:t>30.08.2017 </a:t>
            </a:r>
            <a:r>
              <a:rPr lang="pl-PL" sz="2000" dirty="0">
                <a:latin typeface="Microsoft Sans Serif" panose="020B0604020202020204" pitchFamily="34" charset="0"/>
                <a:cs typeface="Microsoft Sans Serif" panose="020B0604020202020204" pitchFamily="34" charset="0"/>
              </a:rPr>
              <a:t>r. (</a:t>
            </a:r>
            <a:r>
              <a:rPr lang="pl-PL" sz="2000" b="1" dirty="0">
                <a:latin typeface="Microsoft Sans Serif" panose="020B0604020202020204" pitchFamily="34" charset="0"/>
                <a:cs typeface="Microsoft Sans Serif" panose="020B0604020202020204" pitchFamily="34" charset="0"/>
              </a:rPr>
              <a:t>do godz. </a:t>
            </a:r>
            <a:r>
              <a:rPr lang="pl-PL" sz="2000" b="1" dirty="0" smtClean="0">
                <a:latin typeface="Microsoft Sans Serif" panose="020B0604020202020204" pitchFamily="34" charset="0"/>
                <a:cs typeface="Microsoft Sans Serif" panose="020B0604020202020204" pitchFamily="34" charset="0"/>
              </a:rPr>
              <a:t>12:00:00</a:t>
            </a:r>
            <a:r>
              <a:rPr lang="pl-PL" sz="2000" dirty="0" smtClean="0">
                <a:latin typeface="Microsoft Sans Serif" panose="020B0604020202020204" pitchFamily="34" charset="0"/>
                <a:cs typeface="Microsoft Sans Serif" panose="020B0604020202020204" pitchFamily="34" charset="0"/>
              </a:rPr>
              <a:t>).</a:t>
            </a:r>
            <a:endParaRPr lang="pl-PL" sz="2000" dirty="0" smtClean="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0929389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pl-PL" sz="2000" dirty="0" smtClean="0">
                <a:latin typeface="Microsoft Sans Serif" panose="020B0604020202020204" pitchFamily="34" charset="0"/>
                <a:cs typeface="Microsoft Sans Serif" panose="020B0604020202020204" pitchFamily="34" charset="0"/>
              </a:rPr>
              <a:t>Wartość dofinansowania UE</a:t>
            </a:r>
          </a:p>
          <a:p>
            <a:pPr marL="0" indent="0" algn="just">
              <a:lnSpc>
                <a:spcPct val="100000"/>
              </a:lnSpc>
              <a:buNone/>
            </a:pPr>
            <a:r>
              <a:rPr lang="pl-PL" sz="2000" dirty="0" smtClean="0">
                <a:latin typeface="Microsoft Sans Serif" panose="020B0604020202020204" pitchFamily="34" charset="0"/>
                <a:cs typeface="Microsoft Sans Serif" panose="020B0604020202020204" pitchFamily="34" charset="0"/>
              </a:rPr>
              <a:t>RPSL.10.03.03-IZ.01-24-160/17 </a:t>
            </a: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konkurs OSI</a:t>
            </a:r>
            <a:r>
              <a:rPr lang="pl-PL" sz="2000" dirty="0">
                <a:latin typeface="Microsoft Sans Serif" panose="020B0604020202020204" pitchFamily="34" charset="0"/>
                <a:cs typeface="Microsoft Sans Serif" panose="020B0604020202020204" pitchFamily="34" charset="0"/>
              </a:rPr>
              <a:t>, 41 443 242,90 </a:t>
            </a:r>
            <a:r>
              <a:rPr lang="pl-PL" sz="2000" dirty="0" smtClean="0">
                <a:latin typeface="Microsoft Sans Serif" panose="020B0604020202020204" pitchFamily="34" charset="0"/>
                <a:cs typeface="Microsoft Sans Serif" panose="020B0604020202020204" pitchFamily="34" charset="0"/>
              </a:rPr>
              <a:t>PLN </a:t>
            </a:r>
            <a:r>
              <a:rPr lang="pl-PL" sz="2000" dirty="0">
                <a:latin typeface="Microsoft Sans Serif" panose="020B0604020202020204" pitchFamily="34" charset="0"/>
                <a:cs typeface="Microsoft Sans Serif" panose="020B0604020202020204" pitchFamily="34" charset="0"/>
              </a:rPr>
              <a:t>tj. </a:t>
            </a:r>
            <a:r>
              <a:rPr lang="pl-PL" sz="2000" dirty="0">
                <a:latin typeface="Microsoft Sans Serif" panose="020B0604020202020204" pitchFamily="34" charset="0"/>
                <a:cs typeface="Microsoft Sans Serif" panose="020B0604020202020204" pitchFamily="34" charset="0"/>
              </a:rPr>
              <a:t>9 813 </a:t>
            </a:r>
            <a:r>
              <a:rPr lang="pl-PL" sz="2000" dirty="0" smtClean="0">
                <a:latin typeface="Microsoft Sans Serif" panose="020B0604020202020204" pitchFamily="34" charset="0"/>
                <a:cs typeface="Microsoft Sans Serif" panose="020B0604020202020204" pitchFamily="34" charset="0"/>
              </a:rPr>
              <a:t>000,00 EUR</a:t>
            </a:r>
            <a:endParaRPr lang="pl-PL" sz="2000" dirty="0" smtClean="0">
              <a:latin typeface="Microsoft Sans Serif" panose="020B0604020202020204" pitchFamily="34" charset="0"/>
              <a:cs typeface="Microsoft Sans Serif" panose="020B0604020202020204" pitchFamily="34" charset="0"/>
            </a:endParaRPr>
          </a:p>
          <a:p>
            <a:pPr marL="0" indent="0" algn="just">
              <a:lnSpc>
                <a:spcPct val="100000"/>
              </a:lnSpc>
              <a:buNone/>
            </a:pPr>
            <a:r>
              <a:rPr lang="pl-PL" sz="2000" dirty="0" smtClean="0">
                <a:latin typeface="Microsoft Sans Serif" panose="020B0604020202020204" pitchFamily="34" charset="0"/>
                <a:cs typeface="Microsoft Sans Serif" panose="020B0604020202020204" pitchFamily="34" charset="0"/>
              </a:rPr>
              <a:t>RPSL.10.03.02-IZ.01-24-167/17 </a:t>
            </a:r>
            <a:r>
              <a:rPr lang="pl-PL" sz="2000" dirty="0">
                <a:latin typeface="Microsoft Sans Serif" panose="020B0604020202020204" pitchFamily="34" charset="0"/>
                <a:cs typeface="Microsoft Sans Serif" panose="020B0604020202020204" pitchFamily="34" charset="0"/>
              </a:rPr>
              <a:t>– RIT Zach. </a:t>
            </a:r>
            <a:r>
              <a:rPr lang="pl-PL" sz="2000" dirty="0">
                <a:latin typeface="Microsoft Sans Serif" panose="020B0604020202020204" pitchFamily="34" charset="0"/>
                <a:cs typeface="Microsoft Sans Serif" panose="020B0604020202020204" pitchFamily="34" charset="0"/>
              </a:rPr>
              <a:t>32 434 </a:t>
            </a:r>
            <a:r>
              <a:rPr lang="pl-PL" sz="2000" dirty="0" smtClean="0">
                <a:latin typeface="Microsoft Sans Serif" panose="020B0604020202020204" pitchFamily="34" charset="0"/>
                <a:cs typeface="Microsoft Sans Serif" panose="020B0604020202020204" pitchFamily="34" charset="0"/>
              </a:rPr>
              <a:t>552,80 PLN </a:t>
            </a:r>
            <a:r>
              <a:rPr lang="pl-PL" sz="2000" dirty="0">
                <a:latin typeface="Microsoft Sans Serif" panose="020B0604020202020204" pitchFamily="34" charset="0"/>
                <a:cs typeface="Microsoft Sans Serif" panose="020B0604020202020204" pitchFamily="34" charset="0"/>
              </a:rPr>
              <a:t>tj</a:t>
            </a: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7 683 </a:t>
            </a:r>
            <a:r>
              <a:rPr lang="pl-PL" sz="2000" dirty="0" smtClean="0">
                <a:latin typeface="Microsoft Sans Serif" panose="020B0604020202020204" pitchFamily="34" charset="0"/>
                <a:cs typeface="Microsoft Sans Serif" panose="020B0604020202020204" pitchFamily="34" charset="0"/>
              </a:rPr>
              <a:t>000,00 EUR</a:t>
            </a:r>
          </a:p>
          <a:p>
            <a:pPr marL="0" indent="0" algn="just">
              <a:lnSpc>
                <a:spcPct val="100000"/>
              </a:lnSpc>
              <a:buNone/>
            </a:pPr>
            <a:endParaRPr lang="pl-PL" sz="2000" dirty="0">
              <a:latin typeface="Microsoft Sans Serif" panose="020B0604020202020204" pitchFamily="34" charset="0"/>
              <a:cs typeface="Microsoft Sans Serif" panose="020B0604020202020204" pitchFamily="34" charset="0"/>
            </a:endParaRPr>
          </a:p>
          <a:p>
            <a:pPr algn="just"/>
            <a:r>
              <a:rPr lang="pl-PL" sz="2000" dirty="0">
                <a:latin typeface="Microsoft Sans Serif" panose="020B0604020202020204" pitchFamily="34" charset="0"/>
                <a:cs typeface="Microsoft Sans Serif" panose="020B0604020202020204" pitchFamily="34" charset="0"/>
              </a:rPr>
              <a:t>Wartość współfinansowania z budżetu państwa</a:t>
            </a:r>
          </a:p>
          <a:p>
            <a:pPr marL="0" indent="0" algn="just">
              <a:lnSpc>
                <a:spcPct val="100000"/>
              </a:lnSpc>
              <a:buNone/>
            </a:pPr>
            <a:r>
              <a:rPr lang="pl-PL" sz="2000" dirty="0" smtClean="0">
                <a:latin typeface="Microsoft Sans Serif" panose="020B0604020202020204" pitchFamily="34" charset="0"/>
                <a:cs typeface="Microsoft Sans Serif" panose="020B0604020202020204" pitchFamily="34" charset="0"/>
              </a:rPr>
              <a:t>RPSL.10.03.03-IZ.01-24-160/17 </a:t>
            </a: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konkurs </a:t>
            </a:r>
            <a:r>
              <a:rPr lang="pl-PL" sz="2000" dirty="0">
                <a:latin typeface="Microsoft Sans Serif" panose="020B0604020202020204" pitchFamily="34" charset="0"/>
                <a:cs typeface="Microsoft Sans Serif" panose="020B0604020202020204" pitchFamily="34" charset="0"/>
              </a:rPr>
              <a:t>OSI 4 875 </a:t>
            </a:r>
            <a:r>
              <a:rPr lang="pl-PL" sz="2000" dirty="0" smtClean="0">
                <a:latin typeface="Microsoft Sans Serif" panose="020B0604020202020204" pitchFamily="34" charset="0"/>
                <a:cs typeface="Microsoft Sans Serif" panose="020B0604020202020204" pitchFamily="34" charset="0"/>
              </a:rPr>
              <a:t>675,60 PLN </a:t>
            </a:r>
            <a:r>
              <a:rPr lang="pl-PL" sz="2000" dirty="0">
                <a:latin typeface="Microsoft Sans Serif" panose="020B0604020202020204" pitchFamily="34" charset="0"/>
                <a:cs typeface="Microsoft Sans Serif" panose="020B0604020202020204" pitchFamily="34" charset="0"/>
              </a:rPr>
              <a:t>tj. 1 154 </a:t>
            </a:r>
            <a:r>
              <a:rPr lang="pl-PL" sz="2000" dirty="0" smtClean="0">
                <a:latin typeface="Microsoft Sans Serif" panose="020B0604020202020204" pitchFamily="34" charset="0"/>
                <a:cs typeface="Microsoft Sans Serif" panose="020B0604020202020204" pitchFamily="34" charset="0"/>
              </a:rPr>
              <a:t>470,58 EUR</a:t>
            </a:r>
            <a:endParaRPr lang="pl-PL" sz="2000" dirty="0">
              <a:latin typeface="Microsoft Sans Serif" panose="020B0604020202020204" pitchFamily="34" charset="0"/>
              <a:cs typeface="Microsoft Sans Serif" panose="020B0604020202020204" pitchFamily="34" charset="0"/>
            </a:endParaRPr>
          </a:p>
          <a:p>
            <a:pPr marL="0" indent="0" algn="just">
              <a:lnSpc>
                <a:spcPct val="100000"/>
              </a:lnSpc>
              <a:buNone/>
            </a:pPr>
            <a:r>
              <a:rPr lang="pl-PL" sz="2000" dirty="0" smtClean="0">
                <a:latin typeface="Microsoft Sans Serif" panose="020B0604020202020204" pitchFamily="34" charset="0"/>
                <a:cs typeface="Microsoft Sans Serif" panose="020B0604020202020204" pitchFamily="34" charset="0"/>
              </a:rPr>
              <a:t>RPSL.10.03.02-IZ.01-24-167/17 </a:t>
            </a:r>
            <a:r>
              <a:rPr lang="pl-PL" sz="2000" dirty="0">
                <a:latin typeface="Microsoft Sans Serif" panose="020B0604020202020204" pitchFamily="34" charset="0"/>
                <a:cs typeface="Microsoft Sans Serif" panose="020B0604020202020204" pitchFamily="34" charset="0"/>
              </a:rPr>
              <a:t>– RIT Zach. 3 815 </a:t>
            </a:r>
            <a:r>
              <a:rPr lang="pl-PL" sz="2000" dirty="0" smtClean="0">
                <a:latin typeface="Microsoft Sans Serif" panose="020B0604020202020204" pitchFamily="34" charset="0"/>
                <a:cs typeface="Microsoft Sans Serif" panose="020B0604020202020204" pitchFamily="34" charset="0"/>
              </a:rPr>
              <a:t>829,74 PLN </a:t>
            </a:r>
            <a:r>
              <a:rPr lang="pl-PL" sz="2000" dirty="0">
                <a:latin typeface="Microsoft Sans Serif" panose="020B0604020202020204" pitchFamily="34" charset="0"/>
                <a:cs typeface="Microsoft Sans Serif" panose="020B0604020202020204" pitchFamily="34" charset="0"/>
              </a:rPr>
              <a:t>tj. 903 </a:t>
            </a:r>
            <a:r>
              <a:rPr lang="pl-PL" sz="2000" dirty="0" smtClean="0">
                <a:latin typeface="Microsoft Sans Serif" panose="020B0604020202020204" pitchFamily="34" charset="0"/>
                <a:cs typeface="Microsoft Sans Serif" panose="020B0604020202020204" pitchFamily="34" charset="0"/>
              </a:rPr>
              <a:t>882,35 EUR</a:t>
            </a:r>
            <a:endParaRPr lang="pl-PL" sz="20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7380548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pl-PL" sz="2000" dirty="0" smtClean="0">
                <a:latin typeface="Microsoft Sans Serif" panose="020B0604020202020204" pitchFamily="34" charset="0"/>
                <a:cs typeface="Microsoft Sans Serif" panose="020B0604020202020204" pitchFamily="34" charset="0"/>
              </a:rPr>
              <a:t>Dofinansowanie dla projektu: </a:t>
            </a:r>
          </a:p>
          <a:p>
            <a:pPr marL="0" indent="0" algn="just">
              <a:buNone/>
            </a:pPr>
            <a:r>
              <a:rPr lang="pl-PL" sz="2000" dirty="0">
                <a:latin typeface="Microsoft Sans Serif" panose="020B0604020202020204" pitchFamily="34" charset="0"/>
                <a:cs typeface="Microsoft Sans Serif" panose="020B0604020202020204" pitchFamily="34" charset="0"/>
              </a:rPr>
              <a:t>     95%, w tym 10% z budżetu państwa w przypadku projektów spełniających łącznie kryteria:</a:t>
            </a:r>
          </a:p>
          <a:p>
            <a:pPr marL="0" indent="0" algn="just">
              <a:buNone/>
            </a:pPr>
            <a:r>
              <a:rPr lang="pl-PL" sz="2000" dirty="0" smtClean="0">
                <a:latin typeface="Microsoft Sans Serif" panose="020B0604020202020204" pitchFamily="34" charset="0"/>
                <a:cs typeface="Microsoft Sans Serif" panose="020B0604020202020204" pitchFamily="34" charset="0"/>
              </a:rPr>
              <a:t>1</a:t>
            </a:r>
            <a:r>
              <a:rPr lang="pl-PL" sz="2000" dirty="0">
                <a:latin typeface="Microsoft Sans Serif" panose="020B0604020202020204" pitchFamily="34" charset="0"/>
                <a:cs typeface="Microsoft Sans Serif" panose="020B0604020202020204" pitchFamily="34" charset="0"/>
              </a:rPr>
              <a:t>) są projektami rewitalizacyjnymi,</a:t>
            </a:r>
          </a:p>
          <a:p>
            <a:pPr marL="0" indent="0" algn="just">
              <a:buNone/>
            </a:pPr>
            <a:r>
              <a:rPr lang="pl-PL" sz="2000" dirty="0" smtClean="0">
                <a:latin typeface="Microsoft Sans Serif" panose="020B0604020202020204" pitchFamily="34" charset="0"/>
                <a:cs typeface="Microsoft Sans Serif" panose="020B0604020202020204" pitchFamily="34" charset="0"/>
              </a:rPr>
              <a:t>2</a:t>
            </a:r>
            <a:r>
              <a:rPr lang="pl-PL" sz="2000" dirty="0">
                <a:latin typeface="Microsoft Sans Serif" panose="020B0604020202020204" pitchFamily="34" charset="0"/>
                <a:cs typeface="Microsoft Sans Serif" panose="020B0604020202020204" pitchFamily="34" charset="0"/>
              </a:rPr>
              <a:t>) nie są objęte pomocą publiczną, w tym rekompensatą</a:t>
            </a:r>
          </a:p>
          <a:p>
            <a:pPr marL="0" indent="0" algn="just">
              <a:buNone/>
            </a:pPr>
            <a:r>
              <a:rPr lang="pl-PL" sz="2000" dirty="0" smtClean="0">
                <a:latin typeface="Microsoft Sans Serif" panose="020B0604020202020204" pitchFamily="34" charset="0"/>
                <a:cs typeface="Microsoft Sans Serif" panose="020B0604020202020204" pitchFamily="34" charset="0"/>
              </a:rPr>
              <a:t>3</a:t>
            </a:r>
            <a:r>
              <a:rPr lang="pl-PL" sz="2000" dirty="0">
                <a:latin typeface="Microsoft Sans Serif" panose="020B0604020202020204" pitchFamily="34" charset="0"/>
                <a:cs typeface="Microsoft Sans Serif" panose="020B0604020202020204" pitchFamily="34" charset="0"/>
              </a:rPr>
              <a:t>) nie są objęte pomocą de </a:t>
            </a:r>
            <a:r>
              <a:rPr lang="pl-PL" sz="2000" dirty="0" err="1">
                <a:latin typeface="Microsoft Sans Serif" panose="020B0604020202020204" pitchFamily="34" charset="0"/>
                <a:cs typeface="Microsoft Sans Serif" panose="020B0604020202020204" pitchFamily="34" charset="0"/>
              </a:rPr>
              <a:t>minimis</a:t>
            </a:r>
            <a:endParaRPr lang="pl-PL" sz="2000" dirty="0">
              <a:latin typeface="Microsoft Sans Serif" panose="020B0604020202020204" pitchFamily="34" charset="0"/>
              <a:cs typeface="Microsoft Sans Serif" panose="020B0604020202020204" pitchFamily="34" charset="0"/>
            </a:endParaRPr>
          </a:p>
          <a:p>
            <a:pPr marL="0" indent="0" algn="just">
              <a:buNone/>
            </a:pPr>
            <a:r>
              <a:rPr lang="pl-PL" sz="2000" dirty="0" smtClean="0">
                <a:latin typeface="Microsoft Sans Serif" panose="020B0604020202020204" pitchFamily="34" charset="0"/>
                <a:cs typeface="Microsoft Sans Serif" panose="020B0604020202020204" pitchFamily="34" charset="0"/>
              </a:rPr>
              <a:t>4</a:t>
            </a:r>
            <a:r>
              <a:rPr lang="pl-PL" sz="2000" dirty="0">
                <a:latin typeface="Microsoft Sans Serif" panose="020B0604020202020204" pitchFamily="34" charset="0"/>
                <a:cs typeface="Microsoft Sans Serif" panose="020B0604020202020204" pitchFamily="34" charset="0"/>
              </a:rPr>
              <a:t>) nie są projektami generującymi dochód w rozumieniu art. 61 rozporządzenia nr 1303/2013</a:t>
            </a:r>
          </a:p>
          <a:p>
            <a:pPr marL="0" indent="0" algn="just">
              <a:buNone/>
            </a:pPr>
            <a:endParaRPr lang="pl-PL" sz="2000" dirty="0">
              <a:latin typeface="Microsoft Sans Serif" panose="020B0604020202020204" pitchFamily="34" charset="0"/>
              <a:cs typeface="Microsoft Sans Serif" panose="020B0604020202020204" pitchFamily="34" charset="0"/>
            </a:endParaRPr>
          </a:p>
          <a:p>
            <a:pPr marL="0" indent="0" algn="just">
              <a:buNone/>
            </a:pPr>
            <a:r>
              <a:rPr lang="pl-PL" sz="2000" dirty="0">
                <a:latin typeface="Microsoft Sans Serif" panose="020B0604020202020204" pitchFamily="34" charset="0"/>
                <a:cs typeface="Microsoft Sans Serif" panose="020B0604020202020204" pitchFamily="34" charset="0"/>
              </a:rPr>
              <a:t>W pozostałych przypadkach 85%, bądź poziom wynikający z luki w finansowaniu, rekompensaty, pomocy de </a:t>
            </a:r>
            <a:r>
              <a:rPr lang="pl-PL" sz="2000" dirty="0" err="1">
                <a:latin typeface="Microsoft Sans Serif" panose="020B0604020202020204" pitchFamily="34" charset="0"/>
                <a:cs typeface="Microsoft Sans Serif" panose="020B0604020202020204" pitchFamily="34" charset="0"/>
              </a:rPr>
              <a:t>minimis</a:t>
            </a:r>
            <a:r>
              <a:rPr lang="pl-PL" sz="2000" dirty="0">
                <a:latin typeface="Microsoft Sans Serif" panose="020B0604020202020204" pitchFamily="34" charset="0"/>
                <a:cs typeface="Microsoft Sans Serif" panose="020B0604020202020204" pitchFamily="34" charset="0"/>
              </a:rPr>
              <a:t> lub zgodnie z zasadami udzielania pomocy </a:t>
            </a:r>
            <a:r>
              <a:rPr lang="pl-PL" sz="2000" dirty="0" smtClean="0">
                <a:latin typeface="Microsoft Sans Serif" panose="020B0604020202020204" pitchFamily="34" charset="0"/>
                <a:cs typeface="Microsoft Sans Serif" panose="020B0604020202020204" pitchFamily="34" charset="0"/>
              </a:rPr>
              <a:t>publicznej.</a:t>
            </a:r>
            <a:endParaRPr lang="pl-PL" sz="2000" dirty="0" smtClean="0">
              <a:latin typeface="Times New Roman" panose="02020603050405020304" pitchFamily="18" charset="0"/>
              <a:cs typeface="Times New Roman" panose="02020603050405020304" pitchFamily="18" charset="0"/>
            </a:endParaRPr>
          </a:p>
          <a:p>
            <a:pPr algn="just"/>
            <a:endParaRPr lang="pl-PL" sz="2600" dirty="0" smtClean="0">
              <a:latin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26361355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857864" y="816612"/>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
        <p:nvSpPr>
          <p:cNvPr id="6" name="Prostokąt 5"/>
          <p:cNvSpPr/>
          <p:nvPr/>
        </p:nvSpPr>
        <p:spPr>
          <a:xfrm>
            <a:off x="1076632" y="1458194"/>
            <a:ext cx="10078064" cy="5016758"/>
          </a:xfrm>
          <a:prstGeom prst="rect">
            <a:avLst/>
          </a:prstGeom>
        </p:spPr>
        <p:txBody>
          <a:bodyPr wrap="square">
            <a:spAutoFit/>
          </a:bodyPr>
          <a:lstStyle/>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Wniosek o dofinansowanie należy złożyć wyłącznie w formie elektronicznej na formularzu wniosku aplikacyjnego utworzonego za pomocą Lokalnego Systemu Informatycznego (LSI 2014) dostępnego pod adresem </a:t>
            </a:r>
            <a:r>
              <a:rPr lang="pl-PL" sz="2000" dirty="0" smtClean="0">
                <a:latin typeface="Microsoft Sans Serif" panose="020B0604020202020204" pitchFamily="34" charset="0"/>
                <a:cs typeface="Microsoft Sans Serif" panose="020B0604020202020204" pitchFamily="34" charset="0"/>
                <a:hlinkClick r:id="rId2"/>
              </a:rPr>
              <a:t>https://lsi.slaskie.pl</a:t>
            </a:r>
            <a:r>
              <a:rPr lang="pl-PL" sz="2000" dirty="0" smtClean="0">
                <a:latin typeface="Microsoft Sans Serif" panose="020B0604020202020204" pitchFamily="34" charset="0"/>
                <a:cs typeface="Microsoft Sans Serif" panose="020B0604020202020204" pitchFamily="34" charset="0"/>
              </a:rPr>
              <a:t> (wniosek + załączniki).</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Wniosek o dofinansowanie należy przesłać ponadto w formie elektronicznej w formacie pdf. do IZ RPO WSL 2014-2020 z wykorzystaniem:</a:t>
            </a:r>
          </a:p>
          <a:p>
            <a:pPr algn="just"/>
            <a:r>
              <a:rPr lang="pl-PL" sz="2000" dirty="0" smtClean="0">
                <a:latin typeface="Microsoft Sans Serif" panose="020B0604020202020204" pitchFamily="34" charset="0"/>
                <a:cs typeface="Microsoft Sans Serif" panose="020B0604020202020204" pitchFamily="34" charset="0"/>
              </a:rPr>
              <a:t>a) Platformy e-Usług Publicznych PeUP dostępnej pod adresem </a:t>
            </a:r>
            <a:r>
              <a:rPr lang="pl-PL" sz="2000" b="1" dirty="0" smtClean="0">
                <a:latin typeface="Microsoft Sans Serif" panose="020B0604020202020204" pitchFamily="34" charset="0"/>
                <a:cs typeface="Microsoft Sans Serif" panose="020B0604020202020204" pitchFamily="34" charset="0"/>
                <a:hlinkClick r:id="rId3"/>
              </a:rPr>
              <a:t>https://www.sekap.pl/</a:t>
            </a:r>
            <a:r>
              <a:rPr lang="pl-PL" sz="2000" dirty="0" smtClean="0">
                <a:latin typeface="Microsoft Sans Serif" panose="020B0604020202020204" pitchFamily="34" charset="0"/>
                <a:cs typeface="Microsoft Sans Serif" panose="020B0604020202020204" pitchFamily="34" charset="0"/>
              </a:rPr>
              <a:t> </a:t>
            </a:r>
            <a:r>
              <a:rPr lang="pl-PL" sz="2000" i="1" dirty="0" smtClean="0">
                <a:latin typeface="Microsoft Sans Serif" panose="020B0604020202020204" pitchFamily="34" charset="0"/>
                <a:cs typeface="Microsoft Sans Serif" panose="020B0604020202020204" pitchFamily="34" charset="0"/>
              </a:rPr>
              <a:t>lub</a:t>
            </a:r>
            <a:endParaRPr lang="pl-PL" sz="2000" dirty="0" smtClean="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b) Elektronicznej Platformy Usług Administracji Publicznej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 dostępnej pod adresem </a:t>
            </a:r>
            <a:r>
              <a:rPr lang="pl-PL" sz="2000" b="1" dirty="0" smtClean="0">
                <a:latin typeface="Microsoft Sans Serif" panose="020B0604020202020204" pitchFamily="34" charset="0"/>
                <a:cs typeface="Microsoft Sans Serif" panose="020B0604020202020204" pitchFamily="34" charset="0"/>
                <a:hlinkClick r:id="rId4"/>
              </a:rPr>
              <a:t>http://epuap.gov.pl/</a:t>
            </a:r>
            <a:r>
              <a:rPr lang="pl-PL" sz="2000" dirty="0" smtClean="0">
                <a:latin typeface="Microsoft Sans Serif" panose="020B0604020202020204" pitchFamily="34" charset="0"/>
                <a:cs typeface="Microsoft Sans Serif" panose="020B0604020202020204" pitchFamily="34" charset="0"/>
              </a:rPr>
              <a:t> z wykorzystaniem </a:t>
            </a:r>
            <a:r>
              <a:rPr lang="pl-PL" sz="2000" dirty="0" smtClean="0">
                <a:latin typeface="Microsoft Sans Serif" panose="020B0604020202020204" pitchFamily="34" charset="0"/>
                <a:cs typeface="Microsoft Sans Serif" panose="020B0604020202020204" pitchFamily="34" charset="0"/>
                <a:hlinkClick r:id="rId5"/>
              </a:rPr>
              <a:t>Pisma ogólnego do podmiotu publicznego</a:t>
            </a:r>
            <a:r>
              <a:rPr lang="pl-PL" sz="2000" dirty="0" smtClean="0">
                <a:latin typeface="Microsoft Sans Serif" panose="020B0604020202020204" pitchFamily="34" charset="0"/>
                <a:cs typeface="Microsoft Sans Serif" panose="020B0604020202020204" pitchFamily="34" charset="0"/>
              </a:rPr>
              <a:t>.</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Suma kontrolna wniosku złożonego w LSI oraz suma CRC pliku wygenerowanego przez LSI musi być zgodna z sumą kontrolą oraz sumą CRC wniosku przesłanego PeUP lub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Platformami PeUP lub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 przesyła się tylko sam wniosek o dofinansowanie bez załączników. </a:t>
            </a:r>
            <a:endParaRPr lang="pl-PL" sz="2000" b="1" dirty="0" smtClean="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7249530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09600" y="777828"/>
            <a:ext cx="10972800" cy="690051"/>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838200" y="1858402"/>
            <a:ext cx="10515600" cy="3870455"/>
          </a:xfrm>
        </p:spPr>
        <p:txBody>
          <a:bodyPr/>
          <a:lstStyle/>
          <a:p>
            <a:pPr algn="just"/>
            <a:r>
              <a:rPr lang="pl-PL" sz="2000" dirty="0" smtClean="0">
                <a:latin typeface="Microsoft Sans Serif" panose="020B0604020202020204" pitchFamily="34" charset="0"/>
                <a:cs typeface="Microsoft Sans Serif" panose="020B0604020202020204" pitchFamily="34" charset="0"/>
              </a:rPr>
              <a:t>Wniosek o dofinansowanie i załączniki do wniosku o dofinansowanie podpisuje wnioskodawca lub osoby upoważnione do jego reprezentowania. </a:t>
            </a:r>
          </a:p>
          <a:p>
            <a:pPr algn="just"/>
            <a:r>
              <a:rPr lang="pl-PL" sz="2000" dirty="0" smtClean="0">
                <a:latin typeface="Microsoft Sans Serif" panose="020B0604020202020204" pitchFamily="34" charset="0"/>
                <a:cs typeface="Microsoft Sans Serif" panose="020B0604020202020204" pitchFamily="34" charset="0"/>
              </a:rPr>
              <a:t>W przypadku projektu realizowanego w partnerstwie wniosek o dofinansowania podpisuje partner wiodący, określony w umowie partnerstwa lub umowie konsorcjum. </a:t>
            </a: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Załączniki wytworzone przez Wnioskodawcę na potrzeby konkursu (np. oświadczenie o podatku VAT, oświadczenie o prawie do dysponowania nieruchomością na cele budowlane itp.) skanuje się i dołącza do wniosku o dofinansowanie w systemie LSI po podpisaniu wersji papierowej. Załączniki muszą zawierać datę. Możliwe jest również podłączenie do wniosku załącznika w wersji elektronicznej. W załączniku należy wskazać datę oraz imię i nazwisko osoby podpisującej dokument. </a:t>
            </a:r>
          </a:p>
          <a:p>
            <a:pPr algn="just"/>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3865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1_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TotalTime>
  <Words>4395</Words>
  <Application>Microsoft Office PowerPoint</Application>
  <PresentationFormat>Panoramiczny</PresentationFormat>
  <Paragraphs>342</Paragraphs>
  <Slides>44</Slides>
  <Notes>0</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44</vt:i4>
      </vt:variant>
    </vt:vector>
  </HeadingPairs>
  <TitlesOfParts>
    <vt:vector size="50" baseType="lpstr">
      <vt:lpstr>Arial</vt:lpstr>
      <vt:lpstr>Calibri</vt:lpstr>
      <vt:lpstr>Microsoft Sans Serif</vt:lpstr>
      <vt:lpstr>Times New Roman</vt:lpstr>
      <vt:lpstr>1_tlo1</vt:lpstr>
      <vt:lpstr>tlo1</vt:lpstr>
      <vt:lpstr>Spotkanie informacyjne konkursów nr RPSL.10.03.03-IZ.01-24-160/17, RPSL.10.03.02-IZ.01-24-167/16,  Działanie 10.3. Rewitalizacja obszarów zdegradowanych Regionalny Program Operacyjny Województwa Śląskiego 2014-2020</vt:lpstr>
      <vt:lpstr>Definicja Rewitalizacji</vt:lpstr>
      <vt:lpstr>Warunki powodzenia rewitalizacji</vt:lpstr>
      <vt:lpstr>Wsparcie projektów rewitalizacyjnych </vt:lpstr>
      <vt:lpstr>Formalne warunki konkursu</vt:lpstr>
      <vt:lpstr>Formalne warunki konkursu – cd.</vt:lpstr>
      <vt:lpstr>Formalne warunki konkursu – cd.</vt:lpstr>
      <vt:lpstr>Formalne warunki konkursu – cd.</vt:lpstr>
      <vt:lpstr>Formalne warunki konkursu – cd.</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Wydatki kwalifikowalne z ograniczeniami w ramach działania 10.3 </vt:lpstr>
      <vt:lpstr>Wydatki niekwalifikowalne w ramach działania 10.3 RPO WSL </vt:lpstr>
      <vt:lpstr>Wydatki niekwalifikowalne w ramach działania 10.3 RPO WSL </vt:lpstr>
      <vt:lpstr>Wydatki niekwalifikowalne w ramach działania 10.3 RPO WSL </vt:lpstr>
      <vt:lpstr>System oceny/kryteria oceny</vt:lpstr>
      <vt:lpstr>System oceny/kryteria oceny – cd.</vt:lpstr>
      <vt:lpstr>Kryteria merytoryczne specyficzne (0/1) dla działania 10.3 – cd.</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Kryteria zgodności ze Strategią ZIT/RIT - dostępu (0/1)</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Spotkanie informacyjne związane z ogłoszeniem konkursu nr RPSL.01.01.00-IZ.01-24-078/16 w ramach Osi priorytetowej I - Nowoczesna gospodarka, Działanie 1.1 - Kluczowa dla regionu infrastruktura badawcza Regionalnego Programu Operacyjnego Województwa Śląskiego 2014-2020</dc:title>
  <dc:creator>Siembab Paweł</dc:creator>
  <cp:lastModifiedBy>Rak Tomasz</cp:lastModifiedBy>
  <cp:revision>96</cp:revision>
  <dcterms:created xsi:type="dcterms:W3CDTF">2016-10-10T07:04:20Z</dcterms:created>
  <dcterms:modified xsi:type="dcterms:W3CDTF">2017-06-26T06:28:20Z</dcterms:modified>
</cp:coreProperties>
</file>