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4" r:id="rId1"/>
  </p:sldMasterIdLst>
  <p:sldIdLst>
    <p:sldId id="256" r:id="rId2"/>
    <p:sldId id="292" r:id="rId3"/>
    <p:sldId id="342" r:id="rId4"/>
    <p:sldId id="311" r:id="rId5"/>
    <p:sldId id="293" r:id="rId6"/>
    <p:sldId id="348" r:id="rId7"/>
    <p:sldId id="349" r:id="rId8"/>
    <p:sldId id="350" r:id="rId9"/>
    <p:sldId id="312" r:id="rId10"/>
    <p:sldId id="313" r:id="rId11"/>
    <p:sldId id="314" r:id="rId12"/>
    <p:sldId id="294" r:id="rId13"/>
    <p:sldId id="296" r:id="rId14"/>
    <p:sldId id="343" r:id="rId15"/>
    <p:sldId id="322" r:id="rId16"/>
    <p:sldId id="323" r:id="rId17"/>
    <p:sldId id="324" r:id="rId18"/>
    <p:sldId id="351" r:id="rId19"/>
    <p:sldId id="299" r:id="rId20"/>
    <p:sldId id="325" r:id="rId21"/>
    <p:sldId id="326" r:id="rId22"/>
    <p:sldId id="327" r:id="rId23"/>
    <p:sldId id="329" r:id="rId24"/>
    <p:sldId id="344" r:id="rId25"/>
    <p:sldId id="330" r:id="rId26"/>
    <p:sldId id="331" r:id="rId27"/>
    <p:sldId id="335" r:id="rId28"/>
    <p:sldId id="333" r:id="rId29"/>
    <p:sldId id="332" r:id="rId30"/>
    <p:sldId id="334" r:id="rId31"/>
    <p:sldId id="337" r:id="rId32"/>
    <p:sldId id="305" r:id="rId33"/>
    <p:sldId id="345" r:id="rId34"/>
    <p:sldId id="336" r:id="rId35"/>
    <p:sldId id="316" r:id="rId36"/>
    <p:sldId id="315" r:id="rId37"/>
    <p:sldId id="317" r:id="rId38"/>
    <p:sldId id="308" r:id="rId39"/>
    <p:sldId id="328" r:id="rId40"/>
    <p:sldId id="302" r:id="rId41"/>
    <p:sldId id="346" r:id="rId42"/>
    <p:sldId id="303" r:id="rId43"/>
    <p:sldId id="304" r:id="rId44"/>
    <p:sldId id="319" r:id="rId45"/>
    <p:sldId id="321" r:id="rId46"/>
    <p:sldId id="353" r:id="rId47"/>
    <p:sldId id="352" r:id="rId48"/>
    <p:sldId id="347" r:id="rId49"/>
    <p:sldId id="340" r:id="rId50"/>
    <p:sldId id="338" r:id="rId51"/>
    <p:sldId id="339" r:id="rId52"/>
    <p:sldId id="341" r:id="rId53"/>
    <p:sldId id="257" r:id="rId54"/>
  </p:sldIdLst>
  <p:sldSz cx="9144000" cy="6858000" type="screen4x3"/>
  <p:notesSz cx="6858000" cy="9144000"/>
  <p:defaultTextStyle>
    <a:defPPr>
      <a:defRPr lang="pl-PL"/>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4644B"/>
    <a:srgbClr val="6364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586" autoAdjust="0"/>
  </p:normalViewPr>
  <p:slideViewPr>
    <p:cSldViewPr>
      <p:cViewPr varScale="1">
        <p:scale>
          <a:sx n="69" d="100"/>
          <a:sy n="69" d="100"/>
        </p:scale>
        <p:origin x="-1404"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0DD4ED-DB31-436E-BD72-4843DF003590}" type="doc">
      <dgm:prSet loTypeId="urn:microsoft.com/office/officeart/2005/8/layout/hProcess4" loCatId="process" qsTypeId="urn:microsoft.com/office/officeart/2005/8/quickstyle/simple1" qsCatId="simple" csTypeId="urn:microsoft.com/office/officeart/2005/8/colors/accent0_1" csCatId="mainScheme" phldr="1"/>
      <dgm:spPr/>
      <dgm:t>
        <a:bodyPr/>
        <a:lstStyle/>
        <a:p>
          <a:endParaRPr lang="en-GB"/>
        </a:p>
      </dgm:t>
    </dgm:pt>
    <dgm:pt modelId="{3CD05A75-A0CC-47BD-A3C3-02BD384A95C7}">
      <dgm:prSet phldrT="[Tekst]" custT="1"/>
      <dgm:spPr/>
      <dgm:t>
        <a:bodyPr/>
        <a:lstStyle/>
        <a:p>
          <a:r>
            <a:rPr lang="pl-PL" sz="1600" b="0" dirty="0" err="1" smtClean="0">
              <a:latin typeface="Lato"/>
            </a:rPr>
            <a:t>interesariusze</a:t>
          </a:r>
          <a:endParaRPr lang="en-GB" sz="1600" b="0" dirty="0">
            <a:latin typeface="Lato"/>
          </a:endParaRPr>
        </a:p>
      </dgm:t>
    </dgm:pt>
    <dgm:pt modelId="{5053B75A-9DCC-46D7-9F38-82C21900913B}" type="parTrans" cxnId="{835562A6-9376-4B11-ABE8-CEDD9BE4218E}">
      <dgm:prSet/>
      <dgm:spPr/>
      <dgm:t>
        <a:bodyPr/>
        <a:lstStyle/>
        <a:p>
          <a:endParaRPr lang="en-GB" sz="1600" b="0">
            <a:latin typeface="Lato"/>
          </a:endParaRPr>
        </a:p>
      </dgm:t>
    </dgm:pt>
    <dgm:pt modelId="{AF07194B-A7F8-49F3-958A-79F3CCE6F4E1}" type="sibTrans" cxnId="{835562A6-9376-4B11-ABE8-CEDD9BE4218E}">
      <dgm:prSet/>
      <dgm:spPr/>
      <dgm:t>
        <a:bodyPr/>
        <a:lstStyle/>
        <a:p>
          <a:endParaRPr lang="en-GB" sz="1600" b="0">
            <a:latin typeface="Lato"/>
          </a:endParaRPr>
        </a:p>
      </dgm:t>
    </dgm:pt>
    <dgm:pt modelId="{FB7F4CAB-2C84-44FB-B160-60B08728A241}">
      <dgm:prSet phldrT="[Tekst]" custT="1"/>
      <dgm:spPr/>
      <dgm:t>
        <a:bodyPr/>
        <a:lstStyle/>
        <a:p>
          <a:r>
            <a:rPr lang="pl-PL" sz="1600" b="0" dirty="0" err="1" smtClean="0">
              <a:latin typeface="Lato"/>
            </a:rPr>
            <a:t>Interesariusze</a:t>
          </a:r>
          <a:r>
            <a:rPr lang="pl-PL" sz="1600" b="0" dirty="0" smtClean="0">
              <a:latin typeface="Lato"/>
            </a:rPr>
            <a:t> : Sektor publiczny, sektor biznesowy, sektor obywatelski</a:t>
          </a:r>
          <a:endParaRPr lang="en-GB" sz="1600" b="0" dirty="0">
            <a:latin typeface="Lato"/>
          </a:endParaRPr>
        </a:p>
      </dgm:t>
    </dgm:pt>
    <dgm:pt modelId="{AD9F8F4A-F9AF-4D85-B455-76C4F2B333EB}" type="parTrans" cxnId="{9D79B0B4-484B-4EB4-87ED-DDCC3105D8AA}">
      <dgm:prSet/>
      <dgm:spPr/>
      <dgm:t>
        <a:bodyPr/>
        <a:lstStyle/>
        <a:p>
          <a:endParaRPr lang="en-GB" sz="1600" b="0">
            <a:latin typeface="Lato"/>
          </a:endParaRPr>
        </a:p>
      </dgm:t>
    </dgm:pt>
    <dgm:pt modelId="{B0F157AC-1E7A-4639-AEA2-571D1AC9AA1C}" type="sibTrans" cxnId="{9D79B0B4-484B-4EB4-87ED-DDCC3105D8AA}">
      <dgm:prSet/>
      <dgm:spPr/>
      <dgm:t>
        <a:bodyPr/>
        <a:lstStyle/>
        <a:p>
          <a:endParaRPr lang="en-GB" sz="1600" b="0">
            <a:latin typeface="Lato"/>
          </a:endParaRPr>
        </a:p>
      </dgm:t>
    </dgm:pt>
    <dgm:pt modelId="{648E74D6-9A37-4092-9953-A9DC40FDAE75}">
      <dgm:prSet phldrT="[Tekst]" custT="1"/>
      <dgm:spPr/>
      <dgm:t>
        <a:bodyPr/>
        <a:lstStyle/>
        <a:p>
          <a:r>
            <a:rPr lang="pl-PL" sz="1600" b="0" dirty="0" smtClean="0">
              <a:latin typeface="Lato"/>
            </a:rPr>
            <a:t>Źródła finansowania: dotacje, środki zwrotne, środki własne</a:t>
          </a:r>
          <a:endParaRPr lang="en-GB" sz="1600" b="0" dirty="0">
            <a:latin typeface="Lato"/>
          </a:endParaRPr>
        </a:p>
      </dgm:t>
    </dgm:pt>
    <dgm:pt modelId="{C2D5802D-B8C1-4F1D-880E-B3E7F0F001F1}" type="parTrans" cxnId="{10CAEFF1-9058-4D87-961B-3009FBDBF4E0}">
      <dgm:prSet/>
      <dgm:spPr/>
      <dgm:t>
        <a:bodyPr/>
        <a:lstStyle/>
        <a:p>
          <a:endParaRPr lang="en-GB" sz="1600" b="0">
            <a:latin typeface="Lato"/>
          </a:endParaRPr>
        </a:p>
      </dgm:t>
    </dgm:pt>
    <dgm:pt modelId="{D8A7429C-6B4C-4206-B03F-78C891DE630D}" type="sibTrans" cxnId="{10CAEFF1-9058-4D87-961B-3009FBDBF4E0}">
      <dgm:prSet/>
      <dgm:spPr/>
      <dgm:t>
        <a:bodyPr/>
        <a:lstStyle/>
        <a:p>
          <a:endParaRPr lang="en-GB" sz="1600" b="0">
            <a:latin typeface="Lato"/>
          </a:endParaRPr>
        </a:p>
      </dgm:t>
    </dgm:pt>
    <dgm:pt modelId="{FFAD57F3-E0C8-4668-BAEB-11357C3DB254}">
      <dgm:prSet phldrT="[Tekst]" custT="1"/>
      <dgm:spPr/>
      <dgm:t>
        <a:bodyPr/>
        <a:lstStyle/>
        <a:p>
          <a:r>
            <a:rPr lang="pl-PL" sz="1600" b="0" dirty="0" smtClean="0">
              <a:latin typeface="Lato"/>
            </a:rPr>
            <a:t>wymiar działań</a:t>
          </a:r>
          <a:endParaRPr lang="en-GB" sz="1600" b="0" dirty="0">
            <a:latin typeface="Lato"/>
          </a:endParaRPr>
        </a:p>
      </dgm:t>
    </dgm:pt>
    <dgm:pt modelId="{0877E360-23AF-46B4-AF0F-36B4AFAE9A67}" type="parTrans" cxnId="{C4286DCA-857E-4DA5-A13F-307AA724DE66}">
      <dgm:prSet/>
      <dgm:spPr/>
      <dgm:t>
        <a:bodyPr/>
        <a:lstStyle/>
        <a:p>
          <a:endParaRPr lang="en-GB" sz="1600" b="0">
            <a:latin typeface="Lato"/>
          </a:endParaRPr>
        </a:p>
      </dgm:t>
    </dgm:pt>
    <dgm:pt modelId="{410492D1-77EC-4915-8E0B-7F2819244799}" type="sibTrans" cxnId="{C4286DCA-857E-4DA5-A13F-307AA724DE66}">
      <dgm:prSet/>
      <dgm:spPr/>
      <dgm:t>
        <a:bodyPr/>
        <a:lstStyle/>
        <a:p>
          <a:endParaRPr lang="en-GB" sz="1600" b="0">
            <a:latin typeface="Lato"/>
          </a:endParaRPr>
        </a:p>
      </dgm:t>
    </dgm:pt>
    <dgm:pt modelId="{8164DEA4-E1F8-45D8-98E4-3B9E44FA14AB}">
      <dgm:prSet phldrT="[Tekst]" custT="1"/>
      <dgm:spPr/>
      <dgm:t>
        <a:bodyPr/>
        <a:lstStyle/>
        <a:p>
          <a:r>
            <a:rPr lang="pl-PL" sz="1600" b="0" dirty="0" smtClean="0">
              <a:latin typeface="Lato"/>
            </a:rPr>
            <a:t>Społeczny, Gospodarczy</a:t>
          </a:r>
          <a:endParaRPr lang="en-GB" sz="1600" b="0" dirty="0">
            <a:latin typeface="Lato"/>
          </a:endParaRPr>
        </a:p>
      </dgm:t>
    </dgm:pt>
    <dgm:pt modelId="{55E6D1AB-E501-4A5F-846F-E42AAB04B637}" type="parTrans" cxnId="{EE7A67F2-5DA2-4FF1-958D-8CBA670ADDED}">
      <dgm:prSet/>
      <dgm:spPr/>
      <dgm:t>
        <a:bodyPr/>
        <a:lstStyle/>
        <a:p>
          <a:endParaRPr lang="en-GB" sz="1600" b="0">
            <a:latin typeface="Lato"/>
          </a:endParaRPr>
        </a:p>
      </dgm:t>
    </dgm:pt>
    <dgm:pt modelId="{C15715CF-BEDE-4DA4-A20A-5A1D2DC81233}" type="sibTrans" cxnId="{EE7A67F2-5DA2-4FF1-958D-8CBA670ADDED}">
      <dgm:prSet/>
      <dgm:spPr/>
      <dgm:t>
        <a:bodyPr/>
        <a:lstStyle/>
        <a:p>
          <a:endParaRPr lang="en-GB" sz="1600" b="0">
            <a:latin typeface="Lato"/>
          </a:endParaRPr>
        </a:p>
      </dgm:t>
    </dgm:pt>
    <dgm:pt modelId="{D7E6F250-8D5D-4A38-B8CA-C703558963D4}">
      <dgm:prSet phldrT="[Tekst]" custT="1"/>
      <dgm:spPr/>
      <dgm:t>
        <a:bodyPr/>
        <a:lstStyle/>
        <a:p>
          <a:r>
            <a:rPr lang="pl-PL" sz="1600" b="0" dirty="0" smtClean="0">
              <a:latin typeface="Lato"/>
            </a:rPr>
            <a:t>skutki</a:t>
          </a:r>
          <a:endParaRPr lang="en-GB" sz="1600" b="0" dirty="0">
            <a:latin typeface="Lato"/>
          </a:endParaRPr>
        </a:p>
      </dgm:t>
    </dgm:pt>
    <dgm:pt modelId="{387B9094-8EEF-4A57-A6E2-9E45FCE69F4B}" type="parTrans" cxnId="{7B280E00-B213-4A5E-B66E-A00EAE2E12AF}">
      <dgm:prSet/>
      <dgm:spPr/>
      <dgm:t>
        <a:bodyPr/>
        <a:lstStyle/>
        <a:p>
          <a:endParaRPr lang="en-GB" sz="1600" b="0">
            <a:latin typeface="Lato"/>
          </a:endParaRPr>
        </a:p>
      </dgm:t>
    </dgm:pt>
    <dgm:pt modelId="{19F97574-9101-4374-992C-3DAA60E50F1F}" type="sibTrans" cxnId="{7B280E00-B213-4A5E-B66E-A00EAE2E12AF}">
      <dgm:prSet/>
      <dgm:spPr/>
      <dgm:t>
        <a:bodyPr/>
        <a:lstStyle/>
        <a:p>
          <a:endParaRPr lang="en-GB" sz="1600" b="0">
            <a:latin typeface="Lato"/>
          </a:endParaRPr>
        </a:p>
      </dgm:t>
    </dgm:pt>
    <dgm:pt modelId="{E45F7A51-AB36-449E-BCB6-18BA43AFC4CC}">
      <dgm:prSet phldrT="[Tekst]" custT="1"/>
      <dgm:spPr/>
      <dgm:t>
        <a:bodyPr/>
        <a:lstStyle/>
        <a:p>
          <a:r>
            <a:rPr lang="pl-PL" sz="1600" b="0" dirty="0" smtClean="0">
              <a:latin typeface="Lato"/>
            </a:rPr>
            <a:t>Zmiany strukturalne</a:t>
          </a:r>
          <a:endParaRPr lang="en-GB" sz="1600" b="0" dirty="0">
            <a:latin typeface="Lato"/>
          </a:endParaRPr>
        </a:p>
      </dgm:t>
    </dgm:pt>
    <dgm:pt modelId="{18EA81FC-F6F2-4CCE-B495-CCFAAC5EE45A}" type="parTrans" cxnId="{D41D6DF7-BF90-4AE9-AB16-42E73D0D4338}">
      <dgm:prSet/>
      <dgm:spPr/>
      <dgm:t>
        <a:bodyPr/>
        <a:lstStyle/>
        <a:p>
          <a:endParaRPr lang="en-GB" sz="1600" b="0">
            <a:latin typeface="Lato"/>
          </a:endParaRPr>
        </a:p>
      </dgm:t>
    </dgm:pt>
    <dgm:pt modelId="{DFA4E8D3-B486-40EE-A8FA-EC70B6D8F971}" type="sibTrans" cxnId="{D41D6DF7-BF90-4AE9-AB16-42E73D0D4338}">
      <dgm:prSet/>
      <dgm:spPr/>
      <dgm:t>
        <a:bodyPr/>
        <a:lstStyle/>
        <a:p>
          <a:endParaRPr lang="en-GB" sz="1600" b="0">
            <a:latin typeface="Lato"/>
          </a:endParaRPr>
        </a:p>
      </dgm:t>
    </dgm:pt>
    <dgm:pt modelId="{2025104A-1942-4C44-9CEB-87FA4560F9B3}">
      <dgm:prSet phldrT="[Tekst]" custT="1"/>
      <dgm:spPr/>
      <dgm:t>
        <a:bodyPr/>
        <a:lstStyle/>
        <a:p>
          <a:r>
            <a:rPr lang="pl-PL" sz="1600" b="0" dirty="0" smtClean="0">
              <a:latin typeface="Lato"/>
            </a:rPr>
            <a:t>Efekty synergii (synchronizacja efektów)</a:t>
          </a:r>
          <a:endParaRPr lang="en-GB" sz="1600" b="0" dirty="0">
            <a:latin typeface="Lato"/>
          </a:endParaRPr>
        </a:p>
      </dgm:t>
    </dgm:pt>
    <dgm:pt modelId="{74BE1498-F5D8-45E0-BE6E-C7B88F6FE5E2}" type="parTrans" cxnId="{2F4E5BEB-FC92-48EA-829D-85A48CFD75B2}">
      <dgm:prSet/>
      <dgm:spPr/>
      <dgm:t>
        <a:bodyPr/>
        <a:lstStyle/>
        <a:p>
          <a:endParaRPr lang="en-GB" sz="1600" b="0">
            <a:latin typeface="Lato"/>
          </a:endParaRPr>
        </a:p>
      </dgm:t>
    </dgm:pt>
    <dgm:pt modelId="{46E16BAB-CD16-438C-9F78-8C8A0E847923}" type="sibTrans" cxnId="{2F4E5BEB-FC92-48EA-829D-85A48CFD75B2}">
      <dgm:prSet/>
      <dgm:spPr/>
      <dgm:t>
        <a:bodyPr/>
        <a:lstStyle/>
        <a:p>
          <a:endParaRPr lang="en-GB" sz="1600" b="0">
            <a:latin typeface="Lato"/>
          </a:endParaRPr>
        </a:p>
      </dgm:t>
    </dgm:pt>
    <dgm:pt modelId="{206E34D2-C2A3-4A9C-B134-C8D253C521DF}">
      <dgm:prSet phldrT="[Tekst]" custT="1"/>
      <dgm:spPr/>
      <dgm:t>
        <a:bodyPr/>
        <a:lstStyle/>
        <a:p>
          <a:r>
            <a:rPr lang="pl-PL" sz="1600" b="0" dirty="0" smtClean="0">
              <a:latin typeface="Lato"/>
            </a:rPr>
            <a:t>Techniczny, Środowiskowy</a:t>
          </a:r>
          <a:endParaRPr lang="en-GB" sz="1600" b="0" dirty="0">
            <a:latin typeface="Lato"/>
          </a:endParaRPr>
        </a:p>
      </dgm:t>
    </dgm:pt>
    <dgm:pt modelId="{E240E6EF-04E7-4990-B3EA-2C658983B24B}" type="parTrans" cxnId="{935AB5FF-6D70-49BC-8FFC-0C16634A3A25}">
      <dgm:prSet/>
      <dgm:spPr/>
      <dgm:t>
        <a:bodyPr/>
        <a:lstStyle/>
        <a:p>
          <a:endParaRPr lang="en-GB" sz="1600" b="0"/>
        </a:p>
      </dgm:t>
    </dgm:pt>
    <dgm:pt modelId="{A681D6D3-C58E-429F-B4C9-D9C9F543958F}" type="sibTrans" cxnId="{935AB5FF-6D70-49BC-8FFC-0C16634A3A25}">
      <dgm:prSet/>
      <dgm:spPr/>
      <dgm:t>
        <a:bodyPr/>
        <a:lstStyle/>
        <a:p>
          <a:endParaRPr lang="en-GB" sz="1600" b="0"/>
        </a:p>
      </dgm:t>
    </dgm:pt>
    <dgm:pt modelId="{D9DDF572-F17C-48DA-9FCF-23C7F586F43D}">
      <dgm:prSet phldrT="[Tekst]" custT="1"/>
      <dgm:spPr/>
      <dgm:t>
        <a:bodyPr/>
        <a:lstStyle/>
        <a:p>
          <a:r>
            <a:rPr lang="pl-PL" sz="1600" b="0" dirty="0" smtClean="0">
              <a:latin typeface="Lato"/>
            </a:rPr>
            <a:t>Przestrzenny </a:t>
          </a:r>
          <a:endParaRPr lang="en-GB" sz="1600" b="0" dirty="0">
            <a:latin typeface="Lato"/>
          </a:endParaRPr>
        </a:p>
      </dgm:t>
    </dgm:pt>
    <dgm:pt modelId="{D6922740-958C-425D-8F7D-39D45A6B98C7}" type="parTrans" cxnId="{9C29C375-0B67-44A2-989B-288443DA7621}">
      <dgm:prSet/>
      <dgm:spPr/>
      <dgm:t>
        <a:bodyPr/>
        <a:lstStyle/>
        <a:p>
          <a:endParaRPr lang="en-GB" sz="1600" b="0"/>
        </a:p>
      </dgm:t>
    </dgm:pt>
    <dgm:pt modelId="{6EA6020F-CF96-458F-AEC0-D6EDBC7EFA29}" type="sibTrans" cxnId="{9C29C375-0B67-44A2-989B-288443DA7621}">
      <dgm:prSet/>
      <dgm:spPr/>
      <dgm:t>
        <a:bodyPr/>
        <a:lstStyle/>
        <a:p>
          <a:endParaRPr lang="en-GB" sz="1600" b="0"/>
        </a:p>
      </dgm:t>
    </dgm:pt>
    <dgm:pt modelId="{CFA7D7A6-881A-410C-894B-09019F1898B6}" type="pres">
      <dgm:prSet presAssocID="{7D0DD4ED-DB31-436E-BD72-4843DF003590}" presName="Name0" presStyleCnt="0">
        <dgm:presLayoutVars>
          <dgm:dir/>
          <dgm:animLvl val="lvl"/>
          <dgm:resizeHandles val="exact"/>
        </dgm:presLayoutVars>
      </dgm:prSet>
      <dgm:spPr/>
      <dgm:t>
        <a:bodyPr/>
        <a:lstStyle/>
        <a:p>
          <a:endParaRPr lang="en-GB"/>
        </a:p>
      </dgm:t>
    </dgm:pt>
    <dgm:pt modelId="{8650F7C4-A688-4948-9362-C4DDC45CA637}" type="pres">
      <dgm:prSet presAssocID="{7D0DD4ED-DB31-436E-BD72-4843DF003590}" presName="tSp" presStyleCnt="0"/>
      <dgm:spPr/>
    </dgm:pt>
    <dgm:pt modelId="{02791863-A381-4620-92D3-BF4760031B14}" type="pres">
      <dgm:prSet presAssocID="{7D0DD4ED-DB31-436E-BD72-4843DF003590}" presName="bSp" presStyleCnt="0"/>
      <dgm:spPr/>
    </dgm:pt>
    <dgm:pt modelId="{DAAA528B-7C16-4047-BF56-37D3BA68204A}" type="pres">
      <dgm:prSet presAssocID="{7D0DD4ED-DB31-436E-BD72-4843DF003590}" presName="process" presStyleCnt="0"/>
      <dgm:spPr/>
    </dgm:pt>
    <dgm:pt modelId="{A153A08E-8B9B-4626-BB81-6D111AB524A3}" type="pres">
      <dgm:prSet presAssocID="{3CD05A75-A0CC-47BD-A3C3-02BD384A95C7}" presName="composite1" presStyleCnt="0"/>
      <dgm:spPr/>
    </dgm:pt>
    <dgm:pt modelId="{4FC7D212-189D-4F78-9AD1-2F29074FC3A1}" type="pres">
      <dgm:prSet presAssocID="{3CD05A75-A0CC-47BD-A3C3-02BD384A95C7}" presName="dummyNode1" presStyleLbl="node1" presStyleIdx="0" presStyleCnt="3"/>
      <dgm:spPr/>
    </dgm:pt>
    <dgm:pt modelId="{A92C8394-DA73-48E8-A3C0-C3555BA0B08B}" type="pres">
      <dgm:prSet presAssocID="{3CD05A75-A0CC-47BD-A3C3-02BD384A95C7}" presName="childNode1" presStyleLbl="bgAcc1" presStyleIdx="0" presStyleCnt="3" custScaleY="157136">
        <dgm:presLayoutVars>
          <dgm:bulletEnabled val="1"/>
        </dgm:presLayoutVars>
      </dgm:prSet>
      <dgm:spPr/>
      <dgm:t>
        <a:bodyPr/>
        <a:lstStyle/>
        <a:p>
          <a:endParaRPr lang="en-GB"/>
        </a:p>
      </dgm:t>
    </dgm:pt>
    <dgm:pt modelId="{817F433B-296D-4A4B-A0C1-2819E6C5BF16}" type="pres">
      <dgm:prSet presAssocID="{3CD05A75-A0CC-47BD-A3C3-02BD384A95C7}" presName="childNode1tx" presStyleLbl="bgAcc1" presStyleIdx="0" presStyleCnt="3">
        <dgm:presLayoutVars>
          <dgm:bulletEnabled val="1"/>
        </dgm:presLayoutVars>
      </dgm:prSet>
      <dgm:spPr/>
      <dgm:t>
        <a:bodyPr/>
        <a:lstStyle/>
        <a:p>
          <a:endParaRPr lang="en-GB"/>
        </a:p>
      </dgm:t>
    </dgm:pt>
    <dgm:pt modelId="{FDBC7EBD-68ED-4ECC-96FE-9AD0C9C83D37}" type="pres">
      <dgm:prSet presAssocID="{3CD05A75-A0CC-47BD-A3C3-02BD384A95C7}" presName="parentNode1" presStyleLbl="node1" presStyleIdx="0" presStyleCnt="3" custScaleY="52399" custLinFactNeighborX="-1440" custLinFactNeighborY="56075">
        <dgm:presLayoutVars>
          <dgm:chMax val="1"/>
          <dgm:bulletEnabled val="1"/>
        </dgm:presLayoutVars>
      </dgm:prSet>
      <dgm:spPr/>
      <dgm:t>
        <a:bodyPr/>
        <a:lstStyle/>
        <a:p>
          <a:endParaRPr lang="en-GB"/>
        </a:p>
      </dgm:t>
    </dgm:pt>
    <dgm:pt modelId="{B7C7A551-2F61-4D32-AF93-6C1EAC3DDEDF}" type="pres">
      <dgm:prSet presAssocID="{3CD05A75-A0CC-47BD-A3C3-02BD384A95C7}" presName="connSite1" presStyleCnt="0"/>
      <dgm:spPr/>
    </dgm:pt>
    <dgm:pt modelId="{038AA8DC-5DDD-4C00-8753-C6EBD68A3AEC}" type="pres">
      <dgm:prSet presAssocID="{AF07194B-A7F8-49F3-958A-79F3CCE6F4E1}" presName="Name9" presStyleLbl="sibTrans2D1" presStyleIdx="0" presStyleCnt="2"/>
      <dgm:spPr/>
      <dgm:t>
        <a:bodyPr/>
        <a:lstStyle/>
        <a:p>
          <a:endParaRPr lang="en-GB"/>
        </a:p>
      </dgm:t>
    </dgm:pt>
    <dgm:pt modelId="{4691714C-5C6E-455A-A312-5EBD835D8847}" type="pres">
      <dgm:prSet presAssocID="{FFAD57F3-E0C8-4668-BAEB-11357C3DB254}" presName="composite2" presStyleCnt="0"/>
      <dgm:spPr/>
    </dgm:pt>
    <dgm:pt modelId="{797C57DC-47D5-4058-A81D-F3A25E4DA546}" type="pres">
      <dgm:prSet presAssocID="{FFAD57F3-E0C8-4668-BAEB-11357C3DB254}" presName="dummyNode2" presStyleLbl="node1" presStyleIdx="0" presStyleCnt="3"/>
      <dgm:spPr/>
    </dgm:pt>
    <dgm:pt modelId="{D8B8CF4A-0A55-4FC4-ACDA-92D74C6EF0C9}" type="pres">
      <dgm:prSet presAssocID="{FFAD57F3-E0C8-4668-BAEB-11357C3DB254}" presName="childNode2" presStyleLbl="bgAcc1" presStyleIdx="1" presStyleCnt="3" custScaleY="157136">
        <dgm:presLayoutVars>
          <dgm:bulletEnabled val="1"/>
        </dgm:presLayoutVars>
      </dgm:prSet>
      <dgm:spPr/>
      <dgm:t>
        <a:bodyPr/>
        <a:lstStyle/>
        <a:p>
          <a:endParaRPr lang="en-GB"/>
        </a:p>
      </dgm:t>
    </dgm:pt>
    <dgm:pt modelId="{D0B9B07D-FCDB-43A9-B1AD-1502773BEBF3}" type="pres">
      <dgm:prSet presAssocID="{FFAD57F3-E0C8-4668-BAEB-11357C3DB254}" presName="childNode2tx" presStyleLbl="bgAcc1" presStyleIdx="1" presStyleCnt="3">
        <dgm:presLayoutVars>
          <dgm:bulletEnabled val="1"/>
        </dgm:presLayoutVars>
      </dgm:prSet>
      <dgm:spPr/>
      <dgm:t>
        <a:bodyPr/>
        <a:lstStyle/>
        <a:p>
          <a:endParaRPr lang="en-GB"/>
        </a:p>
      </dgm:t>
    </dgm:pt>
    <dgm:pt modelId="{FB066386-F68F-4F3D-9404-3C94F6713ACC}" type="pres">
      <dgm:prSet presAssocID="{FFAD57F3-E0C8-4668-BAEB-11357C3DB254}" presName="parentNode2" presStyleLbl="node1" presStyleIdx="1" presStyleCnt="3" custScaleY="52399" custLinFactNeighborX="3823" custLinFactNeighborY="-58629">
        <dgm:presLayoutVars>
          <dgm:chMax val="0"/>
          <dgm:bulletEnabled val="1"/>
        </dgm:presLayoutVars>
      </dgm:prSet>
      <dgm:spPr/>
      <dgm:t>
        <a:bodyPr/>
        <a:lstStyle/>
        <a:p>
          <a:endParaRPr lang="en-GB"/>
        </a:p>
      </dgm:t>
    </dgm:pt>
    <dgm:pt modelId="{6A7714EB-B35A-4BA4-954A-E8364813597A}" type="pres">
      <dgm:prSet presAssocID="{FFAD57F3-E0C8-4668-BAEB-11357C3DB254}" presName="connSite2" presStyleCnt="0"/>
      <dgm:spPr/>
    </dgm:pt>
    <dgm:pt modelId="{2B48F25A-2814-484E-8274-18DFBFB6B229}" type="pres">
      <dgm:prSet presAssocID="{410492D1-77EC-4915-8E0B-7F2819244799}" presName="Name18" presStyleLbl="sibTrans2D1" presStyleIdx="1" presStyleCnt="2"/>
      <dgm:spPr/>
      <dgm:t>
        <a:bodyPr/>
        <a:lstStyle/>
        <a:p>
          <a:endParaRPr lang="en-GB"/>
        </a:p>
      </dgm:t>
    </dgm:pt>
    <dgm:pt modelId="{7B90152E-CFE6-4E7E-B8DF-C2DDC689B66B}" type="pres">
      <dgm:prSet presAssocID="{D7E6F250-8D5D-4A38-B8CA-C703558963D4}" presName="composite1" presStyleCnt="0"/>
      <dgm:spPr/>
    </dgm:pt>
    <dgm:pt modelId="{D37D9EA0-0827-4198-8344-E46DE8D664F9}" type="pres">
      <dgm:prSet presAssocID="{D7E6F250-8D5D-4A38-B8CA-C703558963D4}" presName="dummyNode1" presStyleLbl="node1" presStyleIdx="1" presStyleCnt="3"/>
      <dgm:spPr/>
    </dgm:pt>
    <dgm:pt modelId="{579EEAE5-8CE9-4CFB-A0C7-FAACCEB22E2C}" type="pres">
      <dgm:prSet presAssocID="{D7E6F250-8D5D-4A38-B8CA-C703558963D4}" presName="childNode1" presStyleLbl="bgAcc1" presStyleIdx="2" presStyleCnt="3" custScaleY="157136">
        <dgm:presLayoutVars>
          <dgm:bulletEnabled val="1"/>
        </dgm:presLayoutVars>
      </dgm:prSet>
      <dgm:spPr/>
      <dgm:t>
        <a:bodyPr/>
        <a:lstStyle/>
        <a:p>
          <a:endParaRPr lang="en-GB"/>
        </a:p>
      </dgm:t>
    </dgm:pt>
    <dgm:pt modelId="{56949A87-13D4-48B5-91D8-C13B65690D76}" type="pres">
      <dgm:prSet presAssocID="{D7E6F250-8D5D-4A38-B8CA-C703558963D4}" presName="childNode1tx" presStyleLbl="bgAcc1" presStyleIdx="2" presStyleCnt="3">
        <dgm:presLayoutVars>
          <dgm:bulletEnabled val="1"/>
        </dgm:presLayoutVars>
      </dgm:prSet>
      <dgm:spPr/>
      <dgm:t>
        <a:bodyPr/>
        <a:lstStyle/>
        <a:p>
          <a:endParaRPr lang="en-GB"/>
        </a:p>
      </dgm:t>
    </dgm:pt>
    <dgm:pt modelId="{6554C602-0BE6-4809-958C-FD7C40EE4482}" type="pres">
      <dgm:prSet presAssocID="{D7E6F250-8D5D-4A38-B8CA-C703558963D4}" presName="parentNode1" presStyleLbl="node1" presStyleIdx="2" presStyleCnt="3" custScaleY="52399" custLinFactNeighborX="1801" custLinFactNeighborY="65234">
        <dgm:presLayoutVars>
          <dgm:chMax val="1"/>
          <dgm:bulletEnabled val="1"/>
        </dgm:presLayoutVars>
      </dgm:prSet>
      <dgm:spPr/>
      <dgm:t>
        <a:bodyPr/>
        <a:lstStyle/>
        <a:p>
          <a:endParaRPr lang="en-GB"/>
        </a:p>
      </dgm:t>
    </dgm:pt>
    <dgm:pt modelId="{33AEC2DB-97B9-419D-97D0-293B3FE1C1B5}" type="pres">
      <dgm:prSet presAssocID="{D7E6F250-8D5D-4A38-B8CA-C703558963D4}" presName="connSite1" presStyleCnt="0"/>
      <dgm:spPr/>
    </dgm:pt>
  </dgm:ptLst>
  <dgm:cxnLst>
    <dgm:cxn modelId="{F96BC92C-2864-4EDE-A028-93133C5F8EDF}" type="presOf" srcId="{648E74D6-9A37-4092-9953-A9DC40FDAE75}" destId="{817F433B-296D-4A4B-A0C1-2819E6C5BF16}" srcOrd="1" destOrd="1" presId="urn:microsoft.com/office/officeart/2005/8/layout/hProcess4"/>
    <dgm:cxn modelId="{835562A6-9376-4B11-ABE8-CEDD9BE4218E}" srcId="{7D0DD4ED-DB31-436E-BD72-4843DF003590}" destId="{3CD05A75-A0CC-47BD-A3C3-02BD384A95C7}" srcOrd="0" destOrd="0" parTransId="{5053B75A-9DCC-46D7-9F38-82C21900913B}" sibTransId="{AF07194B-A7F8-49F3-958A-79F3CCE6F4E1}"/>
    <dgm:cxn modelId="{935AB5FF-6D70-49BC-8FFC-0C16634A3A25}" srcId="{FFAD57F3-E0C8-4668-BAEB-11357C3DB254}" destId="{206E34D2-C2A3-4A9C-B134-C8D253C521DF}" srcOrd="1" destOrd="0" parTransId="{E240E6EF-04E7-4990-B3EA-2C658983B24B}" sibTransId="{A681D6D3-C58E-429F-B4C9-D9C9F543958F}"/>
    <dgm:cxn modelId="{8034AF4A-A86C-409C-B39B-9BFBA1D26A81}" type="presOf" srcId="{D9DDF572-F17C-48DA-9FCF-23C7F586F43D}" destId="{D0B9B07D-FCDB-43A9-B1AD-1502773BEBF3}" srcOrd="1" destOrd="2" presId="urn:microsoft.com/office/officeart/2005/8/layout/hProcess4"/>
    <dgm:cxn modelId="{8E8E9AE7-7213-4F59-8966-3F005A8590BF}" type="presOf" srcId="{FB7F4CAB-2C84-44FB-B160-60B08728A241}" destId="{A92C8394-DA73-48E8-A3C0-C3555BA0B08B}" srcOrd="0" destOrd="0" presId="urn:microsoft.com/office/officeart/2005/8/layout/hProcess4"/>
    <dgm:cxn modelId="{C9DD2EAD-9A99-4A9D-BA10-C1302C145E97}" type="presOf" srcId="{206E34D2-C2A3-4A9C-B134-C8D253C521DF}" destId="{D0B9B07D-FCDB-43A9-B1AD-1502773BEBF3}" srcOrd="1" destOrd="1" presId="urn:microsoft.com/office/officeart/2005/8/layout/hProcess4"/>
    <dgm:cxn modelId="{10CAEFF1-9058-4D87-961B-3009FBDBF4E0}" srcId="{3CD05A75-A0CC-47BD-A3C3-02BD384A95C7}" destId="{648E74D6-9A37-4092-9953-A9DC40FDAE75}" srcOrd="1" destOrd="0" parTransId="{C2D5802D-B8C1-4F1D-880E-B3E7F0F001F1}" sibTransId="{D8A7429C-6B4C-4206-B03F-78C891DE630D}"/>
    <dgm:cxn modelId="{06C51B6E-36FD-4599-ADC9-CE080FEDDDC9}" type="presOf" srcId="{2025104A-1942-4C44-9CEB-87FA4560F9B3}" destId="{579EEAE5-8CE9-4CFB-A0C7-FAACCEB22E2C}" srcOrd="0" destOrd="1" presId="urn:microsoft.com/office/officeart/2005/8/layout/hProcess4"/>
    <dgm:cxn modelId="{9D79B0B4-484B-4EB4-87ED-DDCC3105D8AA}" srcId="{3CD05A75-A0CC-47BD-A3C3-02BD384A95C7}" destId="{FB7F4CAB-2C84-44FB-B160-60B08728A241}" srcOrd="0" destOrd="0" parTransId="{AD9F8F4A-F9AF-4D85-B455-76C4F2B333EB}" sibTransId="{B0F157AC-1E7A-4639-AEA2-571D1AC9AA1C}"/>
    <dgm:cxn modelId="{F58B34E5-6660-4B85-925B-4C066957BCB0}" type="presOf" srcId="{8164DEA4-E1F8-45D8-98E4-3B9E44FA14AB}" destId="{D0B9B07D-FCDB-43A9-B1AD-1502773BEBF3}" srcOrd="1" destOrd="0" presId="urn:microsoft.com/office/officeart/2005/8/layout/hProcess4"/>
    <dgm:cxn modelId="{EE7A67F2-5DA2-4FF1-958D-8CBA670ADDED}" srcId="{FFAD57F3-E0C8-4668-BAEB-11357C3DB254}" destId="{8164DEA4-E1F8-45D8-98E4-3B9E44FA14AB}" srcOrd="0" destOrd="0" parTransId="{55E6D1AB-E501-4A5F-846F-E42AAB04B637}" sibTransId="{C15715CF-BEDE-4DA4-A20A-5A1D2DC81233}"/>
    <dgm:cxn modelId="{7929B8BE-4871-4741-83DD-0A0C33509EB0}" type="presOf" srcId="{D9DDF572-F17C-48DA-9FCF-23C7F586F43D}" destId="{D8B8CF4A-0A55-4FC4-ACDA-92D74C6EF0C9}" srcOrd="0" destOrd="2" presId="urn:microsoft.com/office/officeart/2005/8/layout/hProcess4"/>
    <dgm:cxn modelId="{9815BD2C-E11D-4DB8-94B8-D117A2A18947}" type="presOf" srcId="{8164DEA4-E1F8-45D8-98E4-3B9E44FA14AB}" destId="{D8B8CF4A-0A55-4FC4-ACDA-92D74C6EF0C9}" srcOrd="0" destOrd="0" presId="urn:microsoft.com/office/officeart/2005/8/layout/hProcess4"/>
    <dgm:cxn modelId="{D2A04E5F-2A0E-4EDF-A3FF-0ECC90981E27}" type="presOf" srcId="{FFAD57F3-E0C8-4668-BAEB-11357C3DB254}" destId="{FB066386-F68F-4F3D-9404-3C94F6713ACC}" srcOrd="0" destOrd="0" presId="urn:microsoft.com/office/officeart/2005/8/layout/hProcess4"/>
    <dgm:cxn modelId="{5D5F0591-EF57-4362-8C24-636D4670CF2B}" type="presOf" srcId="{D7E6F250-8D5D-4A38-B8CA-C703558963D4}" destId="{6554C602-0BE6-4809-958C-FD7C40EE4482}" srcOrd="0" destOrd="0" presId="urn:microsoft.com/office/officeart/2005/8/layout/hProcess4"/>
    <dgm:cxn modelId="{46052EC9-CBA4-4B04-BF43-505F240D8B43}" type="presOf" srcId="{E45F7A51-AB36-449E-BCB6-18BA43AFC4CC}" destId="{579EEAE5-8CE9-4CFB-A0C7-FAACCEB22E2C}" srcOrd="0" destOrd="0" presId="urn:microsoft.com/office/officeart/2005/8/layout/hProcess4"/>
    <dgm:cxn modelId="{6373E9F2-1BE4-4BC5-ACA9-745CC384CAA1}" type="presOf" srcId="{FB7F4CAB-2C84-44FB-B160-60B08728A241}" destId="{817F433B-296D-4A4B-A0C1-2819E6C5BF16}" srcOrd="1" destOrd="0" presId="urn:microsoft.com/office/officeart/2005/8/layout/hProcess4"/>
    <dgm:cxn modelId="{AD22D5B9-7A62-4047-803B-5E8C2034A802}" type="presOf" srcId="{648E74D6-9A37-4092-9953-A9DC40FDAE75}" destId="{A92C8394-DA73-48E8-A3C0-C3555BA0B08B}" srcOrd="0" destOrd="1" presId="urn:microsoft.com/office/officeart/2005/8/layout/hProcess4"/>
    <dgm:cxn modelId="{D41D6DF7-BF90-4AE9-AB16-42E73D0D4338}" srcId="{D7E6F250-8D5D-4A38-B8CA-C703558963D4}" destId="{E45F7A51-AB36-449E-BCB6-18BA43AFC4CC}" srcOrd="0" destOrd="0" parTransId="{18EA81FC-F6F2-4CCE-B495-CCFAAC5EE45A}" sibTransId="{DFA4E8D3-B486-40EE-A8FA-EC70B6D8F971}"/>
    <dgm:cxn modelId="{2F4E5BEB-FC92-48EA-829D-85A48CFD75B2}" srcId="{D7E6F250-8D5D-4A38-B8CA-C703558963D4}" destId="{2025104A-1942-4C44-9CEB-87FA4560F9B3}" srcOrd="1" destOrd="0" parTransId="{74BE1498-F5D8-45E0-BE6E-C7B88F6FE5E2}" sibTransId="{46E16BAB-CD16-438C-9F78-8C8A0E847923}"/>
    <dgm:cxn modelId="{9C29C375-0B67-44A2-989B-288443DA7621}" srcId="{FFAD57F3-E0C8-4668-BAEB-11357C3DB254}" destId="{D9DDF572-F17C-48DA-9FCF-23C7F586F43D}" srcOrd="2" destOrd="0" parTransId="{D6922740-958C-425D-8F7D-39D45A6B98C7}" sibTransId="{6EA6020F-CF96-458F-AEC0-D6EDBC7EFA29}"/>
    <dgm:cxn modelId="{E4176D1B-0F26-4D57-A14F-AE84C4601802}" type="presOf" srcId="{206E34D2-C2A3-4A9C-B134-C8D253C521DF}" destId="{D8B8CF4A-0A55-4FC4-ACDA-92D74C6EF0C9}" srcOrd="0" destOrd="1" presId="urn:microsoft.com/office/officeart/2005/8/layout/hProcess4"/>
    <dgm:cxn modelId="{35B20914-4EC4-44E7-9280-1C6981E878BC}" type="presOf" srcId="{AF07194B-A7F8-49F3-958A-79F3CCE6F4E1}" destId="{038AA8DC-5DDD-4C00-8753-C6EBD68A3AEC}" srcOrd="0" destOrd="0" presId="urn:microsoft.com/office/officeart/2005/8/layout/hProcess4"/>
    <dgm:cxn modelId="{4FF28F66-8E70-4554-AB69-EFD1C3EBA996}" type="presOf" srcId="{E45F7A51-AB36-449E-BCB6-18BA43AFC4CC}" destId="{56949A87-13D4-48B5-91D8-C13B65690D76}" srcOrd="1" destOrd="0" presId="urn:microsoft.com/office/officeart/2005/8/layout/hProcess4"/>
    <dgm:cxn modelId="{A577AFA5-C920-42CE-8265-7414E8B53958}" type="presOf" srcId="{2025104A-1942-4C44-9CEB-87FA4560F9B3}" destId="{56949A87-13D4-48B5-91D8-C13B65690D76}" srcOrd="1" destOrd="1" presId="urn:microsoft.com/office/officeart/2005/8/layout/hProcess4"/>
    <dgm:cxn modelId="{C4286DCA-857E-4DA5-A13F-307AA724DE66}" srcId="{7D0DD4ED-DB31-436E-BD72-4843DF003590}" destId="{FFAD57F3-E0C8-4668-BAEB-11357C3DB254}" srcOrd="1" destOrd="0" parTransId="{0877E360-23AF-46B4-AF0F-36B4AFAE9A67}" sibTransId="{410492D1-77EC-4915-8E0B-7F2819244799}"/>
    <dgm:cxn modelId="{FC788568-A556-40DA-B180-00C300A14599}" type="presOf" srcId="{410492D1-77EC-4915-8E0B-7F2819244799}" destId="{2B48F25A-2814-484E-8274-18DFBFB6B229}" srcOrd="0" destOrd="0" presId="urn:microsoft.com/office/officeart/2005/8/layout/hProcess4"/>
    <dgm:cxn modelId="{7B280E00-B213-4A5E-B66E-A00EAE2E12AF}" srcId="{7D0DD4ED-DB31-436E-BD72-4843DF003590}" destId="{D7E6F250-8D5D-4A38-B8CA-C703558963D4}" srcOrd="2" destOrd="0" parTransId="{387B9094-8EEF-4A57-A6E2-9E45FCE69F4B}" sibTransId="{19F97574-9101-4374-992C-3DAA60E50F1F}"/>
    <dgm:cxn modelId="{4796182B-4622-44F0-BC7E-E56D53CAEF05}" type="presOf" srcId="{3CD05A75-A0CC-47BD-A3C3-02BD384A95C7}" destId="{FDBC7EBD-68ED-4ECC-96FE-9AD0C9C83D37}" srcOrd="0" destOrd="0" presId="urn:microsoft.com/office/officeart/2005/8/layout/hProcess4"/>
    <dgm:cxn modelId="{BEDF8427-F74E-4176-945C-E9B4E23CD659}" type="presOf" srcId="{7D0DD4ED-DB31-436E-BD72-4843DF003590}" destId="{CFA7D7A6-881A-410C-894B-09019F1898B6}" srcOrd="0" destOrd="0" presId="urn:microsoft.com/office/officeart/2005/8/layout/hProcess4"/>
    <dgm:cxn modelId="{FB3D4323-D2F2-417C-ADBD-B78375480A43}" type="presParOf" srcId="{CFA7D7A6-881A-410C-894B-09019F1898B6}" destId="{8650F7C4-A688-4948-9362-C4DDC45CA637}" srcOrd="0" destOrd="0" presId="urn:microsoft.com/office/officeart/2005/8/layout/hProcess4"/>
    <dgm:cxn modelId="{FE3A53F5-FF51-43F5-8F29-B8646D49FDE7}" type="presParOf" srcId="{CFA7D7A6-881A-410C-894B-09019F1898B6}" destId="{02791863-A381-4620-92D3-BF4760031B14}" srcOrd="1" destOrd="0" presId="urn:microsoft.com/office/officeart/2005/8/layout/hProcess4"/>
    <dgm:cxn modelId="{C1B64722-2CC9-4D2A-B496-12C54CEBBFB2}" type="presParOf" srcId="{CFA7D7A6-881A-410C-894B-09019F1898B6}" destId="{DAAA528B-7C16-4047-BF56-37D3BA68204A}" srcOrd="2" destOrd="0" presId="urn:microsoft.com/office/officeart/2005/8/layout/hProcess4"/>
    <dgm:cxn modelId="{F67678A6-C59B-4A04-A198-23316AE50C51}" type="presParOf" srcId="{DAAA528B-7C16-4047-BF56-37D3BA68204A}" destId="{A153A08E-8B9B-4626-BB81-6D111AB524A3}" srcOrd="0" destOrd="0" presId="urn:microsoft.com/office/officeart/2005/8/layout/hProcess4"/>
    <dgm:cxn modelId="{5EA527AF-6DAE-4EA0-8273-8D6CA03CA189}" type="presParOf" srcId="{A153A08E-8B9B-4626-BB81-6D111AB524A3}" destId="{4FC7D212-189D-4F78-9AD1-2F29074FC3A1}" srcOrd="0" destOrd="0" presId="urn:microsoft.com/office/officeart/2005/8/layout/hProcess4"/>
    <dgm:cxn modelId="{D9205239-7252-4FCB-9457-0E6904D7D1CD}" type="presParOf" srcId="{A153A08E-8B9B-4626-BB81-6D111AB524A3}" destId="{A92C8394-DA73-48E8-A3C0-C3555BA0B08B}" srcOrd="1" destOrd="0" presId="urn:microsoft.com/office/officeart/2005/8/layout/hProcess4"/>
    <dgm:cxn modelId="{AB366E33-89CF-410B-A763-2C81279E48B0}" type="presParOf" srcId="{A153A08E-8B9B-4626-BB81-6D111AB524A3}" destId="{817F433B-296D-4A4B-A0C1-2819E6C5BF16}" srcOrd="2" destOrd="0" presId="urn:microsoft.com/office/officeart/2005/8/layout/hProcess4"/>
    <dgm:cxn modelId="{06E50F45-3F25-47AB-9C8C-DE67BF2F021E}" type="presParOf" srcId="{A153A08E-8B9B-4626-BB81-6D111AB524A3}" destId="{FDBC7EBD-68ED-4ECC-96FE-9AD0C9C83D37}" srcOrd="3" destOrd="0" presId="urn:microsoft.com/office/officeart/2005/8/layout/hProcess4"/>
    <dgm:cxn modelId="{E1B3C561-B381-419C-8A9A-3A34479246A8}" type="presParOf" srcId="{A153A08E-8B9B-4626-BB81-6D111AB524A3}" destId="{B7C7A551-2F61-4D32-AF93-6C1EAC3DDEDF}" srcOrd="4" destOrd="0" presId="urn:microsoft.com/office/officeart/2005/8/layout/hProcess4"/>
    <dgm:cxn modelId="{F9F41D93-AB50-49F8-9C7C-0AA024731E4E}" type="presParOf" srcId="{DAAA528B-7C16-4047-BF56-37D3BA68204A}" destId="{038AA8DC-5DDD-4C00-8753-C6EBD68A3AEC}" srcOrd="1" destOrd="0" presId="urn:microsoft.com/office/officeart/2005/8/layout/hProcess4"/>
    <dgm:cxn modelId="{86BDB832-8F83-4691-AAF6-F8251A03BE0D}" type="presParOf" srcId="{DAAA528B-7C16-4047-BF56-37D3BA68204A}" destId="{4691714C-5C6E-455A-A312-5EBD835D8847}" srcOrd="2" destOrd="0" presId="urn:microsoft.com/office/officeart/2005/8/layout/hProcess4"/>
    <dgm:cxn modelId="{E380A224-86DE-4920-B939-3FD1FF93E365}" type="presParOf" srcId="{4691714C-5C6E-455A-A312-5EBD835D8847}" destId="{797C57DC-47D5-4058-A81D-F3A25E4DA546}" srcOrd="0" destOrd="0" presId="urn:microsoft.com/office/officeart/2005/8/layout/hProcess4"/>
    <dgm:cxn modelId="{B3A5A6AC-6F30-4245-BA92-0557E3298277}" type="presParOf" srcId="{4691714C-5C6E-455A-A312-5EBD835D8847}" destId="{D8B8CF4A-0A55-4FC4-ACDA-92D74C6EF0C9}" srcOrd="1" destOrd="0" presId="urn:microsoft.com/office/officeart/2005/8/layout/hProcess4"/>
    <dgm:cxn modelId="{BBCB9FF7-DCBE-43DA-9809-AFABD6FFD0D1}" type="presParOf" srcId="{4691714C-5C6E-455A-A312-5EBD835D8847}" destId="{D0B9B07D-FCDB-43A9-B1AD-1502773BEBF3}" srcOrd="2" destOrd="0" presId="urn:microsoft.com/office/officeart/2005/8/layout/hProcess4"/>
    <dgm:cxn modelId="{C2A448FB-0B24-4605-ADF5-53585E6EED3A}" type="presParOf" srcId="{4691714C-5C6E-455A-A312-5EBD835D8847}" destId="{FB066386-F68F-4F3D-9404-3C94F6713ACC}" srcOrd="3" destOrd="0" presId="urn:microsoft.com/office/officeart/2005/8/layout/hProcess4"/>
    <dgm:cxn modelId="{8D1DEDED-3A1E-409A-9C49-773B0088364C}" type="presParOf" srcId="{4691714C-5C6E-455A-A312-5EBD835D8847}" destId="{6A7714EB-B35A-4BA4-954A-E8364813597A}" srcOrd="4" destOrd="0" presId="urn:microsoft.com/office/officeart/2005/8/layout/hProcess4"/>
    <dgm:cxn modelId="{7969E510-A5AE-4A2E-AB6A-87C3D1686C84}" type="presParOf" srcId="{DAAA528B-7C16-4047-BF56-37D3BA68204A}" destId="{2B48F25A-2814-484E-8274-18DFBFB6B229}" srcOrd="3" destOrd="0" presId="urn:microsoft.com/office/officeart/2005/8/layout/hProcess4"/>
    <dgm:cxn modelId="{2CB433F0-7ACF-4222-A6AF-73271D508526}" type="presParOf" srcId="{DAAA528B-7C16-4047-BF56-37D3BA68204A}" destId="{7B90152E-CFE6-4E7E-B8DF-C2DDC689B66B}" srcOrd="4" destOrd="0" presId="urn:microsoft.com/office/officeart/2005/8/layout/hProcess4"/>
    <dgm:cxn modelId="{89DA2AB9-26A9-45BC-9628-4D42511F9B29}" type="presParOf" srcId="{7B90152E-CFE6-4E7E-B8DF-C2DDC689B66B}" destId="{D37D9EA0-0827-4198-8344-E46DE8D664F9}" srcOrd="0" destOrd="0" presId="urn:microsoft.com/office/officeart/2005/8/layout/hProcess4"/>
    <dgm:cxn modelId="{7D0403BA-6AAD-497F-818E-81602F0E853D}" type="presParOf" srcId="{7B90152E-CFE6-4E7E-B8DF-C2DDC689B66B}" destId="{579EEAE5-8CE9-4CFB-A0C7-FAACCEB22E2C}" srcOrd="1" destOrd="0" presId="urn:microsoft.com/office/officeart/2005/8/layout/hProcess4"/>
    <dgm:cxn modelId="{53338B09-FAB0-45AD-9680-B741B4FD8835}" type="presParOf" srcId="{7B90152E-CFE6-4E7E-B8DF-C2DDC689B66B}" destId="{56949A87-13D4-48B5-91D8-C13B65690D76}" srcOrd="2" destOrd="0" presId="urn:microsoft.com/office/officeart/2005/8/layout/hProcess4"/>
    <dgm:cxn modelId="{B9C24959-B2F6-4687-B16A-873B2A56325C}" type="presParOf" srcId="{7B90152E-CFE6-4E7E-B8DF-C2DDC689B66B}" destId="{6554C602-0BE6-4809-958C-FD7C40EE4482}" srcOrd="3" destOrd="0" presId="urn:microsoft.com/office/officeart/2005/8/layout/hProcess4"/>
    <dgm:cxn modelId="{D7C5508F-DF2F-485D-A754-ACEBE54D4151}" type="presParOf" srcId="{7B90152E-CFE6-4E7E-B8DF-C2DDC689B66B}" destId="{33AEC2DB-97B9-419D-97D0-293B3FE1C1B5}" srcOrd="4" destOrd="0" presId="urn:microsoft.com/office/officeart/2005/8/layout/h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60244DB-4D86-49E8-9A49-6F07BD65BDDC}" type="doc">
      <dgm:prSet loTypeId="urn:microsoft.com/office/officeart/2005/8/layout/default#1" loCatId="list" qsTypeId="urn:microsoft.com/office/officeart/2005/8/quickstyle/simple1" qsCatId="simple" csTypeId="urn:microsoft.com/office/officeart/2005/8/colors/accent0_3" csCatId="mainScheme" phldr="1"/>
      <dgm:spPr/>
      <dgm:t>
        <a:bodyPr/>
        <a:lstStyle/>
        <a:p>
          <a:endParaRPr lang="en-GB"/>
        </a:p>
      </dgm:t>
    </dgm:pt>
    <dgm:pt modelId="{AF1A502F-E0F0-459A-8A52-CB5B6A6CABBE}">
      <dgm:prSet phldrT="[Tekst]" custT="1"/>
      <dgm:spPr>
        <a:solidFill>
          <a:schemeClr val="bg1"/>
        </a:solidFill>
        <a:ln>
          <a:solidFill>
            <a:srgbClr val="636466"/>
          </a:solidFill>
        </a:ln>
      </dgm:spPr>
      <dgm:t>
        <a:bodyPr/>
        <a:lstStyle/>
        <a:p>
          <a:r>
            <a:rPr lang="pl-PL" sz="1400" b="0" dirty="0" smtClean="0">
              <a:solidFill>
                <a:srgbClr val="636466"/>
              </a:solidFill>
              <a:latin typeface="Lato"/>
            </a:rPr>
            <a:t>Miejskie dobra wspólne – system wytwarzający strumień jednostek zasobów (</a:t>
          </a:r>
          <a:r>
            <a:rPr lang="pl-PL" sz="1400" b="0" i="1" dirty="0" err="1" smtClean="0">
              <a:solidFill>
                <a:srgbClr val="636466"/>
              </a:solidFill>
              <a:latin typeface="Lato"/>
            </a:rPr>
            <a:t>common-pool</a:t>
          </a:r>
          <a:r>
            <a:rPr lang="pl-PL" sz="1400" b="0" i="1" dirty="0" smtClean="0">
              <a:solidFill>
                <a:srgbClr val="636466"/>
              </a:solidFill>
              <a:latin typeface="Lato"/>
            </a:rPr>
            <a:t> resources -  CPR</a:t>
          </a:r>
          <a:r>
            <a:rPr lang="pl-PL" sz="1400" b="0" dirty="0" smtClean="0">
              <a:solidFill>
                <a:srgbClr val="636466"/>
              </a:solidFill>
              <a:latin typeface="Lato"/>
            </a:rPr>
            <a:t>) , które wykorzystują/przywłaszczają (</a:t>
          </a:r>
          <a:r>
            <a:rPr lang="pl-PL" sz="1400" b="0" i="1" dirty="0" err="1" smtClean="0">
              <a:solidFill>
                <a:srgbClr val="636466"/>
              </a:solidFill>
              <a:latin typeface="Lato"/>
            </a:rPr>
            <a:t>appropriation</a:t>
          </a:r>
          <a:r>
            <a:rPr lang="pl-PL" sz="1400" b="0" dirty="0" smtClean="0">
              <a:solidFill>
                <a:srgbClr val="636466"/>
              </a:solidFill>
              <a:latin typeface="Lato"/>
            </a:rPr>
            <a:t>) użytkownicy miasta.  W przypadku miejskich CPR, system użytkowany jest wspólnie, ale jednostki zasobów są  rywalizacyjne  (na podstawie </a:t>
          </a:r>
          <a:r>
            <a:rPr lang="pl-PL" sz="1400" b="0" dirty="0" err="1" smtClean="0">
              <a:solidFill>
                <a:srgbClr val="636466"/>
              </a:solidFill>
              <a:latin typeface="Lato"/>
            </a:rPr>
            <a:t>Ostrom</a:t>
          </a:r>
          <a:r>
            <a:rPr lang="pl-PL" sz="1400" b="0" dirty="0" smtClean="0">
              <a:solidFill>
                <a:srgbClr val="636466"/>
              </a:solidFill>
              <a:latin typeface="Lato"/>
            </a:rPr>
            <a:t> 1991)</a:t>
          </a:r>
          <a:endParaRPr lang="en-GB" sz="1400" b="0" dirty="0">
            <a:solidFill>
              <a:srgbClr val="636466"/>
            </a:solidFill>
          </a:endParaRPr>
        </a:p>
      </dgm:t>
    </dgm:pt>
    <dgm:pt modelId="{FC596509-9482-46F8-8505-0864C0FBA0E7}" type="parTrans" cxnId="{A8D8CBFC-C755-4B14-BF0C-A6DEEB0B934E}">
      <dgm:prSet/>
      <dgm:spPr/>
      <dgm:t>
        <a:bodyPr/>
        <a:lstStyle/>
        <a:p>
          <a:endParaRPr lang="en-GB" sz="1400" b="0"/>
        </a:p>
      </dgm:t>
    </dgm:pt>
    <dgm:pt modelId="{CC1C4980-3D7A-4CCC-AFE7-86A30A6C0C87}" type="sibTrans" cxnId="{A8D8CBFC-C755-4B14-BF0C-A6DEEB0B934E}">
      <dgm:prSet/>
      <dgm:spPr/>
      <dgm:t>
        <a:bodyPr/>
        <a:lstStyle/>
        <a:p>
          <a:endParaRPr lang="en-GB" sz="1400" b="0"/>
        </a:p>
      </dgm:t>
    </dgm:pt>
    <dgm:pt modelId="{97590506-BDA4-481C-8884-3DFCE0B7094C}">
      <dgm:prSet custT="1"/>
      <dgm:spPr>
        <a:solidFill>
          <a:schemeClr val="bg1"/>
        </a:solidFill>
        <a:ln>
          <a:solidFill>
            <a:srgbClr val="636466"/>
          </a:solidFill>
        </a:ln>
      </dgm:spPr>
      <dgm:t>
        <a:bodyPr/>
        <a:lstStyle/>
        <a:p>
          <a:r>
            <a:rPr lang="pl-PL" sz="1400" b="0" dirty="0" smtClean="0">
              <a:solidFill>
                <a:srgbClr val="636466"/>
              </a:solidFill>
              <a:latin typeface="Lato"/>
            </a:rPr>
            <a:t>Miejskie dobra wspólne – dobra kolektywnie zarządzane przez grupy użytkowników, którzy są zdolni do współpracy w zakresie alokacji współdzielonych zasobów, osiągając przy tym wspólne korzyści i przezwyciężając problem jazdy na gapę (</a:t>
          </a:r>
          <a:r>
            <a:rPr lang="pl-PL" sz="1400" b="0" i="1" dirty="0" err="1" smtClean="0">
              <a:solidFill>
                <a:srgbClr val="636466"/>
              </a:solidFill>
              <a:latin typeface="Lato"/>
            </a:rPr>
            <a:t>free</a:t>
          </a:r>
          <a:r>
            <a:rPr lang="pl-PL" sz="1400" b="0" i="1" dirty="0" smtClean="0">
              <a:solidFill>
                <a:srgbClr val="636466"/>
              </a:solidFill>
              <a:latin typeface="Lato"/>
            </a:rPr>
            <a:t> </a:t>
          </a:r>
          <a:r>
            <a:rPr lang="pl-PL" sz="1400" b="0" i="1" dirty="0" err="1" smtClean="0">
              <a:solidFill>
                <a:srgbClr val="636466"/>
              </a:solidFill>
              <a:latin typeface="Lato"/>
            </a:rPr>
            <a:t>ride</a:t>
          </a:r>
          <a:r>
            <a:rPr lang="pl-PL" sz="1400" b="0" dirty="0" smtClean="0">
              <a:solidFill>
                <a:srgbClr val="636466"/>
              </a:solidFill>
              <a:latin typeface="Lato"/>
            </a:rPr>
            <a:t>) oraz inne wyzwania związane z ograniczonością dóbr wspólnych (Foster 2016)</a:t>
          </a:r>
        </a:p>
      </dgm:t>
    </dgm:pt>
    <dgm:pt modelId="{7CFC8C71-564C-4C00-808E-A0E19FFFD453}" type="parTrans" cxnId="{FAC83920-28BF-4308-9DF0-07634B911843}">
      <dgm:prSet/>
      <dgm:spPr/>
      <dgm:t>
        <a:bodyPr/>
        <a:lstStyle/>
        <a:p>
          <a:endParaRPr lang="en-GB" sz="1400" b="0"/>
        </a:p>
      </dgm:t>
    </dgm:pt>
    <dgm:pt modelId="{D161A26B-C2F1-4008-AF46-BB6F68C5F3A7}" type="sibTrans" cxnId="{FAC83920-28BF-4308-9DF0-07634B911843}">
      <dgm:prSet/>
      <dgm:spPr/>
      <dgm:t>
        <a:bodyPr/>
        <a:lstStyle/>
        <a:p>
          <a:endParaRPr lang="en-GB" sz="1400" b="0"/>
        </a:p>
      </dgm:t>
    </dgm:pt>
    <dgm:pt modelId="{99121E98-8594-47FD-8A46-ABAB32F21BF2}">
      <dgm:prSet custT="1"/>
      <dgm:spPr>
        <a:solidFill>
          <a:schemeClr val="bg1"/>
        </a:solidFill>
        <a:ln>
          <a:solidFill>
            <a:srgbClr val="636466"/>
          </a:solidFill>
        </a:ln>
      </dgm:spPr>
      <dgm:t>
        <a:bodyPr/>
        <a:lstStyle/>
        <a:p>
          <a:r>
            <a:rPr lang="pl-PL" sz="1400" b="0" dirty="0" smtClean="0">
              <a:solidFill>
                <a:srgbClr val="636466"/>
              </a:solidFill>
              <a:latin typeface="Lato"/>
            </a:rPr>
            <a:t>Miejskie dobra wspólne – dobra z powszechnym dostępem i możliwością użytkowania, w przypadku których w proces współprodukcji (</a:t>
          </a:r>
          <a:r>
            <a:rPr lang="pl-PL" sz="1400" b="0" i="1" dirty="0" err="1" smtClean="0">
              <a:solidFill>
                <a:srgbClr val="636466"/>
              </a:solidFill>
              <a:latin typeface="Lato"/>
            </a:rPr>
            <a:t>co-production</a:t>
          </a:r>
          <a:r>
            <a:rPr lang="pl-PL" sz="1400" b="0" dirty="0" smtClean="0">
              <a:solidFill>
                <a:srgbClr val="636466"/>
              </a:solidFill>
              <a:latin typeface="Lato"/>
            </a:rPr>
            <a:t>) i współzarządzania (</a:t>
          </a:r>
          <a:r>
            <a:rPr lang="pl-PL" sz="1400" b="0" i="1" dirty="0" smtClean="0">
              <a:solidFill>
                <a:srgbClr val="636466"/>
              </a:solidFill>
              <a:latin typeface="Lato"/>
            </a:rPr>
            <a:t>co-management</a:t>
          </a:r>
          <a:r>
            <a:rPr lang="pl-PL" sz="1400" b="0" dirty="0" smtClean="0">
              <a:solidFill>
                <a:srgbClr val="636466"/>
              </a:solidFill>
              <a:latin typeface="Lato"/>
            </a:rPr>
            <a:t>) zaangażowani są członkowie społeczności (</a:t>
          </a:r>
          <a:r>
            <a:rPr lang="pl-PL" sz="1400" b="0" dirty="0" err="1" smtClean="0">
              <a:solidFill>
                <a:srgbClr val="636466"/>
              </a:solidFill>
              <a:latin typeface="Lato"/>
            </a:rPr>
            <a:t>Iaione</a:t>
          </a:r>
          <a:r>
            <a:rPr lang="pl-PL" sz="1400" b="0" dirty="0" smtClean="0">
              <a:solidFill>
                <a:srgbClr val="636466"/>
              </a:solidFill>
              <a:latin typeface="Lato"/>
            </a:rPr>
            <a:t> 2016) </a:t>
          </a:r>
          <a:endParaRPr lang="en-GB" sz="1400" b="0" dirty="0">
            <a:solidFill>
              <a:srgbClr val="636466"/>
            </a:solidFill>
          </a:endParaRPr>
        </a:p>
      </dgm:t>
    </dgm:pt>
    <dgm:pt modelId="{8BCE9315-A6AF-4088-9277-AFA12EA2C533}" type="parTrans" cxnId="{A6606CFB-55B5-4B02-9974-0D1B91C85137}">
      <dgm:prSet/>
      <dgm:spPr/>
      <dgm:t>
        <a:bodyPr/>
        <a:lstStyle/>
        <a:p>
          <a:endParaRPr lang="en-GB" sz="1400" b="0"/>
        </a:p>
      </dgm:t>
    </dgm:pt>
    <dgm:pt modelId="{FB48D357-3EC1-48C2-BA72-B224326DD80C}" type="sibTrans" cxnId="{A6606CFB-55B5-4B02-9974-0D1B91C85137}">
      <dgm:prSet/>
      <dgm:spPr/>
      <dgm:t>
        <a:bodyPr/>
        <a:lstStyle/>
        <a:p>
          <a:endParaRPr lang="en-GB" sz="1400" b="0"/>
        </a:p>
      </dgm:t>
    </dgm:pt>
    <dgm:pt modelId="{B45692C0-69DE-4317-B041-3BC18B19124F}">
      <dgm:prSet custT="1"/>
      <dgm:spPr>
        <a:solidFill>
          <a:schemeClr val="bg1"/>
        </a:solidFill>
        <a:ln>
          <a:solidFill>
            <a:srgbClr val="636466"/>
          </a:solidFill>
        </a:ln>
      </dgm:spPr>
      <dgm:t>
        <a:bodyPr/>
        <a:lstStyle/>
        <a:p>
          <a:r>
            <a:rPr lang="pl-PL" sz="1400" b="0" dirty="0" smtClean="0">
              <a:solidFill>
                <a:srgbClr val="636466"/>
              </a:solidFill>
              <a:latin typeface="Lato"/>
            </a:rPr>
            <a:t>Miejskie dobra wspólne – te pierwotnie miejskie dobra publiczne, za które społeczność miasta bierze odpowiedzialność, chroni i wzmacnia dla wzajemnej korzyści. Pojęcie miejskich dóbr wspólnych jest nierozerwalnie związane z procesem </a:t>
          </a:r>
          <a:r>
            <a:rPr lang="pl-PL" sz="1400" b="0" dirty="0" err="1" smtClean="0">
              <a:solidFill>
                <a:srgbClr val="636466"/>
              </a:solidFill>
              <a:latin typeface="Lato"/>
            </a:rPr>
            <a:t>uwspólniania</a:t>
          </a:r>
          <a:r>
            <a:rPr lang="pl-PL" sz="1400" b="0" dirty="0" smtClean="0">
              <a:solidFill>
                <a:srgbClr val="636466"/>
              </a:solidFill>
              <a:latin typeface="Lato"/>
            </a:rPr>
            <a:t> (</a:t>
          </a:r>
          <a:r>
            <a:rPr lang="pl-PL" sz="1400" b="0" i="1" dirty="0" err="1" smtClean="0">
              <a:solidFill>
                <a:srgbClr val="636466"/>
              </a:solidFill>
              <a:latin typeface="Lato"/>
            </a:rPr>
            <a:t>commoning</a:t>
          </a:r>
          <a:r>
            <a:rPr lang="pl-PL" sz="1400" b="0" dirty="0" smtClean="0">
              <a:solidFill>
                <a:srgbClr val="636466"/>
              </a:solidFill>
              <a:latin typeface="Lato"/>
            </a:rPr>
            <a:t>) (Harvey 2012)</a:t>
          </a:r>
          <a:endParaRPr lang="en-GB" sz="1400" b="0" dirty="0">
            <a:solidFill>
              <a:srgbClr val="636466"/>
            </a:solidFill>
          </a:endParaRPr>
        </a:p>
      </dgm:t>
    </dgm:pt>
    <dgm:pt modelId="{01AFF14B-0C83-40C1-96EC-808532297622}" type="parTrans" cxnId="{C0A9F06A-F4D5-4FB7-A7F0-C8B8A02CF440}">
      <dgm:prSet/>
      <dgm:spPr/>
      <dgm:t>
        <a:bodyPr/>
        <a:lstStyle/>
        <a:p>
          <a:endParaRPr lang="en-GB" sz="1400" b="0"/>
        </a:p>
      </dgm:t>
    </dgm:pt>
    <dgm:pt modelId="{EA7EF331-9D4A-4D43-A4F4-AC1567501A0C}" type="sibTrans" cxnId="{C0A9F06A-F4D5-4FB7-A7F0-C8B8A02CF440}">
      <dgm:prSet/>
      <dgm:spPr/>
      <dgm:t>
        <a:bodyPr/>
        <a:lstStyle/>
        <a:p>
          <a:endParaRPr lang="en-GB" sz="1400" b="0"/>
        </a:p>
      </dgm:t>
    </dgm:pt>
    <dgm:pt modelId="{DECB4896-1F08-4DBB-A853-2C56B2235C75}" type="pres">
      <dgm:prSet presAssocID="{360244DB-4D86-49E8-9A49-6F07BD65BDDC}" presName="diagram" presStyleCnt="0">
        <dgm:presLayoutVars>
          <dgm:dir/>
          <dgm:resizeHandles val="exact"/>
        </dgm:presLayoutVars>
      </dgm:prSet>
      <dgm:spPr/>
      <dgm:t>
        <a:bodyPr/>
        <a:lstStyle/>
        <a:p>
          <a:endParaRPr lang="en-GB"/>
        </a:p>
      </dgm:t>
    </dgm:pt>
    <dgm:pt modelId="{43022A25-1A80-46A9-9399-B67559217968}" type="pres">
      <dgm:prSet presAssocID="{AF1A502F-E0F0-459A-8A52-CB5B6A6CABBE}" presName="node" presStyleLbl="node1" presStyleIdx="0" presStyleCnt="4">
        <dgm:presLayoutVars>
          <dgm:bulletEnabled val="1"/>
        </dgm:presLayoutVars>
      </dgm:prSet>
      <dgm:spPr/>
      <dgm:t>
        <a:bodyPr/>
        <a:lstStyle/>
        <a:p>
          <a:endParaRPr lang="en-GB"/>
        </a:p>
      </dgm:t>
    </dgm:pt>
    <dgm:pt modelId="{1B07A843-444F-4BA7-B137-9DFCA0DC8B19}" type="pres">
      <dgm:prSet presAssocID="{CC1C4980-3D7A-4CCC-AFE7-86A30A6C0C87}" presName="sibTrans" presStyleCnt="0"/>
      <dgm:spPr/>
    </dgm:pt>
    <dgm:pt modelId="{767FBE0A-EC20-4037-B980-5F63ADEF2AD9}" type="pres">
      <dgm:prSet presAssocID="{B45692C0-69DE-4317-B041-3BC18B19124F}" presName="node" presStyleLbl="node1" presStyleIdx="1" presStyleCnt="4">
        <dgm:presLayoutVars>
          <dgm:bulletEnabled val="1"/>
        </dgm:presLayoutVars>
      </dgm:prSet>
      <dgm:spPr/>
      <dgm:t>
        <a:bodyPr/>
        <a:lstStyle/>
        <a:p>
          <a:endParaRPr lang="en-GB"/>
        </a:p>
      </dgm:t>
    </dgm:pt>
    <dgm:pt modelId="{BC9FF3A0-4620-46C0-8BAC-731BC6C7731A}" type="pres">
      <dgm:prSet presAssocID="{EA7EF331-9D4A-4D43-A4F4-AC1567501A0C}" presName="sibTrans" presStyleCnt="0"/>
      <dgm:spPr/>
    </dgm:pt>
    <dgm:pt modelId="{C6DEE311-0A84-466B-9391-38A81142F7BF}" type="pres">
      <dgm:prSet presAssocID="{99121E98-8594-47FD-8A46-ABAB32F21BF2}" presName="node" presStyleLbl="node1" presStyleIdx="2" presStyleCnt="4">
        <dgm:presLayoutVars>
          <dgm:bulletEnabled val="1"/>
        </dgm:presLayoutVars>
      </dgm:prSet>
      <dgm:spPr/>
      <dgm:t>
        <a:bodyPr/>
        <a:lstStyle/>
        <a:p>
          <a:endParaRPr lang="en-GB"/>
        </a:p>
      </dgm:t>
    </dgm:pt>
    <dgm:pt modelId="{6AA34500-6840-430C-836B-A19F0455B8E1}" type="pres">
      <dgm:prSet presAssocID="{FB48D357-3EC1-48C2-BA72-B224326DD80C}" presName="sibTrans" presStyleCnt="0"/>
      <dgm:spPr/>
    </dgm:pt>
    <dgm:pt modelId="{7C2EC0CF-E3B0-4A0E-86E2-9096D6A0B636}" type="pres">
      <dgm:prSet presAssocID="{97590506-BDA4-481C-8884-3DFCE0B7094C}" presName="node" presStyleLbl="node1" presStyleIdx="3" presStyleCnt="4">
        <dgm:presLayoutVars>
          <dgm:bulletEnabled val="1"/>
        </dgm:presLayoutVars>
      </dgm:prSet>
      <dgm:spPr/>
      <dgm:t>
        <a:bodyPr/>
        <a:lstStyle/>
        <a:p>
          <a:endParaRPr lang="en-GB"/>
        </a:p>
      </dgm:t>
    </dgm:pt>
  </dgm:ptLst>
  <dgm:cxnLst>
    <dgm:cxn modelId="{0B3AE8A7-2BC7-411B-9C6F-6FF443920B21}" type="presOf" srcId="{AF1A502F-E0F0-459A-8A52-CB5B6A6CABBE}" destId="{43022A25-1A80-46A9-9399-B67559217968}" srcOrd="0" destOrd="0" presId="urn:microsoft.com/office/officeart/2005/8/layout/default#1"/>
    <dgm:cxn modelId="{A8D8CBFC-C755-4B14-BF0C-A6DEEB0B934E}" srcId="{360244DB-4D86-49E8-9A49-6F07BD65BDDC}" destId="{AF1A502F-E0F0-459A-8A52-CB5B6A6CABBE}" srcOrd="0" destOrd="0" parTransId="{FC596509-9482-46F8-8505-0864C0FBA0E7}" sibTransId="{CC1C4980-3D7A-4CCC-AFE7-86A30A6C0C87}"/>
    <dgm:cxn modelId="{054E2125-2A61-4B71-BB33-6FC41284E8EA}" type="presOf" srcId="{360244DB-4D86-49E8-9A49-6F07BD65BDDC}" destId="{DECB4896-1F08-4DBB-A853-2C56B2235C75}" srcOrd="0" destOrd="0" presId="urn:microsoft.com/office/officeart/2005/8/layout/default#1"/>
    <dgm:cxn modelId="{C0A9F06A-F4D5-4FB7-A7F0-C8B8A02CF440}" srcId="{360244DB-4D86-49E8-9A49-6F07BD65BDDC}" destId="{B45692C0-69DE-4317-B041-3BC18B19124F}" srcOrd="1" destOrd="0" parTransId="{01AFF14B-0C83-40C1-96EC-808532297622}" sibTransId="{EA7EF331-9D4A-4D43-A4F4-AC1567501A0C}"/>
    <dgm:cxn modelId="{A6606CFB-55B5-4B02-9974-0D1B91C85137}" srcId="{360244DB-4D86-49E8-9A49-6F07BD65BDDC}" destId="{99121E98-8594-47FD-8A46-ABAB32F21BF2}" srcOrd="2" destOrd="0" parTransId="{8BCE9315-A6AF-4088-9277-AFA12EA2C533}" sibTransId="{FB48D357-3EC1-48C2-BA72-B224326DD80C}"/>
    <dgm:cxn modelId="{7226C810-8C2D-452F-B806-442C057D612E}" type="presOf" srcId="{99121E98-8594-47FD-8A46-ABAB32F21BF2}" destId="{C6DEE311-0A84-466B-9391-38A81142F7BF}" srcOrd="0" destOrd="0" presId="urn:microsoft.com/office/officeart/2005/8/layout/default#1"/>
    <dgm:cxn modelId="{1F70A0C2-AD3F-4F21-9747-6B467A83C1F5}" type="presOf" srcId="{B45692C0-69DE-4317-B041-3BC18B19124F}" destId="{767FBE0A-EC20-4037-B980-5F63ADEF2AD9}" srcOrd="0" destOrd="0" presId="urn:microsoft.com/office/officeart/2005/8/layout/default#1"/>
    <dgm:cxn modelId="{FAC83920-28BF-4308-9DF0-07634B911843}" srcId="{360244DB-4D86-49E8-9A49-6F07BD65BDDC}" destId="{97590506-BDA4-481C-8884-3DFCE0B7094C}" srcOrd="3" destOrd="0" parTransId="{7CFC8C71-564C-4C00-808E-A0E19FFFD453}" sibTransId="{D161A26B-C2F1-4008-AF46-BB6F68C5F3A7}"/>
    <dgm:cxn modelId="{0F1D804B-4792-4433-A6C7-154DBC2FE4F2}" type="presOf" srcId="{97590506-BDA4-481C-8884-3DFCE0B7094C}" destId="{7C2EC0CF-E3B0-4A0E-86E2-9096D6A0B636}" srcOrd="0" destOrd="0" presId="urn:microsoft.com/office/officeart/2005/8/layout/default#1"/>
    <dgm:cxn modelId="{4E1224B6-B0E7-46E7-8D17-D740610EAA40}" type="presParOf" srcId="{DECB4896-1F08-4DBB-A853-2C56B2235C75}" destId="{43022A25-1A80-46A9-9399-B67559217968}" srcOrd="0" destOrd="0" presId="urn:microsoft.com/office/officeart/2005/8/layout/default#1"/>
    <dgm:cxn modelId="{772D950C-38FA-43B6-91E4-0724DE88B4FE}" type="presParOf" srcId="{DECB4896-1F08-4DBB-A853-2C56B2235C75}" destId="{1B07A843-444F-4BA7-B137-9DFCA0DC8B19}" srcOrd="1" destOrd="0" presId="urn:microsoft.com/office/officeart/2005/8/layout/default#1"/>
    <dgm:cxn modelId="{B66BA606-E1D7-4774-9503-031781FEF168}" type="presParOf" srcId="{DECB4896-1F08-4DBB-A853-2C56B2235C75}" destId="{767FBE0A-EC20-4037-B980-5F63ADEF2AD9}" srcOrd="2" destOrd="0" presId="urn:microsoft.com/office/officeart/2005/8/layout/default#1"/>
    <dgm:cxn modelId="{2AA1456D-6135-4ECA-94B9-989211B34A02}" type="presParOf" srcId="{DECB4896-1F08-4DBB-A853-2C56B2235C75}" destId="{BC9FF3A0-4620-46C0-8BAC-731BC6C7731A}" srcOrd="3" destOrd="0" presId="urn:microsoft.com/office/officeart/2005/8/layout/default#1"/>
    <dgm:cxn modelId="{244791FA-87FA-423F-BCD9-F23D88497B81}" type="presParOf" srcId="{DECB4896-1F08-4DBB-A853-2C56B2235C75}" destId="{C6DEE311-0A84-466B-9391-38A81142F7BF}" srcOrd="4" destOrd="0" presId="urn:microsoft.com/office/officeart/2005/8/layout/default#1"/>
    <dgm:cxn modelId="{1EDFB899-2E1F-49D2-83DC-FA87B2BEEB69}" type="presParOf" srcId="{DECB4896-1F08-4DBB-A853-2C56B2235C75}" destId="{6AA34500-6840-430C-836B-A19F0455B8E1}" srcOrd="5" destOrd="0" presId="urn:microsoft.com/office/officeart/2005/8/layout/default#1"/>
    <dgm:cxn modelId="{5C6EEE67-5BD3-46FC-8248-FB440048A495}" type="presParOf" srcId="{DECB4896-1F08-4DBB-A853-2C56B2235C75}" destId="{7C2EC0CF-E3B0-4A0E-86E2-9096D6A0B636}" srcOrd="6" destOrd="0" presId="urn:microsoft.com/office/officeart/2005/8/layout/default#1"/>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D2681E-8508-46A4-89E9-05C35FE9A109}" type="doc">
      <dgm:prSet loTypeId="urn:microsoft.com/office/officeart/2005/8/layout/hierarchy2" loCatId="hierarchy" qsTypeId="urn:microsoft.com/office/officeart/2005/8/quickstyle/simple1" qsCatId="simple" csTypeId="urn:microsoft.com/office/officeart/2005/8/colors/accent0_1" csCatId="mainScheme" phldr="1"/>
      <dgm:spPr/>
      <dgm:t>
        <a:bodyPr/>
        <a:lstStyle/>
        <a:p>
          <a:endParaRPr lang="pl-PL"/>
        </a:p>
      </dgm:t>
    </dgm:pt>
    <dgm:pt modelId="{FD66A07C-EC00-45A5-A6EB-22E256A5BB8D}">
      <dgm:prSet phldrT="[Tekst]" custT="1"/>
      <dgm:spPr/>
      <dgm:t>
        <a:bodyPr/>
        <a:lstStyle/>
        <a:p>
          <a:r>
            <a:rPr lang="pl-PL" sz="1200" b="0">
              <a:solidFill>
                <a:srgbClr val="636466"/>
              </a:solidFill>
              <a:latin typeface="Lato"/>
              <a:cs typeface="Times New Roman" pitchFamily="18" charset="0"/>
            </a:rPr>
            <a:t>kompleksowość</a:t>
          </a:r>
        </a:p>
      </dgm:t>
    </dgm:pt>
    <dgm:pt modelId="{BED91185-7117-43F8-B6B8-38BD0B4A4BE5}" type="parTrans" cxnId="{CF2C2FEB-2922-4A4F-AB95-C7FC931F6026}">
      <dgm:prSet custT="1"/>
      <dgm:spPr/>
      <dgm:t>
        <a:bodyPr/>
        <a:lstStyle/>
        <a:p>
          <a:endParaRPr lang="pl-PL" sz="1200" b="0">
            <a:solidFill>
              <a:srgbClr val="636466"/>
            </a:solidFill>
            <a:latin typeface="Lato"/>
            <a:cs typeface="Times New Roman" pitchFamily="18" charset="0"/>
          </a:endParaRPr>
        </a:p>
      </dgm:t>
    </dgm:pt>
    <dgm:pt modelId="{104722D4-86EC-4F10-A64B-CD55F4330E5C}" type="sibTrans" cxnId="{CF2C2FEB-2922-4A4F-AB95-C7FC931F6026}">
      <dgm:prSet/>
      <dgm:spPr/>
      <dgm:t>
        <a:bodyPr/>
        <a:lstStyle/>
        <a:p>
          <a:endParaRPr lang="pl-PL" sz="1200" b="0">
            <a:solidFill>
              <a:srgbClr val="636466"/>
            </a:solidFill>
            <a:latin typeface="Lato"/>
            <a:cs typeface="Times New Roman" pitchFamily="18" charset="0"/>
          </a:endParaRPr>
        </a:p>
      </dgm:t>
    </dgm:pt>
    <dgm:pt modelId="{EFAA874E-DF5E-485A-AA92-9A8BBE95AF17}">
      <dgm:prSet phldrT="[Tekst]" custT="1"/>
      <dgm:spPr/>
      <dgm:t>
        <a:bodyPr/>
        <a:lstStyle/>
        <a:p>
          <a:r>
            <a:rPr lang="pl-PL" sz="1200" b="0" dirty="0">
              <a:solidFill>
                <a:srgbClr val="636466"/>
              </a:solidFill>
              <a:latin typeface="Lato"/>
              <a:cs typeface="Times New Roman" pitchFamily="18" charset="0"/>
            </a:rPr>
            <a:t>analizowanie zjawisk kryzysowych oraz planowanie działań   </a:t>
          </a:r>
          <a:r>
            <a:rPr lang="pl-PL" sz="1200" b="0" dirty="0" smtClean="0">
              <a:solidFill>
                <a:srgbClr val="636466"/>
              </a:solidFill>
              <a:latin typeface="Lato"/>
              <a:cs typeface="Times New Roman" pitchFamily="18" charset="0"/>
            </a:rPr>
            <a:t>w </a:t>
          </a:r>
          <a:r>
            <a:rPr lang="pl-PL" sz="1200" b="0" dirty="0">
              <a:solidFill>
                <a:srgbClr val="636466"/>
              </a:solidFill>
              <a:latin typeface="Lato"/>
              <a:cs typeface="Times New Roman" pitchFamily="18" charset="0"/>
            </a:rPr>
            <a:t>podsystemie społeczno-gospodarczym</a:t>
          </a:r>
        </a:p>
      </dgm:t>
    </dgm:pt>
    <dgm:pt modelId="{C400AF8E-FE09-480B-B6D1-45EE5A2AC34D}" type="parTrans" cxnId="{B9A56AF9-74B7-4FC3-9C17-6247A673AA9B}">
      <dgm:prSet custT="1"/>
      <dgm:spPr/>
      <dgm:t>
        <a:bodyPr/>
        <a:lstStyle/>
        <a:p>
          <a:endParaRPr lang="pl-PL" sz="1200" b="0">
            <a:solidFill>
              <a:srgbClr val="636466"/>
            </a:solidFill>
            <a:latin typeface="Lato"/>
            <a:cs typeface="Times New Roman" pitchFamily="18" charset="0"/>
          </a:endParaRPr>
        </a:p>
      </dgm:t>
    </dgm:pt>
    <dgm:pt modelId="{06CBB8EE-E7DE-4FEC-ACE7-EB12396DEC2C}" type="sibTrans" cxnId="{B9A56AF9-74B7-4FC3-9C17-6247A673AA9B}">
      <dgm:prSet/>
      <dgm:spPr/>
      <dgm:t>
        <a:bodyPr/>
        <a:lstStyle/>
        <a:p>
          <a:endParaRPr lang="pl-PL" sz="1200" b="0">
            <a:solidFill>
              <a:srgbClr val="636466"/>
            </a:solidFill>
            <a:latin typeface="Lato"/>
            <a:cs typeface="Times New Roman" pitchFamily="18" charset="0"/>
          </a:endParaRPr>
        </a:p>
      </dgm:t>
    </dgm:pt>
    <dgm:pt modelId="{266BCD4F-6F7D-46ED-B386-7B8DB2FF7CEA}">
      <dgm:prSet phldrT="[Tekst]" custT="1"/>
      <dgm:spPr/>
      <dgm:t>
        <a:bodyPr/>
        <a:lstStyle/>
        <a:p>
          <a:r>
            <a:rPr lang="pl-PL" sz="1200" b="0" dirty="0">
              <a:solidFill>
                <a:srgbClr val="636466"/>
              </a:solidFill>
              <a:latin typeface="Lato"/>
              <a:cs typeface="Times New Roman" pitchFamily="18" charset="0"/>
            </a:rPr>
            <a:t>analizowanie zjawisk kryzysowych oraz planowanie działań   </a:t>
          </a:r>
          <a:r>
            <a:rPr lang="pl-PL" sz="1200" b="0" dirty="0" smtClean="0">
              <a:solidFill>
                <a:srgbClr val="636466"/>
              </a:solidFill>
              <a:latin typeface="Lato"/>
              <a:cs typeface="Times New Roman" pitchFamily="18" charset="0"/>
            </a:rPr>
            <a:t>w </a:t>
          </a:r>
          <a:r>
            <a:rPr lang="pl-PL" sz="1200" b="0" dirty="0">
              <a:solidFill>
                <a:srgbClr val="636466"/>
              </a:solidFill>
              <a:latin typeface="Lato"/>
              <a:cs typeface="Times New Roman" pitchFamily="18" charset="0"/>
            </a:rPr>
            <a:t>podsystemie urbanistycznym</a:t>
          </a:r>
        </a:p>
      </dgm:t>
    </dgm:pt>
    <dgm:pt modelId="{23B368F5-49D7-4D82-A812-3AD203271575}" type="parTrans" cxnId="{F7FCD07B-621E-4051-87F3-9F153FE949DE}">
      <dgm:prSet custT="1"/>
      <dgm:spPr/>
      <dgm:t>
        <a:bodyPr/>
        <a:lstStyle/>
        <a:p>
          <a:endParaRPr lang="pl-PL" sz="1200" b="0">
            <a:solidFill>
              <a:srgbClr val="636466"/>
            </a:solidFill>
            <a:latin typeface="Lato"/>
            <a:cs typeface="Times New Roman" pitchFamily="18" charset="0"/>
          </a:endParaRPr>
        </a:p>
      </dgm:t>
    </dgm:pt>
    <dgm:pt modelId="{2F865932-353F-4204-B3AB-2FE97D519A49}" type="sibTrans" cxnId="{F7FCD07B-621E-4051-87F3-9F153FE949DE}">
      <dgm:prSet/>
      <dgm:spPr/>
      <dgm:t>
        <a:bodyPr/>
        <a:lstStyle/>
        <a:p>
          <a:endParaRPr lang="pl-PL" sz="1200" b="0">
            <a:solidFill>
              <a:srgbClr val="636466"/>
            </a:solidFill>
            <a:latin typeface="Lato"/>
            <a:cs typeface="Times New Roman" pitchFamily="18" charset="0"/>
          </a:endParaRPr>
        </a:p>
      </dgm:t>
    </dgm:pt>
    <dgm:pt modelId="{034552D5-6C90-4FDA-B884-B272F99F7455}">
      <dgm:prSet phldrT="[Tekst]" custT="1"/>
      <dgm:spPr/>
      <dgm:t>
        <a:bodyPr/>
        <a:lstStyle/>
        <a:p>
          <a:r>
            <a:rPr lang="pl-PL" sz="1200" b="0">
              <a:solidFill>
                <a:srgbClr val="636466"/>
              </a:solidFill>
              <a:latin typeface="Lato"/>
              <a:cs typeface="Times New Roman" pitchFamily="18" charset="0"/>
            </a:rPr>
            <a:t>komplementarność</a:t>
          </a:r>
        </a:p>
      </dgm:t>
    </dgm:pt>
    <dgm:pt modelId="{B6EED771-CEBF-432A-9C6D-95939AEC69A7}" type="parTrans" cxnId="{80F0A395-AD4A-416B-A63C-7897FD99DD95}">
      <dgm:prSet custT="1"/>
      <dgm:spPr/>
      <dgm:t>
        <a:bodyPr/>
        <a:lstStyle/>
        <a:p>
          <a:endParaRPr lang="pl-PL" sz="1200" b="0">
            <a:solidFill>
              <a:srgbClr val="636466"/>
            </a:solidFill>
            <a:latin typeface="Lato"/>
            <a:cs typeface="Times New Roman" pitchFamily="18" charset="0"/>
          </a:endParaRPr>
        </a:p>
      </dgm:t>
    </dgm:pt>
    <dgm:pt modelId="{01B3267F-8CA3-443A-82A7-78528B009811}" type="sibTrans" cxnId="{80F0A395-AD4A-416B-A63C-7897FD99DD95}">
      <dgm:prSet/>
      <dgm:spPr/>
      <dgm:t>
        <a:bodyPr/>
        <a:lstStyle/>
        <a:p>
          <a:endParaRPr lang="pl-PL" sz="1200" b="0">
            <a:solidFill>
              <a:srgbClr val="636466"/>
            </a:solidFill>
            <a:latin typeface="Lato"/>
            <a:cs typeface="Times New Roman" pitchFamily="18" charset="0"/>
          </a:endParaRPr>
        </a:p>
      </dgm:t>
    </dgm:pt>
    <dgm:pt modelId="{0835D710-9B73-44AB-83C2-B1DAD273A440}">
      <dgm:prSet phldrT="[Tekst]" custT="1"/>
      <dgm:spPr/>
      <dgm:t>
        <a:bodyPr/>
        <a:lstStyle/>
        <a:p>
          <a:r>
            <a:rPr lang="pl-PL" sz="1200" b="0" dirty="0">
              <a:solidFill>
                <a:srgbClr val="636466"/>
              </a:solidFill>
              <a:latin typeface="Lato"/>
              <a:cs typeface="Times New Roman" pitchFamily="18" charset="0"/>
            </a:rPr>
            <a:t>efekt synergii poprzez </a:t>
          </a:r>
          <a:r>
            <a:rPr lang="pl-PL" sz="1200" b="0" dirty="0" smtClean="0">
              <a:solidFill>
                <a:srgbClr val="636466"/>
              </a:solidFill>
              <a:latin typeface="Lato"/>
              <a:cs typeface="Times New Roman" pitchFamily="18" charset="0"/>
            </a:rPr>
            <a:t>łączenie miękkich" </a:t>
          </a:r>
          <a:r>
            <a:rPr lang="pl-PL" sz="1200" b="0" dirty="0">
              <a:solidFill>
                <a:srgbClr val="636466"/>
              </a:solidFill>
              <a:latin typeface="Lato"/>
              <a:cs typeface="Times New Roman" pitchFamily="18" charset="0"/>
            </a:rPr>
            <a:t>i "twardych" projektów rewitalizacji</a:t>
          </a:r>
        </a:p>
      </dgm:t>
    </dgm:pt>
    <dgm:pt modelId="{D112E7A4-7A51-452E-958E-4B4F74A09D18}" type="parTrans" cxnId="{FD275DD4-05FA-4096-B671-6F29458575F9}">
      <dgm:prSet custT="1"/>
      <dgm:spPr/>
      <dgm:t>
        <a:bodyPr/>
        <a:lstStyle/>
        <a:p>
          <a:endParaRPr lang="pl-PL" sz="1200" b="0">
            <a:solidFill>
              <a:srgbClr val="636466"/>
            </a:solidFill>
            <a:latin typeface="Lato"/>
            <a:cs typeface="Times New Roman" pitchFamily="18" charset="0"/>
          </a:endParaRPr>
        </a:p>
      </dgm:t>
    </dgm:pt>
    <dgm:pt modelId="{A2A6AA41-EE70-47AE-A06A-5143EBA02603}" type="sibTrans" cxnId="{FD275DD4-05FA-4096-B671-6F29458575F9}">
      <dgm:prSet/>
      <dgm:spPr/>
      <dgm:t>
        <a:bodyPr/>
        <a:lstStyle/>
        <a:p>
          <a:endParaRPr lang="pl-PL" sz="1200" b="0">
            <a:solidFill>
              <a:srgbClr val="636466"/>
            </a:solidFill>
            <a:latin typeface="Lato"/>
            <a:cs typeface="Times New Roman" pitchFamily="18" charset="0"/>
          </a:endParaRPr>
        </a:p>
      </dgm:t>
    </dgm:pt>
    <dgm:pt modelId="{C3684C04-1266-4275-937D-99D11091BCDF}">
      <dgm:prSet custT="1"/>
      <dgm:spPr/>
      <dgm:t>
        <a:bodyPr/>
        <a:lstStyle/>
        <a:p>
          <a:r>
            <a:rPr lang="pl-PL" sz="1200" b="0">
              <a:solidFill>
                <a:srgbClr val="636466"/>
              </a:solidFill>
              <a:latin typeface="Lato"/>
              <a:cs typeface="Times New Roman" pitchFamily="18" charset="0"/>
            </a:rPr>
            <a:t>spójność </a:t>
          </a:r>
        </a:p>
      </dgm:t>
    </dgm:pt>
    <dgm:pt modelId="{160F879E-F8F3-46E2-99FD-0ACE9F4639E9}" type="parTrans" cxnId="{03E55212-5589-4DF2-BEE1-5AA9C56FFFAD}">
      <dgm:prSet custT="1"/>
      <dgm:spPr/>
      <dgm:t>
        <a:bodyPr/>
        <a:lstStyle/>
        <a:p>
          <a:endParaRPr lang="pl-PL" sz="1200" b="0">
            <a:solidFill>
              <a:srgbClr val="636466"/>
            </a:solidFill>
            <a:latin typeface="Lato"/>
            <a:cs typeface="Times New Roman" pitchFamily="18" charset="0"/>
          </a:endParaRPr>
        </a:p>
      </dgm:t>
    </dgm:pt>
    <dgm:pt modelId="{F6E768C8-BD86-46CA-9C75-3F97B6FEE24A}" type="sibTrans" cxnId="{03E55212-5589-4DF2-BEE1-5AA9C56FFFAD}">
      <dgm:prSet/>
      <dgm:spPr/>
      <dgm:t>
        <a:bodyPr/>
        <a:lstStyle/>
        <a:p>
          <a:endParaRPr lang="pl-PL" sz="1200" b="0">
            <a:solidFill>
              <a:srgbClr val="636466"/>
            </a:solidFill>
            <a:latin typeface="Lato"/>
            <a:cs typeface="Times New Roman" pitchFamily="18" charset="0"/>
          </a:endParaRPr>
        </a:p>
      </dgm:t>
    </dgm:pt>
    <dgm:pt modelId="{10BE4A34-B654-4A13-9FC4-2AA15964E50D}">
      <dgm:prSet custT="1"/>
      <dgm:spPr/>
      <dgm:t>
        <a:bodyPr/>
        <a:lstStyle/>
        <a:p>
          <a:r>
            <a:rPr lang="pl-PL" sz="1200" b="0" dirty="0">
              <a:solidFill>
                <a:srgbClr val="636466"/>
              </a:solidFill>
              <a:latin typeface="Lato"/>
              <a:cs typeface="Times New Roman" pitchFamily="18" charset="0"/>
            </a:rPr>
            <a:t>zgodność ze strategią rozwoju miasta oraz studium uwarunkowań i kierunków </a:t>
          </a:r>
          <a:r>
            <a:rPr lang="pl-PL" sz="1200" b="0" dirty="0" smtClean="0">
              <a:solidFill>
                <a:srgbClr val="636466"/>
              </a:solidFill>
              <a:latin typeface="Lato"/>
              <a:cs typeface="Times New Roman" pitchFamily="18" charset="0"/>
            </a:rPr>
            <a:t>zagospodarowania przestrzennego</a:t>
          </a:r>
          <a:endParaRPr lang="pl-PL" sz="1200" b="0" dirty="0">
            <a:solidFill>
              <a:srgbClr val="636466"/>
            </a:solidFill>
            <a:latin typeface="Lato"/>
            <a:cs typeface="Times New Roman" pitchFamily="18" charset="0"/>
          </a:endParaRPr>
        </a:p>
      </dgm:t>
    </dgm:pt>
    <dgm:pt modelId="{87495730-0CAD-46CF-AE4E-6ABCDC88797A}" type="parTrans" cxnId="{AED41E90-0A8A-40A7-A68E-F95822441BA2}">
      <dgm:prSet custT="1"/>
      <dgm:spPr/>
      <dgm:t>
        <a:bodyPr/>
        <a:lstStyle/>
        <a:p>
          <a:endParaRPr lang="pl-PL" sz="1200" b="0">
            <a:solidFill>
              <a:srgbClr val="636466"/>
            </a:solidFill>
            <a:latin typeface="Lato"/>
            <a:cs typeface="Times New Roman" pitchFamily="18" charset="0"/>
          </a:endParaRPr>
        </a:p>
      </dgm:t>
    </dgm:pt>
    <dgm:pt modelId="{35653B4E-E7F6-48FC-86B8-8937278B4872}" type="sibTrans" cxnId="{AED41E90-0A8A-40A7-A68E-F95822441BA2}">
      <dgm:prSet/>
      <dgm:spPr/>
      <dgm:t>
        <a:bodyPr/>
        <a:lstStyle/>
        <a:p>
          <a:endParaRPr lang="pl-PL" sz="1200" b="0">
            <a:solidFill>
              <a:srgbClr val="636466"/>
            </a:solidFill>
            <a:latin typeface="Lato"/>
            <a:cs typeface="Times New Roman" pitchFamily="18" charset="0"/>
          </a:endParaRPr>
        </a:p>
      </dgm:t>
    </dgm:pt>
    <dgm:pt modelId="{D3E6DA5B-12CC-4703-9FA8-CE90E1D1B2A9}">
      <dgm:prSet custT="1"/>
      <dgm:spPr/>
      <dgm:t>
        <a:bodyPr/>
        <a:lstStyle/>
        <a:p>
          <a:r>
            <a:rPr lang="pl-PL" sz="1200" b="0" dirty="0">
              <a:solidFill>
                <a:srgbClr val="636466"/>
              </a:solidFill>
              <a:latin typeface="Lato"/>
              <a:cs typeface="Times New Roman" pitchFamily="18" charset="0"/>
            </a:rPr>
            <a:t>zgodność z programami operacyjnymi, w tym dotychczasowym </a:t>
          </a:r>
          <a:r>
            <a:rPr lang="pl-PL" sz="1200" b="0" dirty="0" smtClean="0">
              <a:solidFill>
                <a:srgbClr val="636466"/>
              </a:solidFill>
              <a:latin typeface="Lato"/>
              <a:cs typeface="Times New Roman" pitchFamily="18" charset="0"/>
            </a:rPr>
            <a:t>programem rewitalizacji</a:t>
          </a:r>
          <a:endParaRPr lang="pl-PL" sz="1200" b="0" dirty="0">
            <a:solidFill>
              <a:srgbClr val="636466"/>
            </a:solidFill>
            <a:latin typeface="Lato"/>
            <a:cs typeface="Times New Roman" pitchFamily="18" charset="0"/>
          </a:endParaRPr>
        </a:p>
      </dgm:t>
    </dgm:pt>
    <dgm:pt modelId="{C8FB5303-419C-482C-9AF8-E84F0795B62A}" type="parTrans" cxnId="{1F0FA5F1-F9A6-4D73-9D96-6758E5BDF26B}">
      <dgm:prSet custT="1"/>
      <dgm:spPr/>
      <dgm:t>
        <a:bodyPr/>
        <a:lstStyle/>
        <a:p>
          <a:endParaRPr lang="pl-PL" sz="1200" b="0">
            <a:solidFill>
              <a:srgbClr val="636466"/>
            </a:solidFill>
            <a:latin typeface="Lato"/>
            <a:cs typeface="Times New Roman" pitchFamily="18" charset="0"/>
          </a:endParaRPr>
        </a:p>
      </dgm:t>
    </dgm:pt>
    <dgm:pt modelId="{1D2250C4-BAD8-4214-8B3E-5C76BB9B9556}" type="sibTrans" cxnId="{1F0FA5F1-F9A6-4D73-9D96-6758E5BDF26B}">
      <dgm:prSet/>
      <dgm:spPr/>
      <dgm:t>
        <a:bodyPr/>
        <a:lstStyle/>
        <a:p>
          <a:endParaRPr lang="pl-PL" sz="1200" b="0">
            <a:solidFill>
              <a:srgbClr val="636466"/>
            </a:solidFill>
            <a:latin typeface="Lato"/>
            <a:cs typeface="Times New Roman" pitchFamily="18" charset="0"/>
          </a:endParaRPr>
        </a:p>
      </dgm:t>
    </dgm:pt>
    <dgm:pt modelId="{CB71668D-126E-4B6E-BED3-68BC43ECE2EA}">
      <dgm:prSet custT="1"/>
      <dgm:spPr/>
      <dgm:t>
        <a:bodyPr/>
        <a:lstStyle/>
        <a:p>
          <a:r>
            <a:rPr lang="pl-PL" sz="1200" b="0" dirty="0">
              <a:solidFill>
                <a:srgbClr val="636466"/>
              </a:solidFill>
              <a:latin typeface="Lato"/>
              <a:cs typeface="Times New Roman" pitchFamily="18" charset="0"/>
            </a:rPr>
            <a:t>współodpowiedzialność </a:t>
          </a:r>
        </a:p>
      </dgm:t>
    </dgm:pt>
    <dgm:pt modelId="{E7233085-0C28-4D4B-9CB2-341AAB2DD344}" type="parTrans" cxnId="{8782AB28-8577-4A4D-8A70-9622E655F9B6}">
      <dgm:prSet custT="1"/>
      <dgm:spPr/>
      <dgm:t>
        <a:bodyPr/>
        <a:lstStyle/>
        <a:p>
          <a:endParaRPr lang="pl-PL" sz="1200" b="0">
            <a:solidFill>
              <a:srgbClr val="636466"/>
            </a:solidFill>
            <a:latin typeface="Lato"/>
            <a:cs typeface="Times New Roman" pitchFamily="18" charset="0"/>
          </a:endParaRPr>
        </a:p>
      </dgm:t>
    </dgm:pt>
    <dgm:pt modelId="{7A1B7D34-1FA8-42DC-B346-2770088125E5}" type="sibTrans" cxnId="{8782AB28-8577-4A4D-8A70-9622E655F9B6}">
      <dgm:prSet/>
      <dgm:spPr/>
      <dgm:t>
        <a:bodyPr/>
        <a:lstStyle/>
        <a:p>
          <a:endParaRPr lang="pl-PL" sz="1200" b="0">
            <a:solidFill>
              <a:srgbClr val="636466"/>
            </a:solidFill>
            <a:latin typeface="Lato"/>
            <a:cs typeface="Times New Roman" pitchFamily="18" charset="0"/>
          </a:endParaRPr>
        </a:p>
      </dgm:t>
    </dgm:pt>
    <dgm:pt modelId="{D194AD7B-B10E-4166-BCFB-F5C6616AE2E3}">
      <dgm:prSet custT="1"/>
      <dgm:spPr/>
      <dgm:t>
        <a:bodyPr/>
        <a:lstStyle/>
        <a:p>
          <a:r>
            <a:rPr lang="pl-PL" sz="1200" b="0">
              <a:solidFill>
                <a:srgbClr val="636466"/>
              </a:solidFill>
              <a:latin typeface="Lato"/>
              <a:cs typeface="Times New Roman" pitchFamily="18" charset="0"/>
            </a:rPr>
            <a:t>współpraca różnych grup interesariuszy</a:t>
          </a:r>
        </a:p>
      </dgm:t>
    </dgm:pt>
    <dgm:pt modelId="{76DE5036-E892-46CB-A33A-6F2CC932425D}" type="parTrans" cxnId="{93F15F0D-FDBE-4FD1-AB7A-A2EC8CB4AECA}">
      <dgm:prSet custT="1"/>
      <dgm:spPr/>
      <dgm:t>
        <a:bodyPr/>
        <a:lstStyle/>
        <a:p>
          <a:endParaRPr lang="pl-PL" sz="1200" b="0">
            <a:solidFill>
              <a:srgbClr val="636466"/>
            </a:solidFill>
            <a:latin typeface="Lato"/>
            <a:cs typeface="Times New Roman" pitchFamily="18" charset="0"/>
          </a:endParaRPr>
        </a:p>
      </dgm:t>
    </dgm:pt>
    <dgm:pt modelId="{56FA5B33-86F6-41FF-ACB6-545BDCC8D46E}" type="sibTrans" cxnId="{93F15F0D-FDBE-4FD1-AB7A-A2EC8CB4AECA}">
      <dgm:prSet/>
      <dgm:spPr/>
      <dgm:t>
        <a:bodyPr/>
        <a:lstStyle/>
        <a:p>
          <a:endParaRPr lang="pl-PL" sz="1200" b="0">
            <a:solidFill>
              <a:srgbClr val="636466"/>
            </a:solidFill>
            <a:latin typeface="Lato"/>
            <a:cs typeface="Times New Roman" pitchFamily="18" charset="0"/>
          </a:endParaRPr>
        </a:p>
      </dgm:t>
    </dgm:pt>
    <dgm:pt modelId="{4A7F447D-04EE-406B-A8FB-65CF3A56DEC6}">
      <dgm:prSet custT="1"/>
      <dgm:spPr/>
      <dgm:t>
        <a:bodyPr/>
        <a:lstStyle/>
        <a:p>
          <a:r>
            <a:rPr lang="pl-PL" sz="1200" b="0" dirty="0">
              <a:solidFill>
                <a:srgbClr val="636466"/>
              </a:solidFill>
              <a:latin typeface="Lato"/>
              <a:cs typeface="Times New Roman" pitchFamily="18" charset="0"/>
            </a:rPr>
            <a:t>współfinansowanie </a:t>
          </a:r>
          <a:r>
            <a:rPr lang="pl-PL" sz="1200" b="0" dirty="0" smtClean="0">
              <a:solidFill>
                <a:srgbClr val="636466"/>
              </a:solidFill>
              <a:latin typeface="Lato"/>
              <a:cs typeface="Times New Roman" pitchFamily="18" charset="0"/>
            </a:rPr>
            <a:t>z </a:t>
          </a:r>
          <a:r>
            <a:rPr lang="pl-PL" sz="1200" b="0" dirty="0">
              <a:solidFill>
                <a:srgbClr val="636466"/>
              </a:solidFill>
              <a:latin typeface="Lato"/>
              <a:cs typeface="Times New Roman" pitchFamily="18" charset="0"/>
            </a:rPr>
            <a:t>różnych źródeł</a:t>
          </a:r>
        </a:p>
      </dgm:t>
    </dgm:pt>
    <dgm:pt modelId="{7DDEDB10-6F9A-4B90-A99C-655E67E119D9}" type="parTrans" cxnId="{BBE5327C-354E-42FF-9F36-1546FE4A2AB6}">
      <dgm:prSet custT="1"/>
      <dgm:spPr/>
      <dgm:t>
        <a:bodyPr/>
        <a:lstStyle/>
        <a:p>
          <a:endParaRPr lang="pl-PL" sz="1200" b="0">
            <a:solidFill>
              <a:srgbClr val="636466"/>
            </a:solidFill>
            <a:latin typeface="Lato"/>
            <a:cs typeface="Times New Roman" pitchFamily="18" charset="0"/>
          </a:endParaRPr>
        </a:p>
      </dgm:t>
    </dgm:pt>
    <dgm:pt modelId="{D448D4BD-1274-4D56-9C83-77625F582CA0}" type="sibTrans" cxnId="{BBE5327C-354E-42FF-9F36-1546FE4A2AB6}">
      <dgm:prSet/>
      <dgm:spPr/>
      <dgm:t>
        <a:bodyPr/>
        <a:lstStyle/>
        <a:p>
          <a:endParaRPr lang="pl-PL" sz="1200" b="0">
            <a:solidFill>
              <a:srgbClr val="636466"/>
            </a:solidFill>
            <a:latin typeface="Lato"/>
            <a:cs typeface="Times New Roman" pitchFamily="18" charset="0"/>
          </a:endParaRPr>
        </a:p>
      </dgm:t>
    </dgm:pt>
    <dgm:pt modelId="{6DC07EC1-BB7C-4DF8-9BCB-68954AF1E540}">
      <dgm:prSet custT="1"/>
      <dgm:spPr/>
      <dgm:t>
        <a:bodyPr/>
        <a:lstStyle/>
        <a:p>
          <a:r>
            <a:rPr lang="pl-PL" sz="1200" b="0" dirty="0">
              <a:solidFill>
                <a:srgbClr val="636466"/>
              </a:solidFill>
              <a:latin typeface="Lato"/>
              <a:cs typeface="Times New Roman" pitchFamily="18" charset="0"/>
            </a:rPr>
            <a:t>zmiany strukturalne poprzez realizację projektów </a:t>
          </a:r>
          <a:r>
            <a:rPr lang="pl-PL" sz="1200" b="0" dirty="0" smtClean="0">
              <a:solidFill>
                <a:srgbClr val="636466"/>
              </a:solidFill>
              <a:latin typeface="Lato"/>
              <a:cs typeface="Times New Roman" pitchFamily="18" charset="0"/>
            </a:rPr>
            <a:t>rdzeniowych i uzupełniających </a:t>
          </a:r>
          <a:endParaRPr lang="pl-PL" sz="1200" b="0" dirty="0">
            <a:solidFill>
              <a:srgbClr val="636466"/>
            </a:solidFill>
            <a:latin typeface="Lato"/>
            <a:cs typeface="Times New Roman" pitchFamily="18" charset="0"/>
          </a:endParaRPr>
        </a:p>
      </dgm:t>
    </dgm:pt>
    <dgm:pt modelId="{22DDEFFE-B2AB-4691-A3CF-8B2120049859}" type="parTrans" cxnId="{4D761146-AF58-4ECF-874C-ABF87BE9F55C}">
      <dgm:prSet custT="1"/>
      <dgm:spPr/>
      <dgm:t>
        <a:bodyPr/>
        <a:lstStyle/>
        <a:p>
          <a:endParaRPr lang="pl-PL" sz="1200" b="0">
            <a:solidFill>
              <a:srgbClr val="636466"/>
            </a:solidFill>
            <a:latin typeface="Lato"/>
            <a:cs typeface="Times New Roman" pitchFamily="18" charset="0"/>
          </a:endParaRPr>
        </a:p>
      </dgm:t>
    </dgm:pt>
    <dgm:pt modelId="{9F9885E3-C6F8-4472-8A17-C13947FB7948}" type="sibTrans" cxnId="{4D761146-AF58-4ECF-874C-ABF87BE9F55C}">
      <dgm:prSet/>
      <dgm:spPr/>
      <dgm:t>
        <a:bodyPr/>
        <a:lstStyle/>
        <a:p>
          <a:endParaRPr lang="pl-PL" sz="1200" b="0">
            <a:solidFill>
              <a:srgbClr val="636466"/>
            </a:solidFill>
            <a:latin typeface="Lato"/>
            <a:cs typeface="Times New Roman" pitchFamily="18" charset="0"/>
          </a:endParaRPr>
        </a:p>
      </dgm:t>
    </dgm:pt>
    <dgm:pt modelId="{EF6815CF-7FFB-40C6-87B9-45AD85F52EE9}">
      <dgm:prSet phldrT="[Tekst]" custT="1"/>
      <dgm:spPr/>
      <dgm:t>
        <a:bodyPr/>
        <a:lstStyle/>
        <a:p>
          <a:r>
            <a:rPr lang="pl-PL" sz="1200" b="0" dirty="0">
              <a:solidFill>
                <a:srgbClr val="636466"/>
              </a:solidFill>
              <a:latin typeface="Lato"/>
              <a:cs typeface="Times New Roman" pitchFamily="18" charset="0"/>
            </a:rPr>
            <a:t>Podejście zintegrowane, </a:t>
          </a:r>
          <a:r>
            <a:rPr lang="pl-PL" sz="1200" b="0" dirty="0" smtClean="0">
              <a:solidFill>
                <a:srgbClr val="636466"/>
              </a:solidFill>
              <a:latin typeface="Lato"/>
              <a:cs typeface="Times New Roman" pitchFamily="18" charset="0"/>
            </a:rPr>
            <a:t>uwzględniające: </a:t>
          </a:r>
          <a:endParaRPr lang="pl-PL" sz="1200" b="0" dirty="0">
            <a:solidFill>
              <a:srgbClr val="636466"/>
            </a:solidFill>
            <a:latin typeface="Lato"/>
            <a:cs typeface="Times New Roman" pitchFamily="18" charset="0"/>
          </a:endParaRPr>
        </a:p>
      </dgm:t>
    </dgm:pt>
    <dgm:pt modelId="{748DB582-EDD1-4428-8032-E75AECA9F23C}" type="sibTrans" cxnId="{2E3DEBE6-741B-4561-879C-3F14F4686F90}">
      <dgm:prSet/>
      <dgm:spPr/>
      <dgm:t>
        <a:bodyPr/>
        <a:lstStyle/>
        <a:p>
          <a:endParaRPr lang="pl-PL" sz="1200" b="0">
            <a:solidFill>
              <a:srgbClr val="636466"/>
            </a:solidFill>
            <a:latin typeface="Lato"/>
            <a:cs typeface="Times New Roman" pitchFamily="18" charset="0"/>
          </a:endParaRPr>
        </a:p>
      </dgm:t>
    </dgm:pt>
    <dgm:pt modelId="{AFC6706F-A82F-4CA1-BE12-52F213BEEFB9}" type="parTrans" cxnId="{2E3DEBE6-741B-4561-879C-3F14F4686F90}">
      <dgm:prSet/>
      <dgm:spPr/>
      <dgm:t>
        <a:bodyPr/>
        <a:lstStyle/>
        <a:p>
          <a:endParaRPr lang="pl-PL" sz="1200" b="0">
            <a:solidFill>
              <a:srgbClr val="636466"/>
            </a:solidFill>
            <a:latin typeface="Lato"/>
            <a:cs typeface="Times New Roman" pitchFamily="18" charset="0"/>
          </a:endParaRPr>
        </a:p>
      </dgm:t>
    </dgm:pt>
    <dgm:pt modelId="{7C5F316F-69D7-4AED-AF5C-BBC70DEF06B4}" type="pres">
      <dgm:prSet presAssocID="{F2D2681E-8508-46A4-89E9-05C35FE9A109}" presName="diagram" presStyleCnt="0">
        <dgm:presLayoutVars>
          <dgm:chPref val="1"/>
          <dgm:dir/>
          <dgm:animOne val="branch"/>
          <dgm:animLvl val="lvl"/>
          <dgm:resizeHandles val="exact"/>
        </dgm:presLayoutVars>
      </dgm:prSet>
      <dgm:spPr/>
      <dgm:t>
        <a:bodyPr/>
        <a:lstStyle/>
        <a:p>
          <a:endParaRPr lang="pl-PL"/>
        </a:p>
      </dgm:t>
    </dgm:pt>
    <dgm:pt modelId="{9CFE800B-E48B-4944-AD8D-D686283F1B35}" type="pres">
      <dgm:prSet presAssocID="{EF6815CF-7FFB-40C6-87B9-45AD85F52EE9}" presName="root1" presStyleCnt="0"/>
      <dgm:spPr/>
      <dgm:t>
        <a:bodyPr/>
        <a:lstStyle/>
        <a:p>
          <a:endParaRPr lang="pl-PL"/>
        </a:p>
      </dgm:t>
    </dgm:pt>
    <dgm:pt modelId="{5EB1AC36-79AA-4BA4-BAA1-7CCB2EFDA50B}" type="pres">
      <dgm:prSet presAssocID="{EF6815CF-7FFB-40C6-87B9-45AD85F52EE9}" presName="LevelOneTextNode" presStyleLbl="node0" presStyleIdx="0" presStyleCnt="1">
        <dgm:presLayoutVars>
          <dgm:chPref val="3"/>
        </dgm:presLayoutVars>
      </dgm:prSet>
      <dgm:spPr/>
      <dgm:t>
        <a:bodyPr/>
        <a:lstStyle/>
        <a:p>
          <a:endParaRPr lang="pl-PL"/>
        </a:p>
      </dgm:t>
    </dgm:pt>
    <dgm:pt modelId="{5A1A9580-46EE-46A9-B18E-54C975980096}" type="pres">
      <dgm:prSet presAssocID="{EF6815CF-7FFB-40C6-87B9-45AD85F52EE9}" presName="level2hierChild" presStyleCnt="0"/>
      <dgm:spPr/>
      <dgm:t>
        <a:bodyPr/>
        <a:lstStyle/>
        <a:p>
          <a:endParaRPr lang="pl-PL"/>
        </a:p>
      </dgm:t>
    </dgm:pt>
    <dgm:pt modelId="{DDC58E1F-8249-477E-95F9-DA169A52EB98}" type="pres">
      <dgm:prSet presAssocID="{BED91185-7117-43F8-B6B8-38BD0B4A4BE5}" presName="conn2-1" presStyleLbl="parChTrans1D2" presStyleIdx="0" presStyleCnt="4"/>
      <dgm:spPr/>
      <dgm:t>
        <a:bodyPr/>
        <a:lstStyle/>
        <a:p>
          <a:endParaRPr lang="pl-PL"/>
        </a:p>
      </dgm:t>
    </dgm:pt>
    <dgm:pt modelId="{1624DFA4-16F6-40A9-BBD8-7279B188FD0D}" type="pres">
      <dgm:prSet presAssocID="{BED91185-7117-43F8-B6B8-38BD0B4A4BE5}" presName="connTx" presStyleLbl="parChTrans1D2" presStyleIdx="0" presStyleCnt="4"/>
      <dgm:spPr/>
      <dgm:t>
        <a:bodyPr/>
        <a:lstStyle/>
        <a:p>
          <a:endParaRPr lang="pl-PL"/>
        </a:p>
      </dgm:t>
    </dgm:pt>
    <dgm:pt modelId="{F2F8CF46-B803-4B28-9CC9-669CD483AFF2}" type="pres">
      <dgm:prSet presAssocID="{FD66A07C-EC00-45A5-A6EB-22E256A5BB8D}" presName="root2" presStyleCnt="0"/>
      <dgm:spPr/>
      <dgm:t>
        <a:bodyPr/>
        <a:lstStyle/>
        <a:p>
          <a:endParaRPr lang="pl-PL"/>
        </a:p>
      </dgm:t>
    </dgm:pt>
    <dgm:pt modelId="{8887DCC1-318C-4AA4-B793-18ADBCC0EBEA}" type="pres">
      <dgm:prSet presAssocID="{FD66A07C-EC00-45A5-A6EB-22E256A5BB8D}" presName="LevelTwoTextNode" presStyleLbl="node2" presStyleIdx="0" presStyleCnt="4" custScaleX="132636">
        <dgm:presLayoutVars>
          <dgm:chPref val="3"/>
        </dgm:presLayoutVars>
      </dgm:prSet>
      <dgm:spPr/>
      <dgm:t>
        <a:bodyPr/>
        <a:lstStyle/>
        <a:p>
          <a:endParaRPr lang="pl-PL"/>
        </a:p>
      </dgm:t>
    </dgm:pt>
    <dgm:pt modelId="{5AA7649C-F819-40C1-915A-E8A267D1A9EC}" type="pres">
      <dgm:prSet presAssocID="{FD66A07C-EC00-45A5-A6EB-22E256A5BB8D}" presName="level3hierChild" presStyleCnt="0"/>
      <dgm:spPr/>
      <dgm:t>
        <a:bodyPr/>
        <a:lstStyle/>
        <a:p>
          <a:endParaRPr lang="pl-PL"/>
        </a:p>
      </dgm:t>
    </dgm:pt>
    <dgm:pt modelId="{E525D513-925B-4A55-9621-EADD7C327F1A}" type="pres">
      <dgm:prSet presAssocID="{C400AF8E-FE09-480B-B6D1-45EE5A2AC34D}" presName="conn2-1" presStyleLbl="parChTrans1D3" presStyleIdx="0" presStyleCnt="8"/>
      <dgm:spPr/>
      <dgm:t>
        <a:bodyPr/>
        <a:lstStyle/>
        <a:p>
          <a:endParaRPr lang="pl-PL"/>
        </a:p>
      </dgm:t>
    </dgm:pt>
    <dgm:pt modelId="{B6A441EF-BA48-4FB4-82F3-7B14194C2117}" type="pres">
      <dgm:prSet presAssocID="{C400AF8E-FE09-480B-B6D1-45EE5A2AC34D}" presName="connTx" presStyleLbl="parChTrans1D3" presStyleIdx="0" presStyleCnt="8"/>
      <dgm:spPr/>
      <dgm:t>
        <a:bodyPr/>
        <a:lstStyle/>
        <a:p>
          <a:endParaRPr lang="pl-PL"/>
        </a:p>
      </dgm:t>
    </dgm:pt>
    <dgm:pt modelId="{038C705B-6F87-4C62-A999-EF59E93E9E5D}" type="pres">
      <dgm:prSet presAssocID="{EFAA874E-DF5E-485A-AA92-9A8BBE95AF17}" presName="root2" presStyleCnt="0"/>
      <dgm:spPr/>
      <dgm:t>
        <a:bodyPr/>
        <a:lstStyle/>
        <a:p>
          <a:endParaRPr lang="pl-PL"/>
        </a:p>
      </dgm:t>
    </dgm:pt>
    <dgm:pt modelId="{49139ADE-8B98-4677-91F1-5436F9759CA1}" type="pres">
      <dgm:prSet presAssocID="{EFAA874E-DF5E-485A-AA92-9A8BBE95AF17}" presName="LevelTwoTextNode" presStyleLbl="node3" presStyleIdx="0" presStyleCnt="8" custScaleX="190105">
        <dgm:presLayoutVars>
          <dgm:chPref val="3"/>
        </dgm:presLayoutVars>
      </dgm:prSet>
      <dgm:spPr/>
      <dgm:t>
        <a:bodyPr/>
        <a:lstStyle/>
        <a:p>
          <a:endParaRPr lang="pl-PL"/>
        </a:p>
      </dgm:t>
    </dgm:pt>
    <dgm:pt modelId="{BF8EF040-EFB4-4C04-A4FD-3CFF7E89CC83}" type="pres">
      <dgm:prSet presAssocID="{EFAA874E-DF5E-485A-AA92-9A8BBE95AF17}" presName="level3hierChild" presStyleCnt="0"/>
      <dgm:spPr/>
      <dgm:t>
        <a:bodyPr/>
        <a:lstStyle/>
        <a:p>
          <a:endParaRPr lang="pl-PL"/>
        </a:p>
      </dgm:t>
    </dgm:pt>
    <dgm:pt modelId="{61605AD3-B2BD-43C9-8CF5-D2C9503970CC}" type="pres">
      <dgm:prSet presAssocID="{23B368F5-49D7-4D82-A812-3AD203271575}" presName="conn2-1" presStyleLbl="parChTrans1D3" presStyleIdx="1" presStyleCnt="8"/>
      <dgm:spPr/>
      <dgm:t>
        <a:bodyPr/>
        <a:lstStyle/>
        <a:p>
          <a:endParaRPr lang="pl-PL"/>
        </a:p>
      </dgm:t>
    </dgm:pt>
    <dgm:pt modelId="{E28D65DE-317C-45F6-8EB2-6184FB65FB66}" type="pres">
      <dgm:prSet presAssocID="{23B368F5-49D7-4D82-A812-3AD203271575}" presName="connTx" presStyleLbl="parChTrans1D3" presStyleIdx="1" presStyleCnt="8"/>
      <dgm:spPr/>
      <dgm:t>
        <a:bodyPr/>
        <a:lstStyle/>
        <a:p>
          <a:endParaRPr lang="pl-PL"/>
        </a:p>
      </dgm:t>
    </dgm:pt>
    <dgm:pt modelId="{4FA59CF0-6E79-4B22-B736-6FF4C27E4FB6}" type="pres">
      <dgm:prSet presAssocID="{266BCD4F-6F7D-46ED-B386-7B8DB2FF7CEA}" presName="root2" presStyleCnt="0"/>
      <dgm:spPr/>
      <dgm:t>
        <a:bodyPr/>
        <a:lstStyle/>
        <a:p>
          <a:endParaRPr lang="pl-PL"/>
        </a:p>
      </dgm:t>
    </dgm:pt>
    <dgm:pt modelId="{992DED31-4E89-43C0-ABC8-CCD7053DC287}" type="pres">
      <dgm:prSet presAssocID="{266BCD4F-6F7D-46ED-B386-7B8DB2FF7CEA}" presName="LevelTwoTextNode" presStyleLbl="node3" presStyleIdx="1" presStyleCnt="8" custScaleX="190105">
        <dgm:presLayoutVars>
          <dgm:chPref val="3"/>
        </dgm:presLayoutVars>
      </dgm:prSet>
      <dgm:spPr/>
      <dgm:t>
        <a:bodyPr/>
        <a:lstStyle/>
        <a:p>
          <a:endParaRPr lang="pl-PL"/>
        </a:p>
      </dgm:t>
    </dgm:pt>
    <dgm:pt modelId="{901F1E1C-5CDE-4A14-B700-45D0A22ED6A2}" type="pres">
      <dgm:prSet presAssocID="{266BCD4F-6F7D-46ED-B386-7B8DB2FF7CEA}" presName="level3hierChild" presStyleCnt="0"/>
      <dgm:spPr/>
      <dgm:t>
        <a:bodyPr/>
        <a:lstStyle/>
        <a:p>
          <a:endParaRPr lang="pl-PL"/>
        </a:p>
      </dgm:t>
    </dgm:pt>
    <dgm:pt modelId="{9E8A2500-262D-40B6-A36F-3A279834370D}" type="pres">
      <dgm:prSet presAssocID="{160F879E-F8F3-46E2-99FD-0ACE9F4639E9}" presName="conn2-1" presStyleLbl="parChTrans1D2" presStyleIdx="1" presStyleCnt="4"/>
      <dgm:spPr/>
      <dgm:t>
        <a:bodyPr/>
        <a:lstStyle/>
        <a:p>
          <a:endParaRPr lang="pl-PL"/>
        </a:p>
      </dgm:t>
    </dgm:pt>
    <dgm:pt modelId="{71466EFE-2142-4833-903E-383125C820F1}" type="pres">
      <dgm:prSet presAssocID="{160F879E-F8F3-46E2-99FD-0ACE9F4639E9}" presName="connTx" presStyleLbl="parChTrans1D2" presStyleIdx="1" presStyleCnt="4"/>
      <dgm:spPr/>
      <dgm:t>
        <a:bodyPr/>
        <a:lstStyle/>
        <a:p>
          <a:endParaRPr lang="pl-PL"/>
        </a:p>
      </dgm:t>
    </dgm:pt>
    <dgm:pt modelId="{1885E2C7-2480-4540-B56D-2D1CB45486C4}" type="pres">
      <dgm:prSet presAssocID="{C3684C04-1266-4275-937D-99D11091BCDF}" presName="root2" presStyleCnt="0"/>
      <dgm:spPr/>
      <dgm:t>
        <a:bodyPr/>
        <a:lstStyle/>
        <a:p>
          <a:endParaRPr lang="pl-PL"/>
        </a:p>
      </dgm:t>
    </dgm:pt>
    <dgm:pt modelId="{1A87571D-1D66-4E39-899E-64458708E2E3}" type="pres">
      <dgm:prSet presAssocID="{C3684C04-1266-4275-937D-99D11091BCDF}" presName="LevelTwoTextNode" presStyleLbl="node2" presStyleIdx="1" presStyleCnt="4" custScaleX="132636">
        <dgm:presLayoutVars>
          <dgm:chPref val="3"/>
        </dgm:presLayoutVars>
      </dgm:prSet>
      <dgm:spPr/>
      <dgm:t>
        <a:bodyPr/>
        <a:lstStyle/>
        <a:p>
          <a:endParaRPr lang="pl-PL"/>
        </a:p>
      </dgm:t>
    </dgm:pt>
    <dgm:pt modelId="{B4C8DC68-AB37-450D-821B-7DA8BF186DF8}" type="pres">
      <dgm:prSet presAssocID="{C3684C04-1266-4275-937D-99D11091BCDF}" presName="level3hierChild" presStyleCnt="0"/>
      <dgm:spPr/>
      <dgm:t>
        <a:bodyPr/>
        <a:lstStyle/>
        <a:p>
          <a:endParaRPr lang="pl-PL"/>
        </a:p>
      </dgm:t>
    </dgm:pt>
    <dgm:pt modelId="{43828E5B-CDB7-4151-ACCA-35A8B1DA7D45}" type="pres">
      <dgm:prSet presAssocID="{87495730-0CAD-46CF-AE4E-6ABCDC88797A}" presName="conn2-1" presStyleLbl="parChTrans1D3" presStyleIdx="2" presStyleCnt="8"/>
      <dgm:spPr/>
      <dgm:t>
        <a:bodyPr/>
        <a:lstStyle/>
        <a:p>
          <a:endParaRPr lang="pl-PL"/>
        </a:p>
      </dgm:t>
    </dgm:pt>
    <dgm:pt modelId="{70A764F9-6520-487F-9CE9-44AB6B1E4003}" type="pres">
      <dgm:prSet presAssocID="{87495730-0CAD-46CF-AE4E-6ABCDC88797A}" presName="connTx" presStyleLbl="parChTrans1D3" presStyleIdx="2" presStyleCnt="8"/>
      <dgm:spPr/>
      <dgm:t>
        <a:bodyPr/>
        <a:lstStyle/>
        <a:p>
          <a:endParaRPr lang="pl-PL"/>
        </a:p>
      </dgm:t>
    </dgm:pt>
    <dgm:pt modelId="{BBD57128-65E2-4DFB-B42C-FE7953041A5A}" type="pres">
      <dgm:prSet presAssocID="{10BE4A34-B654-4A13-9FC4-2AA15964E50D}" presName="root2" presStyleCnt="0"/>
      <dgm:spPr/>
      <dgm:t>
        <a:bodyPr/>
        <a:lstStyle/>
        <a:p>
          <a:endParaRPr lang="pl-PL"/>
        </a:p>
      </dgm:t>
    </dgm:pt>
    <dgm:pt modelId="{20267E88-22F4-46C2-A880-BAA62887F210}" type="pres">
      <dgm:prSet presAssocID="{10BE4A34-B654-4A13-9FC4-2AA15964E50D}" presName="LevelTwoTextNode" presStyleLbl="node3" presStyleIdx="2" presStyleCnt="8" custScaleX="190105" custScaleY="129372">
        <dgm:presLayoutVars>
          <dgm:chPref val="3"/>
        </dgm:presLayoutVars>
      </dgm:prSet>
      <dgm:spPr/>
      <dgm:t>
        <a:bodyPr/>
        <a:lstStyle/>
        <a:p>
          <a:endParaRPr lang="pl-PL"/>
        </a:p>
      </dgm:t>
    </dgm:pt>
    <dgm:pt modelId="{0708728E-ECCB-46EA-9699-E04158407A7A}" type="pres">
      <dgm:prSet presAssocID="{10BE4A34-B654-4A13-9FC4-2AA15964E50D}" presName="level3hierChild" presStyleCnt="0"/>
      <dgm:spPr/>
      <dgm:t>
        <a:bodyPr/>
        <a:lstStyle/>
        <a:p>
          <a:endParaRPr lang="pl-PL"/>
        </a:p>
      </dgm:t>
    </dgm:pt>
    <dgm:pt modelId="{EB36FFFA-4C4C-48F0-AECC-6680A0E2AF74}" type="pres">
      <dgm:prSet presAssocID="{C8FB5303-419C-482C-9AF8-E84F0795B62A}" presName="conn2-1" presStyleLbl="parChTrans1D3" presStyleIdx="3" presStyleCnt="8"/>
      <dgm:spPr/>
      <dgm:t>
        <a:bodyPr/>
        <a:lstStyle/>
        <a:p>
          <a:endParaRPr lang="pl-PL"/>
        </a:p>
      </dgm:t>
    </dgm:pt>
    <dgm:pt modelId="{C1126C6F-2051-4961-A933-35C4FE0C3F52}" type="pres">
      <dgm:prSet presAssocID="{C8FB5303-419C-482C-9AF8-E84F0795B62A}" presName="connTx" presStyleLbl="parChTrans1D3" presStyleIdx="3" presStyleCnt="8"/>
      <dgm:spPr/>
      <dgm:t>
        <a:bodyPr/>
        <a:lstStyle/>
        <a:p>
          <a:endParaRPr lang="pl-PL"/>
        </a:p>
      </dgm:t>
    </dgm:pt>
    <dgm:pt modelId="{A810A1D8-0BDD-4BA9-81F4-C51AC9C00221}" type="pres">
      <dgm:prSet presAssocID="{D3E6DA5B-12CC-4703-9FA8-CE90E1D1B2A9}" presName="root2" presStyleCnt="0"/>
      <dgm:spPr/>
      <dgm:t>
        <a:bodyPr/>
        <a:lstStyle/>
        <a:p>
          <a:endParaRPr lang="pl-PL"/>
        </a:p>
      </dgm:t>
    </dgm:pt>
    <dgm:pt modelId="{D2A6B7EB-5E65-4CE2-B077-12C47100AFFA}" type="pres">
      <dgm:prSet presAssocID="{D3E6DA5B-12CC-4703-9FA8-CE90E1D1B2A9}" presName="LevelTwoTextNode" presStyleLbl="node3" presStyleIdx="3" presStyleCnt="8" custScaleX="190105">
        <dgm:presLayoutVars>
          <dgm:chPref val="3"/>
        </dgm:presLayoutVars>
      </dgm:prSet>
      <dgm:spPr/>
      <dgm:t>
        <a:bodyPr/>
        <a:lstStyle/>
        <a:p>
          <a:endParaRPr lang="pl-PL"/>
        </a:p>
      </dgm:t>
    </dgm:pt>
    <dgm:pt modelId="{90ECB9CA-8FC3-4C92-B56F-271B69BB2F49}" type="pres">
      <dgm:prSet presAssocID="{D3E6DA5B-12CC-4703-9FA8-CE90E1D1B2A9}" presName="level3hierChild" presStyleCnt="0"/>
      <dgm:spPr/>
      <dgm:t>
        <a:bodyPr/>
        <a:lstStyle/>
        <a:p>
          <a:endParaRPr lang="pl-PL"/>
        </a:p>
      </dgm:t>
    </dgm:pt>
    <dgm:pt modelId="{928A8725-5D23-40FE-812F-DC6B52BDD927}" type="pres">
      <dgm:prSet presAssocID="{B6EED771-CEBF-432A-9C6D-95939AEC69A7}" presName="conn2-1" presStyleLbl="parChTrans1D2" presStyleIdx="2" presStyleCnt="4"/>
      <dgm:spPr/>
      <dgm:t>
        <a:bodyPr/>
        <a:lstStyle/>
        <a:p>
          <a:endParaRPr lang="pl-PL"/>
        </a:p>
      </dgm:t>
    </dgm:pt>
    <dgm:pt modelId="{7DEADAD2-A029-48AA-B940-C679116D1BF0}" type="pres">
      <dgm:prSet presAssocID="{B6EED771-CEBF-432A-9C6D-95939AEC69A7}" presName="connTx" presStyleLbl="parChTrans1D2" presStyleIdx="2" presStyleCnt="4"/>
      <dgm:spPr/>
      <dgm:t>
        <a:bodyPr/>
        <a:lstStyle/>
        <a:p>
          <a:endParaRPr lang="pl-PL"/>
        </a:p>
      </dgm:t>
    </dgm:pt>
    <dgm:pt modelId="{1F26FB70-7A7B-4E10-BB0B-F118859C314A}" type="pres">
      <dgm:prSet presAssocID="{034552D5-6C90-4FDA-B884-B272F99F7455}" presName="root2" presStyleCnt="0"/>
      <dgm:spPr/>
      <dgm:t>
        <a:bodyPr/>
        <a:lstStyle/>
        <a:p>
          <a:endParaRPr lang="pl-PL"/>
        </a:p>
      </dgm:t>
    </dgm:pt>
    <dgm:pt modelId="{000E72FA-34C2-4B84-946E-55970CF4CA96}" type="pres">
      <dgm:prSet presAssocID="{034552D5-6C90-4FDA-B884-B272F99F7455}" presName="LevelTwoTextNode" presStyleLbl="node2" presStyleIdx="2" presStyleCnt="4" custScaleX="132636">
        <dgm:presLayoutVars>
          <dgm:chPref val="3"/>
        </dgm:presLayoutVars>
      </dgm:prSet>
      <dgm:spPr/>
      <dgm:t>
        <a:bodyPr/>
        <a:lstStyle/>
        <a:p>
          <a:endParaRPr lang="pl-PL"/>
        </a:p>
      </dgm:t>
    </dgm:pt>
    <dgm:pt modelId="{4124CF11-9A6E-4DCE-A2EF-06C1919C0A3D}" type="pres">
      <dgm:prSet presAssocID="{034552D5-6C90-4FDA-B884-B272F99F7455}" presName="level3hierChild" presStyleCnt="0"/>
      <dgm:spPr/>
      <dgm:t>
        <a:bodyPr/>
        <a:lstStyle/>
        <a:p>
          <a:endParaRPr lang="pl-PL"/>
        </a:p>
      </dgm:t>
    </dgm:pt>
    <dgm:pt modelId="{3EB7D974-8F89-4064-BD31-2C852FC022E1}" type="pres">
      <dgm:prSet presAssocID="{D112E7A4-7A51-452E-958E-4B4F74A09D18}" presName="conn2-1" presStyleLbl="parChTrans1D3" presStyleIdx="4" presStyleCnt="8"/>
      <dgm:spPr/>
      <dgm:t>
        <a:bodyPr/>
        <a:lstStyle/>
        <a:p>
          <a:endParaRPr lang="pl-PL"/>
        </a:p>
      </dgm:t>
    </dgm:pt>
    <dgm:pt modelId="{FB00A724-4BB6-4099-9D59-277C8B9E139C}" type="pres">
      <dgm:prSet presAssocID="{D112E7A4-7A51-452E-958E-4B4F74A09D18}" presName="connTx" presStyleLbl="parChTrans1D3" presStyleIdx="4" presStyleCnt="8"/>
      <dgm:spPr/>
      <dgm:t>
        <a:bodyPr/>
        <a:lstStyle/>
        <a:p>
          <a:endParaRPr lang="pl-PL"/>
        </a:p>
      </dgm:t>
    </dgm:pt>
    <dgm:pt modelId="{E12D89C3-75AF-4070-8335-8D804D0B9D97}" type="pres">
      <dgm:prSet presAssocID="{0835D710-9B73-44AB-83C2-B1DAD273A440}" presName="root2" presStyleCnt="0"/>
      <dgm:spPr/>
      <dgm:t>
        <a:bodyPr/>
        <a:lstStyle/>
        <a:p>
          <a:endParaRPr lang="pl-PL"/>
        </a:p>
      </dgm:t>
    </dgm:pt>
    <dgm:pt modelId="{F251027F-6D8C-4980-BBA3-AFD5F80E67FA}" type="pres">
      <dgm:prSet presAssocID="{0835D710-9B73-44AB-83C2-B1DAD273A440}" presName="LevelTwoTextNode" presStyleLbl="node3" presStyleIdx="4" presStyleCnt="8" custScaleX="190105">
        <dgm:presLayoutVars>
          <dgm:chPref val="3"/>
        </dgm:presLayoutVars>
      </dgm:prSet>
      <dgm:spPr/>
      <dgm:t>
        <a:bodyPr/>
        <a:lstStyle/>
        <a:p>
          <a:endParaRPr lang="pl-PL"/>
        </a:p>
      </dgm:t>
    </dgm:pt>
    <dgm:pt modelId="{92780148-AF0D-4EDB-886D-65D1C22933FC}" type="pres">
      <dgm:prSet presAssocID="{0835D710-9B73-44AB-83C2-B1DAD273A440}" presName="level3hierChild" presStyleCnt="0"/>
      <dgm:spPr/>
      <dgm:t>
        <a:bodyPr/>
        <a:lstStyle/>
        <a:p>
          <a:endParaRPr lang="pl-PL"/>
        </a:p>
      </dgm:t>
    </dgm:pt>
    <dgm:pt modelId="{585905C4-B5DB-463B-932A-623CC36ADA71}" type="pres">
      <dgm:prSet presAssocID="{22DDEFFE-B2AB-4691-A3CF-8B2120049859}" presName="conn2-1" presStyleLbl="parChTrans1D3" presStyleIdx="5" presStyleCnt="8"/>
      <dgm:spPr/>
      <dgm:t>
        <a:bodyPr/>
        <a:lstStyle/>
        <a:p>
          <a:endParaRPr lang="pl-PL"/>
        </a:p>
      </dgm:t>
    </dgm:pt>
    <dgm:pt modelId="{3F7E27B0-EEDB-4B13-8C70-6E9032DF7F00}" type="pres">
      <dgm:prSet presAssocID="{22DDEFFE-B2AB-4691-A3CF-8B2120049859}" presName="connTx" presStyleLbl="parChTrans1D3" presStyleIdx="5" presStyleCnt="8"/>
      <dgm:spPr/>
      <dgm:t>
        <a:bodyPr/>
        <a:lstStyle/>
        <a:p>
          <a:endParaRPr lang="pl-PL"/>
        </a:p>
      </dgm:t>
    </dgm:pt>
    <dgm:pt modelId="{4A395941-13A2-4755-90CA-BB6F10D91532}" type="pres">
      <dgm:prSet presAssocID="{6DC07EC1-BB7C-4DF8-9BCB-68954AF1E540}" presName="root2" presStyleCnt="0"/>
      <dgm:spPr/>
      <dgm:t>
        <a:bodyPr/>
        <a:lstStyle/>
        <a:p>
          <a:endParaRPr lang="pl-PL"/>
        </a:p>
      </dgm:t>
    </dgm:pt>
    <dgm:pt modelId="{525EBA65-29E1-4BAF-B6CD-863FE8E6DC87}" type="pres">
      <dgm:prSet presAssocID="{6DC07EC1-BB7C-4DF8-9BCB-68954AF1E540}" presName="LevelTwoTextNode" presStyleLbl="node3" presStyleIdx="5" presStyleCnt="8" custScaleX="190105">
        <dgm:presLayoutVars>
          <dgm:chPref val="3"/>
        </dgm:presLayoutVars>
      </dgm:prSet>
      <dgm:spPr/>
      <dgm:t>
        <a:bodyPr/>
        <a:lstStyle/>
        <a:p>
          <a:endParaRPr lang="pl-PL"/>
        </a:p>
      </dgm:t>
    </dgm:pt>
    <dgm:pt modelId="{063142FF-A5C2-4D7B-958E-C016484A04FF}" type="pres">
      <dgm:prSet presAssocID="{6DC07EC1-BB7C-4DF8-9BCB-68954AF1E540}" presName="level3hierChild" presStyleCnt="0"/>
      <dgm:spPr/>
      <dgm:t>
        <a:bodyPr/>
        <a:lstStyle/>
        <a:p>
          <a:endParaRPr lang="pl-PL"/>
        </a:p>
      </dgm:t>
    </dgm:pt>
    <dgm:pt modelId="{675E27F6-95E7-48B6-A3EF-286547508299}" type="pres">
      <dgm:prSet presAssocID="{E7233085-0C28-4D4B-9CB2-341AAB2DD344}" presName="conn2-1" presStyleLbl="parChTrans1D2" presStyleIdx="3" presStyleCnt="4"/>
      <dgm:spPr/>
      <dgm:t>
        <a:bodyPr/>
        <a:lstStyle/>
        <a:p>
          <a:endParaRPr lang="pl-PL"/>
        </a:p>
      </dgm:t>
    </dgm:pt>
    <dgm:pt modelId="{FB2E74DD-862F-40A7-8100-71E2473E59A7}" type="pres">
      <dgm:prSet presAssocID="{E7233085-0C28-4D4B-9CB2-341AAB2DD344}" presName="connTx" presStyleLbl="parChTrans1D2" presStyleIdx="3" presStyleCnt="4"/>
      <dgm:spPr/>
      <dgm:t>
        <a:bodyPr/>
        <a:lstStyle/>
        <a:p>
          <a:endParaRPr lang="pl-PL"/>
        </a:p>
      </dgm:t>
    </dgm:pt>
    <dgm:pt modelId="{975E1C92-FA67-4025-97B0-74C16C951D26}" type="pres">
      <dgm:prSet presAssocID="{CB71668D-126E-4B6E-BED3-68BC43ECE2EA}" presName="root2" presStyleCnt="0"/>
      <dgm:spPr/>
      <dgm:t>
        <a:bodyPr/>
        <a:lstStyle/>
        <a:p>
          <a:endParaRPr lang="pl-PL"/>
        </a:p>
      </dgm:t>
    </dgm:pt>
    <dgm:pt modelId="{4FE6CFE7-2C67-4288-8C4C-684367CD47C8}" type="pres">
      <dgm:prSet presAssocID="{CB71668D-126E-4B6E-BED3-68BC43ECE2EA}" presName="LevelTwoTextNode" presStyleLbl="node2" presStyleIdx="3" presStyleCnt="4" custScaleX="132636">
        <dgm:presLayoutVars>
          <dgm:chPref val="3"/>
        </dgm:presLayoutVars>
      </dgm:prSet>
      <dgm:spPr/>
      <dgm:t>
        <a:bodyPr/>
        <a:lstStyle/>
        <a:p>
          <a:endParaRPr lang="pl-PL"/>
        </a:p>
      </dgm:t>
    </dgm:pt>
    <dgm:pt modelId="{FAC668CE-04E9-49EE-84B5-3D091BCE37F5}" type="pres">
      <dgm:prSet presAssocID="{CB71668D-126E-4B6E-BED3-68BC43ECE2EA}" presName="level3hierChild" presStyleCnt="0"/>
      <dgm:spPr/>
      <dgm:t>
        <a:bodyPr/>
        <a:lstStyle/>
        <a:p>
          <a:endParaRPr lang="pl-PL"/>
        </a:p>
      </dgm:t>
    </dgm:pt>
    <dgm:pt modelId="{649FBF38-FF22-481D-87EA-4A32321B710B}" type="pres">
      <dgm:prSet presAssocID="{76DE5036-E892-46CB-A33A-6F2CC932425D}" presName="conn2-1" presStyleLbl="parChTrans1D3" presStyleIdx="6" presStyleCnt="8"/>
      <dgm:spPr/>
      <dgm:t>
        <a:bodyPr/>
        <a:lstStyle/>
        <a:p>
          <a:endParaRPr lang="pl-PL"/>
        </a:p>
      </dgm:t>
    </dgm:pt>
    <dgm:pt modelId="{1358A891-49E0-46D7-B45F-727108DF3D1D}" type="pres">
      <dgm:prSet presAssocID="{76DE5036-E892-46CB-A33A-6F2CC932425D}" presName="connTx" presStyleLbl="parChTrans1D3" presStyleIdx="6" presStyleCnt="8"/>
      <dgm:spPr/>
      <dgm:t>
        <a:bodyPr/>
        <a:lstStyle/>
        <a:p>
          <a:endParaRPr lang="pl-PL"/>
        </a:p>
      </dgm:t>
    </dgm:pt>
    <dgm:pt modelId="{300D3455-8D9E-4130-8025-10C00544E134}" type="pres">
      <dgm:prSet presAssocID="{D194AD7B-B10E-4166-BCFB-F5C6616AE2E3}" presName="root2" presStyleCnt="0"/>
      <dgm:spPr/>
      <dgm:t>
        <a:bodyPr/>
        <a:lstStyle/>
        <a:p>
          <a:endParaRPr lang="pl-PL"/>
        </a:p>
      </dgm:t>
    </dgm:pt>
    <dgm:pt modelId="{D07F92E8-3549-4D43-BD3E-51ED9FEFF583}" type="pres">
      <dgm:prSet presAssocID="{D194AD7B-B10E-4166-BCFB-F5C6616AE2E3}" presName="LevelTwoTextNode" presStyleLbl="node3" presStyleIdx="6" presStyleCnt="8" custScaleX="190105">
        <dgm:presLayoutVars>
          <dgm:chPref val="3"/>
        </dgm:presLayoutVars>
      </dgm:prSet>
      <dgm:spPr/>
      <dgm:t>
        <a:bodyPr/>
        <a:lstStyle/>
        <a:p>
          <a:endParaRPr lang="pl-PL"/>
        </a:p>
      </dgm:t>
    </dgm:pt>
    <dgm:pt modelId="{A78093EC-1392-45EA-BFF6-A6D546E1062A}" type="pres">
      <dgm:prSet presAssocID="{D194AD7B-B10E-4166-BCFB-F5C6616AE2E3}" presName="level3hierChild" presStyleCnt="0"/>
      <dgm:spPr/>
      <dgm:t>
        <a:bodyPr/>
        <a:lstStyle/>
        <a:p>
          <a:endParaRPr lang="pl-PL"/>
        </a:p>
      </dgm:t>
    </dgm:pt>
    <dgm:pt modelId="{C0123045-582C-48A6-83A1-46661BB3C8A1}" type="pres">
      <dgm:prSet presAssocID="{7DDEDB10-6F9A-4B90-A99C-655E67E119D9}" presName="conn2-1" presStyleLbl="parChTrans1D3" presStyleIdx="7" presStyleCnt="8"/>
      <dgm:spPr/>
      <dgm:t>
        <a:bodyPr/>
        <a:lstStyle/>
        <a:p>
          <a:endParaRPr lang="pl-PL"/>
        </a:p>
      </dgm:t>
    </dgm:pt>
    <dgm:pt modelId="{AA691EB0-7AFA-4D09-AEF5-0AB2A66716F5}" type="pres">
      <dgm:prSet presAssocID="{7DDEDB10-6F9A-4B90-A99C-655E67E119D9}" presName="connTx" presStyleLbl="parChTrans1D3" presStyleIdx="7" presStyleCnt="8"/>
      <dgm:spPr/>
      <dgm:t>
        <a:bodyPr/>
        <a:lstStyle/>
        <a:p>
          <a:endParaRPr lang="pl-PL"/>
        </a:p>
      </dgm:t>
    </dgm:pt>
    <dgm:pt modelId="{7BD48A92-4B34-4AF6-83B9-A033A982FB68}" type="pres">
      <dgm:prSet presAssocID="{4A7F447D-04EE-406B-A8FB-65CF3A56DEC6}" presName="root2" presStyleCnt="0"/>
      <dgm:spPr/>
      <dgm:t>
        <a:bodyPr/>
        <a:lstStyle/>
        <a:p>
          <a:endParaRPr lang="pl-PL"/>
        </a:p>
      </dgm:t>
    </dgm:pt>
    <dgm:pt modelId="{A9D8FB92-FEDA-4C15-A4DB-E123000459CF}" type="pres">
      <dgm:prSet presAssocID="{4A7F447D-04EE-406B-A8FB-65CF3A56DEC6}" presName="LevelTwoTextNode" presStyleLbl="node3" presStyleIdx="7" presStyleCnt="8" custScaleX="190105">
        <dgm:presLayoutVars>
          <dgm:chPref val="3"/>
        </dgm:presLayoutVars>
      </dgm:prSet>
      <dgm:spPr/>
      <dgm:t>
        <a:bodyPr/>
        <a:lstStyle/>
        <a:p>
          <a:endParaRPr lang="pl-PL"/>
        </a:p>
      </dgm:t>
    </dgm:pt>
    <dgm:pt modelId="{9FFF272D-386B-4A4E-942D-483DBC758C2F}" type="pres">
      <dgm:prSet presAssocID="{4A7F447D-04EE-406B-A8FB-65CF3A56DEC6}" presName="level3hierChild" presStyleCnt="0"/>
      <dgm:spPr/>
      <dgm:t>
        <a:bodyPr/>
        <a:lstStyle/>
        <a:p>
          <a:endParaRPr lang="pl-PL"/>
        </a:p>
      </dgm:t>
    </dgm:pt>
  </dgm:ptLst>
  <dgm:cxnLst>
    <dgm:cxn modelId="{126A79CE-A863-4416-890D-1BA1F3E040BB}" type="presOf" srcId="{23B368F5-49D7-4D82-A812-3AD203271575}" destId="{E28D65DE-317C-45F6-8EB2-6184FB65FB66}" srcOrd="1" destOrd="0" presId="urn:microsoft.com/office/officeart/2005/8/layout/hierarchy2"/>
    <dgm:cxn modelId="{88584D3A-5118-48BF-B2C8-140F9BBF69C8}" type="presOf" srcId="{CB71668D-126E-4B6E-BED3-68BC43ECE2EA}" destId="{4FE6CFE7-2C67-4288-8C4C-684367CD47C8}" srcOrd="0" destOrd="0" presId="urn:microsoft.com/office/officeart/2005/8/layout/hierarchy2"/>
    <dgm:cxn modelId="{CF2C2FEB-2922-4A4F-AB95-C7FC931F6026}" srcId="{EF6815CF-7FFB-40C6-87B9-45AD85F52EE9}" destId="{FD66A07C-EC00-45A5-A6EB-22E256A5BB8D}" srcOrd="0" destOrd="0" parTransId="{BED91185-7117-43F8-B6B8-38BD0B4A4BE5}" sibTransId="{104722D4-86EC-4F10-A64B-CD55F4330E5C}"/>
    <dgm:cxn modelId="{256F55FD-78DF-4C87-9B16-65C7A808E8E1}" type="presOf" srcId="{034552D5-6C90-4FDA-B884-B272F99F7455}" destId="{000E72FA-34C2-4B84-946E-55970CF4CA96}" srcOrd="0" destOrd="0" presId="urn:microsoft.com/office/officeart/2005/8/layout/hierarchy2"/>
    <dgm:cxn modelId="{CC0072C0-2BF1-423A-B107-7D0182C5DDB4}" type="presOf" srcId="{E7233085-0C28-4D4B-9CB2-341AAB2DD344}" destId="{FB2E74DD-862F-40A7-8100-71E2473E59A7}" srcOrd="1" destOrd="0" presId="urn:microsoft.com/office/officeart/2005/8/layout/hierarchy2"/>
    <dgm:cxn modelId="{6E11E68E-A0E6-47B7-B996-C8DC8F5D3543}" type="presOf" srcId="{BED91185-7117-43F8-B6B8-38BD0B4A4BE5}" destId="{1624DFA4-16F6-40A9-BBD8-7279B188FD0D}" srcOrd="1" destOrd="0" presId="urn:microsoft.com/office/officeart/2005/8/layout/hierarchy2"/>
    <dgm:cxn modelId="{D897EF0C-B062-4F27-A733-5F177D542381}" type="presOf" srcId="{D3E6DA5B-12CC-4703-9FA8-CE90E1D1B2A9}" destId="{D2A6B7EB-5E65-4CE2-B077-12C47100AFFA}" srcOrd="0" destOrd="0" presId="urn:microsoft.com/office/officeart/2005/8/layout/hierarchy2"/>
    <dgm:cxn modelId="{6566DD17-BB4C-476A-AD5D-21CF95DE7998}" type="presOf" srcId="{FD66A07C-EC00-45A5-A6EB-22E256A5BB8D}" destId="{8887DCC1-318C-4AA4-B793-18ADBCC0EBEA}" srcOrd="0" destOrd="0" presId="urn:microsoft.com/office/officeart/2005/8/layout/hierarchy2"/>
    <dgm:cxn modelId="{3E8672A7-F7AD-41EC-A7DA-FC3FE16AC6FB}" type="presOf" srcId="{160F879E-F8F3-46E2-99FD-0ACE9F4639E9}" destId="{71466EFE-2142-4833-903E-383125C820F1}" srcOrd="1" destOrd="0" presId="urn:microsoft.com/office/officeart/2005/8/layout/hierarchy2"/>
    <dgm:cxn modelId="{AED41E90-0A8A-40A7-A68E-F95822441BA2}" srcId="{C3684C04-1266-4275-937D-99D11091BCDF}" destId="{10BE4A34-B654-4A13-9FC4-2AA15964E50D}" srcOrd="0" destOrd="0" parTransId="{87495730-0CAD-46CF-AE4E-6ABCDC88797A}" sibTransId="{35653B4E-E7F6-48FC-86B8-8937278B4872}"/>
    <dgm:cxn modelId="{083B63AB-4EB4-4043-82DA-31ACB8DB80CF}" type="presOf" srcId="{10BE4A34-B654-4A13-9FC4-2AA15964E50D}" destId="{20267E88-22F4-46C2-A880-BAA62887F210}" srcOrd="0" destOrd="0" presId="urn:microsoft.com/office/officeart/2005/8/layout/hierarchy2"/>
    <dgm:cxn modelId="{8387F577-18DA-4025-86DC-A3DEE2D63FE2}" type="presOf" srcId="{76DE5036-E892-46CB-A33A-6F2CC932425D}" destId="{1358A891-49E0-46D7-B45F-727108DF3D1D}" srcOrd="1" destOrd="0" presId="urn:microsoft.com/office/officeart/2005/8/layout/hierarchy2"/>
    <dgm:cxn modelId="{FD275DD4-05FA-4096-B671-6F29458575F9}" srcId="{034552D5-6C90-4FDA-B884-B272F99F7455}" destId="{0835D710-9B73-44AB-83C2-B1DAD273A440}" srcOrd="0" destOrd="0" parTransId="{D112E7A4-7A51-452E-958E-4B4F74A09D18}" sibTransId="{A2A6AA41-EE70-47AE-A06A-5143EBA02603}"/>
    <dgm:cxn modelId="{78FE7379-55A5-4D8C-A0CD-BFF19634566A}" type="presOf" srcId="{87495730-0CAD-46CF-AE4E-6ABCDC88797A}" destId="{43828E5B-CDB7-4151-ACCA-35A8B1DA7D45}" srcOrd="0" destOrd="0" presId="urn:microsoft.com/office/officeart/2005/8/layout/hierarchy2"/>
    <dgm:cxn modelId="{2E3DEBE6-741B-4561-879C-3F14F4686F90}" srcId="{F2D2681E-8508-46A4-89E9-05C35FE9A109}" destId="{EF6815CF-7FFB-40C6-87B9-45AD85F52EE9}" srcOrd="0" destOrd="0" parTransId="{AFC6706F-A82F-4CA1-BE12-52F213BEEFB9}" sibTransId="{748DB582-EDD1-4428-8032-E75AECA9F23C}"/>
    <dgm:cxn modelId="{8480CBE4-6AF0-4D71-9A80-FAC72587D58E}" type="presOf" srcId="{0835D710-9B73-44AB-83C2-B1DAD273A440}" destId="{F251027F-6D8C-4980-BBA3-AFD5F80E67FA}" srcOrd="0" destOrd="0" presId="urn:microsoft.com/office/officeart/2005/8/layout/hierarchy2"/>
    <dgm:cxn modelId="{9CEEC9EB-F854-43F5-AA7D-001B69D870F4}" type="presOf" srcId="{EFAA874E-DF5E-485A-AA92-9A8BBE95AF17}" destId="{49139ADE-8B98-4677-91F1-5436F9759CA1}" srcOrd="0" destOrd="0" presId="urn:microsoft.com/office/officeart/2005/8/layout/hierarchy2"/>
    <dgm:cxn modelId="{05A33704-B428-4E67-BF1A-43AA2F0DD8A2}" type="presOf" srcId="{87495730-0CAD-46CF-AE4E-6ABCDC88797A}" destId="{70A764F9-6520-487F-9CE9-44AB6B1E4003}" srcOrd="1" destOrd="0" presId="urn:microsoft.com/office/officeart/2005/8/layout/hierarchy2"/>
    <dgm:cxn modelId="{B7309BED-C7A6-4140-A55C-0AC985C6513D}" type="presOf" srcId="{D194AD7B-B10E-4166-BCFB-F5C6616AE2E3}" destId="{D07F92E8-3549-4D43-BD3E-51ED9FEFF583}" srcOrd="0" destOrd="0" presId="urn:microsoft.com/office/officeart/2005/8/layout/hierarchy2"/>
    <dgm:cxn modelId="{80F0A395-AD4A-416B-A63C-7897FD99DD95}" srcId="{EF6815CF-7FFB-40C6-87B9-45AD85F52EE9}" destId="{034552D5-6C90-4FDA-B884-B272F99F7455}" srcOrd="2" destOrd="0" parTransId="{B6EED771-CEBF-432A-9C6D-95939AEC69A7}" sibTransId="{01B3267F-8CA3-443A-82A7-78528B009811}"/>
    <dgm:cxn modelId="{4D761146-AF58-4ECF-874C-ABF87BE9F55C}" srcId="{034552D5-6C90-4FDA-B884-B272F99F7455}" destId="{6DC07EC1-BB7C-4DF8-9BCB-68954AF1E540}" srcOrd="1" destOrd="0" parTransId="{22DDEFFE-B2AB-4691-A3CF-8B2120049859}" sibTransId="{9F9885E3-C6F8-4472-8A17-C13947FB7948}"/>
    <dgm:cxn modelId="{C19FF5B1-DB48-4A82-8569-C4754BCF57F7}" type="presOf" srcId="{D112E7A4-7A51-452E-958E-4B4F74A09D18}" destId="{3EB7D974-8F89-4064-BD31-2C852FC022E1}" srcOrd="0" destOrd="0" presId="urn:microsoft.com/office/officeart/2005/8/layout/hierarchy2"/>
    <dgm:cxn modelId="{5ED992AE-1E4A-4903-8B15-A943840B7FDA}" type="presOf" srcId="{F2D2681E-8508-46A4-89E9-05C35FE9A109}" destId="{7C5F316F-69D7-4AED-AF5C-BBC70DEF06B4}" srcOrd="0" destOrd="0" presId="urn:microsoft.com/office/officeart/2005/8/layout/hierarchy2"/>
    <dgm:cxn modelId="{5C812381-9B63-4B3F-9455-1C7ACC69CF70}" type="presOf" srcId="{23B368F5-49D7-4D82-A812-3AD203271575}" destId="{61605AD3-B2BD-43C9-8CF5-D2C9503970CC}" srcOrd="0" destOrd="0" presId="urn:microsoft.com/office/officeart/2005/8/layout/hierarchy2"/>
    <dgm:cxn modelId="{93F15F0D-FDBE-4FD1-AB7A-A2EC8CB4AECA}" srcId="{CB71668D-126E-4B6E-BED3-68BC43ECE2EA}" destId="{D194AD7B-B10E-4166-BCFB-F5C6616AE2E3}" srcOrd="0" destOrd="0" parTransId="{76DE5036-E892-46CB-A33A-6F2CC932425D}" sibTransId="{56FA5B33-86F6-41FF-ACB6-545BDCC8D46E}"/>
    <dgm:cxn modelId="{C9C18947-B4DF-4B87-B182-F98140AF5848}" type="presOf" srcId="{160F879E-F8F3-46E2-99FD-0ACE9F4639E9}" destId="{9E8A2500-262D-40B6-A36F-3A279834370D}" srcOrd="0" destOrd="0" presId="urn:microsoft.com/office/officeart/2005/8/layout/hierarchy2"/>
    <dgm:cxn modelId="{B9A56AF9-74B7-4FC3-9C17-6247A673AA9B}" srcId="{FD66A07C-EC00-45A5-A6EB-22E256A5BB8D}" destId="{EFAA874E-DF5E-485A-AA92-9A8BBE95AF17}" srcOrd="0" destOrd="0" parTransId="{C400AF8E-FE09-480B-B6D1-45EE5A2AC34D}" sibTransId="{06CBB8EE-E7DE-4FEC-ACE7-EB12396DEC2C}"/>
    <dgm:cxn modelId="{274872FE-E385-4944-9C9B-37399929093A}" type="presOf" srcId="{C8FB5303-419C-482C-9AF8-E84F0795B62A}" destId="{C1126C6F-2051-4961-A933-35C4FE0C3F52}" srcOrd="1" destOrd="0" presId="urn:microsoft.com/office/officeart/2005/8/layout/hierarchy2"/>
    <dgm:cxn modelId="{248E0C4E-6350-4982-B26C-C16587D3667E}" type="presOf" srcId="{C400AF8E-FE09-480B-B6D1-45EE5A2AC34D}" destId="{B6A441EF-BA48-4FB4-82F3-7B14194C2117}" srcOrd="1" destOrd="0" presId="urn:microsoft.com/office/officeart/2005/8/layout/hierarchy2"/>
    <dgm:cxn modelId="{88C35AB7-AD57-4709-AC7C-05FF31E38DE1}" type="presOf" srcId="{266BCD4F-6F7D-46ED-B386-7B8DB2FF7CEA}" destId="{992DED31-4E89-43C0-ABC8-CCD7053DC287}" srcOrd="0" destOrd="0" presId="urn:microsoft.com/office/officeart/2005/8/layout/hierarchy2"/>
    <dgm:cxn modelId="{AF1AF76A-7965-4E2D-A49D-533ADC05BA81}" type="presOf" srcId="{7DDEDB10-6F9A-4B90-A99C-655E67E119D9}" destId="{C0123045-582C-48A6-83A1-46661BB3C8A1}" srcOrd="0" destOrd="0" presId="urn:microsoft.com/office/officeart/2005/8/layout/hierarchy2"/>
    <dgm:cxn modelId="{3A070F3C-59AB-4E65-B4DE-174D16DFA61D}" type="presOf" srcId="{E7233085-0C28-4D4B-9CB2-341AAB2DD344}" destId="{675E27F6-95E7-48B6-A3EF-286547508299}" srcOrd="0" destOrd="0" presId="urn:microsoft.com/office/officeart/2005/8/layout/hierarchy2"/>
    <dgm:cxn modelId="{2C97633F-0641-4C76-8592-2E58AE8CBB8C}" type="presOf" srcId="{76DE5036-E892-46CB-A33A-6F2CC932425D}" destId="{649FBF38-FF22-481D-87EA-4A32321B710B}" srcOrd="0" destOrd="0" presId="urn:microsoft.com/office/officeart/2005/8/layout/hierarchy2"/>
    <dgm:cxn modelId="{8782AB28-8577-4A4D-8A70-9622E655F9B6}" srcId="{EF6815CF-7FFB-40C6-87B9-45AD85F52EE9}" destId="{CB71668D-126E-4B6E-BED3-68BC43ECE2EA}" srcOrd="3" destOrd="0" parTransId="{E7233085-0C28-4D4B-9CB2-341AAB2DD344}" sibTransId="{7A1B7D34-1FA8-42DC-B346-2770088125E5}"/>
    <dgm:cxn modelId="{8612E088-EBA5-4777-83D2-5ECC6C345473}" type="presOf" srcId="{B6EED771-CEBF-432A-9C6D-95939AEC69A7}" destId="{928A8725-5D23-40FE-812F-DC6B52BDD927}" srcOrd="0" destOrd="0" presId="urn:microsoft.com/office/officeart/2005/8/layout/hierarchy2"/>
    <dgm:cxn modelId="{0528497C-2778-45B3-B164-7B7704C4E745}" type="presOf" srcId="{22DDEFFE-B2AB-4691-A3CF-8B2120049859}" destId="{585905C4-B5DB-463B-932A-623CC36ADA71}" srcOrd="0" destOrd="0" presId="urn:microsoft.com/office/officeart/2005/8/layout/hierarchy2"/>
    <dgm:cxn modelId="{8CA36D83-74D6-4D02-94C3-42417F96F2D6}" type="presOf" srcId="{D112E7A4-7A51-452E-958E-4B4F74A09D18}" destId="{FB00A724-4BB6-4099-9D59-277C8B9E139C}" srcOrd="1" destOrd="0" presId="urn:microsoft.com/office/officeart/2005/8/layout/hierarchy2"/>
    <dgm:cxn modelId="{F7FCD07B-621E-4051-87F3-9F153FE949DE}" srcId="{FD66A07C-EC00-45A5-A6EB-22E256A5BB8D}" destId="{266BCD4F-6F7D-46ED-B386-7B8DB2FF7CEA}" srcOrd="1" destOrd="0" parTransId="{23B368F5-49D7-4D82-A812-3AD203271575}" sibTransId="{2F865932-353F-4204-B3AB-2FE97D519A49}"/>
    <dgm:cxn modelId="{BBE5327C-354E-42FF-9F36-1546FE4A2AB6}" srcId="{CB71668D-126E-4B6E-BED3-68BC43ECE2EA}" destId="{4A7F447D-04EE-406B-A8FB-65CF3A56DEC6}" srcOrd="1" destOrd="0" parTransId="{7DDEDB10-6F9A-4B90-A99C-655E67E119D9}" sibTransId="{D448D4BD-1274-4D56-9C83-77625F582CA0}"/>
    <dgm:cxn modelId="{A8A2A43F-24F8-4FF5-A586-17342DA877E2}" type="presOf" srcId="{BED91185-7117-43F8-B6B8-38BD0B4A4BE5}" destId="{DDC58E1F-8249-477E-95F9-DA169A52EB98}" srcOrd="0" destOrd="0" presId="urn:microsoft.com/office/officeart/2005/8/layout/hierarchy2"/>
    <dgm:cxn modelId="{D10789A3-8CFA-4085-AC1D-EA7BD17F8361}" type="presOf" srcId="{22DDEFFE-B2AB-4691-A3CF-8B2120049859}" destId="{3F7E27B0-EEDB-4B13-8C70-6E9032DF7F00}" srcOrd="1" destOrd="0" presId="urn:microsoft.com/office/officeart/2005/8/layout/hierarchy2"/>
    <dgm:cxn modelId="{03E55212-5589-4DF2-BEE1-5AA9C56FFFAD}" srcId="{EF6815CF-7FFB-40C6-87B9-45AD85F52EE9}" destId="{C3684C04-1266-4275-937D-99D11091BCDF}" srcOrd="1" destOrd="0" parTransId="{160F879E-F8F3-46E2-99FD-0ACE9F4639E9}" sibTransId="{F6E768C8-BD86-46CA-9C75-3F97B6FEE24A}"/>
    <dgm:cxn modelId="{9CE0FA05-4759-44A5-B46A-492CF5FE3D31}" type="presOf" srcId="{C8FB5303-419C-482C-9AF8-E84F0795B62A}" destId="{EB36FFFA-4C4C-48F0-AECC-6680A0E2AF74}" srcOrd="0" destOrd="0" presId="urn:microsoft.com/office/officeart/2005/8/layout/hierarchy2"/>
    <dgm:cxn modelId="{F35933F7-FAF2-4DED-A5EF-749E2E15990B}" type="presOf" srcId="{EF6815CF-7FFB-40C6-87B9-45AD85F52EE9}" destId="{5EB1AC36-79AA-4BA4-BAA1-7CCB2EFDA50B}" srcOrd="0" destOrd="0" presId="urn:microsoft.com/office/officeart/2005/8/layout/hierarchy2"/>
    <dgm:cxn modelId="{47A47E20-3D02-42A8-9C29-C04731C0F981}" type="presOf" srcId="{B6EED771-CEBF-432A-9C6D-95939AEC69A7}" destId="{7DEADAD2-A029-48AA-B940-C679116D1BF0}" srcOrd="1" destOrd="0" presId="urn:microsoft.com/office/officeart/2005/8/layout/hierarchy2"/>
    <dgm:cxn modelId="{A9849BCF-C7C8-4AE9-AC94-110CD705DB85}" type="presOf" srcId="{C400AF8E-FE09-480B-B6D1-45EE5A2AC34D}" destId="{E525D513-925B-4A55-9621-EADD7C327F1A}" srcOrd="0" destOrd="0" presId="urn:microsoft.com/office/officeart/2005/8/layout/hierarchy2"/>
    <dgm:cxn modelId="{2AB89DFE-CEA1-421E-B672-29BD8DE3DF34}" type="presOf" srcId="{6DC07EC1-BB7C-4DF8-9BCB-68954AF1E540}" destId="{525EBA65-29E1-4BAF-B6CD-863FE8E6DC87}" srcOrd="0" destOrd="0" presId="urn:microsoft.com/office/officeart/2005/8/layout/hierarchy2"/>
    <dgm:cxn modelId="{1F0FA5F1-F9A6-4D73-9D96-6758E5BDF26B}" srcId="{C3684C04-1266-4275-937D-99D11091BCDF}" destId="{D3E6DA5B-12CC-4703-9FA8-CE90E1D1B2A9}" srcOrd="1" destOrd="0" parTransId="{C8FB5303-419C-482C-9AF8-E84F0795B62A}" sibTransId="{1D2250C4-BAD8-4214-8B3E-5C76BB9B9556}"/>
    <dgm:cxn modelId="{01958706-8DF9-4FB8-B250-36FE257C9A3B}" type="presOf" srcId="{7DDEDB10-6F9A-4B90-A99C-655E67E119D9}" destId="{AA691EB0-7AFA-4D09-AEF5-0AB2A66716F5}" srcOrd="1" destOrd="0" presId="urn:microsoft.com/office/officeart/2005/8/layout/hierarchy2"/>
    <dgm:cxn modelId="{D19D49D5-44D2-4462-B474-AF1951609419}" type="presOf" srcId="{4A7F447D-04EE-406B-A8FB-65CF3A56DEC6}" destId="{A9D8FB92-FEDA-4C15-A4DB-E123000459CF}" srcOrd="0" destOrd="0" presId="urn:microsoft.com/office/officeart/2005/8/layout/hierarchy2"/>
    <dgm:cxn modelId="{D723AE49-0B82-4DD4-B1B6-F447246E04AA}" type="presOf" srcId="{C3684C04-1266-4275-937D-99D11091BCDF}" destId="{1A87571D-1D66-4E39-899E-64458708E2E3}" srcOrd="0" destOrd="0" presId="urn:microsoft.com/office/officeart/2005/8/layout/hierarchy2"/>
    <dgm:cxn modelId="{D99CBD72-6F25-4535-9402-A61E273CFE0F}" type="presParOf" srcId="{7C5F316F-69D7-4AED-AF5C-BBC70DEF06B4}" destId="{9CFE800B-E48B-4944-AD8D-D686283F1B35}" srcOrd="0" destOrd="0" presId="urn:microsoft.com/office/officeart/2005/8/layout/hierarchy2"/>
    <dgm:cxn modelId="{98C57FF5-9DD2-4533-83CD-3B8BC3F4CF58}" type="presParOf" srcId="{9CFE800B-E48B-4944-AD8D-D686283F1B35}" destId="{5EB1AC36-79AA-4BA4-BAA1-7CCB2EFDA50B}" srcOrd="0" destOrd="0" presId="urn:microsoft.com/office/officeart/2005/8/layout/hierarchy2"/>
    <dgm:cxn modelId="{6EB06811-F81A-4BE5-8770-12F8C8815378}" type="presParOf" srcId="{9CFE800B-E48B-4944-AD8D-D686283F1B35}" destId="{5A1A9580-46EE-46A9-B18E-54C975980096}" srcOrd="1" destOrd="0" presId="urn:microsoft.com/office/officeart/2005/8/layout/hierarchy2"/>
    <dgm:cxn modelId="{1BEA971C-50E6-4728-961C-E1901140A1F6}" type="presParOf" srcId="{5A1A9580-46EE-46A9-B18E-54C975980096}" destId="{DDC58E1F-8249-477E-95F9-DA169A52EB98}" srcOrd="0" destOrd="0" presId="urn:microsoft.com/office/officeart/2005/8/layout/hierarchy2"/>
    <dgm:cxn modelId="{75E196A5-2F8A-4AED-8D44-6E61112B5D05}" type="presParOf" srcId="{DDC58E1F-8249-477E-95F9-DA169A52EB98}" destId="{1624DFA4-16F6-40A9-BBD8-7279B188FD0D}" srcOrd="0" destOrd="0" presId="urn:microsoft.com/office/officeart/2005/8/layout/hierarchy2"/>
    <dgm:cxn modelId="{05162B9D-CC53-4DD5-8A54-74086A83BA40}" type="presParOf" srcId="{5A1A9580-46EE-46A9-B18E-54C975980096}" destId="{F2F8CF46-B803-4B28-9CC9-669CD483AFF2}" srcOrd="1" destOrd="0" presId="urn:microsoft.com/office/officeart/2005/8/layout/hierarchy2"/>
    <dgm:cxn modelId="{B8475E1B-FA9E-43F2-9DC0-427EB8C4A5C5}" type="presParOf" srcId="{F2F8CF46-B803-4B28-9CC9-669CD483AFF2}" destId="{8887DCC1-318C-4AA4-B793-18ADBCC0EBEA}" srcOrd="0" destOrd="0" presId="urn:microsoft.com/office/officeart/2005/8/layout/hierarchy2"/>
    <dgm:cxn modelId="{33A804AA-FD35-43A3-9083-371647D1515F}" type="presParOf" srcId="{F2F8CF46-B803-4B28-9CC9-669CD483AFF2}" destId="{5AA7649C-F819-40C1-915A-E8A267D1A9EC}" srcOrd="1" destOrd="0" presId="urn:microsoft.com/office/officeart/2005/8/layout/hierarchy2"/>
    <dgm:cxn modelId="{547F399C-8EF9-4946-AF0C-F521A5082729}" type="presParOf" srcId="{5AA7649C-F819-40C1-915A-E8A267D1A9EC}" destId="{E525D513-925B-4A55-9621-EADD7C327F1A}" srcOrd="0" destOrd="0" presId="urn:microsoft.com/office/officeart/2005/8/layout/hierarchy2"/>
    <dgm:cxn modelId="{4DFAAC80-AAB7-40FB-ABC6-CE1ADE022EAD}" type="presParOf" srcId="{E525D513-925B-4A55-9621-EADD7C327F1A}" destId="{B6A441EF-BA48-4FB4-82F3-7B14194C2117}" srcOrd="0" destOrd="0" presId="urn:microsoft.com/office/officeart/2005/8/layout/hierarchy2"/>
    <dgm:cxn modelId="{CB9EE856-72F5-47C6-8FD9-9599D4DED88E}" type="presParOf" srcId="{5AA7649C-F819-40C1-915A-E8A267D1A9EC}" destId="{038C705B-6F87-4C62-A999-EF59E93E9E5D}" srcOrd="1" destOrd="0" presId="urn:microsoft.com/office/officeart/2005/8/layout/hierarchy2"/>
    <dgm:cxn modelId="{23A8340E-0978-4D04-BF69-FC939CD3FC40}" type="presParOf" srcId="{038C705B-6F87-4C62-A999-EF59E93E9E5D}" destId="{49139ADE-8B98-4677-91F1-5436F9759CA1}" srcOrd="0" destOrd="0" presId="urn:microsoft.com/office/officeart/2005/8/layout/hierarchy2"/>
    <dgm:cxn modelId="{49F0EADB-FF5B-4215-B103-2651924F062C}" type="presParOf" srcId="{038C705B-6F87-4C62-A999-EF59E93E9E5D}" destId="{BF8EF040-EFB4-4C04-A4FD-3CFF7E89CC83}" srcOrd="1" destOrd="0" presId="urn:microsoft.com/office/officeart/2005/8/layout/hierarchy2"/>
    <dgm:cxn modelId="{ADBEADA2-6A31-41A2-8796-87EAB2BCB8FF}" type="presParOf" srcId="{5AA7649C-F819-40C1-915A-E8A267D1A9EC}" destId="{61605AD3-B2BD-43C9-8CF5-D2C9503970CC}" srcOrd="2" destOrd="0" presId="urn:microsoft.com/office/officeart/2005/8/layout/hierarchy2"/>
    <dgm:cxn modelId="{57954C8A-75B2-49DF-8007-442C9E4B1C68}" type="presParOf" srcId="{61605AD3-B2BD-43C9-8CF5-D2C9503970CC}" destId="{E28D65DE-317C-45F6-8EB2-6184FB65FB66}" srcOrd="0" destOrd="0" presId="urn:microsoft.com/office/officeart/2005/8/layout/hierarchy2"/>
    <dgm:cxn modelId="{F205A6F2-EB58-4E95-9B81-9CD7B34143CE}" type="presParOf" srcId="{5AA7649C-F819-40C1-915A-E8A267D1A9EC}" destId="{4FA59CF0-6E79-4B22-B736-6FF4C27E4FB6}" srcOrd="3" destOrd="0" presId="urn:microsoft.com/office/officeart/2005/8/layout/hierarchy2"/>
    <dgm:cxn modelId="{36121AA2-2340-497A-8191-EC42D43886EB}" type="presParOf" srcId="{4FA59CF0-6E79-4B22-B736-6FF4C27E4FB6}" destId="{992DED31-4E89-43C0-ABC8-CCD7053DC287}" srcOrd="0" destOrd="0" presId="urn:microsoft.com/office/officeart/2005/8/layout/hierarchy2"/>
    <dgm:cxn modelId="{307FD332-6525-4CC5-A190-90D9F6A077F2}" type="presParOf" srcId="{4FA59CF0-6E79-4B22-B736-6FF4C27E4FB6}" destId="{901F1E1C-5CDE-4A14-B700-45D0A22ED6A2}" srcOrd="1" destOrd="0" presId="urn:microsoft.com/office/officeart/2005/8/layout/hierarchy2"/>
    <dgm:cxn modelId="{65FABDA8-365F-4894-B9CF-0F165DDC3ADC}" type="presParOf" srcId="{5A1A9580-46EE-46A9-B18E-54C975980096}" destId="{9E8A2500-262D-40B6-A36F-3A279834370D}" srcOrd="2" destOrd="0" presId="urn:microsoft.com/office/officeart/2005/8/layout/hierarchy2"/>
    <dgm:cxn modelId="{DB55E1DA-15CD-4DCF-B7D9-A9E1F74AEF73}" type="presParOf" srcId="{9E8A2500-262D-40B6-A36F-3A279834370D}" destId="{71466EFE-2142-4833-903E-383125C820F1}" srcOrd="0" destOrd="0" presId="urn:microsoft.com/office/officeart/2005/8/layout/hierarchy2"/>
    <dgm:cxn modelId="{C1AF93FF-739B-4313-845E-C89ECE2C0DE7}" type="presParOf" srcId="{5A1A9580-46EE-46A9-B18E-54C975980096}" destId="{1885E2C7-2480-4540-B56D-2D1CB45486C4}" srcOrd="3" destOrd="0" presId="urn:microsoft.com/office/officeart/2005/8/layout/hierarchy2"/>
    <dgm:cxn modelId="{59151FD0-1F51-4BAF-B6DB-F8D6FB5BB924}" type="presParOf" srcId="{1885E2C7-2480-4540-B56D-2D1CB45486C4}" destId="{1A87571D-1D66-4E39-899E-64458708E2E3}" srcOrd="0" destOrd="0" presId="urn:microsoft.com/office/officeart/2005/8/layout/hierarchy2"/>
    <dgm:cxn modelId="{4B33A594-D365-40BF-B426-FACB7C7671FA}" type="presParOf" srcId="{1885E2C7-2480-4540-B56D-2D1CB45486C4}" destId="{B4C8DC68-AB37-450D-821B-7DA8BF186DF8}" srcOrd="1" destOrd="0" presId="urn:microsoft.com/office/officeart/2005/8/layout/hierarchy2"/>
    <dgm:cxn modelId="{13C54C25-F745-41BF-A1BF-67EEA3B355E4}" type="presParOf" srcId="{B4C8DC68-AB37-450D-821B-7DA8BF186DF8}" destId="{43828E5B-CDB7-4151-ACCA-35A8B1DA7D45}" srcOrd="0" destOrd="0" presId="urn:microsoft.com/office/officeart/2005/8/layout/hierarchy2"/>
    <dgm:cxn modelId="{3D6FF118-AE8E-462B-AB83-DB425EC18FD6}" type="presParOf" srcId="{43828E5B-CDB7-4151-ACCA-35A8B1DA7D45}" destId="{70A764F9-6520-487F-9CE9-44AB6B1E4003}" srcOrd="0" destOrd="0" presId="urn:microsoft.com/office/officeart/2005/8/layout/hierarchy2"/>
    <dgm:cxn modelId="{C6556251-5DCD-428E-BBC9-DD8357845C99}" type="presParOf" srcId="{B4C8DC68-AB37-450D-821B-7DA8BF186DF8}" destId="{BBD57128-65E2-4DFB-B42C-FE7953041A5A}" srcOrd="1" destOrd="0" presId="urn:microsoft.com/office/officeart/2005/8/layout/hierarchy2"/>
    <dgm:cxn modelId="{9E2AC95F-F0C6-4479-933F-31B1DDD3182B}" type="presParOf" srcId="{BBD57128-65E2-4DFB-B42C-FE7953041A5A}" destId="{20267E88-22F4-46C2-A880-BAA62887F210}" srcOrd="0" destOrd="0" presId="urn:microsoft.com/office/officeart/2005/8/layout/hierarchy2"/>
    <dgm:cxn modelId="{69C25E72-0FA8-494C-86B3-93839BF23E13}" type="presParOf" srcId="{BBD57128-65E2-4DFB-B42C-FE7953041A5A}" destId="{0708728E-ECCB-46EA-9699-E04158407A7A}" srcOrd="1" destOrd="0" presId="urn:microsoft.com/office/officeart/2005/8/layout/hierarchy2"/>
    <dgm:cxn modelId="{3AED59DF-7425-4AD3-9F34-743DE89E43FE}" type="presParOf" srcId="{B4C8DC68-AB37-450D-821B-7DA8BF186DF8}" destId="{EB36FFFA-4C4C-48F0-AECC-6680A0E2AF74}" srcOrd="2" destOrd="0" presId="urn:microsoft.com/office/officeart/2005/8/layout/hierarchy2"/>
    <dgm:cxn modelId="{76DEBF68-348F-43F5-B88F-E84C700BD4DF}" type="presParOf" srcId="{EB36FFFA-4C4C-48F0-AECC-6680A0E2AF74}" destId="{C1126C6F-2051-4961-A933-35C4FE0C3F52}" srcOrd="0" destOrd="0" presId="urn:microsoft.com/office/officeart/2005/8/layout/hierarchy2"/>
    <dgm:cxn modelId="{A4E87C0F-FA14-47D6-B010-9E1310B9733B}" type="presParOf" srcId="{B4C8DC68-AB37-450D-821B-7DA8BF186DF8}" destId="{A810A1D8-0BDD-4BA9-81F4-C51AC9C00221}" srcOrd="3" destOrd="0" presId="urn:microsoft.com/office/officeart/2005/8/layout/hierarchy2"/>
    <dgm:cxn modelId="{A4F3821D-9550-4708-91C6-CA09029381EA}" type="presParOf" srcId="{A810A1D8-0BDD-4BA9-81F4-C51AC9C00221}" destId="{D2A6B7EB-5E65-4CE2-B077-12C47100AFFA}" srcOrd="0" destOrd="0" presId="urn:microsoft.com/office/officeart/2005/8/layout/hierarchy2"/>
    <dgm:cxn modelId="{2AAF5F4A-FDD2-491D-AA2F-60F26BFC1B57}" type="presParOf" srcId="{A810A1D8-0BDD-4BA9-81F4-C51AC9C00221}" destId="{90ECB9CA-8FC3-4C92-B56F-271B69BB2F49}" srcOrd="1" destOrd="0" presId="urn:microsoft.com/office/officeart/2005/8/layout/hierarchy2"/>
    <dgm:cxn modelId="{893A5CBA-9183-430C-97E0-1921FA16CE0C}" type="presParOf" srcId="{5A1A9580-46EE-46A9-B18E-54C975980096}" destId="{928A8725-5D23-40FE-812F-DC6B52BDD927}" srcOrd="4" destOrd="0" presId="urn:microsoft.com/office/officeart/2005/8/layout/hierarchy2"/>
    <dgm:cxn modelId="{F17E856E-B761-4A7C-AB52-62F4D4B58123}" type="presParOf" srcId="{928A8725-5D23-40FE-812F-DC6B52BDD927}" destId="{7DEADAD2-A029-48AA-B940-C679116D1BF0}" srcOrd="0" destOrd="0" presId="urn:microsoft.com/office/officeart/2005/8/layout/hierarchy2"/>
    <dgm:cxn modelId="{EACAB872-5A88-4ABF-B784-AA63FD685A67}" type="presParOf" srcId="{5A1A9580-46EE-46A9-B18E-54C975980096}" destId="{1F26FB70-7A7B-4E10-BB0B-F118859C314A}" srcOrd="5" destOrd="0" presId="urn:microsoft.com/office/officeart/2005/8/layout/hierarchy2"/>
    <dgm:cxn modelId="{097271C7-1457-4A26-8E17-4BCF4332316D}" type="presParOf" srcId="{1F26FB70-7A7B-4E10-BB0B-F118859C314A}" destId="{000E72FA-34C2-4B84-946E-55970CF4CA96}" srcOrd="0" destOrd="0" presId="urn:microsoft.com/office/officeart/2005/8/layout/hierarchy2"/>
    <dgm:cxn modelId="{46A9913F-9E28-44A8-A5A2-6D9FB411557A}" type="presParOf" srcId="{1F26FB70-7A7B-4E10-BB0B-F118859C314A}" destId="{4124CF11-9A6E-4DCE-A2EF-06C1919C0A3D}" srcOrd="1" destOrd="0" presId="urn:microsoft.com/office/officeart/2005/8/layout/hierarchy2"/>
    <dgm:cxn modelId="{9C52D7CA-454D-4E3F-BDE2-03B68DCC92EA}" type="presParOf" srcId="{4124CF11-9A6E-4DCE-A2EF-06C1919C0A3D}" destId="{3EB7D974-8F89-4064-BD31-2C852FC022E1}" srcOrd="0" destOrd="0" presId="urn:microsoft.com/office/officeart/2005/8/layout/hierarchy2"/>
    <dgm:cxn modelId="{8C9345B2-D636-425C-8D64-59FA396BB890}" type="presParOf" srcId="{3EB7D974-8F89-4064-BD31-2C852FC022E1}" destId="{FB00A724-4BB6-4099-9D59-277C8B9E139C}" srcOrd="0" destOrd="0" presId="urn:microsoft.com/office/officeart/2005/8/layout/hierarchy2"/>
    <dgm:cxn modelId="{6F81F13F-F809-4D17-A842-572C73164F65}" type="presParOf" srcId="{4124CF11-9A6E-4DCE-A2EF-06C1919C0A3D}" destId="{E12D89C3-75AF-4070-8335-8D804D0B9D97}" srcOrd="1" destOrd="0" presId="urn:microsoft.com/office/officeart/2005/8/layout/hierarchy2"/>
    <dgm:cxn modelId="{F54449B8-8807-43E5-9AC4-7CCAEC6A7290}" type="presParOf" srcId="{E12D89C3-75AF-4070-8335-8D804D0B9D97}" destId="{F251027F-6D8C-4980-BBA3-AFD5F80E67FA}" srcOrd="0" destOrd="0" presId="urn:microsoft.com/office/officeart/2005/8/layout/hierarchy2"/>
    <dgm:cxn modelId="{FE682536-800C-4970-BD61-30744F374EFA}" type="presParOf" srcId="{E12D89C3-75AF-4070-8335-8D804D0B9D97}" destId="{92780148-AF0D-4EDB-886D-65D1C22933FC}" srcOrd="1" destOrd="0" presId="urn:microsoft.com/office/officeart/2005/8/layout/hierarchy2"/>
    <dgm:cxn modelId="{F5E645CC-1BCC-4AD0-9F3D-1ACA309C5D1B}" type="presParOf" srcId="{4124CF11-9A6E-4DCE-A2EF-06C1919C0A3D}" destId="{585905C4-B5DB-463B-932A-623CC36ADA71}" srcOrd="2" destOrd="0" presId="urn:microsoft.com/office/officeart/2005/8/layout/hierarchy2"/>
    <dgm:cxn modelId="{229EBF36-887E-4B43-B590-C66053E6CAF2}" type="presParOf" srcId="{585905C4-B5DB-463B-932A-623CC36ADA71}" destId="{3F7E27B0-EEDB-4B13-8C70-6E9032DF7F00}" srcOrd="0" destOrd="0" presId="urn:microsoft.com/office/officeart/2005/8/layout/hierarchy2"/>
    <dgm:cxn modelId="{0BEE8CBB-0A7B-4F0B-95FB-24152579259B}" type="presParOf" srcId="{4124CF11-9A6E-4DCE-A2EF-06C1919C0A3D}" destId="{4A395941-13A2-4755-90CA-BB6F10D91532}" srcOrd="3" destOrd="0" presId="urn:microsoft.com/office/officeart/2005/8/layout/hierarchy2"/>
    <dgm:cxn modelId="{4ED290AB-CE89-4734-A0BF-9B18BC637A35}" type="presParOf" srcId="{4A395941-13A2-4755-90CA-BB6F10D91532}" destId="{525EBA65-29E1-4BAF-B6CD-863FE8E6DC87}" srcOrd="0" destOrd="0" presId="urn:microsoft.com/office/officeart/2005/8/layout/hierarchy2"/>
    <dgm:cxn modelId="{216156CE-F92B-4DC2-ABE8-7B1AC2C7116C}" type="presParOf" srcId="{4A395941-13A2-4755-90CA-BB6F10D91532}" destId="{063142FF-A5C2-4D7B-958E-C016484A04FF}" srcOrd="1" destOrd="0" presId="urn:microsoft.com/office/officeart/2005/8/layout/hierarchy2"/>
    <dgm:cxn modelId="{C08E9BEE-92A1-410D-B29F-6108628130C6}" type="presParOf" srcId="{5A1A9580-46EE-46A9-B18E-54C975980096}" destId="{675E27F6-95E7-48B6-A3EF-286547508299}" srcOrd="6" destOrd="0" presId="urn:microsoft.com/office/officeart/2005/8/layout/hierarchy2"/>
    <dgm:cxn modelId="{6BC233AF-AFCA-4F5F-8469-F1514402E8B3}" type="presParOf" srcId="{675E27F6-95E7-48B6-A3EF-286547508299}" destId="{FB2E74DD-862F-40A7-8100-71E2473E59A7}" srcOrd="0" destOrd="0" presId="urn:microsoft.com/office/officeart/2005/8/layout/hierarchy2"/>
    <dgm:cxn modelId="{919CF047-59FA-4CAC-9E86-B7C1CC024B4D}" type="presParOf" srcId="{5A1A9580-46EE-46A9-B18E-54C975980096}" destId="{975E1C92-FA67-4025-97B0-74C16C951D26}" srcOrd="7" destOrd="0" presId="urn:microsoft.com/office/officeart/2005/8/layout/hierarchy2"/>
    <dgm:cxn modelId="{3158D537-0093-4266-A4E2-946D9452AEE7}" type="presParOf" srcId="{975E1C92-FA67-4025-97B0-74C16C951D26}" destId="{4FE6CFE7-2C67-4288-8C4C-684367CD47C8}" srcOrd="0" destOrd="0" presId="urn:microsoft.com/office/officeart/2005/8/layout/hierarchy2"/>
    <dgm:cxn modelId="{087F8F9A-FC52-4309-AFDF-8F032CBC4663}" type="presParOf" srcId="{975E1C92-FA67-4025-97B0-74C16C951D26}" destId="{FAC668CE-04E9-49EE-84B5-3D091BCE37F5}" srcOrd="1" destOrd="0" presId="urn:microsoft.com/office/officeart/2005/8/layout/hierarchy2"/>
    <dgm:cxn modelId="{918DA440-8F1B-47B4-8ECD-CC805D11CEA3}" type="presParOf" srcId="{FAC668CE-04E9-49EE-84B5-3D091BCE37F5}" destId="{649FBF38-FF22-481D-87EA-4A32321B710B}" srcOrd="0" destOrd="0" presId="urn:microsoft.com/office/officeart/2005/8/layout/hierarchy2"/>
    <dgm:cxn modelId="{2981A277-E356-42AD-970B-4D0549222B9E}" type="presParOf" srcId="{649FBF38-FF22-481D-87EA-4A32321B710B}" destId="{1358A891-49E0-46D7-B45F-727108DF3D1D}" srcOrd="0" destOrd="0" presId="urn:microsoft.com/office/officeart/2005/8/layout/hierarchy2"/>
    <dgm:cxn modelId="{63DBFCC6-2543-49C2-B07F-0CC666A7A7E5}" type="presParOf" srcId="{FAC668CE-04E9-49EE-84B5-3D091BCE37F5}" destId="{300D3455-8D9E-4130-8025-10C00544E134}" srcOrd="1" destOrd="0" presId="urn:microsoft.com/office/officeart/2005/8/layout/hierarchy2"/>
    <dgm:cxn modelId="{DD08EE34-D913-448E-9ADE-D500310F5684}" type="presParOf" srcId="{300D3455-8D9E-4130-8025-10C00544E134}" destId="{D07F92E8-3549-4D43-BD3E-51ED9FEFF583}" srcOrd="0" destOrd="0" presId="urn:microsoft.com/office/officeart/2005/8/layout/hierarchy2"/>
    <dgm:cxn modelId="{2F080FC3-E873-47EE-A25B-BF31B60F3F97}" type="presParOf" srcId="{300D3455-8D9E-4130-8025-10C00544E134}" destId="{A78093EC-1392-45EA-BFF6-A6D546E1062A}" srcOrd="1" destOrd="0" presId="urn:microsoft.com/office/officeart/2005/8/layout/hierarchy2"/>
    <dgm:cxn modelId="{3B891B42-0659-4DD0-8099-52FCB7D03D7E}" type="presParOf" srcId="{FAC668CE-04E9-49EE-84B5-3D091BCE37F5}" destId="{C0123045-582C-48A6-83A1-46661BB3C8A1}" srcOrd="2" destOrd="0" presId="urn:microsoft.com/office/officeart/2005/8/layout/hierarchy2"/>
    <dgm:cxn modelId="{5DFC592C-6D6E-44DE-8E38-B3DA3AB206F1}" type="presParOf" srcId="{C0123045-582C-48A6-83A1-46661BB3C8A1}" destId="{AA691EB0-7AFA-4D09-AEF5-0AB2A66716F5}" srcOrd="0" destOrd="0" presId="urn:microsoft.com/office/officeart/2005/8/layout/hierarchy2"/>
    <dgm:cxn modelId="{6FB3DE7C-C97E-4FED-B55E-8760B7D846DF}" type="presParOf" srcId="{FAC668CE-04E9-49EE-84B5-3D091BCE37F5}" destId="{7BD48A92-4B34-4AF6-83B9-A033A982FB68}" srcOrd="3" destOrd="0" presId="urn:microsoft.com/office/officeart/2005/8/layout/hierarchy2"/>
    <dgm:cxn modelId="{4EA25FD4-DC57-45E2-BF4C-B7EDB63F51D7}" type="presParOf" srcId="{7BD48A92-4B34-4AF6-83B9-A033A982FB68}" destId="{A9D8FB92-FEDA-4C15-A4DB-E123000459CF}" srcOrd="0" destOrd="0" presId="urn:microsoft.com/office/officeart/2005/8/layout/hierarchy2"/>
    <dgm:cxn modelId="{E99C45E8-8BFF-43AB-B561-9E29F84EC8FC}" type="presParOf" srcId="{7BD48A92-4B34-4AF6-83B9-A033A982FB68}" destId="{9FFF272D-386B-4A4E-942D-483DBC758C2F}"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D23C67-AD79-4871-A905-59ECF87BC332}" type="doc">
      <dgm:prSet loTypeId="urn:microsoft.com/office/officeart/2005/8/layout/target1" loCatId="relationship" qsTypeId="urn:microsoft.com/office/officeart/2005/8/quickstyle/simple1" qsCatId="simple" csTypeId="urn:microsoft.com/office/officeart/2005/8/colors/accent0_1" csCatId="mainScheme" phldr="1"/>
      <dgm:spPr/>
    </dgm:pt>
    <dgm:pt modelId="{45632C9B-B4B2-45AB-B5C2-C65D8DD2AB07}">
      <dgm:prSet phldrT="[Tekst]" custT="1"/>
      <dgm:spPr/>
      <dgm:t>
        <a:bodyPr/>
        <a:lstStyle/>
        <a:p>
          <a:r>
            <a:rPr lang="pl-PL" sz="1400" b="1" dirty="0" smtClean="0">
              <a:solidFill>
                <a:srgbClr val="64644B"/>
              </a:solidFill>
              <a:latin typeface="Lato"/>
            </a:rPr>
            <a:t>Instrumenty w </a:t>
          </a:r>
          <a:r>
            <a:rPr lang="pl-PL" sz="1400" b="1" dirty="0">
              <a:solidFill>
                <a:srgbClr val="64644B"/>
              </a:solidFill>
              <a:latin typeface="Lato"/>
            </a:rPr>
            <a:t>ramach SSR: społeczne budownictwo, remonty zasobów komunalnych, dotacje, etc.</a:t>
          </a:r>
        </a:p>
      </dgm:t>
    </dgm:pt>
    <dgm:pt modelId="{BFE382E3-982B-42A9-B741-A43C150B4283}" type="parTrans" cxnId="{47710AAD-6A44-4C9E-A70B-16E4CBC1BFE1}">
      <dgm:prSet/>
      <dgm:spPr/>
      <dgm:t>
        <a:bodyPr/>
        <a:lstStyle/>
        <a:p>
          <a:endParaRPr lang="pl-PL" sz="1400">
            <a:solidFill>
              <a:srgbClr val="64644B"/>
            </a:solidFill>
            <a:latin typeface="Lato"/>
          </a:endParaRPr>
        </a:p>
      </dgm:t>
    </dgm:pt>
    <dgm:pt modelId="{671A99BA-EB8D-4F79-AA72-589278BCA83A}" type="sibTrans" cxnId="{47710AAD-6A44-4C9E-A70B-16E4CBC1BFE1}">
      <dgm:prSet/>
      <dgm:spPr/>
      <dgm:t>
        <a:bodyPr/>
        <a:lstStyle/>
        <a:p>
          <a:endParaRPr lang="pl-PL" sz="1400">
            <a:solidFill>
              <a:srgbClr val="64644B"/>
            </a:solidFill>
            <a:latin typeface="Lato"/>
          </a:endParaRPr>
        </a:p>
      </dgm:t>
    </dgm:pt>
    <dgm:pt modelId="{914D0582-E220-4CAA-9FA5-6E97AD0C7163}">
      <dgm:prSet phldrT="[Tekst]" custT="1"/>
      <dgm:spPr/>
      <dgm:t>
        <a:bodyPr/>
        <a:lstStyle/>
        <a:p>
          <a:r>
            <a:rPr lang="pl-PL" sz="1400" b="1">
              <a:solidFill>
                <a:srgbClr val="64644B"/>
              </a:solidFill>
              <a:latin typeface="Lato"/>
            </a:rPr>
            <a:t>Specjalna Strefa Rewitalizacji (SSR) w danym obszarze rewitalizacji w GPR</a:t>
          </a:r>
        </a:p>
      </dgm:t>
    </dgm:pt>
    <dgm:pt modelId="{DDDCDFA6-2D7D-43AE-B9A0-F2F7CAA6E60C}" type="parTrans" cxnId="{F2131DF2-E526-4A05-A107-D05A918EF216}">
      <dgm:prSet/>
      <dgm:spPr/>
      <dgm:t>
        <a:bodyPr/>
        <a:lstStyle/>
        <a:p>
          <a:endParaRPr lang="pl-PL" sz="1400">
            <a:solidFill>
              <a:srgbClr val="64644B"/>
            </a:solidFill>
            <a:latin typeface="Lato"/>
          </a:endParaRPr>
        </a:p>
      </dgm:t>
    </dgm:pt>
    <dgm:pt modelId="{E12ABEE9-1E02-40F6-A66A-4989A83833B6}" type="sibTrans" cxnId="{F2131DF2-E526-4A05-A107-D05A918EF216}">
      <dgm:prSet/>
      <dgm:spPr/>
      <dgm:t>
        <a:bodyPr/>
        <a:lstStyle/>
        <a:p>
          <a:endParaRPr lang="pl-PL" sz="1400">
            <a:solidFill>
              <a:srgbClr val="64644B"/>
            </a:solidFill>
            <a:latin typeface="Lato"/>
          </a:endParaRPr>
        </a:p>
      </dgm:t>
    </dgm:pt>
    <dgm:pt modelId="{306DD6A7-323D-4C1E-9A8E-84DA88C7F75B}">
      <dgm:prSet phldrT="[Tekst]" custT="1"/>
      <dgm:spPr/>
      <dgm:t>
        <a:bodyPr/>
        <a:lstStyle/>
        <a:p>
          <a:r>
            <a:rPr lang="pl-PL" sz="1400" b="1" dirty="0">
              <a:solidFill>
                <a:srgbClr val="64644B"/>
              </a:solidFill>
              <a:latin typeface="Lato"/>
            </a:rPr>
            <a:t>Obszary zdegradowane i obszary rewitalizacji w gminnego programu rewitalizacji (GPR)</a:t>
          </a:r>
        </a:p>
      </dgm:t>
    </dgm:pt>
    <dgm:pt modelId="{C85C8346-8625-497D-8570-072E0BEFC6D4}" type="parTrans" cxnId="{C05C6EBF-5A50-4007-A82C-CB78FB2DD416}">
      <dgm:prSet/>
      <dgm:spPr/>
      <dgm:t>
        <a:bodyPr/>
        <a:lstStyle/>
        <a:p>
          <a:endParaRPr lang="pl-PL" sz="1400">
            <a:solidFill>
              <a:srgbClr val="64644B"/>
            </a:solidFill>
            <a:latin typeface="Lato"/>
          </a:endParaRPr>
        </a:p>
      </dgm:t>
    </dgm:pt>
    <dgm:pt modelId="{D14A8465-376B-46E7-ADB9-443C638FAA22}" type="sibTrans" cxnId="{C05C6EBF-5A50-4007-A82C-CB78FB2DD416}">
      <dgm:prSet/>
      <dgm:spPr/>
      <dgm:t>
        <a:bodyPr/>
        <a:lstStyle/>
        <a:p>
          <a:endParaRPr lang="pl-PL" sz="1400">
            <a:solidFill>
              <a:srgbClr val="64644B"/>
            </a:solidFill>
            <a:latin typeface="Lato"/>
          </a:endParaRPr>
        </a:p>
      </dgm:t>
    </dgm:pt>
    <dgm:pt modelId="{5BE5D27F-6FD3-42A4-BFFF-C49AF30D0965}" type="pres">
      <dgm:prSet presAssocID="{7AD23C67-AD79-4871-A905-59ECF87BC332}" presName="composite" presStyleCnt="0">
        <dgm:presLayoutVars>
          <dgm:chMax val="5"/>
          <dgm:dir/>
          <dgm:resizeHandles val="exact"/>
        </dgm:presLayoutVars>
      </dgm:prSet>
      <dgm:spPr/>
    </dgm:pt>
    <dgm:pt modelId="{6F84B299-83C5-4EE4-8EC4-05656E0BE5A9}" type="pres">
      <dgm:prSet presAssocID="{45632C9B-B4B2-45AB-B5C2-C65D8DD2AB07}" presName="circle1" presStyleLbl="lnNode1" presStyleIdx="0" presStyleCnt="3"/>
      <dgm:spPr>
        <a:ln>
          <a:solidFill>
            <a:srgbClr val="636466"/>
          </a:solidFill>
        </a:ln>
      </dgm:spPr>
    </dgm:pt>
    <dgm:pt modelId="{104636EE-A803-4250-BD2C-F2D59314C081}" type="pres">
      <dgm:prSet presAssocID="{45632C9B-B4B2-45AB-B5C2-C65D8DD2AB07}" presName="text1" presStyleLbl="revTx" presStyleIdx="0" presStyleCnt="3" custScaleX="168105" custLinFactNeighborX="35437">
        <dgm:presLayoutVars>
          <dgm:bulletEnabled val="1"/>
        </dgm:presLayoutVars>
      </dgm:prSet>
      <dgm:spPr/>
      <dgm:t>
        <a:bodyPr/>
        <a:lstStyle/>
        <a:p>
          <a:endParaRPr lang="pl-PL"/>
        </a:p>
      </dgm:t>
    </dgm:pt>
    <dgm:pt modelId="{8BDEE5A2-4065-4E35-B347-77F2D66BCA17}" type="pres">
      <dgm:prSet presAssocID="{45632C9B-B4B2-45AB-B5C2-C65D8DD2AB07}" presName="line1" presStyleLbl="callout" presStyleIdx="0" presStyleCnt="6"/>
      <dgm:spPr>
        <a:ln>
          <a:solidFill>
            <a:srgbClr val="64644B"/>
          </a:solidFill>
        </a:ln>
      </dgm:spPr>
    </dgm:pt>
    <dgm:pt modelId="{9A270490-01FE-4E6C-868C-2F02FB964AED}" type="pres">
      <dgm:prSet presAssocID="{45632C9B-B4B2-45AB-B5C2-C65D8DD2AB07}" presName="d1" presStyleLbl="callout" presStyleIdx="1" presStyleCnt="6"/>
      <dgm:spPr>
        <a:ln>
          <a:solidFill>
            <a:srgbClr val="64644B"/>
          </a:solidFill>
        </a:ln>
      </dgm:spPr>
    </dgm:pt>
    <dgm:pt modelId="{8252AAC2-3A26-4FF5-9347-CFC25236EB7F}" type="pres">
      <dgm:prSet presAssocID="{914D0582-E220-4CAA-9FA5-6E97AD0C7163}" presName="circle2" presStyleLbl="lnNode1" presStyleIdx="1" presStyleCnt="3"/>
      <dgm:spPr>
        <a:ln>
          <a:solidFill>
            <a:srgbClr val="64644B"/>
          </a:solidFill>
        </a:ln>
      </dgm:spPr>
    </dgm:pt>
    <dgm:pt modelId="{A1807F68-4210-45E5-9CE3-0110747E69A1}" type="pres">
      <dgm:prSet presAssocID="{914D0582-E220-4CAA-9FA5-6E97AD0C7163}" presName="text2" presStyleLbl="revTx" presStyleIdx="1" presStyleCnt="3" custScaleX="166668" custLinFactNeighborX="34552" custLinFactNeighborY="4556">
        <dgm:presLayoutVars>
          <dgm:bulletEnabled val="1"/>
        </dgm:presLayoutVars>
      </dgm:prSet>
      <dgm:spPr/>
      <dgm:t>
        <a:bodyPr/>
        <a:lstStyle/>
        <a:p>
          <a:endParaRPr lang="pl-PL"/>
        </a:p>
      </dgm:t>
    </dgm:pt>
    <dgm:pt modelId="{C394EF80-F7AE-44FE-B99D-AB43C7A94D38}" type="pres">
      <dgm:prSet presAssocID="{914D0582-E220-4CAA-9FA5-6E97AD0C7163}" presName="line2" presStyleLbl="callout" presStyleIdx="2" presStyleCnt="6"/>
      <dgm:spPr>
        <a:ln>
          <a:solidFill>
            <a:srgbClr val="636466"/>
          </a:solidFill>
        </a:ln>
      </dgm:spPr>
    </dgm:pt>
    <dgm:pt modelId="{33963785-5025-4D96-9016-B608A4C4F872}" type="pres">
      <dgm:prSet presAssocID="{914D0582-E220-4CAA-9FA5-6E97AD0C7163}" presName="d2" presStyleLbl="callout" presStyleIdx="3" presStyleCnt="6"/>
      <dgm:spPr>
        <a:ln>
          <a:solidFill>
            <a:srgbClr val="636466"/>
          </a:solidFill>
        </a:ln>
      </dgm:spPr>
    </dgm:pt>
    <dgm:pt modelId="{5730116D-D2AC-4DED-9F19-4C96D23AE57C}" type="pres">
      <dgm:prSet presAssocID="{306DD6A7-323D-4C1E-9A8E-84DA88C7F75B}" presName="circle3" presStyleLbl="lnNode1" presStyleIdx="2" presStyleCnt="3"/>
      <dgm:spPr>
        <a:ln>
          <a:solidFill>
            <a:srgbClr val="636466"/>
          </a:solidFill>
        </a:ln>
      </dgm:spPr>
    </dgm:pt>
    <dgm:pt modelId="{14515D51-6105-4A04-A9BB-2D464A40AFE6}" type="pres">
      <dgm:prSet presAssocID="{306DD6A7-323D-4C1E-9A8E-84DA88C7F75B}" presName="text3" presStyleLbl="revTx" presStyleIdx="2" presStyleCnt="3" custScaleX="148283" custLinFactNeighborX="26578">
        <dgm:presLayoutVars>
          <dgm:bulletEnabled val="1"/>
        </dgm:presLayoutVars>
      </dgm:prSet>
      <dgm:spPr/>
      <dgm:t>
        <a:bodyPr/>
        <a:lstStyle/>
        <a:p>
          <a:endParaRPr lang="pl-PL"/>
        </a:p>
      </dgm:t>
    </dgm:pt>
    <dgm:pt modelId="{E7603BE6-3B3D-489F-943D-8D89DA6FFB33}" type="pres">
      <dgm:prSet presAssocID="{306DD6A7-323D-4C1E-9A8E-84DA88C7F75B}" presName="line3" presStyleLbl="callout" presStyleIdx="4" presStyleCnt="6"/>
      <dgm:spPr>
        <a:ln>
          <a:solidFill>
            <a:srgbClr val="636466"/>
          </a:solidFill>
        </a:ln>
      </dgm:spPr>
    </dgm:pt>
    <dgm:pt modelId="{E6786347-5D70-4F9F-A1B7-AC2A5DA0E759}" type="pres">
      <dgm:prSet presAssocID="{306DD6A7-323D-4C1E-9A8E-84DA88C7F75B}" presName="d3" presStyleLbl="callout" presStyleIdx="5" presStyleCnt="6"/>
      <dgm:spPr>
        <a:ln>
          <a:solidFill>
            <a:srgbClr val="64644B"/>
          </a:solidFill>
        </a:ln>
      </dgm:spPr>
    </dgm:pt>
  </dgm:ptLst>
  <dgm:cxnLst>
    <dgm:cxn modelId="{C05C6EBF-5A50-4007-A82C-CB78FB2DD416}" srcId="{7AD23C67-AD79-4871-A905-59ECF87BC332}" destId="{306DD6A7-323D-4C1E-9A8E-84DA88C7F75B}" srcOrd="2" destOrd="0" parTransId="{C85C8346-8625-497D-8570-072E0BEFC6D4}" sibTransId="{D14A8465-376B-46E7-ADB9-443C638FAA22}"/>
    <dgm:cxn modelId="{47710AAD-6A44-4C9E-A70B-16E4CBC1BFE1}" srcId="{7AD23C67-AD79-4871-A905-59ECF87BC332}" destId="{45632C9B-B4B2-45AB-B5C2-C65D8DD2AB07}" srcOrd="0" destOrd="0" parTransId="{BFE382E3-982B-42A9-B741-A43C150B4283}" sibTransId="{671A99BA-EB8D-4F79-AA72-589278BCA83A}"/>
    <dgm:cxn modelId="{6D4B5F3F-4618-487C-B648-CF23F247CC00}" type="presOf" srcId="{45632C9B-B4B2-45AB-B5C2-C65D8DD2AB07}" destId="{104636EE-A803-4250-BD2C-F2D59314C081}" srcOrd="0" destOrd="0" presId="urn:microsoft.com/office/officeart/2005/8/layout/target1"/>
    <dgm:cxn modelId="{E0B9F7A0-05C9-48D2-BD74-F2D0C77EBF93}" type="presOf" srcId="{306DD6A7-323D-4C1E-9A8E-84DA88C7F75B}" destId="{14515D51-6105-4A04-A9BB-2D464A40AFE6}" srcOrd="0" destOrd="0" presId="urn:microsoft.com/office/officeart/2005/8/layout/target1"/>
    <dgm:cxn modelId="{49EA7391-671C-4AB1-BB0E-F59EAD3944A7}" type="presOf" srcId="{914D0582-E220-4CAA-9FA5-6E97AD0C7163}" destId="{A1807F68-4210-45E5-9CE3-0110747E69A1}" srcOrd="0" destOrd="0" presId="urn:microsoft.com/office/officeart/2005/8/layout/target1"/>
    <dgm:cxn modelId="{F2D51FBB-93EA-4D83-BAB7-CF8196CCC492}" type="presOf" srcId="{7AD23C67-AD79-4871-A905-59ECF87BC332}" destId="{5BE5D27F-6FD3-42A4-BFFF-C49AF30D0965}" srcOrd="0" destOrd="0" presId="urn:microsoft.com/office/officeart/2005/8/layout/target1"/>
    <dgm:cxn modelId="{F2131DF2-E526-4A05-A107-D05A918EF216}" srcId="{7AD23C67-AD79-4871-A905-59ECF87BC332}" destId="{914D0582-E220-4CAA-9FA5-6E97AD0C7163}" srcOrd="1" destOrd="0" parTransId="{DDDCDFA6-2D7D-43AE-B9A0-F2F7CAA6E60C}" sibTransId="{E12ABEE9-1E02-40F6-A66A-4989A83833B6}"/>
    <dgm:cxn modelId="{FA69E20F-D9AA-49B9-A262-24BD9108854E}" type="presParOf" srcId="{5BE5D27F-6FD3-42A4-BFFF-C49AF30D0965}" destId="{6F84B299-83C5-4EE4-8EC4-05656E0BE5A9}" srcOrd="0" destOrd="0" presId="urn:microsoft.com/office/officeart/2005/8/layout/target1"/>
    <dgm:cxn modelId="{0750A2B7-48C9-42CC-9DD4-9840C07BA296}" type="presParOf" srcId="{5BE5D27F-6FD3-42A4-BFFF-C49AF30D0965}" destId="{104636EE-A803-4250-BD2C-F2D59314C081}" srcOrd="1" destOrd="0" presId="urn:microsoft.com/office/officeart/2005/8/layout/target1"/>
    <dgm:cxn modelId="{D9C38B29-50C3-41EC-8FBA-DFD21F878F33}" type="presParOf" srcId="{5BE5D27F-6FD3-42A4-BFFF-C49AF30D0965}" destId="{8BDEE5A2-4065-4E35-B347-77F2D66BCA17}" srcOrd="2" destOrd="0" presId="urn:microsoft.com/office/officeart/2005/8/layout/target1"/>
    <dgm:cxn modelId="{4D3C1561-D2A3-4166-9837-F1A2DAE246F1}" type="presParOf" srcId="{5BE5D27F-6FD3-42A4-BFFF-C49AF30D0965}" destId="{9A270490-01FE-4E6C-868C-2F02FB964AED}" srcOrd="3" destOrd="0" presId="urn:microsoft.com/office/officeart/2005/8/layout/target1"/>
    <dgm:cxn modelId="{E3263C28-E73A-4294-B1C7-58C76F2ED92C}" type="presParOf" srcId="{5BE5D27F-6FD3-42A4-BFFF-C49AF30D0965}" destId="{8252AAC2-3A26-4FF5-9347-CFC25236EB7F}" srcOrd="4" destOrd="0" presId="urn:microsoft.com/office/officeart/2005/8/layout/target1"/>
    <dgm:cxn modelId="{96A2A440-B22B-4A71-9227-8FAE7A100BDB}" type="presParOf" srcId="{5BE5D27F-6FD3-42A4-BFFF-C49AF30D0965}" destId="{A1807F68-4210-45E5-9CE3-0110747E69A1}" srcOrd="5" destOrd="0" presId="urn:microsoft.com/office/officeart/2005/8/layout/target1"/>
    <dgm:cxn modelId="{ED9452B1-AEDE-4EB3-AB8C-17632CBA6DB0}" type="presParOf" srcId="{5BE5D27F-6FD3-42A4-BFFF-C49AF30D0965}" destId="{C394EF80-F7AE-44FE-B99D-AB43C7A94D38}" srcOrd="6" destOrd="0" presId="urn:microsoft.com/office/officeart/2005/8/layout/target1"/>
    <dgm:cxn modelId="{4BBE5E24-A06F-4CC5-B5DC-BA8611E67BB3}" type="presParOf" srcId="{5BE5D27F-6FD3-42A4-BFFF-C49AF30D0965}" destId="{33963785-5025-4D96-9016-B608A4C4F872}" srcOrd="7" destOrd="0" presId="urn:microsoft.com/office/officeart/2005/8/layout/target1"/>
    <dgm:cxn modelId="{F24AD36B-9480-4874-92B3-3157752B91B3}" type="presParOf" srcId="{5BE5D27F-6FD3-42A4-BFFF-C49AF30D0965}" destId="{5730116D-D2AC-4DED-9F19-4C96D23AE57C}" srcOrd="8" destOrd="0" presId="urn:microsoft.com/office/officeart/2005/8/layout/target1"/>
    <dgm:cxn modelId="{A7955804-9351-4B82-86FF-F449F1946819}" type="presParOf" srcId="{5BE5D27F-6FD3-42A4-BFFF-C49AF30D0965}" destId="{14515D51-6105-4A04-A9BB-2D464A40AFE6}" srcOrd="9" destOrd="0" presId="urn:microsoft.com/office/officeart/2005/8/layout/target1"/>
    <dgm:cxn modelId="{0748A5F6-7BAC-452A-A6E3-12D1B94A6647}" type="presParOf" srcId="{5BE5D27F-6FD3-42A4-BFFF-C49AF30D0965}" destId="{E7603BE6-3B3D-489F-943D-8D89DA6FFB33}" srcOrd="10" destOrd="0" presId="urn:microsoft.com/office/officeart/2005/8/layout/target1"/>
    <dgm:cxn modelId="{EAD2D4C7-00D1-4213-B254-1BF0ED73B5FC}" type="presParOf" srcId="{5BE5D27F-6FD3-42A4-BFFF-C49AF30D0965}" destId="{E6786347-5D70-4F9F-A1B7-AC2A5DA0E759}" srcOrd="11" destOrd="0" presId="urn:microsoft.com/office/officeart/2005/8/layout/targe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1BD8B5A-DFE5-42BA-B734-DAAF37FE1F88}" type="doc">
      <dgm:prSet loTypeId="urn:microsoft.com/office/officeart/2005/8/layout/process2" loCatId="process" qsTypeId="urn:microsoft.com/office/officeart/2005/8/quickstyle/simple1" qsCatId="simple" csTypeId="urn:microsoft.com/office/officeart/2005/8/colors/accent0_2" csCatId="mainScheme" phldr="1"/>
      <dgm:spPr/>
    </dgm:pt>
    <dgm:pt modelId="{81CEAB55-3631-4D09-A5C9-1A37AABA80F5}">
      <dgm:prSet phldrT="[Tekst]" custT="1"/>
      <dgm:spPr/>
      <dgm:t>
        <a:bodyPr/>
        <a:lstStyle/>
        <a:p>
          <a:r>
            <a:rPr lang="pl-PL" sz="1400" b="1" dirty="0" smtClean="0">
              <a:solidFill>
                <a:srgbClr val="636466"/>
              </a:solidFill>
              <a:latin typeface="Lato"/>
            </a:rPr>
            <a:t>Wizja: jakie wartości urzeczywistniać?</a:t>
          </a:r>
          <a:endParaRPr lang="en-GB" sz="1400" b="1" dirty="0">
            <a:solidFill>
              <a:srgbClr val="636466"/>
            </a:solidFill>
          </a:endParaRPr>
        </a:p>
      </dgm:t>
    </dgm:pt>
    <dgm:pt modelId="{AEBA3074-881A-4213-BF13-A063E5D4A1AB}" type="parTrans" cxnId="{E8452E83-C43A-4761-9881-5721C7DFB8A9}">
      <dgm:prSet/>
      <dgm:spPr/>
      <dgm:t>
        <a:bodyPr/>
        <a:lstStyle/>
        <a:p>
          <a:endParaRPr lang="en-GB" sz="1400" b="1">
            <a:solidFill>
              <a:srgbClr val="636466"/>
            </a:solidFill>
          </a:endParaRPr>
        </a:p>
      </dgm:t>
    </dgm:pt>
    <dgm:pt modelId="{980D613E-1C9D-4833-908A-BA0F6F2BE709}" type="sibTrans" cxnId="{E8452E83-C43A-4761-9881-5721C7DFB8A9}">
      <dgm:prSet custT="1"/>
      <dgm:spPr/>
      <dgm:t>
        <a:bodyPr/>
        <a:lstStyle/>
        <a:p>
          <a:endParaRPr lang="en-GB" sz="1400" b="1">
            <a:solidFill>
              <a:srgbClr val="636466"/>
            </a:solidFill>
          </a:endParaRPr>
        </a:p>
      </dgm:t>
    </dgm:pt>
    <dgm:pt modelId="{E3A96C3B-40DA-4521-91A0-6838B98B40D9}">
      <dgm:prSet phldrT="[Tekst]" custT="1"/>
      <dgm:spPr/>
      <dgm:t>
        <a:bodyPr/>
        <a:lstStyle/>
        <a:p>
          <a:r>
            <a:rPr lang="pl-PL" sz="1400" b="1" dirty="0" smtClean="0">
              <a:solidFill>
                <a:srgbClr val="636466"/>
              </a:solidFill>
              <a:latin typeface="Lato"/>
            </a:rPr>
            <a:t>Priorytety: w jakich dziedzinach i miejscach skupić przyszłe działania?  </a:t>
          </a:r>
          <a:endParaRPr lang="en-GB" sz="1400" b="1" dirty="0">
            <a:solidFill>
              <a:srgbClr val="636466"/>
            </a:solidFill>
          </a:endParaRPr>
        </a:p>
      </dgm:t>
    </dgm:pt>
    <dgm:pt modelId="{3DCB1E1C-9F65-4F3F-8D72-FBC0C30AD4EB}" type="parTrans" cxnId="{BA9DADEB-65E6-4C0D-B839-28B2B68F2877}">
      <dgm:prSet/>
      <dgm:spPr/>
      <dgm:t>
        <a:bodyPr/>
        <a:lstStyle/>
        <a:p>
          <a:endParaRPr lang="en-GB" sz="1400" b="1">
            <a:solidFill>
              <a:srgbClr val="636466"/>
            </a:solidFill>
          </a:endParaRPr>
        </a:p>
      </dgm:t>
    </dgm:pt>
    <dgm:pt modelId="{60895B12-DF1E-40BC-BC2A-EFA9180747AF}" type="sibTrans" cxnId="{BA9DADEB-65E6-4C0D-B839-28B2B68F2877}">
      <dgm:prSet custT="1"/>
      <dgm:spPr/>
      <dgm:t>
        <a:bodyPr/>
        <a:lstStyle/>
        <a:p>
          <a:endParaRPr lang="en-GB" sz="1400" b="1">
            <a:solidFill>
              <a:srgbClr val="636466"/>
            </a:solidFill>
          </a:endParaRPr>
        </a:p>
      </dgm:t>
    </dgm:pt>
    <dgm:pt modelId="{C5265520-B9A9-426C-8C42-04B404417B47}">
      <dgm:prSet phldrT="[Tekst]" custT="1"/>
      <dgm:spPr/>
      <dgm:t>
        <a:bodyPr/>
        <a:lstStyle/>
        <a:p>
          <a:r>
            <a:rPr lang="pl-PL" sz="1400" b="1" dirty="0" smtClean="0">
              <a:solidFill>
                <a:srgbClr val="636466"/>
              </a:solidFill>
              <a:latin typeface="Lato"/>
            </a:rPr>
            <a:t>Diagnoza: czy i w jakim stopniu warunki sprzyjają urzeczywistnianiu wizji?</a:t>
          </a:r>
          <a:endParaRPr lang="en-GB" sz="1400" b="1" dirty="0">
            <a:solidFill>
              <a:srgbClr val="636466"/>
            </a:solidFill>
          </a:endParaRPr>
        </a:p>
      </dgm:t>
    </dgm:pt>
    <dgm:pt modelId="{6110618B-D421-4C4A-A070-728D9B1F42AA}" type="parTrans" cxnId="{53BF279C-01EE-4F7A-A40F-43D4524DF8FC}">
      <dgm:prSet/>
      <dgm:spPr/>
      <dgm:t>
        <a:bodyPr/>
        <a:lstStyle/>
        <a:p>
          <a:endParaRPr lang="en-GB" sz="1400" b="1">
            <a:solidFill>
              <a:srgbClr val="636466"/>
            </a:solidFill>
          </a:endParaRPr>
        </a:p>
      </dgm:t>
    </dgm:pt>
    <dgm:pt modelId="{A4285166-DB45-4CFA-8949-4F7B2C84CBAD}" type="sibTrans" cxnId="{53BF279C-01EE-4F7A-A40F-43D4524DF8FC}">
      <dgm:prSet custT="1"/>
      <dgm:spPr/>
      <dgm:t>
        <a:bodyPr/>
        <a:lstStyle/>
        <a:p>
          <a:endParaRPr lang="en-GB" sz="1400" b="1">
            <a:solidFill>
              <a:srgbClr val="636466"/>
            </a:solidFill>
          </a:endParaRPr>
        </a:p>
      </dgm:t>
    </dgm:pt>
    <dgm:pt modelId="{8BFDD965-0668-49AC-84AD-86B63E2A64CA}">
      <dgm:prSet custT="1"/>
      <dgm:spPr/>
      <dgm:t>
        <a:bodyPr/>
        <a:lstStyle/>
        <a:p>
          <a:r>
            <a:rPr lang="pl-PL" sz="1400" b="1" dirty="0" smtClean="0">
              <a:solidFill>
                <a:srgbClr val="636466"/>
              </a:solidFill>
              <a:latin typeface="Lato"/>
            </a:rPr>
            <a:t>Problemy:  na rozwiązywaniu jakich problemów skoncentrować się przede wszystkim?</a:t>
          </a:r>
          <a:endParaRPr lang="en-GB" sz="1400" b="1" dirty="0">
            <a:solidFill>
              <a:srgbClr val="636466"/>
            </a:solidFill>
          </a:endParaRPr>
        </a:p>
      </dgm:t>
    </dgm:pt>
    <dgm:pt modelId="{C0B86DB0-B21C-4E6F-BC4F-27A0FF275233}" type="parTrans" cxnId="{F362024F-B284-42F9-A90C-A2676A01B48F}">
      <dgm:prSet/>
      <dgm:spPr/>
      <dgm:t>
        <a:bodyPr/>
        <a:lstStyle/>
        <a:p>
          <a:endParaRPr lang="en-GB" sz="1400" b="1">
            <a:solidFill>
              <a:srgbClr val="636466"/>
            </a:solidFill>
          </a:endParaRPr>
        </a:p>
      </dgm:t>
    </dgm:pt>
    <dgm:pt modelId="{F03E70EC-5B8D-468A-84D0-64F5FBE20389}" type="sibTrans" cxnId="{F362024F-B284-42F9-A90C-A2676A01B48F}">
      <dgm:prSet custT="1"/>
      <dgm:spPr/>
      <dgm:t>
        <a:bodyPr/>
        <a:lstStyle/>
        <a:p>
          <a:endParaRPr lang="en-GB" sz="1400" b="1">
            <a:solidFill>
              <a:srgbClr val="636466"/>
            </a:solidFill>
          </a:endParaRPr>
        </a:p>
      </dgm:t>
    </dgm:pt>
    <dgm:pt modelId="{5E03F659-9EFC-4349-B31F-2D7391995240}">
      <dgm:prSet custT="1"/>
      <dgm:spPr/>
      <dgm:t>
        <a:bodyPr/>
        <a:lstStyle/>
        <a:p>
          <a:r>
            <a:rPr lang="pl-PL" sz="1400" b="1" dirty="0" smtClean="0">
              <a:solidFill>
                <a:srgbClr val="636466"/>
              </a:solidFill>
              <a:latin typeface="Lato"/>
            </a:rPr>
            <a:t>Kierunki: jakie kategorie działań uznać za skuteczne rozwiązywanie problemów</a:t>
          </a:r>
          <a:endParaRPr lang="en-GB" sz="1400" b="1" dirty="0">
            <a:solidFill>
              <a:srgbClr val="636466"/>
            </a:solidFill>
          </a:endParaRPr>
        </a:p>
      </dgm:t>
    </dgm:pt>
    <dgm:pt modelId="{B27DBD42-45A9-4AF6-871F-EA10E931B681}" type="parTrans" cxnId="{27527CCD-A295-4D81-A169-F71047F43A7D}">
      <dgm:prSet/>
      <dgm:spPr/>
      <dgm:t>
        <a:bodyPr/>
        <a:lstStyle/>
        <a:p>
          <a:endParaRPr lang="en-GB" sz="1400" b="1">
            <a:solidFill>
              <a:srgbClr val="636466"/>
            </a:solidFill>
          </a:endParaRPr>
        </a:p>
      </dgm:t>
    </dgm:pt>
    <dgm:pt modelId="{74A69ACC-A80F-4267-89F0-9CBBE5FBE29B}" type="sibTrans" cxnId="{27527CCD-A295-4D81-A169-F71047F43A7D}">
      <dgm:prSet custT="1"/>
      <dgm:spPr/>
      <dgm:t>
        <a:bodyPr/>
        <a:lstStyle/>
        <a:p>
          <a:endParaRPr lang="en-GB" sz="1400" b="1">
            <a:solidFill>
              <a:srgbClr val="636466"/>
            </a:solidFill>
          </a:endParaRPr>
        </a:p>
      </dgm:t>
    </dgm:pt>
    <dgm:pt modelId="{34668116-EE46-4EA8-81A3-DA0FCC4BDCD5}">
      <dgm:prSet custT="1"/>
      <dgm:spPr/>
      <dgm:t>
        <a:bodyPr/>
        <a:lstStyle/>
        <a:p>
          <a:r>
            <a:rPr lang="pl-PL" sz="1400" b="1" dirty="0" smtClean="0">
              <a:solidFill>
                <a:srgbClr val="636466"/>
              </a:solidFill>
              <a:latin typeface="Lato"/>
            </a:rPr>
            <a:t>Cele: do jakiego pożądanego stanu powinna doprowadzić realizacja kierunków działań?  </a:t>
          </a:r>
          <a:endParaRPr lang="en-GB" sz="1400" b="1" dirty="0">
            <a:solidFill>
              <a:srgbClr val="636466"/>
            </a:solidFill>
          </a:endParaRPr>
        </a:p>
      </dgm:t>
    </dgm:pt>
    <dgm:pt modelId="{147E10EC-50C1-49AC-9AC8-39030AD3C5D7}" type="parTrans" cxnId="{141821D0-8EF5-4874-9AD1-0D4A5B1E68EE}">
      <dgm:prSet/>
      <dgm:spPr/>
      <dgm:t>
        <a:bodyPr/>
        <a:lstStyle/>
        <a:p>
          <a:endParaRPr lang="en-GB" sz="1400" b="1">
            <a:solidFill>
              <a:srgbClr val="636466"/>
            </a:solidFill>
          </a:endParaRPr>
        </a:p>
      </dgm:t>
    </dgm:pt>
    <dgm:pt modelId="{168E899A-2C31-40BC-B9E6-E7BF88FF9A84}" type="sibTrans" cxnId="{141821D0-8EF5-4874-9AD1-0D4A5B1E68EE}">
      <dgm:prSet custT="1"/>
      <dgm:spPr/>
      <dgm:t>
        <a:bodyPr/>
        <a:lstStyle/>
        <a:p>
          <a:endParaRPr lang="en-GB" sz="1400" b="1">
            <a:solidFill>
              <a:srgbClr val="636466"/>
            </a:solidFill>
          </a:endParaRPr>
        </a:p>
      </dgm:t>
    </dgm:pt>
    <dgm:pt modelId="{F7780491-C920-491E-8D30-87397D27CC1A}">
      <dgm:prSet custT="1"/>
      <dgm:spPr/>
      <dgm:t>
        <a:bodyPr/>
        <a:lstStyle/>
        <a:p>
          <a:r>
            <a:rPr lang="pl-PL" sz="1400" b="1" dirty="0" smtClean="0">
              <a:solidFill>
                <a:srgbClr val="636466"/>
              </a:solidFill>
              <a:latin typeface="Lato"/>
            </a:rPr>
            <a:t>Przedsięwzięcia: realizacja jakich zadań jest niezbędna dla wdrożenia zaplanowanych kierunków?</a:t>
          </a:r>
          <a:endParaRPr lang="en-GB" sz="1400" b="1" dirty="0">
            <a:solidFill>
              <a:srgbClr val="636466"/>
            </a:solidFill>
          </a:endParaRPr>
        </a:p>
      </dgm:t>
    </dgm:pt>
    <dgm:pt modelId="{BFF42BF8-747B-4BDF-AACD-1318F3B2E815}" type="parTrans" cxnId="{5A30D0B7-CB6B-48B7-9012-CF3E82821CC2}">
      <dgm:prSet/>
      <dgm:spPr/>
      <dgm:t>
        <a:bodyPr/>
        <a:lstStyle/>
        <a:p>
          <a:endParaRPr lang="en-GB" sz="1400" b="1">
            <a:solidFill>
              <a:srgbClr val="636466"/>
            </a:solidFill>
          </a:endParaRPr>
        </a:p>
      </dgm:t>
    </dgm:pt>
    <dgm:pt modelId="{E201FDE9-C7C4-49AF-AC03-3939EA393613}" type="sibTrans" cxnId="{5A30D0B7-CB6B-48B7-9012-CF3E82821CC2}">
      <dgm:prSet/>
      <dgm:spPr/>
      <dgm:t>
        <a:bodyPr/>
        <a:lstStyle/>
        <a:p>
          <a:endParaRPr lang="en-GB" sz="1400" b="1">
            <a:solidFill>
              <a:srgbClr val="636466"/>
            </a:solidFill>
          </a:endParaRPr>
        </a:p>
      </dgm:t>
    </dgm:pt>
    <dgm:pt modelId="{3281C599-E338-4294-8D19-73135A53AC90}" type="pres">
      <dgm:prSet presAssocID="{51BD8B5A-DFE5-42BA-B734-DAAF37FE1F88}" presName="linearFlow" presStyleCnt="0">
        <dgm:presLayoutVars>
          <dgm:resizeHandles val="exact"/>
        </dgm:presLayoutVars>
      </dgm:prSet>
      <dgm:spPr/>
    </dgm:pt>
    <dgm:pt modelId="{C331B8E9-6151-4E7C-BCA0-E0A192F33DFA}" type="pres">
      <dgm:prSet presAssocID="{81CEAB55-3631-4D09-A5C9-1A37AABA80F5}" presName="node" presStyleLbl="node1" presStyleIdx="0" presStyleCnt="7" custScaleX="401620">
        <dgm:presLayoutVars>
          <dgm:bulletEnabled val="1"/>
        </dgm:presLayoutVars>
      </dgm:prSet>
      <dgm:spPr/>
      <dgm:t>
        <a:bodyPr/>
        <a:lstStyle/>
        <a:p>
          <a:endParaRPr lang="en-GB"/>
        </a:p>
      </dgm:t>
    </dgm:pt>
    <dgm:pt modelId="{095C48DA-446A-4ECC-AA41-C36134359CAE}" type="pres">
      <dgm:prSet presAssocID="{980D613E-1C9D-4833-908A-BA0F6F2BE709}" presName="sibTrans" presStyleLbl="sibTrans2D1" presStyleIdx="0" presStyleCnt="6"/>
      <dgm:spPr/>
      <dgm:t>
        <a:bodyPr/>
        <a:lstStyle/>
        <a:p>
          <a:endParaRPr lang="en-GB"/>
        </a:p>
      </dgm:t>
    </dgm:pt>
    <dgm:pt modelId="{66264E60-212B-4E88-B69D-772A53370BC9}" type="pres">
      <dgm:prSet presAssocID="{980D613E-1C9D-4833-908A-BA0F6F2BE709}" presName="connectorText" presStyleLbl="sibTrans2D1" presStyleIdx="0" presStyleCnt="6"/>
      <dgm:spPr/>
      <dgm:t>
        <a:bodyPr/>
        <a:lstStyle/>
        <a:p>
          <a:endParaRPr lang="en-GB"/>
        </a:p>
      </dgm:t>
    </dgm:pt>
    <dgm:pt modelId="{BD513343-AE0F-4371-99EB-DD540775C426}" type="pres">
      <dgm:prSet presAssocID="{E3A96C3B-40DA-4521-91A0-6838B98B40D9}" presName="node" presStyleLbl="node1" presStyleIdx="1" presStyleCnt="7" custScaleX="401620">
        <dgm:presLayoutVars>
          <dgm:bulletEnabled val="1"/>
        </dgm:presLayoutVars>
      </dgm:prSet>
      <dgm:spPr/>
      <dgm:t>
        <a:bodyPr/>
        <a:lstStyle/>
        <a:p>
          <a:endParaRPr lang="en-GB"/>
        </a:p>
      </dgm:t>
    </dgm:pt>
    <dgm:pt modelId="{6449977F-E21C-466F-BB8D-FF31F39BCE23}" type="pres">
      <dgm:prSet presAssocID="{60895B12-DF1E-40BC-BC2A-EFA9180747AF}" presName="sibTrans" presStyleLbl="sibTrans2D1" presStyleIdx="1" presStyleCnt="6"/>
      <dgm:spPr/>
      <dgm:t>
        <a:bodyPr/>
        <a:lstStyle/>
        <a:p>
          <a:endParaRPr lang="en-GB"/>
        </a:p>
      </dgm:t>
    </dgm:pt>
    <dgm:pt modelId="{D2516045-051A-4609-9B55-7A842BA6305D}" type="pres">
      <dgm:prSet presAssocID="{60895B12-DF1E-40BC-BC2A-EFA9180747AF}" presName="connectorText" presStyleLbl="sibTrans2D1" presStyleIdx="1" presStyleCnt="6"/>
      <dgm:spPr/>
      <dgm:t>
        <a:bodyPr/>
        <a:lstStyle/>
        <a:p>
          <a:endParaRPr lang="en-GB"/>
        </a:p>
      </dgm:t>
    </dgm:pt>
    <dgm:pt modelId="{8D3FBE31-EFC7-40BD-BF84-485F6CA06641}" type="pres">
      <dgm:prSet presAssocID="{C5265520-B9A9-426C-8C42-04B404417B47}" presName="node" presStyleLbl="node1" presStyleIdx="2" presStyleCnt="7" custScaleX="401620">
        <dgm:presLayoutVars>
          <dgm:bulletEnabled val="1"/>
        </dgm:presLayoutVars>
      </dgm:prSet>
      <dgm:spPr/>
      <dgm:t>
        <a:bodyPr/>
        <a:lstStyle/>
        <a:p>
          <a:endParaRPr lang="en-GB"/>
        </a:p>
      </dgm:t>
    </dgm:pt>
    <dgm:pt modelId="{D446D669-A270-48D4-B360-72293A69BD55}" type="pres">
      <dgm:prSet presAssocID="{A4285166-DB45-4CFA-8949-4F7B2C84CBAD}" presName="sibTrans" presStyleLbl="sibTrans2D1" presStyleIdx="2" presStyleCnt="6"/>
      <dgm:spPr/>
      <dgm:t>
        <a:bodyPr/>
        <a:lstStyle/>
        <a:p>
          <a:endParaRPr lang="en-GB"/>
        </a:p>
      </dgm:t>
    </dgm:pt>
    <dgm:pt modelId="{6DD2206E-C9C1-44B3-9B31-958FBE3031D0}" type="pres">
      <dgm:prSet presAssocID="{A4285166-DB45-4CFA-8949-4F7B2C84CBAD}" presName="connectorText" presStyleLbl="sibTrans2D1" presStyleIdx="2" presStyleCnt="6"/>
      <dgm:spPr/>
      <dgm:t>
        <a:bodyPr/>
        <a:lstStyle/>
        <a:p>
          <a:endParaRPr lang="en-GB"/>
        </a:p>
      </dgm:t>
    </dgm:pt>
    <dgm:pt modelId="{48FD739D-CE65-495D-98B8-F88AD3600097}" type="pres">
      <dgm:prSet presAssocID="{8BFDD965-0668-49AC-84AD-86B63E2A64CA}" presName="node" presStyleLbl="node1" presStyleIdx="3" presStyleCnt="7" custScaleX="401027">
        <dgm:presLayoutVars>
          <dgm:bulletEnabled val="1"/>
        </dgm:presLayoutVars>
      </dgm:prSet>
      <dgm:spPr/>
      <dgm:t>
        <a:bodyPr/>
        <a:lstStyle/>
        <a:p>
          <a:endParaRPr lang="en-GB"/>
        </a:p>
      </dgm:t>
    </dgm:pt>
    <dgm:pt modelId="{0026571E-311A-43D7-B2E5-727624978300}" type="pres">
      <dgm:prSet presAssocID="{F03E70EC-5B8D-468A-84D0-64F5FBE20389}" presName="sibTrans" presStyleLbl="sibTrans2D1" presStyleIdx="3" presStyleCnt="6"/>
      <dgm:spPr/>
      <dgm:t>
        <a:bodyPr/>
        <a:lstStyle/>
        <a:p>
          <a:endParaRPr lang="en-GB"/>
        </a:p>
      </dgm:t>
    </dgm:pt>
    <dgm:pt modelId="{50551341-4751-47E0-B52E-84470F218C21}" type="pres">
      <dgm:prSet presAssocID="{F03E70EC-5B8D-468A-84D0-64F5FBE20389}" presName="connectorText" presStyleLbl="sibTrans2D1" presStyleIdx="3" presStyleCnt="6"/>
      <dgm:spPr/>
      <dgm:t>
        <a:bodyPr/>
        <a:lstStyle/>
        <a:p>
          <a:endParaRPr lang="en-GB"/>
        </a:p>
      </dgm:t>
    </dgm:pt>
    <dgm:pt modelId="{9464A30E-F61A-4B6E-B647-F1343159E9F8}" type="pres">
      <dgm:prSet presAssocID="{5E03F659-9EFC-4349-B31F-2D7391995240}" presName="node" presStyleLbl="node1" presStyleIdx="4" presStyleCnt="7" custScaleX="398402">
        <dgm:presLayoutVars>
          <dgm:bulletEnabled val="1"/>
        </dgm:presLayoutVars>
      </dgm:prSet>
      <dgm:spPr/>
      <dgm:t>
        <a:bodyPr/>
        <a:lstStyle/>
        <a:p>
          <a:endParaRPr lang="en-GB"/>
        </a:p>
      </dgm:t>
    </dgm:pt>
    <dgm:pt modelId="{55128C0A-D07E-47C0-81FD-B9BAB64E3208}" type="pres">
      <dgm:prSet presAssocID="{74A69ACC-A80F-4267-89F0-9CBBE5FBE29B}" presName="sibTrans" presStyleLbl="sibTrans2D1" presStyleIdx="4" presStyleCnt="6"/>
      <dgm:spPr/>
      <dgm:t>
        <a:bodyPr/>
        <a:lstStyle/>
        <a:p>
          <a:endParaRPr lang="en-GB"/>
        </a:p>
      </dgm:t>
    </dgm:pt>
    <dgm:pt modelId="{43E361EA-F666-4F10-959B-7BBE062E1AAE}" type="pres">
      <dgm:prSet presAssocID="{74A69ACC-A80F-4267-89F0-9CBBE5FBE29B}" presName="connectorText" presStyleLbl="sibTrans2D1" presStyleIdx="4" presStyleCnt="6"/>
      <dgm:spPr/>
      <dgm:t>
        <a:bodyPr/>
        <a:lstStyle/>
        <a:p>
          <a:endParaRPr lang="en-GB"/>
        </a:p>
      </dgm:t>
    </dgm:pt>
    <dgm:pt modelId="{EFDF7F5B-9E54-4B2E-9CB3-9D08E264C10C}" type="pres">
      <dgm:prSet presAssocID="{34668116-EE46-4EA8-81A3-DA0FCC4BDCD5}" presName="node" presStyleLbl="node1" presStyleIdx="5" presStyleCnt="7" custScaleX="398403">
        <dgm:presLayoutVars>
          <dgm:bulletEnabled val="1"/>
        </dgm:presLayoutVars>
      </dgm:prSet>
      <dgm:spPr/>
      <dgm:t>
        <a:bodyPr/>
        <a:lstStyle/>
        <a:p>
          <a:endParaRPr lang="en-GB"/>
        </a:p>
      </dgm:t>
    </dgm:pt>
    <dgm:pt modelId="{6FE453AB-2D4F-4FBA-AF92-2FCC851FD969}" type="pres">
      <dgm:prSet presAssocID="{168E899A-2C31-40BC-B9E6-E7BF88FF9A84}" presName="sibTrans" presStyleLbl="sibTrans2D1" presStyleIdx="5" presStyleCnt="6"/>
      <dgm:spPr/>
      <dgm:t>
        <a:bodyPr/>
        <a:lstStyle/>
        <a:p>
          <a:endParaRPr lang="en-GB"/>
        </a:p>
      </dgm:t>
    </dgm:pt>
    <dgm:pt modelId="{5D01DA98-EA6B-4015-B8D2-88F49E67F2C9}" type="pres">
      <dgm:prSet presAssocID="{168E899A-2C31-40BC-B9E6-E7BF88FF9A84}" presName="connectorText" presStyleLbl="sibTrans2D1" presStyleIdx="5" presStyleCnt="6"/>
      <dgm:spPr/>
      <dgm:t>
        <a:bodyPr/>
        <a:lstStyle/>
        <a:p>
          <a:endParaRPr lang="en-GB"/>
        </a:p>
      </dgm:t>
    </dgm:pt>
    <dgm:pt modelId="{7F5CA620-EADD-43F5-9D15-CBC18E861815}" type="pres">
      <dgm:prSet presAssocID="{F7780491-C920-491E-8D30-87397D27CC1A}" presName="node" presStyleLbl="node1" presStyleIdx="6" presStyleCnt="7" custScaleX="398403">
        <dgm:presLayoutVars>
          <dgm:bulletEnabled val="1"/>
        </dgm:presLayoutVars>
      </dgm:prSet>
      <dgm:spPr/>
      <dgm:t>
        <a:bodyPr/>
        <a:lstStyle/>
        <a:p>
          <a:endParaRPr lang="en-GB"/>
        </a:p>
      </dgm:t>
    </dgm:pt>
  </dgm:ptLst>
  <dgm:cxnLst>
    <dgm:cxn modelId="{53BF279C-01EE-4F7A-A40F-43D4524DF8FC}" srcId="{51BD8B5A-DFE5-42BA-B734-DAAF37FE1F88}" destId="{C5265520-B9A9-426C-8C42-04B404417B47}" srcOrd="2" destOrd="0" parTransId="{6110618B-D421-4C4A-A070-728D9B1F42AA}" sibTransId="{A4285166-DB45-4CFA-8949-4F7B2C84CBAD}"/>
    <dgm:cxn modelId="{68CAE0EE-0A22-4070-B2A7-EEA1AD5FC48C}" type="presOf" srcId="{5E03F659-9EFC-4349-B31F-2D7391995240}" destId="{9464A30E-F61A-4B6E-B647-F1343159E9F8}" srcOrd="0" destOrd="0" presId="urn:microsoft.com/office/officeart/2005/8/layout/process2"/>
    <dgm:cxn modelId="{4C3869A8-7913-4B68-8053-A4FE7054BF9A}" type="presOf" srcId="{74A69ACC-A80F-4267-89F0-9CBBE5FBE29B}" destId="{55128C0A-D07E-47C0-81FD-B9BAB64E3208}" srcOrd="0" destOrd="0" presId="urn:microsoft.com/office/officeart/2005/8/layout/process2"/>
    <dgm:cxn modelId="{00B0C759-2A4F-4E15-900F-4B03F0C3B0FB}" type="presOf" srcId="{980D613E-1C9D-4833-908A-BA0F6F2BE709}" destId="{095C48DA-446A-4ECC-AA41-C36134359CAE}" srcOrd="0" destOrd="0" presId="urn:microsoft.com/office/officeart/2005/8/layout/process2"/>
    <dgm:cxn modelId="{89FB516B-9285-4F16-BB4C-E5432B09BC66}" type="presOf" srcId="{60895B12-DF1E-40BC-BC2A-EFA9180747AF}" destId="{6449977F-E21C-466F-BB8D-FF31F39BCE23}" srcOrd="0" destOrd="0" presId="urn:microsoft.com/office/officeart/2005/8/layout/process2"/>
    <dgm:cxn modelId="{9216B92D-8F54-49CA-8CE7-5234A8413B2B}" type="presOf" srcId="{F03E70EC-5B8D-468A-84D0-64F5FBE20389}" destId="{50551341-4751-47E0-B52E-84470F218C21}" srcOrd="1" destOrd="0" presId="urn:microsoft.com/office/officeart/2005/8/layout/process2"/>
    <dgm:cxn modelId="{E8452E83-C43A-4761-9881-5721C7DFB8A9}" srcId="{51BD8B5A-DFE5-42BA-B734-DAAF37FE1F88}" destId="{81CEAB55-3631-4D09-A5C9-1A37AABA80F5}" srcOrd="0" destOrd="0" parTransId="{AEBA3074-881A-4213-BF13-A063E5D4A1AB}" sibTransId="{980D613E-1C9D-4833-908A-BA0F6F2BE709}"/>
    <dgm:cxn modelId="{141821D0-8EF5-4874-9AD1-0D4A5B1E68EE}" srcId="{51BD8B5A-DFE5-42BA-B734-DAAF37FE1F88}" destId="{34668116-EE46-4EA8-81A3-DA0FCC4BDCD5}" srcOrd="5" destOrd="0" parTransId="{147E10EC-50C1-49AC-9AC8-39030AD3C5D7}" sibTransId="{168E899A-2C31-40BC-B9E6-E7BF88FF9A84}"/>
    <dgm:cxn modelId="{1BDDACD9-A554-435F-BB5D-0479D8D3390E}" type="presOf" srcId="{51BD8B5A-DFE5-42BA-B734-DAAF37FE1F88}" destId="{3281C599-E338-4294-8D19-73135A53AC90}" srcOrd="0" destOrd="0" presId="urn:microsoft.com/office/officeart/2005/8/layout/process2"/>
    <dgm:cxn modelId="{CCC3E8D6-0AE7-46BA-AE6A-6B0CB3713D17}" type="presOf" srcId="{60895B12-DF1E-40BC-BC2A-EFA9180747AF}" destId="{D2516045-051A-4609-9B55-7A842BA6305D}" srcOrd="1" destOrd="0" presId="urn:microsoft.com/office/officeart/2005/8/layout/process2"/>
    <dgm:cxn modelId="{309D4B78-55B8-4BBE-9857-57B386828BCD}" type="presOf" srcId="{C5265520-B9A9-426C-8C42-04B404417B47}" destId="{8D3FBE31-EFC7-40BD-BF84-485F6CA06641}" srcOrd="0" destOrd="0" presId="urn:microsoft.com/office/officeart/2005/8/layout/process2"/>
    <dgm:cxn modelId="{BA9DADEB-65E6-4C0D-B839-28B2B68F2877}" srcId="{51BD8B5A-DFE5-42BA-B734-DAAF37FE1F88}" destId="{E3A96C3B-40DA-4521-91A0-6838B98B40D9}" srcOrd="1" destOrd="0" parTransId="{3DCB1E1C-9F65-4F3F-8D72-FBC0C30AD4EB}" sibTransId="{60895B12-DF1E-40BC-BC2A-EFA9180747AF}"/>
    <dgm:cxn modelId="{9A41AC7A-2334-4ECC-9D01-7BD9576FDD7B}" type="presOf" srcId="{A4285166-DB45-4CFA-8949-4F7B2C84CBAD}" destId="{6DD2206E-C9C1-44B3-9B31-958FBE3031D0}" srcOrd="1" destOrd="0" presId="urn:microsoft.com/office/officeart/2005/8/layout/process2"/>
    <dgm:cxn modelId="{5A30D0B7-CB6B-48B7-9012-CF3E82821CC2}" srcId="{51BD8B5A-DFE5-42BA-B734-DAAF37FE1F88}" destId="{F7780491-C920-491E-8D30-87397D27CC1A}" srcOrd="6" destOrd="0" parTransId="{BFF42BF8-747B-4BDF-AACD-1318F3B2E815}" sibTransId="{E201FDE9-C7C4-49AF-AC03-3939EA393613}"/>
    <dgm:cxn modelId="{2ACC8E8E-1B94-49EE-80D9-DDE1DD71F592}" type="presOf" srcId="{8BFDD965-0668-49AC-84AD-86B63E2A64CA}" destId="{48FD739D-CE65-495D-98B8-F88AD3600097}" srcOrd="0" destOrd="0" presId="urn:microsoft.com/office/officeart/2005/8/layout/process2"/>
    <dgm:cxn modelId="{1BF1890C-713A-4709-83B3-E0666CEB706C}" type="presOf" srcId="{A4285166-DB45-4CFA-8949-4F7B2C84CBAD}" destId="{D446D669-A270-48D4-B360-72293A69BD55}" srcOrd="0" destOrd="0" presId="urn:microsoft.com/office/officeart/2005/8/layout/process2"/>
    <dgm:cxn modelId="{F362024F-B284-42F9-A90C-A2676A01B48F}" srcId="{51BD8B5A-DFE5-42BA-B734-DAAF37FE1F88}" destId="{8BFDD965-0668-49AC-84AD-86B63E2A64CA}" srcOrd="3" destOrd="0" parTransId="{C0B86DB0-B21C-4E6F-BC4F-27A0FF275233}" sibTransId="{F03E70EC-5B8D-468A-84D0-64F5FBE20389}"/>
    <dgm:cxn modelId="{27527CCD-A295-4D81-A169-F71047F43A7D}" srcId="{51BD8B5A-DFE5-42BA-B734-DAAF37FE1F88}" destId="{5E03F659-9EFC-4349-B31F-2D7391995240}" srcOrd="4" destOrd="0" parTransId="{B27DBD42-45A9-4AF6-871F-EA10E931B681}" sibTransId="{74A69ACC-A80F-4267-89F0-9CBBE5FBE29B}"/>
    <dgm:cxn modelId="{9A436BDF-3B04-40E1-9E07-6DB712AAF76A}" type="presOf" srcId="{980D613E-1C9D-4833-908A-BA0F6F2BE709}" destId="{66264E60-212B-4E88-B69D-772A53370BC9}" srcOrd="1" destOrd="0" presId="urn:microsoft.com/office/officeart/2005/8/layout/process2"/>
    <dgm:cxn modelId="{3D975027-1B9D-43F2-8593-AF467D1C8639}" type="presOf" srcId="{168E899A-2C31-40BC-B9E6-E7BF88FF9A84}" destId="{6FE453AB-2D4F-4FBA-AF92-2FCC851FD969}" srcOrd="0" destOrd="0" presId="urn:microsoft.com/office/officeart/2005/8/layout/process2"/>
    <dgm:cxn modelId="{C3465400-D5EE-4624-AEBB-C70E2FC83656}" type="presOf" srcId="{168E899A-2C31-40BC-B9E6-E7BF88FF9A84}" destId="{5D01DA98-EA6B-4015-B8D2-88F49E67F2C9}" srcOrd="1" destOrd="0" presId="urn:microsoft.com/office/officeart/2005/8/layout/process2"/>
    <dgm:cxn modelId="{E6E5D386-5EE3-4A23-B0EA-1901F09819B5}" type="presOf" srcId="{F03E70EC-5B8D-468A-84D0-64F5FBE20389}" destId="{0026571E-311A-43D7-B2E5-727624978300}" srcOrd="0" destOrd="0" presId="urn:microsoft.com/office/officeart/2005/8/layout/process2"/>
    <dgm:cxn modelId="{86AA1525-D485-4C52-B198-E49E6C173689}" type="presOf" srcId="{81CEAB55-3631-4D09-A5C9-1A37AABA80F5}" destId="{C331B8E9-6151-4E7C-BCA0-E0A192F33DFA}" srcOrd="0" destOrd="0" presId="urn:microsoft.com/office/officeart/2005/8/layout/process2"/>
    <dgm:cxn modelId="{08F46B5A-2850-4852-807E-4D01FAC87D9A}" type="presOf" srcId="{34668116-EE46-4EA8-81A3-DA0FCC4BDCD5}" destId="{EFDF7F5B-9E54-4B2E-9CB3-9D08E264C10C}" srcOrd="0" destOrd="0" presId="urn:microsoft.com/office/officeart/2005/8/layout/process2"/>
    <dgm:cxn modelId="{33CB6D13-77F2-4306-AE03-B7A3F6BC25F2}" type="presOf" srcId="{74A69ACC-A80F-4267-89F0-9CBBE5FBE29B}" destId="{43E361EA-F666-4F10-959B-7BBE062E1AAE}" srcOrd="1" destOrd="0" presId="urn:microsoft.com/office/officeart/2005/8/layout/process2"/>
    <dgm:cxn modelId="{098E011A-7FD0-4AE5-B4BA-42409144FD85}" type="presOf" srcId="{E3A96C3B-40DA-4521-91A0-6838B98B40D9}" destId="{BD513343-AE0F-4371-99EB-DD540775C426}" srcOrd="0" destOrd="0" presId="urn:microsoft.com/office/officeart/2005/8/layout/process2"/>
    <dgm:cxn modelId="{E0C6E02C-9574-4992-A6D7-43F62E93CE84}" type="presOf" srcId="{F7780491-C920-491E-8D30-87397D27CC1A}" destId="{7F5CA620-EADD-43F5-9D15-CBC18E861815}" srcOrd="0" destOrd="0" presId="urn:microsoft.com/office/officeart/2005/8/layout/process2"/>
    <dgm:cxn modelId="{959DE698-33D9-420F-8480-A0F14BBF926A}" type="presParOf" srcId="{3281C599-E338-4294-8D19-73135A53AC90}" destId="{C331B8E9-6151-4E7C-BCA0-E0A192F33DFA}" srcOrd="0" destOrd="0" presId="urn:microsoft.com/office/officeart/2005/8/layout/process2"/>
    <dgm:cxn modelId="{8E0DF768-0364-4BA2-AC45-CD25E7C1514F}" type="presParOf" srcId="{3281C599-E338-4294-8D19-73135A53AC90}" destId="{095C48DA-446A-4ECC-AA41-C36134359CAE}" srcOrd="1" destOrd="0" presId="urn:microsoft.com/office/officeart/2005/8/layout/process2"/>
    <dgm:cxn modelId="{69DDD5A8-A556-4539-8904-433ADB3A08D4}" type="presParOf" srcId="{095C48DA-446A-4ECC-AA41-C36134359CAE}" destId="{66264E60-212B-4E88-B69D-772A53370BC9}" srcOrd="0" destOrd="0" presId="urn:microsoft.com/office/officeart/2005/8/layout/process2"/>
    <dgm:cxn modelId="{85B68D32-80FC-470E-A5FF-C22DA79B831B}" type="presParOf" srcId="{3281C599-E338-4294-8D19-73135A53AC90}" destId="{BD513343-AE0F-4371-99EB-DD540775C426}" srcOrd="2" destOrd="0" presId="urn:microsoft.com/office/officeart/2005/8/layout/process2"/>
    <dgm:cxn modelId="{915988E6-25A1-4E49-BB38-395B94F0101A}" type="presParOf" srcId="{3281C599-E338-4294-8D19-73135A53AC90}" destId="{6449977F-E21C-466F-BB8D-FF31F39BCE23}" srcOrd="3" destOrd="0" presId="urn:microsoft.com/office/officeart/2005/8/layout/process2"/>
    <dgm:cxn modelId="{8C8CE8E4-52B2-4414-B4B7-F18995C0536C}" type="presParOf" srcId="{6449977F-E21C-466F-BB8D-FF31F39BCE23}" destId="{D2516045-051A-4609-9B55-7A842BA6305D}" srcOrd="0" destOrd="0" presId="urn:microsoft.com/office/officeart/2005/8/layout/process2"/>
    <dgm:cxn modelId="{420381F2-E026-4E88-A478-04B170AD1F75}" type="presParOf" srcId="{3281C599-E338-4294-8D19-73135A53AC90}" destId="{8D3FBE31-EFC7-40BD-BF84-485F6CA06641}" srcOrd="4" destOrd="0" presId="urn:microsoft.com/office/officeart/2005/8/layout/process2"/>
    <dgm:cxn modelId="{071F4A0E-1DE7-43CF-87C3-A9B93233F3B9}" type="presParOf" srcId="{3281C599-E338-4294-8D19-73135A53AC90}" destId="{D446D669-A270-48D4-B360-72293A69BD55}" srcOrd="5" destOrd="0" presId="urn:microsoft.com/office/officeart/2005/8/layout/process2"/>
    <dgm:cxn modelId="{1E3934E8-B337-4511-8FB6-3D40A70981DE}" type="presParOf" srcId="{D446D669-A270-48D4-B360-72293A69BD55}" destId="{6DD2206E-C9C1-44B3-9B31-958FBE3031D0}" srcOrd="0" destOrd="0" presId="urn:microsoft.com/office/officeart/2005/8/layout/process2"/>
    <dgm:cxn modelId="{34BE6870-018D-45CC-A171-5CC5456465CD}" type="presParOf" srcId="{3281C599-E338-4294-8D19-73135A53AC90}" destId="{48FD739D-CE65-495D-98B8-F88AD3600097}" srcOrd="6" destOrd="0" presId="urn:microsoft.com/office/officeart/2005/8/layout/process2"/>
    <dgm:cxn modelId="{F0692CAD-3BC8-49F5-BED4-0B4FFA9C53BE}" type="presParOf" srcId="{3281C599-E338-4294-8D19-73135A53AC90}" destId="{0026571E-311A-43D7-B2E5-727624978300}" srcOrd="7" destOrd="0" presId="urn:microsoft.com/office/officeart/2005/8/layout/process2"/>
    <dgm:cxn modelId="{6FE03A4B-0FC6-463E-9723-B16E821F7423}" type="presParOf" srcId="{0026571E-311A-43D7-B2E5-727624978300}" destId="{50551341-4751-47E0-B52E-84470F218C21}" srcOrd="0" destOrd="0" presId="urn:microsoft.com/office/officeart/2005/8/layout/process2"/>
    <dgm:cxn modelId="{211F453E-8C18-480D-BA75-A0F4FAFE7A2E}" type="presParOf" srcId="{3281C599-E338-4294-8D19-73135A53AC90}" destId="{9464A30E-F61A-4B6E-B647-F1343159E9F8}" srcOrd="8" destOrd="0" presId="urn:microsoft.com/office/officeart/2005/8/layout/process2"/>
    <dgm:cxn modelId="{90318468-F4FC-4B59-8DF4-2B76014E3A9A}" type="presParOf" srcId="{3281C599-E338-4294-8D19-73135A53AC90}" destId="{55128C0A-D07E-47C0-81FD-B9BAB64E3208}" srcOrd="9" destOrd="0" presId="urn:microsoft.com/office/officeart/2005/8/layout/process2"/>
    <dgm:cxn modelId="{B12BA723-BE9B-4C55-923C-A5FD6DBCA4A1}" type="presParOf" srcId="{55128C0A-D07E-47C0-81FD-B9BAB64E3208}" destId="{43E361EA-F666-4F10-959B-7BBE062E1AAE}" srcOrd="0" destOrd="0" presId="urn:microsoft.com/office/officeart/2005/8/layout/process2"/>
    <dgm:cxn modelId="{37D16DAF-9BBF-4750-BA28-4110D952BA6B}" type="presParOf" srcId="{3281C599-E338-4294-8D19-73135A53AC90}" destId="{EFDF7F5B-9E54-4B2E-9CB3-9D08E264C10C}" srcOrd="10" destOrd="0" presId="urn:microsoft.com/office/officeart/2005/8/layout/process2"/>
    <dgm:cxn modelId="{E8F0931E-D060-4DE8-8429-2CB5043CE371}" type="presParOf" srcId="{3281C599-E338-4294-8D19-73135A53AC90}" destId="{6FE453AB-2D4F-4FBA-AF92-2FCC851FD969}" srcOrd="11" destOrd="0" presId="urn:microsoft.com/office/officeart/2005/8/layout/process2"/>
    <dgm:cxn modelId="{D1278848-605D-4446-8615-397A7EF53917}" type="presParOf" srcId="{6FE453AB-2D4F-4FBA-AF92-2FCC851FD969}" destId="{5D01DA98-EA6B-4015-B8D2-88F49E67F2C9}" srcOrd="0" destOrd="0" presId="urn:microsoft.com/office/officeart/2005/8/layout/process2"/>
    <dgm:cxn modelId="{B907BA2D-618D-4231-BADA-872B10438558}" type="presParOf" srcId="{3281C599-E338-4294-8D19-73135A53AC90}" destId="{7F5CA620-EADD-43F5-9D15-CBC18E861815}" srcOrd="12" destOrd="0" presId="urn:microsoft.com/office/officeart/2005/8/layout/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A28805F-6229-44CC-A06D-0CBCCC19B5E7}" type="doc">
      <dgm:prSet loTypeId="urn:microsoft.com/office/officeart/2005/8/layout/venn1" loCatId="relationship" qsTypeId="urn:microsoft.com/office/officeart/2005/8/quickstyle/simple1" qsCatId="simple" csTypeId="urn:microsoft.com/office/officeart/2005/8/colors/accent0_1" csCatId="mainScheme" phldr="1"/>
      <dgm:spPr/>
    </dgm:pt>
    <dgm:pt modelId="{0DAF3BFA-58E4-412A-9E23-7E38B2542B12}" type="pres">
      <dgm:prSet presAssocID="{3A28805F-6229-44CC-A06D-0CBCCC19B5E7}" presName="compositeShape" presStyleCnt="0">
        <dgm:presLayoutVars>
          <dgm:chMax val="7"/>
          <dgm:dir/>
          <dgm:resizeHandles val="exact"/>
        </dgm:presLayoutVars>
      </dgm:prSet>
      <dgm:spPr/>
    </dgm:pt>
  </dgm:ptLst>
  <dgm:cxnLst>
    <dgm:cxn modelId="{705D0948-20BF-4B10-B5C0-BCA705B7D10E}" type="presOf" srcId="{3A28805F-6229-44CC-A06D-0CBCCC19B5E7}" destId="{0DAF3BFA-58E4-412A-9E23-7E38B2542B12}" srcOrd="0" destOrd="0" presId="urn:microsoft.com/office/officeart/2005/8/layout/ven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A28805F-6229-44CC-A06D-0CBCCC19B5E7}" type="doc">
      <dgm:prSet loTypeId="urn:microsoft.com/office/officeart/2005/8/layout/venn1" loCatId="relationship" qsTypeId="urn:microsoft.com/office/officeart/2005/8/quickstyle/simple1" qsCatId="simple" csTypeId="urn:microsoft.com/office/officeart/2005/8/colors/accent0_1" csCatId="mainScheme" phldr="1"/>
      <dgm:spPr/>
    </dgm:pt>
    <dgm:pt modelId="{ACFCAB01-0112-4E79-88E2-FEF88C789B2A}">
      <dgm:prSet phldrT="[Tekst]" custT="1"/>
      <dgm:spPr/>
      <dgm:t>
        <a:bodyPr/>
        <a:lstStyle/>
        <a:p>
          <a:pPr algn="ctr">
            <a:lnSpc>
              <a:spcPct val="100000"/>
            </a:lnSpc>
            <a:spcAft>
              <a:spcPts val="0"/>
            </a:spcAft>
          </a:pPr>
          <a:r>
            <a:rPr lang="pl-PL" sz="1400" b="1" dirty="0" smtClean="0">
              <a:solidFill>
                <a:srgbClr val="636466"/>
              </a:solidFill>
              <a:latin typeface="Lato"/>
              <a:cs typeface="Times New Roman" pitchFamily="18" charset="0"/>
            </a:rPr>
            <a:t>PROJEKTY SPOŁECZNE </a:t>
          </a:r>
        </a:p>
        <a:p>
          <a:pPr algn="ctr">
            <a:lnSpc>
              <a:spcPct val="100000"/>
            </a:lnSpc>
            <a:spcAft>
              <a:spcPts val="0"/>
            </a:spcAft>
          </a:pPr>
          <a:r>
            <a:rPr lang="pl-PL" sz="1400" b="0" dirty="0" smtClean="0">
              <a:solidFill>
                <a:srgbClr val="636466"/>
              </a:solidFill>
              <a:latin typeface="Lato"/>
              <a:cs typeface="Times New Roman" pitchFamily="18" charset="0"/>
            </a:rPr>
            <a:t>(</a:t>
          </a:r>
          <a:r>
            <a:rPr lang="pl-PL" sz="1400" b="0" dirty="0">
              <a:solidFill>
                <a:srgbClr val="636466"/>
              </a:solidFill>
              <a:latin typeface="Lato"/>
              <a:cs typeface="Times New Roman" pitchFamily="18" charset="0"/>
            </a:rPr>
            <a:t>tzw. miękkie) wykorzystujące potencjał endogeniczny  (mieszkańcy, firmy i instytucje)</a:t>
          </a:r>
        </a:p>
      </dgm:t>
    </dgm:pt>
    <dgm:pt modelId="{45A21525-7C1F-4405-B296-913B0D7AC0E0}" type="parTrans" cxnId="{CCE15889-A2F9-4887-B4AE-A635F0A9D52F}">
      <dgm:prSet/>
      <dgm:spPr/>
      <dgm:t>
        <a:bodyPr/>
        <a:lstStyle/>
        <a:p>
          <a:pPr algn="ctr">
            <a:lnSpc>
              <a:spcPct val="100000"/>
            </a:lnSpc>
            <a:spcAft>
              <a:spcPts val="0"/>
            </a:spcAft>
          </a:pPr>
          <a:endParaRPr lang="pl-PL" sz="1400" b="0">
            <a:solidFill>
              <a:srgbClr val="636466"/>
            </a:solidFill>
            <a:latin typeface="Lato"/>
            <a:cs typeface="Times New Roman" pitchFamily="18" charset="0"/>
          </a:endParaRPr>
        </a:p>
      </dgm:t>
    </dgm:pt>
    <dgm:pt modelId="{CF221221-4EDF-419A-8B1C-F9D30DCA4196}" type="sibTrans" cxnId="{CCE15889-A2F9-4887-B4AE-A635F0A9D52F}">
      <dgm:prSet/>
      <dgm:spPr/>
      <dgm:t>
        <a:bodyPr/>
        <a:lstStyle/>
        <a:p>
          <a:pPr algn="ctr">
            <a:lnSpc>
              <a:spcPct val="100000"/>
            </a:lnSpc>
            <a:spcAft>
              <a:spcPts val="0"/>
            </a:spcAft>
          </a:pPr>
          <a:endParaRPr lang="pl-PL" sz="1400" b="0">
            <a:solidFill>
              <a:srgbClr val="636466"/>
            </a:solidFill>
            <a:latin typeface="Lato"/>
            <a:cs typeface="Times New Roman" pitchFamily="18" charset="0"/>
          </a:endParaRPr>
        </a:p>
      </dgm:t>
    </dgm:pt>
    <dgm:pt modelId="{6822990B-5EF8-4A04-AE70-AF4BD9FC8128}">
      <dgm:prSet custT="1"/>
      <dgm:spPr/>
      <dgm:t>
        <a:bodyPr/>
        <a:lstStyle/>
        <a:p>
          <a:pPr algn="ctr">
            <a:lnSpc>
              <a:spcPct val="100000"/>
            </a:lnSpc>
            <a:spcAft>
              <a:spcPts val="0"/>
            </a:spcAft>
          </a:pPr>
          <a:endParaRPr lang="pl-PL" sz="1400" b="0" dirty="0">
            <a:solidFill>
              <a:srgbClr val="636466"/>
            </a:solidFill>
            <a:latin typeface="Lato"/>
            <a:cs typeface="Times New Roman" pitchFamily="18" charset="0"/>
          </a:endParaRPr>
        </a:p>
        <a:p>
          <a:pPr algn="ctr">
            <a:lnSpc>
              <a:spcPct val="100000"/>
            </a:lnSpc>
            <a:spcAft>
              <a:spcPts val="0"/>
            </a:spcAft>
          </a:pPr>
          <a:r>
            <a:rPr lang="pl-PL" sz="1400" b="1" dirty="0" smtClean="0">
              <a:solidFill>
                <a:srgbClr val="636466"/>
              </a:solidFill>
              <a:latin typeface="Lato"/>
              <a:cs typeface="Times New Roman" pitchFamily="18" charset="0"/>
            </a:rPr>
            <a:t>PROJEKTY INWESTYCYJNE </a:t>
          </a:r>
          <a:r>
            <a:rPr lang="pl-PL" sz="1400" b="0" dirty="0" smtClean="0">
              <a:solidFill>
                <a:srgbClr val="636466"/>
              </a:solidFill>
              <a:latin typeface="Lato"/>
              <a:cs typeface="Times New Roman" pitchFamily="18" charset="0"/>
            </a:rPr>
            <a:t>(</a:t>
          </a:r>
          <a:r>
            <a:rPr lang="pl-PL" sz="1400" b="0" dirty="0">
              <a:solidFill>
                <a:srgbClr val="636466"/>
              </a:solidFill>
              <a:latin typeface="Lato"/>
              <a:cs typeface="Times New Roman" pitchFamily="18" charset="0"/>
            </a:rPr>
            <a:t>tzw. </a:t>
          </a:r>
          <a:r>
            <a:rPr lang="pl-PL" sz="1400" b="0" dirty="0" smtClean="0">
              <a:solidFill>
                <a:srgbClr val="636466"/>
              </a:solidFill>
              <a:latin typeface="Lato"/>
              <a:cs typeface="Times New Roman" pitchFamily="18" charset="0"/>
            </a:rPr>
            <a:t>twarde</a:t>
          </a:r>
          <a:r>
            <a:rPr lang="pl-PL" sz="1400" b="0" dirty="0">
              <a:solidFill>
                <a:srgbClr val="636466"/>
              </a:solidFill>
              <a:latin typeface="Lato"/>
              <a:cs typeface="Times New Roman" pitchFamily="18" charset="0"/>
            </a:rPr>
            <a:t>), przekształcenia konkretnych miejsc </a:t>
          </a:r>
          <a:r>
            <a:rPr lang="pl-PL" sz="1400" b="0" dirty="0" smtClean="0">
              <a:solidFill>
                <a:srgbClr val="636466"/>
              </a:solidFill>
              <a:latin typeface="Lato"/>
              <a:cs typeface="Times New Roman" pitchFamily="18" charset="0"/>
            </a:rPr>
            <a:t>i </a:t>
          </a:r>
          <a:r>
            <a:rPr lang="pl-PL" sz="1400" b="0" dirty="0">
              <a:solidFill>
                <a:srgbClr val="636466"/>
              </a:solidFill>
              <a:latin typeface="Lato"/>
              <a:cs typeface="Times New Roman" pitchFamily="18" charset="0"/>
            </a:rPr>
            <a:t>obiektów</a:t>
          </a:r>
        </a:p>
      </dgm:t>
    </dgm:pt>
    <dgm:pt modelId="{F66296CE-97EB-4896-AA9A-0AB222C7975F}" type="parTrans" cxnId="{6DF0639D-819B-4EEC-837D-95C62B618F3F}">
      <dgm:prSet/>
      <dgm:spPr/>
      <dgm:t>
        <a:bodyPr/>
        <a:lstStyle/>
        <a:p>
          <a:pPr algn="ctr">
            <a:lnSpc>
              <a:spcPct val="100000"/>
            </a:lnSpc>
            <a:spcAft>
              <a:spcPts val="0"/>
            </a:spcAft>
          </a:pPr>
          <a:endParaRPr lang="pl-PL" sz="1400" b="0">
            <a:solidFill>
              <a:srgbClr val="636466"/>
            </a:solidFill>
            <a:latin typeface="Lato"/>
            <a:cs typeface="Times New Roman" pitchFamily="18" charset="0"/>
          </a:endParaRPr>
        </a:p>
      </dgm:t>
    </dgm:pt>
    <dgm:pt modelId="{DA1ECA25-15D6-47C7-9F87-2B44EF15EA21}" type="sibTrans" cxnId="{6DF0639D-819B-4EEC-837D-95C62B618F3F}">
      <dgm:prSet/>
      <dgm:spPr/>
      <dgm:t>
        <a:bodyPr/>
        <a:lstStyle/>
        <a:p>
          <a:pPr algn="ctr">
            <a:lnSpc>
              <a:spcPct val="100000"/>
            </a:lnSpc>
            <a:spcAft>
              <a:spcPts val="0"/>
            </a:spcAft>
          </a:pPr>
          <a:endParaRPr lang="pl-PL" sz="1400" b="0">
            <a:solidFill>
              <a:srgbClr val="636466"/>
            </a:solidFill>
            <a:latin typeface="Lato"/>
            <a:cs typeface="Times New Roman" pitchFamily="18" charset="0"/>
          </a:endParaRPr>
        </a:p>
      </dgm:t>
    </dgm:pt>
    <dgm:pt modelId="{37E73308-8D81-4C3F-B446-682464FE121F}">
      <dgm:prSet custT="1"/>
      <dgm:spPr/>
      <dgm:t>
        <a:bodyPr/>
        <a:lstStyle/>
        <a:p>
          <a:pPr algn="ctr">
            <a:lnSpc>
              <a:spcPct val="100000"/>
            </a:lnSpc>
            <a:spcAft>
              <a:spcPts val="0"/>
            </a:spcAft>
          </a:pPr>
          <a:endParaRPr lang="pl-PL" sz="1400" b="0" dirty="0">
            <a:solidFill>
              <a:srgbClr val="636466"/>
            </a:solidFill>
            <a:latin typeface="Lato"/>
            <a:cs typeface="Times New Roman" pitchFamily="18" charset="0"/>
          </a:endParaRPr>
        </a:p>
        <a:p>
          <a:pPr algn="ctr">
            <a:lnSpc>
              <a:spcPct val="100000"/>
            </a:lnSpc>
            <a:spcAft>
              <a:spcPts val="0"/>
            </a:spcAft>
          </a:pPr>
          <a:r>
            <a:rPr lang="pl-PL" sz="1400" b="1" dirty="0" smtClean="0">
              <a:solidFill>
                <a:srgbClr val="636466"/>
              </a:solidFill>
              <a:latin typeface="Lato"/>
              <a:cs typeface="Times New Roman" pitchFamily="18" charset="0"/>
            </a:rPr>
            <a:t>INSTRUMENTY REWITALIZACJI</a:t>
          </a:r>
          <a:r>
            <a:rPr lang="pl-PL" sz="1400" b="0" dirty="0" smtClean="0">
              <a:solidFill>
                <a:srgbClr val="636466"/>
              </a:solidFill>
              <a:latin typeface="Lato"/>
              <a:cs typeface="Times New Roman" pitchFamily="18" charset="0"/>
            </a:rPr>
            <a:t> - </a:t>
          </a:r>
          <a:r>
            <a:rPr lang="pl-PL" sz="1400" b="0" dirty="0" err="1">
              <a:solidFill>
                <a:srgbClr val="636466"/>
              </a:solidFill>
              <a:latin typeface="Lato"/>
              <a:cs typeface="Times New Roman" pitchFamily="18" charset="0"/>
            </a:rPr>
            <a:t>ogólnomiejskie</a:t>
          </a:r>
          <a:r>
            <a:rPr lang="pl-PL" sz="1400" b="0" dirty="0">
              <a:solidFill>
                <a:srgbClr val="636466"/>
              </a:solidFill>
              <a:latin typeface="Lato"/>
              <a:cs typeface="Times New Roman" pitchFamily="18" charset="0"/>
            </a:rPr>
            <a:t> rozwiązania ekonomiczno-finansowe                           i  instytucjonalno-prawne wspierające oraz integrujące projekty inwestycyjne i społeczne </a:t>
          </a:r>
        </a:p>
      </dgm:t>
    </dgm:pt>
    <dgm:pt modelId="{14A5DFC9-15B6-4C0D-A088-72DF2900D95D}" type="parTrans" cxnId="{E20BCF69-3031-46AE-8889-0B81C53890C5}">
      <dgm:prSet/>
      <dgm:spPr/>
      <dgm:t>
        <a:bodyPr/>
        <a:lstStyle/>
        <a:p>
          <a:pPr algn="ctr">
            <a:lnSpc>
              <a:spcPct val="100000"/>
            </a:lnSpc>
            <a:spcAft>
              <a:spcPts val="0"/>
            </a:spcAft>
          </a:pPr>
          <a:endParaRPr lang="pl-PL" sz="1400" b="0">
            <a:solidFill>
              <a:srgbClr val="636466"/>
            </a:solidFill>
            <a:latin typeface="Lato"/>
            <a:cs typeface="Times New Roman" pitchFamily="18" charset="0"/>
          </a:endParaRPr>
        </a:p>
      </dgm:t>
    </dgm:pt>
    <dgm:pt modelId="{93528886-F5AB-41EC-886E-601A99659EFD}" type="sibTrans" cxnId="{E20BCF69-3031-46AE-8889-0B81C53890C5}">
      <dgm:prSet/>
      <dgm:spPr/>
      <dgm:t>
        <a:bodyPr/>
        <a:lstStyle/>
        <a:p>
          <a:pPr algn="ctr">
            <a:lnSpc>
              <a:spcPct val="100000"/>
            </a:lnSpc>
            <a:spcAft>
              <a:spcPts val="0"/>
            </a:spcAft>
          </a:pPr>
          <a:endParaRPr lang="pl-PL" sz="1400" b="0">
            <a:solidFill>
              <a:srgbClr val="636466"/>
            </a:solidFill>
            <a:latin typeface="Lato"/>
            <a:cs typeface="Times New Roman" pitchFamily="18" charset="0"/>
          </a:endParaRPr>
        </a:p>
      </dgm:t>
    </dgm:pt>
    <dgm:pt modelId="{0DAF3BFA-58E4-412A-9E23-7E38B2542B12}" type="pres">
      <dgm:prSet presAssocID="{3A28805F-6229-44CC-A06D-0CBCCC19B5E7}" presName="compositeShape" presStyleCnt="0">
        <dgm:presLayoutVars>
          <dgm:chMax val="7"/>
          <dgm:dir/>
          <dgm:resizeHandles val="exact"/>
        </dgm:presLayoutVars>
      </dgm:prSet>
      <dgm:spPr/>
    </dgm:pt>
    <dgm:pt modelId="{38905589-6489-49A7-9F81-60737EC7CB14}" type="pres">
      <dgm:prSet presAssocID="{ACFCAB01-0112-4E79-88E2-FEF88C789B2A}" presName="circ1" presStyleLbl="vennNode1" presStyleIdx="0" presStyleCnt="3"/>
      <dgm:spPr/>
      <dgm:t>
        <a:bodyPr/>
        <a:lstStyle/>
        <a:p>
          <a:endParaRPr lang="pl-PL"/>
        </a:p>
      </dgm:t>
    </dgm:pt>
    <dgm:pt modelId="{74613548-41CF-4F95-AA45-CEC18E27BF19}" type="pres">
      <dgm:prSet presAssocID="{ACFCAB01-0112-4E79-88E2-FEF88C789B2A}" presName="circ1Tx" presStyleLbl="revTx" presStyleIdx="0" presStyleCnt="0">
        <dgm:presLayoutVars>
          <dgm:chMax val="0"/>
          <dgm:chPref val="0"/>
          <dgm:bulletEnabled val="1"/>
        </dgm:presLayoutVars>
      </dgm:prSet>
      <dgm:spPr/>
      <dgm:t>
        <a:bodyPr/>
        <a:lstStyle/>
        <a:p>
          <a:endParaRPr lang="pl-PL"/>
        </a:p>
      </dgm:t>
    </dgm:pt>
    <dgm:pt modelId="{60545E51-42EE-45DF-ABB8-E09E7603EA19}" type="pres">
      <dgm:prSet presAssocID="{37E73308-8D81-4C3F-B446-682464FE121F}" presName="circ2" presStyleLbl="vennNode1" presStyleIdx="1" presStyleCnt="3"/>
      <dgm:spPr/>
      <dgm:t>
        <a:bodyPr/>
        <a:lstStyle/>
        <a:p>
          <a:endParaRPr lang="pl-PL"/>
        </a:p>
      </dgm:t>
    </dgm:pt>
    <dgm:pt modelId="{8274D740-7407-4341-A266-67CD742B04B2}" type="pres">
      <dgm:prSet presAssocID="{37E73308-8D81-4C3F-B446-682464FE121F}" presName="circ2Tx" presStyleLbl="revTx" presStyleIdx="0" presStyleCnt="0">
        <dgm:presLayoutVars>
          <dgm:chMax val="0"/>
          <dgm:chPref val="0"/>
          <dgm:bulletEnabled val="1"/>
        </dgm:presLayoutVars>
      </dgm:prSet>
      <dgm:spPr/>
      <dgm:t>
        <a:bodyPr/>
        <a:lstStyle/>
        <a:p>
          <a:endParaRPr lang="pl-PL"/>
        </a:p>
      </dgm:t>
    </dgm:pt>
    <dgm:pt modelId="{05E99494-0098-4DAC-A4D6-7D1E5435748B}" type="pres">
      <dgm:prSet presAssocID="{6822990B-5EF8-4A04-AE70-AF4BD9FC8128}" presName="circ3" presStyleLbl="vennNode1" presStyleIdx="2" presStyleCnt="3"/>
      <dgm:spPr/>
      <dgm:t>
        <a:bodyPr/>
        <a:lstStyle/>
        <a:p>
          <a:endParaRPr lang="pl-PL"/>
        </a:p>
      </dgm:t>
    </dgm:pt>
    <dgm:pt modelId="{1CF97959-C6E6-458E-BEA4-FCCB3189F9D3}" type="pres">
      <dgm:prSet presAssocID="{6822990B-5EF8-4A04-AE70-AF4BD9FC8128}" presName="circ3Tx" presStyleLbl="revTx" presStyleIdx="0" presStyleCnt="0">
        <dgm:presLayoutVars>
          <dgm:chMax val="0"/>
          <dgm:chPref val="0"/>
          <dgm:bulletEnabled val="1"/>
        </dgm:presLayoutVars>
      </dgm:prSet>
      <dgm:spPr/>
      <dgm:t>
        <a:bodyPr/>
        <a:lstStyle/>
        <a:p>
          <a:endParaRPr lang="pl-PL"/>
        </a:p>
      </dgm:t>
    </dgm:pt>
  </dgm:ptLst>
  <dgm:cxnLst>
    <dgm:cxn modelId="{51737682-0000-4EDE-9091-D4D4C66374AC}" type="presOf" srcId="{37E73308-8D81-4C3F-B446-682464FE121F}" destId="{8274D740-7407-4341-A266-67CD742B04B2}" srcOrd="1" destOrd="0" presId="urn:microsoft.com/office/officeart/2005/8/layout/venn1"/>
    <dgm:cxn modelId="{00146BC0-7F91-4073-B65D-DA1A3F98BF50}" type="presOf" srcId="{6822990B-5EF8-4A04-AE70-AF4BD9FC8128}" destId="{1CF97959-C6E6-458E-BEA4-FCCB3189F9D3}" srcOrd="1" destOrd="0" presId="urn:microsoft.com/office/officeart/2005/8/layout/venn1"/>
    <dgm:cxn modelId="{705D0948-20BF-4B10-B5C0-BCA705B7D10E}" type="presOf" srcId="{3A28805F-6229-44CC-A06D-0CBCCC19B5E7}" destId="{0DAF3BFA-58E4-412A-9E23-7E38B2542B12}" srcOrd="0" destOrd="0" presId="urn:microsoft.com/office/officeart/2005/8/layout/venn1"/>
    <dgm:cxn modelId="{E20BCF69-3031-46AE-8889-0B81C53890C5}" srcId="{3A28805F-6229-44CC-A06D-0CBCCC19B5E7}" destId="{37E73308-8D81-4C3F-B446-682464FE121F}" srcOrd="1" destOrd="0" parTransId="{14A5DFC9-15B6-4C0D-A088-72DF2900D95D}" sibTransId="{93528886-F5AB-41EC-886E-601A99659EFD}"/>
    <dgm:cxn modelId="{6DF0639D-819B-4EEC-837D-95C62B618F3F}" srcId="{3A28805F-6229-44CC-A06D-0CBCCC19B5E7}" destId="{6822990B-5EF8-4A04-AE70-AF4BD9FC8128}" srcOrd="2" destOrd="0" parTransId="{F66296CE-97EB-4896-AA9A-0AB222C7975F}" sibTransId="{DA1ECA25-15D6-47C7-9F87-2B44EF15EA21}"/>
    <dgm:cxn modelId="{DC3AD027-FFBE-4F8B-AB48-796903204F43}" type="presOf" srcId="{ACFCAB01-0112-4E79-88E2-FEF88C789B2A}" destId="{38905589-6489-49A7-9F81-60737EC7CB14}" srcOrd="0" destOrd="0" presId="urn:microsoft.com/office/officeart/2005/8/layout/venn1"/>
    <dgm:cxn modelId="{046CC491-7094-4D88-A119-4FACE1D2AC6D}" type="presOf" srcId="{ACFCAB01-0112-4E79-88E2-FEF88C789B2A}" destId="{74613548-41CF-4F95-AA45-CEC18E27BF19}" srcOrd="1" destOrd="0" presId="urn:microsoft.com/office/officeart/2005/8/layout/venn1"/>
    <dgm:cxn modelId="{27DBE311-38A2-4944-9136-B3D32F8B08B1}" type="presOf" srcId="{6822990B-5EF8-4A04-AE70-AF4BD9FC8128}" destId="{05E99494-0098-4DAC-A4D6-7D1E5435748B}" srcOrd="0" destOrd="0" presId="urn:microsoft.com/office/officeart/2005/8/layout/venn1"/>
    <dgm:cxn modelId="{CCE15889-A2F9-4887-B4AE-A635F0A9D52F}" srcId="{3A28805F-6229-44CC-A06D-0CBCCC19B5E7}" destId="{ACFCAB01-0112-4E79-88E2-FEF88C789B2A}" srcOrd="0" destOrd="0" parTransId="{45A21525-7C1F-4405-B296-913B0D7AC0E0}" sibTransId="{CF221221-4EDF-419A-8B1C-F9D30DCA4196}"/>
    <dgm:cxn modelId="{8969251C-9CC2-4029-B6D5-A33F50D2BCE5}" type="presOf" srcId="{37E73308-8D81-4C3F-B446-682464FE121F}" destId="{60545E51-42EE-45DF-ABB8-E09E7603EA19}" srcOrd="0" destOrd="0" presId="urn:microsoft.com/office/officeart/2005/8/layout/venn1"/>
    <dgm:cxn modelId="{1F29A35C-6FA7-465F-B333-14927736695B}" type="presParOf" srcId="{0DAF3BFA-58E4-412A-9E23-7E38B2542B12}" destId="{38905589-6489-49A7-9F81-60737EC7CB14}" srcOrd="0" destOrd="0" presId="urn:microsoft.com/office/officeart/2005/8/layout/venn1"/>
    <dgm:cxn modelId="{2C0F0395-31FF-41E2-B8B5-5409A522FA6D}" type="presParOf" srcId="{0DAF3BFA-58E4-412A-9E23-7E38B2542B12}" destId="{74613548-41CF-4F95-AA45-CEC18E27BF19}" srcOrd="1" destOrd="0" presId="urn:microsoft.com/office/officeart/2005/8/layout/venn1"/>
    <dgm:cxn modelId="{92209400-FB5C-46F7-BD3B-FDD483BF862D}" type="presParOf" srcId="{0DAF3BFA-58E4-412A-9E23-7E38B2542B12}" destId="{60545E51-42EE-45DF-ABB8-E09E7603EA19}" srcOrd="2" destOrd="0" presId="urn:microsoft.com/office/officeart/2005/8/layout/venn1"/>
    <dgm:cxn modelId="{C3A47CB3-7FAE-4066-B94E-C4F9BCB20CE0}" type="presParOf" srcId="{0DAF3BFA-58E4-412A-9E23-7E38B2542B12}" destId="{8274D740-7407-4341-A266-67CD742B04B2}" srcOrd="3" destOrd="0" presId="urn:microsoft.com/office/officeart/2005/8/layout/venn1"/>
    <dgm:cxn modelId="{911A04FE-F1D8-47D6-87DD-DB4E48981F4E}" type="presParOf" srcId="{0DAF3BFA-58E4-412A-9E23-7E38B2542B12}" destId="{05E99494-0098-4DAC-A4D6-7D1E5435748B}" srcOrd="4" destOrd="0" presId="urn:microsoft.com/office/officeart/2005/8/layout/venn1"/>
    <dgm:cxn modelId="{900500F8-77F2-446C-AF3D-59195D313D49}" type="presParOf" srcId="{0DAF3BFA-58E4-412A-9E23-7E38B2542B12}" destId="{1CF97959-C6E6-458E-BEA4-FCCB3189F9D3}" srcOrd="5" destOrd="0" presId="urn:microsoft.com/office/officeart/2005/8/layout/ven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F2F15EF-8485-419C-B172-C95E3D79FC08}" type="doc">
      <dgm:prSet loTypeId="urn:microsoft.com/office/officeart/2005/8/layout/matrix1" loCatId="matrix" qsTypeId="urn:microsoft.com/office/officeart/2005/8/quickstyle/simple3" qsCatId="simple" csTypeId="urn:microsoft.com/office/officeart/2005/8/colors/accent0_1" csCatId="mainScheme" phldr="1"/>
      <dgm:spPr/>
      <dgm:t>
        <a:bodyPr/>
        <a:lstStyle/>
        <a:p>
          <a:endParaRPr lang="pl-PL"/>
        </a:p>
      </dgm:t>
    </dgm:pt>
    <dgm:pt modelId="{179D1313-AD3D-4603-9FFE-54E34869C07F}">
      <dgm:prSet phldrT="[Tekst]" custT="1"/>
      <dgm:spPr/>
      <dgm:t>
        <a:bodyPr/>
        <a:lstStyle/>
        <a:p>
          <a:pPr>
            <a:lnSpc>
              <a:spcPct val="100000"/>
            </a:lnSpc>
            <a:spcBef>
              <a:spcPts val="0"/>
            </a:spcBef>
            <a:spcAft>
              <a:spcPts val="0"/>
            </a:spcAft>
          </a:pPr>
          <a:r>
            <a:rPr lang="pl-PL" sz="1100" b="1" dirty="0" err="1">
              <a:solidFill>
                <a:srgbClr val="64644B"/>
              </a:solidFill>
              <a:latin typeface="Lato"/>
              <a:cs typeface="Times New Roman" pitchFamily="18" charset="0"/>
            </a:rPr>
            <a:t>interesariusze</a:t>
          </a:r>
          <a:r>
            <a:rPr lang="pl-PL" sz="1100" b="1" dirty="0">
              <a:solidFill>
                <a:srgbClr val="64644B"/>
              </a:solidFill>
              <a:latin typeface="Lato"/>
              <a:cs typeface="Times New Roman" pitchFamily="18" charset="0"/>
            </a:rPr>
            <a:t> </a:t>
          </a:r>
          <a:r>
            <a:rPr lang="pl-PL" sz="1100" b="1" dirty="0" smtClean="0">
              <a:solidFill>
                <a:srgbClr val="64644B"/>
              </a:solidFill>
              <a:latin typeface="Lato"/>
              <a:cs typeface="Times New Roman" pitchFamily="18" charset="0"/>
            </a:rPr>
            <a:t>rewitalizacji</a:t>
          </a:r>
          <a:endParaRPr lang="pl-PL" sz="1100" b="1" dirty="0">
            <a:solidFill>
              <a:srgbClr val="64644B"/>
            </a:solidFill>
            <a:latin typeface="Lato"/>
            <a:cs typeface="Times New Roman" pitchFamily="18" charset="0"/>
          </a:endParaRPr>
        </a:p>
      </dgm:t>
    </dgm:pt>
    <dgm:pt modelId="{62421DD8-FA25-4A1B-A750-2CCFDFD56510}" type="parTrans" cxnId="{579BD48F-3B4E-4ABB-8FBF-71600F76B092}">
      <dgm:prSet/>
      <dgm:spPr/>
      <dgm:t>
        <a:bodyPr/>
        <a:lstStyle/>
        <a:p>
          <a:pPr>
            <a:lnSpc>
              <a:spcPct val="100000"/>
            </a:lnSpc>
            <a:spcBef>
              <a:spcPts val="0"/>
            </a:spcBef>
            <a:spcAft>
              <a:spcPts val="0"/>
            </a:spcAft>
          </a:pPr>
          <a:endParaRPr lang="pl-PL" sz="1100">
            <a:solidFill>
              <a:srgbClr val="64644B"/>
            </a:solidFill>
            <a:latin typeface="Lato"/>
            <a:cs typeface="Times New Roman" pitchFamily="18" charset="0"/>
          </a:endParaRPr>
        </a:p>
      </dgm:t>
    </dgm:pt>
    <dgm:pt modelId="{B08AF4A2-4DB2-46EE-A87B-49AE9938F95B}" type="sibTrans" cxnId="{579BD48F-3B4E-4ABB-8FBF-71600F76B092}">
      <dgm:prSet/>
      <dgm:spPr/>
      <dgm:t>
        <a:bodyPr/>
        <a:lstStyle/>
        <a:p>
          <a:pPr>
            <a:lnSpc>
              <a:spcPct val="100000"/>
            </a:lnSpc>
            <a:spcBef>
              <a:spcPts val="0"/>
            </a:spcBef>
            <a:spcAft>
              <a:spcPts val="0"/>
            </a:spcAft>
          </a:pPr>
          <a:endParaRPr lang="pl-PL" sz="1100">
            <a:solidFill>
              <a:srgbClr val="64644B"/>
            </a:solidFill>
            <a:latin typeface="Lato"/>
            <a:cs typeface="Times New Roman" pitchFamily="18" charset="0"/>
          </a:endParaRPr>
        </a:p>
      </dgm:t>
    </dgm:pt>
    <dgm:pt modelId="{AABC46BD-9D75-4B87-A3BC-B547158FE598}">
      <dgm:prSet phldrT="[Tekst]" custT="1"/>
      <dgm:spPr/>
      <dgm:t>
        <a:bodyPr/>
        <a:lstStyle/>
        <a:p>
          <a:pPr>
            <a:lnSpc>
              <a:spcPct val="100000"/>
            </a:lnSpc>
            <a:spcBef>
              <a:spcPts val="0"/>
            </a:spcBef>
            <a:spcAft>
              <a:spcPts val="0"/>
            </a:spcAft>
          </a:pPr>
          <a:r>
            <a:rPr lang="pl-PL" sz="1100" b="1">
              <a:solidFill>
                <a:srgbClr val="64644B"/>
              </a:solidFill>
              <a:latin typeface="Lato"/>
              <a:cs typeface="Times New Roman" pitchFamily="18" charset="0"/>
            </a:rPr>
            <a:t>Interesariusze o zagrożonych interesach</a:t>
          </a:r>
          <a:endParaRPr lang="pl-PL" sz="1100" b="1" i="1">
            <a:solidFill>
              <a:srgbClr val="64644B"/>
            </a:solidFill>
            <a:latin typeface="Lato"/>
            <a:cs typeface="Times New Roman" pitchFamily="18" charset="0"/>
          </a:endParaRPr>
        </a:p>
        <a:p>
          <a:pPr>
            <a:lnSpc>
              <a:spcPct val="100000"/>
            </a:lnSpc>
            <a:spcBef>
              <a:spcPts val="0"/>
            </a:spcBef>
            <a:spcAft>
              <a:spcPts val="0"/>
            </a:spcAft>
          </a:pPr>
          <a:r>
            <a:rPr lang="pl-PL" sz="1100" b="1" i="1">
              <a:solidFill>
                <a:srgbClr val="64644B"/>
              </a:solidFill>
              <a:latin typeface="Lato"/>
              <a:cs typeface="Times New Roman" pitchFamily="18" charset="0"/>
            </a:rPr>
            <a:t>(duża siła wpływu i niski poziom zainteresowania)</a:t>
          </a:r>
        </a:p>
        <a:p>
          <a:pPr>
            <a:lnSpc>
              <a:spcPct val="100000"/>
            </a:lnSpc>
            <a:spcBef>
              <a:spcPts val="0"/>
            </a:spcBef>
            <a:spcAft>
              <a:spcPts val="0"/>
            </a:spcAft>
          </a:pPr>
          <a:r>
            <a:rPr lang="pl-PL" sz="1100" b="1" i="1">
              <a:solidFill>
                <a:srgbClr val="64644B"/>
              </a:solidFill>
              <a:latin typeface="Lato"/>
              <a:cs typeface="Times New Roman" pitchFamily="18" charset="0"/>
            </a:rPr>
            <a:t> </a:t>
          </a:r>
        </a:p>
        <a:p>
          <a:pPr>
            <a:lnSpc>
              <a:spcPct val="100000"/>
            </a:lnSpc>
            <a:spcBef>
              <a:spcPts val="0"/>
            </a:spcBef>
            <a:spcAft>
              <a:spcPts val="0"/>
            </a:spcAft>
          </a:pPr>
          <a:r>
            <a:rPr lang="pl-PL" sz="1100" b="0" i="0">
              <a:solidFill>
                <a:srgbClr val="64644B"/>
              </a:solidFill>
              <a:latin typeface="Lato"/>
              <a:cs typeface="Times New Roman" pitchFamily="18" charset="0"/>
            </a:rPr>
            <a:t>gospodarstwa domowe "wyspecjalizowane" w korzysatniu z pomocy społecznej </a:t>
          </a:r>
        </a:p>
        <a:p>
          <a:pPr>
            <a:lnSpc>
              <a:spcPct val="100000"/>
            </a:lnSpc>
            <a:spcBef>
              <a:spcPts val="0"/>
            </a:spcBef>
            <a:spcAft>
              <a:spcPts val="0"/>
            </a:spcAft>
          </a:pPr>
          <a:r>
            <a:rPr lang="pl-PL" sz="1100" b="0" i="0">
              <a:solidFill>
                <a:srgbClr val="64644B"/>
              </a:solidFill>
              <a:latin typeface="Lato"/>
              <a:cs typeface="Times New Roman" pitchFamily="18" charset="0"/>
            </a:rPr>
            <a:t>długotrwale bezrobotni</a:t>
          </a:r>
        </a:p>
        <a:p>
          <a:pPr>
            <a:lnSpc>
              <a:spcPct val="100000"/>
            </a:lnSpc>
            <a:spcBef>
              <a:spcPts val="0"/>
            </a:spcBef>
            <a:spcAft>
              <a:spcPts val="0"/>
            </a:spcAft>
          </a:pPr>
          <a:r>
            <a:rPr lang="pl-PL" sz="1100" b="0" i="0">
              <a:solidFill>
                <a:srgbClr val="64644B"/>
              </a:solidFill>
              <a:latin typeface="Lato"/>
              <a:cs typeface="Times New Roman" pitchFamily="18" charset="0"/>
            </a:rPr>
            <a:t>właściciele nieruchomości chcący zachowania status quo</a:t>
          </a:r>
        </a:p>
        <a:p>
          <a:pPr>
            <a:lnSpc>
              <a:spcPct val="100000"/>
            </a:lnSpc>
            <a:spcBef>
              <a:spcPts val="0"/>
            </a:spcBef>
            <a:spcAft>
              <a:spcPts val="0"/>
            </a:spcAft>
          </a:pPr>
          <a:r>
            <a:rPr lang="pl-PL" sz="1100" b="0" i="0">
              <a:solidFill>
                <a:srgbClr val="64644B"/>
              </a:solidFill>
              <a:latin typeface="Lato"/>
              <a:cs typeface="Times New Roman" pitchFamily="18" charset="0"/>
            </a:rPr>
            <a:t>nieinnowacyjne branże</a:t>
          </a:r>
        </a:p>
      </dgm:t>
    </dgm:pt>
    <dgm:pt modelId="{23EC10FA-7C6B-4C1B-B01E-F9FC521035E7}" type="parTrans" cxnId="{234CFFA5-7BEB-4100-BAA3-7B42A33DAA65}">
      <dgm:prSet/>
      <dgm:spPr/>
      <dgm:t>
        <a:bodyPr/>
        <a:lstStyle/>
        <a:p>
          <a:pPr>
            <a:lnSpc>
              <a:spcPct val="100000"/>
            </a:lnSpc>
            <a:spcBef>
              <a:spcPts val="0"/>
            </a:spcBef>
            <a:spcAft>
              <a:spcPts val="0"/>
            </a:spcAft>
          </a:pPr>
          <a:endParaRPr lang="pl-PL" sz="1100">
            <a:solidFill>
              <a:srgbClr val="64644B"/>
            </a:solidFill>
            <a:latin typeface="Lato"/>
            <a:cs typeface="Times New Roman" pitchFamily="18" charset="0"/>
          </a:endParaRPr>
        </a:p>
      </dgm:t>
    </dgm:pt>
    <dgm:pt modelId="{535568A3-19C3-473A-998F-FD1CC48EF336}" type="sibTrans" cxnId="{234CFFA5-7BEB-4100-BAA3-7B42A33DAA65}">
      <dgm:prSet/>
      <dgm:spPr/>
      <dgm:t>
        <a:bodyPr/>
        <a:lstStyle/>
        <a:p>
          <a:pPr>
            <a:lnSpc>
              <a:spcPct val="100000"/>
            </a:lnSpc>
            <a:spcBef>
              <a:spcPts val="0"/>
            </a:spcBef>
            <a:spcAft>
              <a:spcPts val="0"/>
            </a:spcAft>
          </a:pPr>
          <a:endParaRPr lang="pl-PL" sz="1100">
            <a:solidFill>
              <a:srgbClr val="64644B"/>
            </a:solidFill>
            <a:latin typeface="Lato"/>
            <a:cs typeface="Times New Roman" pitchFamily="18" charset="0"/>
          </a:endParaRPr>
        </a:p>
      </dgm:t>
    </dgm:pt>
    <dgm:pt modelId="{3A00B9A5-2504-449B-8600-C60FC2D0DE53}">
      <dgm:prSet phldrT="[Tekst]" custT="1"/>
      <dgm:spPr/>
      <dgm:t>
        <a:bodyPr/>
        <a:lstStyle/>
        <a:p>
          <a:pPr>
            <a:lnSpc>
              <a:spcPct val="100000"/>
            </a:lnSpc>
            <a:spcBef>
              <a:spcPts val="0"/>
            </a:spcBef>
            <a:spcAft>
              <a:spcPts val="0"/>
            </a:spcAft>
          </a:pPr>
          <a:r>
            <a:rPr lang="pl-PL" sz="1100" b="1" i="0" dirty="0">
              <a:solidFill>
                <a:srgbClr val="64644B"/>
              </a:solidFill>
              <a:latin typeface="Lato"/>
              <a:cs typeface="Times New Roman" pitchFamily="18" charset="0"/>
            </a:rPr>
            <a:t>Kluczowi </a:t>
          </a:r>
          <a:r>
            <a:rPr lang="pl-PL" sz="1100" b="1" i="0" dirty="0" err="1">
              <a:solidFill>
                <a:srgbClr val="64644B"/>
              </a:solidFill>
              <a:latin typeface="Lato"/>
              <a:cs typeface="Times New Roman" pitchFamily="18" charset="0"/>
            </a:rPr>
            <a:t>interesariusze</a:t>
          </a:r>
          <a:r>
            <a:rPr lang="pl-PL" sz="1100" b="1" i="0" dirty="0">
              <a:solidFill>
                <a:srgbClr val="64644B"/>
              </a:solidFill>
              <a:latin typeface="Lato"/>
              <a:cs typeface="Times New Roman" pitchFamily="18" charset="0"/>
            </a:rPr>
            <a:t> nastawieni na działanie       i </a:t>
          </a:r>
          <a:r>
            <a:rPr lang="pl-PL" sz="1100" b="1" i="0" dirty="0" smtClean="0">
              <a:solidFill>
                <a:srgbClr val="64644B"/>
              </a:solidFill>
              <a:latin typeface="Lato"/>
              <a:cs typeface="Times New Roman" pitchFamily="18" charset="0"/>
            </a:rPr>
            <a:t>pozytywną </a:t>
          </a:r>
          <a:r>
            <a:rPr lang="pl-PL" sz="1100" b="1" i="0" dirty="0">
              <a:solidFill>
                <a:srgbClr val="64644B"/>
              </a:solidFill>
              <a:latin typeface="Lato"/>
              <a:cs typeface="Times New Roman" pitchFamily="18" charset="0"/>
            </a:rPr>
            <a:t>zmianę </a:t>
          </a:r>
          <a:endParaRPr lang="pl-PL" sz="1100" b="1" i="1" dirty="0">
            <a:solidFill>
              <a:srgbClr val="64644B"/>
            </a:solidFill>
            <a:latin typeface="Lato"/>
            <a:cs typeface="Times New Roman" pitchFamily="18" charset="0"/>
          </a:endParaRPr>
        </a:p>
        <a:p>
          <a:pPr>
            <a:lnSpc>
              <a:spcPct val="100000"/>
            </a:lnSpc>
            <a:spcBef>
              <a:spcPts val="0"/>
            </a:spcBef>
            <a:spcAft>
              <a:spcPts val="0"/>
            </a:spcAft>
          </a:pPr>
          <a:r>
            <a:rPr lang="pl-PL" sz="1100" b="1" i="1" dirty="0">
              <a:solidFill>
                <a:srgbClr val="64644B"/>
              </a:solidFill>
              <a:latin typeface="Lato"/>
              <a:cs typeface="Times New Roman" pitchFamily="18" charset="0"/>
            </a:rPr>
            <a:t>(duża siła wpływu i wysoki poziom zainteresowania)</a:t>
          </a:r>
        </a:p>
        <a:p>
          <a:pPr>
            <a:lnSpc>
              <a:spcPct val="100000"/>
            </a:lnSpc>
            <a:spcBef>
              <a:spcPts val="0"/>
            </a:spcBef>
            <a:spcAft>
              <a:spcPts val="0"/>
            </a:spcAft>
          </a:pPr>
          <a:r>
            <a:rPr lang="pl-PL" sz="1100" b="1" i="1" dirty="0">
              <a:solidFill>
                <a:srgbClr val="64644B"/>
              </a:solidFill>
              <a:latin typeface="Lato"/>
              <a:cs typeface="Times New Roman" pitchFamily="18" charset="0"/>
            </a:rPr>
            <a:t> </a:t>
          </a:r>
        </a:p>
        <a:p>
          <a:pPr>
            <a:lnSpc>
              <a:spcPct val="100000"/>
            </a:lnSpc>
            <a:spcBef>
              <a:spcPts val="0"/>
            </a:spcBef>
            <a:spcAft>
              <a:spcPts val="0"/>
            </a:spcAft>
          </a:pPr>
          <a:r>
            <a:rPr lang="pl-PL" sz="1100" b="0" i="0" dirty="0">
              <a:solidFill>
                <a:srgbClr val="64644B"/>
              </a:solidFill>
              <a:latin typeface="Lato"/>
              <a:cs typeface="Times New Roman" pitchFamily="18" charset="0"/>
            </a:rPr>
            <a:t>władze </a:t>
          </a:r>
          <a:r>
            <a:rPr lang="pl-PL" sz="1100" b="0" i="0" dirty="0" smtClean="0">
              <a:solidFill>
                <a:srgbClr val="64644B"/>
              </a:solidFill>
              <a:latin typeface="Lato"/>
              <a:cs typeface="Times New Roman" pitchFamily="18" charset="0"/>
            </a:rPr>
            <a:t>lokalne </a:t>
          </a:r>
          <a:endParaRPr lang="pl-PL" sz="1100" b="0" i="0" dirty="0">
            <a:solidFill>
              <a:srgbClr val="64644B"/>
            </a:solidFill>
            <a:latin typeface="Lato"/>
            <a:cs typeface="Times New Roman" pitchFamily="18" charset="0"/>
          </a:endParaRPr>
        </a:p>
        <a:p>
          <a:pPr>
            <a:lnSpc>
              <a:spcPct val="100000"/>
            </a:lnSpc>
            <a:spcBef>
              <a:spcPts val="0"/>
            </a:spcBef>
            <a:spcAft>
              <a:spcPts val="0"/>
            </a:spcAft>
          </a:pPr>
          <a:r>
            <a:rPr lang="pl-PL" sz="1100" b="0" i="0" dirty="0">
              <a:solidFill>
                <a:srgbClr val="64644B"/>
              </a:solidFill>
              <a:latin typeface="Lato"/>
              <a:cs typeface="Times New Roman" pitchFamily="18" charset="0"/>
            </a:rPr>
            <a:t>Miejski Ośrodek Pomocy Społecznej </a:t>
          </a:r>
        </a:p>
        <a:p>
          <a:pPr>
            <a:lnSpc>
              <a:spcPct val="100000"/>
            </a:lnSpc>
            <a:spcBef>
              <a:spcPts val="0"/>
            </a:spcBef>
            <a:spcAft>
              <a:spcPts val="0"/>
            </a:spcAft>
          </a:pPr>
          <a:r>
            <a:rPr lang="pl-PL" sz="1100" b="0" i="0" dirty="0">
              <a:solidFill>
                <a:srgbClr val="64644B"/>
              </a:solidFill>
              <a:latin typeface="Lato"/>
              <a:cs typeface="Times New Roman" pitchFamily="18" charset="0"/>
            </a:rPr>
            <a:t>Powiatowy Urząd Pracy</a:t>
          </a:r>
        </a:p>
        <a:p>
          <a:pPr>
            <a:lnSpc>
              <a:spcPct val="100000"/>
            </a:lnSpc>
            <a:spcBef>
              <a:spcPts val="0"/>
            </a:spcBef>
            <a:spcAft>
              <a:spcPts val="0"/>
            </a:spcAft>
          </a:pPr>
          <a:r>
            <a:rPr lang="pl-PL" sz="1100" b="0" i="0" dirty="0">
              <a:solidFill>
                <a:srgbClr val="64644B"/>
              </a:solidFill>
              <a:latin typeface="Lato"/>
              <a:cs typeface="Times New Roman" pitchFamily="18" charset="0"/>
            </a:rPr>
            <a:t>spółdzielnie i wspólnoty mieszkaniowe</a:t>
          </a:r>
        </a:p>
        <a:p>
          <a:pPr>
            <a:lnSpc>
              <a:spcPct val="100000"/>
            </a:lnSpc>
            <a:spcBef>
              <a:spcPts val="0"/>
            </a:spcBef>
            <a:spcAft>
              <a:spcPts val="0"/>
            </a:spcAft>
          </a:pPr>
          <a:r>
            <a:rPr lang="pl-PL" sz="1100" b="0" i="0" dirty="0">
              <a:solidFill>
                <a:srgbClr val="64644B"/>
              </a:solidFill>
              <a:latin typeface="Lato"/>
              <a:cs typeface="Times New Roman" pitchFamily="18" charset="0"/>
            </a:rPr>
            <a:t>przedsiębiorstwa gospodarki </a:t>
          </a:r>
          <a:r>
            <a:rPr lang="pl-PL" sz="1100" b="0" i="0" dirty="0" smtClean="0">
              <a:solidFill>
                <a:srgbClr val="64644B"/>
              </a:solidFill>
              <a:latin typeface="Lato"/>
              <a:cs typeface="Times New Roman" pitchFamily="18" charset="0"/>
            </a:rPr>
            <a:t>komunalnej</a:t>
          </a:r>
          <a:endParaRPr lang="pl-PL" sz="1100" b="0" i="0" dirty="0">
            <a:solidFill>
              <a:srgbClr val="64644B"/>
            </a:solidFill>
            <a:latin typeface="Lato"/>
            <a:cs typeface="Times New Roman" pitchFamily="18" charset="0"/>
          </a:endParaRPr>
        </a:p>
        <a:p>
          <a:pPr>
            <a:lnSpc>
              <a:spcPct val="100000"/>
            </a:lnSpc>
            <a:spcBef>
              <a:spcPts val="0"/>
            </a:spcBef>
            <a:spcAft>
              <a:spcPts val="0"/>
            </a:spcAft>
          </a:pPr>
          <a:endParaRPr lang="pl-PL" sz="1100" b="0" i="0" dirty="0">
            <a:solidFill>
              <a:srgbClr val="64644B"/>
            </a:solidFill>
            <a:latin typeface="Lato"/>
            <a:cs typeface="Times New Roman" pitchFamily="18" charset="0"/>
          </a:endParaRPr>
        </a:p>
      </dgm:t>
    </dgm:pt>
    <dgm:pt modelId="{80EACC4F-2F6E-49F1-B932-03B98347B594}" type="parTrans" cxnId="{CF09E4C6-A6A6-4EE0-80E8-B87ECAAFC637}">
      <dgm:prSet/>
      <dgm:spPr/>
      <dgm:t>
        <a:bodyPr/>
        <a:lstStyle/>
        <a:p>
          <a:pPr>
            <a:lnSpc>
              <a:spcPct val="100000"/>
            </a:lnSpc>
            <a:spcBef>
              <a:spcPts val="0"/>
            </a:spcBef>
            <a:spcAft>
              <a:spcPts val="0"/>
            </a:spcAft>
          </a:pPr>
          <a:endParaRPr lang="pl-PL" sz="1100">
            <a:solidFill>
              <a:srgbClr val="64644B"/>
            </a:solidFill>
            <a:latin typeface="Lato"/>
            <a:cs typeface="Times New Roman" pitchFamily="18" charset="0"/>
          </a:endParaRPr>
        </a:p>
      </dgm:t>
    </dgm:pt>
    <dgm:pt modelId="{C686E16A-0A3F-4529-B11C-C2AB682D2FB5}" type="sibTrans" cxnId="{CF09E4C6-A6A6-4EE0-80E8-B87ECAAFC637}">
      <dgm:prSet/>
      <dgm:spPr/>
      <dgm:t>
        <a:bodyPr/>
        <a:lstStyle/>
        <a:p>
          <a:pPr>
            <a:lnSpc>
              <a:spcPct val="100000"/>
            </a:lnSpc>
            <a:spcBef>
              <a:spcPts val="0"/>
            </a:spcBef>
            <a:spcAft>
              <a:spcPts val="0"/>
            </a:spcAft>
          </a:pPr>
          <a:endParaRPr lang="pl-PL" sz="1100">
            <a:solidFill>
              <a:srgbClr val="64644B"/>
            </a:solidFill>
            <a:latin typeface="Lato"/>
            <a:cs typeface="Times New Roman" pitchFamily="18" charset="0"/>
          </a:endParaRPr>
        </a:p>
      </dgm:t>
    </dgm:pt>
    <dgm:pt modelId="{F7F07817-D114-4684-9BFD-39DCC9200A6C}">
      <dgm:prSet phldrT="[Tekst]" custT="1"/>
      <dgm:spPr/>
      <dgm:t>
        <a:bodyPr/>
        <a:lstStyle/>
        <a:p>
          <a:pPr>
            <a:lnSpc>
              <a:spcPct val="100000"/>
            </a:lnSpc>
            <a:spcBef>
              <a:spcPts val="0"/>
            </a:spcBef>
            <a:spcAft>
              <a:spcPts val="0"/>
            </a:spcAft>
          </a:pPr>
          <a:r>
            <a:rPr lang="pl-PL" sz="1100" b="1">
              <a:solidFill>
                <a:srgbClr val="64644B"/>
              </a:solidFill>
              <a:latin typeface="Lato"/>
              <a:cs typeface="Times New Roman" pitchFamily="18" charset="0"/>
            </a:rPr>
            <a:t>Interesariusze nastawieni na minium wysiłku</a:t>
          </a:r>
          <a:endParaRPr lang="pl-PL" sz="1100" b="1" i="1">
            <a:solidFill>
              <a:srgbClr val="64644B"/>
            </a:solidFill>
            <a:latin typeface="Lato"/>
            <a:cs typeface="Times New Roman" pitchFamily="18" charset="0"/>
          </a:endParaRPr>
        </a:p>
        <a:p>
          <a:pPr>
            <a:lnSpc>
              <a:spcPct val="100000"/>
            </a:lnSpc>
            <a:spcBef>
              <a:spcPts val="0"/>
            </a:spcBef>
            <a:spcAft>
              <a:spcPts val="0"/>
            </a:spcAft>
          </a:pPr>
          <a:r>
            <a:rPr lang="pl-PL" sz="1100" b="1" i="1">
              <a:solidFill>
                <a:srgbClr val="64644B"/>
              </a:solidFill>
              <a:latin typeface="Lato"/>
              <a:cs typeface="Times New Roman" pitchFamily="18" charset="0"/>
            </a:rPr>
            <a:t>(niska siła wpływu i niski poziom zainteresowania)</a:t>
          </a:r>
        </a:p>
        <a:p>
          <a:pPr>
            <a:lnSpc>
              <a:spcPct val="100000"/>
            </a:lnSpc>
            <a:spcBef>
              <a:spcPts val="0"/>
            </a:spcBef>
            <a:spcAft>
              <a:spcPts val="0"/>
            </a:spcAft>
          </a:pPr>
          <a:r>
            <a:rPr lang="pl-PL" sz="1100" b="1" i="1">
              <a:solidFill>
                <a:srgbClr val="64644B"/>
              </a:solidFill>
              <a:latin typeface="Lato"/>
              <a:cs typeface="Times New Roman" pitchFamily="18" charset="0"/>
            </a:rPr>
            <a:t> </a:t>
          </a:r>
        </a:p>
        <a:p>
          <a:pPr>
            <a:lnSpc>
              <a:spcPct val="100000"/>
            </a:lnSpc>
            <a:spcBef>
              <a:spcPts val="0"/>
            </a:spcBef>
            <a:spcAft>
              <a:spcPts val="0"/>
            </a:spcAft>
          </a:pPr>
          <a:r>
            <a:rPr lang="pl-PL" sz="1100" b="0" i="0">
              <a:solidFill>
                <a:srgbClr val="64644B"/>
              </a:solidFill>
              <a:latin typeface="Lato"/>
              <a:cs typeface="Times New Roman" pitchFamily="18" charset="0"/>
            </a:rPr>
            <a:t>bierni indywidualni właściciele nieruchomości </a:t>
          </a:r>
        </a:p>
        <a:p>
          <a:pPr>
            <a:lnSpc>
              <a:spcPct val="100000"/>
            </a:lnSpc>
            <a:spcBef>
              <a:spcPts val="0"/>
            </a:spcBef>
            <a:spcAft>
              <a:spcPts val="0"/>
            </a:spcAft>
          </a:pPr>
          <a:r>
            <a:rPr lang="pl-PL" sz="1100" b="0" i="0">
              <a:solidFill>
                <a:srgbClr val="64644B"/>
              </a:solidFill>
              <a:latin typeface="Lato"/>
              <a:cs typeface="Times New Roman" pitchFamily="18" charset="0"/>
            </a:rPr>
            <a:t>bierni mieszkańcy obszarów rewitalizacji </a:t>
          </a:r>
        </a:p>
      </dgm:t>
    </dgm:pt>
    <dgm:pt modelId="{7E7052D9-FB3B-4911-8D06-4DF73837F87C}" type="parTrans" cxnId="{FCCE7DD3-335B-4DE9-8E3B-38085DFB36EA}">
      <dgm:prSet/>
      <dgm:spPr/>
      <dgm:t>
        <a:bodyPr/>
        <a:lstStyle/>
        <a:p>
          <a:pPr>
            <a:lnSpc>
              <a:spcPct val="100000"/>
            </a:lnSpc>
            <a:spcBef>
              <a:spcPts val="0"/>
            </a:spcBef>
            <a:spcAft>
              <a:spcPts val="0"/>
            </a:spcAft>
          </a:pPr>
          <a:endParaRPr lang="pl-PL" sz="1100">
            <a:solidFill>
              <a:srgbClr val="64644B"/>
            </a:solidFill>
            <a:latin typeface="Lato"/>
            <a:cs typeface="Times New Roman" pitchFamily="18" charset="0"/>
          </a:endParaRPr>
        </a:p>
      </dgm:t>
    </dgm:pt>
    <dgm:pt modelId="{E6C2B4DE-D6C0-4201-8168-8A04ACA7AE82}" type="sibTrans" cxnId="{FCCE7DD3-335B-4DE9-8E3B-38085DFB36EA}">
      <dgm:prSet/>
      <dgm:spPr/>
      <dgm:t>
        <a:bodyPr/>
        <a:lstStyle/>
        <a:p>
          <a:pPr>
            <a:lnSpc>
              <a:spcPct val="100000"/>
            </a:lnSpc>
            <a:spcBef>
              <a:spcPts val="0"/>
            </a:spcBef>
            <a:spcAft>
              <a:spcPts val="0"/>
            </a:spcAft>
          </a:pPr>
          <a:endParaRPr lang="pl-PL" sz="1100">
            <a:solidFill>
              <a:srgbClr val="64644B"/>
            </a:solidFill>
            <a:latin typeface="Lato"/>
            <a:cs typeface="Times New Roman" pitchFamily="18" charset="0"/>
          </a:endParaRPr>
        </a:p>
      </dgm:t>
    </dgm:pt>
    <dgm:pt modelId="{9AD27708-65AC-40B6-A5DF-EE2DFDAF0FC0}">
      <dgm:prSet phldrT="[Tekst]" custT="1"/>
      <dgm:spPr/>
      <dgm:t>
        <a:bodyPr/>
        <a:lstStyle/>
        <a:p>
          <a:pPr>
            <a:lnSpc>
              <a:spcPct val="100000"/>
            </a:lnSpc>
            <a:spcBef>
              <a:spcPts val="0"/>
            </a:spcBef>
            <a:spcAft>
              <a:spcPts val="0"/>
            </a:spcAft>
          </a:pPr>
          <a:endParaRPr lang="pl-PL" sz="1100" b="1" dirty="0">
            <a:solidFill>
              <a:srgbClr val="64644B"/>
            </a:solidFill>
            <a:latin typeface="Lato"/>
            <a:cs typeface="Times New Roman" pitchFamily="18" charset="0"/>
          </a:endParaRPr>
        </a:p>
        <a:p>
          <a:pPr>
            <a:lnSpc>
              <a:spcPct val="100000"/>
            </a:lnSpc>
            <a:spcBef>
              <a:spcPts val="0"/>
            </a:spcBef>
            <a:spcAft>
              <a:spcPts val="0"/>
            </a:spcAft>
          </a:pPr>
          <a:endParaRPr lang="pl-PL" sz="1100" b="1" dirty="0">
            <a:solidFill>
              <a:srgbClr val="64644B"/>
            </a:solidFill>
            <a:latin typeface="Lato"/>
            <a:cs typeface="Times New Roman" pitchFamily="18" charset="0"/>
          </a:endParaRPr>
        </a:p>
        <a:p>
          <a:pPr>
            <a:lnSpc>
              <a:spcPct val="100000"/>
            </a:lnSpc>
            <a:spcBef>
              <a:spcPts val="0"/>
            </a:spcBef>
            <a:spcAft>
              <a:spcPts val="0"/>
            </a:spcAft>
          </a:pPr>
          <a:r>
            <a:rPr lang="pl-PL" sz="1100" b="1" dirty="0" err="1">
              <a:solidFill>
                <a:srgbClr val="64644B"/>
              </a:solidFill>
              <a:latin typeface="Lato"/>
              <a:cs typeface="Times New Roman" pitchFamily="18" charset="0"/>
            </a:rPr>
            <a:t>Interesariusze</a:t>
          </a:r>
          <a:r>
            <a:rPr lang="pl-PL" sz="1100" b="1" dirty="0">
              <a:solidFill>
                <a:srgbClr val="64644B"/>
              </a:solidFill>
              <a:latin typeface="Lato"/>
              <a:cs typeface="Times New Roman" pitchFamily="18" charset="0"/>
            </a:rPr>
            <a:t> nastawieni na uzyskiwanie informacji - potencjalni sojusznicy kluczowych </a:t>
          </a:r>
          <a:r>
            <a:rPr lang="pl-PL" sz="1100" b="1" dirty="0" err="1">
              <a:solidFill>
                <a:srgbClr val="64644B"/>
              </a:solidFill>
              <a:latin typeface="Lato"/>
              <a:cs typeface="Times New Roman" pitchFamily="18" charset="0"/>
            </a:rPr>
            <a:t>interesariuszy</a:t>
          </a:r>
          <a:r>
            <a:rPr lang="pl-PL" sz="1100" b="1" dirty="0">
              <a:solidFill>
                <a:srgbClr val="64644B"/>
              </a:solidFill>
              <a:latin typeface="Lato"/>
              <a:cs typeface="Times New Roman" pitchFamily="18" charset="0"/>
            </a:rPr>
            <a:t> </a:t>
          </a:r>
          <a:r>
            <a:rPr lang="pl-PL" sz="1100" b="1" dirty="0" smtClean="0">
              <a:solidFill>
                <a:srgbClr val="64644B"/>
              </a:solidFill>
              <a:latin typeface="Lato"/>
              <a:cs typeface="Times New Roman" pitchFamily="18" charset="0"/>
            </a:rPr>
            <a:t>w </a:t>
          </a:r>
          <a:r>
            <a:rPr lang="pl-PL" sz="1100" b="1" dirty="0">
              <a:solidFill>
                <a:srgbClr val="64644B"/>
              </a:solidFill>
              <a:latin typeface="Lato"/>
              <a:cs typeface="Times New Roman" pitchFamily="18" charset="0"/>
            </a:rPr>
            <a:t>procesie rewitalizacji</a:t>
          </a:r>
          <a:endParaRPr lang="pl-PL" sz="1100" b="1" i="1" dirty="0">
            <a:solidFill>
              <a:srgbClr val="64644B"/>
            </a:solidFill>
            <a:latin typeface="Lato"/>
            <a:cs typeface="Times New Roman" pitchFamily="18" charset="0"/>
          </a:endParaRPr>
        </a:p>
        <a:p>
          <a:pPr>
            <a:lnSpc>
              <a:spcPct val="100000"/>
            </a:lnSpc>
            <a:spcBef>
              <a:spcPts val="0"/>
            </a:spcBef>
            <a:spcAft>
              <a:spcPts val="0"/>
            </a:spcAft>
          </a:pPr>
          <a:r>
            <a:rPr lang="pl-PL" sz="1100" b="1" i="1" dirty="0">
              <a:solidFill>
                <a:srgbClr val="64644B"/>
              </a:solidFill>
              <a:latin typeface="Lato"/>
              <a:cs typeface="Times New Roman" pitchFamily="18" charset="0"/>
            </a:rPr>
            <a:t>(niska siła wpływu i wysoki poziom zainteresowania) </a:t>
          </a:r>
        </a:p>
        <a:p>
          <a:pPr>
            <a:lnSpc>
              <a:spcPct val="100000"/>
            </a:lnSpc>
            <a:spcBef>
              <a:spcPts val="0"/>
            </a:spcBef>
            <a:spcAft>
              <a:spcPts val="0"/>
            </a:spcAft>
          </a:pPr>
          <a:endParaRPr lang="pl-PL" sz="1100" b="1" i="1" dirty="0">
            <a:solidFill>
              <a:srgbClr val="64644B"/>
            </a:solidFill>
            <a:latin typeface="Lato"/>
            <a:cs typeface="Times New Roman" pitchFamily="18" charset="0"/>
          </a:endParaRPr>
        </a:p>
        <a:p>
          <a:pPr>
            <a:lnSpc>
              <a:spcPct val="100000"/>
            </a:lnSpc>
            <a:spcBef>
              <a:spcPts val="0"/>
            </a:spcBef>
            <a:spcAft>
              <a:spcPts val="0"/>
            </a:spcAft>
          </a:pPr>
          <a:r>
            <a:rPr lang="pl-PL" sz="1100" b="0" i="0" dirty="0">
              <a:solidFill>
                <a:srgbClr val="64644B"/>
              </a:solidFill>
              <a:latin typeface="Lato"/>
              <a:cs typeface="Times New Roman" pitchFamily="18" charset="0"/>
            </a:rPr>
            <a:t>indywidualni właściciele nieruchomości szukający szansy na </a:t>
          </a:r>
          <a:r>
            <a:rPr lang="pl-PL" sz="1100" b="0" i="0" dirty="0" smtClean="0">
              <a:solidFill>
                <a:srgbClr val="64644B"/>
              </a:solidFill>
              <a:latin typeface="Lato"/>
              <a:cs typeface="Times New Roman" pitchFamily="18" charset="0"/>
            </a:rPr>
            <a:t>pozytywne </a:t>
          </a:r>
          <a:r>
            <a:rPr lang="pl-PL" sz="1100" b="0" i="0" dirty="0">
              <a:solidFill>
                <a:srgbClr val="64644B"/>
              </a:solidFill>
              <a:latin typeface="Lato"/>
              <a:cs typeface="Times New Roman" pitchFamily="18" charset="0"/>
            </a:rPr>
            <a:t>przekształcenia, w tym </a:t>
          </a:r>
          <a:r>
            <a:rPr lang="pl-PL" sz="1100" b="0" i="0" dirty="0" smtClean="0">
              <a:solidFill>
                <a:srgbClr val="64644B"/>
              </a:solidFill>
              <a:latin typeface="Lato"/>
              <a:cs typeface="Times New Roman" pitchFamily="18" charset="0"/>
            </a:rPr>
            <a:t>deweloperzy</a:t>
          </a:r>
          <a:endParaRPr lang="pl-PL" sz="1100" b="0" i="0" dirty="0">
            <a:solidFill>
              <a:srgbClr val="64644B"/>
            </a:solidFill>
            <a:latin typeface="Lato"/>
            <a:cs typeface="Times New Roman" pitchFamily="18" charset="0"/>
          </a:endParaRPr>
        </a:p>
        <a:p>
          <a:pPr>
            <a:lnSpc>
              <a:spcPct val="100000"/>
            </a:lnSpc>
            <a:spcBef>
              <a:spcPts val="0"/>
            </a:spcBef>
            <a:spcAft>
              <a:spcPts val="0"/>
            </a:spcAft>
          </a:pPr>
          <a:r>
            <a:rPr lang="pl-PL" sz="1100" b="0" i="0" dirty="0">
              <a:solidFill>
                <a:srgbClr val="64644B"/>
              </a:solidFill>
              <a:latin typeface="Lato"/>
              <a:cs typeface="Times New Roman" pitchFamily="18" charset="0"/>
            </a:rPr>
            <a:t>sektor biznesu</a:t>
          </a:r>
        </a:p>
        <a:p>
          <a:pPr>
            <a:lnSpc>
              <a:spcPct val="100000"/>
            </a:lnSpc>
            <a:spcBef>
              <a:spcPts val="0"/>
            </a:spcBef>
            <a:spcAft>
              <a:spcPts val="0"/>
            </a:spcAft>
          </a:pPr>
          <a:r>
            <a:rPr lang="pl-PL" sz="1100" b="0" i="0" dirty="0" smtClean="0">
              <a:solidFill>
                <a:srgbClr val="64644B"/>
              </a:solidFill>
              <a:latin typeface="Lato"/>
              <a:cs typeface="Times New Roman" pitchFamily="18" charset="0"/>
            </a:rPr>
            <a:t>stowarzyszenia </a:t>
          </a:r>
          <a:r>
            <a:rPr lang="pl-PL" sz="1100" b="0" i="0" dirty="0">
              <a:solidFill>
                <a:srgbClr val="64644B"/>
              </a:solidFill>
              <a:latin typeface="Lato"/>
              <a:cs typeface="Times New Roman" pitchFamily="18" charset="0"/>
            </a:rPr>
            <a:t>i fundacje oraz liderzy </a:t>
          </a:r>
          <a:r>
            <a:rPr lang="pl-PL" sz="1100" b="0" i="0" dirty="0" smtClean="0">
              <a:solidFill>
                <a:srgbClr val="64644B"/>
              </a:solidFill>
              <a:latin typeface="Lato"/>
              <a:cs typeface="Times New Roman" pitchFamily="18" charset="0"/>
            </a:rPr>
            <a:t>lokalni </a:t>
          </a:r>
          <a:endParaRPr lang="pl-PL" sz="1100" b="0" i="0" dirty="0">
            <a:solidFill>
              <a:srgbClr val="64644B"/>
            </a:solidFill>
            <a:latin typeface="Lato"/>
            <a:cs typeface="Times New Roman" pitchFamily="18" charset="0"/>
          </a:endParaRPr>
        </a:p>
        <a:p>
          <a:pPr>
            <a:lnSpc>
              <a:spcPct val="100000"/>
            </a:lnSpc>
            <a:spcBef>
              <a:spcPts val="0"/>
            </a:spcBef>
            <a:spcAft>
              <a:spcPts val="0"/>
            </a:spcAft>
          </a:pPr>
          <a:r>
            <a:rPr lang="pl-PL" sz="1100" b="0" i="0" dirty="0">
              <a:solidFill>
                <a:srgbClr val="64644B"/>
              </a:solidFill>
              <a:latin typeface="Lato"/>
              <a:cs typeface="Times New Roman" pitchFamily="18" charset="0"/>
            </a:rPr>
            <a:t>instytucje kulturalne i sportowe </a:t>
          </a:r>
        </a:p>
        <a:p>
          <a:pPr>
            <a:lnSpc>
              <a:spcPct val="100000"/>
            </a:lnSpc>
            <a:spcBef>
              <a:spcPts val="0"/>
            </a:spcBef>
            <a:spcAft>
              <a:spcPts val="0"/>
            </a:spcAft>
          </a:pPr>
          <a:r>
            <a:rPr lang="pl-PL" sz="1100" b="0" i="0" dirty="0">
              <a:solidFill>
                <a:srgbClr val="64644B"/>
              </a:solidFill>
              <a:latin typeface="Lato"/>
              <a:cs typeface="Times New Roman" pitchFamily="18" charset="0"/>
            </a:rPr>
            <a:t>szkoły</a:t>
          </a:r>
        </a:p>
        <a:p>
          <a:pPr>
            <a:lnSpc>
              <a:spcPct val="100000"/>
            </a:lnSpc>
            <a:spcBef>
              <a:spcPts val="0"/>
            </a:spcBef>
            <a:spcAft>
              <a:spcPts val="0"/>
            </a:spcAft>
          </a:pPr>
          <a:r>
            <a:rPr lang="pl-PL" sz="1100" b="0" i="0" dirty="0">
              <a:solidFill>
                <a:srgbClr val="64644B"/>
              </a:solidFill>
              <a:latin typeface="Lato"/>
              <a:cs typeface="Times New Roman" pitchFamily="18" charset="0"/>
            </a:rPr>
            <a:t>Policja i Straż Miejska </a:t>
          </a:r>
        </a:p>
        <a:p>
          <a:pPr>
            <a:lnSpc>
              <a:spcPct val="100000"/>
            </a:lnSpc>
            <a:spcBef>
              <a:spcPts val="0"/>
            </a:spcBef>
            <a:spcAft>
              <a:spcPts val="0"/>
            </a:spcAft>
          </a:pPr>
          <a:r>
            <a:rPr lang="pl-PL" sz="1100" b="0" i="0" dirty="0">
              <a:solidFill>
                <a:srgbClr val="64644B"/>
              </a:solidFill>
              <a:latin typeface="Lato"/>
              <a:cs typeface="Times New Roman" pitchFamily="18" charset="0"/>
            </a:rPr>
            <a:t> </a:t>
          </a:r>
        </a:p>
        <a:p>
          <a:pPr>
            <a:lnSpc>
              <a:spcPct val="100000"/>
            </a:lnSpc>
            <a:spcBef>
              <a:spcPts val="0"/>
            </a:spcBef>
            <a:spcAft>
              <a:spcPts val="0"/>
            </a:spcAft>
          </a:pPr>
          <a:endParaRPr lang="pl-PL" sz="1100" b="0" i="0" dirty="0">
            <a:solidFill>
              <a:srgbClr val="64644B"/>
            </a:solidFill>
            <a:latin typeface="Lato"/>
            <a:cs typeface="Times New Roman" pitchFamily="18" charset="0"/>
          </a:endParaRPr>
        </a:p>
      </dgm:t>
    </dgm:pt>
    <dgm:pt modelId="{51861FB4-D67F-40E9-BD5F-8036E136B4A9}" type="parTrans" cxnId="{7B581788-7D80-4725-8281-A3486F67A075}">
      <dgm:prSet/>
      <dgm:spPr/>
      <dgm:t>
        <a:bodyPr/>
        <a:lstStyle/>
        <a:p>
          <a:pPr>
            <a:lnSpc>
              <a:spcPct val="100000"/>
            </a:lnSpc>
            <a:spcBef>
              <a:spcPts val="0"/>
            </a:spcBef>
            <a:spcAft>
              <a:spcPts val="0"/>
            </a:spcAft>
          </a:pPr>
          <a:endParaRPr lang="pl-PL" sz="1100">
            <a:solidFill>
              <a:srgbClr val="64644B"/>
            </a:solidFill>
            <a:latin typeface="Lato"/>
            <a:cs typeface="Times New Roman" pitchFamily="18" charset="0"/>
          </a:endParaRPr>
        </a:p>
      </dgm:t>
    </dgm:pt>
    <dgm:pt modelId="{4055AA90-C707-4F7A-BD23-D1F012160532}" type="sibTrans" cxnId="{7B581788-7D80-4725-8281-A3486F67A075}">
      <dgm:prSet/>
      <dgm:spPr/>
      <dgm:t>
        <a:bodyPr/>
        <a:lstStyle/>
        <a:p>
          <a:pPr>
            <a:lnSpc>
              <a:spcPct val="100000"/>
            </a:lnSpc>
            <a:spcBef>
              <a:spcPts val="0"/>
            </a:spcBef>
            <a:spcAft>
              <a:spcPts val="0"/>
            </a:spcAft>
          </a:pPr>
          <a:endParaRPr lang="pl-PL" sz="1100">
            <a:solidFill>
              <a:srgbClr val="64644B"/>
            </a:solidFill>
            <a:latin typeface="Lato"/>
            <a:cs typeface="Times New Roman" pitchFamily="18" charset="0"/>
          </a:endParaRPr>
        </a:p>
      </dgm:t>
    </dgm:pt>
    <dgm:pt modelId="{A94870A0-8D85-49E7-AB8A-11B9D0CD4572}" type="pres">
      <dgm:prSet presAssocID="{9F2F15EF-8485-419C-B172-C95E3D79FC08}" presName="diagram" presStyleCnt="0">
        <dgm:presLayoutVars>
          <dgm:chMax val="1"/>
          <dgm:dir/>
          <dgm:animLvl val="ctr"/>
          <dgm:resizeHandles val="exact"/>
        </dgm:presLayoutVars>
      </dgm:prSet>
      <dgm:spPr/>
      <dgm:t>
        <a:bodyPr/>
        <a:lstStyle/>
        <a:p>
          <a:endParaRPr lang="pl-PL"/>
        </a:p>
      </dgm:t>
    </dgm:pt>
    <dgm:pt modelId="{A059C162-F700-44CD-8837-568D744C6CC4}" type="pres">
      <dgm:prSet presAssocID="{9F2F15EF-8485-419C-B172-C95E3D79FC08}" presName="matrix" presStyleCnt="0"/>
      <dgm:spPr/>
    </dgm:pt>
    <dgm:pt modelId="{7E9C42D6-C6EC-459B-B299-053A0E42F023}" type="pres">
      <dgm:prSet presAssocID="{9F2F15EF-8485-419C-B172-C95E3D79FC08}" presName="tile1" presStyleLbl="node1" presStyleIdx="0" presStyleCnt="4"/>
      <dgm:spPr/>
      <dgm:t>
        <a:bodyPr/>
        <a:lstStyle/>
        <a:p>
          <a:endParaRPr lang="pl-PL"/>
        </a:p>
      </dgm:t>
    </dgm:pt>
    <dgm:pt modelId="{4851B0A0-E1AB-4BCC-9FAF-0BD7F03187F4}" type="pres">
      <dgm:prSet presAssocID="{9F2F15EF-8485-419C-B172-C95E3D79FC08}" presName="tile1text" presStyleLbl="node1" presStyleIdx="0" presStyleCnt="4">
        <dgm:presLayoutVars>
          <dgm:chMax val="0"/>
          <dgm:chPref val="0"/>
          <dgm:bulletEnabled val="1"/>
        </dgm:presLayoutVars>
      </dgm:prSet>
      <dgm:spPr/>
      <dgm:t>
        <a:bodyPr/>
        <a:lstStyle/>
        <a:p>
          <a:endParaRPr lang="pl-PL"/>
        </a:p>
      </dgm:t>
    </dgm:pt>
    <dgm:pt modelId="{A475E921-F143-4475-97A7-69875B3ABBB3}" type="pres">
      <dgm:prSet presAssocID="{9F2F15EF-8485-419C-B172-C95E3D79FC08}" presName="tile2" presStyleLbl="node1" presStyleIdx="1" presStyleCnt="4"/>
      <dgm:spPr/>
      <dgm:t>
        <a:bodyPr/>
        <a:lstStyle/>
        <a:p>
          <a:endParaRPr lang="pl-PL"/>
        </a:p>
      </dgm:t>
    </dgm:pt>
    <dgm:pt modelId="{65E1536A-0C28-47C1-BB54-885FA57DB6FE}" type="pres">
      <dgm:prSet presAssocID="{9F2F15EF-8485-419C-B172-C95E3D79FC08}" presName="tile2text" presStyleLbl="node1" presStyleIdx="1" presStyleCnt="4">
        <dgm:presLayoutVars>
          <dgm:chMax val="0"/>
          <dgm:chPref val="0"/>
          <dgm:bulletEnabled val="1"/>
        </dgm:presLayoutVars>
      </dgm:prSet>
      <dgm:spPr/>
      <dgm:t>
        <a:bodyPr/>
        <a:lstStyle/>
        <a:p>
          <a:endParaRPr lang="pl-PL"/>
        </a:p>
      </dgm:t>
    </dgm:pt>
    <dgm:pt modelId="{1991E508-931B-4A0E-B03B-F7ABA3DCC0F6}" type="pres">
      <dgm:prSet presAssocID="{9F2F15EF-8485-419C-B172-C95E3D79FC08}" presName="tile3" presStyleLbl="node1" presStyleIdx="2" presStyleCnt="4"/>
      <dgm:spPr/>
      <dgm:t>
        <a:bodyPr/>
        <a:lstStyle/>
        <a:p>
          <a:endParaRPr lang="pl-PL"/>
        </a:p>
      </dgm:t>
    </dgm:pt>
    <dgm:pt modelId="{BB2CD3AF-7E44-43CF-B002-0A2D9F0B1E4C}" type="pres">
      <dgm:prSet presAssocID="{9F2F15EF-8485-419C-B172-C95E3D79FC08}" presName="tile3text" presStyleLbl="node1" presStyleIdx="2" presStyleCnt="4">
        <dgm:presLayoutVars>
          <dgm:chMax val="0"/>
          <dgm:chPref val="0"/>
          <dgm:bulletEnabled val="1"/>
        </dgm:presLayoutVars>
      </dgm:prSet>
      <dgm:spPr/>
      <dgm:t>
        <a:bodyPr/>
        <a:lstStyle/>
        <a:p>
          <a:endParaRPr lang="pl-PL"/>
        </a:p>
      </dgm:t>
    </dgm:pt>
    <dgm:pt modelId="{3D5089DB-35AA-4709-9D5A-6D5D7EFC0A95}" type="pres">
      <dgm:prSet presAssocID="{9F2F15EF-8485-419C-B172-C95E3D79FC08}" presName="tile4" presStyleLbl="node1" presStyleIdx="3" presStyleCnt="4"/>
      <dgm:spPr/>
      <dgm:t>
        <a:bodyPr/>
        <a:lstStyle/>
        <a:p>
          <a:endParaRPr lang="pl-PL"/>
        </a:p>
      </dgm:t>
    </dgm:pt>
    <dgm:pt modelId="{4A8035A2-3842-4BA4-8FAC-6DE74BA4A834}" type="pres">
      <dgm:prSet presAssocID="{9F2F15EF-8485-419C-B172-C95E3D79FC08}" presName="tile4text" presStyleLbl="node1" presStyleIdx="3" presStyleCnt="4">
        <dgm:presLayoutVars>
          <dgm:chMax val="0"/>
          <dgm:chPref val="0"/>
          <dgm:bulletEnabled val="1"/>
        </dgm:presLayoutVars>
      </dgm:prSet>
      <dgm:spPr/>
      <dgm:t>
        <a:bodyPr/>
        <a:lstStyle/>
        <a:p>
          <a:endParaRPr lang="pl-PL"/>
        </a:p>
      </dgm:t>
    </dgm:pt>
    <dgm:pt modelId="{0CDB2B5C-B564-4682-B572-5B35F85ABF18}" type="pres">
      <dgm:prSet presAssocID="{9F2F15EF-8485-419C-B172-C95E3D79FC08}" presName="centerTile" presStyleLbl="fgShp" presStyleIdx="0" presStyleCnt="1">
        <dgm:presLayoutVars>
          <dgm:chMax val="0"/>
          <dgm:chPref val="0"/>
        </dgm:presLayoutVars>
      </dgm:prSet>
      <dgm:spPr/>
      <dgm:t>
        <a:bodyPr/>
        <a:lstStyle/>
        <a:p>
          <a:endParaRPr lang="pl-PL"/>
        </a:p>
      </dgm:t>
    </dgm:pt>
  </dgm:ptLst>
  <dgm:cxnLst>
    <dgm:cxn modelId="{F0333553-6D67-4704-A473-B70AF4CB1C29}" type="presOf" srcId="{F7F07817-D114-4684-9BFD-39DCC9200A6C}" destId="{BB2CD3AF-7E44-43CF-B002-0A2D9F0B1E4C}" srcOrd="1" destOrd="0" presId="urn:microsoft.com/office/officeart/2005/8/layout/matrix1"/>
    <dgm:cxn modelId="{CF09E4C6-A6A6-4EE0-80E8-B87ECAAFC637}" srcId="{179D1313-AD3D-4603-9FFE-54E34869C07F}" destId="{3A00B9A5-2504-449B-8600-C60FC2D0DE53}" srcOrd="1" destOrd="0" parTransId="{80EACC4F-2F6E-49F1-B932-03B98347B594}" sibTransId="{C686E16A-0A3F-4529-B11C-C2AB682D2FB5}"/>
    <dgm:cxn modelId="{579BD48F-3B4E-4ABB-8FBF-71600F76B092}" srcId="{9F2F15EF-8485-419C-B172-C95E3D79FC08}" destId="{179D1313-AD3D-4603-9FFE-54E34869C07F}" srcOrd="0" destOrd="0" parTransId="{62421DD8-FA25-4A1B-A750-2CCFDFD56510}" sibTransId="{B08AF4A2-4DB2-46EE-A87B-49AE9938F95B}"/>
    <dgm:cxn modelId="{234CFFA5-7BEB-4100-BAA3-7B42A33DAA65}" srcId="{179D1313-AD3D-4603-9FFE-54E34869C07F}" destId="{AABC46BD-9D75-4B87-A3BC-B547158FE598}" srcOrd="0" destOrd="0" parTransId="{23EC10FA-7C6B-4C1B-B01E-F9FC521035E7}" sibTransId="{535568A3-19C3-473A-998F-FD1CC48EF336}"/>
    <dgm:cxn modelId="{B3DA9E5B-B78F-4329-A649-24CE1CD396EE}" type="presOf" srcId="{179D1313-AD3D-4603-9FFE-54E34869C07F}" destId="{0CDB2B5C-B564-4682-B572-5B35F85ABF18}" srcOrd="0" destOrd="0" presId="urn:microsoft.com/office/officeart/2005/8/layout/matrix1"/>
    <dgm:cxn modelId="{FCCE7DD3-335B-4DE9-8E3B-38085DFB36EA}" srcId="{179D1313-AD3D-4603-9FFE-54E34869C07F}" destId="{F7F07817-D114-4684-9BFD-39DCC9200A6C}" srcOrd="2" destOrd="0" parTransId="{7E7052D9-FB3B-4911-8D06-4DF73837F87C}" sibTransId="{E6C2B4DE-D6C0-4201-8168-8A04ACA7AE82}"/>
    <dgm:cxn modelId="{4036F6C4-944F-450B-8EB9-D6EB55EBDBC3}" type="presOf" srcId="{3A00B9A5-2504-449B-8600-C60FC2D0DE53}" destId="{65E1536A-0C28-47C1-BB54-885FA57DB6FE}" srcOrd="1" destOrd="0" presId="urn:microsoft.com/office/officeart/2005/8/layout/matrix1"/>
    <dgm:cxn modelId="{23F294E2-775C-459D-9674-9C932053C8E2}" type="presOf" srcId="{9F2F15EF-8485-419C-B172-C95E3D79FC08}" destId="{A94870A0-8D85-49E7-AB8A-11B9D0CD4572}" srcOrd="0" destOrd="0" presId="urn:microsoft.com/office/officeart/2005/8/layout/matrix1"/>
    <dgm:cxn modelId="{89BF7F5D-E553-4B89-AD24-8B7CD7534394}" type="presOf" srcId="{9AD27708-65AC-40B6-A5DF-EE2DFDAF0FC0}" destId="{4A8035A2-3842-4BA4-8FAC-6DE74BA4A834}" srcOrd="1" destOrd="0" presId="urn:microsoft.com/office/officeart/2005/8/layout/matrix1"/>
    <dgm:cxn modelId="{7B581788-7D80-4725-8281-A3486F67A075}" srcId="{179D1313-AD3D-4603-9FFE-54E34869C07F}" destId="{9AD27708-65AC-40B6-A5DF-EE2DFDAF0FC0}" srcOrd="3" destOrd="0" parTransId="{51861FB4-D67F-40E9-BD5F-8036E136B4A9}" sibTransId="{4055AA90-C707-4F7A-BD23-D1F012160532}"/>
    <dgm:cxn modelId="{34F6C90B-1C90-44DE-A5EE-6ABF6014FB04}" type="presOf" srcId="{AABC46BD-9D75-4B87-A3BC-B547158FE598}" destId="{7E9C42D6-C6EC-459B-B299-053A0E42F023}" srcOrd="0" destOrd="0" presId="urn:microsoft.com/office/officeart/2005/8/layout/matrix1"/>
    <dgm:cxn modelId="{E0FAE23C-6EEB-44DF-96B7-303276FEE1D0}" type="presOf" srcId="{AABC46BD-9D75-4B87-A3BC-B547158FE598}" destId="{4851B0A0-E1AB-4BCC-9FAF-0BD7F03187F4}" srcOrd="1" destOrd="0" presId="urn:microsoft.com/office/officeart/2005/8/layout/matrix1"/>
    <dgm:cxn modelId="{6EC33B4D-3214-49B1-98D9-8F49CCA5CA87}" type="presOf" srcId="{F7F07817-D114-4684-9BFD-39DCC9200A6C}" destId="{1991E508-931B-4A0E-B03B-F7ABA3DCC0F6}" srcOrd="0" destOrd="0" presId="urn:microsoft.com/office/officeart/2005/8/layout/matrix1"/>
    <dgm:cxn modelId="{CA9ABACF-CA77-443C-8E53-2B712019584C}" type="presOf" srcId="{9AD27708-65AC-40B6-A5DF-EE2DFDAF0FC0}" destId="{3D5089DB-35AA-4709-9D5A-6D5D7EFC0A95}" srcOrd="0" destOrd="0" presId="urn:microsoft.com/office/officeart/2005/8/layout/matrix1"/>
    <dgm:cxn modelId="{144759FD-98DE-47FA-9A9D-5892C6C7B04F}" type="presOf" srcId="{3A00B9A5-2504-449B-8600-C60FC2D0DE53}" destId="{A475E921-F143-4475-97A7-69875B3ABBB3}" srcOrd="0" destOrd="0" presId="urn:microsoft.com/office/officeart/2005/8/layout/matrix1"/>
    <dgm:cxn modelId="{1CAB44E9-D65C-4BC9-A103-4EBFB4CA96AA}" type="presParOf" srcId="{A94870A0-8D85-49E7-AB8A-11B9D0CD4572}" destId="{A059C162-F700-44CD-8837-568D744C6CC4}" srcOrd="0" destOrd="0" presId="urn:microsoft.com/office/officeart/2005/8/layout/matrix1"/>
    <dgm:cxn modelId="{6A2EC476-3FD0-490F-BB4C-E8FD97CDF338}" type="presParOf" srcId="{A059C162-F700-44CD-8837-568D744C6CC4}" destId="{7E9C42D6-C6EC-459B-B299-053A0E42F023}" srcOrd="0" destOrd="0" presId="urn:microsoft.com/office/officeart/2005/8/layout/matrix1"/>
    <dgm:cxn modelId="{CB01E855-1CBF-401A-A487-3703BA5397CF}" type="presParOf" srcId="{A059C162-F700-44CD-8837-568D744C6CC4}" destId="{4851B0A0-E1AB-4BCC-9FAF-0BD7F03187F4}" srcOrd="1" destOrd="0" presId="urn:microsoft.com/office/officeart/2005/8/layout/matrix1"/>
    <dgm:cxn modelId="{FA7939AD-DCB2-4895-B628-246CAE2B8995}" type="presParOf" srcId="{A059C162-F700-44CD-8837-568D744C6CC4}" destId="{A475E921-F143-4475-97A7-69875B3ABBB3}" srcOrd="2" destOrd="0" presId="urn:microsoft.com/office/officeart/2005/8/layout/matrix1"/>
    <dgm:cxn modelId="{0A377037-645F-4844-B34E-FE2FFB22E529}" type="presParOf" srcId="{A059C162-F700-44CD-8837-568D744C6CC4}" destId="{65E1536A-0C28-47C1-BB54-885FA57DB6FE}" srcOrd="3" destOrd="0" presId="urn:microsoft.com/office/officeart/2005/8/layout/matrix1"/>
    <dgm:cxn modelId="{A5E8E334-3B23-45EE-BBBB-4EF210D16546}" type="presParOf" srcId="{A059C162-F700-44CD-8837-568D744C6CC4}" destId="{1991E508-931B-4A0E-B03B-F7ABA3DCC0F6}" srcOrd="4" destOrd="0" presId="urn:microsoft.com/office/officeart/2005/8/layout/matrix1"/>
    <dgm:cxn modelId="{8BBFBBD6-00DB-4EAF-B389-FFFBF51B67F1}" type="presParOf" srcId="{A059C162-F700-44CD-8837-568D744C6CC4}" destId="{BB2CD3AF-7E44-43CF-B002-0A2D9F0B1E4C}" srcOrd="5" destOrd="0" presId="urn:microsoft.com/office/officeart/2005/8/layout/matrix1"/>
    <dgm:cxn modelId="{829D7F5C-F05B-4441-995A-9B7426C94B9A}" type="presParOf" srcId="{A059C162-F700-44CD-8837-568D744C6CC4}" destId="{3D5089DB-35AA-4709-9D5A-6D5D7EFC0A95}" srcOrd="6" destOrd="0" presId="urn:microsoft.com/office/officeart/2005/8/layout/matrix1"/>
    <dgm:cxn modelId="{F35913A9-5881-46CD-A421-EC0C4A3029AD}" type="presParOf" srcId="{A059C162-F700-44CD-8837-568D744C6CC4}" destId="{4A8035A2-3842-4BA4-8FAC-6DE74BA4A834}" srcOrd="7" destOrd="0" presId="urn:microsoft.com/office/officeart/2005/8/layout/matrix1"/>
    <dgm:cxn modelId="{05F5A480-7F74-47FC-9522-E40287915754}" type="presParOf" srcId="{A94870A0-8D85-49E7-AB8A-11B9D0CD4572}" destId="{0CDB2B5C-B564-4682-B572-5B35F85ABF18}" srcOrd="1" destOrd="0" presId="urn:microsoft.com/office/officeart/2005/8/layout/matrix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6EA5BF9-8DA0-4C6D-83CD-42A0734F05B3}"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pl-PL"/>
        </a:p>
      </dgm:t>
    </dgm:pt>
    <dgm:pt modelId="{4AC881BC-D230-409D-8D1B-5E0660A59A52}">
      <dgm:prSet phldrT="[Tekst]" custT="1"/>
      <dgm:spPr/>
      <dgm:t>
        <a:bodyPr/>
        <a:lstStyle/>
        <a:p>
          <a:pPr algn="ctr"/>
          <a:r>
            <a:rPr lang="en-GB" sz="1400" b="0" noProof="0" dirty="0" smtClean="0">
              <a:solidFill>
                <a:srgbClr val="636466"/>
              </a:solidFill>
              <a:latin typeface="+mn-lt"/>
            </a:rPr>
            <a:t>1. </a:t>
          </a:r>
          <a:r>
            <a:rPr lang="pl-PL" sz="1400" b="0" noProof="0" dirty="0" smtClean="0">
              <a:solidFill>
                <a:srgbClr val="636466"/>
              </a:solidFill>
              <a:latin typeface="Lato"/>
            </a:rPr>
            <a:t>Degradacja miejskich przestrzeni publicznych</a:t>
          </a:r>
          <a:endParaRPr lang="en-GB" sz="1400" b="0" noProof="0" dirty="0" smtClean="0">
            <a:solidFill>
              <a:srgbClr val="636466"/>
            </a:solidFill>
            <a:latin typeface="+mn-lt"/>
          </a:endParaRPr>
        </a:p>
        <a:p>
          <a:pPr algn="ctr"/>
          <a:r>
            <a:rPr lang="en-GB" sz="1400" b="0" noProof="0" dirty="0" smtClean="0">
              <a:solidFill>
                <a:srgbClr val="636466"/>
              </a:solidFill>
              <a:latin typeface="+mn-lt"/>
            </a:rPr>
            <a:t>2. </a:t>
          </a:r>
          <a:r>
            <a:rPr lang="pl-PL" sz="1400" b="0" noProof="0" dirty="0" smtClean="0">
              <a:solidFill>
                <a:srgbClr val="636466"/>
              </a:solidFill>
              <a:latin typeface="Lato"/>
            </a:rPr>
            <a:t>Prywatyzacja i komercjalizacja miejskich przestrzeni publicznych</a:t>
          </a:r>
          <a:endParaRPr lang="en-GB" sz="1400" b="0" noProof="0" dirty="0" smtClean="0">
            <a:solidFill>
              <a:srgbClr val="636466"/>
            </a:solidFill>
            <a:latin typeface="+mn-lt"/>
          </a:endParaRPr>
        </a:p>
        <a:p>
          <a:pPr algn="ctr"/>
          <a:r>
            <a:rPr lang="en-GB" sz="1400" b="0" noProof="0" dirty="0" smtClean="0">
              <a:solidFill>
                <a:srgbClr val="636466"/>
              </a:solidFill>
              <a:latin typeface="+mn-lt"/>
            </a:rPr>
            <a:t>3. </a:t>
          </a:r>
          <a:r>
            <a:rPr lang="pl-PL" sz="1400" b="0" noProof="0" dirty="0" err="1" smtClean="0">
              <a:solidFill>
                <a:srgbClr val="636466"/>
              </a:solidFill>
              <a:latin typeface="Lato"/>
            </a:rPr>
            <a:t>Gentryfikacja</a:t>
          </a:r>
          <a:r>
            <a:rPr lang="pl-PL" sz="1400" b="0" noProof="0" dirty="0" smtClean="0">
              <a:solidFill>
                <a:srgbClr val="636466"/>
              </a:solidFill>
              <a:latin typeface="Lato"/>
            </a:rPr>
            <a:t>, rozwój osiedli zamkniętych, segregacja dochodowa mieszkańców, wykluczenie społeczne</a:t>
          </a:r>
          <a:endParaRPr lang="en-GB" sz="1400" b="0" noProof="0" dirty="0" smtClean="0">
            <a:solidFill>
              <a:srgbClr val="636466"/>
            </a:solidFill>
            <a:latin typeface="+mn-lt"/>
          </a:endParaRPr>
        </a:p>
        <a:p>
          <a:pPr algn="ctr"/>
          <a:r>
            <a:rPr lang="en-GB" sz="1400" b="0" noProof="0" dirty="0" smtClean="0">
              <a:solidFill>
                <a:srgbClr val="636466"/>
              </a:solidFill>
              <a:latin typeface="+mn-lt"/>
            </a:rPr>
            <a:t>4. </a:t>
          </a:r>
          <a:r>
            <a:rPr lang="pl-PL" sz="1400" b="0" noProof="0" dirty="0" smtClean="0">
              <a:solidFill>
                <a:srgbClr val="636466"/>
              </a:solidFill>
              <a:latin typeface="Lato"/>
            </a:rPr>
            <a:t>Kultura indywidualizmu – wartością są rzeczy</a:t>
          </a:r>
          <a:endParaRPr lang="en-GB" sz="1400" b="0" noProof="0" dirty="0">
            <a:solidFill>
              <a:srgbClr val="636466"/>
            </a:solidFill>
            <a:latin typeface="+mn-lt"/>
          </a:endParaRPr>
        </a:p>
      </dgm:t>
    </dgm:pt>
    <dgm:pt modelId="{148D62CE-0150-49EE-A145-476E3E621348}" type="parTrans" cxnId="{9E5A42FE-09EE-4DE2-9F20-F44CDC5C54C2}">
      <dgm:prSet/>
      <dgm:spPr/>
      <dgm:t>
        <a:bodyPr/>
        <a:lstStyle/>
        <a:p>
          <a:endParaRPr lang="en-GB" sz="1400" noProof="0">
            <a:solidFill>
              <a:srgbClr val="636466"/>
            </a:solidFill>
            <a:latin typeface="+mn-lt"/>
          </a:endParaRPr>
        </a:p>
      </dgm:t>
    </dgm:pt>
    <dgm:pt modelId="{61DF2459-1FAC-4028-8D99-B41BE791EF60}" type="sibTrans" cxnId="{9E5A42FE-09EE-4DE2-9F20-F44CDC5C54C2}">
      <dgm:prSet/>
      <dgm:spPr/>
      <dgm:t>
        <a:bodyPr/>
        <a:lstStyle/>
        <a:p>
          <a:endParaRPr lang="en-GB" sz="1400" noProof="0">
            <a:solidFill>
              <a:srgbClr val="636466"/>
            </a:solidFill>
            <a:latin typeface="+mn-lt"/>
          </a:endParaRPr>
        </a:p>
      </dgm:t>
    </dgm:pt>
    <dgm:pt modelId="{6F4A58B8-5091-4B09-B810-FBD1331A001C}">
      <dgm:prSet phldrT="[Tekst]" custT="1"/>
      <dgm:spPr/>
      <dgm:t>
        <a:bodyPr/>
        <a:lstStyle/>
        <a:p>
          <a:r>
            <a:rPr lang="en-GB" sz="1400" noProof="0" dirty="0" smtClean="0">
              <a:solidFill>
                <a:srgbClr val="636466"/>
              </a:solidFill>
              <a:latin typeface="+mn-lt"/>
            </a:rPr>
            <a:t>1. </a:t>
          </a:r>
          <a:r>
            <a:rPr lang="pl-PL" sz="1400" noProof="0" dirty="0" smtClean="0">
              <a:solidFill>
                <a:srgbClr val="636466"/>
              </a:solidFill>
              <a:latin typeface="Lato"/>
            </a:rPr>
            <a:t>Wymiana </a:t>
          </a:r>
          <a:r>
            <a:rPr lang="pl-PL" sz="1400" i="1" noProof="0" dirty="0" err="1" smtClean="0">
              <a:solidFill>
                <a:srgbClr val="636466"/>
              </a:solidFill>
              <a:latin typeface="Lato"/>
            </a:rPr>
            <a:t>peer</a:t>
          </a:r>
          <a:r>
            <a:rPr lang="pl-PL" sz="1400" i="1" noProof="0" dirty="0" smtClean="0">
              <a:solidFill>
                <a:srgbClr val="636466"/>
              </a:solidFill>
              <a:latin typeface="Lato"/>
            </a:rPr>
            <a:t> to </a:t>
          </a:r>
          <a:r>
            <a:rPr lang="pl-PL" sz="1400" i="1" noProof="0" dirty="0" err="1" smtClean="0">
              <a:solidFill>
                <a:srgbClr val="636466"/>
              </a:solidFill>
              <a:latin typeface="Lato"/>
            </a:rPr>
            <a:t>peer</a:t>
          </a:r>
          <a:r>
            <a:rPr lang="pl-PL" sz="1400" noProof="0" dirty="0" smtClean="0">
              <a:solidFill>
                <a:srgbClr val="636466"/>
              </a:solidFill>
              <a:latin typeface="Lato"/>
            </a:rPr>
            <a:t>, rozwój sieci </a:t>
          </a:r>
          <a:r>
            <a:rPr lang="pl-PL" sz="1400" noProof="0" dirty="0" err="1" smtClean="0">
              <a:solidFill>
                <a:srgbClr val="636466"/>
              </a:solidFill>
              <a:latin typeface="Lato"/>
            </a:rPr>
            <a:t>społecznościowych</a:t>
          </a:r>
          <a:r>
            <a:rPr lang="pl-PL" sz="1400" noProof="0" dirty="0" smtClean="0">
              <a:solidFill>
                <a:srgbClr val="636466"/>
              </a:solidFill>
              <a:latin typeface="Lato"/>
            </a:rPr>
            <a:t> i nowoczesnych technologii informatycznych</a:t>
          </a:r>
          <a:endParaRPr lang="en-GB" sz="1400" noProof="0" dirty="0" smtClean="0">
            <a:solidFill>
              <a:srgbClr val="636466"/>
            </a:solidFill>
            <a:latin typeface="+mn-lt"/>
          </a:endParaRPr>
        </a:p>
        <a:p>
          <a:r>
            <a:rPr lang="en-GB" sz="1400" noProof="0" dirty="0" smtClean="0">
              <a:solidFill>
                <a:srgbClr val="636466"/>
              </a:solidFill>
              <a:latin typeface="+mn-lt"/>
            </a:rPr>
            <a:t>2. </a:t>
          </a:r>
          <a:r>
            <a:rPr lang="pl-PL" sz="1400" noProof="0" dirty="0" smtClean="0">
              <a:solidFill>
                <a:srgbClr val="636466"/>
              </a:solidFill>
              <a:latin typeface="Lato"/>
            </a:rPr>
            <a:t>Recesja gospodarcza i wzrost negatywnych efektów zewnętrznych (koszty kongestii)</a:t>
          </a:r>
          <a:endParaRPr lang="en-GB" sz="1400" noProof="0" dirty="0" smtClean="0">
            <a:solidFill>
              <a:srgbClr val="636466"/>
            </a:solidFill>
            <a:latin typeface="+mn-lt"/>
          </a:endParaRPr>
        </a:p>
        <a:p>
          <a:r>
            <a:rPr lang="en-GB" sz="1400" noProof="0" dirty="0" smtClean="0">
              <a:solidFill>
                <a:srgbClr val="636466"/>
              </a:solidFill>
              <a:latin typeface="+mn-lt"/>
            </a:rPr>
            <a:t>3. </a:t>
          </a:r>
          <a:r>
            <a:rPr lang="pl-PL" sz="1400" noProof="0" dirty="0" smtClean="0">
              <a:solidFill>
                <a:srgbClr val="636466"/>
              </a:solidFill>
              <a:latin typeface="Lato"/>
            </a:rPr>
            <a:t>Presje środowiskowe – wzrost świadomości ekologicznej mieszkańców</a:t>
          </a:r>
        </a:p>
        <a:p>
          <a:r>
            <a:rPr lang="pl-PL" sz="1400" noProof="0" dirty="0" smtClean="0">
              <a:solidFill>
                <a:srgbClr val="636466"/>
              </a:solidFill>
              <a:latin typeface="Lato"/>
            </a:rPr>
            <a:t>4. Samoorganizowanie się mieszkańców – „ruchy miejskie”</a:t>
          </a:r>
          <a:endParaRPr lang="en-GB" sz="1400" noProof="0" dirty="0" smtClean="0">
            <a:solidFill>
              <a:srgbClr val="636466"/>
            </a:solidFill>
            <a:latin typeface="+mn-lt"/>
          </a:endParaRPr>
        </a:p>
        <a:p>
          <a:r>
            <a:rPr lang="pl-PL" sz="1400" noProof="0" dirty="0" smtClean="0">
              <a:solidFill>
                <a:srgbClr val="636466"/>
              </a:solidFill>
              <a:latin typeface="Lato"/>
            </a:rPr>
            <a:t>5</a:t>
          </a:r>
          <a:r>
            <a:rPr lang="en-GB" sz="1400" noProof="0" dirty="0" smtClean="0">
              <a:solidFill>
                <a:srgbClr val="636466"/>
              </a:solidFill>
              <a:latin typeface="+mn-lt"/>
            </a:rPr>
            <a:t>. </a:t>
          </a:r>
          <a:r>
            <a:rPr lang="pl-PL" sz="1400" noProof="0" dirty="0" smtClean="0">
              <a:solidFill>
                <a:srgbClr val="636466"/>
              </a:solidFill>
              <a:latin typeface="Lato"/>
            </a:rPr>
            <a:t>Kultura współpracy – wartością są relacje </a:t>
          </a:r>
          <a:endParaRPr lang="en-GB" sz="1400" noProof="0" dirty="0">
            <a:solidFill>
              <a:srgbClr val="636466"/>
            </a:solidFill>
            <a:latin typeface="+mn-lt"/>
          </a:endParaRPr>
        </a:p>
      </dgm:t>
    </dgm:pt>
    <dgm:pt modelId="{B98B99DE-E63E-48B3-993A-70675F97CC1B}" type="parTrans" cxnId="{1C59CBB2-28FE-4ABC-835E-BB2859FA1D54}">
      <dgm:prSet/>
      <dgm:spPr/>
      <dgm:t>
        <a:bodyPr/>
        <a:lstStyle/>
        <a:p>
          <a:endParaRPr lang="en-GB" sz="1400" noProof="0">
            <a:solidFill>
              <a:srgbClr val="636466"/>
            </a:solidFill>
            <a:latin typeface="+mn-lt"/>
          </a:endParaRPr>
        </a:p>
      </dgm:t>
    </dgm:pt>
    <dgm:pt modelId="{4F7958FE-D2C6-4246-9CFC-B80CD845FB66}" type="sibTrans" cxnId="{1C59CBB2-28FE-4ABC-835E-BB2859FA1D54}">
      <dgm:prSet/>
      <dgm:spPr/>
      <dgm:t>
        <a:bodyPr/>
        <a:lstStyle/>
        <a:p>
          <a:endParaRPr lang="en-GB" sz="1400" noProof="0">
            <a:solidFill>
              <a:srgbClr val="636466"/>
            </a:solidFill>
            <a:latin typeface="+mn-lt"/>
          </a:endParaRPr>
        </a:p>
      </dgm:t>
    </dgm:pt>
    <dgm:pt modelId="{E6C3D925-D4D7-4632-866C-B107E94E376F}" type="pres">
      <dgm:prSet presAssocID="{86EA5BF9-8DA0-4C6D-83CD-42A0734F05B3}" presName="compositeShape" presStyleCnt="0">
        <dgm:presLayoutVars>
          <dgm:chMax val="2"/>
          <dgm:dir/>
          <dgm:resizeHandles val="exact"/>
        </dgm:presLayoutVars>
      </dgm:prSet>
      <dgm:spPr/>
      <dgm:t>
        <a:bodyPr/>
        <a:lstStyle/>
        <a:p>
          <a:endParaRPr lang="en-GB"/>
        </a:p>
      </dgm:t>
    </dgm:pt>
    <dgm:pt modelId="{5F1FD62E-98CF-48B4-8FC9-79D50648353D}" type="pres">
      <dgm:prSet presAssocID="{86EA5BF9-8DA0-4C6D-83CD-42A0734F05B3}" presName="divider" presStyleLbl="fgShp" presStyleIdx="0" presStyleCnt="1"/>
      <dgm:spPr>
        <a:solidFill>
          <a:srgbClr val="636466"/>
        </a:solidFill>
      </dgm:spPr>
      <dgm:t>
        <a:bodyPr/>
        <a:lstStyle/>
        <a:p>
          <a:endParaRPr lang="en-GB"/>
        </a:p>
      </dgm:t>
    </dgm:pt>
    <dgm:pt modelId="{001AC13A-2843-4C1B-9FDB-4D344D894442}" type="pres">
      <dgm:prSet presAssocID="{4AC881BC-D230-409D-8D1B-5E0660A59A52}" presName="downArrow" presStyleLbl="node1" presStyleIdx="0" presStyleCnt="2"/>
      <dgm:spPr>
        <a:solidFill>
          <a:srgbClr val="636466"/>
        </a:solidFill>
        <a:ln>
          <a:solidFill>
            <a:srgbClr val="636466"/>
          </a:solidFill>
        </a:ln>
      </dgm:spPr>
      <dgm:t>
        <a:bodyPr/>
        <a:lstStyle/>
        <a:p>
          <a:endParaRPr lang="en-GB"/>
        </a:p>
      </dgm:t>
    </dgm:pt>
    <dgm:pt modelId="{1D99B60F-07BF-4760-ABEB-6E89F63BE258}" type="pres">
      <dgm:prSet presAssocID="{4AC881BC-D230-409D-8D1B-5E0660A59A52}" presName="downArrowText" presStyleLbl="revTx" presStyleIdx="0" presStyleCnt="2" custScaleX="183333">
        <dgm:presLayoutVars>
          <dgm:bulletEnabled val="1"/>
        </dgm:presLayoutVars>
      </dgm:prSet>
      <dgm:spPr/>
      <dgm:t>
        <a:bodyPr/>
        <a:lstStyle/>
        <a:p>
          <a:endParaRPr lang="pl-PL"/>
        </a:p>
      </dgm:t>
    </dgm:pt>
    <dgm:pt modelId="{38182ACC-F9D1-4DAA-8306-BC4B87115A70}" type="pres">
      <dgm:prSet presAssocID="{6F4A58B8-5091-4B09-B810-FBD1331A001C}" presName="upArrow" presStyleLbl="node1" presStyleIdx="1" presStyleCnt="2"/>
      <dgm:spPr>
        <a:solidFill>
          <a:srgbClr val="636466"/>
        </a:solidFill>
      </dgm:spPr>
      <dgm:t>
        <a:bodyPr/>
        <a:lstStyle/>
        <a:p>
          <a:endParaRPr lang="en-GB"/>
        </a:p>
      </dgm:t>
    </dgm:pt>
    <dgm:pt modelId="{CF7DD59A-713E-4A86-ACF7-44D32CAF87D4}" type="pres">
      <dgm:prSet presAssocID="{6F4A58B8-5091-4B09-B810-FBD1331A001C}" presName="upArrowText" presStyleLbl="revTx" presStyleIdx="1" presStyleCnt="2" custScaleX="193750">
        <dgm:presLayoutVars>
          <dgm:bulletEnabled val="1"/>
        </dgm:presLayoutVars>
      </dgm:prSet>
      <dgm:spPr/>
      <dgm:t>
        <a:bodyPr/>
        <a:lstStyle/>
        <a:p>
          <a:endParaRPr lang="pl-PL"/>
        </a:p>
      </dgm:t>
    </dgm:pt>
  </dgm:ptLst>
  <dgm:cxnLst>
    <dgm:cxn modelId="{3A539D79-9F6C-4B32-8D42-8B5C903E6728}" type="presOf" srcId="{6F4A58B8-5091-4B09-B810-FBD1331A001C}" destId="{CF7DD59A-713E-4A86-ACF7-44D32CAF87D4}" srcOrd="0" destOrd="0" presId="urn:microsoft.com/office/officeart/2005/8/layout/arrow3"/>
    <dgm:cxn modelId="{9E5A42FE-09EE-4DE2-9F20-F44CDC5C54C2}" srcId="{86EA5BF9-8DA0-4C6D-83CD-42A0734F05B3}" destId="{4AC881BC-D230-409D-8D1B-5E0660A59A52}" srcOrd="0" destOrd="0" parTransId="{148D62CE-0150-49EE-A145-476E3E621348}" sibTransId="{61DF2459-1FAC-4028-8D99-B41BE791EF60}"/>
    <dgm:cxn modelId="{062F4965-B232-46B5-A88F-558EB1ED89FE}" type="presOf" srcId="{86EA5BF9-8DA0-4C6D-83CD-42A0734F05B3}" destId="{E6C3D925-D4D7-4632-866C-B107E94E376F}" srcOrd="0" destOrd="0" presId="urn:microsoft.com/office/officeart/2005/8/layout/arrow3"/>
    <dgm:cxn modelId="{E2C7B727-EEB0-4F4D-8660-017A6E8919D7}" type="presOf" srcId="{4AC881BC-D230-409D-8D1B-5E0660A59A52}" destId="{1D99B60F-07BF-4760-ABEB-6E89F63BE258}" srcOrd="0" destOrd="0" presId="urn:microsoft.com/office/officeart/2005/8/layout/arrow3"/>
    <dgm:cxn modelId="{1C59CBB2-28FE-4ABC-835E-BB2859FA1D54}" srcId="{86EA5BF9-8DA0-4C6D-83CD-42A0734F05B3}" destId="{6F4A58B8-5091-4B09-B810-FBD1331A001C}" srcOrd="1" destOrd="0" parTransId="{B98B99DE-E63E-48B3-993A-70675F97CC1B}" sibTransId="{4F7958FE-D2C6-4246-9CFC-B80CD845FB66}"/>
    <dgm:cxn modelId="{EC372789-C685-4646-92FE-7265D3293F41}" type="presParOf" srcId="{E6C3D925-D4D7-4632-866C-B107E94E376F}" destId="{5F1FD62E-98CF-48B4-8FC9-79D50648353D}" srcOrd="0" destOrd="0" presId="urn:microsoft.com/office/officeart/2005/8/layout/arrow3"/>
    <dgm:cxn modelId="{51AAC2E4-3B4F-4C54-BF0B-72A8DCC1F75F}" type="presParOf" srcId="{E6C3D925-D4D7-4632-866C-B107E94E376F}" destId="{001AC13A-2843-4C1B-9FDB-4D344D894442}" srcOrd="1" destOrd="0" presId="urn:microsoft.com/office/officeart/2005/8/layout/arrow3"/>
    <dgm:cxn modelId="{1EB8DE47-88C5-4BEE-94E7-EF072B6658BD}" type="presParOf" srcId="{E6C3D925-D4D7-4632-866C-B107E94E376F}" destId="{1D99B60F-07BF-4760-ABEB-6E89F63BE258}" srcOrd="2" destOrd="0" presId="urn:microsoft.com/office/officeart/2005/8/layout/arrow3"/>
    <dgm:cxn modelId="{A3806F04-DF24-4AE3-8097-1FC5A5D3F88C}" type="presParOf" srcId="{E6C3D925-D4D7-4632-866C-B107E94E376F}" destId="{38182ACC-F9D1-4DAA-8306-BC4B87115A70}" srcOrd="3" destOrd="0" presId="urn:microsoft.com/office/officeart/2005/8/layout/arrow3"/>
    <dgm:cxn modelId="{89E32581-AFCF-404F-ADD7-53E7B42CC205}" type="presParOf" srcId="{E6C3D925-D4D7-4632-866C-B107E94E376F}" destId="{CF7DD59A-713E-4A86-ACF7-44D32CAF87D4}" srcOrd="4" destOrd="0" presId="urn:microsoft.com/office/officeart/2005/8/layout/arrow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D5BCA87-CADE-42DF-9547-517C9D9E2CAC}" type="doc">
      <dgm:prSet loTypeId="urn:microsoft.com/office/officeart/2005/8/layout/matrix2" loCatId="matrix" qsTypeId="urn:microsoft.com/office/officeart/2005/8/quickstyle/simple2" qsCatId="simple" csTypeId="urn:microsoft.com/office/officeart/2005/8/colors/accent0_3" csCatId="mainScheme" phldr="1"/>
      <dgm:spPr/>
      <dgm:t>
        <a:bodyPr/>
        <a:lstStyle/>
        <a:p>
          <a:endParaRPr lang="en-GB"/>
        </a:p>
      </dgm:t>
    </dgm:pt>
    <dgm:pt modelId="{BB8F4359-C961-4E18-A56B-524CFB19C040}">
      <dgm:prSet phldrT="[Tekst]" custT="1"/>
      <dgm:spPr>
        <a:solidFill>
          <a:srgbClr val="636466"/>
        </a:solidFill>
        <a:ln>
          <a:solidFill>
            <a:srgbClr val="636466"/>
          </a:solidFill>
        </a:ln>
      </dgm:spPr>
      <dgm:t>
        <a:bodyPr/>
        <a:lstStyle/>
        <a:p>
          <a:r>
            <a:rPr lang="pl-PL" sz="1400" b="1" dirty="0" smtClean="0">
              <a:solidFill>
                <a:schemeClr val="bg1"/>
              </a:solidFill>
              <a:latin typeface="Lato"/>
            </a:rPr>
            <a:t>MIEJSKIE DOBRA KLUBOWE</a:t>
          </a:r>
        </a:p>
        <a:p>
          <a:r>
            <a:rPr lang="pl-PL" sz="1400" b="0" dirty="0" smtClean="0">
              <a:solidFill>
                <a:schemeClr val="bg1"/>
              </a:solidFill>
              <a:latin typeface="Lato"/>
            </a:rPr>
            <a:t>(np. osiedla zamknięte)</a:t>
          </a:r>
        </a:p>
        <a:p>
          <a:r>
            <a:rPr lang="pl-PL" sz="1400" b="0" dirty="0" smtClean="0">
              <a:solidFill>
                <a:schemeClr val="bg1"/>
              </a:solidFill>
              <a:latin typeface="Lato"/>
            </a:rPr>
            <a:t>Brak rywalizacji, możliwość wykluczenia</a:t>
          </a:r>
          <a:endParaRPr lang="en-GB" sz="1400" b="0" dirty="0">
            <a:solidFill>
              <a:schemeClr val="bg1"/>
            </a:solidFill>
          </a:endParaRPr>
        </a:p>
      </dgm:t>
    </dgm:pt>
    <dgm:pt modelId="{D69989A2-7506-4851-B5B8-9C1820BD7075}" type="parTrans" cxnId="{5F5CC5C7-0327-48DD-A49F-F9DA436DF1D6}">
      <dgm:prSet/>
      <dgm:spPr/>
      <dgm:t>
        <a:bodyPr/>
        <a:lstStyle/>
        <a:p>
          <a:endParaRPr lang="en-GB" sz="1400" b="1"/>
        </a:p>
      </dgm:t>
    </dgm:pt>
    <dgm:pt modelId="{4B92336D-E4E5-4679-85AC-E643E3924150}" type="sibTrans" cxnId="{5F5CC5C7-0327-48DD-A49F-F9DA436DF1D6}">
      <dgm:prSet/>
      <dgm:spPr/>
      <dgm:t>
        <a:bodyPr/>
        <a:lstStyle/>
        <a:p>
          <a:endParaRPr lang="en-GB" sz="1400" b="1"/>
        </a:p>
      </dgm:t>
    </dgm:pt>
    <dgm:pt modelId="{0095D054-C718-4FB3-9556-42523C3C4A49}">
      <dgm:prSet phldrT="[Tekst]" custT="1"/>
      <dgm:spPr>
        <a:solidFill>
          <a:srgbClr val="636466"/>
        </a:solidFill>
        <a:ln>
          <a:solidFill>
            <a:srgbClr val="64644B"/>
          </a:solidFill>
        </a:ln>
      </dgm:spPr>
      <dgm:t>
        <a:bodyPr/>
        <a:lstStyle/>
        <a:p>
          <a:r>
            <a:rPr lang="pl-PL" sz="1400" b="1" dirty="0" smtClean="0">
              <a:solidFill>
                <a:schemeClr val="bg1"/>
              </a:solidFill>
              <a:latin typeface="Lato"/>
            </a:rPr>
            <a:t>MIEJSKIE DOBRA PRYWATNE</a:t>
          </a:r>
        </a:p>
        <a:p>
          <a:r>
            <a:rPr lang="pl-PL" sz="1400" b="0" dirty="0" smtClean="0">
              <a:solidFill>
                <a:schemeClr val="bg1"/>
              </a:solidFill>
              <a:latin typeface="Lato"/>
            </a:rPr>
            <a:t>(np. prywatny, płatny parking)</a:t>
          </a:r>
        </a:p>
        <a:p>
          <a:r>
            <a:rPr lang="pl-PL" sz="1400" b="0" dirty="0" smtClean="0">
              <a:solidFill>
                <a:schemeClr val="bg1"/>
              </a:solidFill>
              <a:latin typeface="Lato"/>
            </a:rPr>
            <a:t>Rywalizacja i możliwość wykluczenia</a:t>
          </a:r>
        </a:p>
        <a:p>
          <a:r>
            <a:rPr lang="pl-PL" sz="1400" b="1" dirty="0" smtClean="0">
              <a:solidFill>
                <a:schemeClr val="bg1"/>
              </a:solidFill>
              <a:latin typeface="Lato"/>
            </a:rPr>
            <a:t> </a:t>
          </a:r>
          <a:endParaRPr lang="en-GB" sz="1400" b="1" dirty="0">
            <a:solidFill>
              <a:schemeClr val="bg1"/>
            </a:solidFill>
          </a:endParaRPr>
        </a:p>
      </dgm:t>
    </dgm:pt>
    <dgm:pt modelId="{1AAC500A-AAC9-426B-B8D1-E49497F48ACB}" type="parTrans" cxnId="{97EF5DEA-0482-4B8A-8653-9F93109B9FD5}">
      <dgm:prSet/>
      <dgm:spPr/>
      <dgm:t>
        <a:bodyPr/>
        <a:lstStyle/>
        <a:p>
          <a:endParaRPr lang="en-GB" sz="1400" b="1"/>
        </a:p>
      </dgm:t>
    </dgm:pt>
    <dgm:pt modelId="{558B899D-09D7-4927-AFB1-20B8539F2201}" type="sibTrans" cxnId="{97EF5DEA-0482-4B8A-8653-9F93109B9FD5}">
      <dgm:prSet/>
      <dgm:spPr/>
      <dgm:t>
        <a:bodyPr/>
        <a:lstStyle/>
        <a:p>
          <a:endParaRPr lang="en-GB" sz="1400" b="1"/>
        </a:p>
      </dgm:t>
    </dgm:pt>
    <dgm:pt modelId="{9E09F2A1-B2F3-4625-928A-1ADF408EAD36}">
      <dgm:prSet phldrT="[Tekst]" custT="1"/>
      <dgm:spPr>
        <a:solidFill>
          <a:srgbClr val="636466"/>
        </a:solidFill>
        <a:ln>
          <a:solidFill>
            <a:srgbClr val="64644B"/>
          </a:solidFill>
        </a:ln>
      </dgm:spPr>
      <dgm:t>
        <a:bodyPr/>
        <a:lstStyle/>
        <a:p>
          <a:r>
            <a:rPr lang="pl-PL" sz="1400" b="1" dirty="0" smtClean="0">
              <a:solidFill>
                <a:schemeClr val="bg1"/>
              </a:solidFill>
              <a:latin typeface="Lato"/>
            </a:rPr>
            <a:t>MIEJSKIE DOBRA PUBLICZNE</a:t>
          </a:r>
        </a:p>
        <a:p>
          <a:r>
            <a:rPr lang="pl-PL" sz="1400" b="0" dirty="0" smtClean="0">
              <a:solidFill>
                <a:schemeClr val="bg1"/>
              </a:solidFill>
              <a:latin typeface="Lato"/>
            </a:rPr>
            <a:t>(np. ulice, parki)</a:t>
          </a:r>
        </a:p>
        <a:p>
          <a:r>
            <a:rPr lang="pl-PL" sz="1400" b="0" dirty="0" smtClean="0">
              <a:solidFill>
                <a:schemeClr val="bg1"/>
              </a:solidFill>
              <a:latin typeface="Lato"/>
            </a:rPr>
            <a:t>Brak rywalizacji, brak możliwości wykluczenia</a:t>
          </a:r>
          <a:r>
            <a:rPr lang="pl-PL" sz="1400" b="1" dirty="0" smtClean="0">
              <a:solidFill>
                <a:schemeClr val="bg1"/>
              </a:solidFill>
              <a:latin typeface="Lato"/>
            </a:rPr>
            <a:t> </a:t>
          </a:r>
          <a:endParaRPr lang="en-GB" sz="1400" b="1" dirty="0">
            <a:solidFill>
              <a:schemeClr val="bg1"/>
            </a:solidFill>
          </a:endParaRPr>
        </a:p>
      </dgm:t>
    </dgm:pt>
    <dgm:pt modelId="{40377BE8-D625-4436-A098-9FD79E6C6CC7}" type="parTrans" cxnId="{5BE57B79-5718-43F6-B04D-066FFDC24650}">
      <dgm:prSet/>
      <dgm:spPr/>
      <dgm:t>
        <a:bodyPr/>
        <a:lstStyle/>
        <a:p>
          <a:endParaRPr lang="en-GB" sz="1400" b="1"/>
        </a:p>
      </dgm:t>
    </dgm:pt>
    <dgm:pt modelId="{A620CF4D-443F-4BB7-8B92-B72B5B281E30}" type="sibTrans" cxnId="{5BE57B79-5718-43F6-B04D-066FFDC24650}">
      <dgm:prSet/>
      <dgm:spPr/>
      <dgm:t>
        <a:bodyPr/>
        <a:lstStyle/>
        <a:p>
          <a:endParaRPr lang="en-GB" sz="1400" b="1"/>
        </a:p>
      </dgm:t>
    </dgm:pt>
    <dgm:pt modelId="{76F0B54D-70A5-4E64-8B04-AA1F049AB8B8}">
      <dgm:prSet phldrT="[Tekst]" custT="1"/>
      <dgm:spPr>
        <a:solidFill>
          <a:srgbClr val="636466"/>
        </a:solidFill>
        <a:ln>
          <a:solidFill>
            <a:srgbClr val="64644B"/>
          </a:solidFill>
        </a:ln>
      </dgm:spPr>
      <dgm:t>
        <a:bodyPr/>
        <a:lstStyle/>
        <a:p>
          <a:r>
            <a:rPr lang="pl-PL" sz="1400" b="1" dirty="0" smtClean="0">
              <a:solidFill>
                <a:schemeClr val="bg1"/>
              </a:solidFill>
              <a:latin typeface="Lato"/>
            </a:rPr>
            <a:t>MIEJSKIE DOBRA WSPÓLNE</a:t>
          </a:r>
        </a:p>
        <a:p>
          <a:r>
            <a:rPr lang="pl-PL" sz="1400" b="0" dirty="0" smtClean="0">
              <a:solidFill>
                <a:schemeClr val="bg1"/>
              </a:solidFill>
              <a:latin typeface="Lato"/>
            </a:rPr>
            <a:t>(np. ogródki </a:t>
          </a:r>
          <a:r>
            <a:rPr lang="pl-PL" sz="1400" b="0" dirty="0" err="1" smtClean="0">
              <a:solidFill>
                <a:schemeClr val="bg1"/>
              </a:solidFill>
              <a:latin typeface="Lato"/>
            </a:rPr>
            <a:t>społecznościowe</a:t>
          </a:r>
          <a:r>
            <a:rPr lang="pl-PL" sz="1400" b="0" dirty="0" smtClean="0">
              <a:solidFill>
                <a:schemeClr val="bg1"/>
              </a:solidFill>
              <a:latin typeface="Lato"/>
            </a:rPr>
            <a:t>)</a:t>
          </a:r>
        </a:p>
        <a:p>
          <a:r>
            <a:rPr lang="pl-PL" sz="1400" b="0" dirty="0" smtClean="0">
              <a:solidFill>
                <a:schemeClr val="bg1"/>
              </a:solidFill>
              <a:latin typeface="Lato"/>
            </a:rPr>
            <a:t>Rywalizacja i ograniczone możliwości wykluczenia</a:t>
          </a:r>
          <a:r>
            <a:rPr lang="pl-PL" sz="1400" b="1" dirty="0" smtClean="0">
              <a:solidFill>
                <a:schemeClr val="bg1"/>
              </a:solidFill>
              <a:latin typeface="Lato"/>
            </a:rPr>
            <a:t> </a:t>
          </a:r>
          <a:endParaRPr lang="en-GB" sz="1400" b="1" dirty="0">
            <a:solidFill>
              <a:schemeClr val="bg1"/>
            </a:solidFill>
          </a:endParaRPr>
        </a:p>
      </dgm:t>
    </dgm:pt>
    <dgm:pt modelId="{31541228-5B1A-46E7-8382-80543326A78E}" type="parTrans" cxnId="{08827DE1-6072-4903-92B8-CB01CBCE4888}">
      <dgm:prSet/>
      <dgm:spPr/>
      <dgm:t>
        <a:bodyPr/>
        <a:lstStyle/>
        <a:p>
          <a:endParaRPr lang="en-GB" sz="1400" b="1"/>
        </a:p>
      </dgm:t>
    </dgm:pt>
    <dgm:pt modelId="{E1956DDA-D1C9-46A6-A526-8B84CAEEB791}" type="sibTrans" cxnId="{08827DE1-6072-4903-92B8-CB01CBCE4888}">
      <dgm:prSet/>
      <dgm:spPr/>
      <dgm:t>
        <a:bodyPr/>
        <a:lstStyle/>
        <a:p>
          <a:endParaRPr lang="en-GB" sz="1400" b="1"/>
        </a:p>
      </dgm:t>
    </dgm:pt>
    <dgm:pt modelId="{FB235531-10C0-4DD6-AAE0-4C769DD29F9B}" type="pres">
      <dgm:prSet presAssocID="{5D5BCA87-CADE-42DF-9547-517C9D9E2CAC}" presName="matrix" presStyleCnt="0">
        <dgm:presLayoutVars>
          <dgm:chMax val="1"/>
          <dgm:dir/>
          <dgm:resizeHandles val="exact"/>
        </dgm:presLayoutVars>
      </dgm:prSet>
      <dgm:spPr/>
      <dgm:t>
        <a:bodyPr/>
        <a:lstStyle/>
        <a:p>
          <a:endParaRPr lang="en-GB"/>
        </a:p>
      </dgm:t>
    </dgm:pt>
    <dgm:pt modelId="{F279A71C-EF4C-4B20-A5CF-4CA10EBEB412}" type="pres">
      <dgm:prSet presAssocID="{5D5BCA87-CADE-42DF-9547-517C9D9E2CAC}" presName="axisShape" presStyleLbl="bgShp" presStyleIdx="0" presStyleCnt="1"/>
      <dgm:spPr/>
    </dgm:pt>
    <dgm:pt modelId="{39812E9D-4459-4E36-A2C5-FDBF38506901}" type="pres">
      <dgm:prSet presAssocID="{5D5BCA87-CADE-42DF-9547-517C9D9E2CAC}" presName="rect1" presStyleLbl="node1" presStyleIdx="0" presStyleCnt="4">
        <dgm:presLayoutVars>
          <dgm:chMax val="0"/>
          <dgm:chPref val="0"/>
          <dgm:bulletEnabled val="1"/>
        </dgm:presLayoutVars>
      </dgm:prSet>
      <dgm:spPr/>
      <dgm:t>
        <a:bodyPr/>
        <a:lstStyle/>
        <a:p>
          <a:endParaRPr lang="en-GB"/>
        </a:p>
      </dgm:t>
    </dgm:pt>
    <dgm:pt modelId="{7062AF22-8E3D-4CB9-AC6F-DFF2D9681C22}" type="pres">
      <dgm:prSet presAssocID="{5D5BCA87-CADE-42DF-9547-517C9D9E2CAC}" presName="rect2" presStyleLbl="node1" presStyleIdx="1" presStyleCnt="4">
        <dgm:presLayoutVars>
          <dgm:chMax val="0"/>
          <dgm:chPref val="0"/>
          <dgm:bulletEnabled val="1"/>
        </dgm:presLayoutVars>
      </dgm:prSet>
      <dgm:spPr/>
      <dgm:t>
        <a:bodyPr/>
        <a:lstStyle/>
        <a:p>
          <a:endParaRPr lang="en-GB"/>
        </a:p>
      </dgm:t>
    </dgm:pt>
    <dgm:pt modelId="{99E69924-A9F0-4979-8FED-BE03EA342ECE}" type="pres">
      <dgm:prSet presAssocID="{5D5BCA87-CADE-42DF-9547-517C9D9E2CAC}" presName="rect3" presStyleLbl="node1" presStyleIdx="2" presStyleCnt="4">
        <dgm:presLayoutVars>
          <dgm:chMax val="0"/>
          <dgm:chPref val="0"/>
          <dgm:bulletEnabled val="1"/>
        </dgm:presLayoutVars>
      </dgm:prSet>
      <dgm:spPr/>
      <dgm:t>
        <a:bodyPr/>
        <a:lstStyle/>
        <a:p>
          <a:endParaRPr lang="en-GB"/>
        </a:p>
      </dgm:t>
    </dgm:pt>
    <dgm:pt modelId="{413FEAE2-0905-4705-A484-ADCA67891F6C}" type="pres">
      <dgm:prSet presAssocID="{5D5BCA87-CADE-42DF-9547-517C9D9E2CAC}" presName="rect4" presStyleLbl="node1" presStyleIdx="3" presStyleCnt="4">
        <dgm:presLayoutVars>
          <dgm:chMax val="0"/>
          <dgm:chPref val="0"/>
          <dgm:bulletEnabled val="1"/>
        </dgm:presLayoutVars>
      </dgm:prSet>
      <dgm:spPr/>
      <dgm:t>
        <a:bodyPr/>
        <a:lstStyle/>
        <a:p>
          <a:endParaRPr lang="en-GB"/>
        </a:p>
      </dgm:t>
    </dgm:pt>
  </dgm:ptLst>
  <dgm:cxnLst>
    <dgm:cxn modelId="{97EF5DEA-0482-4B8A-8653-9F93109B9FD5}" srcId="{5D5BCA87-CADE-42DF-9547-517C9D9E2CAC}" destId="{0095D054-C718-4FB3-9556-42523C3C4A49}" srcOrd="1" destOrd="0" parTransId="{1AAC500A-AAC9-426B-B8D1-E49497F48ACB}" sibTransId="{558B899D-09D7-4927-AFB1-20B8539F2201}"/>
    <dgm:cxn modelId="{C5A281CC-094E-45CB-A7F7-FECC829ABC3A}" type="presOf" srcId="{BB8F4359-C961-4E18-A56B-524CFB19C040}" destId="{39812E9D-4459-4E36-A2C5-FDBF38506901}" srcOrd="0" destOrd="0" presId="urn:microsoft.com/office/officeart/2005/8/layout/matrix2"/>
    <dgm:cxn modelId="{08827DE1-6072-4903-92B8-CB01CBCE4888}" srcId="{5D5BCA87-CADE-42DF-9547-517C9D9E2CAC}" destId="{76F0B54D-70A5-4E64-8B04-AA1F049AB8B8}" srcOrd="3" destOrd="0" parTransId="{31541228-5B1A-46E7-8382-80543326A78E}" sibTransId="{E1956DDA-D1C9-46A6-A526-8B84CAEEB791}"/>
    <dgm:cxn modelId="{D089E5F7-6F4C-47D1-A7FF-FE41C5276CC5}" type="presOf" srcId="{0095D054-C718-4FB3-9556-42523C3C4A49}" destId="{7062AF22-8E3D-4CB9-AC6F-DFF2D9681C22}" srcOrd="0" destOrd="0" presId="urn:microsoft.com/office/officeart/2005/8/layout/matrix2"/>
    <dgm:cxn modelId="{BA1BD798-C4D9-47E2-B744-A4CAD24DE3D5}" type="presOf" srcId="{5D5BCA87-CADE-42DF-9547-517C9D9E2CAC}" destId="{FB235531-10C0-4DD6-AAE0-4C769DD29F9B}" srcOrd="0" destOrd="0" presId="urn:microsoft.com/office/officeart/2005/8/layout/matrix2"/>
    <dgm:cxn modelId="{5BE57B79-5718-43F6-B04D-066FFDC24650}" srcId="{5D5BCA87-CADE-42DF-9547-517C9D9E2CAC}" destId="{9E09F2A1-B2F3-4625-928A-1ADF408EAD36}" srcOrd="2" destOrd="0" parTransId="{40377BE8-D625-4436-A098-9FD79E6C6CC7}" sibTransId="{A620CF4D-443F-4BB7-8B92-B72B5B281E30}"/>
    <dgm:cxn modelId="{E1FAE1C5-EA4F-431B-8A4B-5F25C0DE103D}" type="presOf" srcId="{76F0B54D-70A5-4E64-8B04-AA1F049AB8B8}" destId="{413FEAE2-0905-4705-A484-ADCA67891F6C}" srcOrd="0" destOrd="0" presId="urn:microsoft.com/office/officeart/2005/8/layout/matrix2"/>
    <dgm:cxn modelId="{5F5CC5C7-0327-48DD-A49F-F9DA436DF1D6}" srcId="{5D5BCA87-CADE-42DF-9547-517C9D9E2CAC}" destId="{BB8F4359-C961-4E18-A56B-524CFB19C040}" srcOrd="0" destOrd="0" parTransId="{D69989A2-7506-4851-B5B8-9C1820BD7075}" sibTransId="{4B92336D-E4E5-4679-85AC-E643E3924150}"/>
    <dgm:cxn modelId="{BA52BE6D-5855-404E-816C-2BCB30087789}" type="presOf" srcId="{9E09F2A1-B2F3-4625-928A-1ADF408EAD36}" destId="{99E69924-A9F0-4979-8FED-BE03EA342ECE}" srcOrd="0" destOrd="0" presId="urn:microsoft.com/office/officeart/2005/8/layout/matrix2"/>
    <dgm:cxn modelId="{A650FC1E-7C79-4F29-BF70-7F8E071B4DFA}" type="presParOf" srcId="{FB235531-10C0-4DD6-AAE0-4C769DD29F9B}" destId="{F279A71C-EF4C-4B20-A5CF-4CA10EBEB412}" srcOrd="0" destOrd="0" presId="urn:microsoft.com/office/officeart/2005/8/layout/matrix2"/>
    <dgm:cxn modelId="{0A45D8E0-8EE7-4000-AD2B-FA38EA0A1768}" type="presParOf" srcId="{FB235531-10C0-4DD6-AAE0-4C769DD29F9B}" destId="{39812E9D-4459-4E36-A2C5-FDBF38506901}" srcOrd="1" destOrd="0" presId="urn:microsoft.com/office/officeart/2005/8/layout/matrix2"/>
    <dgm:cxn modelId="{2B2A5B4F-7249-4D9A-974B-C8B4E24A915F}" type="presParOf" srcId="{FB235531-10C0-4DD6-AAE0-4C769DD29F9B}" destId="{7062AF22-8E3D-4CB9-AC6F-DFF2D9681C22}" srcOrd="2" destOrd="0" presId="urn:microsoft.com/office/officeart/2005/8/layout/matrix2"/>
    <dgm:cxn modelId="{5306E723-2D4E-48B2-A192-FF22170B4CE4}" type="presParOf" srcId="{FB235531-10C0-4DD6-AAE0-4C769DD29F9B}" destId="{99E69924-A9F0-4979-8FED-BE03EA342ECE}" srcOrd="3" destOrd="0" presId="urn:microsoft.com/office/officeart/2005/8/layout/matrix2"/>
    <dgm:cxn modelId="{C54AC806-B352-4DFD-8095-9E35D956E3B2}" type="presParOf" srcId="{FB235531-10C0-4DD6-AAE0-4C769DD29F9B}" destId="{413FEAE2-0905-4705-A484-ADCA67891F6C}" srcOrd="4" destOrd="0" presId="urn:microsoft.com/office/officeart/2005/8/layout/matrix2"/>
  </dgm:cxnLst>
  <dgm:bg/>
  <dgm:whole>
    <a:ln>
      <a:solidFill>
        <a:srgbClr val="64644B"/>
      </a:solid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92C8394-DA73-48E8-A3C0-C3555BA0B08B}">
      <dsp:nvSpPr>
        <dsp:cNvPr id="0" name=""/>
        <dsp:cNvSpPr/>
      </dsp:nvSpPr>
      <dsp:spPr>
        <a:xfrm>
          <a:off x="373" y="1203404"/>
          <a:ext cx="2198827" cy="2849775"/>
        </a:xfrm>
        <a:prstGeom prst="roundRect">
          <a:avLst>
            <a:gd name="adj" fmla="val 10000"/>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pl-PL" sz="1600" b="0" kern="1200" dirty="0" err="1" smtClean="0">
              <a:latin typeface="Lato"/>
            </a:rPr>
            <a:t>Interesariusze</a:t>
          </a:r>
          <a:r>
            <a:rPr lang="pl-PL" sz="1600" b="0" kern="1200" dirty="0" smtClean="0">
              <a:latin typeface="Lato"/>
            </a:rPr>
            <a:t> : Sektor publiczny, sektor biznesowy, sektor obywatelski</a:t>
          </a:r>
          <a:endParaRPr lang="en-GB" sz="1600" b="0" kern="1200" dirty="0">
            <a:latin typeface="Lato"/>
          </a:endParaRPr>
        </a:p>
        <a:p>
          <a:pPr marL="171450" lvl="1" indent="-171450" algn="l" defTabSz="711200">
            <a:lnSpc>
              <a:spcPct val="90000"/>
            </a:lnSpc>
            <a:spcBef>
              <a:spcPct val="0"/>
            </a:spcBef>
            <a:spcAft>
              <a:spcPct val="15000"/>
            </a:spcAft>
            <a:buChar char="••"/>
          </a:pPr>
          <a:r>
            <a:rPr lang="pl-PL" sz="1600" b="0" kern="1200" dirty="0" smtClean="0">
              <a:latin typeface="Lato"/>
            </a:rPr>
            <a:t>Źródła finansowania: dotacje, środki zwrotne, środki własne</a:t>
          </a:r>
          <a:endParaRPr lang="en-GB" sz="1600" b="0" kern="1200" dirty="0">
            <a:latin typeface="Lato"/>
          </a:endParaRPr>
        </a:p>
      </dsp:txBody>
      <dsp:txXfrm>
        <a:off x="373" y="1203404"/>
        <a:ext cx="2198827" cy="2239109"/>
      </dsp:txXfrm>
    </dsp:sp>
    <dsp:sp modelId="{038AA8DC-5DDD-4C00-8753-C6EBD68A3AEC}">
      <dsp:nvSpPr>
        <dsp:cNvPr id="0" name=""/>
        <dsp:cNvSpPr/>
      </dsp:nvSpPr>
      <dsp:spPr>
        <a:xfrm>
          <a:off x="1153977" y="2343611"/>
          <a:ext cx="2336027" cy="2336027"/>
        </a:xfrm>
        <a:prstGeom prst="leftCircularArrow">
          <a:avLst>
            <a:gd name="adj1" fmla="val 2496"/>
            <a:gd name="adj2" fmla="val 302415"/>
            <a:gd name="adj3" fmla="val 1641194"/>
            <a:gd name="adj4" fmla="val 8587757"/>
            <a:gd name="adj5" fmla="val 2911"/>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DBC7EBD-68ED-4ECC-96FE-9AD0C9C83D37}">
      <dsp:nvSpPr>
        <dsp:cNvPr id="0" name=""/>
        <dsp:cNvSpPr/>
      </dsp:nvSpPr>
      <dsp:spPr>
        <a:xfrm>
          <a:off x="460857" y="3767284"/>
          <a:ext cx="1954513" cy="40726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pl-PL" sz="1600" b="0" kern="1200" dirty="0" err="1" smtClean="0">
              <a:latin typeface="Lato"/>
            </a:rPr>
            <a:t>interesariusze</a:t>
          </a:r>
          <a:endParaRPr lang="en-GB" sz="1600" b="0" kern="1200" dirty="0">
            <a:latin typeface="Lato"/>
          </a:endParaRPr>
        </a:p>
      </dsp:txBody>
      <dsp:txXfrm>
        <a:off x="460857" y="3767284"/>
        <a:ext cx="1954513" cy="407268"/>
      </dsp:txXfrm>
    </dsp:sp>
    <dsp:sp modelId="{D8B8CF4A-0A55-4FC4-ACDA-92D74C6EF0C9}">
      <dsp:nvSpPr>
        <dsp:cNvPr id="0" name=""/>
        <dsp:cNvSpPr/>
      </dsp:nvSpPr>
      <dsp:spPr>
        <a:xfrm>
          <a:off x="2721121" y="1203404"/>
          <a:ext cx="2198827" cy="2849775"/>
        </a:xfrm>
        <a:prstGeom prst="roundRect">
          <a:avLst>
            <a:gd name="adj" fmla="val 10000"/>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pl-PL" sz="1600" b="0" kern="1200" dirty="0" smtClean="0">
              <a:latin typeface="Lato"/>
            </a:rPr>
            <a:t>Społeczny, Gospodarczy</a:t>
          </a:r>
          <a:endParaRPr lang="en-GB" sz="1600" b="0" kern="1200" dirty="0">
            <a:latin typeface="Lato"/>
          </a:endParaRPr>
        </a:p>
        <a:p>
          <a:pPr marL="171450" lvl="1" indent="-171450" algn="l" defTabSz="711200">
            <a:lnSpc>
              <a:spcPct val="90000"/>
            </a:lnSpc>
            <a:spcBef>
              <a:spcPct val="0"/>
            </a:spcBef>
            <a:spcAft>
              <a:spcPct val="15000"/>
            </a:spcAft>
            <a:buChar char="••"/>
          </a:pPr>
          <a:r>
            <a:rPr lang="pl-PL" sz="1600" b="0" kern="1200" dirty="0" smtClean="0">
              <a:latin typeface="Lato"/>
            </a:rPr>
            <a:t>Techniczny, Środowiskowy</a:t>
          </a:r>
          <a:endParaRPr lang="en-GB" sz="1600" b="0" kern="1200" dirty="0">
            <a:latin typeface="Lato"/>
          </a:endParaRPr>
        </a:p>
        <a:p>
          <a:pPr marL="171450" lvl="1" indent="-171450" algn="l" defTabSz="711200">
            <a:lnSpc>
              <a:spcPct val="90000"/>
            </a:lnSpc>
            <a:spcBef>
              <a:spcPct val="0"/>
            </a:spcBef>
            <a:spcAft>
              <a:spcPct val="15000"/>
            </a:spcAft>
            <a:buChar char="••"/>
          </a:pPr>
          <a:r>
            <a:rPr lang="pl-PL" sz="1600" b="0" kern="1200" dirty="0" smtClean="0">
              <a:latin typeface="Lato"/>
            </a:rPr>
            <a:t>Przestrzenny </a:t>
          </a:r>
          <a:endParaRPr lang="en-GB" sz="1600" b="0" kern="1200" dirty="0">
            <a:latin typeface="Lato"/>
          </a:endParaRPr>
        </a:p>
      </dsp:txBody>
      <dsp:txXfrm>
        <a:off x="2721121" y="1814070"/>
        <a:ext cx="2198827" cy="2239109"/>
      </dsp:txXfrm>
    </dsp:sp>
    <dsp:sp modelId="{2B48F25A-2814-484E-8274-18DFBFB6B229}">
      <dsp:nvSpPr>
        <dsp:cNvPr id="0" name=""/>
        <dsp:cNvSpPr/>
      </dsp:nvSpPr>
      <dsp:spPr>
        <a:xfrm>
          <a:off x="3960554" y="525058"/>
          <a:ext cx="2500275" cy="2500275"/>
        </a:xfrm>
        <a:prstGeom prst="circularArrow">
          <a:avLst>
            <a:gd name="adj1" fmla="val 2332"/>
            <a:gd name="adj2" fmla="val 281480"/>
            <a:gd name="adj3" fmla="val 19982688"/>
            <a:gd name="adj4" fmla="val 13015189"/>
            <a:gd name="adj5" fmla="val 272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B066386-F68F-4F3D-9404-3C94F6713ACC}">
      <dsp:nvSpPr>
        <dsp:cNvPr id="0" name=""/>
        <dsp:cNvSpPr/>
      </dsp:nvSpPr>
      <dsp:spPr>
        <a:xfrm>
          <a:off x="3284470" y="1062179"/>
          <a:ext cx="1954513" cy="40726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pl-PL" sz="1600" b="0" kern="1200" dirty="0" smtClean="0">
              <a:latin typeface="Lato"/>
            </a:rPr>
            <a:t>wymiar działań</a:t>
          </a:r>
          <a:endParaRPr lang="en-GB" sz="1600" b="0" kern="1200" dirty="0">
            <a:latin typeface="Lato"/>
          </a:endParaRPr>
        </a:p>
      </dsp:txBody>
      <dsp:txXfrm>
        <a:off x="3284470" y="1062179"/>
        <a:ext cx="1954513" cy="407268"/>
      </dsp:txXfrm>
    </dsp:sp>
    <dsp:sp modelId="{579EEAE5-8CE9-4CFB-A0C7-FAACCEB22E2C}">
      <dsp:nvSpPr>
        <dsp:cNvPr id="0" name=""/>
        <dsp:cNvSpPr/>
      </dsp:nvSpPr>
      <dsp:spPr>
        <a:xfrm>
          <a:off x="5441868" y="1203404"/>
          <a:ext cx="2198827" cy="2849775"/>
        </a:xfrm>
        <a:prstGeom prst="roundRect">
          <a:avLst>
            <a:gd name="adj" fmla="val 10000"/>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pl-PL" sz="1600" b="0" kern="1200" dirty="0" smtClean="0">
              <a:latin typeface="Lato"/>
            </a:rPr>
            <a:t>Zmiany strukturalne</a:t>
          </a:r>
          <a:endParaRPr lang="en-GB" sz="1600" b="0" kern="1200" dirty="0">
            <a:latin typeface="Lato"/>
          </a:endParaRPr>
        </a:p>
        <a:p>
          <a:pPr marL="171450" lvl="1" indent="-171450" algn="l" defTabSz="711200">
            <a:lnSpc>
              <a:spcPct val="90000"/>
            </a:lnSpc>
            <a:spcBef>
              <a:spcPct val="0"/>
            </a:spcBef>
            <a:spcAft>
              <a:spcPct val="15000"/>
            </a:spcAft>
            <a:buChar char="••"/>
          </a:pPr>
          <a:r>
            <a:rPr lang="pl-PL" sz="1600" b="0" kern="1200" dirty="0" smtClean="0">
              <a:latin typeface="Lato"/>
            </a:rPr>
            <a:t>Efekty synergii (synchronizacja efektów)</a:t>
          </a:r>
          <a:endParaRPr lang="en-GB" sz="1600" b="0" kern="1200" dirty="0">
            <a:latin typeface="Lato"/>
          </a:endParaRPr>
        </a:p>
      </dsp:txBody>
      <dsp:txXfrm>
        <a:off x="5441868" y="1203404"/>
        <a:ext cx="2198827" cy="2239109"/>
      </dsp:txXfrm>
    </dsp:sp>
    <dsp:sp modelId="{6554C602-0BE6-4809-958C-FD7C40EE4482}">
      <dsp:nvSpPr>
        <dsp:cNvPr id="0" name=""/>
        <dsp:cNvSpPr/>
      </dsp:nvSpPr>
      <dsp:spPr>
        <a:xfrm>
          <a:off x="5930870" y="3838472"/>
          <a:ext cx="1954513" cy="40726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pl-PL" sz="1600" b="0" kern="1200" dirty="0" smtClean="0">
              <a:latin typeface="Lato"/>
            </a:rPr>
            <a:t>skutki</a:t>
          </a:r>
          <a:endParaRPr lang="en-GB" sz="1600" b="0" kern="1200" dirty="0">
            <a:latin typeface="Lato"/>
          </a:endParaRPr>
        </a:p>
      </dsp:txBody>
      <dsp:txXfrm>
        <a:off x="5930870" y="3838472"/>
        <a:ext cx="1954513" cy="407268"/>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3022A25-1A80-46A9-9399-B67559217968}">
      <dsp:nvSpPr>
        <dsp:cNvPr id="0" name=""/>
        <dsp:cNvSpPr/>
      </dsp:nvSpPr>
      <dsp:spPr>
        <a:xfrm>
          <a:off x="145963" y="1891"/>
          <a:ext cx="3708271" cy="2224962"/>
        </a:xfrm>
        <a:prstGeom prst="rect">
          <a:avLst/>
        </a:prstGeom>
        <a:solidFill>
          <a:schemeClr val="bg1"/>
        </a:solidFill>
        <a:ln w="25400" cap="flat" cmpd="sng" algn="ctr">
          <a:solidFill>
            <a:srgbClr val="63646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b="0" kern="1200" dirty="0" smtClean="0">
              <a:solidFill>
                <a:srgbClr val="636466"/>
              </a:solidFill>
              <a:latin typeface="Lato"/>
            </a:rPr>
            <a:t>Miejskie dobra wspólne – system wytwarzający strumień jednostek zasobów (</a:t>
          </a:r>
          <a:r>
            <a:rPr lang="pl-PL" sz="1400" b="0" i="1" kern="1200" dirty="0" err="1" smtClean="0">
              <a:solidFill>
                <a:srgbClr val="636466"/>
              </a:solidFill>
              <a:latin typeface="Lato"/>
            </a:rPr>
            <a:t>common-pool</a:t>
          </a:r>
          <a:r>
            <a:rPr lang="pl-PL" sz="1400" b="0" i="1" kern="1200" dirty="0" smtClean="0">
              <a:solidFill>
                <a:srgbClr val="636466"/>
              </a:solidFill>
              <a:latin typeface="Lato"/>
            </a:rPr>
            <a:t> resources -  CPR</a:t>
          </a:r>
          <a:r>
            <a:rPr lang="pl-PL" sz="1400" b="0" kern="1200" dirty="0" smtClean="0">
              <a:solidFill>
                <a:srgbClr val="636466"/>
              </a:solidFill>
              <a:latin typeface="Lato"/>
            </a:rPr>
            <a:t>) , które wykorzystują/przywłaszczają (</a:t>
          </a:r>
          <a:r>
            <a:rPr lang="pl-PL" sz="1400" b="0" i="1" kern="1200" dirty="0" err="1" smtClean="0">
              <a:solidFill>
                <a:srgbClr val="636466"/>
              </a:solidFill>
              <a:latin typeface="Lato"/>
            </a:rPr>
            <a:t>appropriation</a:t>
          </a:r>
          <a:r>
            <a:rPr lang="pl-PL" sz="1400" b="0" kern="1200" dirty="0" smtClean="0">
              <a:solidFill>
                <a:srgbClr val="636466"/>
              </a:solidFill>
              <a:latin typeface="Lato"/>
            </a:rPr>
            <a:t>) użytkownicy miasta.  W przypadku miejskich CPR, system użytkowany jest wspólnie, ale jednostki zasobów są  rywalizacyjne  (na podstawie </a:t>
          </a:r>
          <a:r>
            <a:rPr lang="pl-PL" sz="1400" b="0" kern="1200" dirty="0" err="1" smtClean="0">
              <a:solidFill>
                <a:srgbClr val="636466"/>
              </a:solidFill>
              <a:latin typeface="Lato"/>
            </a:rPr>
            <a:t>Ostrom</a:t>
          </a:r>
          <a:r>
            <a:rPr lang="pl-PL" sz="1400" b="0" kern="1200" dirty="0" smtClean="0">
              <a:solidFill>
                <a:srgbClr val="636466"/>
              </a:solidFill>
              <a:latin typeface="Lato"/>
            </a:rPr>
            <a:t> 1991)</a:t>
          </a:r>
          <a:endParaRPr lang="en-GB" sz="1400" b="0" kern="1200" dirty="0">
            <a:solidFill>
              <a:srgbClr val="636466"/>
            </a:solidFill>
          </a:endParaRPr>
        </a:p>
      </dsp:txBody>
      <dsp:txXfrm>
        <a:off x="145963" y="1891"/>
        <a:ext cx="3708271" cy="2224962"/>
      </dsp:txXfrm>
    </dsp:sp>
    <dsp:sp modelId="{767FBE0A-EC20-4037-B980-5F63ADEF2AD9}">
      <dsp:nvSpPr>
        <dsp:cNvPr id="0" name=""/>
        <dsp:cNvSpPr/>
      </dsp:nvSpPr>
      <dsp:spPr>
        <a:xfrm>
          <a:off x="4225062" y="1891"/>
          <a:ext cx="3708271" cy="2224962"/>
        </a:xfrm>
        <a:prstGeom prst="rect">
          <a:avLst/>
        </a:prstGeom>
        <a:solidFill>
          <a:schemeClr val="bg1"/>
        </a:solidFill>
        <a:ln w="25400" cap="flat" cmpd="sng" algn="ctr">
          <a:solidFill>
            <a:srgbClr val="63646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b="0" kern="1200" dirty="0" smtClean="0">
              <a:solidFill>
                <a:srgbClr val="636466"/>
              </a:solidFill>
              <a:latin typeface="Lato"/>
            </a:rPr>
            <a:t>Miejskie dobra wspólne – te pierwotnie miejskie dobra publiczne, za które społeczność miasta bierze odpowiedzialność, chroni i wzmacnia dla wzajemnej korzyści. Pojęcie miejskich dóbr wspólnych jest nierozerwalnie związane z procesem </a:t>
          </a:r>
          <a:r>
            <a:rPr lang="pl-PL" sz="1400" b="0" kern="1200" dirty="0" err="1" smtClean="0">
              <a:solidFill>
                <a:srgbClr val="636466"/>
              </a:solidFill>
              <a:latin typeface="Lato"/>
            </a:rPr>
            <a:t>uwspólniania</a:t>
          </a:r>
          <a:r>
            <a:rPr lang="pl-PL" sz="1400" b="0" kern="1200" dirty="0" smtClean="0">
              <a:solidFill>
                <a:srgbClr val="636466"/>
              </a:solidFill>
              <a:latin typeface="Lato"/>
            </a:rPr>
            <a:t> (</a:t>
          </a:r>
          <a:r>
            <a:rPr lang="pl-PL" sz="1400" b="0" i="1" kern="1200" dirty="0" err="1" smtClean="0">
              <a:solidFill>
                <a:srgbClr val="636466"/>
              </a:solidFill>
              <a:latin typeface="Lato"/>
            </a:rPr>
            <a:t>commoning</a:t>
          </a:r>
          <a:r>
            <a:rPr lang="pl-PL" sz="1400" b="0" kern="1200" dirty="0" smtClean="0">
              <a:solidFill>
                <a:srgbClr val="636466"/>
              </a:solidFill>
              <a:latin typeface="Lato"/>
            </a:rPr>
            <a:t>) (Harvey 2012)</a:t>
          </a:r>
          <a:endParaRPr lang="en-GB" sz="1400" b="0" kern="1200" dirty="0">
            <a:solidFill>
              <a:srgbClr val="636466"/>
            </a:solidFill>
          </a:endParaRPr>
        </a:p>
      </dsp:txBody>
      <dsp:txXfrm>
        <a:off x="4225062" y="1891"/>
        <a:ext cx="3708271" cy="2224962"/>
      </dsp:txXfrm>
    </dsp:sp>
    <dsp:sp modelId="{C6DEE311-0A84-466B-9391-38A81142F7BF}">
      <dsp:nvSpPr>
        <dsp:cNvPr id="0" name=""/>
        <dsp:cNvSpPr/>
      </dsp:nvSpPr>
      <dsp:spPr>
        <a:xfrm>
          <a:off x="145963" y="2597681"/>
          <a:ext cx="3708271" cy="2224962"/>
        </a:xfrm>
        <a:prstGeom prst="rect">
          <a:avLst/>
        </a:prstGeom>
        <a:solidFill>
          <a:schemeClr val="bg1"/>
        </a:solidFill>
        <a:ln w="25400" cap="flat" cmpd="sng" algn="ctr">
          <a:solidFill>
            <a:srgbClr val="63646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b="0" kern="1200" dirty="0" smtClean="0">
              <a:solidFill>
                <a:srgbClr val="636466"/>
              </a:solidFill>
              <a:latin typeface="Lato"/>
            </a:rPr>
            <a:t>Miejskie dobra wspólne – dobra z powszechnym dostępem i możliwością użytkowania, w przypadku których w proces współprodukcji (</a:t>
          </a:r>
          <a:r>
            <a:rPr lang="pl-PL" sz="1400" b="0" i="1" kern="1200" dirty="0" err="1" smtClean="0">
              <a:solidFill>
                <a:srgbClr val="636466"/>
              </a:solidFill>
              <a:latin typeface="Lato"/>
            </a:rPr>
            <a:t>co-production</a:t>
          </a:r>
          <a:r>
            <a:rPr lang="pl-PL" sz="1400" b="0" kern="1200" dirty="0" smtClean="0">
              <a:solidFill>
                <a:srgbClr val="636466"/>
              </a:solidFill>
              <a:latin typeface="Lato"/>
            </a:rPr>
            <a:t>) i współzarządzania (</a:t>
          </a:r>
          <a:r>
            <a:rPr lang="pl-PL" sz="1400" b="0" i="1" kern="1200" dirty="0" smtClean="0">
              <a:solidFill>
                <a:srgbClr val="636466"/>
              </a:solidFill>
              <a:latin typeface="Lato"/>
            </a:rPr>
            <a:t>co-management</a:t>
          </a:r>
          <a:r>
            <a:rPr lang="pl-PL" sz="1400" b="0" kern="1200" dirty="0" smtClean="0">
              <a:solidFill>
                <a:srgbClr val="636466"/>
              </a:solidFill>
              <a:latin typeface="Lato"/>
            </a:rPr>
            <a:t>) zaangażowani są członkowie społeczności (</a:t>
          </a:r>
          <a:r>
            <a:rPr lang="pl-PL" sz="1400" b="0" kern="1200" dirty="0" err="1" smtClean="0">
              <a:solidFill>
                <a:srgbClr val="636466"/>
              </a:solidFill>
              <a:latin typeface="Lato"/>
            </a:rPr>
            <a:t>Iaione</a:t>
          </a:r>
          <a:r>
            <a:rPr lang="pl-PL" sz="1400" b="0" kern="1200" dirty="0" smtClean="0">
              <a:solidFill>
                <a:srgbClr val="636466"/>
              </a:solidFill>
              <a:latin typeface="Lato"/>
            </a:rPr>
            <a:t> 2016) </a:t>
          </a:r>
          <a:endParaRPr lang="en-GB" sz="1400" b="0" kern="1200" dirty="0">
            <a:solidFill>
              <a:srgbClr val="636466"/>
            </a:solidFill>
          </a:endParaRPr>
        </a:p>
      </dsp:txBody>
      <dsp:txXfrm>
        <a:off x="145963" y="2597681"/>
        <a:ext cx="3708271" cy="2224962"/>
      </dsp:txXfrm>
    </dsp:sp>
    <dsp:sp modelId="{7C2EC0CF-E3B0-4A0E-86E2-9096D6A0B636}">
      <dsp:nvSpPr>
        <dsp:cNvPr id="0" name=""/>
        <dsp:cNvSpPr/>
      </dsp:nvSpPr>
      <dsp:spPr>
        <a:xfrm>
          <a:off x="4225062" y="2597681"/>
          <a:ext cx="3708271" cy="2224962"/>
        </a:xfrm>
        <a:prstGeom prst="rect">
          <a:avLst/>
        </a:prstGeom>
        <a:solidFill>
          <a:schemeClr val="bg1"/>
        </a:solidFill>
        <a:ln w="25400" cap="flat" cmpd="sng" algn="ctr">
          <a:solidFill>
            <a:srgbClr val="63646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b="0" kern="1200" dirty="0" smtClean="0">
              <a:solidFill>
                <a:srgbClr val="636466"/>
              </a:solidFill>
              <a:latin typeface="Lato"/>
            </a:rPr>
            <a:t>Miejskie dobra wspólne – dobra kolektywnie zarządzane przez grupy użytkowników, którzy są zdolni do współpracy w zakresie alokacji współdzielonych zasobów, osiągając przy tym wspólne korzyści i przezwyciężając problem jazdy na gapę (</a:t>
          </a:r>
          <a:r>
            <a:rPr lang="pl-PL" sz="1400" b="0" i="1" kern="1200" dirty="0" err="1" smtClean="0">
              <a:solidFill>
                <a:srgbClr val="636466"/>
              </a:solidFill>
              <a:latin typeface="Lato"/>
            </a:rPr>
            <a:t>free</a:t>
          </a:r>
          <a:r>
            <a:rPr lang="pl-PL" sz="1400" b="0" i="1" kern="1200" dirty="0" smtClean="0">
              <a:solidFill>
                <a:srgbClr val="636466"/>
              </a:solidFill>
              <a:latin typeface="Lato"/>
            </a:rPr>
            <a:t> </a:t>
          </a:r>
          <a:r>
            <a:rPr lang="pl-PL" sz="1400" b="0" i="1" kern="1200" dirty="0" err="1" smtClean="0">
              <a:solidFill>
                <a:srgbClr val="636466"/>
              </a:solidFill>
              <a:latin typeface="Lato"/>
            </a:rPr>
            <a:t>ride</a:t>
          </a:r>
          <a:r>
            <a:rPr lang="pl-PL" sz="1400" b="0" kern="1200" dirty="0" smtClean="0">
              <a:solidFill>
                <a:srgbClr val="636466"/>
              </a:solidFill>
              <a:latin typeface="Lato"/>
            </a:rPr>
            <a:t>) oraz inne wyzwania związane z ograniczonością dóbr wspólnych (Foster 2016)</a:t>
          </a:r>
        </a:p>
      </dsp:txBody>
      <dsp:txXfrm>
        <a:off x="4225062" y="2597681"/>
        <a:ext cx="3708271" cy="222496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EB1AC36-79AA-4BA4-BAA1-7CCB2EFDA50B}">
      <dsp:nvSpPr>
        <dsp:cNvPr id="0" name=""/>
        <dsp:cNvSpPr/>
      </dsp:nvSpPr>
      <dsp:spPr>
        <a:xfrm>
          <a:off x="6405" y="2792751"/>
          <a:ext cx="1214370" cy="607185"/>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pl-PL" sz="1200" b="0" kern="1200" dirty="0">
              <a:solidFill>
                <a:srgbClr val="636466"/>
              </a:solidFill>
              <a:latin typeface="Lato"/>
              <a:cs typeface="Times New Roman" pitchFamily="18" charset="0"/>
            </a:rPr>
            <a:t>Podejście zintegrowane, </a:t>
          </a:r>
          <a:r>
            <a:rPr lang="pl-PL" sz="1200" b="0" kern="1200" dirty="0" smtClean="0">
              <a:solidFill>
                <a:srgbClr val="636466"/>
              </a:solidFill>
              <a:latin typeface="Lato"/>
              <a:cs typeface="Times New Roman" pitchFamily="18" charset="0"/>
            </a:rPr>
            <a:t>uwzględniające: </a:t>
          </a:r>
          <a:endParaRPr lang="pl-PL" sz="1200" b="0" kern="1200" dirty="0">
            <a:solidFill>
              <a:srgbClr val="636466"/>
            </a:solidFill>
            <a:latin typeface="Lato"/>
            <a:cs typeface="Times New Roman" pitchFamily="18" charset="0"/>
          </a:endParaRPr>
        </a:p>
      </dsp:txBody>
      <dsp:txXfrm>
        <a:off x="6405" y="2792751"/>
        <a:ext cx="1214370" cy="607185"/>
      </dsp:txXfrm>
    </dsp:sp>
    <dsp:sp modelId="{DDC58E1F-8249-477E-95F9-DA169A52EB98}">
      <dsp:nvSpPr>
        <dsp:cNvPr id="0" name=""/>
        <dsp:cNvSpPr/>
      </dsp:nvSpPr>
      <dsp:spPr>
        <a:xfrm rot="16952364">
          <a:off x="344986" y="1995540"/>
          <a:ext cx="2237326" cy="17648"/>
        </a:xfrm>
        <a:custGeom>
          <a:avLst/>
          <a:gdLst/>
          <a:ahLst/>
          <a:cxnLst/>
          <a:rect l="0" t="0" r="0" b="0"/>
          <a:pathLst>
            <a:path>
              <a:moveTo>
                <a:pt x="0" y="8824"/>
              </a:moveTo>
              <a:lnTo>
                <a:pt x="2237326" y="8824"/>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pl-PL" sz="1200" b="0" kern="1200">
            <a:solidFill>
              <a:srgbClr val="636466"/>
            </a:solidFill>
            <a:latin typeface="Lato"/>
            <a:cs typeface="Times New Roman" pitchFamily="18" charset="0"/>
          </a:endParaRPr>
        </a:p>
      </dsp:txBody>
      <dsp:txXfrm rot="16952364">
        <a:off x="1407716" y="1948431"/>
        <a:ext cx="111866" cy="111866"/>
      </dsp:txXfrm>
    </dsp:sp>
    <dsp:sp modelId="{8887DCC1-318C-4AA4-B793-18ADBCC0EBEA}">
      <dsp:nvSpPr>
        <dsp:cNvPr id="0" name=""/>
        <dsp:cNvSpPr/>
      </dsp:nvSpPr>
      <dsp:spPr>
        <a:xfrm>
          <a:off x="1706523" y="608792"/>
          <a:ext cx="1610691" cy="607185"/>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pl-PL" sz="1200" b="0" kern="1200">
              <a:solidFill>
                <a:srgbClr val="636466"/>
              </a:solidFill>
              <a:latin typeface="Lato"/>
              <a:cs typeface="Times New Roman" pitchFamily="18" charset="0"/>
            </a:rPr>
            <a:t>kompleksowość</a:t>
          </a:r>
        </a:p>
      </dsp:txBody>
      <dsp:txXfrm>
        <a:off x="1706523" y="608792"/>
        <a:ext cx="1610691" cy="607185"/>
      </dsp:txXfrm>
    </dsp:sp>
    <dsp:sp modelId="{E525D513-925B-4A55-9621-EADD7C327F1A}">
      <dsp:nvSpPr>
        <dsp:cNvPr id="0" name=""/>
        <dsp:cNvSpPr/>
      </dsp:nvSpPr>
      <dsp:spPr>
        <a:xfrm rot="19457599">
          <a:off x="3260989" y="728994"/>
          <a:ext cx="598200" cy="17648"/>
        </a:xfrm>
        <a:custGeom>
          <a:avLst/>
          <a:gdLst/>
          <a:ahLst/>
          <a:cxnLst/>
          <a:rect l="0" t="0" r="0" b="0"/>
          <a:pathLst>
            <a:path>
              <a:moveTo>
                <a:pt x="0" y="8824"/>
              </a:moveTo>
              <a:lnTo>
                <a:pt x="598200" y="8824"/>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pl-PL" sz="1200" b="0" kern="1200">
            <a:solidFill>
              <a:srgbClr val="636466"/>
            </a:solidFill>
            <a:latin typeface="Lato"/>
            <a:cs typeface="Times New Roman" pitchFamily="18" charset="0"/>
          </a:endParaRPr>
        </a:p>
      </dsp:txBody>
      <dsp:txXfrm rot="19457599">
        <a:off x="3545134" y="722864"/>
        <a:ext cx="29910" cy="29910"/>
      </dsp:txXfrm>
    </dsp:sp>
    <dsp:sp modelId="{49139ADE-8B98-4677-91F1-5436F9759CA1}">
      <dsp:nvSpPr>
        <dsp:cNvPr id="0" name=""/>
        <dsp:cNvSpPr/>
      </dsp:nvSpPr>
      <dsp:spPr>
        <a:xfrm>
          <a:off x="3802963" y="259661"/>
          <a:ext cx="2308578" cy="607185"/>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pl-PL" sz="1200" b="0" kern="1200" dirty="0">
              <a:solidFill>
                <a:srgbClr val="636466"/>
              </a:solidFill>
              <a:latin typeface="Lato"/>
              <a:cs typeface="Times New Roman" pitchFamily="18" charset="0"/>
            </a:rPr>
            <a:t>analizowanie zjawisk kryzysowych oraz planowanie działań   </a:t>
          </a:r>
          <a:r>
            <a:rPr lang="pl-PL" sz="1200" b="0" kern="1200" dirty="0" smtClean="0">
              <a:solidFill>
                <a:srgbClr val="636466"/>
              </a:solidFill>
              <a:latin typeface="Lato"/>
              <a:cs typeface="Times New Roman" pitchFamily="18" charset="0"/>
            </a:rPr>
            <a:t>w </a:t>
          </a:r>
          <a:r>
            <a:rPr lang="pl-PL" sz="1200" b="0" kern="1200" dirty="0">
              <a:solidFill>
                <a:srgbClr val="636466"/>
              </a:solidFill>
              <a:latin typeface="Lato"/>
              <a:cs typeface="Times New Roman" pitchFamily="18" charset="0"/>
            </a:rPr>
            <a:t>podsystemie społeczno-gospodarczym</a:t>
          </a:r>
        </a:p>
      </dsp:txBody>
      <dsp:txXfrm>
        <a:off x="3802963" y="259661"/>
        <a:ext cx="2308578" cy="607185"/>
      </dsp:txXfrm>
    </dsp:sp>
    <dsp:sp modelId="{61605AD3-B2BD-43C9-8CF5-D2C9503970CC}">
      <dsp:nvSpPr>
        <dsp:cNvPr id="0" name=""/>
        <dsp:cNvSpPr/>
      </dsp:nvSpPr>
      <dsp:spPr>
        <a:xfrm rot="2142401">
          <a:off x="3260989" y="1078126"/>
          <a:ext cx="598200" cy="17648"/>
        </a:xfrm>
        <a:custGeom>
          <a:avLst/>
          <a:gdLst/>
          <a:ahLst/>
          <a:cxnLst/>
          <a:rect l="0" t="0" r="0" b="0"/>
          <a:pathLst>
            <a:path>
              <a:moveTo>
                <a:pt x="0" y="8824"/>
              </a:moveTo>
              <a:lnTo>
                <a:pt x="598200" y="8824"/>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pl-PL" sz="1200" b="0" kern="1200">
            <a:solidFill>
              <a:srgbClr val="636466"/>
            </a:solidFill>
            <a:latin typeface="Lato"/>
            <a:cs typeface="Times New Roman" pitchFamily="18" charset="0"/>
          </a:endParaRPr>
        </a:p>
      </dsp:txBody>
      <dsp:txXfrm rot="2142401">
        <a:off x="3545134" y="1071995"/>
        <a:ext cx="29910" cy="29910"/>
      </dsp:txXfrm>
    </dsp:sp>
    <dsp:sp modelId="{992DED31-4E89-43C0-ABC8-CCD7053DC287}">
      <dsp:nvSpPr>
        <dsp:cNvPr id="0" name=""/>
        <dsp:cNvSpPr/>
      </dsp:nvSpPr>
      <dsp:spPr>
        <a:xfrm>
          <a:off x="3802963" y="957923"/>
          <a:ext cx="2308578" cy="607185"/>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pl-PL" sz="1200" b="0" kern="1200" dirty="0">
              <a:solidFill>
                <a:srgbClr val="636466"/>
              </a:solidFill>
              <a:latin typeface="Lato"/>
              <a:cs typeface="Times New Roman" pitchFamily="18" charset="0"/>
            </a:rPr>
            <a:t>analizowanie zjawisk kryzysowych oraz planowanie działań   </a:t>
          </a:r>
          <a:r>
            <a:rPr lang="pl-PL" sz="1200" b="0" kern="1200" dirty="0" smtClean="0">
              <a:solidFill>
                <a:srgbClr val="636466"/>
              </a:solidFill>
              <a:latin typeface="Lato"/>
              <a:cs typeface="Times New Roman" pitchFamily="18" charset="0"/>
            </a:rPr>
            <a:t>w </a:t>
          </a:r>
          <a:r>
            <a:rPr lang="pl-PL" sz="1200" b="0" kern="1200" dirty="0">
              <a:solidFill>
                <a:srgbClr val="636466"/>
              </a:solidFill>
              <a:latin typeface="Lato"/>
              <a:cs typeface="Times New Roman" pitchFamily="18" charset="0"/>
            </a:rPr>
            <a:t>podsystemie urbanistycznym</a:t>
          </a:r>
        </a:p>
      </dsp:txBody>
      <dsp:txXfrm>
        <a:off x="3802963" y="957923"/>
        <a:ext cx="2308578" cy="607185"/>
      </dsp:txXfrm>
    </dsp:sp>
    <dsp:sp modelId="{9E8A2500-262D-40B6-A36F-3A279834370D}">
      <dsp:nvSpPr>
        <dsp:cNvPr id="0" name=""/>
        <dsp:cNvSpPr/>
      </dsp:nvSpPr>
      <dsp:spPr>
        <a:xfrm rot="18289469">
          <a:off x="1038348" y="2738388"/>
          <a:ext cx="850600" cy="17648"/>
        </a:xfrm>
        <a:custGeom>
          <a:avLst/>
          <a:gdLst/>
          <a:ahLst/>
          <a:cxnLst/>
          <a:rect l="0" t="0" r="0" b="0"/>
          <a:pathLst>
            <a:path>
              <a:moveTo>
                <a:pt x="0" y="8824"/>
              </a:moveTo>
              <a:lnTo>
                <a:pt x="850600" y="8824"/>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pl-PL" sz="1200" b="0" kern="1200">
            <a:solidFill>
              <a:srgbClr val="636466"/>
            </a:solidFill>
            <a:latin typeface="Lato"/>
            <a:cs typeface="Times New Roman" pitchFamily="18" charset="0"/>
          </a:endParaRPr>
        </a:p>
      </dsp:txBody>
      <dsp:txXfrm rot="18289469">
        <a:off x="1442384" y="2725948"/>
        <a:ext cx="42530" cy="42530"/>
      </dsp:txXfrm>
    </dsp:sp>
    <dsp:sp modelId="{1A87571D-1D66-4E39-899E-64458708E2E3}">
      <dsp:nvSpPr>
        <dsp:cNvPr id="0" name=""/>
        <dsp:cNvSpPr/>
      </dsp:nvSpPr>
      <dsp:spPr>
        <a:xfrm>
          <a:off x="1706523" y="2094489"/>
          <a:ext cx="1610691" cy="607185"/>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pl-PL" sz="1200" b="0" kern="1200">
              <a:solidFill>
                <a:srgbClr val="636466"/>
              </a:solidFill>
              <a:latin typeface="Lato"/>
              <a:cs typeface="Times New Roman" pitchFamily="18" charset="0"/>
            </a:rPr>
            <a:t>spójność </a:t>
          </a:r>
        </a:p>
      </dsp:txBody>
      <dsp:txXfrm>
        <a:off x="1706523" y="2094489"/>
        <a:ext cx="1610691" cy="607185"/>
      </dsp:txXfrm>
    </dsp:sp>
    <dsp:sp modelId="{43828E5B-CDB7-4151-ACCA-35A8B1DA7D45}">
      <dsp:nvSpPr>
        <dsp:cNvPr id="0" name=""/>
        <dsp:cNvSpPr/>
      </dsp:nvSpPr>
      <dsp:spPr>
        <a:xfrm rot="19457599">
          <a:off x="3260989" y="2214691"/>
          <a:ext cx="598200" cy="17648"/>
        </a:xfrm>
        <a:custGeom>
          <a:avLst/>
          <a:gdLst/>
          <a:ahLst/>
          <a:cxnLst/>
          <a:rect l="0" t="0" r="0" b="0"/>
          <a:pathLst>
            <a:path>
              <a:moveTo>
                <a:pt x="0" y="8824"/>
              </a:moveTo>
              <a:lnTo>
                <a:pt x="598200" y="8824"/>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pl-PL" sz="1200" b="0" kern="1200">
            <a:solidFill>
              <a:srgbClr val="636466"/>
            </a:solidFill>
            <a:latin typeface="Lato"/>
            <a:cs typeface="Times New Roman" pitchFamily="18" charset="0"/>
          </a:endParaRPr>
        </a:p>
      </dsp:txBody>
      <dsp:txXfrm rot="19457599">
        <a:off x="3545134" y="2208561"/>
        <a:ext cx="29910" cy="29910"/>
      </dsp:txXfrm>
    </dsp:sp>
    <dsp:sp modelId="{20267E88-22F4-46C2-A880-BAA62887F210}">
      <dsp:nvSpPr>
        <dsp:cNvPr id="0" name=""/>
        <dsp:cNvSpPr/>
      </dsp:nvSpPr>
      <dsp:spPr>
        <a:xfrm>
          <a:off x="3802963" y="1656186"/>
          <a:ext cx="2308578" cy="785527"/>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pl-PL" sz="1200" b="0" kern="1200" dirty="0">
              <a:solidFill>
                <a:srgbClr val="636466"/>
              </a:solidFill>
              <a:latin typeface="Lato"/>
              <a:cs typeface="Times New Roman" pitchFamily="18" charset="0"/>
            </a:rPr>
            <a:t>zgodność ze strategią rozwoju miasta oraz studium uwarunkowań i kierunków </a:t>
          </a:r>
          <a:r>
            <a:rPr lang="pl-PL" sz="1200" b="0" kern="1200" dirty="0" smtClean="0">
              <a:solidFill>
                <a:srgbClr val="636466"/>
              </a:solidFill>
              <a:latin typeface="Lato"/>
              <a:cs typeface="Times New Roman" pitchFamily="18" charset="0"/>
            </a:rPr>
            <a:t>zagospodarowania przestrzennego</a:t>
          </a:r>
          <a:endParaRPr lang="pl-PL" sz="1200" b="0" kern="1200" dirty="0">
            <a:solidFill>
              <a:srgbClr val="636466"/>
            </a:solidFill>
            <a:latin typeface="Lato"/>
            <a:cs typeface="Times New Roman" pitchFamily="18" charset="0"/>
          </a:endParaRPr>
        </a:p>
      </dsp:txBody>
      <dsp:txXfrm>
        <a:off x="3802963" y="1656186"/>
        <a:ext cx="2308578" cy="785527"/>
      </dsp:txXfrm>
    </dsp:sp>
    <dsp:sp modelId="{EB36FFFA-4C4C-48F0-AECC-6680A0E2AF74}">
      <dsp:nvSpPr>
        <dsp:cNvPr id="0" name=""/>
        <dsp:cNvSpPr/>
      </dsp:nvSpPr>
      <dsp:spPr>
        <a:xfrm rot="2523644">
          <a:off x="3232957" y="2608408"/>
          <a:ext cx="654263" cy="17648"/>
        </a:xfrm>
        <a:custGeom>
          <a:avLst/>
          <a:gdLst/>
          <a:ahLst/>
          <a:cxnLst/>
          <a:rect l="0" t="0" r="0" b="0"/>
          <a:pathLst>
            <a:path>
              <a:moveTo>
                <a:pt x="0" y="8824"/>
              </a:moveTo>
              <a:lnTo>
                <a:pt x="654263" y="8824"/>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pl-PL" sz="1200" b="0" kern="1200">
            <a:solidFill>
              <a:srgbClr val="636466"/>
            </a:solidFill>
            <a:latin typeface="Lato"/>
            <a:cs typeface="Times New Roman" pitchFamily="18" charset="0"/>
          </a:endParaRPr>
        </a:p>
      </dsp:txBody>
      <dsp:txXfrm rot="2523644">
        <a:off x="3543732" y="2600876"/>
        <a:ext cx="32713" cy="32713"/>
      </dsp:txXfrm>
    </dsp:sp>
    <dsp:sp modelId="{D2A6B7EB-5E65-4CE2-B077-12C47100AFFA}">
      <dsp:nvSpPr>
        <dsp:cNvPr id="0" name=""/>
        <dsp:cNvSpPr/>
      </dsp:nvSpPr>
      <dsp:spPr>
        <a:xfrm>
          <a:off x="3802963" y="2532791"/>
          <a:ext cx="2308578" cy="607185"/>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pl-PL" sz="1200" b="0" kern="1200" dirty="0">
              <a:solidFill>
                <a:srgbClr val="636466"/>
              </a:solidFill>
              <a:latin typeface="Lato"/>
              <a:cs typeface="Times New Roman" pitchFamily="18" charset="0"/>
            </a:rPr>
            <a:t>zgodność z programami operacyjnymi, w tym dotychczasowym </a:t>
          </a:r>
          <a:r>
            <a:rPr lang="pl-PL" sz="1200" b="0" kern="1200" dirty="0" smtClean="0">
              <a:solidFill>
                <a:srgbClr val="636466"/>
              </a:solidFill>
              <a:latin typeface="Lato"/>
              <a:cs typeface="Times New Roman" pitchFamily="18" charset="0"/>
            </a:rPr>
            <a:t>programem rewitalizacji</a:t>
          </a:r>
          <a:endParaRPr lang="pl-PL" sz="1200" b="0" kern="1200" dirty="0">
            <a:solidFill>
              <a:srgbClr val="636466"/>
            </a:solidFill>
            <a:latin typeface="Lato"/>
            <a:cs typeface="Times New Roman" pitchFamily="18" charset="0"/>
          </a:endParaRPr>
        </a:p>
      </dsp:txBody>
      <dsp:txXfrm>
        <a:off x="3802963" y="2532791"/>
        <a:ext cx="2308578" cy="607185"/>
      </dsp:txXfrm>
    </dsp:sp>
    <dsp:sp modelId="{928A8725-5D23-40FE-812F-DC6B52BDD927}">
      <dsp:nvSpPr>
        <dsp:cNvPr id="0" name=""/>
        <dsp:cNvSpPr/>
      </dsp:nvSpPr>
      <dsp:spPr>
        <a:xfrm rot="3499837">
          <a:off x="1001047" y="3481237"/>
          <a:ext cx="925204" cy="17648"/>
        </a:xfrm>
        <a:custGeom>
          <a:avLst/>
          <a:gdLst/>
          <a:ahLst/>
          <a:cxnLst/>
          <a:rect l="0" t="0" r="0" b="0"/>
          <a:pathLst>
            <a:path>
              <a:moveTo>
                <a:pt x="0" y="8824"/>
              </a:moveTo>
              <a:lnTo>
                <a:pt x="925204" y="8824"/>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pl-PL" sz="1200" b="0" kern="1200">
            <a:solidFill>
              <a:srgbClr val="636466"/>
            </a:solidFill>
            <a:latin typeface="Lato"/>
            <a:cs typeface="Times New Roman" pitchFamily="18" charset="0"/>
          </a:endParaRPr>
        </a:p>
      </dsp:txBody>
      <dsp:txXfrm rot="3499837">
        <a:off x="1440519" y="3466931"/>
        <a:ext cx="46260" cy="46260"/>
      </dsp:txXfrm>
    </dsp:sp>
    <dsp:sp modelId="{000E72FA-34C2-4B84-946E-55970CF4CA96}">
      <dsp:nvSpPr>
        <dsp:cNvPr id="0" name=""/>
        <dsp:cNvSpPr/>
      </dsp:nvSpPr>
      <dsp:spPr>
        <a:xfrm>
          <a:off x="1706523" y="3580185"/>
          <a:ext cx="1610691" cy="607185"/>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pl-PL" sz="1200" b="0" kern="1200">
              <a:solidFill>
                <a:srgbClr val="636466"/>
              </a:solidFill>
              <a:latin typeface="Lato"/>
              <a:cs typeface="Times New Roman" pitchFamily="18" charset="0"/>
            </a:rPr>
            <a:t>komplementarność</a:t>
          </a:r>
        </a:p>
      </dsp:txBody>
      <dsp:txXfrm>
        <a:off x="1706523" y="3580185"/>
        <a:ext cx="1610691" cy="607185"/>
      </dsp:txXfrm>
    </dsp:sp>
    <dsp:sp modelId="{3EB7D974-8F89-4064-BD31-2C852FC022E1}">
      <dsp:nvSpPr>
        <dsp:cNvPr id="0" name=""/>
        <dsp:cNvSpPr/>
      </dsp:nvSpPr>
      <dsp:spPr>
        <a:xfrm rot="19457599">
          <a:off x="3260989" y="3700388"/>
          <a:ext cx="598200" cy="17648"/>
        </a:xfrm>
        <a:custGeom>
          <a:avLst/>
          <a:gdLst/>
          <a:ahLst/>
          <a:cxnLst/>
          <a:rect l="0" t="0" r="0" b="0"/>
          <a:pathLst>
            <a:path>
              <a:moveTo>
                <a:pt x="0" y="8824"/>
              </a:moveTo>
              <a:lnTo>
                <a:pt x="598200" y="8824"/>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pl-PL" sz="1200" b="0" kern="1200">
            <a:solidFill>
              <a:srgbClr val="636466"/>
            </a:solidFill>
            <a:latin typeface="Lato"/>
            <a:cs typeface="Times New Roman" pitchFamily="18" charset="0"/>
          </a:endParaRPr>
        </a:p>
      </dsp:txBody>
      <dsp:txXfrm rot="19457599">
        <a:off x="3545134" y="3694257"/>
        <a:ext cx="29910" cy="29910"/>
      </dsp:txXfrm>
    </dsp:sp>
    <dsp:sp modelId="{F251027F-6D8C-4980-BBA3-AFD5F80E67FA}">
      <dsp:nvSpPr>
        <dsp:cNvPr id="0" name=""/>
        <dsp:cNvSpPr/>
      </dsp:nvSpPr>
      <dsp:spPr>
        <a:xfrm>
          <a:off x="3802963" y="3231054"/>
          <a:ext cx="2308578" cy="607185"/>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pl-PL" sz="1200" b="0" kern="1200" dirty="0">
              <a:solidFill>
                <a:srgbClr val="636466"/>
              </a:solidFill>
              <a:latin typeface="Lato"/>
              <a:cs typeface="Times New Roman" pitchFamily="18" charset="0"/>
            </a:rPr>
            <a:t>efekt synergii poprzez </a:t>
          </a:r>
          <a:r>
            <a:rPr lang="pl-PL" sz="1200" b="0" kern="1200" dirty="0" smtClean="0">
              <a:solidFill>
                <a:srgbClr val="636466"/>
              </a:solidFill>
              <a:latin typeface="Lato"/>
              <a:cs typeface="Times New Roman" pitchFamily="18" charset="0"/>
            </a:rPr>
            <a:t>łączenie miękkich" </a:t>
          </a:r>
          <a:r>
            <a:rPr lang="pl-PL" sz="1200" b="0" kern="1200" dirty="0">
              <a:solidFill>
                <a:srgbClr val="636466"/>
              </a:solidFill>
              <a:latin typeface="Lato"/>
              <a:cs typeface="Times New Roman" pitchFamily="18" charset="0"/>
            </a:rPr>
            <a:t>i "twardych" projektów rewitalizacji</a:t>
          </a:r>
        </a:p>
      </dsp:txBody>
      <dsp:txXfrm>
        <a:off x="3802963" y="3231054"/>
        <a:ext cx="2308578" cy="607185"/>
      </dsp:txXfrm>
    </dsp:sp>
    <dsp:sp modelId="{585905C4-B5DB-463B-932A-623CC36ADA71}">
      <dsp:nvSpPr>
        <dsp:cNvPr id="0" name=""/>
        <dsp:cNvSpPr/>
      </dsp:nvSpPr>
      <dsp:spPr>
        <a:xfrm rot="2142401">
          <a:off x="3260989" y="4049519"/>
          <a:ext cx="598200" cy="17648"/>
        </a:xfrm>
        <a:custGeom>
          <a:avLst/>
          <a:gdLst/>
          <a:ahLst/>
          <a:cxnLst/>
          <a:rect l="0" t="0" r="0" b="0"/>
          <a:pathLst>
            <a:path>
              <a:moveTo>
                <a:pt x="0" y="8824"/>
              </a:moveTo>
              <a:lnTo>
                <a:pt x="598200" y="8824"/>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pl-PL" sz="1200" b="0" kern="1200">
            <a:solidFill>
              <a:srgbClr val="636466"/>
            </a:solidFill>
            <a:latin typeface="Lato"/>
            <a:cs typeface="Times New Roman" pitchFamily="18" charset="0"/>
          </a:endParaRPr>
        </a:p>
      </dsp:txBody>
      <dsp:txXfrm rot="2142401">
        <a:off x="3545134" y="4043389"/>
        <a:ext cx="29910" cy="29910"/>
      </dsp:txXfrm>
    </dsp:sp>
    <dsp:sp modelId="{525EBA65-29E1-4BAF-B6CD-863FE8E6DC87}">
      <dsp:nvSpPr>
        <dsp:cNvPr id="0" name=""/>
        <dsp:cNvSpPr/>
      </dsp:nvSpPr>
      <dsp:spPr>
        <a:xfrm>
          <a:off x="3802963" y="3929317"/>
          <a:ext cx="2308578" cy="607185"/>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pl-PL" sz="1200" b="0" kern="1200" dirty="0">
              <a:solidFill>
                <a:srgbClr val="636466"/>
              </a:solidFill>
              <a:latin typeface="Lato"/>
              <a:cs typeface="Times New Roman" pitchFamily="18" charset="0"/>
            </a:rPr>
            <a:t>zmiany strukturalne poprzez realizację projektów </a:t>
          </a:r>
          <a:r>
            <a:rPr lang="pl-PL" sz="1200" b="0" kern="1200" dirty="0" smtClean="0">
              <a:solidFill>
                <a:srgbClr val="636466"/>
              </a:solidFill>
              <a:latin typeface="Lato"/>
              <a:cs typeface="Times New Roman" pitchFamily="18" charset="0"/>
            </a:rPr>
            <a:t>rdzeniowych i uzupełniających </a:t>
          </a:r>
          <a:endParaRPr lang="pl-PL" sz="1200" b="0" kern="1200" dirty="0">
            <a:solidFill>
              <a:srgbClr val="636466"/>
            </a:solidFill>
            <a:latin typeface="Lato"/>
            <a:cs typeface="Times New Roman" pitchFamily="18" charset="0"/>
          </a:endParaRPr>
        </a:p>
      </dsp:txBody>
      <dsp:txXfrm>
        <a:off x="3802963" y="3929317"/>
        <a:ext cx="2308578" cy="607185"/>
      </dsp:txXfrm>
    </dsp:sp>
    <dsp:sp modelId="{675E27F6-95E7-48B6-A3EF-286547508299}">
      <dsp:nvSpPr>
        <dsp:cNvPr id="0" name=""/>
        <dsp:cNvSpPr/>
      </dsp:nvSpPr>
      <dsp:spPr>
        <a:xfrm rot="4647636">
          <a:off x="344986" y="4179499"/>
          <a:ext cx="2237326" cy="17648"/>
        </a:xfrm>
        <a:custGeom>
          <a:avLst/>
          <a:gdLst/>
          <a:ahLst/>
          <a:cxnLst/>
          <a:rect l="0" t="0" r="0" b="0"/>
          <a:pathLst>
            <a:path>
              <a:moveTo>
                <a:pt x="0" y="8824"/>
              </a:moveTo>
              <a:lnTo>
                <a:pt x="2237326" y="8824"/>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pl-PL" sz="1200" b="0" kern="1200">
            <a:solidFill>
              <a:srgbClr val="636466"/>
            </a:solidFill>
            <a:latin typeface="Lato"/>
            <a:cs typeface="Times New Roman" pitchFamily="18" charset="0"/>
          </a:endParaRPr>
        </a:p>
      </dsp:txBody>
      <dsp:txXfrm rot="4647636">
        <a:off x="1407716" y="4132391"/>
        <a:ext cx="111866" cy="111866"/>
      </dsp:txXfrm>
    </dsp:sp>
    <dsp:sp modelId="{4FE6CFE7-2C67-4288-8C4C-684367CD47C8}">
      <dsp:nvSpPr>
        <dsp:cNvPr id="0" name=""/>
        <dsp:cNvSpPr/>
      </dsp:nvSpPr>
      <dsp:spPr>
        <a:xfrm>
          <a:off x="1706523" y="4976711"/>
          <a:ext cx="1610691" cy="607185"/>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pl-PL" sz="1200" b="0" kern="1200" dirty="0">
              <a:solidFill>
                <a:srgbClr val="636466"/>
              </a:solidFill>
              <a:latin typeface="Lato"/>
              <a:cs typeface="Times New Roman" pitchFamily="18" charset="0"/>
            </a:rPr>
            <a:t>współodpowiedzialność </a:t>
          </a:r>
        </a:p>
      </dsp:txBody>
      <dsp:txXfrm>
        <a:off x="1706523" y="4976711"/>
        <a:ext cx="1610691" cy="607185"/>
      </dsp:txXfrm>
    </dsp:sp>
    <dsp:sp modelId="{649FBF38-FF22-481D-87EA-4A32321B710B}">
      <dsp:nvSpPr>
        <dsp:cNvPr id="0" name=""/>
        <dsp:cNvSpPr/>
      </dsp:nvSpPr>
      <dsp:spPr>
        <a:xfrm rot="19457599">
          <a:off x="3260989" y="5096913"/>
          <a:ext cx="598200" cy="17648"/>
        </a:xfrm>
        <a:custGeom>
          <a:avLst/>
          <a:gdLst/>
          <a:ahLst/>
          <a:cxnLst/>
          <a:rect l="0" t="0" r="0" b="0"/>
          <a:pathLst>
            <a:path>
              <a:moveTo>
                <a:pt x="0" y="8824"/>
              </a:moveTo>
              <a:lnTo>
                <a:pt x="598200" y="8824"/>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pl-PL" sz="1200" b="0" kern="1200">
            <a:solidFill>
              <a:srgbClr val="636466"/>
            </a:solidFill>
            <a:latin typeface="Lato"/>
            <a:cs typeface="Times New Roman" pitchFamily="18" charset="0"/>
          </a:endParaRPr>
        </a:p>
      </dsp:txBody>
      <dsp:txXfrm rot="19457599">
        <a:off x="3545134" y="5090783"/>
        <a:ext cx="29910" cy="29910"/>
      </dsp:txXfrm>
    </dsp:sp>
    <dsp:sp modelId="{D07F92E8-3549-4D43-BD3E-51ED9FEFF583}">
      <dsp:nvSpPr>
        <dsp:cNvPr id="0" name=""/>
        <dsp:cNvSpPr/>
      </dsp:nvSpPr>
      <dsp:spPr>
        <a:xfrm>
          <a:off x="3802963" y="4627580"/>
          <a:ext cx="2308578" cy="607185"/>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pl-PL" sz="1200" b="0" kern="1200">
              <a:solidFill>
                <a:srgbClr val="636466"/>
              </a:solidFill>
              <a:latin typeface="Lato"/>
              <a:cs typeface="Times New Roman" pitchFamily="18" charset="0"/>
            </a:rPr>
            <a:t>współpraca różnych grup interesariuszy</a:t>
          </a:r>
        </a:p>
      </dsp:txBody>
      <dsp:txXfrm>
        <a:off x="3802963" y="4627580"/>
        <a:ext cx="2308578" cy="607185"/>
      </dsp:txXfrm>
    </dsp:sp>
    <dsp:sp modelId="{C0123045-582C-48A6-83A1-46661BB3C8A1}">
      <dsp:nvSpPr>
        <dsp:cNvPr id="0" name=""/>
        <dsp:cNvSpPr/>
      </dsp:nvSpPr>
      <dsp:spPr>
        <a:xfrm rot="2142401">
          <a:off x="3260989" y="5446045"/>
          <a:ext cx="598200" cy="17648"/>
        </a:xfrm>
        <a:custGeom>
          <a:avLst/>
          <a:gdLst/>
          <a:ahLst/>
          <a:cxnLst/>
          <a:rect l="0" t="0" r="0" b="0"/>
          <a:pathLst>
            <a:path>
              <a:moveTo>
                <a:pt x="0" y="8824"/>
              </a:moveTo>
              <a:lnTo>
                <a:pt x="598200" y="8824"/>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pl-PL" sz="1200" b="0" kern="1200">
            <a:solidFill>
              <a:srgbClr val="636466"/>
            </a:solidFill>
            <a:latin typeface="Lato"/>
            <a:cs typeface="Times New Roman" pitchFamily="18" charset="0"/>
          </a:endParaRPr>
        </a:p>
      </dsp:txBody>
      <dsp:txXfrm rot="2142401">
        <a:off x="3545134" y="5439914"/>
        <a:ext cx="29910" cy="29910"/>
      </dsp:txXfrm>
    </dsp:sp>
    <dsp:sp modelId="{A9D8FB92-FEDA-4C15-A4DB-E123000459CF}">
      <dsp:nvSpPr>
        <dsp:cNvPr id="0" name=""/>
        <dsp:cNvSpPr/>
      </dsp:nvSpPr>
      <dsp:spPr>
        <a:xfrm>
          <a:off x="3802963" y="5325842"/>
          <a:ext cx="2308578" cy="607185"/>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pl-PL" sz="1200" b="0" kern="1200" dirty="0">
              <a:solidFill>
                <a:srgbClr val="636466"/>
              </a:solidFill>
              <a:latin typeface="Lato"/>
              <a:cs typeface="Times New Roman" pitchFamily="18" charset="0"/>
            </a:rPr>
            <a:t>współfinansowanie </a:t>
          </a:r>
          <a:r>
            <a:rPr lang="pl-PL" sz="1200" b="0" kern="1200" dirty="0" smtClean="0">
              <a:solidFill>
                <a:srgbClr val="636466"/>
              </a:solidFill>
              <a:latin typeface="Lato"/>
              <a:cs typeface="Times New Roman" pitchFamily="18" charset="0"/>
            </a:rPr>
            <a:t>z </a:t>
          </a:r>
          <a:r>
            <a:rPr lang="pl-PL" sz="1200" b="0" kern="1200" dirty="0">
              <a:solidFill>
                <a:srgbClr val="636466"/>
              </a:solidFill>
              <a:latin typeface="Lato"/>
              <a:cs typeface="Times New Roman" pitchFamily="18" charset="0"/>
            </a:rPr>
            <a:t>różnych źródeł</a:t>
          </a:r>
        </a:p>
      </dsp:txBody>
      <dsp:txXfrm>
        <a:off x="3802963" y="5325842"/>
        <a:ext cx="2308578" cy="60718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730116D-D2AC-4DED-9F19-4C96D23AE57C}">
      <dsp:nvSpPr>
        <dsp:cNvPr id="0" name=""/>
        <dsp:cNvSpPr/>
      </dsp:nvSpPr>
      <dsp:spPr>
        <a:xfrm>
          <a:off x="565834" y="1062118"/>
          <a:ext cx="3186354" cy="3186354"/>
        </a:xfrm>
        <a:prstGeom prst="ellipse">
          <a:avLst/>
        </a:prstGeom>
        <a:solidFill>
          <a:schemeClr val="lt1">
            <a:hueOff val="0"/>
            <a:satOff val="0"/>
            <a:lumOff val="0"/>
            <a:alphaOff val="0"/>
          </a:schemeClr>
        </a:solidFill>
        <a:ln w="25400" cap="flat" cmpd="sng" algn="ctr">
          <a:solidFill>
            <a:srgbClr val="636466"/>
          </a:solidFill>
          <a:prstDash val="solid"/>
        </a:ln>
        <a:effectLst/>
      </dsp:spPr>
      <dsp:style>
        <a:lnRef idx="2">
          <a:scrgbClr r="0" g="0" b="0"/>
        </a:lnRef>
        <a:fillRef idx="1">
          <a:scrgbClr r="0" g="0" b="0"/>
        </a:fillRef>
        <a:effectRef idx="0">
          <a:scrgbClr r="0" g="0" b="0"/>
        </a:effectRef>
        <a:fontRef idx="minor">
          <a:schemeClr val="lt1"/>
        </a:fontRef>
      </dsp:style>
    </dsp:sp>
    <dsp:sp modelId="{8252AAC2-3A26-4FF5-9347-CFC25236EB7F}">
      <dsp:nvSpPr>
        <dsp:cNvPr id="0" name=""/>
        <dsp:cNvSpPr/>
      </dsp:nvSpPr>
      <dsp:spPr>
        <a:xfrm>
          <a:off x="1203105" y="1699388"/>
          <a:ext cx="1911812" cy="1911812"/>
        </a:xfrm>
        <a:prstGeom prst="ellipse">
          <a:avLst/>
        </a:prstGeom>
        <a:solidFill>
          <a:schemeClr val="lt1">
            <a:hueOff val="0"/>
            <a:satOff val="0"/>
            <a:lumOff val="0"/>
            <a:alphaOff val="0"/>
          </a:schemeClr>
        </a:solidFill>
        <a:ln w="25400" cap="flat" cmpd="sng" algn="ctr">
          <a:solidFill>
            <a:srgbClr val="64644B"/>
          </a:solidFill>
          <a:prstDash val="solid"/>
        </a:ln>
        <a:effectLst/>
      </dsp:spPr>
      <dsp:style>
        <a:lnRef idx="2">
          <a:scrgbClr r="0" g="0" b="0"/>
        </a:lnRef>
        <a:fillRef idx="1">
          <a:scrgbClr r="0" g="0" b="0"/>
        </a:fillRef>
        <a:effectRef idx="0">
          <a:scrgbClr r="0" g="0" b="0"/>
        </a:effectRef>
        <a:fontRef idx="minor">
          <a:schemeClr val="lt1"/>
        </a:fontRef>
      </dsp:style>
    </dsp:sp>
    <dsp:sp modelId="{6F84B299-83C5-4EE4-8EC4-05656E0BE5A9}">
      <dsp:nvSpPr>
        <dsp:cNvPr id="0" name=""/>
        <dsp:cNvSpPr/>
      </dsp:nvSpPr>
      <dsp:spPr>
        <a:xfrm>
          <a:off x="1840376" y="2336659"/>
          <a:ext cx="637270" cy="637270"/>
        </a:xfrm>
        <a:prstGeom prst="ellipse">
          <a:avLst/>
        </a:prstGeom>
        <a:solidFill>
          <a:schemeClr val="lt1">
            <a:hueOff val="0"/>
            <a:satOff val="0"/>
            <a:lumOff val="0"/>
            <a:alphaOff val="0"/>
          </a:schemeClr>
        </a:solidFill>
        <a:ln w="25400" cap="flat" cmpd="sng" algn="ctr">
          <a:solidFill>
            <a:srgbClr val="636466"/>
          </a:solidFill>
          <a:prstDash val="solid"/>
        </a:ln>
        <a:effectLst/>
      </dsp:spPr>
      <dsp:style>
        <a:lnRef idx="2">
          <a:scrgbClr r="0" g="0" b="0"/>
        </a:lnRef>
        <a:fillRef idx="1">
          <a:scrgbClr r="0" g="0" b="0"/>
        </a:fillRef>
        <a:effectRef idx="0">
          <a:scrgbClr r="0" g="0" b="0"/>
        </a:effectRef>
        <a:fontRef idx="minor">
          <a:schemeClr val="lt1"/>
        </a:fontRef>
      </dsp:style>
    </dsp:sp>
    <dsp:sp modelId="{104636EE-A803-4250-BD2C-F2D59314C081}">
      <dsp:nvSpPr>
        <dsp:cNvPr id="0" name=""/>
        <dsp:cNvSpPr/>
      </dsp:nvSpPr>
      <dsp:spPr>
        <a:xfrm>
          <a:off x="4305305" y="0"/>
          <a:ext cx="2678210" cy="929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17780" rIns="17780" bIns="17780" numCol="1" spcCol="1270" anchor="ctr" anchorCtr="0">
          <a:noAutofit/>
        </a:bodyPr>
        <a:lstStyle/>
        <a:p>
          <a:pPr lvl="0" algn="l" defTabSz="622300">
            <a:lnSpc>
              <a:spcPct val="90000"/>
            </a:lnSpc>
            <a:spcBef>
              <a:spcPct val="0"/>
            </a:spcBef>
            <a:spcAft>
              <a:spcPct val="35000"/>
            </a:spcAft>
          </a:pPr>
          <a:r>
            <a:rPr lang="pl-PL" sz="1400" b="1" kern="1200" dirty="0" smtClean="0">
              <a:solidFill>
                <a:srgbClr val="64644B"/>
              </a:solidFill>
              <a:latin typeface="Lato"/>
            </a:rPr>
            <a:t>Instrumenty w </a:t>
          </a:r>
          <a:r>
            <a:rPr lang="pl-PL" sz="1400" b="1" kern="1200" dirty="0">
              <a:solidFill>
                <a:srgbClr val="64644B"/>
              </a:solidFill>
              <a:latin typeface="Lato"/>
            </a:rPr>
            <a:t>ramach SSR: społeczne budownictwo, remonty zasobów komunalnych, dotacje, etc.</a:t>
          </a:r>
        </a:p>
      </dsp:txBody>
      <dsp:txXfrm>
        <a:off x="4305305" y="0"/>
        <a:ext cx="2678210" cy="929353"/>
      </dsp:txXfrm>
    </dsp:sp>
    <dsp:sp modelId="{8BDEE5A2-4065-4E35-B347-77F2D66BCA17}">
      <dsp:nvSpPr>
        <dsp:cNvPr id="0" name=""/>
        <dsp:cNvSpPr/>
      </dsp:nvSpPr>
      <dsp:spPr>
        <a:xfrm>
          <a:off x="3884953" y="464676"/>
          <a:ext cx="398294" cy="0"/>
        </a:xfrm>
        <a:prstGeom prst="line">
          <a:avLst/>
        </a:prstGeom>
        <a:solidFill>
          <a:schemeClr val="dk1">
            <a:hueOff val="0"/>
            <a:satOff val="0"/>
            <a:lumOff val="0"/>
            <a:alphaOff val="0"/>
          </a:schemeClr>
        </a:solidFill>
        <a:ln w="25400" cap="flat" cmpd="sng" algn="ctr">
          <a:solidFill>
            <a:srgbClr val="64644B"/>
          </a:solidFill>
          <a:prstDash val="solid"/>
        </a:ln>
        <a:effectLst/>
      </dsp:spPr>
      <dsp:style>
        <a:lnRef idx="2">
          <a:scrgbClr r="0" g="0" b="0"/>
        </a:lnRef>
        <a:fillRef idx="1">
          <a:scrgbClr r="0" g="0" b="0"/>
        </a:fillRef>
        <a:effectRef idx="0">
          <a:scrgbClr r="0" g="0" b="0"/>
        </a:effectRef>
        <a:fontRef idx="minor"/>
      </dsp:style>
    </dsp:sp>
    <dsp:sp modelId="{9A270490-01FE-4E6C-868C-2F02FB964AED}">
      <dsp:nvSpPr>
        <dsp:cNvPr id="0" name=""/>
        <dsp:cNvSpPr/>
      </dsp:nvSpPr>
      <dsp:spPr>
        <a:xfrm rot="5400000">
          <a:off x="1926142" y="698077"/>
          <a:ext cx="2190087" cy="1724348"/>
        </a:xfrm>
        <a:prstGeom prst="line">
          <a:avLst/>
        </a:prstGeom>
        <a:solidFill>
          <a:schemeClr val="dk1">
            <a:hueOff val="0"/>
            <a:satOff val="0"/>
            <a:lumOff val="0"/>
            <a:alphaOff val="0"/>
          </a:schemeClr>
        </a:solidFill>
        <a:ln w="25400" cap="flat" cmpd="sng" algn="ctr">
          <a:solidFill>
            <a:srgbClr val="64644B"/>
          </a:solidFill>
          <a:prstDash val="solid"/>
        </a:ln>
        <a:effectLst/>
      </dsp:spPr>
      <dsp:style>
        <a:lnRef idx="2">
          <a:scrgbClr r="0" g="0" b="0"/>
        </a:lnRef>
        <a:fillRef idx="1">
          <a:scrgbClr r="0" g="0" b="0"/>
        </a:fillRef>
        <a:effectRef idx="0">
          <a:scrgbClr r="0" g="0" b="0"/>
        </a:effectRef>
        <a:fontRef idx="minor"/>
      </dsp:style>
    </dsp:sp>
    <dsp:sp modelId="{A1807F68-4210-45E5-9CE3-0110747E69A1}">
      <dsp:nvSpPr>
        <dsp:cNvPr id="0" name=""/>
        <dsp:cNvSpPr/>
      </dsp:nvSpPr>
      <dsp:spPr>
        <a:xfrm>
          <a:off x="4302652" y="971694"/>
          <a:ext cx="2655316" cy="929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17780" rIns="17780" bIns="17780" numCol="1" spcCol="1270" anchor="ctr" anchorCtr="0">
          <a:noAutofit/>
        </a:bodyPr>
        <a:lstStyle/>
        <a:p>
          <a:pPr lvl="0" algn="l" defTabSz="622300">
            <a:lnSpc>
              <a:spcPct val="90000"/>
            </a:lnSpc>
            <a:spcBef>
              <a:spcPct val="0"/>
            </a:spcBef>
            <a:spcAft>
              <a:spcPct val="35000"/>
            </a:spcAft>
          </a:pPr>
          <a:r>
            <a:rPr lang="pl-PL" sz="1400" b="1" kern="1200">
              <a:solidFill>
                <a:srgbClr val="64644B"/>
              </a:solidFill>
              <a:latin typeface="Lato"/>
            </a:rPr>
            <a:t>Specjalna Strefa Rewitalizacji (SSR) w danym obszarze rewitalizacji w GPR</a:t>
          </a:r>
        </a:p>
      </dsp:txBody>
      <dsp:txXfrm>
        <a:off x="4302652" y="971694"/>
        <a:ext cx="2655316" cy="929353"/>
      </dsp:txXfrm>
    </dsp:sp>
    <dsp:sp modelId="{C394EF80-F7AE-44FE-B99D-AB43C7A94D38}">
      <dsp:nvSpPr>
        <dsp:cNvPr id="0" name=""/>
        <dsp:cNvSpPr/>
      </dsp:nvSpPr>
      <dsp:spPr>
        <a:xfrm>
          <a:off x="3884953" y="1394029"/>
          <a:ext cx="398294" cy="0"/>
        </a:xfrm>
        <a:prstGeom prst="line">
          <a:avLst/>
        </a:prstGeom>
        <a:solidFill>
          <a:schemeClr val="dk1">
            <a:hueOff val="0"/>
            <a:satOff val="0"/>
            <a:lumOff val="0"/>
            <a:alphaOff val="0"/>
          </a:schemeClr>
        </a:solidFill>
        <a:ln w="25400" cap="flat" cmpd="sng" algn="ctr">
          <a:solidFill>
            <a:srgbClr val="636466"/>
          </a:solidFill>
          <a:prstDash val="solid"/>
        </a:ln>
        <a:effectLst/>
      </dsp:spPr>
      <dsp:style>
        <a:lnRef idx="2">
          <a:scrgbClr r="0" g="0" b="0"/>
        </a:lnRef>
        <a:fillRef idx="1">
          <a:scrgbClr r="0" g="0" b="0"/>
        </a:fillRef>
        <a:effectRef idx="0">
          <a:scrgbClr r="0" g="0" b="0"/>
        </a:effectRef>
        <a:fontRef idx="minor"/>
      </dsp:style>
    </dsp:sp>
    <dsp:sp modelId="{33963785-5025-4D96-9016-B608A4C4F872}">
      <dsp:nvSpPr>
        <dsp:cNvPr id="0" name=""/>
        <dsp:cNvSpPr/>
      </dsp:nvSpPr>
      <dsp:spPr>
        <a:xfrm rot="5400000">
          <a:off x="2396235" y="1612932"/>
          <a:ext cx="1706611" cy="1267637"/>
        </a:xfrm>
        <a:prstGeom prst="line">
          <a:avLst/>
        </a:prstGeom>
        <a:solidFill>
          <a:schemeClr val="dk1">
            <a:hueOff val="0"/>
            <a:satOff val="0"/>
            <a:lumOff val="0"/>
            <a:alphaOff val="0"/>
          </a:schemeClr>
        </a:solidFill>
        <a:ln w="25400" cap="flat" cmpd="sng" algn="ctr">
          <a:solidFill>
            <a:srgbClr val="636466"/>
          </a:solidFill>
          <a:prstDash val="solid"/>
        </a:ln>
        <a:effectLst/>
      </dsp:spPr>
      <dsp:style>
        <a:lnRef idx="2">
          <a:scrgbClr r="0" g="0" b="0"/>
        </a:lnRef>
        <a:fillRef idx="1">
          <a:scrgbClr r="0" g="0" b="0"/>
        </a:fillRef>
        <a:effectRef idx="0">
          <a:scrgbClr r="0" g="0" b="0"/>
        </a:effectRef>
        <a:fontRef idx="minor"/>
      </dsp:style>
    </dsp:sp>
    <dsp:sp modelId="{14515D51-6105-4A04-A9BB-2D464A40AFE6}">
      <dsp:nvSpPr>
        <dsp:cNvPr id="0" name=""/>
        <dsp:cNvSpPr/>
      </dsp:nvSpPr>
      <dsp:spPr>
        <a:xfrm>
          <a:off x="4322065" y="1858706"/>
          <a:ext cx="2362410" cy="929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17780" rIns="17780" bIns="17780" numCol="1" spcCol="1270" anchor="ctr" anchorCtr="0">
          <a:noAutofit/>
        </a:bodyPr>
        <a:lstStyle/>
        <a:p>
          <a:pPr lvl="0" algn="l" defTabSz="622300">
            <a:lnSpc>
              <a:spcPct val="90000"/>
            </a:lnSpc>
            <a:spcBef>
              <a:spcPct val="0"/>
            </a:spcBef>
            <a:spcAft>
              <a:spcPct val="35000"/>
            </a:spcAft>
          </a:pPr>
          <a:r>
            <a:rPr lang="pl-PL" sz="1400" b="1" kern="1200" dirty="0">
              <a:solidFill>
                <a:srgbClr val="64644B"/>
              </a:solidFill>
              <a:latin typeface="Lato"/>
            </a:rPr>
            <a:t>Obszary zdegradowane i obszary rewitalizacji w gminnego programu rewitalizacji (GPR)</a:t>
          </a:r>
        </a:p>
      </dsp:txBody>
      <dsp:txXfrm>
        <a:off x="4322065" y="1858706"/>
        <a:ext cx="2362410" cy="929353"/>
      </dsp:txXfrm>
    </dsp:sp>
    <dsp:sp modelId="{E7603BE6-3B3D-489F-943D-8D89DA6FFB33}">
      <dsp:nvSpPr>
        <dsp:cNvPr id="0" name=""/>
        <dsp:cNvSpPr/>
      </dsp:nvSpPr>
      <dsp:spPr>
        <a:xfrm>
          <a:off x="3884953" y="2323383"/>
          <a:ext cx="398294" cy="0"/>
        </a:xfrm>
        <a:prstGeom prst="line">
          <a:avLst/>
        </a:prstGeom>
        <a:solidFill>
          <a:schemeClr val="dk1">
            <a:hueOff val="0"/>
            <a:satOff val="0"/>
            <a:lumOff val="0"/>
            <a:alphaOff val="0"/>
          </a:schemeClr>
        </a:solidFill>
        <a:ln w="25400" cap="flat" cmpd="sng" algn="ctr">
          <a:solidFill>
            <a:srgbClr val="636466"/>
          </a:solidFill>
          <a:prstDash val="solid"/>
        </a:ln>
        <a:effectLst/>
      </dsp:spPr>
      <dsp:style>
        <a:lnRef idx="2">
          <a:scrgbClr r="0" g="0" b="0"/>
        </a:lnRef>
        <a:fillRef idx="1">
          <a:scrgbClr r="0" g="0" b="0"/>
        </a:fillRef>
        <a:effectRef idx="0">
          <a:scrgbClr r="0" g="0" b="0"/>
        </a:effectRef>
        <a:fontRef idx="minor"/>
      </dsp:style>
    </dsp:sp>
    <dsp:sp modelId="{E6786347-5D70-4F9F-A1B7-AC2A5DA0E759}">
      <dsp:nvSpPr>
        <dsp:cNvPr id="0" name=""/>
        <dsp:cNvSpPr/>
      </dsp:nvSpPr>
      <dsp:spPr>
        <a:xfrm rot="5400000">
          <a:off x="2866913" y="2527044"/>
          <a:ext cx="1219311" cy="810927"/>
        </a:xfrm>
        <a:prstGeom prst="line">
          <a:avLst/>
        </a:prstGeom>
        <a:solidFill>
          <a:schemeClr val="dk1">
            <a:hueOff val="0"/>
            <a:satOff val="0"/>
            <a:lumOff val="0"/>
            <a:alphaOff val="0"/>
          </a:schemeClr>
        </a:solidFill>
        <a:ln w="25400" cap="flat" cmpd="sng" algn="ctr">
          <a:solidFill>
            <a:srgbClr val="64644B"/>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331B8E9-6151-4E7C-BCA0-E0A192F33DFA}">
      <dsp:nvSpPr>
        <dsp:cNvPr id="0" name=""/>
        <dsp:cNvSpPr/>
      </dsp:nvSpPr>
      <dsp:spPr>
        <a:xfrm>
          <a:off x="32140" y="2988"/>
          <a:ext cx="7856599" cy="489056"/>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b="1" kern="1200" dirty="0" smtClean="0">
              <a:solidFill>
                <a:srgbClr val="636466"/>
              </a:solidFill>
              <a:latin typeface="Lato"/>
            </a:rPr>
            <a:t>Wizja: jakie wartości urzeczywistniać?</a:t>
          </a:r>
          <a:endParaRPr lang="en-GB" sz="1400" b="1" kern="1200" dirty="0">
            <a:solidFill>
              <a:srgbClr val="636466"/>
            </a:solidFill>
          </a:endParaRPr>
        </a:p>
      </dsp:txBody>
      <dsp:txXfrm>
        <a:off x="32140" y="2988"/>
        <a:ext cx="7856599" cy="489056"/>
      </dsp:txXfrm>
    </dsp:sp>
    <dsp:sp modelId="{095C48DA-446A-4ECC-AA41-C36134359CAE}">
      <dsp:nvSpPr>
        <dsp:cNvPr id="0" name=""/>
        <dsp:cNvSpPr/>
      </dsp:nvSpPr>
      <dsp:spPr>
        <a:xfrm rot="5400000">
          <a:off x="3868741" y="504271"/>
          <a:ext cx="183396" cy="22007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b="1" kern="1200">
            <a:solidFill>
              <a:srgbClr val="636466"/>
            </a:solidFill>
          </a:endParaRPr>
        </a:p>
      </dsp:txBody>
      <dsp:txXfrm rot="5400000">
        <a:off x="3868741" y="504271"/>
        <a:ext cx="183396" cy="220075"/>
      </dsp:txXfrm>
    </dsp:sp>
    <dsp:sp modelId="{BD513343-AE0F-4371-99EB-DD540775C426}">
      <dsp:nvSpPr>
        <dsp:cNvPr id="0" name=""/>
        <dsp:cNvSpPr/>
      </dsp:nvSpPr>
      <dsp:spPr>
        <a:xfrm>
          <a:off x="32140" y="736573"/>
          <a:ext cx="7856599" cy="489056"/>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b="1" kern="1200" dirty="0" smtClean="0">
              <a:solidFill>
                <a:srgbClr val="636466"/>
              </a:solidFill>
              <a:latin typeface="Lato"/>
            </a:rPr>
            <a:t>Priorytety: w jakich dziedzinach i miejscach skupić przyszłe działania?  </a:t>
          </a:r>
          <a:endParaRPr lang="en-GB" sz="1400" b="1" kern="1200" dirty="0">
            <a:solidFill>
              <a:srgbClr val="636466"/>
            </a:solidFill>
          </a:endParaRPr>
        </a:p>
      </dsp:txBody>
      <dsp:txXfrm>
        <a:off x="32140" y="736573"/>
        <a:ext cx="7856599" cy="489056"/>
      </dsp:txXfrm>
    </dsp:sp>
    <dsp:sp modelId="{6449977F-E21C-466F-BB8D-FF31F39BCE23}">
      <dsp:nvSpPr>
        <dsp:cNvPr id="0" name=""/>
        <dsp:cNvSpPr/>
      </dsp:nvSpPr>
      <dsp:spPr>
        <a:xfrm rot="5400000">
          <a:off x="3868741" y="1237856"/>
          <a:ext cx="183396" cy="22007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b="1" kern="1200">
            <a:solidFill>
              <a:srgbClr val="636466"/>
            </a:solidFill>
          </a:endParaRPr>
        </a:p>
      </dsp:txBody>
      <dsp:txXfrm rot="5400000">
        <a:off x="3868741" y="1237856"/>
        <a:ext cx="183396" cy="220075"/>
      </dsp:txXfrm>
    </dsp:sp>
    <dsp:sp modelId="{8D3FBE31-EFC7-40BD-BF84-485F6CA06641}">
      <dsp:nvSpPr>
        <dsp:cNvPr id="0" name=""/>
        <dsp:cNvSpPr/>
      </dsp:nvSpPr>
      <dsp:spPr>
        <a:xfrm>
          <a:off x="32140" y="1470158"/>
          <a:ext cx="7856599" cy="489056"/>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b="1" kern="1200" dirty="0" smtClean="0">
              <a:solidFill>
                <a:srgbClr val="636466"/>
              </a:solidFill>
              <a:latin typeface="Lato"/>
            </a:rPr>
            <a:t>Diagnoza: czy i w jakim stopniu warunki sprzyjają urzeczywistnianiu wizji?</a:t>
          </a:r>
          <a:endParaRPr lang="en-GB" sz="1400" b="1" kern="1200" dirty="0">
            <a:solidFill>
              <a:srgbClr val="636466"/>
            </a:solidFill>
          </a:endParaRPr>
        </a:p>
      </dsp:txBody>
      <dsp:txXfrm>
        <a:off x="32140" y="1470158"/>
        <a:ext cx="7856599" cy="489056"/>
      </dsp:txXfrm>
    </dsp:sp>
    <dsp:sp modelId="{D446D669-A270-48D4-B360-72293A69BD55}">
      <dsp:nvSpPr>
        <dsp:cNvPr id="0" name=""/>
        <dsp:cNvSpPr/>
      </dsp:nvSpPr>
      <dsp:spPr>
        <a:xfrm rot="5400000">
          <a:off x="3868741" y="1971441"/>
          <a:ext cx="183396" cy="22007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b="1" kern="1200">
            <a:solidFill>
              <a:srgbClr val="636466"/>
            </a:solidFill>
          </a:endParaRPr>
        </a:p>
      </dsp:txBody>
      <dsp:txXfrm rot="5400000">
        <a:off x="3868741" y="1971441"/>
        <a:ext cx="183396" cy="220075"/>
      </dsp:txXfrm>
    </dsp:sp>
    <dsp:sp modelId="{48FD739D-CE65-495D-98B8-F88AD3600097}">
      <dsp:nvSpPr>
        <dsp:cNvPr id="0" name=""/>
        <dsp:cNvSpPr/>
      </dsp:nvSpPr>
      <dsp:spPr>
        <a:xfrm>
          <a:off x="37940" y="2203743"/>
          <a:ext cx="7844999" cy="489056"/>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b="1" kern="1200" dirty="0" smtClean="0">
              <a:solidFill>
                <a:srgbClr val="636466"/>
              </a:solidFill>
              <a:latin typeface="Lato"/>
            </a:rPr>
            <a:t>Problemy:  na rozwiązywaniu jakich problemów skoncentrować się przede wszystkim?</a:t>
          </a:r>
          <a:endParaRPr lang="en-GB" sz="1400" b="1" kern="1200" dirty="0">
            <a:solidFill>
              <a:srgbClr val="636466"/>
            </a:solidFill>
          </a:endParaRPr>
        </a:p>
      </dsp:txBody>
      <dsp:txXfrm>
        <a:off x="37940" y="2203743"/>
        <a:ext cx="7844999" cy="489056"/>
      </dsp:txXfrm>
    </dsp:sp>
    <dsp:sp modelId="{0026571E-311A-43D7-B2E5-727624978300}">
      <dsp:nvSpPr>
        <dsp:cNvPr id="0" name=""/>
        <dsp:cNvSpPr/>
      </dsp:nvSpPr>
      <dsp:spPr>
        <a:xfrm rot="5400000">
          <a:off x="3868741" y="2705026"/>
          <a:ext cx="183396" cy="22007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b="1" kern="1200">
            <a:solidFill>
              <a:srgbClr val="636466"/>
            </a:solidFill>
          </a:endParaRPr>
        </a:p>
      </dsp:txBody>
      <dsp:txXfrm rot="5400000">
        <a:off x="3868741" y="2705026"/>
        <a:ext cx="183396" cy="220075"/>
      </dsp:txXfrm>
    </dsp:sp>
    <dsp:sp modelId="{9464A30E-F61A-4B6E-B647-F1343159E9F8}">
      <dsp:nvSpPr>
        <dsp:cNvPr id="0" name=""/>
        <dsp:cNvSpPr/>
      </dsp:nvSpPr>
      <dsp:spPr>
        <a:xfrm>
          <a:off x="63615" y="2937328"/>
          <a:ext cx="7793648" cy="489056"/>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b="1" kern="1200" dirty="0" smtClean="0">
              <a:solidFill>
                <a:srgbClr val="636466"/>
              </a:solidFill>
              <a:latin typeface="Lato"/>
            </a:rPr>
            <a:t>Kierunki: jakie kategorie działań uznać za skuteczne rozwiązywanie problemów</a:t>
          </a:r>
          <a:endParaRPr lang="en-GB" sz="1400" b="1" kern="1200" dirty="0">
            <a:solidFill>
              <a:srgbClr val="636466"/>
            </a:solidFill>
          </a:endParaRPr>
        </a:p>
      </dsp:txBody>
      <dsp:txXfrm>
        <a:off x="63615" y="2937328"/>
        <a:ext cx="7793648" cy="489056"/>
      </dsp:txXfrm>
    </dsp:sp>
    <dsp:sp modelId="{55128C0A-D07E-47C0-81FD-B9BAB64E3208}">
      <dsp:nvSpPr>
        <dsp:cNvPr id="0" name=""/>
        <dsp:cNvSpPr/>
      </dsp:nvSpPr>
      <dsp:spPr>
        <a:xfrm rot="5400000">
          <a:off x="3868741" y="3438612"/>
          <a:ext cx="183396" cy="22007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b="1" kern="1200">
            <a:solidFill>
              <a:srgbClr val="636466"/>
            </a:solidFill>
          </a:endParaRPr>
        </a:p>
      </dsp:txBody>
      <dsp:txXfrm rot="5400000">
        <a:off x="3868741" y="3438612"/>
        <a:ext cx="183396" cy="220075"/>
      </dsp:txXfrm>
    </dsp:sp>
    <dsp:sp modelId="{EFDF7F5B-9E54-4B2E-9CB3-9D08E264C10C}">
      <dsp:nvSpPr>
        <dsp:cNvPr id="0" name=""/>
        <dsp:cNvSpPr/>
      </dsp:nvSpPr>
      <dsp:spPr>
        <a:xfrm>
          <a:off x="63606" y="3670913"/>
          <a:ext cx="7793667" cy="489056"/>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b="1" kern="1200" dirty="0" smtClean="0">
              <a:solidFill>
                <a:srgbClr val="636466"/>
              </a:solidFill>
              <a:latin typeface="Lato"/>
            </a:rPr>
            <a:t>Cele: do jakiego pożądanego stanu powinna doprowadzić realizacja kierunków działań?  </a:t>
          </a:r>
          <a:endParaRPr lang="en-GB" sz="1400" b="1" kern="1200" dirty="0">
            <a:solidFill>
              <a:srgbClr val="636466"/>
            </a:solidFill>
          </a:endParaRPr>
        </a:p>
      </dsp:txBody>
      <dsp:txXfrm>
        <a:off x="63606" y="3670913"/>
        <a:ext cx="7793667" cy="489056"/>
      </dsp:txXfrm>
    </dsp:sp>
    <dsp:sp modelId="{6FE453AB-2D4F-4FBA-AF92-2FCC851FD969}">
      <dsp:nvSpPr>
        <dsp:cNvPr id="0" name=""/>
        <dsp:cNvSpPr/>
      </dsp:nvSpPr>
      <dsp:spPr>
        <a:xfrm rot="5400000">
          <a:off x="3868741" y="4172197"/>
          <a:ext cx="183396" cy="22007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b="1" kern="1200">
            <a:solidFill>
              <a:srgbClr val="636466"/>
            </a:solidFill>
          </a:endParaRPr>
        </a:p>
      </dsp:txBody>
      <dsp:txXfrm rot="5400000">
        <a:off x="3868741" y="4172197"/>
        <a:ext cx="183396" cy="220075"/>
      </dsp:txXfrm>
    </dsp:sp>
    <dsp:sp modelId="{7F5CA620-EADD-43F5-9D15-CBC18E861815}">
      <dsp:nvSpPr>
        <dsp:cNvPr id="0" name=""/>
        <dsp:cNvSpPr/>
      </dsp:nvSpPr>
      <dsp:spPr>
        <a:xfrm>
          <a:off x="63606" y="4404499"/>
          <a:ext cx="7793667" cy="489056"/>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b="1" kern="1200" dirty="0" smtClean="0">
              <a:solidFill>
                <a:srgbClr val="636466"/>
              </a:solidFill>
              <a:latin typeface="Lato"/>
            </a:rPr>
            <a:t>Przedsięwzięcia: realizacja jakich zadań jest niezbędna dla wdrożenia zaplanowanych kierunków?</a:t>
          </a:r>
          <a:endParaRPr lang="en-GB" sz="1400" b="1" kern="1200" dirty="0">
            <a:solidFill>
              <a:srgbClr val="636466"/>
            </a:solidFill>
          </a:endParaRPr>
        </a:p>
      </dsp:txBody>
      <dsp:txXfrm>
        <a:off x="63606" y="4404499"/>
        <a:ext cx="7793667" cy="489056"/>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8905589-6489-49A7-9F81-60737EC7CB14}">
      <dsp:nvSpPr>
        <dsp:cNvPr id="0" name=""/>
        <dsp:cNvSpPr/>
      </dsp:nvSpPr>
      <dsp:spPr>
        <a:xfrm>
          <a:off x="2268914" y="149592"/>
          <a:ext cx="3095019" cy="3095019"/>
        </a:xfrm>
        <a:prstGeom prst="ellipse">
          <a:avLst/>
        </a:prstGeom>
        <a:solidFill>
          <a:schemeClr val="lt1">
            <a:alpha val="50000"/>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100000"/>
            </a:lnSpc>
            <a:spcBef>
              <a:spcPct val="0"/>
            </a:spcBef>
            <a:spcAft>
              <a:spcPts val="0"/>
            </a:spcAft>
          </a:pPr>
          <a:r>
            <a:rPr lang="pl-PL" sz="1400" b="1" kern="1200" dirty="0" smtClean="0">
              <a:solidFill>
                <a:srgbClr val="636466"/>
              </a:solidFill>
              <a:latin typeface="Lato"/>
              <a:cs typeface="Times New Roman" pitchFamily="18" charset="0"/>
            </a:rPr>
            <a:t>PROJEKTY SPOŁECZNE </a:t>
          </a:r>
        </a:p>
        <a:p>
          <a:pPr lvl="0" algn="ctr" defTabSz="622300">
            <a:lnSpc>
              <a:spcPct val="100000"/>
            </a:lnSpc>
            <a:spcBef>
              <a:spcPct val="0"/>
            </a:spcBef>
            <a:spcAft>
              <a:spcPts val="0"/>
            </a:spcAft>
          </a:pPr>
          <a:r>
            <a:rPr lang="pl-PL" sz="1400" b="0" kern="1200" dirty="0" smtClean="0">
              <a:solidFill>
                <a:srgbClr val="636466"/>
              </a:solidFill>
              <a:latin typeface="Lato"/>
              <a:cs typeface="Times New Roman" pitchFamily="18" charset="0"/>
            </a:rPr>
            <a:t>(</a:t>
          </a:r>
          <a:r>
            <a:rPr lang="pl-PL" sz="1400" b="0" kern="1200" dirty="0">
              <a:solidFill>
                <a:srgbClr val="636466"/>
              </a:solidFill>
              <a:latin typeface="Lato"/>
              <a:cs typeface="Times New Roman" pitchFamily="18" charset="0"/>
            </a:rPr>
            <a:t>tzw. miękkie) wykorzystujące potencjał endogeniczny  (mieszkańcy, firmy i instytucje)</a:t>
          </a:r>
        </a:p>
      </dsp:txBody>
      <dsp:txXfrm>
        <a:off x="2681583" y="691221"/>
        <a:ext cx="2269681" cy="1392758"/>
      </dsp:txXfrm>
    </dsp:sp>
    <dsp:sp modelId="{60545E51-42EE-45DF-ABB8-E09E7603EA19}">
      <dsp:nvSpPr>
        <dsp:cNvPr id="0" name=""/>
        <dsp:cNvSpPr/>
      </dsp:nvSpPr>
      <dsp:spPr>
        <a:xfrm>
          <a:off x="3385700" y="2083979"/>
          <a:ext cx="3095019" cy="3095019"/>
        </a:xfrm>
        <a:prstGeom prst="ellipse">
          <a:avLst/>
        </a:prstGeom>
        <a:solidFill>
          <a:schemeClr val="lt1">
            <a:alpha val="50000"/>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100000"/>
            </a:lnSpc>
            <a:spcBef>
              <a:spcPct val="0"/>
            </a:spcBef>
            <a:spcAft>
              <a:spcPts val="0"/>
            </a:spcAft>
          </a:pPr>
          <a:endParaRPr lang="pl-PL" sz="1400" b="0" kern="1200" dirty="0">
            <a:solidFill>
              <a:srgbClr val="636466"/>
            </a:solidFill>
            <a:latin typeface="Lato"/>
            <a:cs typeface="Times New Roman" pitchFamily="18" charset="0"/>
          </a:endParaRPr>
        </a:p>
        <a:p>
          <a:pPr lvl="0" algn="ctr" defTabSz="622300">
            <a:lnSpc>
              <a:spcPct val="100000"/>
            </a:lnSpc>
            <a:spcBef>
              <a:spcPct val="0"/>
            </a:spcBef>
            <a:spcAft>
              <a:spcPts val="0"/>
            </a:spcAft>
          </a:pPr>
          <a:r>
            <a:rPr lang="pl-PL" sz="1400" b="1" kern="1200" dirty="0" smtClean="0">
              <a:solidFill>
                <a:srgbClr val="636466"/>
              </a:solidFill>
              <a:latin typeface="Lato"/>
              <a:cs typeface="Times New Roman" pitchFamily="18" charset="0"/>
            </a:rPr>
            <a:t>INSTRUMENTY REWITALIZACJI</a:t>
          </a:r>
          <a:r>
            <a:rPr lang="pl-PL" sz="1400" b="0" kern="1200" dirty="0" smtClean="0">
              <a:solidFill>
                <a:srgbClr val="636466"/>
              </a:solidFill>
              <a:latin typeface="Lato"/>
              <a:cs typeface="Times New Roman" pitchFamily="18" charset="0"/>
            </a:rPr>
            <a:t> - </a:t>
          </a:r>
          <a:r>
            <a:rPr lang="pl-PL" sz="1400" b="0" kern="1200" dirty="0" err="1">
              <a:solidFill>
                <a:srgbClr val="636466"/>
              </a:solidFill>
              <a:latin typeface="Lato"/>
              <a:cs typeface="Times New Roman" pitchFamily="18" charset="0"/>
            </a:rPr>
            <a:t>ogólnomiejskie</a:t>
          </a:r>
          <a:r>
            <a:rPr lang="pl-PL" sz="1400" b="0" kern="1200" dirty="0">
              <a:solidFill>
                <a:srgbClr val="636466"/>
              </a:solidFill>
              <a:latin typeface="Lato"/>
              <a:cs typeface="Times New Roman" pitchFamily="18" charset="0"/>
            </a:rPr>
            <a:t> rozwiązania ekonomiczno-finansowe                           i  instytucjonalno-prawne wspierające oraz integrujące projekty inwestycyjne i społeczne </a:t>
          </a:r>
        </a:p>
      </dsp:txBody>
      <dsp:txXfrm>
        <a:off x="4332260" y="2883526"/>
        <a:ext cx="1857011" cy="1702260"/>
      </dsp:txXfrm>
    </dsp:sp>
    <dsp:sp modelId="{05E99494-0098-4DAC-A4D6-7D1E5435748B}">
      <dsp:nvSpPr>
        <dsp:cNvPr id="0" name=""/>
        <dsp:cNvSpPr/>
      </dsp:nvSpPr>
      <dsp:spPr>
        <a:xfrm>
          <a:off x="1152128" y="2083979"/>
          <a:ext cx="3095019" cy="3095019"/>
        </a:xfrm>
        <a:prstGeom prst="ellipse">
          <a:avLst/>
        </a:prstGeom>
        <a:solidFill>
          <a:schemeClr val="lt1">
            <a:alpha val="50000"/>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100000"/>
            </a:lnSpc>
            <a:spcBef>
              <a:spcPct val="0"/>
            </a:spcBef>
            <a:spcAft>
              <a:spcPts val="0"/>
            </a:spcAft>
          </a:pPr>
          <a:endParaRPr lang="pl-PL" sz="1400" b="0" kern="1200" dirty="0">
            <a:solidFill>
              <a:srgbClr val="636466"/>
            </a:solidFill>
            <a:latin typeface="Lato"/>
            <a:cs typeface="Times New Roman" pitchFamily="18" charset="0"/>
          </a:endParaRPr>
        </a:p>
        <a:p>
          <a:pPr lvl="0" algn="ctr" defTabSz="622300">
            <a:lnSpc>
              <a:spcPct val="100000"/>
            </a:lnSpc>
            <a:spcBef>
              <a:spcPct val="0"/>
            </a:spcBef>
            <a:spcAft>
              <a:spcPts val="0"/>
            </a:spcAft>
          </a:pPr>
          <a:r>
            <a:rPr lang="pl-PL" sz="1400" b="1" kern="1200" dirty="0" smtClean="0">
              <a:solidFill>
                <a:srgbClr val="636466"/>
              </a:solidFill>
              <a:latin typeface="Lato"/>
              <a:cs typeface="Times New Roman" pitchFamily="18" charset="0"/>
            </a:rPr>
            <a:t>PROJEKTY INWESTYCYJNE </a:t>
          </a:r>
          <a:r>
            <a:rPr lang="pl-PL" sz="1400" b="0" kern="1200" dirty="0" smtClean="0">
              <a:solidFill>
                <a:srgbClr val="636466"/>
              </a:solidFill>
              <a:latin typeface="Lato"/>
              <a:cs typeface="Times New Roman" pitchFamily="18" charset="0"/>
            </a:rPr>
            <a:t>(</a:t>
          </a:r>
          <a:r>
            <a:rPr lang="pl-PL" sz="1400" b="0" kern="1200" dirty="0">
              <a:solidFill>
                <a:srgbClr val="636466"/>
              </a:solidFill>
              <a:latin typeface="Lato"/>
              <a:cs typeface="Times New Roman" pitchFamily="18" charset="0"/>
            </a:rPr>
            <a:t>tzw. </a:t>
          </a:r>
          <a:r>
            <a:rPr lang="pl-PL" sz="1400" b="0" kern="1200" dirty="0" smtClean="0">
              <a:solidFill>
                <a:srgbClr val="636466"/>
              </a:solidFill>
              <a:latin typeface="Lato"/>
              <a:cs typeface="Times New Roman" pitchFamily="18" charset="0"/>
            </a:rPr>
            <a:t>twarde</a:t>
          </a:r>
          <a:r>
            <a:rPr lang="pl-PL" sz="1400" b="0" kern="1200" dirty="0">
              <a:solidFill>
                <a:srgbClr val="636466"/>
              </a:solidFill>
              <a:latin typeface="Lato"/>
              <a:cs typeface="Times New Roman" pitchFamily="18" charset="0"/>
            </a:rPr>
            <a:t>), przekształcenia konkretnych miejsc </a:t>
          </a:r>
          <a:r>
            <a:rPr lang="pl-PL" sz="1400" b="0" kern="1200" dirty="0" smtClean="0">
              <a:solidFill>
                <a:srgbClr val="636466"/>
              </a:solidFill>
              <a:latin typeface="Lato"/>
              <a:cs typeface="Times New Roman" pitchFamily="18" charset="0"/>
            </a:rPr>
            <a:t>i </a:t>
          </a:r>
          <a:r>
            <a:rPr lang="pl-PL" sz="1400" b="0" kern="1200" dirty="0">
              <a:solidFill>
                <a:srgbClr val="636466"/>
              </a:solidFill>
              <a:latin typeface="Lato"/>
              <a:cs typeface="Times New Roman" pitchFamily="18" charset="0"/>
            </a:rPr>
            <a:t>obiektów</a:t>
          </a:r>
        </a:p>
      </dsp:txBody>
      <dsp:txXfrm>
        <a:off x="1443575" y="2883526"/>
        <a:ext cx="1857011" cy="170226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E9C42D6-C6EC-459B-B299-053A0E42F023}">
      <dsp:nvSpPr>
        <dsp:cNvPr id="0" name=""/>
        <dsp:cNvSpPr/>
      </dsp:nvSpPr>
      <dsp:spPr>
        <a:xfrm rot="16200000">
          <a:off x="-54005" y="54005"/>
          <a:ext cx="3168351" cy="3060340"/>
        </a:xfrm>
        <a:prstGeom prst="round1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8232" tIns="78232" rIns="78232" bIns="78232" numCol="1" spcCol="1270" anchor="ctr" anchorCtr="0">
          <a:noAutofit/>
        </a:bodyPr>
        <a:lstStyle/>
        <a:p>
          <a:pPr lvl="0" algn="ctr" defTabSz="488950">
            <a:lnSpc>
              <a:spcPct val="100000"/>
            </a:lnSpc>
            <a:spcBef>
              <a:spcPct val="0"/>
            </a:spcBef>
            <a:spcAft>
              <a:spcPts val="0"/>
            </a:spcAft>
          </a:pPr>
          <a:r>
            <a:rPr lang="pl-PL" sz="1100" b="1" kern="1200">
              <a:solidFill>
                <a:srgbClr val="64644B"/>
              </a:solidFill>
              <a:latin typeface="Lato"/>
              <a:cs typeface="Times New Roman" pitchFamily="18" charset="0"/>
            </a:rPr>
            <a:t>Interesariusze o zagrożonych interesach</a:t>
          </a:r>
          <a:endParaRPr lang="pl-PL" sz="1100" b="1" i="1" kern="1200">
            <a:solidFill>
              <a:srgbClr val="64644B"/>
            </a:solidFill>
            <a:latin typeface="Lato"/>
            <a:cs typeface="Times New Roman" pitchFamily="18" charset="0"/>
          </a:endParaRPr>
        </a:p>
        <a:p>
          <a:pPr lvl="0" algn="ctr" defTabSz="488950">
            <a:lnSpc>
              <a:spcPct val="100000"/>
            </a:lnSpc>
            <a:spcBef>
              <a:spcPct val="0"/>
            </a:spcBef>
            <a:spcAft>
              <a:spcPts val="0"/>
            </a:spcAft>
          </a:pPr>
          <a:r>
            <a:rPr lang="pl-PL" sz="1100" b="1" i="1" kern="1200">
              <a:solidFill>
                <a:srgbClr val="64644B"/>
              </a:solidFill>
              <a:latin typeface="Lato"/>
              <a:cs typeface="Times New Roman" pitchFamily="18" charset="0"/>
            </a:rPr>
            <a:t>(duża siła wpływu i niski poziom zainteresowania)</a:t>
          </a:r>
        </a:p>
        <a:p>
          <a:pPr lvl="0" algn="ctr" defTabSz="488950">
            <a:lnSpc>
              <a:spcPct val="100000"/>
            </a:lnSpc>
            <a:spcBef>
              <a:spcPct val="0"/>
            </a:spcBef>
            <a:spcAft>
              <a:spcPts val="0"/>
            </a:spcAft>
          </a:pPr>
          <a:r>
            <a:rPr lang="pl-PL" sz="1100" b="1" i="1" kern="1200">
              <a:solidFill>
                <a:srgbClr val="64644B"/>
              </a:solidFill>
              <a:latin typeface="Lato"/>
              <a:cs typeface="Times New Roman" pitchFamily="18" charset="0"/>
            </a:rPr>
            <a:t> </a:t>
          </a:r>
        </a:p>
        <a:p>
          <a:pPr lvl="0" algn="ctr" defTabSz="488950">
            <a:lnSpc>
              <a:spcPct val="100000"/>
            </a:lnSpc>
            <a:spcBef>
              <a:spcPct val="0"/>
            </a:spcBef>
            <a:spcAft>
              <a:spcPts val="0"/>
            </a:spcAft>
          </a:pPr>
          <a:r>
            <a:rPr lang="pl-PL" sz="1100" b="0" i="0" kern="1200">
              <a:solidFill>
                <a:srgbClr val="64644B"/>
              </a:solidFill>
              <a:latin typeface="Lato"/>
              <a:cs typeface="Times New Roman" pitchFamily="18" charset="0"/>
            </a:rPr>
            <a:t>gospodarstwa domowe "wyspecjalizowane" w korzysatniu z pomocy społecznej </a:t>
          </a:r>
        </a:p>
        <a:p>
          <a:pPr lvl="0" algn="ctr" defTabSz="488950">
            <a:lnSpc>
              <a:spcPct val="100000"/>
            </a:lnSpc>
            <a:spcBef>
              <a:spcPct val="0"/>
            </a:spcBef>
            <a:spcAft>
              <a:spcPts val="0"/>
            </a:spcAft>
          </a:pPr>
          <a:r>
            <a:rPr lang="pl-PL" sz="1100" b="0" i="0" kern="1200">
              <a:solidFill>
                <a:srgbClr val="64644B"/>
              </a:solidFill>
              <a:latin typeface="Lato"/>
              <a:cs typeface="Times New Roman" pitchFamily="18" charset="0"/>
            </a:rPr>
            <a:t>długotrwale bezrobotni</a:t>
          </a:r>
        </a:p>
        <a:p>
          <a:pPr lvl="0" algn="ctr" defTabSz="488950">
            <a:lnSpc>
              <a:spcPct val="100000"/>
            </a:lnSpc>
            <a:spcBef>
              <a:spcPct val="0"/>
            </a:spcBef>
            <a:spcAft>
              <a:spcPts val="0"/>
            </a:spcAft>
          </a:pPr>
          <a:r>
            <a:rPr lang="pl-PL" sz="1100" b="0" i="0" kern="1200">
              <a:solidFill>
                <a:srgbClr val="64644B"/>
              </a:solidFill>
              <a:latin typeface="Lato"/>
              <a:cs typeface="Times New Roman" pitchFamily="18" charset="0"/>
            </a:rPr>
            <a:t>właściciele nieruchomości chcący zachowania status quo</a:t>
          </a:r>
        </a:p>
        <a:p>
          <a:pPr lvl="0" algn="ctr" defTabSz="488950">
            <a:lnSpc>
              <a:spcPct val="100000"/>
            </a:lnSpc>
            <a:spcBef>
              <a:spcPct val="0"/>
            </a:spcBef>
            <a:spcAft>
              <a:spcPts val="0"/>
            </a:spcAft>
          </a:pPr>
          <a:r>
            <a:rPr lang="pl-PL" sz="1100" b="0" i="0" kern="1200">
              <a:solidFill>
                <a:srgbClr val="64644B"/>
              </a:solidFill>
              <a:latin typeface="Lato"/>
              <a:cs typeface="Times New Roman" pitchFamily="18" charset="0"/>
            </a:rPr>
            <a:t>nieinnowacyjne branże</a:t>
          </a:r>
        </a:p>
      </dsp:txBody>
      <dsp:txXfrm rot="16200000">
        <a:off x="342037" y="-342037"/>
        <a:ext cx="2376264" cy="3060340"/>
      </dsp:txXfrm>
    </dsp:sp>
    <dsp:sp modelId="{A475E921-F143-4475-97A7-69875B3ABBB3}">
      <dsp:nvSpPr>
        <dsp:cNvPr id="0" name=""/>
        <dsp:cNvSpPr/>
      </dsp:nvSpPr>
      <dsp:spPr>
        <a:xfrm>
          <a:off x="3060340" y="0"/>
          <a:ext cx="3060340" cy="3168351"/>
        </a:xfrm>
        <a:prstGeom prst="round1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8232" tIns="78232" rIns="78232" bIns="78232" numCol="1" spcCol="1270" anchor="ctr" anchorCtr="0">
          <a:noAutofit/>
        </a:bodyPr>
        <a:lstStyle/>
        <a:p>
          <a:pPr lvl="0" algn="ctr" defTabSz="488950">
            <a:lnSpc>
              <a:spcPct val="100000"/>
            </a:lnSpc>
            <a:spcBef>
              <a:spcPct val="0"/>
            </a:spcBef>
            <a:spcAft>
              <a:spcPts val="0"/>
            </a:spcAft>
          </a:pPr>
          <a:r>
            <a:rPr lang="pl-PL" sz="1100" b="1" i="0" kern="1200" dirty="0">
              <a:solidFill>
                <a:srgbClr val="64644B"/>
              </a:solidFill>
              <a:latin typeface="Lato"/>
              <a:cs typeface="Times New Roman" pitchFamily="18" charset="0"/>
            </a:rPr>
            <a:t>Kluczowi </a:t>
          </a:r>
          <a:r>
            <a:rPr lang="pl-PL" sz="1100" b="1" i="0" kern="1200" dirty="0" err="1">
              <a:solidFill>
                <a:srgbClr val="64644B"/>
              </a:solidFill>
              <a:latin typeface="Lato"/>
              <a:cs typeface="Times New Roman" pitchFamily="18" charset="0"/>
            </a:rPr>
            <a:t>interesariusze</a:t>
          </a:r>
          <a:r>
            <a:rPr lang="pl-PL" sz="1100" b="1" i="0" kern="1200" dirty="0">
              <a:solidFill>
                <a:srgbClr val="64644B"/>
              </a:solidFill>
              <a:latin typeface="Lato"/>
              <a:cs typeface="Times New Roman" pitchFamily="18" charset="0"/>
            </a:rPr>
            <a:t> nastawieni na działanie       i </a:t>
          </a:r>
          <a:r>
            <a:rPr lang="pl-PL" sz="1100" b="1" i="0" kern="1200" dirty="0" smtClean="0">
              <a:solidFill>
                <a:srgbClr val="64644B"/>
              </a:solidFill>
              <a:latin typeface="Lato"/>
              <a:cs typeface="Times New Roman" pitchFamily="18" charset="0"/>
            </a:rPr>
            <a:t>pozytywną </a:t>
          </a:r>
          <a:r>
            <a:rPr lang="pl-PL" sz="1100" b="1" i="0" kern="1200" dirty="0">
              <a:solidFill>
                <a:srgbClr val="64644B"/>
              </a:solidFill>
              <a:latin typeface="Lato"/>
              <a:cs typeface="Times New Roman" pitchFamily="18" charset="0"/>
            </a:rPr>
            <a:t>zmianę </a:t>
          </a:r>
          <a:endParaRPr lang="pl-PL" sz="1100" b="1" i="1" kern="1200" dirty="0">
            <a:solidFill>
              <a:srgbClr val="64644B"/>
            </a:solidFill>
            <a:latin typeface="Lato"/>
            <a:cs typeface="Times New Roman" pitchFamily="18" charset="0"/>
          </a:endParaRPr>
        </a:p>
        <a:p>
          <a:pPr lvl="0" algn="ctr" defTabSz="488950">
            <a:lnSpc>
              <a:spcPct val="100000"/>
            </a:lnSpc>
            <a:spcBef>
              <a:spcPct val="0"/>
            </a:spcBef>
            <a:spcAft>
              <a:spcPts val="0"/>
            </a:spcAft>
          </a:pPr>
          <a:r>
            <a:rPr lang="pl-PL" sz="1100" b="1" i="1" kern="1200" dirty="0">
              <a:solidFill>
                <a:srgbClr val="64644B"/>
              </a:solidFill>
              <a:latin typeface="Lato"/>
              <a:cs typeface="Times New Roman" pitchFamily="18" charset="0"/>
            </a:rPr>
            <a:t>(duża siła wpływu i wysoki poziom zainteresowania)</a:t>
          </a:r>
        </a:p>
        <a:p>
          <a:pPr lvl="0" algn="ctr" defTabSz="488950">
            <a:lnSpc>
              <a:spcPct val="100000"/>
            </a:lnSpc>
            <a:spcBef>
              <a:spcPct val="0"/>
            </a:spcBef>
            <a:spcAft>
              <a:spcPts val="0"/>
            </a:spcAft>
          </a:pPr>
          <a:r>
            <a:rPr lang="pl-PL" sz="1100" b="1" i="1" kern="1200" dirty="0">
              <a:solidFill>
                <a:srgbClr val="64644B"/>
              </a:solidFill>
              <a:latin typeface="Lato"/>
              <a:cs typeface="Times New Roman" pitchFamily="18" charset="0"/>
            </a:rPr>
            <a:t> </a:t>
          </a:r>
        </a:p>
        <a:p>
          <a:pPr lvl="0" algn="ctr" defTabSz="488950">
            <a:lnSpc>
              <a:spcPct val="100000"/>
            </a:lnSpc>
            <a:spcBef>
              <a:spcPct val="0"/>
            </a:spcBef>
            <a:spcAft>
              <a:spcPts val="0"/>
            </a:spcAft>
          </a:pPr>
          <a:r>
            <a:rPr lang="pl-PL" sz="1100" b="0" i="0" kern="1200" dirty="0">
              <a:solidFill>
                <a:srgbClr val="64644B"/>
              </a:solidFill>
              <a:latin typeface="Lato"/>
              <a:cs typeface="Times New Roman" pitchFamily="18" charset="0"/>
            </a:rPr>
            <a:t>władze </a:t>
          </a:r>
          <a:r>
            <a:rPr lang="pl-PL" sz="1100" b="0" i="0" kern="1200" dirty="0" smtClean="0">
              <a:solidFill>
                <a:srgbClr val="64644B"/>
              </a:solidFill>
              <a:latin typeface="Lato"/>
              <a:cs typeface="Times New Roman" pitchFamily="18" charset="0"/>
            </a:rPr>
            <a:t>lokalne </a:t>
          </a:r>
          <a:endParaRPr lang="pl-PL" sz="1100" b="0" i="0" kern="1200" dirty="0">
            <a:solidFill>
              <a:srgbClr val="64644B"/>
            </a:solidFill>
            <a:latin typeface="Lato"/>
            <a:cs typeface="Times New Roman" pitchFamily="18" charset="0"/>
          </a:endParaRPr>
        </a:p>
        <a:p>
          <a:pPr lvl="0" algn="ctr" defTabSz="488950">
            <a:lnSpc>
              <a:spcPct val="100000"/>
            </a:lnSpc>
            <a:spcBef>
              <a:spcPct val="0"/>
            </a:spcBef>
            <a:spcAft>
              <a:spcPts val="0"/>
            </a:spcAft>
          </a:pPr>
          <a:r>
            <a:rPr lang="pl-PL" sz="1100" b="0" i="0" kern="1200" dirty="0">
              <a:solidFill>
                <a:srgbClr val="64644B"/>
              </a:solidFill>
              <a:latin typeface="Lato"/>
              <a:cs typeface="Times New Roman" pitchFamily="18" charset="0"/>
            </a:rPr>
            <a:t>Miejski Ośrodek Pomocy Społecznej </a:t>
          </a:r>
        </a:p>
        <a:p>
          <a:pPr lvl="0" algn="ctr" defTabSz="488950">
            <a:lnSpc>
              <a:spcPct val="100000"/>
            </a:lnSpc>
            <a:spcBef>
              <a:spcPct val="0"/>
            </a:spcBef>
            <a:spcAft>
              <a:spcPts val="0"/>
            </a:spcAft>
          </a:pPr>
          <a:r>
            <a:rPr lang="pl-PL" sz="1100" b="0" i="0" kern="1200" dirty="0">
              <a:solidFill>
                <a:srgbClr val="64644B"/>
              </a:solidFill>
              <a:latin typeface="Lato"/>
              <a:cs typeface="Times New Roman" pitchFamily="18" charset="0"/>
            </a:rPr>
            <a:t>Powiatowy Urząd Pracy</a:t>
          </a:r>
        </a:p>
        <a:p>
          <a:pPr lvl="0" algn="ctr" defTabSz="488950">
            <a:lnSpc>
              <a:spcPct val="100000"/>
            </a:lnSpc>
            <a:spcBef>
              <a:spcPct val="0"/>
            </a:spcBef>
            <a:spcAft>
              <a:spcPts val="0"/>
            </a:spcAft>
          </a:pPr>
          <a:r>
            <a:rPr lang="pl-PL" sz="1100" b="0" i="0" kern="1200" dirty="0">
              <a:solidFill>
                <a:srgbClr val="64644B"/>
              </a:solidFill>
              <a:latin typeface="Lato"/>
              <a:cs typeface="Times New Roman" pitchFamily="18" charset="0"/>
            </a:rPr>
            <a:t>spółdzielnie i wspólnoty mieszkaniowe</a:t>
          </a:r>
        </a:p>
        <a:p>
          <a:pPr lvl="0" algn="ctr" defTabSz="488950">
            <a:lnSpc>
              <a:spcPct val="100000"/>
            </a:lnSpc>
            <a:spcBef>
              <a:spcPct val="0"/>
            </a:spcBef>
            <a:spcAft>
              <a:spcPts val="0"/>
            </a:spcAft>
          </a:pPr>
          <a:r>
            <a:rPr lang="pl-PL" sz="1100" b="0" i="0" kern="1200" dirty="0">
              <a:solidFill>
                <a:srgbClr val="64644B"/>
              </a:solidFill>
              <a:latin typeface="Lato"/>
              <a:cs typeface="Times New Roman" pitchFamily="18" charset="0"/>
            </a:rPr>
            <a:t>przedsiębiorstwa gospodarki </a:t>
          </a:r>
          <a:r>
            <a:rPr lang="pl-PL" sz="1100" b="0" i="0" kern="1200" dirty="0" smtClean="0">
              <a:solidFill>
                <a:srgbClr val="64644B"/>
              </a:solidFill>
              <a:latin typeface="Lato"/>
              <a:cs typeface="Times New Roman" pitchFamily="18" charset="0"/>
            </a:rPr>
            <a:t>komunalnej</a:t>
          </a:r>
          <a:endParaRPr lang="pl-PL" sz="1100" b="0" i="0" kern="1200" dirty="0">
            <a:solidFill>
              <a:srgbClr val="64644B"/>
            </a:solidFill>
            <a:latin typeface="Lato"/>
            <a:cs typeface="Times New Roman" pitchFamily="18" charset="0"/>
          </a:endParaRPr>
        </a:p>
        <a:p>
          <a:pPr lvl="0" algn="ctr" defTabSz="488950">
            <a:lnSpc>
              <a:spcPct val="100000"/>
            </a:lnSpc>
            <a:spcBef>
              <a:spcPct val="0"/>
            </a:spcBef>
            <a:spcAft>
              <a:spcPts val="0"/>
            </a:spcAft>
          </a:pPr>
          <a:endParaRPr lang="pl-PL" sz="1100" b="0" i="0" kern="1200" dirty="0">
            <a:solidFill>
              <a:srgbClr val="64644B"/>
            </a:solidFill>
            <a:latin typeface="Lato"/>
            <a:cs typeface="Times New Roman" pitchFamily="18" charset="0"/>
          </a:endParaRPr>
        </a:p>
      </dsp:txBody>
      <dsp:txXfrm>
        <a:off x="3060340" y="0"/>
        <a:ext cx="3060340" cy="2376264"/>
      </dsp:txXfrm>
    </dsp:sp>
    <dsp:sp modelId="{1991E508-931B-4A0E-B03B-F7ABA3DCC0F6}">
      <dsp:nvSpPr>
        <dsp:cNvPr id="0" name=""/>
        <dsp:cNvSpPr/>
      </dsp:nvSpPr>
      <dsp:spPr>
        <a:xfrm rot="10800000">
          <a:off x="0" y="3168351"/>
          <a:ext cx="3060340" cy="3168351"/>
        </a:xfrm>
        <a:prstGeom prst="round1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8232" tIns="78232" rIns="78232" bIns="78232" numCol="1" spcCol="1270" anchor="ctr" anchorCtr="0">
          <a:noAutofit/>
        </a:bodyPr>
        <a:lstStyle/>
        <a:p>
          <a:pPr lvl="0" algn="ctr" defTabSz="488950">
            <a:lnSpc>
              <a:spcPct val="100000"/>
            </a:lnSpc>
            <a:spcBef>
              <a:spcPct val="0"/>
            </a:spcBef>
            <a:spcAft>
              <a:spcPts val="0"/>
            </a:spcAft>
          </a:pPr>
          <a:r>
            <a:rPr lang="pl-PL" sz="1100" b="1" kern="1200">
              <a:solidFill>
                <a:srgbClr val="64644B"/>
              </a:solidFill>
              <a:latin typeface="Lato"/>
              <a:cs typeface="Times New Roman" pitchFamily="18" charset="0"/>
            </a:rPr>
            <a:t>Interesariusze nastawieni na minium wysiłku</a:t>
          </a:r>
          <a:endParaRPr lang="pl-PL" sz="1100" b="1" i="1" kern="1200">
            <a:solidFill>
              <a:srgbClr val="64644B"/>
            </a:solidFill>
            <a:latin typeface="Lato"/>
            <a:cs typeface="Times New Roman" pitchFamily="18" charset="0"/>
          </a:endParaRPr>
        </a:p>
        <a:p>
          <a:pPr lvl="0" algn="ctr" defTabSz="488950">
            <a:lnSpc>
              <a:spcPct val="100000"/>
            </a:lnSpc>
            <a:spcBef>
              <a:spcPct val="0"/>
            </a:spcBef>
            <a:spcAft>
              <a:spcPts val="0"/>
            </a:spcAft>
          </a:pPr>
          <a:r>
            <a:rPr lang="pl-PL" sz="1100" b="1" i="1" kern="1200">
              <a:solidFill>
                <a:srgbClr val="64644B"/>
              </a:solidFill>
              <a:latin typeface="Lato"/>
              <a:cs typeface="Times New Roman" pitchFamily="18" charset="0"/>
            </a:rPr>
            <a:t>(niska siła wpływu i niski poziom zainteresowania)</a:t>
          </a:r>
        </a:p>
        <a:p>
          <a:pPr lvl="0" algn="ctr" defTabSz="488950">
            <a:lnSpc>
              <a:spcPct val="100000"/>
            </a:lnSpc>
            <a:spcBef>
              <a:spcPct val="0"/>
            </a:spcBef>
            <a:spcAft>
              <a:spcPts val="0"/>
            </a:spcAft>
          </a:pPr>
          <a:r>
            <a:rPr lang="pl-PL" sz="1100" b="1" i="1" kern="1200">
              <a:solidFill>
                <a:srgbClr val="64644B"/>
              </a:solidFill>
              <a:latin typeface="Lato"/>
              <a:cs typeface="Times New Roman" pitchFamily="18" charset="0"/>
            </a:rPr>
            <a:t> </a:t>
          </a:r>
        </a:p>
        <a:p>
          <a:pPr lvl="0" algn="ctr" defTabSz="488950">
            <a:lnSpc>
              <a:spcPct val="100000"/>
            </a:lnSpc>
            <a:spcBef>
              <a:spcPct val="0"/>
            </a:spcBef>
            <a:spcAft>
              <a:spcPts val="0"/>
            </a:spcAft>
          </a:pPr>
          <a:r>
            <a:rPr lang="pl-PL" sz="1100" b="0" i="0" kern="1200">
              <a:solidFill>
                <a:srgbClr val="64644B"/>
              </a:solidFill>
              <a:latin typeface="Lato"/>
              <a:cs typeface="Times New Roman" pitchFamily="18" charset="0"/>
            </a:rPr>
            <a:t>bierni indywidualni właściciele nieruchomości </a:t>
          </a:r>
        </a:p>
        <a:p>
          <a:pPr lvl="0" algn="ctr" defTabSz="488950">
            <a:lnSpc>
              <a:spcPct val="100000"/>
            </a:lnSpc>
            <a:spcBef>
              <a:spcPct val="0"/>
            </a:spcBef>
            <a:spcAft>
              <a:spcPts val="0"/>
            </a:spcAft>
          </a:pPr>
          <a:r>
            <a:rPr lang="pl-PL" sz="1100" b="0" i="0" kern="1200">
              <a:solidFill>
                <a:srgbClr val="64644B"/>
              </a:solidFill>
              <a:latin typeface="Lato"/>
              <a:cs typeface="Times New Roman" pitchFamily="18" charset="0"/>
            </a:rPr>
            <a:t>bierni mieszkańcy obszarów rewitalizacji </a:t>
          </a:r>
        </a:p>
      </dsp:txBody>
      <dsp:txXfrm rot="10800000">
        <a:off x="0" y="3960439"/>
        <a:ext cx="3060340" cy="2376264"/>
      </dsp:txXfrm>
    </dsp:sp>
    <dsp:sp modelId="{3D5089DB-35AA-4709-9D5A-6D5D7EFC0A95}">
      <dsp:nvSpPr>
        <dsp:cNvPr id="0" name=""/>
        <dsp:cNvSpPr/>
      </dsp:nvSpPr>
      <dsp:spPr>
        <a:xfrm rot="5400000">
          <a:off x="3006334" y="3222358"/>
          <a:ext cx="3168351" cy="3060340"/>
        </a:xfrm>
        <a:prstGeom prst="round1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8232" tIns="78232" rIns="78232" bIns="78232" numCol="1" spcCol="1270" anchor="ctr" anchorCtr="0">
          <a:noAutofit/>
        </a:bodyPr>
        <a:lstStyle/>
        <a:p>
          <a:pPr lvl="0" algn="ctr" defTabSz="488950">
            <a:lnSpc>
              <a:spcPct val="100000"/>
            </a:lnSpc>
            <a:spcBef>
              <a:spcPct val="0"/>
            </a:spcBef>
            <a:spcAft>
              <a:spcPts val="0"/>
            </a:spcAft>
          </a:pPr>
          <a:endParaRPr lang="pl-PL" sz="1100" b="1" kern="1200" dirty="0">
            <a:solidFill>
              <a:srgbClr val="64644B"/>
            </a:solidFill>
            <a:latin typeface="Lato"/>
            <a:cs typeface="Times New Roman" pitchFamily="18" charset="0"/>
          </a:endParaRPr>
        </a:p>
        <a:p>
          <a:pPr lvl="0" algn="ctr" defTabSz="488950">
            <a:lnSpc>
              <a:spcPct val="100000"/>
            </a:lnSpc>
            <a:spcBef>
              <a:spcPct val="0"/>
            </a:spcBef>
            <a:spcAft>
              <a:spcPts val="0"/>
            </a:spcAft>
          </a:pPr>
          <a:endParaRPr lang="pl-PL" sz="1100" b="1" kern="1200" dirty="0">
            <a:solidFill>
              <a:srgbClr val="64644B"/>
            </a:solidFill>
            <a:latin typeface="Lato"/>
            <a:cs typeface="Times New Roman" pitchFamily="18" charset="0"/>
          </a:endParaRPr>
        </a:p>
        <a:p>
          <a:pPr lvl="0" algn="ctr" defTabSz="488950">
            <a:lnSpc>
              <a:spcPct val="100000"/>
            </a:lnSpc>
            <a:spcBef>
              <a:spcPct val="0"/>
            </a:spcBef>
            <a:spcAft>
              <a:spcPts val="0"/>
            </a:spcAft>
          </a:pPr>
          <a:r>
            <a:rPr lang="pl-PL" sz="1100" b="1" kern="1200" dirty="0" err="1">
              <a:solidFill>
                <a:srgbClr val="64644B"/>
              </a:solidFill>
              <a:latin typeface="Lato"/>
              <a:cs typeface="Times New Roman" pitchFamily="18" charset="0"/>
            </a:rPr>
            <a:t>Interesariusze</a:t>
          </a:r>
          <a:r>
            <a:rPr lang="pl-PL" sz="1100" b="1" kern="1200" dirty="0">
              <a:solidFill>
                <a:srgbClr val="64644B"/>
              </a:solidFill>
              <a:latin typeface="Lato"/>
              <a:cs typeface="Times New Roman" pitchFamily="18" charset="0"/>
            </a:rPr>
            <a:t> nastawieni na uzyskiwanie informacji - potencjalni sojusznicy kluczowych </a:t>
          </a:r>
          <a:r>
            <a:rPr lang="pl-PL" sz="1100" b="1" kern="1200" dirty="0" err="1">
              <a:solidFill>
                <a:srgbClr val="64644B"/>
              </a:solidFill>
              <a:latin typeface="Lato"/>
              <a:cs typeface="Times New Roman" pitchFamily="18" charset="0"/>
            </a:rPr>
            <a:t>interesariuszy</a:t>
          </a:r>
          <a:r>
            <a:rPr lang="pl-PL" sz="1100" b="1" kern="1200" dirty="0">
              <a:solidFill>
                <a:srgbClr val="64644B"/>
              </a:solidFill>
              <a:latin typeface="Lato"/>
              <a:cs typeface="Times New Roman" pitchFamily="18" charset="0"/>
            </a:rPr>
            <a:t> </a:t>
          </a:r>
          <a:r>
            <a:rPr lang="pl-PL" sz="1100" b="1" kern="1200" dirty="0" smtClean="0">
              <a:solidFill>
                <a:srgbClr val="64644B"/>
              </a:solidFill>
              <a:latin typeface="Lato"/>
              <a:cs typeface="Times New Roman" pitchFamily="18" charset="0"/>
            </a:rPr>
            <a:t>w </a:t>
          </a:r>
          <a:r>
            <a:rPr lang="pl-PL" sz="1100" b="1" kern="1200" dirty="0">
              <a:solidFill>
                <a:srgbClr val="64644B"/>
              </a:solidFill>
              <a:latin typeface="Lato"/>
              <a:cs typeface="Times New Roman" pitchFamily="18" charset="0"/>
            </a:rPr>
            <a:t>procesie rewitalizacji</a:t>
          </a:r>
          <a:endParaRPr lang="pl-PL" sz="1100" b="1" i="1" kern="1200" dirty="0">
            <a:solidFill>
              <a:srgbClr val="64644B"/>
            </a:solidFill>
            <a:latin typeface="Lato"/>
            <a:cs typeface="Times New Roman" pitchFamily="18" charset="0"/>
          </a:endParaRPr>
        </a:p>
        <a:p>
          <a:pPr lvl="0" algn="ctr" defTabSz="488950">
            <a:lnSpc>
              <a:spcPct val="100000"/>
            </a:lnSpc>
            <a:spcBef>
              <a:spcPct val="0"/>
            </a:spcBef>
            <a:spcAft>
              <a:spcPts val="0"/>
            </a:spcAft>
          </a:pPr>
          <a:r>
            <a:rPr lang="pl-PL" sz="1100" b="1" i="1" kern="1200" dirty="0">
              <a:solidFill>
                <a:srgbClr val="64644B"/>
              </a:solidFill>
              <a:latin typeface="Lato"/>
              <a:cs typeface="Times New Roman" pitchFamily="18" charset="0"/>
            </a:rPr>
            <a:t>(niska siła wpływu i wysoki poziom zainteresowania) </a:t>
          </a:r>
        </a:p>
        <a:p>
          <a:pPr lvl="0" algn="ctr" defTabSz="488950">
            <a:lnSpc>
              <a:spcPct val="100000"/>
            </a:lnSpc>
            <a:spcBef>
              <a:spcPct val="0"/>
            </a:spcBef>
            <a:spcAft>
              <a:spcPts val="0"/>
            </a:spcAft>
          </a:pPr>
          <a:endParaRPr lang="pl-PL" sz="1100" b="1" i="1" kern="1200" dirty="0">
            <a:solidFill>
              <a:srgbClr val="64644B"/>
            </a:solidFill>
            <a:latin typeface="Lato"/>
            <a:cs typeface="Times New Roman" pitchFamily="18" charset="0"/>
          </a:endParaRPr>
        </a:p>
        <a:p>
          <a:pPr lvl="0" algn="ctr" defTabSz="488950">
            <a:lnSpc>
              <a:spcPct val="100000"/>
            </a:lnSpc>
            <a:spcBef>
              <a:spcPct val="0"/>
            </a:spcBef>
            <a:spcAft>
              <a:spcPts val="0"/>
            </a:spcAft>
          </a:pPr>
          <a:r>
            <a:rPr lang="pl-PL" sz="1100" b="0" i="0" kern="1200" dirty="0">
              <a:solidFill>
                <a:srgbClr val="64644B"/>
              </a:solidFill>
              <a:latin typeface="Lato"/>
              <a:cs typeface="Times New Roman" pitchFamily="18" charset="0"/>
            </a:rPr>
            <a:t>indywidualni właściciele nieruchomości szukający szansy na </a:t>
          </a:r>
          <a:r>
            <a:rPr lang="pl-PL" sz="1100" b="0" i="0" kern="1200" dirty="0" smtClean="0">
              <a:solidFill>
                <a:srgbClr val="64644B"/>
              </a:solidFill>
              <a:latin typeface="Lato"/>
              <a:cs typeface="Times New Roman" pitchFamily="18" charset="0"/>
            </a:rPr>
            <a:t>pozytywne </a:t>
          </a:r>
          <a:r>
            <a:rPr lang="pl-PL" sz="1100" b="0" i="0" kern="1200" dirty="0">
              <a:solidFill>
                <a:srgbClr val="64644B"/>
              </a:solidFill>
              <a:latin typeface="Lato"/>
              <a:cs typeface="Times New Roman" pitchFamily="18" charset="0"/>
            </a:rPr>
            <a:t>przekształcenia, w tym </a:t>
          </a:r>
          <a:r>
            <a:rPr lang="pl-PL" sz="1100" b="0" i="0" kern="1200" dirty="0" smtClean="0">
              <a:solidFill>
                <a:srgbClr val="64644B"/>
              </a:solidFill>
              <a:latin typeface="Lato"/>
              <a:cs typeface="Times New Roman" pitchFamily="18" charset="0"/>
            </a:rPr>
            <a:t>deweloperzy</a:t>
          </a:r>
          <a:endParaRPr lang="pl-PL" sz="1100" b="0" i="0" kern="1200" dirty="0">
            <a:solidFill>
              <a:srgbClr val="64644B"/>
            </a:solidFill>
            <a:latin typeface="Lato"/>
            <a:cs typeface="Times New Roman" pitchFamily="18" charset="0"/>
          </a:endParaRPr>
        </a:p>
        <a:p>
          <a:pPr lvl="0" algn="ctr" defTabSz="488950">
            <a:lnSpc>
              <a:spcPct val="100000"/>
            </a:lnSpc>
            <a:spcBef>
              <a:spcPct val="0"/>
            </a:spcBef>
            <a:spcAft>
              <a:spcPts val="0"/>
            </a:spcAft>
          </a:pPr>
          <a:r>
            <a:rPr lang="pl-PL" sz="1100" b="0" i="0" kern="1200" dirty="0">
              <a:solidFill>
                <a:srgbClr val="64644B"/>
              </a:solidFill>
              <a:latin typeface="Lato"/>
              <a:cs typeface="Times New Roman" pitchFamily="18" charset="0"/>
            </a:rPr>
            <a:t>sektor biznesu</a:t>
          </a:r>
        </a:p>
        <a:p>
          <a:pPr lvl="0" algn="ctr" defTabSz="488950">
            <a:lnSpc>
              <a:spcPct val="100000"/>
            </a:lnSpc>
            <a:spcBef>
              <a:spcPct val="0"/>
            </a:spcBef>
            <a:spcAft>
              <a:spcPts val="0"/>
            </a:spcAft>
          </a:pPr>
          <a:r>
            <a:rPr lang="pl-PL" sz="1100" b="0" i="0" kern="1200" dirty="0" smtClean="0">
              <a:solidFill>
                <a:srgbClr val="64644B"/>
              </a:solidFill>
              <a:latin typeface="Lato"/>
              <a:cs typeface="Times New Roman" pitchFamily="18" charset="0"/>
            </a:rPr>
            <a:t>stowarzyszenia </a:t>
          </a:r>
          <a:r>
            <a:rPr lang="pl-PL" sz="1100" b="0" i="0" kern="1200" dirty="0">
              <a:solidFill>
                <a:srgbClr val="64644B"/>
              </a:solidFill>
              <a:latin typeface="Lato"/>
              <a:cs typeface="Times New Roman" pitchFamily="18" charset="0"/>
            </a:rPr>
            <a:t>i fundacje oraz liderzy </a:t>
          </a:r>
          <a:r>
            <a:rPr lang="pl-PL" sz="1100" b="0" i="0" kern="1200" dirty="0" smtClean="0">
              <a:solidFill>
                <a:srgbClr val="64644B"/>
              </a:solidFill>
              <a:latin typeface="Lato"/>
              <a:cs typeface="Times New Roman" pitchFamily="18" charset="0"/>
            </a:rPr>
            <a:t>lokalni </a:t>
          </a:r>
          <a:endParaRPr lang="pl-PL" sz="1100" b="0" i="0" kern="1200" dirty="0">
            <a:solidFill>
              <a:srgbClr val="64644B"/>
            </a:solidFill>
            <a:latin typeface="Lato"/>
            <a:cs typeface="Times New Roman" pitchFamily="18" charset="0"/>
          </a:endParaRPr>
        </a:p>
        <a:p>
          <a:pPr lvl="0" algn="ctr" defTabSz="488950">
            <a:lnSpc>
              <a:spcPct val="100000"/>
            </a:lnSpc>
            <a:spcBef>
              <a:spcPct val="0"/>
            </a:spcBef>
            <a:spcAft>
              <a:spcPts val="0"/>
            </a:spcAft>
          </a:pPr>
          <a:r>
            <a:rPr lang="pl-PL" sz="1100" b="0" i="0" kern="1200" dirty="0">
              <a:solidFill>
                <a:srgbClr val="64644B"/>
              </a:solidFill>
              <a:latin typeface="Lato"/>
              <a:cs typeface="Times New Roman" pitchFamily="18" charset="0"/>
            </a:rPr>
            <a:t>instytucje kulturalne i sportowe </a:t>
          </a:r>
        </a:p>
        <a:p>
          <a:pPr lvl="0" algn="ctr" defTabSz="488950">
            <a:lnSpc>
              <a:spcPct val="100000"/>
            </a:lnSpc>
            <a:spcBef>
              <a:spcPct val="0"/>
            </a:spcBef>
            <a:spcAft>
              <a:spcPts val="0"/>
            </a:spcAft>
          </a:pPr>
          <a:r>
            <a:rPr lang="pl-PL" sz="1100" b="0" i="0" kern="1200" dirty="0">
              <a:solidFill>
                <a:srgbClr val="64644B"/>
              </a:solidFill>
              <a:latin typeface="Lato"/>
              <a:cs typeface="Times New Roman" pitchFamily="18" charset="0"/>
            </a:rPr>
            <a:t>szkoły</a:t>
          </a:r>
        </a:p>
        <a:p>
          <a:pPr lvl="0" algn="ctr" defTabSz="488950">
            <a:lnSpc>
              <a:spcPct val="100000"/>
            </a:lnSpc>
            <a:spcBef>
              <a:spcPct val="0"/>
            </a:spcBef>
            <a:spcAft>
              <a:spcPts val="0"/>
            </a:spcAft>
          </a:pPr>
          <a:r>
            <a:rPr lang="pl-PL" sz="1100" b="0" i="0" kern="1200" dirty="0">
              <a:solidFill>
                <a:srgbClr val="64644B"/>
              </a:solidFill>
              <a:latin typeface="Lato"/>
              <a:cs typeface="Times New Roman" pitchFamily="18" charset="0"/>
            </a:rPr>
            <a:t>Policja i Straż Miejska </a:t>
          </a:r>
        </a:p>
        <a:p>
          <a:pPr lvl="0" algn="ctr" defTabSz="488950">
            <a:lnSpc>
              <a:spcPct val="100000"/>
            </a:lnSpc>
            <a:spcBef>
              <a:spcPct val="0"/>
            </a:spcBef>
            <a:spcAft>
              <a:spcPts val="0"/>
            </a:spcAft>
          </a:pPr>
          <a:r>
            <a:rPr lang="pl-PL" sz="1100" b="0" i="0" kern="1200" dirty="0">
              <a:solidFill>
                <a:srgbClr val="64644B"/>
              </a:solidFill>
              <a:latin typeface="Lato"/>
              <a:cs typeface="Times New Roman" pitchFamily="18" charset="0"/>
            </a:rPr>
            <a:t> </a:t>
          </a:r>
        </a:p>
        <a:p>
          <a:pPr lvl="0" algn="ctr" defTabSz="488950">
            <a:lnSpc>
              <a:spcPct val="100000"/>
            </a:lnSpc>
            <a:spcBef>
              <a:spcPct val="0"/>
            </a:spcBef>
            <a:spcAft>
              <a:spcPts val="0"/>
            </a:spcAft>
          </a:pPr>
          <a:endParaRPr lang="pl-PL" sz="1100" b="0" i="0" kern="1200" dirty="0">
            <a:solidFill>
              <a:srgbClr val="64644B"/>
            </a:solidFill>
            <a:latin typeface="Lato"/>
            <a:cs typeface="Times New Roman" pitchFamily="18" charset="0"/>
          </a:endParaRPr>
        </a:p>
      </dsp:txBody>
      <dsp:txXfrm rot="5400000">
        <a:off x="3402378" y="3618401"/>
        <a:ext cx="2376264" cy="3060340"/>
      </dsp:txXfrm>
    </dsp:sp>
    <dsp:sp modelId="{0CDB2B5C-B564-4682-B572-5B35F85ABF18}">
      <dsp:nvSpPr>
        <dsp:cNvPr id="0" name=""/>
        <dsp:cNvSpPr/>
      </dsp:nvSpPr>
      <dsp:spPr>
        <a:xfrm>
          <a:off x="2142237" y="2376263"/>
          <a:ext cx="1836204" cy="1584175"/>
        </a:xfrm>
        <a:prstGeom prst="roundRect">
          <a:avLst/>
        </a:prstGeom>
        <a:gradFill rotWithShape="0">
          <a:gsLst>
            <a:gs pos="0">
              <a:schemeClr val="dk1">
                <a:tint val="60000"/>
                <a:hueOff val="0"/>
                <a:satOff val="0"/>
                <a:lumOff val="0"/>
                <a:alphaOff val="0"/>
                <a:tint val="50000"/>
                <a:satMod val="300000"/>
              </a:schemeClr>
            </a:gs>
            <a:gs pos="35000">
              <a:schemeClr val="dk1">
                <a:tint val="60000"/>
                <a:hueOff val="0"/>
                <a:satOff val="0"/>
                <a:lumOff val="0"/>
                <a:alphaOff val="0"/>
                <a:tint val="37000"/>
                <a:satMod val="300000"/>
              </a:schemeClr>
            </a:gs>
            <a:gs pos="100000">
              <a:schemeClr val="dk1">
                <a:tint val="60000"/>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txBody>
        <a:bodyPr spcFirstLastPara="0" vert="horz" wrap="square" lIns="41910" tIns="41910" rIns="41910" bIns="41910" numCol="1" spcCol="1270" anchor="ctr" anchorCtr="0">
          <a:noAutofit/>
        </a:bodyPr>
        <a:lstStyle/>
        <a:p>
          <a:pPr lvl="0" algn="ctr" defTabSz="488950">
            <a:lnSpc>
              <a:spcPct val="100000"/>
            </a:lnSpc>
            <a:spcBef>
              <a:spcPct val="0"/>
            </a:spcBef>
            <a:spcAft>
              <a:spcPts val="0"/>
            </a:spcAft>
          </a:pPr>
          <a:r>
            <a:rPr lang="pl-PL" sz="1100" b="1" kern="1200" dirty="0" err="1">
              <a:solidFill>
                <a:srgbClr val="64644B"/>
              </a:solidFill>
              <a:latin typeface="Lato"/>
              <a:cs typeface="Times New Roman" pitchFamily="18" charset="0"/>
            </a:rPr>
            <a:t>interesariusze</a:t>
          </a:r>
          <a:r>
            <a:rPr lang="pl-PL" sz="1100" b="1" kern="1200" dirty="0">
              <a:solidFill>
                <a:srgbClr val="64644B"/>
              </a:solidFill>
              <a:latin typeface="Lato"/>
              <a:cs typeface="Times New Roman" pitchFamily="18" charset="0"/>
            </a:rPr>
            <a:t> </a:t>
          </a:r>
          <a:r>
            <a:rPr lang="pl-PL" sz="1100" b="1" kern="1200" dirty="0" smtClean="0">
              <a:solidFill>
                <a:srgbClr val="64644B"/>
              </a:solidFill>
              <a:latin typeface="Lato"/>
              <a:cs typeface="Times New Roman" pitchFamily="18" charset="0"/>
            </a:rPr>
            <a:t>rewitalizacji</a:t>
          </a:r>
          <a:endParaRPr lang="pl-PL" sz="1100" b="1" kern="1200" dirty="0">
            <a:solidFill>
              <a:srgbClr val="64644B"/>
            </a:solidFill>
            <a:latin typeface="Lato"/>
            <a:cs typeface="Times New Roman" pitchFamily="18" charset="0"/>
          </a:endParaRPr>
        </a:p>
      </dsp:txBody>
      <dsp:txXfrm>
        <a:off x="2142237" y="2376263"/>
        <a:ext cx="1836204" cy="1584175"/>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F1FD62E-98CF-48B4-8FC9-79D50648353D}">
      <dsp:nvSpPr>
        <dsp:cNvPr id="0" name=""/>
        <dsp:cNvSpPr/>
      </dsp:nvSpPr>
      <dsp:spPr>
        <a:xfrm rot="21300000">
          <a:off x="18449" y="2610199"/>
          <a:ext cx="5975260" cy="684257"/>
        </a:xfrm>
        <a:prstGeom prst="mathMinus">
          <a:avLst/>
        </a:prstGeom>
        <a:solidFill>
          <a:srgbClr val="6364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1AC13A-2843-4C1B-9FDB-4D344D894442}">
      <dsp:nvSpPr>
        <dsp:cNvPr id="0" name=""/>
        <dsp:cNvSpPr/>
      </dsp:nvSpPr>
      <dsp:spPr>
        <a:xfrm>
          <a:off x="721459" y="295232"/>
          <a:ext cx="1803648" cy="2361862"/>
        </a:xfrm>
        <a:prstGeom prst="downArrow">
          <a:avLst/>
        </a:prstGeom>
        <a:solidFill>
          <a:srgbClr val="636466"/>
        </a:solidFill>
        <a:ln w="25400" cap="flat" cmpd="sng" algn="ctr">
          <a:solidFill>
            <a:srgbClr val="636466"/>
          </a:solidFill>
          <a:prstDash val="solid"/>
        </a:ln>
        <a:effectLst/>
      </dsp:spPr>
      <dsp:style>
        <a:lnRef idx="2">
          <a:scrgbClr r="0" g="0" b="0"/>
        </a:lnRef>
        <a:fillRef idx="1">
          <a:scrgbClr r="0" g="0" b="0"/>
        </a:fillRef>
        <a:effectRef idx="0">
          <a:scrgbClr r="0" g="0" b="0"/>
        </a:effectRef>
        <a:fontRef idx="minor">
          <a:schemeClr val="lt1"/>
        </a:fontRef>
      </dsp:style>
    </dsp:sp>
    <dsp:sp modelId="{1D99B60F-07BF-4760-ABEB-6E89F63BE258}">
      <dsp:nvSpPr>
        <dsp:cNvPr id="0" name=""/>
        <dsp:cNvSpPr/>
      </dsp:nvSpPr>
      <dsp:spPr>
        <a:xfrm>
          <a:off x="2384826" y="0"/>
          <a:ext cx="3527127" cy="2479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GB" sz="1400" b="0" kern="1200" noProof="0" dirty="0" smtClean="0">
              <a:solidFill>
                <a:srgbClr val="636466"/>
              </a:solidFill>
              <a:latin typeface="+mn-lt"/>
            </a:rPr>
            <a:t>1. </a:t>
          </a:r>
          <a:r>
            <a:rPr lang="pl-PL" sz="1400" b="0" kern="1200" noProof="0" dirty="0" smtClean="0">
              <a:solidFill>
                <a:srgbClr val="636466"/>
              </a:solidFill>
              <a:latin typeface="Lato"/>
            </a:rPr>
            <a:t>Degradacja miejskich przestrzeni publicznych</a:t>
          </a:r>
          <a:endParaRPr lang="en-GB" sz="1400" b="0" kern="1200" noProof="0" dirty="0" smtClean="0">
            <a:solidFill>
              <a:srgbClr val="636466"/>
            </a:solidFill>
            <a:latin typeface="+mn-lt"/>
          </a:endParaRPr>
        </a:p>
        <a:p>
          <a:pPr lvl="0" algn="ctr" defTabSz="622300">
            <a:lnSpc>
              <a:spcPct val="90000"/>
            </a:lnSpc>
            <a:spcBef>
              <a:spcPct val="0"/>
            </a:spcBef>
            <a:spcAft>
              <a:spcPct val="35000"/>
            </a:spcAft>
          </a:pPr>
          <a:r>
            <a:rPr lang="en-GB" sz="1400" b="0" kern="1200" noProof="0" dirty="0" smtClean="0">
              <a:solidFill>
                <a:srgbClr val="636466"/>
              </a:solidFill>
              <a:latin typeface="+mn-lt"/>
            </a:rPr>
            <a:t>2. </a:t>
          </a:r>
          <a:r>
            <a:rPr lang="pl-PL" sz="1400" b="0" kern="1200" noProof="0" dirty="0" smtClean="0">
              <a:solidFill>
                <a:srgbClr val="636466"/>
              </a:solidFill>
              <a:latin typeface="Lato"/>
            </a:rPr>
            <a:t>Prywatyzacja i komercjalizacja miejskich przestrzeni publicznych</a:t>
          </a:r>
          <a:endParaRPr lang="en-GB" sz="1400" b="0" kern="1200" noProof="0" dirty="0" smtClean="0">
            <a:solidFill>
              <a:srgbClr val="636466"/>
            </a:solidFill>
            <a:latin typeface="+mn-lt"/>
          </a:endParaRPr>
        </a:p>
        <a:p>
          <a:pPr lvl="0" algn="ctr" defTabSz="622300">
            <a:lnSpc>
              <a:spcPct val="90000"/>
            </a:lnSpc>
            <a:spcBef>
              <a:spcPct val="0"/>
            </a:spcBef>
            <a:spcAft>
              <a:spcPct val="35000"/>
            </a:spcAft>
          </a:pPr>
          <a:r>
            <a:rPr lang="en-GB" sz="1400" b="0" kern="1200" noProof="0" dirty="0" smtClean="0">
              <a:solidFill>
                <a:srgbClr val="636466"/>
              </a:solidFill>
              <a:latin typeface="+mn-lt"/>
            </a:rPr>
            <a:t>3. </a:t>
          </a:r>
          <a:r>
            <a:rPr lang="pl-PL" sz="1400" b="0" kern="1200" noProof="0" dirty="0" err="1" smtClean="0">
              <a:solidFill>
                <a:srgbClr val="636466"/>
              </a:solidFill>
              <a:latin typeface="Lato"/>
            </a:rPr>
            <a:t>Gentryfikacja</a:t>
          </a:r>
          <a:r>
            <a:rPr lang="pl-PL" sz="1400" b="0" kern="1200" noProof="0" dirty="0" smtClean="0">
              <a:solidFill>
                <a:srgbClr val="636466"/>
              </a:solidFill>
              <a:latin typeface="Lato"/>
            </a:rPr>
            <a:t>, rozwój osiedli zamkniętych, segregacja dochodowa mieszkańców, wykluczenie społeczne</a:t>
          </a:r>
          <a:endParaRPr lang="en-GB" sz="1400" b="0" kern="1200" noProof="0" dirty="0" smtClean="0">
            <a:solidFill>
              <a:srgbClr val="636466"/>
            </a:solidFill>
            <a:latin typeface="+mn-lt"/>
          </a:endParaRPr>
        </a:p>
        <a:p>
          <a:pPr lvl="0" algn="ctr" defTabSz="622300">
            <a:lnSpc>
              <a:spcPct val="90000"/>
            </a:lnSpc>
            <a:spcBef>
              <a:spcPct val="0"/>
            </a:spcBef>
            <a:spcAft>
              <a:spcPct val="35000"/>
            </a:spcAft>
          </a:pPr>
          <a:r>
            <a:rPr lang="en-GB" sz="1400" b="0" kern="1200" noProof="0" dirty="0" smtClean="0">
              <a:solidFill>
                <a:srgbClr val="636466"/>
              </a:solidFill>
              <a:latin typeface="+mn-lt"/>
            </a:rPr>
            <a:t>4. </a:t>
          </a:r>
          <a:r>
            <a:rPr lang="pl-PL" sz="1400" b="0" kern="1200" noProof="0" dirty="0" smtClean="0">
              <a:solidFill>
                <a:srgbClr val="636466"/>
              </a:solidFill>
              <a:latin typeface="Lato"/>
            </a:rPr>
            <a:t>Kultura indywidualizmu – wartością są rzeczy</a:t>
          </a:r>
          <a:endParaRPr lang="en-GB" sz="1400" b="0" kern="1200" noProof="0" dirty="0">
            <a:solidFill>
              <a:srgbClr val="636466"/>
            </a:solidFill>
            <a:latin typeface="+mn-lt"/>
          </a:endParaRPr>
        </a:p>
      </dsp:txBody>
      <dsp:txXfrm>
        <a:off x="2384826" y="0"/>
        <a:ext cx="3527127" cy="2479955"/>
      </dsp:txXfrm>
    </dsp:sp>
    <dsp:sp modelId="{38182ACC-F9D1-4DAA-8306-BC4B87115A70}">
      <dsp:nvSpPr>
        <dsp:cNvPr id="0" name=""/>
        <dsp:cNvSpPr/>
      </dsp:nvSpPr>
      <dsp:spPr>
        <a:xfrm>
          <a:off x="3487052" y="3247560"/>
          <a:ext cx="1803648" cy="2361862"/>
        </a:xfrm>
        <a:prstGeom prst="upArrow">
          <a:avLst/>
        </a:prstGeom>
        <a:solidFill>
          <a:srgbClr val="6364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7DD59A-713E-4A86-ACF7-44D32CAF87D4}">
      <dsp:nvSpPr>
        <dsp:cNvPr id="0" name=""/>
        <dsp:cNvSpPr/>
      </dsp:nvSpPr>
      <dsp:spPr>
        <a:xfrm>
          <a:off x="0" y="3424700"/>
          <a:ext cx="3727539" cy="2479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GB" sz="1400" kern="1200" noProof="0" dirty="0" smtClean="0">
              <a:solidFill>
                <a:srgbClr val="636466"/>
              </a:solidFill>
              <a:latin typeface="+mn-lt"/>
            </a:rPr>
            <a:t>1. </a:t>
          </a:r>
          <a:r>
            <a:rPr lang="pl-PL" sz="1400" kern="1200" noProof="0" dirty="0" smtClean="0">
              <a:solidFill>
                <a:srgbClr val="636466"/>
              </a:solidFill>
              <a:latin typeface="Lato"/>
            </a:rPr>
            <a:t>Wymiana </a:t>
          </a:r>
          <a:r>
            <a:rPr lang="pl-PL" sz="1400" i="1" kern="1200" noProof="0" dirty="0" err="1" smtClean="0">
              <a:solidFill>
                <a:srgbClr val="636466"/>
              </a:solidFill>
              <a:latin typeface="Lato"/>
            </a:rPr>
            <a:t>peer</a:t>
          </a:r>
          <a:r>
            <a:rPr lang="pl-PL" sz="1400" i="1" kern="1200" noProof="0" dirty="0" smtClean="0">
              <a:solidFill>
                <a:srgbClr val="636466"/>
              </a:solidFill>
              <a:latin typeface="Lato"/>
            </a:rPr>
            <a:t> to </a:t>
          </a:r>
          <a:r>
            <a:rPr lang="pl-PL" sz="1400" i="1" kern="1200" noProof="0" dirty="0" err="1" smtClean="0">
              <a:solidFill>
                <a:srgbClr val="636466"/>
              </a:solidFill>
              <a:latin typeface="Lato"/>
            </a:rPr>
            <a:t>peer</a:t>
          </a:r>
          <a:r>
            <a:rPr lang="pl-PL" sz="1400" kern="1200" noProof="0" dirty="0" smtClean="0">
              <a:solidFill>
                <a:srgbClr val="636466"/>
              </a:solidFill>
              <a:latin typeface="Lato"/>
            </a:rPr>
            <a:t>, rozwój sieci </a:t>
          </a:r>
          <a:r>
            <a:rPr lang="pl-PL" sz="1400" kern="1200" noProof="0" dirty="0" err="1" smtClean="0">
              <a:solidFill>
                <a:srgbClr val="636466"/>
              </a:solidFill>
              <a:latin typeface="Lato"/>
            </a:rPr>
            <a:t>społecznościowych</a:t>
          </a:r>
          <a:r>
            <a:rPr lang="pl-PL" sz="1400" kern="1200" noProof="0" dirty="0" smtClean="0">
              <a:solidFill>
                <a:srgbClr val="636466"/>
              </a:solidFill>
              <a:latin typeface="Lato"/>
            </a:rPr>
            <a:t> i nowoczesnych technologii informatycznych</a:t>
          </a:r>
          <a:endParaRPr lang="en-GB" sz="1400" kern="1200" noProof="0" dirty="0" smtClean="0">
            <a:solidFill>
              <a:srgbClr val="636466"/>
            </a:solidFill>
            <a:latin typeface="+mn-lt"/>
          </a:endParaRPr>
        </a:p>
        <a:p>
          <a:pPr lvl="0" algn="ctr" defTabSz="622300">
            <a:lnSpc>
              <a:spcPct val="90000"/>
            </a:lnSpc>
            <a:spcBef>
              <a:spcPct val="0"/>
            </a:spcBef>
            <a:spcAft>
              <a:spcPct val="35000"/>
            </a:spcAft>
          </a:pPr>
          <a:r>
            <a:rPr lang="en-GB" sz="1400" kern="1200" noProof="0" dirty="0" smtClean="0">
              <a:solidFill>
                <a:srgbClr val="636466"/>
              </a:solidFill>
              <a:latin typeface="+mn-lt"/>
            </a:rPr>
            <a:t>2. </a:t>
          </a:r>
          <a:r>
            <a:rPr lang="pl-PL" sz="1400" kern="1200" noProof="0" dirty="0" smtClean="0">
              <a:solidFill>
                <a:srgbClr val="636466"/>
              </a:solidFill>
              <a:latin typeface="Lato"/>
            </a:rPr>
            <a:t>Recesja gospodarcza i wzrost negatywnych efektów zewnętrznych (koszty kongestii)</a:t>
          </a:r>
          <a:endParaRPr lang="en-GB" sz="1400" kern="1200" noProof="0" dirty="0" smtClean="0">
            <a:solidFill>
              <a:srgbClr val="636466"/>
            </a:solidFill>
            <a:latin typeface="+mn-lt"/>
          </a:endParaRPr>
        </a:p>
        <a:p>
          <a:pPr lvl="0" algn="ctr" defTabSz="622300">
            <a:lnSpc>
              <a:spcPct val="90000"/>
            </a:lnSpc>
            <a:spcBef>
              <a:spcPct val="0"/>
            </a:spcBef>
            <a:spcAft>
              <a:spcPct val="35000"/>
            </a:spcAft>
          </a:pPr>
          <a:r>
            <a:rPr lang="en-GB" sz="1400" kern="1200" noProof="0" dirty="0" smtClean="0">
              <a:solidFill>
                <a:srgbClr val="636466"/>
              </a:solidFill>
              <a:latin typeface="+mn-lt"/>
            </a:rPr>
            <a:t>3. </a:t>
          </a:r>
          <a:r>
            <a:rPr lang="pl-PL" sz="1400" kern="1200" noProof="0" dirty="0" smtClean="0">
              <a:solidFill>
                <a:srgbClr val="636466"/>
              </a:solidFill>
              <a:latin typeface="Lato"/>
            </a:rPr>
            <a:t>Presje środowiskowe – wzrost świadomości ekologicznej mieszkańców</a:t>
          </a:r>
        </a:p>
        <a:p>
          <a:pPr lvl="0" algn="ctr" defTabSz="622300">
            <a:lnSpc>
              <a:spcPct val="90000"/>
            </a:lnSpc>
            <a:spcBef>
              <a:spcPct val="0"/>
            </a:spcBef>
            <a:spcAft>
              <a:spcPct val="35000"/>
            </a:spcAft>
          </a:pPr>
          <a:r>
            <a:rPr lang="pl-PL" sz="1400" kern="1200" noProof="0" dirty="0" smtClean="0">
              <a:solidFill>
                <a:srgbClr val="636466"/>
              </a:solidFill>
              <a:latin typeface="Lato"/>
            </a:rPr>
            <a:t>4. Samoorganizowanie się mieszkańców – „ruchy miejskie”</a:t>
          </a:r>
          <a:endParaRPr lang="en-GB" sz="1400" kern="1200" noProof="0" dirty="0" smtClean="0">
            <a:solidFill>
              <a:srgbClr val="636466"/>
            </a:solidFill>
            <a:latin typeface="+mn-lt"/>
          </a:endParaRPr>
        </a:p>
        <a:p>
          <a:pPr lvl="0" algn="ctr" defTabSz="622300">
            <a:lnSpc>
              <a:spcPct val="90000"/>
            </a:lnSpc>
            <a:spcBef>
              <a:spcPct val="0"/>
            </a:spcBef>
            <a:spcAft>
              <a:spcPct val="35000"/>
            </a:spcAft>
          </a:pPr>
          <a:r>
            <a:rPr lang="pl-PL" sz="1400" kern="1200" noProof="0" dirty="0" smtClean="0">
              <a:solidFill>
                <a:srgbClr val="636466"/>
              </a:solidFill>
              <a:latin typeface="Lato"/>
            </a:rPr>
            <a:t>5</a:t>
          </a:r>
          <a:r>
            <a:rPr lang="en-GB" sz="1400" kern="1200" noProof="0" dirty="0" smtClean="0">
              <a:solidFill>
                <a:srgbClr val="636466"/>
              </a:solidFill>
              <a:latin typeface="+mn-lt"/>
            </a:rPr>
            <a:t>. </a:t>
          </a:r>
          <a:r>
            <a:rPr lang="pl-PL" sz="1400" kern="1200" noProof="0" dirty="0" smtClean="0">
              <a:solidFill>
                <a:srgbClr val="636466"/>
              </a:solidFill>
              <a:latin typeface="Lato"/>
            </a:rPr>
            <a:t>Kultura współpracy – wartością są relacje </a:t>
          </a:r>
          <a:endParaRPr lang="en-GB" sz="1400" kern="1200" noProof="0" dirty="0">
            <a:solidFill>
              <a:srgbClr val="636466"/>
            </a:solidFill>
            <a:latin typeface="+mn-lt"/>
          </a:endParaRPr>
        </a:p>
      </dsp:txBody>
      <dsp:txXfrm>
        <a:off x="0" y="3424700"/>
        <a:ext cx="3727539" cy="2479955"/>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279A71C-EF4C-4B20-A5CF-4CA10EBEB412}">
      <dsp:nvSpPr>
        <dsp:cNvPr id="0" name=""/>
        <dsp:cNvSpPr/>
      </dsp:nvSpPr>
      <dsp:spPr>
        <a:xfrm>
          <a:off x="684075" y="0"/>
          <a:ext cx="4968552" cy="4968552"/>
        </a:xfrm>
        <a:prstGeom prst="quadArrow">
          <a:avLst>
            <a:gd name="adj1" fmla="val 2000"/>
            <a:gd name="adj2" fmla="val 4000"/>
            <a:gd name="adj3" fmla="val 5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812E9D-4459-4E36-A2C5-FDBF38506901}">
      <dsp:nvSpPr>
        <dsp:cNvPr id="0" name=""/>
        <dsp:cNvSpPr/>
      </dsp:nvSpPr>
      <dsp:spPr>
        <a:xfrm>
          <a:off x="1007031" y="322955"/>
          <a:ext cx="1987420" cy="1987420"/>
        </a:xfrm>
        <a:prstGeom prst="roundRect">
          <a:avLst/>
        </a:prstGeom>
        <a:solidFill>
          <a:srgbClr val="636466"/>
        </a:solidFill>
        <a:ln w="38100" cap="flat" cmpd="sng" algn="ctr">
          <a:solidFill>
            <a:srgbClr val="636466"/>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b="1" kern="1200" dirty="0" smtClean="0">
              <a:solidFill>
                <a:schemeClr val="bg1"/>
              </a:solidFill>
              <a:latin typeface="Lato"/>
            </a:rPr>
            <a:t>MIEJSKIE DOBRA KLUBOWE</a:t>
          </a:r>
        </a:p>
        <a:p>
          <a:pPr lvl="0" algn="ctr" defTabSz="622300">
            <a:lnSpc>
              <a:spcPct val="90000"/>
            </a:lnSpc>
            <a:spcBef>
              <a:spcPct val="0"/>
            </a:spcBef>
            <a:spcAft>
              <a:spcPct val="35000"/>
            </a:spcAft>
          </a:pPr>
          <a:r>
            <a:rPr lang="pl-PL" sz="1400" b="0" kern="1200" dirty="0" smtClean="0">
              <a:solidFill>
                <a:schemeClr val="bg1"/>
              </a:solidFill>
              <a:latin typeface="Lato"/>
            </a:rPr>
            <a:t>(np. osiedla zamknięte)</a:t>
          </a:r>
        </a:p>
        <a:p>
          <a:pPr lvl="0" algn="ctr" defTabSz="622300">
            <a:lnSpc>
              <a:spcPct val="90000"/>
            </a:lnSpc>
            <a:spcBef>
              <a:spcPct val="0"/>
            </a:spcBef>
            <a:spcAft>
              <a:spcPct val="35000"/>
            </a:spcAft>
          </a:pPr>
          <a:r>
            <a:rPr lang="pl-PL" sz="1400" b="0" kern="1200" dirty="0" smtClean="0">
              <a:solidFill>
                <a:schemeClr val="bg1"/>
              </a:solidFill>
              <a:latin typeface="Lato"/>
            </a:rPr>
            <a:t>Brak rywalizacji, możliwość wykluczenia</a:t>
          </a:r>
          <a:endParaRPr lang="en-GB" sz="1400" b="0" kern="1200" dirty="0">
            <a:solidFill>
              <a:schemeClr val="bg1"/>
            </a:solidFill>
          </a:endParaRPr>
        </a:p>
      </dsp:txBody>
      <dsp:txXfrm>
        <a:off x="1007031" y="322955"/>
        <a:ext cx="1987420" cy="1987420"/>
      </dsp:txXfrm>
    </dsp:sp>
    <dsp:sp modelId="{7062AF22-8E3D-4CB9-AC6F-DFF2D9681C22}">
      <dsp:nvSpPr>
        <dsp:cNvPr id="0" name=""/>
        <dsp:cNvSpPr/>
      </dsp:nvSpPr>
      <dsp:spPr>
        <a:xfrm>
          <a:off x="3342251" y="322955"/>
          <a:ext cx="1987420" cy="1987420"/>
        </a:xfrm>
        <a:prstGeom prst="roundRect">
          <a:avLst/>
        </a:prstGeom>
        <a:solidFill>
          <a:srgbClr val="636466"/>
        </a:solidFill>
        <a:ln w="38100" cap="flat" cmpd="sng" algn="ctr">
          <a:solidFill>
            <a:srgbClr val="64644B"/>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b="1" kern="1200" dirty="0" smtClean="0">
              <a:solidFill>
                <a:schemeClr val="bg1"/>
              </a:solidFill>
              <a:latin typeface="Lato"/>
            </a:rPr>
            <a:t>MIEJSKIE DOBRA PRYWATNE</a:t>
          </a:r>
        </a:p>
        <a:p>
          <a:pPr lvl="0" algn="ctr" defTabSz="622300">
            <a:lnSpc>
              <a:spcPct val="90000"/>
            </a:lnSpc>
            <a:spcBef>
              <a:spcPct val="0"/>
            </a:spcBef>
            <a:spcAft>
              <a:spcPct val="35000"/>
            </a:spcAft>
          </a:pPr>
          <a:r>
            <a:rPr lang="pl-PL" sz="1400" b="0" kern="1200" dirty="0" smtClean="0">
              <a:solidFill>
                <a:schemeClr val="bg1"/>
              </a:solidFill>
              <a:latin typeface="Lato"/>
            </a:rPr>
            <a:t>(np. prywatny, płatny parking)</a:t>
          </a:r>
        </a:p>
        <a:p>
          <a:pPr lvl="0" algn="ctr" defTabSz="622300">
            <a:lnSpc>
              <a:spcPct val="90000"/>
            </a:lnSpc>
            <a:spcBef>
              <a:spcPct val="0"/>
            </a:spcBef>
            <a:spcAft>
              <a:spcPct val="35000"/>
            </a:spcAft>
          </a:pPr>
          <a:r>
            <a:rPr lang="pl-PL" sz="1400" b="0" kern="1200" dirty="0" smtClean="0">
              <a:solidFill>
                <a:schemeClr val="bg1"/>
              </a:solidFill>
              <a:latin typeface="Lato"/>
            </a:rPr>
            <a:t>Rywalizacja i możliwość wykluczenia</a:t>
          </a:r>
        </a:p>
        <a:p>
          <a:pPr lvl="0" algn="ctr" defTabSz="622300">
            <a:lnSpc>
              <a:spcPct val="90000"/>
            </a:lnSpc>
            <a:spcBef>
              <a:spcPct val="0"/>
            </a:spcBef>
            <a:spcAft>
              <a:spcPct val="35000"/>
            </a:spcAft>
          </a:pPr>
          <a:r>
            <a:rPr lang="pl-PL" sz="1400" b="1" kern="1200" dirty="0" smtClean="0">
              <a:solidFill>
                <a:schemeClr val="bg1"/>
              </a:solidFill>
              <a:latin typeface="Lato"/>
            </a:rPr>
            <a:t> </a:t>
          </a:r>
          <a:endParaRPr lang="en-GB" sz="1400" b="1" kern="1200" dirty="0">
            <a:solidFill>
              <a:schemeClr val="bg1"/>
            </a:solidFill>
          </a:endParaRPr>
        </a:p>
      </dsp:txBody>
      <dsp:txXfrm>
        <a:off x="3342251" y="322955"/>
        <a:ext cx="1987420" cy="1987420"/>
      </dsp:txXfrm>
    </dsp:sp>
    <dsp:sp modelId="{99E69924-A9F0-4979-8FED-BE03EA342ECE}">
      <dsp:nvSpPr>
        <dsp:cNvPr id="0" name=""/>
        <dsp:cNvSpPr/>
      </dsp:nvSpPr>
      <dsp:spPr>
        <a:xfrm>
          <a:off x="1007031" y="2658175"/>
          <a:ext cx="1987420" cy="1987420"/>
        </a:xfrm>
        <a:prstGeom prst="roundRect">
          <a:avLst/>
        </a:prstGeom>
        <a:solidFill>
          <a:srgbClr val="636466"/>
        </a:solidFill>
        <a:ln w="38100" cap="flat" cmpd="sng" algn="ctr">
          <a:solidFill>
            <a:srgbClr val="64644B"/>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b="1" kern="1200" dirty="0" smtClean="0">
              <a:solidFill>
                <a:schemeClr val="bg1"/>
              </a:solidFill>
              <a:latin typeface="Lato"/>
            </a:rPr>
            <a:t>MIEJSKIE DOBRA PUBLICZNE</a:t>
          </a:r>
        </a:p>
        <a:p>
          <a:pPr lvl="0" algn="ctr" defTabSz="622300">
            <a:lnSpc>
              <a:spcPct val="90000"/>
            </a:lnSpc>
            <a:spcBef>
              <a:spcPct val="0"/>
            </a:spcBef>
            <a:spcAft>
              <a:spcPct val="35000"/>
            </a:spcAft>
          </a:pPr>
          <a:r>
            <a:rPr lang="pl-PL" sz="1400" b="0" kern="1200" dirty="0" smtClean="0">
              <a:solidFill>
                <a:schemeClr val="bg1"/>
              </a:solidFill>
              <a:latin typeface="Lato"/>
            </a:rPr>
            <a:t>(np. ulice, parki)</a:t>
          </a:r>
        </a:p>
        <a:p>
          <a:pPr lvl="0" algn="ctr" defTabSz="622300">
            <a:lnSpc>
              <a:spcPct val="90000"/>
            </a:lnSpc>
            <a:spcBef>
              <a:spcPct val="0"/>
            </a:spcBef>
            <a:spcAft>
              <a:spcPct val="35000"/>
            </a:spcAft>
          </a:pPr>
          <a:r>
            <a:rPr lang="pl-PL" sz="1400" b="0" kern="1200" dirty="0" smtClean="0">
              <a:solidFill>
                <a:schemeClr val="bg1"/>
              </a:solidFill>
              <a:latin typeface="Lato"/>
            </a:rPr>
            <a:t>Brak rywalizacji, brak możliwości wykluczenia</a:t>
          </a:r>
          <a:r>
            <a:rPr lang="pl-PL" sz="1400" b="1" kern="1200" dirty="0" smtClean="0">
              <a:solidFill>
                <a:schemeClr val="bg1"/>
              </a:solidFill>
              <a:latin typeface="Lato"/>
            </a:rPr>
            <a:t> </a:t>
          </a:r>
          <a:endParaRPr lang="en-GB" sz="1400" b="1" kern="1200" dirty="0">
            <a:solidFill>
              <a:schemeClr val="bg1"/>
            </a:solidFill>
          </a:endParaRPr>
        </a:p>
      </dsp:txBody>
      <dsp:txXfrm>
        <a:off x="1007031" y="2658175"/>
        <a:ext cx="1987420" cy="1987420"/>
      </dsp:txXfrm>
    </dsp:sp>
    <dsp:sp modelId="{413FEAE2-0905-4705-A484-ADCA67891F6C}">
      <dsp:nvSpPr>
        <dsp:cNvPr id="0" name=""/>
        <dsp:cNvSpPr/>
      </dsp:nvSpPr>
      <dsp:spPr>
        <a:xfrm>
          <a:off x="3342251" y="2658175"/>
          <a:ext cx="1987420" cy="1987420"/>
        </a:xfrm>
        <a:prstGeom prst="roundRect">
          <a:avLst/>
        </a:prstGeom>
        <a:solidFill>
          <a:srgbClr val="636466"/>
        </a:solidFill>
        <a:ln w="38100" cap="flat" cmpd="sng" algn="ctr">
          <a:solidFill>
            <a:srgbClr val="64644B"/>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b="1" kern="1200" dirty="0" smtClean="0">
              <a:solidFill>
                <a:schemeClr val="bg1"/>
              </a:solidFill>
              <a:latin typeface="Lato"/>
            </a:rPr>
            <a:t>MIEJSKIE DOBRA WSPÓLNE</a:t>
          </a:r>
        </a:p>
        <a:p>
          <a:pPr lvl="0" algn="ctr" defTabSz="622300">
            <a:lnSpc>
              <a:spcPct val="90000"/>
            </a:lnSpc>
            <a:spcBef>
              <a:spcPct val="0"/>
            </a:spcBef>
            <a:spcAft>
              <a:spcPct val="35000"/>
            </a:spcAft>
          </a:pPr>
          <a:r>
            <a:rPr lang="pl-PL" sz="1400" b="0" kern="1200" dirty="0" smtClean="0">
              <a:solidFill>
                <a:schemeClr val="bg1"/>
              </a:solidFill>
              <a:latin typeface="Lato"/>
            </a:rPr>
            <a:t>(np. ogródki </a:t>
          </a:r>
          <a:r>
            <a:rPr lang="pl-PL" sz="1400" b="0" kern="1200" dirty="0" err="1" smtClean="0">
              <a:solidFill>
                <a:schemeClr val="bg1"/>
              </a:solidFill>
              <a:latin typeface="Lato"/>
            </a:rPr>
            <a:t>społecznościowe</a:t>
          </a:r>
          <a:r>
            <a:rPr lang="pl-PL" sz="1400" b="0" kern="1200" dirty="0" smtClean="0">
              <a:solidFill>
                <a:schemeClr val="bg1"/>
              </a:solidFill>
              <a:latin typeface="Lato"/>
            </a:rPr>
            <a:t>)</a:t>
          </a:r>
        </a:p>
        <a:p>
          <a:pPr lvl="0" algn="ctr" defTabSz="622300">
            <a:lnSpc>
              <a:spcPct val="90000"/>
            </a:lnSpc>
            <a:spcBef>
              <a:spcPct val="0"/>
            </a:spcBef>
            <a:spcAft>
              <a:spcPct val="35000"/>
            </a:spcAft>
          </a:pPr>
          <a:r>
            <a:rPr lang="pl-PL" sz="1400" b="0" kern="1200" dirty="0" smtClean="0">
              <a:solidFill>
                <a:schemeClr val="bg1"/>
              </a:solidFill>
              <a:latin typeface="Lato"/>
            </a:rPr>
            <a:t>Rywalizacja i ograniczone możliwości wykluczenia</a:t>
          </a:r>
          <a:r>
            <a:rPr lang="pl-PL" sz="1400" b="1" kern="1200" dirty="0" smtClean="0">
              <a:solidFill>
                <a:schemeClr val="bg1"/>
              </a:solidFill>
              <a:latin typeface="Lato"/>
            </a:rPr>
            <a:t> </a:t>
          </a:r>
          <a:endParaRPr lang="en-GB" sz="1400" b="1" kern="1200" dirty="0">
            <a:solidFill>
              <a:schemeClr val="bg1"/>
            </a:solidFill>
          </a:endParaRPr>
        </a:p>
      </dsp:txBody>
      <dsp:txXfrm>
        <a:off x="3342251" y="2658175"/>
        <a:ext cx="1987420" cy="198742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8.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pl-P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pl-PL"/>
          </a:p>
        </p:txBody>
      </p:sp>
      <p:sp>
        <p:nvSpPr>
          <p:cNvPr id="4" name="Date Placeholder 3"/>
          <p:cNvSpPr>
            <a:spLocks noGrp="1"/>
          </p:cNvSpPr>
          <p:nvPr>
            <p:ph type="dt" sz="half" idx="10"/>
          </p:nvPr>
        </p:nvSpPr>
        <p:spPr/>
        <p:txBody>
          <a:bodyPr/>
          <a:lstStyle>
            <a:lvl1pPr>
              <a:defRPr/>
            </a:lvl1pPr>
          </a:lstStyle>
          <a:p>
            <a:pPr>
              <a:defRPr/>
            </a:pPr>
            <a:fld id="{B7DA6F8C-30E7-4E87-B85F-5AE8D2321D73}" type="datetimeFigureOut">
              <a:rPr lang="pl-PL"/>
              <a:pPr>
                <a:defRPr/>
              </a:pPr>
              <a:t>2017-06-07</a:t>
            </a:fld>
            <a:endParaRPr lang="pl-PL"/>
          </a:p>
        </p:txBody>
      </p:sp>
      <p:sp>
        <p:nvSpPr>
          <p:cNvPr id="5" name="Footer Placeholder 4"/>
          <p:cNvSpPr>
            <a:spLocks noGrp="1"/>
          </p:cNvSpPr>
          <p:nvPr>
            <p:ph type="ftr" sz="quarter" idx="11"/>
          </p:nvPr>
        </p:nvSpPr>
        <p:spPr/>
        <p:txBody>
          <a:bodyPr/>
          <a:lstStyle>
            <a:lvl1pPr>
              <a:defRPr/>
            </a:lvl1pPr>
          </a:lstStyle>
          <a:p>
            <a:pPr>
              <a:defRPr/>
            </a:pPr>
            <a:endParaRPr lang="pl-PL"/>
          </a:p>
        </p:txBody>
      </p:sp>
      <p:sp>
        <p:nvSpPr>
          <p:cNvPr id="6" name="Slide Number Placeholder 5"/>
          <p:cNvSpPr>
            <a:spLocks noGrp="1"/>
          </p:cNvSpPr>
          <p:nvPr>
            <p:ph type="sldNum" sz="quarter" idx="12"/>
          </p:nvPr>
        </p:nvSpPr>
        <p:spPr/>
        <p:txBody>
          <a:bodyPr/>
          <a:lstStyle>
            <a:lvl1pPr>
              <a:defRPr/>
            </a:lvl1pPr>
          </a:lstStyle>
          <a:p>
            <a:pPr>
              <a:defRPr/>
            </a:pPr>
            <a:fld id="{F1B4C64A-7535-472F-8579-6FD595C34E11}" type="slidenum">
              <a:rPr lang="pl-PL"/>
              <a:pPr>
                <a:defRPr/>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l-P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4" name="Date Placeholder 3"/>
          <p:cNvSpPr>
            <a:spLocks noGrp="1"/>
          </p:cNvSpPr>
          <p:nvPr>
            <p:ph type="dt" sz="half" idx="10"/>
          </p:nvPr>
        </p:nvSpPr>
        <p:spPr/>
        <p:txBody>
          <a:bodyPr/>
          <a:lstStyle>
            <a:lvl1pPr>
              <a:defRPr/>
            </a:lvl1pPr>
          </a:lstStyle>
          <a:p>
            <a:pPr>
              <a:defRPr/>
            </a:pPr>
            <a:fld id="{C113DF24-A16F-453C-898F-F0DA4B37B957}" type="datetimeFigureOut">
              <a:rPr lang="pl-PL"/>
              <a:pPr>
                <a:defRPr/>
              </a:pPr>
              <a:t>2017-06-07</a:t>
            </a:fld>
            <a:endParaRPr lang="pl-PL"/>
          </a:p>
        </p:txBody>
      </p:sp>
      <p:sp>
        <p:nvSpPr>
          <p:cNvPr id="5" name="Footer Placeholder 4"/>
          <p:cNvSpPr>
            <a:spLocks noGrp="1"/>
          </p:cNvSpPr>
          <p:nvPr>
            <p:ph type="ftr" sz="quarter" idx="11"/>
          </p:nvPr>
        </p:nvSpPr>
        <p:spPr/>
        <p:txBody>
          <a:bodyPr/>
          <a:lstStyle>
            <a:lvl1pPr>
              <a:defRPr/>
            </a:lvl1pPr>
          </a:lstStyle>
          <a:p>
            <a:pPr>
              <a:defRPr/>
            </a:pPr>
            <a:endParaRPr lang="pl-PL"/>
          </a:p>
        </p:txBody>
      </p:sp>
      <p:sp>
        <p:nvSpPr>
          <p:cNvPr id="6" name="Slide Number Placeholder 5"/>
          <p:cNvSpPr>
            <a:spLocks noGrp="1"/>
          </p:cNvSpPr>
          <p:nvPr>
            <p:ph type="sldNum" sz="quarter" idx="12"/>
          </p:nvPr>
        </p:nvSpPr>
        <p:spPr/>
        <p:txBody>
          <a:bodyPr/>
          <a:lstStyle>
            <a:lvl1pPr>
              <a:defRPr/>
            </a:lvl1pPr>
          </a:lstStyle>
          <a:p>
            <a:pPr>
              <a:defRPr/>
            </a:pPr>
            <a:fld id="{5888308D-B903-44FA-B13D-85EFCE99230E}" type="slidenum">
              <a:rPr lang="pl-PL"/>
              <a:pPr>
                <a:defRPr/>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pl-P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4" name="Date Placeholder 3"/>
          <p:cNvSpPr>
            <a:spLocks noGrp="1"/>
          </p:cNvSpPr>
          <p:nvPr>
            <p:ph type="dt" sz="half" idx="10"/>
          </p:nvPr>
        </p:nvSpPr>
        <p:spPr/>
        <p:txBody>
          <a:bodyPr/>
          <a:lstStyle>
            <a:lvl1pPr>
              <a:defRPr/>
            </a:lvl1pPr>
          </a:lstStyle>
          <a:p>
            <a:pPr>
              <a:defRPr/>
            </a:pPr>
            <a:fld id="{9000E9B9-9B57-4FFE-BB8C-B9CB56D40E47}" type="datetimeFigureOut">
              <a:rPr lang="pl-PL"/>
              <a:pPr>
                <a:defRPr/>
              </a:pPr>
              <a:t>2017-06-07</a:t>
            </a:fld>
            <a:endParaRPr lang="pl-PL"/>
          </a:p>
        </p:txBody>
      </p:sp>
      <p:sp>
        <p:nvSpPr>
          <p:cNvPr id="5" name="Footer Placeholder 4"/>
          <p:cNvSpPr>
            <a:spLocks noGrp="1"/>
          </p:cNvSpPr>
          <p:nvPr>
            <p:ph type="ftr" sz="quarter" idx="11"/>
          </p:nvPr>
        </p:nvSpPr>
        <p:spPr/>
        <p:txBody>
          <a:bodyPr/>
          <a:lstStyle>
            <a:lvl1pPr>
              <a:defRPr/>
            </a:lvl1pPr>
          </a:lstStyle>
          <a:p>
            <a:pPr>
              <a:defRPr/>
            </a:pPr>
            <a:endParaRPr lang="pl-PL"/>
          </a:p>
        </p:txBody>
      </p:sp>
      <p:sp>
        <p:nvSpPr>
          <p:cNvPr id="6" name="Slide Number Placeholder 5"/>
          <p:cNvSpPr>
            <a:spLocks noGrp="1"/>
          </p:cNvSpPr>
          <p:nvPr>
            <p:ph type="sldNum" sz="quarter" idx="12"/>
          </p:nvPr>
        </p:nvSpPr>
        <p:spPr/>
        <p:txBody>
          <a:bodyPr/>
          <a:lstStyle>
            <a:lvl1pPr>
              <a:defRPr/>
            </a:lvl1pPr>
          </a:lstStyle>
          <a:p>
            <a:pPr>
              <a:defRPr/>
            </a:pPr>
            <a:fld id="{13B583D9-A423-402A-B899-268648CD0111}" type="slidenum">
              <a:rPr lang="pl-PL"/>
              <a:pPr>
                <a:defRPr/>
              </a:pPr>
              <a:t>‹#›</a:t>
            </a:fld>
            <a:endParaRPr lang="pl-P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l-PL"/>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4" name="Date Placeholder 3"/>
          <p:cNvSpPr>
            <a:spLocks noGrp="1"/>
          </p:cNvSpPr>
          <p:nvPr>
            <p:ph type="dt" sz="half" idx="10"/>
          </p:nvPr>
        </p:nvSpPr>
        <p:spPr/>
        <p:txBody>
          <a:bodyPr/>
          <a:lstStyle>
            <a:lvl1pPr>
              <a:defRPr/>
            </a:lvl1pPr>
          </a:lstStyle>
          <a:p>
            <a:pPr>
              <a:defRPr/>
            </a:pPr>
            <a:fld id="{47C9B8E0-69F0-46B0-9C14-1DCF27CB4D3F}" type="datetimeFigureOut">
              <a:rPr lang="pl-PL"/>
              <a:pPr>
                <a:defRPr/>
              </a:pPr>
              <a:t>2017-06-07</a:t>
            </a:fld>
            <a:endParaRPr lang="pl-PL"/>
          </a:p>
        </p:txBody>
      </p:sp>
      <p:sp>
        <p:nvSpPr>
          <p:cNvPr id="5" name="Footer Placeholder 4"/>
          <p:cNvSpPr>
            <a:spLocks noGrp="1"/>
          </p:cNvSpPr>
          <p:nvPr>
            <p:ph type="ftr" sz="quarter" idx="11"/>
          </p:nvPr>
        </p:nvSpPr>
        <p:spPr/>
        <p:txBody>
          <a:bodyPr/>
          <a:lstStyle>
            <a:lvl1pPr>
              <a:defRPr/>
            </a:lvl1pPr>
          </a:lstStyle>
          <a:p>
            <a:pPr>
              <a:defRPr/>
            </a:pPr>
            <a:endParaRPr lang="pl-PL"/>
          </a:p>
        </p:txBody>
      </p:sp>
      <p:sp>
        <p:nvSpPr>
          <p:cNvPr id="6" name="Slide Number Placeholder 5"/>
          <p:cNvSpPr>
            <a:spLocks noGrp="1"/>
          </p:cNvSpPr>
          <p:nvPr>
            <p:ph type="sldNum" sz="quarter" idx="12"/>
          </p:nvPr>
        </p:nvSpPr>
        <p:spPr/>
        <p:txBody>
          <a:bodyPr/>
          <a:lstStyle>
            <a:lvl1pPr>
              <a:defRPr/>
            </a:lvl1pPr>
          </a:lstStyle>
          <a:p>
            <a:pPr>
              <a:defRPr/>
            </a:pPr>
            <a:fld id="{BBFBC7EA-1E7D-40B6-B5D4-FDA48E149559}" type="slidenum">
              <a:rPr lang="pl-PL"/>
              <a:pPr>
                <a:defRPr/>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l-P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4" name="Date Placeholder 3"/>
          <p:cNvSpPr>
            <a:spLocks noGrp="1"/>
          </p:cNvSpPr>
          <p:nvPr>
            <p:ph type="dt" sz="half" idx="10"/>
          </p:nvPr>
        </p:nvSpPr>
        <p:spPr/>
        <p:txBody>
          <a:bodyPr/>
          <a:lstStyle>
            <a:lvl1pPr>
              <a:defRPr/>
            </a:lvl1pPr>
          </a:lstStyle>
          <a:p>
            <a:pPr>
              <a:defRPr/>
            </a:pPr>
            <a:fld id="{6ABE3218-A969-40A5-88BC-6037D22D136D}" type="datetimeFigureOut">
              <a:rPr lang="pl-PL"/>
              <a:pPr>
                <a:defRPr/>
              </a:pPr>
              <a:t>2017-06-07</a:t>
            </a:fld>
            <a:endParaRPr lang="pl-PL"/>
          </a:p>
        </p:txBody>
      </p:sp>
      <p:sp>
        <p:nvSpPr>
          <p:cNvPr id="5" name="Footer Placeholder 4"/>
          <p:cNvSpPr>
            <a:spLocks noGrp="1"/>
          </p:cNvSpPr>
          <p:nvPr>
            <p:ph type="ftr" sz="quarter" idx="11"/>
          </p:nvPr>
        </p:nvSpPr>
        <p:spPr/>
        <p:txBody>
          <a:bodyPr/>
          <a:lstStyle>
            <a:lvl1pPr>
              <a:defRPr/>
            </a:lvl1pPr>
          </a:lstStyle>
          <a:p>
            <a:pPr>
              <a:defRPr/>
            </a:pPr>
            <a:endParaRPr lang="pl-PL"/>
          </a:p>
        </p:txBody>
      </p:sp>
      <p:sp>
        <p:nvSpPr>
          <p:cNvPr id="6" name="Slide Number Placeholder 5"/>
          <p:cNvSpPr>
            <a:spLocks noGrp="1"/>
          </p:cNvSpPr>
          <p:nvPr>
            <p:ph type="sldNum" sz="quarter" idx="12"/>
          </p:nvPr>
        </p:nvSpPr>
        <p:spPr/>
        <p:txBody>
          <a:bodyPr/>
          <a:lstStyle>
            <a:lvl1pPr>
              <a:defRPr/>
            </a:lvl1pPr>
          </a:lstStyle>
          <a:p>
            <a:pPr>
              <a:defRPr/>
            </a:pPr>
            <a:fld id="{40D1A9E4-81E4-4FB6-90E2-E7BB68F53CA3}" type="slidenum">
              <a:rPr lang="pl-PL"/>
              <a:pPr>
                <a:defRPr/>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pl-P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37399CF-78BF-407E-B091-138B6A9B9A25}" type="datetimeFigureOut">
              <a:rPr lang="pl-PL"/>
              <a:pPr>
                <a:defRPr/>
              </a:pPr>
              <a:t>2017-06-07</a:t>
            </a:fld>
            <a:endParaRPr lang="pl-PL"/>
          </a:p>
        </p:txBody>
      </p:sp>
      <p:sp>
        <p:nvSpPr>
          <p:cNvPr id="5" name="Footer Placeholder 4"/>
          <p:cNvSpPr>
            <a:spLocks noGrp="1"/>
          </p:cNvSpPr>
          <p:nvPr>
            <p:ph type="ftr" sz="quarter" idx="11"/>
          </p:nvPr>
        </p:nvSpPr>
        <p:spPr/>
        <p:txBody>
          <a:bodyPr/>
          <a:lstStyle>
            <a:lvl1pPr>
              <a:defRPr/>
            </a:lvl1pPr>
          </a:lstStyle>
          <a:p>
            <a:pPr>
              <a:defRPr/>
            </a:pPr>
            <a:endParaRPr lang="pl-PL"/>
          </a:p>
        </p:txBody>
      </p:sp>
      <p:sp>
        <p:nvSpPr>
          <p:cNvPr id="6" name="Slide Number Placeholder 5"/>
          <p:cNvSpPr>
            <a:spLocks noGrp="1"/>
          </p:cNvSpPr>
          <p:nvPr>
            <p:ph type="sldNum" sz="quarter" idx="12"/>
          </p:nvPr>
        </p:nvSpPr>
        <p:spPr/>
        <p:txBody>
          <a:bodyPr/>
          <a:lstStyle>
            <a:lvl1pPr>
              <a:defRPr/>
            </a:lvl1pPr>
          </a:lstStyle>
          <a:p>
            <a:pPr>
              <a:defRPr/>
            </a:pPr>
            <a:fld id="{CD22D253-B5DE-4119-8D40-A6938DE1A037}" type="slidenum">
              <a:rPr lang="pl-PL"/>
              <a:pPr>
                <a:defRPr/>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l-P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5" name="Date Placeholder 3"/>
          <p:cNvSpPr>
            <a:spLocks noGrp="1"/>
          </p:cNvSpPr>
          <p:nvPr>
            <p:ph type="dt" sz="half" idx="10"/>
          </p:nvPr>
        </p:nvSpPr>
        <p:spPr/>
        <p:txBody>
          <a:bodyPr/>
          <a:lstStyle>
            <a:lvl1pPr>
              <a:defRPr/>
            </a:lvl1pPr>
          </a:lstStyle>
          <a:p>
            <a:pPr>
              <a:defRPr/>
            </a:pPr>
            <a:fld id="{E0C19033-F1BA-490D-A6B0-F56E27ED9A4A}" type="datetimeFigureOut">
              <a:rPr lang="pl-PL"/>
              <a:pPr>
                <a:defRPr/>
              </a:pPr>
              <a:t>2017-06-07</a:t>
            </a:fld>
            <a:endParaRPr lang="pl-PL"/>
          </a:p>
        </p:txBody>
      </p:sp>
      <p:sp>
        <p:nvSpPr>
          <p:cNvPr id="6" name="Footer Placeholder 4"/>
          <p:cNvSpPr>
            <a:spLocks noGrp="1"/>
          </p:cNvSpPr>
          <p:nvPr>
            <p:ph type="ftr" sz="quarter" idx="11"/>
          </p:nvPr>
        </p:nvSpPr>
        <p:spPr/>
        <p:txBody>
          <a:bodyPr/>
          <a:lstStyle>
            <a:lvl1pPr>
              <a:defRPr/>
            </a:lvl1pPr>
          </a:lstStyle>
          <a:p>
            <a:pPr>
              <a:defRPr/>
            </a:pPr>
            <a:endParaRPr lang="pl-PL"/>
          </a:p>
        </p:txBody>
      </p:sp>
      <p:sp>
        <p:nvSpPr>
          <p:cNvPr id="7" name="Slide Number Placeholder 5"/>
          <p:cNvSpPr>
            <a:spLocks noGrp="1"/>
          </p:cNvSpPr>
          <p:nvPr>
            <p:ph type="sldNum" sz="quarter" idx="12"/>
          </p:nvPr>
        </p:nvSpPr>
        <p:spPr/>
        <p:txBody>
          <a:bodyPr/>
          <a:lstStyle>
            <a:lvl1pPr>
              <a:defRPr/>
            </a:lvl1pPr>
          </a:lstStyle>
          <a:p>
            <a:pPr>
              <a:defRPr/>
            </a:pPr>
            <a:fld id="{5584717A-520E-497A-BC8B-A971D300A3B1}" type="slidenum">
              <a:rPr lang="pl-PL"/>
              <a:pPr>
                <a:defRPr/>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pl-P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7" name="Date Placeholder 3"/>
          <p:cNvSpPr>
            <a:spLocks noGrp="1"/>
          </p:cNvSpPr>
          <p:nvPr>
            <p:ph type="dt" sz="half" idx="10"/>
          </p:nvPr>
        </p:nvSpPr>
        <p:spPr/>
        <p:txBody>
          <a:bodyPr/>
          <a:lstStyle>
            <a:lvl1pPr>
              <a:defRPr/>
            </a:lvl1pPr>
          </a:lstStyle>
          <a:p>
            <a:pPr>
              <a:defRPr/>
            </a:pPr>
            <a:fld id="{936F81A0-4E61-4E46-AFF1-590E86D2B143}" type="datetimeFigureOut">
              <a:rPr lang="pl-PL"/>
              <a:pPr>
                <a:defRPr/>
              </a:pPr>
              <a:t>2017-06-07</a:t>
            </a:fld>
            <a:endParaRPr lang="pl-PL"/>
          </a:p>
        </p:txBody>
      </p:sp>
      <p:sp>
        <p:nvSpPr>
          <p:cNvPr id="8" name="Footer Placeholder 4"/>
          <p:cNvSpPr>
            <a:spLocks noGrp="1"/>
          </p:cNvSpPr>
          <p:nvPr>
            <p:ph type="ftr" sz="quarter" idx="11"/>
          </p:nvPr>
        </p:nvSpPr>
        <p:spPr/>
        <p:txBody>
          <a:bodyPr/>
          <a:lstStyle>
            <a:lvl1pPr>
              <a:defRPr/>
            </a:lvl1pPr>
          </a:lstStyle>
          <a:p>
            <a:pPr>
              <a:defRPr/>
            </a:pPr>
            <a:endParaRPr lang="pl-PL"/>
          </a:p>
        </p:txBody>
      </p:sp>
      <p:sp>
        <p:nvSpPr>
          <p:cNvPr id="9" name="Slide Number Placeholder 5"/>
          <p:cNvSpPr>
            <a:spLocks noGrp="1"/>
          </p:cNvSpPr>
          <p:nvPr>
            <p:ph type="sldNum" sz="quarter" idx="12"/>
          </p:nvPr>
        </p:nvSpPr>
        <p:spPr/>
        <p:txBody>
          <a:bodyPr/>
          <a:lstStyle>
            <a:lvl1pPr>
              <a:defRPr/>
            </a:lvl1pPr>
          </a:lstStyle>
          <a:p>
            <a:pPr>
              <a:defRPr/>
            </a:pPr>
            <a:fld id="{C9B4C470-E54A-4B85-B4EF-AF10E6E9B7A4}" type="slidenum">
              <a:rPr lang="pl-PL"/>
              <a:pPr>
                <a:defRPr/>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l-PL"/>
          </a:p>
        </p:txBody>
      </p:sp>
      <p:sp>
        <p:nvSpPr>
          <p:cNvPr id="3" name="Date Placeholder 3"/>
          <p:cNvSpPr>
            <a:spLocks noGrp="1"/>
          </p:cNvSpPr>
          <p:nvPr>
            <p:ph type="dt" sz="half" idx="10"/>
          </p:nvPr>
        </p:nvSpPr>
        <p:spPr/>
        <p:txBody>
          <a:bodyPr/>
          <a:lstStyle>
            <a:lvl1pPr>
              <a:defRPr/>
            </a:lvl1pPr>
          </a:lstStyle>
          <a:p>
            <a:pPr>
              <a:defRPr/>
            </a:pPr>
            <a:fld id="{2F25A43F-7488-48FF-9478-A89631B565DE}" type="datetimeFigureOut">
              <a:rPr lang="pl-PL"/>
              <a:pPr>
                <a:defRPr/>
              </a:pPr>
              <a:t>2017-06-07</a:t>
            </a:fld>
            <a:endParaRPr lang="pl-PL"/>
          </a:p>
        </p:txBody>
      </p:sp>
      <p:sp>
        <p:nvSpPr>
          <p:cNvPr id="4" name="Footer Placeholder 4"/>
          <p:cNvSpPr>
            <a:spLocks noGrp="1"/>
          </p:cNvSpPr>
          <p:nvPr>
            <p:ph type="ftr" sz="quarter" idx="11"/>
          </p:nvPr>
        </p:nvSpPr>
        <p:spPr/>
        <p:txBody>
          <a:bodyPr/>
          <a:lstStyle>
            <a:lvl1pPr>
              <a:defRPr/>
            </a:lvl1pPr>
          </a:lstStyle>
          <a:p>
            <a:pPr>
              <a:defRPr/>
            </a:pPr>
            <a:endParaRPr lang="pl-PL"/>
          </a:p>
        </p:txBody>
      </p:sp>
      <p:sp>
        <p:nvSpPr>
          <p:cNvPr id="5" name="Slide Number Placeholder 5"/>
          <p:cNvSpPr>
            <a:spLocks noGrp="1"/>
          </p:cNvSpPr>
          <p:nvPr>
            <p:ph type="sldNum" sz="quarter" idx="12"/>
          </p:nvPr>
        </p:nvSpPr>
        <p:spPr/>
        <p:txBody>
          <a:bodyPr/>
          <a:lstStyle>
            <a:lvl1pPr>
              <a:defRPr/>
            </a:lvl1pPr>
          </a:lstStyle>
          <a:p>
            <a:pPr>
              <a:defRPr/>
            </a:pPr>
            <a:fld id="{93B4F0AD-F3F1-4B94-BAEC-10BB68A3AE53}" type="slidenum">
              <a:rPr lang="pl-PL"/>
              <a:pPr>
                <a:defRPr/>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92DFE1A-8D58-41B5-A1BE-228BDFB7F6EE}" type="datetimeFigureOut">
              <a:rPr lang="pl-PL"/>
              <a:pPr>
                <a:defRPr/>
              </a:pPr>
              <a:t>2017-06-07</a:t>
            </a:fld>
            <a:endParaRPr lang="pl-PL"/>
          </a:p>
        </p:txBody>
      </p:sp>
      <p:sp>
        <p:nvSpPr>
          <p:cNvPr id="3" name="Footer Placeholder 4"/>
          <p:cNvSpPr>
            <a:spLocks noGrp="1"/>
          </p:cNvSpPr>
          <p:nvPr>
            <p:ph type="ftr" sz="quarter" idx="11"/>
          </p:nvPr>
        </p:nvSpPr>
        <p:spPr/>
        <p:txBody>
          <a:bodyPr/>
          <a:lstStyle>
            <a:lvl1pPr>
              <a:defRPr/>
            </a:lvl1pPr>
          </a:lstStyle>
          <a:p>
            <a:pPr>
              <a:defRPr/>
            </a:pPr>
            <a:endParaRPr lang="pl-PL"/>
          </a:p>
        </p:txBody>
      </p:sp>
      <p:sp>
        <p:nvSpPr>
          <p:cNvPr id="4" name="Slide Number Placeholder 5"/>
          <p:cNvSpPr>
            <a:spLocks noGrp="1"/>
          </p:cNvSpPr>
          <p:nvPr>
            <p:ph type="sldNum" sz="quarter" idx="12"/>
          </p:nvPr>
        </p:nvSpPr>
        <p:spPr/>
        <p:txBody>
          <a:bodyPr/>
          <a:lstStyle>
            <a:lvl1pPr>
              <a:defRPr/>
            </a:lvl1pPr>
          </a:lstStyle>
          <a:p>
            <a:pPr>
              <a:defRPr/>
            </a:pPr>
            <a:fld id="{F6FBC31C-0F97-4EC4-A28B-CDF6A058954D}" type="slidenum">
              <a:rPr lang="pl-PL"/>
              <a:pPr>
                <a:defRPr/>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pl-P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390A30D-FEDD-44A3-A481-BC3DF9A79DF0}" type="datetimeFigureOut">
              <a:rPr lang="pl-PL"/>
              <a:pPr>
                <a:defRPr/>
              </a:pPr>
              <a:t>2017-06-07</a:t>
            </a:fld>
            <a:endParaRPr lang="pl-PL"/>
          </a:p>
        </p:txBody>
      </p:sp>
      <p:sp>
        <p:nvSpPr>
          <p:cNvPr id="6" name="Footer Placeholder 4"/>
          <p:cNvSpPr>
            <a:spLocks noGrp="1"/>
          </p:cNvSpPr>
          <p:nvPr>
            <p:ph type="ftr" sz="quarter" idx="11"/>
          </p:nvPr>
        </p:nvSpPr>
        <p:spPr/>
        <p:txBody>
          <a:bodyPr/>
          <a:lstStyle>
            <a:lvl1pPr>
              <a:defRPr/>
            </a:lvl1pPr>
          </a:lstStyle>
          <a:p>
            <a:pPr>
              <a:defRPr/>
            </a:pPr>
            <a:endParaRPr lang="pl-PL"/>
          </a:p>
        </p:txBody>
      </p:sp>
      <p:sp>
        <p:nvSpPr>
          <p:cNvPr id="7" name="Slide Number Placeholder 5"/>
          <p:cNvSpPr>
            <a:spLocks noGrp="1"/>
          </p:cNvSpPr>
          <p:nvPr>
            <p:ph type="sldNum" sz="quarter" idx="12"/>
          </p:nvPr>
        </p:nvSpPr>
        <p:spPr/>
        <p:txBody>
          <a:bodyPr/>
          <a:lstStyle>
            <a:lvl1pPr>
              <a:defRPr/>
            </a:lvl1pPr>
          </a:lstStyle>
          <a:p>
            <a:pPr>
              <a:defRPr/>
            </a:pPr>
            <a:fld id="{53153058-07C7-4A2F-A9FA-1C7482577BAC}" type="slidenum">
              <a:rPr lang="pl-PL"/>
              <a:pPr>
                <a:defRPr/>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pl-PL"/>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pl-PL"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3536CF1-C795-4E41-A97B-E8BB9AD9091A}" type="datetimeFigureOut">
              <a:rPr lang="pl-PL"/>
              <a:pPr>
                <a:defRPr/>
              </a:pPr>
              <a:t>2017-06-07</a:t>
            </a:fld>
            <a:endParaRPr lang="pl-PL"/>
          </a:p>
        </p:txBody>
      </p:sp>
      <p:sp>
        <p:nvSpPr>
          <p:cNvPr id="6" name="Footer Placeholder 4"/>
          <p:cNvSpPr>
            <a:spLocks noGrp="1"/>
          </p:cNvSpPr>
          <p:nvPr>
            <p:ph type="ftr" sz="quarter" idx="11"/>
          </p:nvPr>
        </p:nvSpPr>
        <p:spPr/>
        <p:txBody>
          <a:bodyPr/>
          <a:lstStyle>
            <a:lvl1pPr>
              <a:defRPr/>
            </a:lvl1pPr>
          </a:lstStyle>
          <a:p>
            <a:pPr>
              <a:defRPr/>
            </a:pPr>
            <a:endParaRPr lang="pl-PL"/>
          </a:p>
        </p:txBody>
      </p:sp>
      <p:sp>
        <p:nvSpPr>
          <p:cNvPr id="7" name="Slide Number Placeholder 5"/>
          <p:cNvSpPr>
            <a:spLocks noGrp="1"/>
          </p:cNvSpPr>
          <p:nvPr>
            <p:ph type="sldNum" sz="quarter" idx="12"/>
          </p:nvPr>
        </p:nvSpPr>
        <p:spPr/>
        <p:txBody>
          <a:bodyPr/>
          <a:lstStyle>
            <a:lvl1pPr>
              <a:defRPr/>
            </a:lvl1pPr>
          </a:lstStyle>
          <a:p>
            <a:pPr>
              <a:defRPr/>
            </a:pPr>
            <a:fld id="{2DCA68FD-B01B-412F-B31C-C8FC3BD372FE}" type="slidenum">
              <a:rPr lang="pl-PL"/>
              <a:pPr>
                <a:defRPr/>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pl-PL" smtClean="0"/>
              <a:t>Click to edit Master title style</a:t>
            </a:r>
            <a:endParaRPr lang="pl-PL" altLang="pl-PL"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pl-PL" smtClean="0"/>
              <a:t>Click to edit Master text styles</a:t>
            </a:r>
          </a:p>
          <a:p>
            <a:pPr lvl="1"/>
            <a:r>
              <a:rPr lang="en-US" altLang="pl-PL" smtClean="0"/>
              <a:t>Second level</a:t>
            </a:r>
          </a:p>
          <a:p>
            <a:pPr lvl="2"/>
            <a:r>
              <a:rPr lang="en-US" altLang="pl-PL" smtClean="0"/>
              <a:t>Third level</a:t>
            </a:r>
          </a:p>
          <a:p>
            <a:pPr lvl="3"/>
            <a:r>
              <a:rPr lang="en-US" altLang="pl-PL" smtClean="0"/>
              <a:t>Fourth level</a:t>
            </a:r>
          </a:p>
          <a:p>
            <a:pPr lvl="4"/>
            <a:r>
              <a:rPr lang="en-US" altLang="pl-PL" smtClean="0"/>
              <a:t>Fifth level</a:t>
            </a:r>
            <a:endParaRPr lang="pl-PL" altLang="pl-PL"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B07C656C-3C77-4BB2-910B-DA6442506FDC}" type="datetimeFigureOut">
              <a:rPr lang="pl-PL"/>
              <a:pPr>
                <a:defRPr/>
              </a:pPr>
              <a:t>2017-06-07</a:t>
            </a:fld>
            <a:endParaRPr lang="pl-P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pl-PL"/>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BC89987E-6022-416A-BF6F-92DB5FDC5BC5}"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oem\Dropbox\musk grafika\107_Urząd RPO\logo RZŚ\JPG\RZŚ_podstawowe.jpg"/>
          <p:cNvPicPr>
            <a:picLocks noChangeAspect="1" noChangeArrowheads="1"/>
          </p:cNvPicPr>
          <p:nvPr/>
        </p:nvPicPr>
        <p:blipFill>
          <a:blip r:embed="rId2" cstate="print"/>
          <a:srcRect/>
          <a:stretch>
            <a:fillRect/>
          </a:stretch>
        </p:blipFill>
        <p:spPr bwMode="auto">
          <a:xfrm>
            <a:off x="7667625" y="549275"/>
            <a:ext cx="1000125" cy="749300"/>
          </a:xfrm>
          <a:prstGeom prst="rect">
            <a:avLst/>
          </a:prstGeom>
          <a:noFill/>
          <a:ln w="9525">
            <a:noFill/>
            <a:miter lim="800000"/>
            <a:headEnd/>
            <a:tailEnd/>
          </a:ln>
        </p:spPr>
      </p:pic>
      <p:pic>
        <p:nvPicPr>
          <p:cNvPr id="2051" name="Picture 3" descr="C:\Users\oem\Desktop\RZŚ_negatyw.png"/>
          <p:cNvPicPr>
            <a:picLocks noChangeAspect="1" noChangeArrowheads="1"/>
          </p:cNvPicPr>
          <p:nvPr/>
        </p:nvPicPr>
        <p:blipFill>
          <a:blip r:embed="rId3" cstate="print"/>
          <a:srcRect/>
          <a:stretch>
            <a:fillRect/>
          </a:stretch>
        </p:blipFill>
        <p:spPr bwMode="auto">
          <a:xfrm>
            <a:off x="323850" y="404813"/>
            <a:ext cx="3402013" cy="6192837"/>
          </a:xfrm>
          <a:prstGeom prst="rect">
            <a:avLst/>
          </a:prstGeom>
          <a:noFill/>
          <a:ln w="9525">
            <a:noFill/>
            <a:miter lim="800000"/>
            <a:headEnd/>
            <a:tailEnd/>
          </a:ln>
        </p:spPr>
      </p:pic>
      <p:sp>
        <p:nvSpPr>
          <p:cNvPr id="2052" name="TextBox 4"/>
          <p:cNvSpPr txBox="1">
            <a:spLocks noChangeArrowheads="1"/>
          </p:cNvSpPr>
          <p:nvPr/>
        </p:nvSpPr>
        <p:spPr bwMode="auto">
          <a:xfrm>
            <a:off x="4644008" y="2204865"/>
            <a:ext cx="4115817" cy="1877437"/>
          </a:xfrm>
          <a:prstGeom prst="rect">
            <a:avLst/>
          </a:prstGeom>
          <a:noFill/>
          <a:ln w="76200">
            <a:solidFill>
              <a:srgbClr val="636466"/>
            </a:solidFill>
            <a:miter lim="800000"/>
            <a:headEnd/>
            <a:tailEnd/>
          </a:ln>
        </p:spPr>
        <p:txBody>
          <a:bodyPr wrap="square">
            <a:spAutoFit/>
          </a:bodyPr>
          <a:lstStyle/>
          <a:p>
            <a:pPr eaLnBrk="1" hangingPunct="1">
              <a:buFont typeface="Arial" charset="0"/>
              <a:buNone/>
            </a:pPr>
            <a:r>
              <a:rPr lang="pl-PL" altLang="pl-PL" sz="2400" b="1" dirty="0" smtClean="0">
                <a:solidFill>
                  <a:srgbClr val="636466"/>
                </a:solidFill>
                <a:latin typeface="Novecento wide Book" pitchFamily="50" charset="-18"/>
              </a:rPr>
              <a:t>REWITALIZACJA</a:t>
            </a:r>
            <a:r>
              <a:rPr lang="pl-PL" altLang="pl-PL" sz="2400" b="1" dirty="0">
                <a:solidFill>
                  <a:srgbClr val="636466"/>
                </a:solidFill>
                <a:latin typeface="Novecento wide Book" pitchFamily="50" charset="-18"/>
              </a:rPr>
              <a:t>,  W TYM PROBLEMATYKA PROGRAMÓW REWITALIZACJI</a:t>
            </a:r>
          </a:p>
          <a:p>
            <a:pPr eaLnBrk="1" hangingPunct="1">
              <a:buFont typeface="Arial" charset="0"/>
              <a:buNone/>
            </a:pPr>
            <a:endParaRPr lang="pl-PL" altLang="pl-PL" sz="2000" b="1" dirty="0">
              <a:solidFill>
                <a:srgbClr val="636466"/>
              </a:solidFill>
              <a:latin typeface="Novecento wide Normal" pitchFamily="50" charset="-18"/>
            </a:endParaRPr>
          </a:p>
        </p:txBody>
      </p:sp>
      <p:sp>
        <p:nvSpPr>
          <p:cNvPr id="2053" name="Rectangle 7"/>
          <p:cNvSpPr>
            <a:spLocks noChangeArrowheads="1"/>
          </p:cNvSpPr>
          <p:nvPr/>
        </p:nvSpPr>
        <p:spPr bwMode="auto">
          <a:xfrm>
            <a:off x="5580112" y="4542612"/>
            <a:ext cx="2933700" cy="584775"/>
          </a:xfrm>
          <a:prstGeom prst="rect">
            <a:avLst/>
          </a:prstGeom>
          <a:noFill/>
          <a:ln w="38100">
            <a:solidFill>
              <a:srgbClr val="636466"/>
            </a:solidFill>
            <a:miter lim="800000"/>
            <a:headEnd/>
            <a:tailEnd/>
          </a:ln>
        </p:spPr>
        <p:txBody>
          <a:bodyPr>
            <a:spAutoFit/>
          </a:bodyPr>
          <a:lstStyle/>
          <a:p>
            <a:pPr eaLnBrk="1" hangingPunct="1"/>
            <a:r>
              <a:rPr lang="pl-PL" altLang="pl-PL" sz="1600" dirty="0" smtClean="0">
                <a:solidFill>
                  <a:srgbClr val="636466"/>
                </a:solidFill>
                <a:latin typeface="Lato" pitchFamily="34" charset="-18"/>
              </a:rPr>
              <a:t>Adam Polko</a:t>
            </a:r>
            <a:endParaRPr lang="pl-PL" altLang="pl-PL" sz="1600" dirty="0">
              <a:solidFill>
                <a:srgbClr val="636466"/>
              </a:solidFill>
              <a:latin typeface="Lato" pitchFamily="34" charset="-18"/>
            </a:endParaRPr>
          </a:p>
          <a:p>
            <a:pPr eaLnBrk="1" hangingPunct="1"/>
            <a:r>
              <a:rPr lang="pl-PL" altLang="pl-PL" sz="1600" dirty="0" smtClean="0">
                <a:solidFill>
                  <a:srgbClr val="636466"/>
                </a:solidFill>
                <a:latin typeface="Lato" pitchFamily="34" charset="-18"/>
              </a:rPr>
              <a:t>Katowice, czerwiec </a:t>
            </a:r>
            <a:r>
              <a:rPr lang="pl-PL" altLang="pl-PL" sz="1600" dirty="0">
                <a:solidFill>
                  <a:srgbClr val="636466"/>
                </a:solidFill>
                <a:latin typeface="Lato" pitchFamily="34" charset="-18"/>
              </a:rPr>
              <a:t>2017 r.</a:t>
            </a:r>
          </a:p>
        </p:txBody>
      </p:sp>
      <p:pic>
        <p:nvPicPr>
          <p:cNvPr id="2054" name="Obraz 1"/>
          <p:cNvPicPr>
            <a:picLocks noChangeAspect="1"/>
          </p:cNvPicPr>
          <p:nvPr/>
        </p:nvPicPr>
        <p:blipFill>
          <a:blip r:embed="rId4" cstate="print"/>
          <a:srcRect/>
          <a:stretch>
            <a:fillRect/>
          </a:stretch>
        </p:blipFill>
        <p:spPr bwMode="auto">
          <a:xfrm>
            <a:off x="4572000" y="5802313"/>
            <a:ext cx="4187825" cy="625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4"/>
          <p:cNvSpPr txBox="1">
            <a:spLocks noChangeArrowheads="1"/>
          </p:cNvSpPr>
          <p:nvPr/>
        </p:nvSpPr>
        <p:spPr bwMode="auto">
          <a:xfrm>
            <a:off x="250825" y="188913"/>
            <a:ext cx="6408738" cy="1308050"/>
          </a:xfrm>
          <a:prstGeom prst="rect">
            <a:avLst/>
          </a:prstGeom>
          <a:noFill/>
          <a:ln w="76200">
            <a:solidFill>
              <a:srgbClr val="636466"/>
            </a:solidFill>
            <a:miter lim="800000"/>
            <a:headEnd/>
            <a:tailEnd/>
          </a:ln>
        </p:spPr>
        <p:txBody>
          <a:bodyPr>
            <a:spAutoFit/>
          </a:bodyPr>
          <a:lstStyle/>
          <a:p>
            <a:pPr eaLnBrk="1" hangingPunct="1"/>
            <a:endParaRPr lang="pl-PL" altLang="pl-PL" sz="1600" dirty="0">
              <a:solidFill>
                <a:srgbClr val="636466"/>
              </a:solidFill>
              <a:latin typeface="Novecento wide Normal" pitchFamily="50" charset="-18"/>
            </a:endParaRPr>
          </a:p>
          <a:p>
            <a:pPr algn="ctr" eaLnBrk="1" hangingPunct="1">
              <a:buFont typeface="Arial" charset="0"/>
              <a:buNone/>
            </a:pPr>
            <a:r>
              <a:rPr lang="pl-PL" altLang="pl-PL" sz="2400" b="1" dirty="0" smtClean="0">
                <a:solidFill>
                  <a:srgbClr val="636466"/>
                </a:solidFill>
                <a:latin typeface="Novecento wide Book" pitchFamily="50" charset="-18"/>
              </a:rPr>
              <a:t>#4 Ustawowa definicja  obszaru rewitalizacji</a:t>
            </a:r>
            <a:endParaRPr lang="pl-PL" altLang="pl-PL" sz="2400" b="1" dirty="0">
              <a:solidFill>
                <a:srgbClr val="636466"/>
              </a:solidFill>
              <a:latin typeface="Novecento wide Book" pitchFamily="50" charset="-18"/>
            </a:endParaRPr>
          </a:p>
          <a:p>
            <a:pPr algn="ctr" eaLnBrk="1" hangingPunct="1">
              <a:buFont typeface="Arial" charset="0"/>
              <a:buNone/>
            </a:pPr>
            <a:endParaRPr lang="pl-PL" altLang="pl-PL" sz="1500" b="1" dirty="0">
              <a:solidFill>
                <a:srgbClr val="636466"/>
              </a:solidFill>
              <a:latin typeface="Novecento wide Normal" pitchFamily="50" charset="-18"/>
            </a:endParaRPr>
          </a:p>
        </p:txBody>
      </p:sp>
      <p:pic>
        <p:nvPicPr>
          <p:cNvPr id="4099" name="Picture 2" descr="C:\Users\oem\Dropbox\musk grafika\107_Urząd RPO\logo RZŚ\JPG\RZŚ_podstawowe.jpg"/>
          <p:cNvPicPr>
            <a:picLocks noChangeAspect="1" noChangeArrowheads="1"/>
          </p:cNvPicPr>
          <p:nvPr/>
        </p:nvPicPr>
        <p:blipFill>
          <a:blip r:embed="rId2" cstate="print"/>
          <a:srcRect/>
          <a:stretch>
            <a:fillRect/>
          </a:stretch>
        </p:blipFill>
        <p:spPr bwMode="auto">
          <a:xfrm>
            <a:off x="7667625" y="549275"/>
            <a:ext cx="1000125" cy="749300"/>
          </a:xfrm>
          <a:prstGeom prst="rect">
            <a:avLst/>
          </a:prstGeom>
          <a:noFill/>
          <a:ln w="9525">
            <a:noFill/>
            <a:miter lim="800000"/>
            <a:headEnd/>
            <a:tailEnd/>
          </a:ln>
        </p:spPr>
      </p:pic>
      <p:sp>
        <p:nvSpPr>
          <p:cNvPr id="4101" name="Rectangle 7"/>
          <p:cNvSpPr>
            <a:spLocks noChangeArrowheads="1"/>
          </p:cNvSpPr>
          <p:nvPr/>
        </p:nvSpPr>
        <p:spPr bwMode="auto">
          <a:xfrm>
            <a:off x="467544" y="1772816"/>
            <a:ext cx="8424936" cy="3970318"/>
          </a:xfrm>
          <a:prstGeom prst="rect">
            <a:avLst/>
          </a:prstGeom>
          <a:noFill/>
          <a:ln w="38100">
            <a:noFill/>
            <a:miter lim="800000"/>
            <a:headEnd/>
            <a:tailEnd/>
          </a:ln>
        </p:spPr>
        <p:txBody>
          <a:bodyPr wrap="square">
            <a:spAutoFit/>
          </a:bodyPr>
          <a:lstStyle/>
          <a:p>
            <a:pPr marL="342900" indent="-342900" eaLnBrk="1" hangingPunct="1"/>
            <a:r>
              <a:rPr lang="pl-PL" dirty="0" smtClean="0">
                <a:solidFill>
                  <a:srgbClr val="636466"/>
                </a:solidFill>
                <a:latin typeface="Lato" pitchFamily="34" charset="-18"/>
              </a:rPr>
              <a:t>OBSZAR REWITALIZACJI</a:t>
            </a:r>
          </a:p>
          <a:p>
            <a:pPr marL="342900" indent="-342900" eaLnBrk="1" hangingPunct="1"/>
            <a:endParaRPr lang="pl-PL" dirty="0">
              <a:solidFill>
                <a:srgbClr val="636466"/>
              </a:solidFill>
              <a:latin typeface="Lato" pitchFamily="34" charset="-18"/>
            </a:endParaRPr>
          </a:p>
          <a:p>
            <a:pPr marL="342900" indent="-342900" eaLnBrk="1" hangingPunct="1">
              <a:buFont typeface="Arial" charset="0"/>
              <a:buChar char="•"/>
            </a:pPr>
            <a:r>
              <a:rPr lang="pl-PL" dirty="0" smtClean="0">
                <a:solidFill>
                  <a:srgbClr val="636466"/>
                </a:solidFill>
                <a:latin typeface="Lato" pitchFamily="34" charset="-18"/>
              </a:rPr>
              <a:t>Całość lub część obszaru zdegradowanego ze szczególną koncentracją negatywnych zjawisk społecznych, na którym gmina zamierza prowadzić rewitalizację</a:t>
            </a:r>
          </a:p>
          <a:p>
            <a:pPr marL="342900" indent="-342900" eaLnBrk="1" hangingPunct="1">
              <a:buFont typeface="Arial" charset="0"/>
              <a:buChar char="•"/>
            </a:pPr>
            <a:endParaRPr lang="pl-PL" dirty="0" smtClean="0">
              <a:solidFill>
                <a:srgbClr val="636466"/>
              </a:solidFill>
              <a:latin typeface="Lato" pitchFamily="34" charset="-18"/>
            </a:endParaRPr>
          </a:p>
          <a:p>
            <a:pPr marL="342900" indent="-342900" eaLnBrk="1" hangingPunct="1">
              <a:buFont typeface="Arial" charset="0"/>
              <a:buChar char="•"/>
            </a:pPr>
            <a:r>
              <a:rPr lang="pl-PL" dirty="0" smtClean="0">
                <a:solidFill>
                  <a:srgbClr val="636466"/>
                </a:solidFill>
                <a:latin typeface="Lato" pitchFamily="34" charset="-18"/>
              </a:rPr>
              <a:t>Obszar rewitalizacji może obejmować swym zasięgiem:</a:t>
            </a:r>
          </a:p>
          <a:p>
            <a:pPr marL="800100" lvl="1" indent="-342900" eaLnBrk="1" hangingPunct="1">
              <a:buFont typeface="Arial" charset="0"/>
              <a:buChar char="•"/>
            </a:pPr>
            <a:r>
              <a:rPr lang="pl-PL" dirty="0" smtClean="0">
                <a:solidFill>
                  <a:srgbClr val="636466"/>
                </a:solidFill>
                <a:latin typeface="Lato" pitchFamily="34" charset="-18"/>
              </a:rPr>
              <a:t>maksymalnie 20% powierzchni gminy</a:t>
            </a:r>
          </a:p>
          <a:p>
            <a:pPr marL="800100" lvl="1" indent="-342900" eaLnBrk="1" hangingPunct="1">
              <a:buFont typeface="Arial" charset="0"/>
              <a:buChar char="•"/>
            </a:pPr>
            <a:r>
              <a:rPr lang="pl-PL" dirty="0" smtClean="0">
                <a:solidFill>
                  <a:srgbClr val="636466"/>
                </a:solidFill>
                <a:latin typeface="Lato" pitchFamily="34" charset="-18"/>
              </a:rPr>
              <a:t>maksymalnie 30% liczby mieszkańców gminy</a:t>
            </a:r>
          </a:p>
          <a:p>
            <a:pPr marL="342900" indent="-342900" eaLnBrk="1" hangingPunct="1">
              <a:buFont typeface="Arial" charset="0"/>
              <a:buChar char="•"/>
            </a:pPr>
            <a:endParaRPr lang="pl-PL" dirty="0" smtClean="0">
              <a:solidFill>
                <a:srgbClr val="636466"/>
              </a:solidFill>
              <a:latin typeface="Lato" pitchFamily="34" charset="-18"/>
            </a:endParaRPr>
          </a:p>
          <a:p>
            <a:pPr marL="342900" indent="-342900" eaLnBrk="1" hangingPunct="1">
              <a:buFont typeface="Arial" charset="0"/>
              <a:buChar char="•"/>
            </a:pPr>
            <a:r>
              <a:rPr lang="pl-PL" dirty="0" smtClean="0">
                <a:solidFill>
                  <a:srgbClr val="636466"/>
                </a:solidFill>
                <a:latin typeface="Lato" pitchFamily="34" charset="-18"/>
              </a:rPr>
              <a:t>Tereny niezamieszkałe (zdegradowane, np. poprzemysłowe) mogą wchodzić w skład obszaru rewitalizacji, gdy działania na nich planowane przyczynią się ograniczenia negatywnych zjawisk społecznych (</a:t>
            </a:r>
            <a:r>
              <a:rPr lang="pl-PL" u="sng" dirty="0" smtClean="0">
                <a:solidFill>
                  <a:srgbClr val="636466"/>
                </a:solidFill>
                <a:latin typeface="Lato" pitchFamily="34" charset="-18"/>
              </a:rPr>
              <a:t>wymagane jest szczegółowe uzasadnienie</a:t>
            </a:r>
            <a:r>
              <a:rPr lang="pl-PL" dirty="0" smtClean="0">
                <a:solidFill>
                  <a:srgbClr val="636466"/>
                </a:solidFill>
                <a:latin typeface="Lato" pitchFamily="34" charset="-18"/>
              </a:rPr>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4"/>
          <p:cNvSpPr txBox="1">
            <a:spLocks noChangeArrowheads="1"/>
          </p:cNvSpPr>
          <p:nvPr/>
        </p:nvSpPr>
        <p:spPr bwMode="auto">
          <a:xfrm>
            <a:off x="251520" y="332656"/>
            <a:ext cx="7201495" cy="830997"/>
          </a:xfrm>
          <a:prstGeom prst="rect">
            <a:avLst/>
          </a:prstGeom>
          <a:noFill/>
          <a:ln w="76200">
            <a:solidFill>
              <a:srgbClr val="636466"/>
            </a:solidFill>
            <a:miter lim="800000"/>
            <a:headEnd/>
            <a:tailEnd/>
          </a:ln>
        </p:spPr>
        <p:txBody>
          <a:bodyPr wrap="square">
            <a:spAutoFit/>
          </a:bodyPr>
          <a:lstStyle/>
          <a:p>
            <a:pPr eaLnBrk="1" hangingPunct="1"/>
            <a:r>
              <a:rPr lang="pl-PL" altLang="pl-PL" sz="2400" b="1" dirty="0" smtClean="0">
                <a:solidFill>
                  <a:srgbClr val="636466"/>
                </a:solidFill>
                <a:latin typeface="Novecento wide Book" pitchFamily="50" charset="-18"/>
              </a:rPr>
              <a:t>#5 Ustawowa definicja  partycypacji społecznej</a:t>
            </a:r>
            <a:endParaRPr lang="pl-PL" altLang="pl-PL" sz="2400" b="1" dirty="0">
              <a:solidFill>
                <a:srgbClr val="636466"/>
              </a:solidFill>
              <a:latin typeface="Novecento wide Book" pitchFamily="50" charset="-18"/>
            </a:endParaRPr>
          </a:p>
        </p:txBody>
      </p:sp>
      <p:pic>
        <p:nvPicPr>
          <p:cNvPr id="4099" name="Picture 2" descr="C:\Users\oem\Dropbox\musk grafika\107_Urząd RPO\logo RZŚ\JPG\RZŚ_podstawowe.jpg"/>
          <p:cNvPicPr>
            <a:picLocks noChangeAspect="1" noChangeArrowheads="1"/>
          </p:cNvPicPr>
          <p:nvPr/>
        </p:nvPicPr>
        <p:blipFill>
          <a:blip r:embed="rId2" cstate="print"/>
          <a:srcRect/>
          <a:stretch>
            <a:fillRect/>
          </a:stretch>
        </p:blipFill>
        <p:spPr bwMode="auto">
          <a:xfrm>
            <a:off x="7667625" y="549275"/>
            <a:ext cx="1000125" cy="749300"/>
          </a:xfrm>
          <a:prstGeom prst="rect">
            <a:avLst/>
          </a:prstGeom>
          <a:noFill/>
          <a:ln w="9525">
            <a:noFill/>
            <a:miter lim="800000"/>
            <a:headEnd/>
            <a:tailEnd/>
          </a:ln>
        </p:spPr>
      </p:pic>
      <p:sp>
        <p:nvSpPr>
          <p:cNvPr id="4101" name="Rectangle 7"/>
          <p:cNvSpPr>
            <a:spLocks noChangeArrowheads="1"/>
          </p:cNvSpPr>
          <p:nvPr/>
        </p:nvSpPr>
        <p:spPr bwMode="auto">
          <a:xfrm>
            <a:off x="899592" y="1556792"/>
            <a:ext cx="7992888" cy="4247317"/>
          </a:xfrm>
          <a:prstGeom prst="rect">
            <a:avLst/>
          </a:prstGeom>
          <a:noFill/>
          <a:ln w="38100">
            <a:noFill/>
            <a:miter lim="800000"/>
            <a:headEnd/>
            <a:tailEnd/>
          </a:ln>
        </p:spPr>
        <p:txBody>
          <a:bodyPr wrap="square">
            <a:spAutoFit/>
          </a:bodyPr>
          <a:lstStyle/>
          <a:p>
            <a:pPr marL="342900" indent="-342900" eaLnBrk="1" hangingPunct="1"/>
            <a:r>
              <a:rPr lang="pl-PL" dirty="0" smtClean="0">
                <a:solidFill>
                  <a:srgbClr val="636466"/>
                </a:solidFill>
                <a:latin typeface="Lato" pitchFamily="34" charset="-18"/>
              </a:rPr>
              <a:t>PARTYCYPACJA SPOŁECZNA</a:t>
            </a:r>
          </a:p>
          <a:p>
            <a:pPr marL="342900" indent="-342900" eaLnBrk="1" hangingPunct="1"/>
            <a:endParaRPr lang="pl-PL" dirty="0" smtClean="0">
              <a:solidFill>
                <a:srgbClr val="636466"/>
              </a:solidFill>
              <a:latin typeface="Lato" pitchFamily="34" charset="-18"/>
            </a:endParaRPr>
          </a:p>
          <a:p>
            <a:pPr marL="342900" indent="-342900" eaLnBrk="1" hangingPunct="1">
              <a:buFont typeface="Arial" charset="0"/>
              <a:buChar char="•"/>
            </a:pPr>
            <a:r>
              <a:rPr lang="pl-PL" dirty="0" smtClean="0">
                <a:solidFill>
                  <a:srgbClr val="636466"/>
                </a:solidFill>
                <a:latin typeface="Lato" pitchFamily="34" charset="-18"/>
              </a:rPr>
              <a:t>Partycypacja społeczna obejmuje przygotowanie, prowadzenia i ocenę rewitalizacji w sposób zapewniający aktywny udział </a:t>
            </a:r>
            <a:r>
              <a:rPr lang="pl-PL" dirty="0" err="1" smtClean="0">
                <a:solidFill>
                  <a:srgbClr val="636466"/>
                </a:solidFill>
                <a:latin typeface="Lato" pitchFamily="34" charset="-18"/>
              </a:rPr>
              <a:t>interesariuszy</a:t>
            </a:r>
            <a:r>
              <a:rPr lang="pl-PL" dirty="0" smtClean="0">
                <a:solidFill>
                  <a:srgbClr val="636466"/>
                </a:solidFill>
                <a:latin typeface="Lato" pitchFamily="34" charset="-18"/>
              </a:rPr>
              <a:t> </a:t>
            </a:r>
          </a:p>
          <a:p>
            <a:pPr marL="342900" indent="-342900" eaLnBrk="1" hangingPunct="1">
              <a:buFont typeface="Arial" charset="0"/>
              <a:buChar char="•"/>
            </a:pPr>
            <a:endParaRPr lang="pl-PL" dirty="0" smtClean="0">
              <a:solidFill>
                <a:srgbClr val="636466"/>
              </a:solidFill>
              <a:latin typeface="Lato" pitchFamily="34" charset="-18"/>
            </a:endParaRPr>
          </a:p>
          <a:p>
            <a:pPr marL="342900" indent="-342900" eaLnBrk="1" hangingPunct="1">
              <a:buFont typeface="Arial" charset="0"/>
              <a:buChar char="•"/>
            </a:pPr>
            <a:r>
              <a:rPr lang="pl-PL" dirty="0" smtClean="0">
                <a:solidFill>
                  <a:srgbClr val="636466"/>
                </a:solidFill>
                <a:latin typeface="Lato" pitchFamily="34" charset="-18"/>
              </a:rPr>
              <a:t>Na każdy etapie rewitalizacji należy uwzględniać i wspierać współpracę sektorów publicznego, obywatelskiego i biznesowego</a:t>
            </a:r>
          </a:p>
          <a:p>
            <a:pPr marL="342900" indent="-342900" eaLnBrk="1" hangingPunct="1">
              <a:buFont typeface="Arial" charset="0"/>
              <a:buChar char="•"/>
            </a:pPr>
            <a:endParaRPr lang="pl-PL" dirty="0" smtClean="0">
              <a:solidFill>
                <a:srgbClr val="636466"/>
              </a:solidFill>
              <a:latin typeface="Lato" pitchFamily="34" charset="-18"/>
            </a:endParaRPr>
          </a:p>
          <a:p>
            <a:pPr marL="342900" indent="-342900" eaLnBrk="1" hangingPunct="1">
              <a:buFont typeface="Arial" charset="0"/>
              <a:buChar char="•"/>
            </a:pPr>
            <a:r>
              <a:rPr lang="pl-PL" dirty="0" smtClean="0">
                <a:solidFill>
                  <a:srgbClr val="636466"/>
                </a:solidFill>
                <a:latin typeface="Lato" pitchFamily="34" charset="-18"/>
              </a:rPr>
              <a:t>Należy stosować </a:t>
            </a:r>
            <a:r>
              <a:rPr lang="pl-PL" u="sng" dirty="0" smtClean="0">
                <a:solidFill>
                  <a:srgbClr val="636466"/>
                </a:solidFill>
                <a:latin typeface="Lato" pitchFamily="34" charset="-18"/>
              </a:rPr>
              <a:t>różnorodne formy konsultacji społecznych</a:t>
            </a:r>
            <a:r>
              <a:rPr lang="pl-PL" dirty="0" smtClean="0">
                <a:solidFill>
                  <a:srgbClr val="636466"/>
                </a:solidFill>
                <a:latin typeface="Lato" pitchFamily="34" charset="-18"/>
              </a:rPr>
              <a:t>, które trzeba udokumentować i jak najpełniej wykorzystać na wszystkich etapach rewitalizacji </a:t>
            </a:r>
          </a:p>
          <a:p>
            <a:pPr marL="342900" indent="-342900" eaLnBrk="1" hangingPunct="1">
              <a:buFont typeface="Arial" charset="0"/>
              <a:buChar char="•"/>
            </a:pPr>
            <a:endParaRPr lang="pl-PL" dirty="0" smtClean="0">
              <a:solidFill>
                <a:srgbClr val="636466"/>
              </a:solidFill>
              <a:latin typeface="Lato" pitchFamily="34" charset="-18"/>
            </a:endParaRPr>
          </a:p>
          <a:p>
            <a:pPr marL="342900" indent="-342900" eaLnBrk="1" hangingPunct="1">
              <a:buFont typeface="Arial" charset="0"/>
              <a:buChar char="•"/>
            </a:pPr>
            <a:r>
              <a:rPr lang="pl-PL" u="sng" dirty="0" smtClean="0">
                <a:solidFill>
                  <a:srgbClr val="636466"/>
                </a:solidFill>
                <a:latin typeface="Lato" pitchFamily="34" charset="-18"/>
              </a:rPr>
              <a:t>Komitet Rewitalizacji </a:t>
            </a:r>
            <a:r>
              <a:rPr lang="pl-PL" dirty="0" smtClean="0">
                <a:solidFill>
                  <a:srgbClr val="636466"/>
                </a:solidFill>
                <a:latin typeface="Lato" pitchFamily="34" charset="-18"/>
              </a:rPr>
              <a:t>stanowi forum współpracy i dialogu </a:t>
            </a:r>
            <a:r>
              <a:rPr lang="pl-PL" dirty="0" err="1" smtClean="0">
                <a:solidFill>
                  <a:srgbClr val="636466"/>
                </a:solidFill>
                <a:latin typeface="Lato" pitchFamily="34" charset="-18"/>
              </a:rPr>
              <a:t>interesariuszy</a:t>
            </a:r>
            <a:r>
              <a:rPr lang="pl-PL" dirty="0" smtClean="0">
                <a:solidFill>
                  <a:srgbClr val="636466"/>
                </a:solidFill>
                <a:latin typeface="Lato" pitchFamily="34" charset="-18"/>
              </a:rPr>
              <a:t> z organami gminy w sprawach dotyczących przygotowania, prowadzenia i oceny rewitalizacji oraz pełni funkcję opiniodawczo-doradczą</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4"/>
          <p:cNvSpPr txBox="1">
            <a:spLocks noChangeArrowheads="1"/>
          </p:cNvSpPr>
          <p:nvPr/>
        </p:nvSpPr>
        <p:spPr bwMode="auto">
          <a:xfrm>
            <a:off x="7236296" y="2060848"/>
            <a:ext cx="1728192" cy="3139321"/>
          </a:xfrm>
          <a:prstGeom prst="rect">
            <a:avLst/>
          </a:prstGeom>
          <a:noFill/>
          <a:ln w="76200">
            <a:solidFill>
              <a:srgbClr val="636466"/>
            </a:solidFill>
            <a:miter lim="800000"/>
            <a:headEnd/>
            <a:tailEnd/>
          </a:ln>
        </p:spPr>
        <p:txBody>
          <a:bodyPr wrap="square">
            <a:spAutoFit/>
          </a:bodyPr>
          <a:lstStyle/>
          <a:p>
            <a:pPr algn="ctr" eaLnBrk="1" hangingPunct="1">
              <a:buFont typeface="Arial" charset="0"/>
              <a:buNone/>
            </a:pPr>
            <a:r>
              <a:rPr lang="pl-PL" altLang="pl-PL" sz="2400" b="1" dirty="0" smtClean="0">
                <a:solidFill>
                  <a:srgbClr val="636466"/>
                </a:solidFill>
                <a:latin typeface="Novecento wide Book" pitchFamily="50" charset="-18"/>
              </a:rPr>
              <a:t>#6</a:t>
            </a:r>
          </a:p>
          <a:p>
            <a:pPr algn="ctr" eaLnBrk="1" hangingPunct="1">
              <a:buFont typeface="Arial" charset="0"/>
              <a:buNone/>
            </a:pPr>
            <a:r>
              <a:rPr lang="pl-PL" altLang="pl-PL" sz="2400" b="1" dirty="0" smtClean="0">
                <a:solidFill>
                  <a:srgbClr val="636466"/>
                </a:solidFill>
                <a:latin typeface="Novecento wide Book" pitchFamily="50" charset="-18"/>
              </a:rPr>
              <a:t>Cechy programu rewitalizacji </a:t>
            </a:r>
          </a:p>
          <a:p>
            <a:pPr algn="ctr" eaLnBrk="1" hangingPunct="1">
              <a:buFont typeface="Arial" charset="0"/>
              <a:buNone/>
            </a:pPr>
            <a:r>
              <a:rPr lang="pl-PL" altLang="pl-PL" b="1" dirty="0" smtClean="0">
                <a:solidFill>
                  <a:srgbClr val="636466"/>
                </a:solidFill>
                <a:latin typeface="Novecento wide Book" pitchFamily="50" charset="-18"/>
              </a:rPr>
              <a:t>(przykład Dąbrowy Górniczej)</a:t>
            </a:r>
            <a:endParaRPr lang="pl-PL" altLang="pl-PL" b="1" dirty="0">
              <a:solidFill>
                <a:srgbClr val="636466"/>
              </a:solidFill>
              <a:latin typeface="Novecento wide Book" pitchFamily="50" charset="-18"/>
            </a:endParaRPr>
          </a:p>
        </p:txBody>
      </p:sp>
      <p:pic>
        <p:nvPicPr>
          <p:cNvPr id="5123" name="Picture 2" descr="C:\Users\oem\Dropbox\musk grafika\107_Urząd RPO\logo RZŚ\JPG\RZŚ_podstawowe.jpg"/>
          <p:cNvPicPr>
            <a:picLocks noChangeAspect="1" noChangeArrowheads="1"/>
          </p:cNvPicPr>
          <p:nvPr/>
        </p:nvPicPr>
        <p:blipFill>
          <a:blip r:embed="rId2" cstate="print"/>
          <a:srcRect/>
          <a:stretch>
            <a:fillRect/>
          </a:stretch>
        </p:blipFill>
        <p:spPr bwMode="auto">
          <a:xfrm>
            <a:off x="7667625" y="549275"/>
            <a:ext cx="1000125" cy="749300"/>
          </a:xfrm>
          <a:prstGeom prst="rect">
            <a:avLst/>
          </a:prstGeom>
          <a:noFill/>
          <a:ln w="9525">
            <a:noFill/>
            <a:miter lim="800000"/>
            <a:headEnd/>
            <a:tailEnd/>
          </a:ln>
        </p:spPr>
      </p:pic>
      <p:graphicFrame>
        <p:nvGraphicFramePr>
          <p:cNvPr id="6" name="Diagram 5"/>
          <p:cNvGraphicFramePr/>
          <p:nvPr>
            <p:extLst>
              <p:ext uri="{D42A27DB-BD31-4B8C-83A1-F6EECF244321}">
                <p14:modId xmlns:p14="http://schemas.microsoft.com/office/powerpoint/2010/main" xmlns="" val="3745369733"/>
              </p:ext>
            </p:extLst>
          </p:nvPr>
        </p:nvGraphicFramePr>
        <p:xfrm>
          <a:off x="110237" y="188639"/>
          <a:ext cx="6117947" cy="61926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4"/>
          <p:cNvSpPr txBox="1">
            <a:spLocks noChangeArrowheads="1"/>
          </p:cNvSpPr>
          <p:nvPr/>
        </p:nvSpPr>
        <p:spPr bwMode="auto">
          <a:xfrm>
            <a:off x="2051720" y="2996952"/>
            <a:ext cx="6768752" cy="1077218"/>
          </a:xfrm>
          <a:prstGeom prst="rect">
            <a:avLst/>
          </a:prstGeom>
          <a:noFill/>
          <a:ln w="76200">
            <a:solidFill>
              <a:srgbClr val="636466"/>
            </a:solidFill>
            <a:miter lim="800000"/>
            <a:headEnd/>
            <a:tailEnd/>
          </a:ln>
        </p:spPr>
        <p:txBody>
          <a:bodyPr wrap="square">
            <a:spAutoFit/>
          </a:bodyPr>
          <a:lstStyle/>
          <a:p>
            <a:pPr eaLnBrk="1" hangingPunct="1"/>
            <a:endParaRPr lang="pl-PL" altLang="pl-PL" sz="1600" dirty="0">
              <a:solidFill>
                <a:srgbClr val="636466"/>
              </a:solidFill>
              <a:latin typeface="Novecento wide Normal" pitchFamily="50" charset="-18"/>
            </a:endParaRPr>
          </a:p>
          <a:p>
            <a:pPr algn="ctr" eaLnBrk="1" hangingPunct="1">
              <a:buFont typeface="Arial" charset="0"/>
              <a:buNone/>
            </a:pPr>
            <a:r>
              <a:rPr lang="pl-PL" altLang="pl-PL" sz="2400" b="1" dirty="0">
                <a:solidFill>
                  <a:srgbClr val="636466"/>
                </a:solidFill>
                <a:latin typeface="Novecento wide Book" pitchFamily="50" charset="-18"/>
              </a:rPr>
              <a:t>NOWE NARZĘDZIA REWITALIZACJI </a:t>
            </a:r>
            <a:endParaRPr lang="pl-PL" altLang="pl-PL" sz="2400" b="1" dirty="0" smtClean="0">
              <a:solidFill>
                <a:srgbClr val="636466"/>
              </a:solidFill>
              <a:latin typeface="Novecento wide Book" pitchFamily="50" charset="-18"/>
            </a:endParaRPr>
          </a:p>
          <a:p>
            <a:pPr algn="ctr" eaLnBrk="1" hangingPunct="1">
              <a:buFont typeface="Arial" charset="0"/>
              <a:buNone/>
            </a:pPr>
            <a:endParaRPr lang="pl-PL" altLang="pl-PL" sz="2400" b="1" dirty="0">
              <a:solidFill>
                <a:srgbClr val="636466"/>
              </a:solidFill>
              <a:latin typeface="Novecento wide Book" pitchFamily="50" charset="-18"/>
            </a:endParaRPr>
          </a:p>
        </p:txBody>
      </p:sp>
      <p:pic>
        <p:nvPicPr>
          <p:cNvPr id="7171" name="Picture 2" descr="C:\Users\oem\Dropbox\musk grafika\107_Urząd RPO\logo RZŚ\JPG\RZŚ_podstawowe.jpg"/>
          <p:cNvPicPr>
            <a:picLocks noChangeAspect="1" noChangeArrowheads="1"/>
          </p:cNvPicPr>
          <p:nvPr/>
        </p:nvPicPr>
        <p:blipFill>
          <a:blip r:embed="rId2" cstate="print"/>
          <a:srcRect/>
          <a:stretch>
            <a:fillRect/>
          </a:stretch>
        </p:blipFill>
        <p:spPr bwMode="auto">
          <a:xfrm>
            <a:off x="7667625" y="549275"/>
            <a:ext cx="1000125" cy="749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4"/>
          <p:cNvSpPr txBox="1">
            <a:spLocks noChangeArrowheads="1"/>
          </p:cNvSpPr>
          <p:nvPr/>
        </p:nvSpPr>
        <p:spPr bwMode="auto">
          <a:xfrm>
            <a:off x="250825" y="188913"/>
            <a:ext cx="6049367" cy="1077218"/>
          </a:xfrm>
          <a:prstGeom prst="rect">
            <a:avLst/>
          </a:prstGeom>
          <a:noFill/>
          <a:ln w="76200">
            <a:solidFill>
              <a:srgbClr val="636466"/>
            </a:solidFill>
            <a:miter lim="800000"/>
            <a:headEnd/>
            <a:tailEnd/>
          </a:ln>
        </p:spPr>
        <p:txBody>
          <a:bodyPr wrap="square">
            <a:spAutoFit/>
          </a:bodyPr>
          <a:lstStyle/>
          <a:p>
            <a:pPr eaLnBrk="1" hangingPunct="1"/>
            <a:endParaRPr lang="pl-PL" altLang="pl-PL" sz="1600" dirty="0">
              <a:solidFill>
                <a:srgbClr val="636466"/>
              </a:solidFill>
              <a:latin typeface="Novecento wide Normal" pitchFamily="50" charset="-18"/>
            </a:endParaRPr>
          </a:p>
          <a:p>
            <a:pPr algn="ctr" eaLnBrk="1" hangingPunct="1">
              <a:buFont typeface="Arial" charset="0"/>
              <a:buNone/>
            </a:pPr>
            <a:r>
              <a:rPr lang="pl-PL" altLang="pl-PL" sz="2400" b="1" dirty="0" smtClean="0">
                <a:solidFill>
                  <a:srgbClr val="636466"/>
                </a:solidFill>
                <a:latin typeface="Novecento wide Book" pitchFamily="50" charset="-18"/>
              </a:rPr>
              <a:t>GMINNY </a:t>
            </a:r>
            <a:r>
              <a:rPr lang="pl-PL" altLang="pl-PL" sz="2400" b="1" dirty="0">
                <a:solidFill>
                  <a:srgbClr val="636466"/>
                </a:solidFill>
                <a:latin typeface="Novecento wide Book" pitchFamily="50" charset="-18"/>
              </a:rPr>
              <a:t>PROGRAM </a:t>
            </a:r>
            <a:r>
              <a:rPr lang="pl-PL" altLang="pl-PL" sz="2400" b="1" dirty="0" smtClean="0">
                <a:solidFill>
                  <a:srgbClr val="636466"/>
                </a:solidFill>
                <a:latin typeface="Novecento wide Book" pitchFamily="50" charset="-18"/>
              </a:rPr>
              <a:t>REWITALIZACJI - GPR </a:t>
            </a:r>
            <a:r>
              <a:rPr lang="pl-PL" altLang="pl-PL" sz="2400" b="1" dirty="0">
                <a:solidFill>
                  <a:srgbClr val="636466"/>
                </a:solidFill>
                <a:latin typeface="Novecento wide Book" pitchFamily="50" charset="-18"/>
              </a:rPr>
              <a:t>#</a:t>
            </a:r>
            <a:r>
              <a:rPr lang="pl-PL" altLang="pl-PL" sz="2400" b="1" dirty="0" smtClean="0">
                <a:solidFill>
                  <a:srgbClr val="636466"/>
                </a:solidFill>
                <a:latin typeface="Novecento wide Book" pitchFamily="50" charset="-18"/>
              </a:rPr>
              <a:t>1</a:t>
            </a:r>
            <a:endParaRPr lang="pl-PL" altLang="pl-PL" sz="2400" b="1" dirty="0">
              <a:solidFill>
                <a:srgbClr val="636466"/>
              </a:solidFill>
              <a:latin typeface="Novecento wide Book" pitchFamily="50" charset="-18"/>
            </a:endParaRPr>
          </a:p>
        </p:txBody>
      </p:sp>
      <p:pic>
        <p:nvPicPr>
          <p:cNvPr id="7171" name="Picture 2" descr="C:\Users\oem\Dropbox\musk grafika\107_Urząd RPO\logo RZŚ\JPG\RZŚ_podstawowe.jpg"/>
          <p:cNvPicPr>
            <a:picLocks noChangeAspect="1" noChangeArrowheads="1"/>
          </p:cNvPicPr>
          <p:nvPr/>
        </p:nvPicPr>
        <p:blipFill>
          <a:blip r:embed="rId2" cstate="print"/>
          <a:srcRect/>
          <a:stretch>
            <a:fillRect/>
          </a:stretch>
        </p:blipFill>
        <p:spPr bwMode="auto">
          <a:xfrm>
            <a:off x="7667625" y="549275"/>
            <a:ext cx="1000125" cy="749300"/>
          </a:xfrm>
          <a:prstGeom prst="rect">
            <a:avLst/>
          </a:prstGeom>
          <a:noFill/>
          <a:ln w="9525">
            <a:noFill/>
            <a:miter lim="800000"/>
            <a:headEnd/>
            <a:tailEnd/>
          </a:ln>
        </p:spPr>
      </p:pic>
      <p:sp>
        <p:nvSpPr>
          <p:cNvPr id="6" name="Rectangle 7"/>
          <p:cNvSpPr>
            <a:spLocks noChangeArrowheads="1"/>
          </p:cNvSpPr>
          <p:nvPr/>
        </p:nvSpPr>
        <p:spPr bwMode="auto">
          <a:xfrm>
            <a:off x="611560" y="1556792"/>
            <a:ext cx="8280920" cy="3970318"/>
          </a:xfrm>
          <a:prstGeom prst="rect">
            <a:avLst/>
          </a:prstGeom>
          <a:noFill/>
          <a:ln w="38100">
            <a:noFill/>
            <a:miter lim="800000"/>
            <a:headEnd/>
            <a:tailEnd/>
          </a:ln>
        </p:spPr>
        <p:txBody>
          <a:bodyPr wrap="square">
            <a:spAutoFit/>
          </a:bodyPr>
          <a:lstStyle/>
          <a:p>
            <a:pPr marL="342900" indent="-342900" eaLnBrk="1" hangingPunct="1"/>
            <a:r>
              <a:rPr lang="pl-PL" dirty="0" smtClean="0">
                <a:solidFill>
                  <a:srgbClr val="636466"/>
                </a:solidFill>
                <a:latin typeface="Lato" pitchFamily="34" charset="-18"/>
              </a:rPr>
              <a:t>GPR</a:t>
            </a:r>
          </a:p>
          <a:p>
            <a:pPr marL="342900" indent="-342900" eaLnBrk="1" hangingPunct="1"/>
            <a:endParaRPr lang="pl-PL" dirty="0" smtClean="0">
              <a:solidFill>
                <a:srgbClr val="636466"/>
              </a:solidFill>
              <a:latin typeface="Lato" pitchFamily="34" charset="-18"/>
            </a:endParaRPr>
          </a:p>
          <a:p>
            <a:pPr marL="342900" indent="-342900" eaLnBrk="1" hangingPunct="1">
              <a:buFont typeface="Arial" charset="0"/>
              <a:buChar char="•"/>
            </a:pPr>
            <a:r>
              <a:rPr lang="pl-PL" dirty="0" smtClean="0">
                <a:solidFill>
                  <a:srgbClr val="636466"/>
                </a:solidFill>
                <a:latin typeface="Lato" pitchFamily="34" charset="-18"/>
              </a:rPr>
              <a:t>Dokument o charakterze strategicznym, którego celem jest zaplanowanie i realizacja procesu rewitalizacji,</a:t>
            </a:r>
          </a:p>
          <a:p>
            <a:pPr marL="342900" indent="-342900" eaLnBrk="1" hangingPunct="1">
              <a:buFont typeface="Arial" charset="0"/>
              <a:buChar char="•"/>
            </a:pPr>
            <a:endParaRPr lang="pl-PL" dirty="0" smtClean="0">
              <a:solidFill>
                <a:srgbClr val="636466"/>
              </a:solidFill>
              <a:latin typeface="Lato" pitchFamily="34" charset="-18"/>
            </a:endParaRPr>
          </a:p>
          <a:p>
            <a:pPr marL="342900" indent="-342900" eaLnBrk="1" hangingPunct="1">
              <a:buFont typeface="Arial" charset="0"/>
              <a:buChar char="•"/>
            </a:pPr>
            <a:r>
              <a:rPr lang="pl-PL" dirty="0" smtClean="0">
                <a:solidFill>
                  <a:srgbClr val="636466"/>
                </a:solidFill>
                <a:latin typeface="Lato" pitchFamily="34" charset="-18"/>
              </a:rPr>
              <a:t>GPR nie jest aktem prawa miejscowego (nie jest źródłem przepisów prawa powszechnie obowiązującego mieszkańców, władze lokalne itp. tak jak np. </a:t>
            </a:r>
            <a:r>
              <a:rPr lang="pl-PL" dirty="0" err="1" smtClean="0">
                <a:solidFill>
                  <a:srgbClr val="636466"/>
                </a:solidFill>
                <a:latin typeface="Lato" pitchFamily="34" charset="-18"/>
              </a:rPr>
              <a:t>mpzp</a:t>
            </a:r>
            <a:r>
              <a:rPr lang="pl-PL" dirty="0" smtClean="0">
                <a:solidFill>
                  <a:srgbClr val="636466"/>
                </a:solidFill>
                <a:latin typeface="Lato" pitchFamily="34" charset="-18"/>
              </a:rPr>
              <a:t>)</a:t>
            </a:r>
          </a:p>
          <a:p>
            <a:pPr marL="342900" indent="-342900" eaLnBrk="1" hangingPunct="1">
              <a:buFont typeface="Arial" charset="0"/>
              <a:buChar char="•"/>
            </a:pPr>
            <a:endParaRPr lang="pl-PL" dirty="0" smtClean="0">
              <a:solidFill>
                <a:srgbClr val="636466"/>
              </a:solidFill>
              <a:latin typeface="Lato" pitchFamily="34" charset="-18"/>
            </a:endParaRPr>
          </a:p>
          <a:p>
            <a:pPr marL="342900" lvl="0" indent="-342900" eaLnBrk="1" hangingPunct="1">
              <a:buFont typeface="Arial" charset="0"/>
              <a:buChar char="•"/>
            </a:pPr>
            <a:r>
              <a:rPr lang="pl-PL" dirty="0" smtClean="0">
                <a:solidFill>
                  <a:srgbClr val="636466"/>
                </a:solidFill>
                <a:latin typeface="Lato" pitchFamily="34" charset="-18"/>
              </a:rPr>
              <a:t>GPR nie jest aktem prawa miejscowego, ale jest niezbędny do uchwalenia aktów wykonawczych, które są aktami prawa miejscowego: specjalna strefa rewitalizacji i miejscowy plan rewitalizacji,</a:t>
            </a:r>
          </a:p>
          <a:p>
            <a:pPr marL="342900" indent="-342900" eaLnBrk="1" hangingPunct="1">
              <a:buFont typeface="Arial" charset="0"/>
              <a:buChar char="•"/>
            </a:pPr>
            <a:endParaRPr lang="pl-PL" dirty="0" smtClean="0">
              <a:solidFill>
                <a:srgbClr val="636466"/>
              </a:solidFill>
              <a:latin typeface="Lato" pitchFamily="34" charset="-18"/>
            </a:endParaRPr>
          </a:p>
          <a:p>
            <a:pPr marL="342900" indent="-342900" eaLnBrk="1" hangingPunct="1">
              <a:buFont typeface="Arial" charset="0"/>
              <a:buChar char="•"/>
            </a:pPr>
            <a:r>
              <a:rPr lang="pl-PL" dirty="0" smtClean="0">
                <a:solidFill>
                  <a:srgbClr val="636466"/>
                </a:solidFill>
                <a:latin typeface="Lato" pitchFamily="34" charset="-18"/>
              </a:rPr>
              <a:t>W gminie może obowiązywać tylko jeden program rewitalizacji GPR lub LPR.</a:t>
            </a:r>
          </a:p>
        </p:txBody>
      </p:sp>
    </p:spTree>
    <p:extLst>
      <p:ext uri="{BB962C8B-B14F-4D97-AF65-F5344CB8AC3E}">
        <p14:creationId xmlns:p14="http://schemas.microsoft.com/office/powerpoint/2010/main" xmlns="" val="29265454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4"/>
          <p:cNvSpPr txBox="1">
            <a:spLocks noChangeArrowheads="1"/>
          </p:cNvSpPr>
          <p:nvPr/>
        </p:nvSpPr>
        <p:spPr bwMode="auto">
          <a:xfrm>
            <a:off x="250825" y="188913"/>
            <a:ext cx="6409407" cy="707886"/>
          </a:xfrm>
          <a:prstGeom prst="rect">
            <a:avLst/>
          </a:prstGeom>
          <a:noFill/>
          <a:ln w="76200">
            <a:solidFill>
              <a:srgbClr val="636466"/>
            </a:solidFill>
            <a:miter lim="800000"/>
            <a:headEnd/>
            <a:tailEnd/>
          </a:ln>
        </p:spPr>
        <p:txBody>
          <a:bodyPr wrap="square">
            <a:spAutoFit/>
          </a:bodyPr>
          <a:lstStyle/>
          <a:p>
            <a:pPr eaLnBrk="1" hangingPunct="1"/>
            <a:endParaRPr lang="pl-PL" altLang="pl-PL" sz="1600" dirty="0">
              <a:solidFill>
                <a:srgbClr val="636466"/>
              </a:solidFill>
              <a:latin typeface="Novecento wide Normal" pitchFamily="50" charset="-18"/>
            </a:endParaRPr>
          </a:p>
          <a:p>
            <a:pPr algn="ctr" eaLnBrk="1" hangingPunct="1">
              <a:buFont typeface="Arial" charset="0"/>
              <a:buNone/>
            </a:pPr>
            <a:r>
              <a:rPr lang="pl-PL" altLang="pl-PL" sz="2400" b="1" dirty="0" smtClean="0">
                <a:solidFill>
                  <a:srgbClr val="636466"/>
                </a:solidFill>
                <a:latin typeface="Novecento wide Book" pitchFamily="50" charset="-18"/>
              </a:rPr>
              <a:t>GMINNY </a:t>
            </a:r>
            <a:r>
              <a:rPr lang="pl-PL" altLang="pl-PL" sz="2400" b="1" dirty="0">
                <a:solidFill>
                  <a:srgbClr val="636466"/>
                </a:solidFill>
                <a:latin typeface="Novecento wide Book" pitchFamily="50" charset="-18"/>
              </a:rPr>
              <a:t>PROGRAM </a:t>
            </a:r>
            <a:r>
              <a:rPr lang="pl-PL" altLang="pl-PL" sz="2400" b="1" dirty="0" smtClean="0">
                <a:solidFill>
                  <a:srgbClr val="636466"/>
                </a:solidFill>
                <a:latin typeface="Novecento wide Book" pitchFamily="50" charset="-18"/>
              </a:rPr>
              <a:t>REWITALIZACJI #2</a:t>
            </a:r>
            <a:endParaRPr lang="pl-PL" altLang="pl-PL" sz="2400" b="1" dirty="0">
              <a:solidFill>
                <a:srgbClr val="636466"/>
              </a:solidFill>
              <a:latin typeface="Novecento wide Book" pitchFamily="50" charset="-18"/>
            </a:endParaRPr>
          </a:p>
        </p:txBody>
      </p:sp>
      <p:pic>
        <p:nvPicPr>
          <p:cNvPr id="7171" name="Picture 2" descr="C:\Users\oem\Dropbox\musk grafika\107_Urząd RPO\logo RZŚ\JPG\RZŚ_podstawowe.jpg"/>
          <p:cNvPicPr>
            <a:picLocks noChangeAspect="1" noChangeArrowheads="1"/>
          </p:cNvPicPr>
          <p:nvPr/>
        </p:nvPicPr>
        <p:blipFill>
          <a:blip r:embed="rId2" cstate="print"/>
          <a:srcRect/>
          <a:stretch>
            <a:fillRect/>
          </a:stretch>
        </p:blipFill>
        <p:spPr bwMode="auto">
          <a:xfrm>
            <a:off x="7667625" y="549275"/>
            <a:ext cx="1000125" cy="749300"/>
          </a:xfrm>
          <a:prstGeom prst="rect">
            <a:avLst/>
          </a:prstGeom>
          <a:noFill/>
          <a:ln w="9525">
            <a:noFill/>
            <a:miter lim="800000"/>
            <a:headEnd/>
            <a:tailEnd/>
          </a:ln>
        </p:spPr>
      </p:pic>
      <p:sp>
        <p:nvSpPr>
          <p:cNvPr id="6" name="Rectangle 7"/>
          <p:cNvSpPr>
            <a:spLocks noChangeArrowheads="1"/>
          </p:cNvSpPr>
          <p:nvPr/>
        </p:nvSpPr>
        <p:spPr bwMode="auto">
          <a:xfrm>
            <a:off x="467544" y="1556792"/>
            <a:ext cx="8424936" cy="4247317"/>
          </a:xfrm>
          <a:prstGeom prst="rect">
            <a:avLst/>
          </a:prstGeom>
          <a:noFill/>
          <a:ln w="38100">
            <a:noFill/>
            <a:miter lim="800000"/>
            <a:headEnd/>
            <a:tailEnd/>
          </a:ln>
        </p:spPr>
        <p:txBody>
          <a:bodyPr wrap="square">
            <a:spAutoFit/>
          </a:bodyPr>
          <a:lstStyle/>
          <a:p>
            <a:pPr marL="342900" lvl="0" indent="-342900" eaLnBrk="1" hangingPunct="1"/>
            <a:r>
              <a:rPr lang="pl-PL" dirty="0" smtClean="0">
                <a:solidFill>
                  <a:srgbClr val="636466"/>
                </a:solidFill>
                <a:latin typeface="Lato" pitchFamily="34" charset="-18"/>
              </a:rPr>
              <a:t>Procedura uchwalenia GPR:</a:t>
            </a:r>
          </a:p>
          <a:p>
            <a:pPr marL="342900" indent="-342900" eaLnBrk="1" hangingPunct="1"/>
            <a:endParaRPr lang="pl-PL" dirty="0" smtClean="0">
              <a:solidFill>
                <a:srgbClr val="636466"/>
              </a:solidFill>
              <a:latin typeface="Lato" pitchFamily="34" charset="-18"/>
            </a:endParaRPr>
          </a:p>
          <a:p>
            <a:pPr marL="342900" indent="-342900" eaLnBrk="1" hangingPunct="1">
              <a:buFont typeface="+mj-lt"/>
              <a:buAutoNum type="arabicPeriod"/>
            </a:pPr>
            <a:r>
              <a:rPr lang="pl-PL" dirty="0" smtClean="0">
                <a:solidFill>
                  <a:srgbClr val="636466"/>
                </a:solidFill>
                <a:latin typeface="Lato" pitchFamily="34" charset="-18"/>
              </a:rPr>
              <a:t>Uchwała o przystąpieniu do sporządzenia GPR (możliwa jedynie po wejściu w użycie uchwały w sprawie wyznaczania obszaru zdegradowanego i obszaru rewitalizacji)</a:t>
            </a:r>
          </a:p>
          <a:p>
            <a:pPr marL="342900" indent="-342900" eaLnBrk="1" hangingPunct="1">
              <a:buFont typeface="+mj-lt"/>
              <a:buAutoNum type="arabicPeriod"/>
            </a:pPr>
            <a:r>
              <a:rPr lang="pl-PL" dirty="0" smtClean="0">
                <a:solidFill>
                  <a:srgbClr val="636466"/>
                </a:solidFill>
                <a:latin typeface="Lato" pitchFamily="34" charset="-18"/>
              </a:rPr>
              <a:t>Ogłoszenie o przystąpieniu do sporządzenia GPR</a:t>
            </a:r>
          </a:p>
          <a:p>
            <a:pPr marL="342900" indent="-342900" eaLnBrk="1" hangingPunct="1">
              <a:buFont typeface="+mj-lt"/>
              <a:buAutoNum type="arabicPeriod"/>
            </a:pPr>
            <a:r>
              <a:rPr lang="pl-PL" dirty="0" smtClean="0">
                <a:solidFill>
                  <a:srgbClr val="636466"/>
                </a:solidFill>
                <a:latin typeface="Lato" pitchFamily="34" charset="-18"/>
              </a:rPr>
              <a:t>Sporządzenie projektu GPR i przeprowadzenie konsultacji społecznych (należy sporządzić raport z konsultacji),</a:t>
            </a:r>
          </a:p>
          <a:p>
            <a:pPr marL="342900" indent="-342900" eaLnBrk="1" hangingPunct="1">
              <a:buFont typeface="+mj-lt"/>
              <a:buAutoNum type="arabicPeriod"/>
            </a:pPr>
            <a:r>
              <a:rPr lang="pl-PL" dirty="0" smtClean="0">
                <a:solidFill>
                  <a:srgbClr val="636466"/>
                </a:solidFill>
                <a:latin typeface="Lato" pitchFamily="34" charset="-18"/>
              </a:rPr>
              <a:t>Uzyskanie opinii organów administracji publicznej i innych podmiotów (opinia nie ma charakteru wiążącego), niektóre opinie są obowiązkowe w każdym przypadku, np.: zarząd województwa w zakresie zgodności z planem zagospodarowania przestrzennego województwa, inne w przypadku występowania na obszarze rewitalizacji danego zjawiska, n. wojewódzkiego konserwatora zabytków,</a:t>
            </a:r>
          </a:p>
          <a:p>
            <a:pPr marL="342900" indent="-342900" eaLnBrk="1" hangingPunct="1">
              <a:buFont typeface="+mj-lt"/>
              <a:buAutoNum type="arabicPeriod"/>
            </a:pPr>
            <a:r>
              <a:rPr lang="pl-PL" dirty="0" smtClean="0">
                <a:solidFill>
                  <a:srgbClr val="636466"/>
                </a:solidFill>
                <a:latin typeface="Lato" pitchFamily="34" charset="-18"/>
              </a:rPr>
              <a:t>Przedstawienie dokumentu radzie gminy w celu podjęcia uchwały.</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4"/>
          <p:cNvSpPr txBox="1">
            <a:spLocks noChangeArrowheads="1"/>
          </p:cNvSpPr>
          <p:nvPr/>
        </p:nvSpPr>
        <p:spPr bwMode="auto">
          <a:xfrm>
            <a:off x="250825" y="188913"/>
            <a:ext cx="6913463" cy="707886"/>
          </a:xfrm>
          <a:prstGeom prst="rect">
            <a:avLst/>
          </a:prstGeom>
          <a:noFill/>
          <a:ln w="76200">
            <a:solidFill>
              <a:srgbClr val="636466"/>
            </a:solidFill>
            <a:miter lim="800000"/>
            <a:headEnd/>
            <a:tailEnd/>
          </a:ln>
        </p:spPr>
        <p:txBody>
          <a:bodyPr wrap="square">
            <a:spAutoFit/>
          </a:bodyPr>
          <a:lstStyle/>
          <a:p>
            <a:pPr eaLnBrk="1" hangingPunct="1"/>
            <a:endParaRPr lang="pl-PL" altLang="pl-PL" sz="1600" dirty="0">
              <a:solidFill>
                <a:srgbClr val="636466"/>
              </a:solidFill>
              <a:latin typeface="Novecento wide Normal" pitchFamily="50" charset="-18"/>
            </a:endParaRPr>
          </a:p>
          <a:p>
            <a:pPr algn="ctr" eaLnBrk="1" hangingPunct="1">
              <a:buFont typeface="Arial" charset="0"/>
              <a:buNone/>
            </a:pPr>
            <a:r>
              <a:rPr lang="pl-PL" altLang="pl-PL" sz="2400" b="1" dirty="0" smtClean="0">
                <a:solidFill>
                  <a:srgbClr val="636466"/>
                </a:solidFill>
                <a:latin typeface="Novecento wide Book" pitchFamily="50" charset="-18"/>
              </a:rPr>
              <a:t>GMINNY </a:t>
            </a:r>
            <a:r>
              <a:rPr lang="pl-PL" altLang="pl-PL" sz="2400" b="1" dirty="0">
                <a:solidFill>
                  <a:srgbClr val="636466"/>
                </a:solidFill>
                <a:latin typeface="Novecento wide Book" pitchFamily="50" charset="-18"/>
              </a:rPr>
              <a:t>PROGRAM </a:t>
            </a:r>
            <a:r>
              <a:rPr lang="pl-PL" altLang="pl-PL" sz="2400" b="1" dirty="0" smtClean="0">
                <a:solidFill>
                  <a:srgbClr val="636466"/>
                </a:solidFill>
                <a:latin typeface="Novecento wide Book" pitchFamily="50" charset="-18"/>
              </a:rPr>
              <a:t>REWITALIZACJI #3</a:t>
            </a:r>
            <a:endParaRPr lang="pl-PL" altLang="pl-PL" sz="2400" b="1" dirty="0">
              <a:solidFill>
                <a:srgbClr val="636466"/>
              </a:solidFill>
              <a:latin typeface="Novecento wide Book" pitchFamily="50" charset="-18"/>
            </a:endParaRPr>
          </a:p>
        </p:txBody>
      </p:sp>
      <p:pic>
        <p:nvPicPr>
          <p:cNvPr id="7171" name="Picture 2" descr="C:\Users\oem\Dropbox\musk grafika\107_Urząd RPO\logo RZŚ\JPG\RZŚ_podstawowe.jpg"/>
          <p:cNvPicPr>
            <a:picLocks noChangeAspect="1" noChangeArrowheads="1"/>
          </p:cNvPicPr>
          <p:nvPr/>
        </p:nvPicPr>
        <p:blipFill>
          <a:blip r:embed="rId2" cstate="print"/>
          <a:srcRect/>
          <a:stretch>
            <a:fillRect/>
          </a:stretch>
        </p:blipFill>
        <p:spPr bwMode="auto">
          <a:xfrm>
            <a:off x="7667625" y="549275"/>
            <a:ext cx="1000125" cy="749300"/>
          </a:xfrm>
          <a:prstGeom prst="rect">
            <a:avLst/>
          </a:prstGeom>
          <a:noFill/>
          <a:ln w="9525">
            <a:noFill/>
            <a:miter lim="800000"/>
            <a:headEnd/>
            <a:tailEnd/>
          </a:ln>
        </p:spPr>
      </p:pic>
      <p:sp>
        <p:nvSpPr>
          <p:cNvPr id="6" name="Rectangle 7"/>
          <p:cNvSpPr>
            <a:spLocks noChangeArrowheads="1"/>
          </p:cNvSpPr>
          <p:nvPr/>
        </p:nvSpPr>
        <p:spPr bwMode="auto">
          <a:xfrm>
            <a:off x="899592" y="1556792"/>
            <a:ext cx="7992888" cy="3970318"/>
          </a:xfrm>
          <a:prstGeom prst="rect">
            <a:avLst/>
          </a:prstGeom>
          <a:noFill/>
          <a:ln w="38100">
            <a:noFill/>
            <a:miter lim="800000"/>
            <a:headEnd/>
            <a:tailEnd/>
          </a:ln>
        </p:spPr>
        <p:txBody>
          <a:bodyPr wrap="square">
            <a:spAutoFit/>
          </a:bodyPr>
          <a:lstStyle/>
          <a:p>
            <a:pPr marL="342900" lvl="0" indent="-342900" eaLnBrk="1" hangingPunct="1">
              <a:buFont typeface="Arial" pitchFamily="34" charset="0"/>
              <a:buChar char="•"/>
            </a:pPr>
            <a:r>
              <a:rPr lang="pl-PL" dirty="0" smtClean="0">
                <a:solidFill>
                  <a:srgbClr val="636466"/>
                </a:solidFill>
                <a:latin typeface="Lato" pitchFamily="34" charset="-18"/>
              </a:rPr>
              <a:t>Uchwalenie GPR wymaga zmiany studium uwarunkowań i kierunków zagospodarowania przestrzennego, tj. dostosowania studium do ustaleń GPR</a:t>
            </a:r>
          </a:p>
          <a:p>
            <a:pPr marL="342900" lvl="0" indent="-342900" eaLnBrk="1" hangingPunct="1">
              <a:buFont typeface="Arial" pitchFamily="34" charset="0"/>
              <a:buChar char="•"/>
            </a:pPr>
            <a:endParaRPr lang="pl-PL" dirty="0" smtClean="0">
              <a:solidFill>
                <a:srgbClr val="636466"/>
              </a:solidFill>
              <a:latin typeface="Lato" pitchFamily="34" charset="-18"/>
            </a:endParaRPr>
          </a:p>
          <a:p>
            <a:pPr marL="342900" lvl="0" indent="-342900" eaLnBrk="1" hangingPunct="1">
              <a:buFont typeface="Arial" pitchFamily="34" charset="0"/>
              <a:buChar char="•"/>
            </a:pPr>
            <a:r>
              <a:rPr lang="pl-PL" dirty="0" smtClean="0">
                <a:solidFill>
                  <a:srgbClr val="636466"/>
                </a:solidFill>
                <a:latin typeface="Lato" pitchFamily="34" charset="-18"/>
              </a:rPr>
              <a:t>Uchwalenie GPR wymaga dostosowania wieloletniej prognozy finansowej (WPF), tj. wpisania przedsięwzięć rewitalizacji służących realizacji zadań własnych gminy</a:t>
            </a:r>
          </a:p>
          <a:p>
            <a:pPr marL="342900" lvl="0" indent="-342900" eaLnBrk="1" hangingPunct="1">
              <a:buFont typeface="Arial" pitchFamily="34" charset="0"/>
              <a:buChar char="•"/>
            </a:pPr>
            <a:endParaRPr lang="pl-PL" dirty="0" smtClean="0">
              <a:solidFill>
                <a:srgbClr val="636466"/>
              </a:solidFill>
              <a:latin typeface="Lato" pitchFamily="34" charset="-18"/>
            </a:endParaRPr>
          </a:p>
          <a:p>
            <a:pPr marL="342900" lvl="0" indent="-342900" eaLnBrk="1" hangingPunct="1">
              <a:buFont typeface="Arial" pitchFamily="34" charset="0"/>
              <a:buChar char="•"/>
            </a:pPr>
            <a:r>
              <a:rPr lang="pl-PL" dirty="0" smtClean="0">
                <a:solidFill>
                  <a:srgbClr val="636466"/>
                </a:solidFill>
                <a:latin typeface="Lato" pitchFamily="34" charset="-18"/>
              </a:rPr>
              <a:t>Należy dokonać oceny stopnia rewitalizacji i aktualności GPR nie rzadziej niż raz na 3 lata</a:t>
            </a:r>
          </a:p>
          <a:p>
            <a:pPr marL="342900" lvl="0" indent="-342900" eaLnBrk="1" hangingPunct="1">
              <a:buFont typeface="Arial" pitchFamily="34" charset="0"/>
              <a:buChar char="•"/>
            </a:pPr>
            <a:endParaRPr lang="pl-PL" dirty="0" smtClean="0">
              <a:solidFill>
                <a:srgbClr val="636466"/>
              </a:solidFill>
              <a:latin typeface="Lato" pitchFamily="34" charset="-18"/>
            </a:endParaRPr>
          </a:p>
          <a:p>
            <a:pPr marL="342900" lvl="0" indent="-342900" eaLnBrk="1" hangingPunct="1">
              <a:buFont typeface="Arial" pitchFamily="34" charset="0"/>
              <a:buChar char="•"/>
            </a:pPr>
            <a:r>
              <a:rPr lang="pl-PL" dirty="0" smtClean="0">
                <a:solidFill>
                  <a:srgbClr val="636466"/>
                </a:solidFill>
                <a:latin typeface="Lato" pitchFamily="34" charset="-18"/>
              </a:rPr>
              <a:t>Zmiana GPR następuje według procedury w jakiej jest on uchwalany (</a:t>
            </a:r>
            <a:r>
              <a:rPr lang="pl-PL" u="sng" dirty="0" smtClean="0">
                <a:solidFill>
                  <a:srgbClr val="636466"/>
                </a:solidFill>
                <a:latin typeface="Lato" pitchFamily="34" charset="-18"/>
              </a:rPr>
              <a:t>aktualizacja dokumentu skutkuje usunięciem z wykazu programów rewitalizacji i ponowną oceną IZ RPO, dotyczy to również LPR</a:t>
            </a:r>
            <a:r>
              <a:rPr lang="pl-PL" dirty="0" smtClean="0">
                <a:solidFill>
                  <a:srgbClr val="636466"/>
                </a:solidFill>
                <a:latin typeface="Lato" pitchFamily="34" charset="-18"/>
              </a:rPr>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4"/>
          <p:cNvSpPr txBox="1">
            <a:spLocks noChangeArrowheads="1"/>
          </p:cNvSpPr>
          <p:nvPr/>
        </p:nvSpPr>
        <p:spPr bwMode="auto">
          <a:xfrm>
            <a:off x="250825" y="188913"/>
            <a:ext cx="6265391" cy="707886"/>
          </a:xfrm>
          <a:prstGeom prst="rect">
            <a:avLst/>
          </a:prstGeom>
          <a:noFill/>
          <a:ln w="76200">
            <a:solidFill>
              <a:srgbClr val="636466"/>
            </a:solidFill>
            <a:miter lim="800000"/>
            <a:headEnd/>
            <a:tailEnd/>
          </a:ln>
        </p:spPr>
        <p:txBody>
          <a:bodyPr wrap="square">
            <a:spAutoFit/>
          </a:bodyPr>
          <a:lstStyle/>
          <a:p>
            <a:pPr eaLnBrk="1" hangingPunct="1"/>
            <a:endParaRPr lang="pl-PL" altLang="pl-PL" sz="1600" dirty="0">
              <a:solidFill>
                <a:srgbClr val="636466"/>
              </a:solidFill>
              <a:latin typeface="Novecento wide Normal" pitchFamily="50" charset="-18"/>
            </a:endParaRPr>
          </a:p>
          <a:p>
            <a:pPr algn="ctr" eaLnBrk="1" hangingPunct="1">
              <a:buFont typeface="Arial" charset="0"/>
              <a:buNone/>
            </a:pPr>
            <a:r>
              <a:rPr lang="pl-PL" altLang="pl-PL" sz="2400" b="1" dirty="0" smtClean="0">
                <a:solidFill>
                  <a:srgbClr val="636466"/>
                </a:solidFill>
                <a:latin typeface="Novecento wide Book" pitchFamily="50" charset="-18"/>
              </a:rPr>
              <a:t>GMINNY </a:t>
            </a:r>
            <a:r>
              <a:rPr lang="pl-PL" altLang="pl-PL" sz="2400" b="1" dirty="0">
                <a:solidFill>
                  <a:srgbClr val="636466"/>
                </a:solidFill>
                <a:latin typeface="Novecento wide Book" pitchFamily="50" charset="-18"/>
              </a:rPr>
              <a:t>PROGRAM </a:t>
            </a:r>
            <a:r>
              <a:rPr lang="pl-PL" altLang="pl-PL" sz="2400" b="1" dirty="0" smtClean="0">
                <a:solidFill>
                  <a:srgbClr val="636466"/>
                </a:solidFill>
                <a:latin typeface="Novecento wide Book" pitchFamily="50" charset="-18"/>
              </a:rPr>
              <a:t>REWITALIZACJI #4</a:t>
            </a:r>
            <a:endParaRPr lang="pl-PL" altLang="pl-PL" sz="2400" b="1" dirty="0">
              <a:solidFill>
                <a:srgbClr val="636466"/>
              </a:solidFill>
              <a:latin typeface="Novecento wide Book" pitchFamily="50" charset="-18"/>
            </a:endParaRPr>
          </a:p>
        </p:txBody>
      </p:sp>
      <p:pic>
        <p:nvPicPr>
          <p:cNvPr id="7171" name="Picture 2" descr="C:\Users\oem\Dropbox\musk grafika\107_Urząd RPO\logo RZŚ\JPG\RZŚ_podstawowe.jpg"/>
          <p:cNvPicPr>
            <a:picLocks noChangeAspect="1" noChangeArrowheads="1"/>
          </p:cNvPicPr>
          <p:nvPr/>
        </p:nvPicPr>
        <p:blipFill>
          <a:blip r:embed="rId2" cstate="print"/>
          <a:srcRect/>
          <a:stretch>
            <a:fillRect/>
          </a:stretch>
        </p:blipFill>
        <p:spPr bwMode="auto">
          <a:xfrm>
            <a:off x="7667625" y="549275"/>
            <a:ext cx="1000125" cy="749300"/>
          </a:xfrm>
          <a:prstGeom prst="rect">
            <a:avLst/>
          </a:prstGeom>
          <a:noFill/>
          <a:ln w="9525">
            <a:noFill/>
            <a:miter lim="800000"/>
            <a:headEnd/>
            <a:tailEnd/>
          </a:ln>
        </p:spPr>
      </p:pic>
      <p:sp>
        <p:nvSpPr>
          <p:cNvPr id="6" name="Rectangle 7"/>
          <p:cNvSpPr>
            <a:spLocks noChangeArrowheads="1"/>
          </p:cNvSpPr>
          <p:nvPr/>
        </p:nvSpPr>
        <p:spPr bwMode="auto">
          <a:xfrm>
            <a:off x="899592" y="1556792"/>
            <a:ext cx="7992888" cy="3139321"/>
          </a:xfrm>
          <a:prstGeom prst="rect">
            <a:avLst/>
          </a:prstGeom>
          <a:noFill/>
          <a:ln w="38100">
            <a:noFill/>
            <a:miter lim="800000"/>
            <a:headEnd/>
            <a:tailEnd/>
          </a:ln>
        </p:spPr>
        <p:txBody>
          <a:bodyPr wrap="square">
            <a:spAutoFit/>
          </a:bodyPr>
          <a:lstStyle/>
          <a:p>
            <a:pPr marL="342900" lvl="0" indent="-342900" eaLnBrk="1" hangingPunct="1">
              <a:buFont typeface="Arial" pitchFamily="34" charset="0"/>
              <a:buChar char="•"/>
            </a:pPr>
            <a:r>
              <a:rPr lang="pl-PL" dirty="0" smtClean="0">
                <a:solidFill>
                  <a:srgbClr val="636466"/>
                </a:solidFill>
                <a:latin typeface="Lato" pitchFamily="34" charset="-18"/>
              </a:rPr>
              <a:t>Do końca 2023 roku gminy mają realizować LPR bez konieczności stosowania ustawy o rewitalizacji</a:t>
            </a:r>
          </a:p>
          <a:p>
            <a:pPr marL="342900" lvl="0" indent="-342900" eaLnBrk="1" hangingPunct="1">
              <a:buFont typeface="Arial" pitchFamily="34" charset="0"/>
              <a:buChar char="•"/>
            </a:pPr>
            <a:endParaRPr lang="pl-PL" dirty="0" smtClean="0">
              <a:solidFill>
                <a:srgbClr val="636466"/>
              </a:solidFill>
              <a:latin typeface="Lato" pitchFamily="34" charset="-18"/>
            </a:endParaRPr>
          </a:p>
          <a:p>
            <a:pPr marL="342900" indent="-342900" eaLnBrk="1" hangingPunct="1">
              <a:buFont typeface="Arial" pitchFamily="34" charset="0"/>
              <a:buChar char="•"/>
            </a:pPr>
            <a:r>
              <a:rPr lang="pl-PL" dirty="0" smtClean="0">
                <a:solidFill>
                  <a:srgbClr val="636466"/>
                </a:solidFill>
                <a:latin typeface="Lato" pitchFamily="34" charset="-18"/>
              </a:rPr>
              <a:t>Gmina może przekształcić istniejący LPR w GPR jeżeli:</a:t>
            </a:r>
          </a:p>
          <a:p>
            <a:pPr marL="342900" indent="-342900" eaLnBrk="1" hangingPunct="1">
              <a:buFont typeface="Arial" pitchFamily="34" charset="0"/>
              <a:buChar char="•"/>
            </a:pPr>
            <a:endParaRPr lang="pl-PL" dirty="0" smtClean="0">
              <a:solidFill>
                <a:srgbClr val="636466"/>
              </a:solidFill>
              <a:latin typeface="Lato" pitchFamily="34" charset="-18"/>
            </a:endParaRPr>
          </a:p>
          <a:p>
            <a:pPr marL="800100" lvl="1" indent="-342900" eaLnBrk="1" hangingPunct="1">
              <a:buFont typeface="Arial" pitchFamily="34" charset="0"/>
              <a:buChar char="•"/>
            </a:pPr>
            <a:r>
              <a:rPr lang="pl-PL" dirty="0" smtClean="0">
                <a:solidFill>
                  <a:srgbClr val="636466"/>
                </a:solidFill>
                <a:latin typeface="Lato" pitchFamily="34" charset="-18"/>
              </a:rPr>
              <a:t>w dniu wejścia w życie ustawy gmina posiadała i realizowała uchwalony przez radę gminy LPR,</a:t>
            </a:r>
          </a:p>
          <a:p>
            <a:pPr marL="800100" lvl="1" indent="-342900" eaLnBrk="1" hangingPunct="1">
              <a:buFont typeface="Arial" pitchFamily="34" charset="0"/>
              <a:buChar char="•"/>
            </a:pPr>
            <a:endParaRPr lang="pl-PL" dirty="0" smtClean="0">
              <a:solidFill>
                <a:srgbClr val="636466"/>
              </a:solidFill>
              <a:latin typeface="Lato" pitchFamily="34" charset="-18"/>
            </a:endParaRPr>
          </a:p>
          <a:p>
            <a:pPr marL="800100" lvl="1" indent="-342900" eaLnBrk="1" hangingPunct="1">
              <a:buFont typeface="Arial" pitchFamily="34" charset="0"/>
              <a:buChar char="•"/>
            </a:pPr>
            <a:r>
              <a:rPr lang="pl-PL" dirty="0" smtClean="0">
                <a:solidFill>
                  <a:srgbClr val="636466"/>
                </a:solidFill>
                <a:latin typeface="Lato" pitchFamily="34" charset="-18"/>
              </a:rPr>
              <a:t>istniejący program zwierał co najmniej opis procesu wyprowadzenia ze stanu kryzysowego obszarów gminy oraz diagnozę pozwalającą na wyznaczenie obszaru zdegradowanego i obszaru rewitalizacji.</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4"/>
          <p:cNvSpPr txBox="1">
            <a:spLocks noChangeArrowheads="1"/>
          </p:cNvSpPr>
          <p:nvPr/>
        </p:nvSpPr>
        <p:spPr bwMode="auto">
          <a:xfrm>
            <a:off x="250825" y="188913"/>
            <a:ext cx="6265391" cy="707886"/>
          </a:xfrm>
          <a:prstGeom prst="rect">
            <a:avLst/>
          </a:prstGeom>
          <a:noFill/>
          <a:ln w="76200">
            <a:solidFill>
              <a:srgbClr val="636466"/>
            </a:solidFill>
            <a:miter lim="800000"/>
            <a:headEnd/>
            <a:tailEnd/>
          </a:ln>
        </p:spPr>
        <p:txBody>
          <a:bodyPr wrap="square">
            <a:spAutoFit/>
          </a:bodyPr>
          <a:lstStyle/>
          <a:p>
            <a:pPr eaLnBrk="1" hangingPunct="1"/>
            <a:endParaRPr lang="pl-PL" altLang="pl-PL" sz="1600" dirty="0">
              <a:solidFill>
                <a:srgbClr val="636466"/>
              </a:solidFill>
              <a:latin typeface="Novecento wide Normal" pitchFamily="50" charset="-18"/>
            </a:endParaRPr>
          </a:p>
          <a:p>
            <a:pPr algn="ctr" eaLnBrk="1" hangingPunct="1">
              <a:buFont typeface="Arial" charset="0"/>
              <a:buNone/>
            </a:pPr>
            <a:r>
              <a:rPr lang="pl-PL" altLang="pl-PL" sz="2400" b="1" dirty="0" smtClean="0">
                <a:solidFill>
                  <a:srgbClr val="636466"/>
                </a:solidFill>
                <a:latin typeface="Novecento wide Book" pitchFamily="50" charset="-18"/>
              </a:rPr>
              <a:t>GMINNY </a:t>
            </a:r>
            <a:r>
              <a:rPr lang="pl-PL" altLang="pl-PL" sz="2400" b="1" dirty="0">
                <a:solidFill>
                  <a:srgbClr val="636466"/>
                </a:solidFill>
                <a:latin typeface="Novecento wide Book" pitchFamily="50" charset="-18"/>
              </a:rPr>
              <a:t>PROGRAM </a:t>
            </a:r>
            <a:r>
              <a:rPr lang="pl-PL" altLang="pl-PL" sz="2400" b="1" dirty="0" smtClean="0">
                <a:solidFill>
                  <a:srgbClr val="636466"/>
                </a:solidFill>
                <a:latin typeface="Novecento wide Book" pitchFamily="50" charset="-18"/>
              </a:rPr>
              <a:t>REWITALIZACJI #</a:t>
            </a:r>
            <a:r>
              <a:rPr lang="pl-PL" altLang="pl-PL" sz="2400" b="1" dirty="0" smtClean="0">
                <a:solidFill>
                  <a:srgbClr val="636466"/>
                </a:solidFill>
                <a:latin typeface="Novecento wide Book" pitchFamily="50" charset="-18"/>
              </a:rPr>
              <a:t>4A</a:t>
            </a:r>
            <a:endParaRPr lang="pl-PL" altLang="pl-PL" sz="2400" b="1" dirty="0">
              <a:solidFill>
                <a:srgbClr val="636466"/>
              </a:solidFill>
              <a:latin typeface="Novecento wide Book" pitchFamily="50" charset="-18"/>
            </a:endParaRPr>
          </a:p>
        </p:txBody>
      </p:sp>
      <p:pic>
        <p:nvPicPr>
          <p:cNvPr id="7171" name="Picture 2" descr="C:\Users\oem\Dropbox\musk grafika\107_Urząd RPO\logo RZŚ\JPG\RZŚ_podstawowe.jpg"/>
          <p:cNvPicPr>
            <a:picLocks noChangeAspect="1" noChangeArrowheads="1"/>
          </p:cNvPicPr>
          <p:nvPr/>
        </p:nvPicPr>
        <p:blipFill>
          <a:blip r:embed="rId2" cstate="print"/>
          <a:srcRect/>
          <a:stretch>
            <a:fillRect/>
          </a:stretch>
        </p:blipFill>
        <p:spPr bwMode="auto">
          <a:xfrm>
            <a:off x="7667625" y="549275"/>
            <a:ext cx="1000125" cy="749300"/>
          </a:xfrm>
          <a:prstGeom prst="rect">
            <a:avLst/>
          </a:prstGeom>
          <a:noFill/>
          <a:ln w="9525">
            <a:noFill/>
            <a:miter lim="800000"/>
            <a:headEnd/>
            <a:tailEnd/>
          </a:ln>
        </p:spPr>
      </p:pic>
      <p:graphicFrame>
        <p:nvGraphicFramePr>
          <p:cNvPr id="5" name="Tabela 4"/>
          <p:cNvGraphicFramePr>
            <a:graphicFrameLocks noGrp="1"/>
          </p:cNvGraphicFramePr>
          <p:nvPr/>
        </p:nvGraphicFramePr>
        <p:xfrm>
          <a:off x="899592" y="1412776"/>
          <a:ext cx="7488831" cy="4655748"/>
        </p:xfrm>
        <a:graphic>
          <a:graphicData uri="http://schemas.openxmlformats.org/drawingml/2006/table">
            <a:tbl>
              <a:tblPr firstRow="1" bandRow="1">
                <a:tableStyleId>{5C22544A-7EE6-4342-B048-85BDC9FD1C3A}</a:tableStyleId>
              </a:tblPr>
              <a:tblGrid>
                <a:gridCol w="3888432"/>
                <a:gridCol w="1728192"/>
                <a:gridCol w="1872207"/>
              </a:tblGrid>
              <a:tr h="523857">
                <a:tc>
                  <a:txBody>
                    <a:bodyPr/>
                    <a:lstStyle/>
                    <a:p>
                      <a:pPr algn="ctr"/>
                      <a:r>
                        <a:rPr lang="pl-PL" b="0" dirty="0" smtClean="0">
                          <a:solidFill>
                            <a:schemeClr val="bg1"/>
                          </a:solidFill>
                          <a:latin typeface="Lato"/>
                        </a:rPr>
                        <a:t>Uwarunkowania </a:t>
                      </a:r>
                      <a:endParaRPr lang="en-GB" b="0" dirty="0">
                        <a:solidFill>
                          <a:schemeClr val="bg1"/>
                        </a:solidFill>
                        <a:latin typeface="Lato"/>
                      </a:endParaRPr>
                    </a:p>
                  </a:txBody>
                  <a:tcPr>
                    <a:solidFill>
                      <a:srgbClr val="64644B"/>
                    </a:solidFill>
                  </a:tcPr>
                </a:tc>
                <a:tc>
                  <a:txBody>
                    <a:bodyPr/>
                    <a:lstStyle/>
                    <a:p>
                      <a:pPr algn="ctr"/>
                      <a:r>
                        <a:rPr lang="pl-PL" b="0" dirty="0" smtClean="0">
                          <a:solidFill>
                            <a:schemeClr val="bg1"/>
                          </a:solidFill>
                          <a:latin typeface="Lato"/>
                        </a:rPr>
                        <a:t>GPR</a:t>
                      </a:r>
                      <a:endParaRPr lang="en-GB" b="0" dirty="0">
                        <a:solidFill>
                          <a:schemeClr val="bg1"/>
                        </a:solidFill>
                        <a:latin typeface="Lato"/>
                      </a:endParaRPr>
                    </a:p>
                  </a:txBody>
                  <a:tcPr>
                    <a:solidFill>
                      <a:srgbClr val="64644B"/>
                    </a:solidFill>
                  </a:tcPr>
                </a:tc>
                <a:tc>
                  <a:txBody>
                    <a:bodyPr/>
                    <a:lstStyle/>
                    <a:p>
                      <a:pPr algn="ctr"/>
                      <a:r>
                        <a:rPr lang="pl-PL" b="0" dirty="0" smtClean="0">
                          <a:solidFill>
                            <a:schemeClr val="bg1"/>
                          </a:solidFill>
                          <a:latin typeface="Lato"/>
                        </a:rPr>
                        <a:t>LPR</a:t>
                      </a:r>
                      <a:endParaRPr lang="en-GB" b="0" dirty="0">
                        <a:solidFill>
                          <a:schemeClr val="bg1"/>
                        </a:solidFill>
                        <a:latin typeface="Lato"/>
                      </a:endParaRPr>
                    </a:p>
                  </a:txBody>
                  <a:tcPr>
                    <a:solidFill>
                      <a:srgbClr val="64644B"/>
                    </a:solidFill>
                  </a:tcPr>
                </a:tc>
              </a:tr>
              <a:tr h="523857">
                <a:tc>
                  <a:txBody>
                    <a:bodyPr/>
                    <a:lstStyle/>
                    <a:p>
                      <a:pPr algn="ctr"/>
                      <a:r>
                        <a:rPr lang="pl-PL" b="0" dirty="0" smtClean="0">
                          <a:solidFill>
                            <a:schemeClr val="bg1"/>
                          </a:solidFill>
                          <a:latin typeface="Lato"/>
                        </a:rPr>
                        <a:t>Zgodność z ustawą</a:t>
                      </a:r>
                      <a:r>
                        <a:rPr lang="pl-PL" b="0" baseline="0" dirty="0" smtClean="0">
                          <a:solidFill>
                            <a:schemeClr val="bg1"/>
                          </a:solidFill>
                          <a:latin typeface="Lato"/>
                        </a:rPr>
                        <a:t> o rewitalizacji</a:t>
                      </a:r>
                      <a:endParaRPr lang="en-GB" b="0" dirty="0">
                        <a:solidFill>
                          <a:schemeClr val="bg1"/>
                        </a:solidFill>
                        <a:latin typeface="Lato"/>
                      </a:endParaRPr>
                    </a:p>
                  </a:txBody>
                  <a:tcPr>
                    <a:solidFill>
                      <a:srgbClr val="64644B"/>
                    </a:solidFill>
                  </a:tcPr>
                </a:tc>
                <a:tc>
                  <a:txBody>
                    <a:bodyPr/>
                    <a:lstStyle/>
                    <a:p>
                      <a:pPr algn="ctr">
                        <a:buFont typeface="Wingdings" pitchFamily="2" charset="2"/>
                        <a:buNone/>
                      </a:pPr>
                      <a:r>
                        <a:rPr lang="pl-PL" b="0" dirty="0" smtClean="0">
                          <a:solidFill>
                            <a:schemeClr val="bg1"/>
                          </a:solidFill>
                          <a:latin typeface="Lato"/>
                        </a:rPr>
                        <a:t>X</a:t>
                      </a:r>
                      <a:endParaRPr lang="en-GB" b="0" dirty="0">
                        <a:solidFill>
                          <a:schemeClr val="bg1"/>
                        </a:solidFill>
                        <a:latin typeface="Lato"/>
                      </a:endParaRPr>
                    </a:p>
                  </a:txBody>
                  <a:tcPr>
                    <a:solidFill>
                      <a:srgbClr val="64644B"/>
                    </a:solidFill>
                  </a:tcPr>
                </a:tc>
                <a:tc>
                  <a:txBody>
                    <a:bodyPr/>
                    <a:lstStyle/>
                    <a:p>
                      <a:pPr algn="ctr"/>
                      <a:endParaRPr lang="en-GB" b="0">
                        <a:solidFill>
                          <a:schemeClr val="bg1"/>
                        </a:solidFill>
                        <a:latin typeface="Lato"/>
                      </a:endParaRPr>
                    </a:p>
                  </a:txBody>
                  <a:tcPr>
                    <a:solidFill>
                      <a:srgbClr val="64644B"/>
                    </a:solidFill>
                  </a:tcPr>
                </a:tc>
              </a:tr>
              <a:tr h="523857">
                <a:tc>
                  <a:txBody>
                    <a:bodyPr/>
                    <a:lstStyle/>
                    <a:p>
                      <a:pPr algn="ctr"/>
                      <a:r>
                        <a:rPr lang="pl-PL" b="0" dirty="0" smtClean="0">
                          <a:solidFill>
                            <a:schemeClr val="bg1"/>
                          </a:solidFill>
                          <a:latin typeface="Lato"/>
                        </a:rPr>
                        <a:t>Zgodność z wytycznymi</a:t>
                      </a:r>
                      <a:r>
                        <a:rPr lang="pl-PL" b="0" baseline="0" dirty="0" smtClean="0">
                          <a:solidFill>
                            <a:schemeClr val="bg1"/>
                          </a:solidFill>
                          <a:latin typeface="Lato"/>
                        </a:rPr>
                        <a:t> </a:t>
                      </a:r>
                      <a:endParaRPr lang="en-GB" b="0" dirty="0">
                        <a:solidFill>
                          <a:schemeClr val="bg1"/>
                        </a:solidFill>
                        <a:latin typeface="Lato"/>
                      </a:endParaRPr>
                    </a:p>
                  </a:txBody>
                  <a:tcPr>
                    <a:solidFill>
                      <a:srgbClr val="64644B"/>
                    </a:solidFill>
                  </a:tcPr>
                </a:tc>
                <a:tc>
                  <a:txBody>
                    <a:bodyPr/>
                    <a:lstStyle/>
                    <a:p>
                      <a:pPr algn="ctr"/>
                      <a:r>
                        <a:rPr lang="pl-PL" b="0" dirty="0" smtClean="0">
                          <a:solidFill>
                            <a:schemeClr val="bg1"/>
                          </a:solidFill>
                          <a:latin typeface="Lato"/>
                        </a:rPr>
                        <a:t>X</a:t>
                      </a:r>
                      <a:endParaRPr lang="en-GB" b="0" dirty="0">
                        <a:solidFill>
                          <a:schemeClr val="bg1"/>
                        </a:solidFill>
                        <a:latin typeface="Lato"/>
                      </a:endParaRPr>
                    </a:p>
                  </a:txBody>
                  <a:tcPr>
                    <a:solidFill>
                      <a:srgbClr val="64644B"/>
                    </a:solidFill>
                  </a:tcPr>
                </a:tc>
                <a:tc>
                  <a:txBody>
                    <a:bodyPr/>
                    <a:lstStyle/>
                    <a:p>
                      <a:pPr algn="ctr"/>
                      <a:r>
                        <a:rPr lang="pl-PL" b="0" dirty="0" smtClean="0">
                          <a:solidFill>
                            <a:schemeClr val="bg1"/>
                          </a:solidFill>
                          <a:latin typeface="Lato"/>
                        </a:rPr>
                        <a:t>X</a:t>
                      </a:r>
                      <a:endParaRPr lang="en-GB" b="0" dirty="0">
                        <a:solidFill>
                          <a:schemeClr val="bg1"/>
                        </a:solidFill>
                        <a:latin typeface="Lato"/>
                      </a:endParaRPr>
                    </a:p>
                  </a:txBody>
                  <a:tcPr>
                    <a:solidFill>
                      <a:srgbClr val="64644B"/>
                    </a:solidFill>
                  </a:tcPr>
                </a:tc>
              </a:tr>
              <a:tr h="523857">
                <a:tc>
                  <a:txBody>
                    <a:bodyPr/>
                    <a:lstStyle/>
                    <a:p>
                      <a:pPr algn="ctr"/>
                      <a:r>
                        <a:rPr lang="pl-PL" b="0" dirty="0" smtClean="0">
                          <a:solidFill>
                            <a:schemeClr val="bg1"/>
                          </a:solidFill>
                          <a:latin typeface="Lato"/>
                        </a:rPr>
                        <a:t>Możliwość</a:t>
                      </a:r>
                      <a:r>
                        <a:rPr lang="pl-PL" b="0" baseline="0" dirty="0" smtClean="0">
                          <a:solidFill>
                            <a:schemeClr val="bg1"/>
                          </a:solidFill>
                          <a:latin typeface="Lato"/>
                        </a:rPr>
                        <a:t> skorzystania z narzędzi, które daje ustawa, m.in. SSR, MPR</a:t>
                      </a:r>
                      <a:endParaRPr lang="en-GB" b="0" dirty="0">
                        <a:solidFill>
                          <a:schemeClr val="bg1"/>
                        </a:solidFill>
                        <a:latin typeface="Lato"/>
                      </a:endParaRPr>
                    </a:p>
                  </a:txBody>
                  <a:tcPr>
                    <a:solidFill>
                      <a:srgbClr val="64644B"/>
                    </a:solidFill>
                  </a:tcPr>
                </a:tc>
                <a:tc>
                  <a:txBody>
                    <a:bodyPr/>
                    <a:lstStyle/>
                    <a:p>
                      <a:pPr algn="ctr"/>
                      <a:r>
                        <a:rPr lang="pl-PL" b="0" dirty="0" smtClean="0">
                          <a:solidFill>
                            <a:schemeClr val="bg1"/>
                          </a:solidFill>
                          <a:latin typeface="Lato"/>
                        </a:rPr>
                        <a:t>X</a:t>
                      </a:r>
                      <a:endParaRPr lang="en-GB" b="0" dirty="0">
                        <a:solidFill>
                          <a:schemeClr val="bg1"/>
                        </a:solidFill>
                        <a:latin typeface="Lato"/>
                      </a:endParaRPr>
                    </a:p>
                  </a:txBody>
                  <a:tcPr>
                    <a:solidFill>
                      <a:srgbClr val="64644B"/>
                    </a:solidFill>
                  </a:tcPr>
                </a:tc>
                <a:tc>
                  <a:txBody>
                    <a:bodyPr/>
                    <a:lstStyle/>
                    <a:p>
                      <a:pPr algn="ctr"/>
                      <a:endParaRPr lang="en-GB" b="0">
                        <a:solidFill>
                          <a:schemeClr val="bg1"/>
                        </a:solidFill>
                        <a:latin typeface="Lato"/>
                      </a:endParaRPr>
                    </a:p>
                  </a:txBody>
                  <a:tcPr>
                    <a:solidFill>
                      <a:srgbClr val="64644B"/>
                    </a:solidFill>
                  </a:tcPr>
                </a:tc>
              </a:tr>
              <a:tr h="523857">
                <a:tc>
                  <a:txBody>
                    <a:bodyPr/>
                    <a:lstStyle/>
                    <a:p>
                      <a:pPr algn="ctr"/>
                      <a:r>
                        <a:rPr lang="pl-PL" b="0" dirty="0" smtClean="0">
                          <a:solidFill>
                            <a:schemeClr val="bg1"/>
                          </a:solidFill>
                          <a:latin typeface="Lato"/>
                        </a:rPr>
                        <a:t>Uzyskanie pozytywnej</a:t>
                      </a:r>
                      <a:r>
                        <a:rPr lang="pl-PL" b="0" baseline="0" dirty="0" smtClean="0">
                          <a:solidFill>
                            <a:schemeClr val="bg1"/>
                          </a:solidFill>
                          <a:latin typeface="Lato"/>
                        </a:rPr>
                        <a:t> oceny IZ PRO</a:t>
                      </a:r>
                      <a:endParaRPr lang="en-GB" b="0" dirty="0">
                        <a:solidFill>
                          <a:schemeClr val="bg1"/>
                        </a:solidFill>
                        <a:latin typeface="Lato"/>
                      </a:endParaRPr>
                    </a:p>
                  </a:txBody>
                  <a:tcPr>
                    <a:solidFill>
                      <a:srgbClr val="64644B"/>
                    </a:solidFill>
                  </a:tcPr>
                </a:tc>
                <a:tc>
                  <a:txBody>
                    <a:bodyPr/>
                    <a:lstStyle/>
                    <a:p>
                      <a:pPr algn="ctr"/>
                      <a:r>
                        <a:rPr lang="pl-PL" b="0" dirty="0" smtClean="0">
                          <a:solidFill>
                            <a:schemeClr val="bg1"/>
                          </a:solidFill>
                          <a:latin typeface="Lato"/>
                        </a:rPr>
                        <a:t>X</a:t>
                      </a:r>
                      <a:endParaRPr lang="en-GB" b="0" dirty="0">
                        <a:solidFill>
                          <a:schemeClr val="bg1"/>
                        </a:solidFill>
                        <a:latin typeface="Lato"/>
                      </a:endParaRPr>
                    </a:p>
                  </a:txBody>
                  <a:tcPr>
                    <a:solidFill>
                      <a:srgbClr val="64644B"/>
                    </a:solidFill>
                  </a:tcPr>
                </a:tc>
                <a:tc>
                  <a:txBody>
                    <a:bodyPr/>
                    <a:lstStyle/>
                    <a:p>
                      <a:pPr algn="ctr"/>
                      <a:r>
                        <a:rPr lang="pl-PL" b="0" dirty="0" smtClean="0">
                          <a:solidFill>
                            <a:schemeClr val="bg1"/>
                          </a:solidFill>
                          <a:latin typeface="Lato"/>
                        </a:rPr>
                        <a:t>X</a:t>
                      </a:r>
                      <a:endParaRPr lang="en-GB" b="0" dirty="0">
                        <a:solidFill>
                          <a:schemeClr val="bg1"/>
                        </a:solidFill>
                        <a:latin typeface="Lato"/>
                      </a:endParaRPr>
                    </a:p>
                  </a:txBody>
                  <a:tcPr>
                    <a:solidFill>
                      <a:srgbClr val="64644B"/>
                    </a:solidFill>
                  </a:tcPr>
                </a:tc>
              </a:tr>
              <a:tr h="523857">
                <a:tc>
                  <a:txBody>
                    <a:bodyPr/>
                    <a:lstStyle/>
                    <a:p>
                      <a:pPr algn="ctr"/>
                      <a:r>
                        <a:rPr lang="pl-PL" b="0" dirty="0" smtClean="0">
                          <a:solidFill>
                            <a:schemeClr val="bg1"/>
                          </a:solidFill>
                          <a:latin typeface="Lato"/>
                        </a:rPr>
                        <a:t>Możliwość korzystania z funduszy</a:t>
                      </a:r>
                      <a:r>
                        <a:rPr lang="pl-PL" b="0" baseline="0" dirty="0" smtClean="0">
                          <a:solidFill>
                            <a:schemeClr val="bg1"/>
                          </a:solidFill>
                          <a:latin typeface="Lato"/>
                        </a:rPr>
                        <a:t> w ramach RPO</a:t>
                      </a:r>
                      <a:endParaRPr lang="en-GB" b="0" dirty="0">
                        <a:solidFill>
                          <a:schemeClr val="bg1"/>
                        </a:solidFill>
                        <a:latin typeface="Lato"/>
                      </a:endParaRPr>
                    </a:p>
                  </a:txBody>
                  <a:tcPr>
                    <a:solidFill>
                      <a:srgbClr val="64644B"/>
                    </a:solidFill>
                  </a:tcPr>
                </a:tc>
                <a:tc>
                  <a:txBody>
                    <a:bodyPr/>
                    <a:lstStyle/>
                    <a:p>
                      <a:pPr algn="ctr"/>
                      <a:r>
                        <a:rPr lang="pl-PL" b="0" dirty="0" smtClean="0">
                          <a:solidFill>
                            <a:schemeClr val="bg1"/>
                          </a:solidFill>
                          <a:latin typeface="Lato"/>
                        </a:rPr>
                        <a:t>X</a:t>
                      </a:r>
                      <a:endParaRPr lang="en-GB" b="0" dirty="0">
                        <a:solidFill>
                          <a:schemeClr val="bg1"/>
                        </a:solidFill>
                        <a:latin typeface="Lato"/>
                      </a:endParaRPr>
                    </a:p>
                  </a:txBody>
                  <a:tcPr>
                    <a:solidFill>
                      <a:srgbClr val="64644B"/>
                    </a:solidFill>
                  </a:tcPr>
                </a:tc>
                <a:tc>
                  <a:txBody>
                    <a:bodyPr/>
                    <a:lstStyle/>
                    <a:p>
                      <a:pPr algn="ctr"/>
                      <a:r>
                        <a:rPr lang="pl-PL" b="0" dirty="0" smtClean="0">
                          <a:solidFill>
                            <a:schemeClr val="bg1"/>
                          </a:solidFill>
                          <a:latin typeface="Lato"/>
                        </a:rPr>
                        <a:t>X</a:t>
                      </a:r>
                      <a:endParaRPr lang="en-GB" b="0" dirty="0">
                        <a:solidFill>
                          <a:schemeClr val="bg1"/>
                        </a:solidFill>
                        <a:latin typeface="Lato"/>
                      </a:endParaRPr>
                    </a:p>
                  </a:txBody>
                  <a:tcPr>
                    <a:solidFill>
                      <a:srgbClr val="64644B"/>
                    </a:solidFill>
                  </a:tcPr>
                </a:tc>
              </a:tr>
              <a:tr h="523857">
                <a:tc>
                  <a:txBody>
                    <a:bodyPr/>
                    <a:lstStyle/>
                    <a:p>
                      <a:pPr algn="ctr"/>
                      <a:r>
                        <a:rPr lang="pl-PL" b="0" dirty="0" smtClean="0">
                          <a:solidFill>
                            <a:schemeClr val="bg1"/>
                          </a:solidFill>
                          <a:latin typeface="Lato"/>
                        </a:rPr>
                        <a:t>Uzyskanie</a:t>
                      </a:r>
                      <a:r>
                        <a:rPr lang="pl-PL" b="0" baseline="0" dirty="0" smtClean="0">
                          <a:solidFill>
                            <a:schemeClr val="bg1"/>
                          </a:solidFill>
                          <a:latin typeface="Lato"/>
                        </a:rPr>
                        <a:t> opinii organów administracji publicznej</a:t>
                      </a:r>
                      <a:endParaRPr lang="en-GB" b="0" dirty="0">
                        <a:solidFill>
                          <a:schemeClr val="bg1"/>
                        </a:solidFill>
                        <a:latin typeface="Lato"/>
                      </a:endParaRPr>
                    </a:p>
                  </a:txBody>
                  <a:tcPr>
                    <a:solidFill>
                      <a:srgbClr val="64644B"/>
                    </a:solidFill>
                  </a:tcPr>
                </a:tc>
                <a:tc>
                  <a:txBody>
                    <a:bodyPr/>
                    <a:lstStyle/>
                    <a:p>
                      <a:pPr algn="ctr"/>
                      <a:r>
                        <a:rPr lang="pl-PL" b="0" dirty="0" smtClean="0">
                          <a:solidFill>
                            <a:schemeClr val="bg1"/>
                          </a:solidFill>
                          <a:latin typeface="Lato"/>
                        </a:rPr>
                        <a:t>X</a:t>
                      </a:r>
                      <a:endParaRPr lang="en-GB" b="0" dirty="0">
                        <a:solidFill>
                          <a:schemeClr val="bg1"/>
                        </a:solidFill>
                        <a:latin typeface="Lato"/>
                      </a:endParaRPr>
                    </a:p>
                  </a:txBody>
                  <a:tcPr>
                    <a:solidFill>
                      <a:srgbClr val="64644B"/>
                    </a:solidFill>
                  </a:tcPr>
                </a:tc>
                <a:tc>
                  <a:txBody>
                    <a:bodyPr/>
                    <a:lstStyle/>
                    <a:p>
                      <a:pPr algn="ctr"/>
                      <a:endParaRPr lang="en-GB" b="0">
                        <a:solidFill>
                          <a:schemeClr val="bg1"/>
                        </a:solidFill>
                        <a:latin typeface="Lato"/>
                      </a:endParaRPr>
                    </a:p>
                  </a:txBody>
                  <a:tcPr>
                    <a:solidFill>
                      <a:srgbClr val="64644B"/>
                    </a:solidFill>
                  </a:tcPr>
                </a:tc>
              </a:tr>
              <a:tr h="523857">
                <a:tc>
                  <a:txBody>
                    <a:bodyPr/>
                    <a:lstStyle/>
                    <a:p>
                      <a:pPr algn="ctr"/>
                      <a:r>
                        <a:rPr lang="pl-PL" b="0" dirty="0" smtClean="0">
                          <a:solidFill>
                            <a:schemeClr val="bg1"/>
                          </a:solidFill>
                          <a:latin typeface="Lato"/>
                        </a:rPr>
                        <a:t>Dostosowanie</a:t>
                      </a:r>
                      <a:r>
                        <a:rPr lang="pl-PL" b="0" baseline="0" dirty="0" smtClean="0">
                          <a:solidFill>
                            <a:schemeClr val="bg1"/>
                          </a:solidFill>
                          <a:latin typeface="Lato"/>
                        </a:rPr>
                        <a:t> studium do programu rewitalizacji</a:t>
                      </a:r>
                      <a:endParaRPr lang="en-GB" b="0" dirty="0">
                        <a:solidFill>
                          <a:schemeClr val="bg1"/>
                        </a:solidFill>
                        <a:latin typeface="Lato"/>
                      </a:endParaRPr>
                    </a:p>
                  </a:txBody>
                  <a:tcPr>
                    <a:solidFill>
                      <a:srgbClr val="64644B"/>
                    </a:solidFill>
                  </a:tcPr>
                </a:tc>
                <a:tc>
                  <a:txBody>
                    <a:bodyPr/>
                    <a:lstStyle/>
                    <a:p>
                      <a:pPr algn="ctr"/>
                      <a:r>
                        <a:rPr lang="pl-PL" b="0" dirty="0" smtClean="0">
                          <a:solidFill>
                            <a:schemeClr val="bg1"/>
                          </a:solidFill>
                          <a:latin typeface="Lato"/>
                        </a:rPr>
                        <a:t>X</a:t>
                      </a:r>
                      <a:endParaRPr lang="en-GB" b="0" dirty="0">
                        <a:solidFill>
                          <a:schemeClr val="bg1"/>
                        </a:solidFill>
                        <a:latin typeface="Lato"/>
                      </a:endParaRPr>
                    </a:p>
                  </a:txBody>
                  <a:tcPr>
                    <a:solidFill>
                      <a:srgbClr val="64644B"/>
                    </a:solidFill>
                  </a:tcPr>
                </a:tc>
                <a:tc>
                  <a:txBody>
                    <a:bodyPr/>
                    <a:lstStyle/>
                    <a:p>
                      <a:pPr algn="ctr"/>
                      <a:endParaRPr lang="en-GB" b="0" dirty="0">
                        <a:solidFill>
                          <a:schemeClr val="bg1"/>
                        </a:solidFill>
                        <a:latin typeface="Lato"/>
                      </a:endParaRPr>
                    </a:p>
                  </a:txBody>
                  <a:tcPr>
                    <a:solidFill>
                      <a:srgbClr val="64644B"/>
                    </a:solid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4"/>
          <p:cNvSpPr txBox="1">
            <a:spLocks noChangeArrowheads="1"/>
          </p:cNvSpPr>
          <p:nvPr/>
        </p:nvSpPr>
        <p:spPr bwMode="auto">
          <a:xfrm>
            <a:off x="250825" y="188913"/>
            <a:ext cx="5401295" cy="1308100"/>
          </a:xfrm>
          <a:prstGeom prst="rect">
            <a:avLst/>
          </a:prstGeom>
          <a:noFill/>
          <a:ln w="76200">
            <a:solidFill>
              <a:srgbClr val="636466"/>
            </a:solidFill>
            <a:miter lim="800000"/>
            <a:headEnd/>
            <a:tailEnd/>
          </a:ln>
        </p:spPr>
        <p:txBody>
          <a:bodyPr wrap="square">
            <a:spAutoFit/>
          </a:bodyPr>
          <a:lstStyle/>
          <a:p>
            <a:pPr eaLnBrk="1" hangingPunct="1"/>
            <a:endParaRPr lang="pl-PL" altLang="pl-PL" sz="1600" dirty="0">
              <a:solidFill>
                <a:srgbClr val="636466"/>
              </a:solidFill>
              <a:latin typeface="Novecento wide Normal" pitchFamily="50" charset="-18"/>
            </a:endParaRPr>
          </a:p>
          <a:p>
            <a:pPr algn="ctr" eaLnBrk="1" hangingPunct="1">
              <a:buFont typeface="Arial" charset="0"/>
              <a:buNone/>
            </a:pPr>
            <a:r>
              <a:rPr lang="pl-PL" altLang="pl-PL" sz="2400" b="1" dirty="0" smtClean="0">
                <a:solidFill>
                  <a:srgbClr val="636466"/>
                </a:solidFill>
                <a:latin typeface="Novecento wide Book" pitchFamily="50" charset="-18"/>
              </a:rPr>
              <a:t>SPECJALNA </a:t>
            </a:r>
            <a:r>
              <a:rPr lang="pl-PL" altLang="pl-PL" sz="2400" b="1" dirty="0">
                <a:solidFill>
                  <a:srgbClr val="636466"/>
                </a:solidFill>
                <a:latin typeface="Novecento wide Book" pitchFamily="50" charset="-18"/>
              </a:rPr>
              <a:t>STREFA </a:t>
            </a:r>
            <a:r>
              <a:rPr lang="pl-PL" altLang="pl-PL" sz="2400" b="1" dirty="0" smtClean="0">
                <a:solidFill>
                  <a:srgbClr val="636466"/>
                </a:solidFill>
                <a:latin typeface="Novecento wide Book" pitchFamily="50" charset="-18"/>
              </a:rPr>
              <a:t>REWITALIZACJI - SSR #5 </a:t>
            </a:r>
            <a:endParaRPr lang="pl-PL" altLang="pl-PL" sz="2400" b="1" dirty="0">
              <a:solidFill>
                <a:srgbClr val="636466"/>
              </a:solidFill>
              <a:latin typeface="Novecento wide Book" pitchFamily="50" charset="-18"/>
            </a:endParaRPr>
          </a:p>
          <a:p>
            <a:pPr algn="ctr" eaLnBrk="1" hangingPunct="1">
              <a:buFont typeface="Arial" charset="0"/>
              <a:buNone/>
            </a:pPr>
            <a:endParaRPr lang="pl-PL" altLang="pl-PL" sz="1500" b="1" dirty="0">
              <a:solidFill>
                <a:srgbClr val="636466"/>
              </a:solidFill>
              <a:latin typeface="Novecento wide Normal" pitchFamily="50" charset="-18"/>
            </a:endParaRPr>
          </a:p>
        </p:txBody>
      </p:sp>
      <p:pic>
        <p:nvPicPr>
          <p:cNvPr id="10243" name="Picture 2" descr="C:\Users\oem\Dropbox\musk grafika\107_Urząd RPO\logo RZŚ\JPG\RZŚ_podstawowe.jpg"/>
          <p:cNvPicPr>
            <a:picLocks noChangeAspect="1" noChangeArrowheads="1"/>
          </p:cNvPicPr>
          <p:nvPr/>
        </p:nvPicPr>
        <p:blipFill>
          <a:blip r:embed="rId2" cstate="print"/>
          <a:srcRect/>
          <a:stretch>
            <a:fillRect/>
          </a:stretch>
        </p:blipFill>
        <p:spPr bwMode="auto">
          <a:xfrm>
            <a:off x="7667625" y="549275"/>
            <a:ext cx="1000125" cy="749300"/>
          </a:xfrm>
          <a:prstGeom prst="rect">
            <a:avLst/>
          </a:prstGeom>
          <a:noFill/>
          <a:ln w="9525">
            <a:noFill/>
            <a:miter lim="800000"/>
            <a:headEnd/>
            <a:tailEnd/>
          </a:ln>
        </p:spPr>
      </p:pic>
      <p:sp>
        <p:nvSpPr>
          <p:cNvPr id="6" name="Rectangle 7"/>
          <p:cNvSpPr>
            <a:spLocks noChangeArrowheads="1"/>
          </p:cNvSpPr>
          <p:nvPr/>
        </p:nvSpPr>
        <p:spPr bwMode="auto">
          <a:xfrm>
            <a:off x="611560" y="2204864"/>
            <a:ext cx="8352928" cy="3416320"/>
          </a:xfrm>
          <a:prstGeom prst="rect">
            <a:avLst/>
          </a:prstGeom>
          <a:noFill/>
          <a:ln w="38100">
            <a:noFill/>
            <a:miter lim="800000"/>
            <a:headEnd/>
            <a:tailEnd/>
          </a:ln>
        </p:spPr>
        <p:txBody>
          <a:bodyPr wrap="square">
            <a:spAutoFit/>
          </a:bodyPr>
          <a:lstStyle/>
          <a:p>
            <a:pPr marL="342900" indent="-342900" eaLnBrk="1" hangingPunct="1">
              <a:buFont typeface="Arial" pitchFamily="34" charset="0"/>
              <a:buChar char="•"/>
            </a:pPr>
            <a:r>
              <a:rPr lang="pl-PL" dirty="0" smtClean="0">
                <a:solidFill>
                  <a:srgbClr val="636466"/>
                </a:solidFill>
                <a:latin typeface="Lato" pitchFamily="34" charset="-18"/>
              </a:rPr>
              <a:t>GPR może przewidywać ustanowienie SSR,</a:t>
            </a:r>
          </a:p>
          <a:p>
            <a:pPr marL="342900" indent="-342900" eaLnBrk="1" hangingPunct="1">
              <a:buFont typeface="Arial" pitchFamily="34" charset="0"/>
              <a:buChar char="•"/>
            </a:pPr>
            <a:endParaRPr lang="pl-PL" dirty="0" smtClean="0">
              <a:solidFill>
                <a:srgbClr val="636466"/>
              </a:solidFill>
              <a:latin typeface="Lato" pitchFamily="34" charset="-18"/>
            </a:endParaRPr>
          </a:p>
          <a:p>
            <a:pPr marL="342900" indent="-342900" eaLnBrk="1" hangingPunct="1">
              <a:buFont typeface="Arial" pitchFamily="34" charset="0"/>
              <a:buChar char="•"/>
            </a:pPr>
            <a:r>
              <a:rPr lang="pl-PL" dirty="0" smtClean="0">
                <a:solidFill>
                  <a:srgbClr val="636466"/>
                </a:solidFill>
                <a:latin typeface="Lato" pitchFamily="34" charset="-18"/>
              </a:rPr>
              <a:t>SSR stanowi akt prawa miejscowego,</a:t>
            </a:r>
          </a:p>
          <a:p>
            <a:pPr marL="342900" indent="-342900" eaLnBrk="1" hangingPunct="1">
              <a:buFont typeface="Arial" pitchFamily="34" charset="0"/>
              <a:buChar char="•"/>
            </a:pPr>
            <a:endParaRPr lang="pl-PL" dirty="0" smtClean="0">
              <a:solidFill>
                <a:srgbClr val="636466"/>
              </a:solidFill>
              <a:latin typeface="Lato" pitchFamily="34" charset="-18"/>
            </a:endParaRPr>
          </a:p>
          <a:p>
            <a:pPr marL="342900" indent="-342900" eaLnBrk="1" hangingPunct="1">
              <a:buFont typeface="Arial" pitchFamily="34" charset="0"/>
              <a:buChar char="•"/>
            </a:pPr>
            <a:r>
              <a:rPr lang="pl-PL" dirty="0" smtClean="0">
                <a:solidFill>
                  <a:srgbClr val="636466"/>
                </a:solidFill>
                <a:latin typeface="Lato" pitchFamily="34" charset="-18"/>
              </a:rPr>
              <a:t>SSR obejmuje całość obszaru rewitalizacji lub cały podobszar rewitalizacji (granice powinny pokrywać się z granicami ewidencyjnymi działek),</a:t>
            </a:r>
          </a:p>
          <a:p>
            <a:pPr marL="342900" indent="-342900" eaLnBrk="1" hangingPunct="1">
              <a:buFont typeface="Arial" pitchFamily="34" charset="0"/>
              <a:buChar char="•"/>
            </a:pPr>
            <a:endParaRPr lang="pl-PL" dirty="0" smtClean="0">
              <a:solidFill>
                <a:srgbClr val="636466"/>
              </a:solidFill>
              <a:latin typeface="Lato" pitchFamily="34" charset="-18"/>
            </a:endParaRPr>
          </a:p>
          <a:p>
            <a:pPr marL="342900" indent="-342900" eaLnBrk="1" hangingPunct="1">
              <a:buFont typeface="Arial" pitchFamily="34" charset="0"/>
              <a:buChar char="•"/>
            </a:pPr>
            <a:r>
              <a:rPr lang="pl-PL" dirty="0" smtClean="0">
                <a:solidFill>
                  <a:srgbClr val="636466"/>
                </a:solidFill>
                <a:latin typeface="Lato" pitchFamily="34" charset="-18"/>
              </a:rPr>
              <a:t>Na obszarze SSR można stosować szczególne rozwiązania prawne (narzędzia rewitalizacji)</a:t>
            </a:r>
          </a:p>
          <a:p>
            <a:pPr marL="342900" indent="-342900" eaLnBrk="1" hangingPunct="1">
              <a:buFont typeface="Arial" pitchFamily="34" charset="0"/>
              <a:buChar char="•"/>
            </a:pPr>
            <a:endParaRPr lang="pl-PL" dirty="0" smtClean="0">
              <a:solidFill>
                <a:srgbClr val="636466"/>
              </a:solidFill>
              <a:latin typeface="Lato" pitchFamily="34" charset="-18"/>
            </a:endParaRPr>
          </a:p>
          <a:p>
            <a:pPr marL="342900" indent="-342900" eaLnBrk="1" hangingPunct="1">
              <a:buFont typeface="Arial" pitchFamily="34" charset="0"/>
              <a:buChar char="•"/>
            </a:pPr>
            <a:r>
              <a:rPr lang="pl-PL" dirty="0" smtClean="0">
                <a:solidFill>
                  <a:srgbClr val="636466"/>
                </a:solidFill>
                <a:latin typeface="Lato" pitchFamily="34" charset="-18"/>
              </a:rPr>
              <a:t>SSR ustanawia się na nie więcej niż 10 lat bez możliwości przedłużenia tego okresu (</a:t>
            </a:r>
            <a:r>
              <a:rPr lang="pl-PL" u="sng" dirty="0" smtClean="0">
                <a:solidFill>
                  <a:srgbClr val="636466"/>
                </a:solidFill>
                <a:latin typeface="Lato" pitchFamily="34" charset="-18"/>
              </a:rPr>
              <a:t>moment i kolejność tworzenia SSR należy przewidzieć w GPR</a:t>
            </a:r>
            <a:r>
              <a:rPr lang="pl-PL" dirty="0" smtClean="0">
                <a:solidFill>
                  <a:srgbClr val="636466"/>
                </a:solidFill>
                <a:latin typeface="Lato" pitchFamily="34" charset="-18"/>
              </a:rPr>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4"/>
          <p:cNvSpPr txBox="1">
            <a:spLocks noChangeArrowheads="1"/>
          </p:cNvSpPr>
          <p:nvPr/>
        </p:nvSpPr>
        <p:spPr bwMode="auto">
          <a:xfrm>
            <a:off x="323850" y="260350"/>
            <a:ext cx="3671888" cy="939800"/>
          </a:xfrm>
          <a:prstGeom prst="rect">
            <a:avLst/>
          </a:prstGeom>
          <a:noFill/>
          <a:ln w="76200">
            <a:solidFill>
              <a:srgbClr val="636466"/>
            </a:solidFill>
            <a:miter lim="800000"/>
            <a:headEnd/>
            <a:tailEnd/>
          </a:ln>
        </p:spPr>
        <p:txBody>
          <a:bodyPr>
            <a:spAutoFit/>
          </a:bodyPr>
          <a:lstStyle/>
          <a:p>
            <a:pPr eaLnBrk="1" hangingPunct="1"/>
            <a:endParaRPr lang="pl-PL" altLang="pl-PL" sz="1600">
              <a:solidFill>
                <a:srgbClr val="636466"/>
              </a:solidFill>
              <a:latin typeface="Novecento wide Normal" pitchFamily="50" charset="-18"/>
            </a:endParaRPr>
          </a:p>
          <a:p>
            <a:pPr algn="ctr" eaLnBrk="1" hangingPunct="1">
              <a:buFont typeface="Arial" charset="0"/>
              <a:buNone/>
            </a:pPr>
            <a:r>
              <a:rPr lang="pl-PL" altLang="pl-PL" sz="2400" b="1">
                <a:solidFill>
                  <a:srgbClr val="636466"/>
                </a:solidFill>
                <a:latin typeface="Novecento wide Book" pitchFamily="50" charset="-18"/>
              </a:rPr>
              <a:t>PROGRAM SZKOLENIA </a:t>
            </a:r>
          </a:p>
          <a:p>
            <a:pPr algn="ctr" eaLnBrk="1" hangingPunct="1">
              <a:buFont typeface="Arial" charset="0"/>
              <a:buNone/>
            </a:pPr>
            <a:endParaRPr lang="pl-PL" altLang="pl-PL" sz="1500" b="1">
              <a:solidFill>
                <a:srgbClr val="636466"/>
              </a:solidFill>
              <a:latin typeface="Novecento wide Normal" pitchFamily="50" charset="-18"/>
            </a:endParaRPr>
          </a:p>
        </p:txBody>
      </p:sp>
      <p:pic>
        <p:nvPicPr>
          <p:cNvPr id="3075" name="Picture 2" descr="C:\Users\oem\Dropbox\musk grafika\107_Urząd RPO\logo RZŚ\JPG\RZŚ_podstawowe.jpg"/>
          <p:cNvPicPr>
            <a:picLocks noChangeAspect="1" noChangeArrowheads="1"/>
          </p:cNvPicPr>
          <p:nvPr/>
        </p:nvPicPr>
        <p:blipFill>
          <a:blip r:embed="rId2" cstate="print"/>
          <a:srcRect/>
          <a:stretch>
            <a:fillRect/>
          </a:stretch>
        </p:blipFill>
        <p:spPr bwMode="auto">
          <a:xfrm>
            <a:off x="7667625" y="549275"/>
            <a:ext cx="1000125" cy="749300"/>
          </a:xfrm>
          <a:prstGeom prst="rect">
            <a:avLst/>
          </a:prstGeom>
          <a:noFill/>
          <a:ln w="9525">
            <a:noFill/>
            <a:miter lim="800000"/>
            <a:headEnd/>
            <a:tailEnd/>
          </a:ln>
        </p:spPr>
      </p:pic>
      <p:sp>
        <p:nvSpPr>
          <p:cNvPr id="3077" name="Rectangle 7"/>
          <p:cNvSpPr>
            <a:spLocks noChangeArrowheads="1"/>
          </p:cNvSpPr>
          <p:nvPr/>
        </p:nvSpPr>
        <p:spPr bwMode="auto">
          <a:xfrm>
            <a:off x="899592" y="1628800"/>
            <a:ext cx="7993062" cy="3785652"/>
          </a:xfrm>
          <a:prstGeom prst="rect">
            <a:avLst/>
          </a:prstGeom>
          <a:noFill/>
          <a:ln w="38100">
            <a:noFill/>
            <a:miter lim="800000"/>
            <a:headEnd/>
            <a:tailEnd/>
          </a:ln>
        </p:spPr>
        <p:txBody>
          <a:bodyPr>
            <a:spAutoFit/>
          </a:bodyPr>
          <a:lstStyle/>
          <a:p>
            <a:pPr marL="342900" indent="-342900" eaLnBrk="1" hangingPunct="1">
              <a:buFont typeface="Calibri" pitchFamily="34" charset="0"/>
              <a:buAutoNum type="arabicPeriod"/>
            </a:pPr>
            <a:r>
              <a:rPr lang="pl-PL" altLang="pl-PL" sz="2000" dirty="0">
                <a:solidFill>
                  <a:srgbClr val="636466"/>
                </a:solidFill>
                <a:latin typeface="Lato" pitchFamily="34" charset="-18"/>
              </a:rPr>
              <a:t>Współczesne podejście do rewitalizacji</a:t>
            </a:r>
          </a:p>
          <a:p>
            <a:pPr marL="342900" indent="-342900" eaLnBrk="1" hangingPunct="1">
              <a:buFont typeface="Calibri" pitchFamily="34" charset="0"/>
              <a:buAutoNum type="arabicPeriod"/>
            </a:pPr>
            <a:r>
              <a:rPr lang="pl-PL" altLang="pl-PL" sz="2000" dirty="0">
                <a:solidFill>
                  <a:srgbClr val="636466"/>
                </a:solidFill>
                <a:latin typeface="Lato" pitchFamily="34" charset="-18"/>
              </a:rPr>
              <a:t>Nowe narzędzia rewitalizacji  (gminny program rewitalizacji i specjalna strefa rewitalizacji)</a:t>
            </a:r>
          </a:p>
          <a:p>
            <a:pPr marL="342900" indent="-342900" eaLnBrk="1" hangingPunct="1">
              <a:buFont typeface="Calibri" pitchFamily="34" charset="0"/>
              <a:buAutoNum type="arabicPeriod"/>
            </a:pPr>
            <a:r>
              <a:rPr lang="pl-PL" altLang="pl-PL" sz="2000" dirty="0" smtClean="0">
                <a:solidFill>
                  <a:srgbClr val="636466"/>
                </a:solidFill>
                <a:latin typeface="Lato" pitchFamily="34" charset="-18"/>
              </a:rPr>
              <a:t>Instrumenty wspierające procesy rewitalizacji </a:t>
            </a:r>
          </a:p>
          <a:p>
            <a:pPr marL="342900" indent="-342900" eaLnBrk="1" hangingPunct="1">
              <a:buFont typeface="Calibri" pitchFamily="34" charset="0"/>
              <a:buAutoNum type="arabicPeriod"/>
            </a:pPr>
            <a:r>
              <a:rPr lang="pl-PL" altLang="pl-PL" sz="2000" dirty="0" smtClean="0">
                <a:solidFill>
                  <a:srgbClr val="636466"/>
                </a:solidFill>
                <a:latin typeface="Lato" pitchFamily="34" charset="-18"/>
              </a:rPr>
              <a:t>Dobre </a:t>
            </a:r>
            <a:r>
              <a:rPr lang="pl-PL" altLang="pl-PL" sz="2000" dirty="0">
                <a:solidFill>
                  <a:srgbClr val="636466"/>
                </a:solidFill>
                <a:latin typeface="Lato" pitchFamily="34" charset="-18"/>
              </a:rPr>
              <a:t>praktyki i najczęściej popełniane błędy w trakcie opracowywania i wdrażania programów rewitalizacji</a:t>
            </a:r>
          </a:p>
          <a:p>
            <a:pPr marL="342900" indent="-342900" eaLnBrk="1" hangingPunct="1">
              <a:buFont typeface="Calibri" pitchFamily="34" charset="0"/>
              <a:buAutoNum type="arabicPeriod"/>
            </a:pPr>
            <a:r>
              <a:rPr lang="pl-PL" altLang="pl-PL" sz="2000" dirty="0">
                <a:solidFill>
                  <a:srgbClr val="636466"/>
                </a:solidFill>
                <a:latin typeface="Lato" pitchFamily="34" charset="-18"/>
              </a:rPr>
              <a:t>Projekty rewitalizacji i ich wiązki</a:t>
            </a:r>
          </a:p>
          <a:p>
            <a:pPr marL="342900" indent="-342900" eaLnBrk="1" hangingPunct="1">
              <a:buFont typeface="Calibri" pitchFamily="34" charset="0"/>
              <a:buAutoNum type="arabicPeriod"/>
            </a:pPr>
            <a:r>
              <a:rPr lang="pl-PL" altLang="pl-PL" sz="2000" dirty="0">
                <a:solidFill>
                  <a:srgbClr val="636466"/>
                </a:solidFill>
                <a:latin typeface="Lato" pitchFamily="34" charset="-18"/>
              </a:rPr>
              <a:t>Dwa duże wyzwania na etapie wdrażania programów rewitalizacji: finansowanie i partycypacja społeczna oraz biznesowa</a:t>
            </a:r>
          </a:p>
          <a:p>
            <a:pPr marL="342900" indent="-342900" eaLnBrk="1" hangingPunct="1">
              <a:buFont typeface="Calibri" pitchFamily="34" charset="0"/>
              <a:buAutoNum type="arabicPeriod"/>
            </a:pPr>
            <a:r>
              <a:rPr lang="pl-PL" altLang="pl-PL" sz="2000" dirty="0">
                <a:solidFill>
                  <a:srgbClr val="636466"/>
                </a:solidFill>
                <a:latin typeface="Lato" pitchFamily="34" charset="-18"/>
              </a:rPr>
              <a:t>Budżet w projektach rewitalizacji</a:t>
            </a:r>
          </a:p>
          <a:p>
            <a:pPr marL="342900" indent="-342900" eaLnBrk="1" hangingPunct="1">
              <a:buFont typeface="Calibri" pitchFamily="34" charset="0"/>
              <a:buAutoNum type="arabicPeriod"/>
            </a:pPr>
            <a:r>
              <a:rPr lang="pl-PL" altLang="pl-PL" sz="2000" dirty="0" smtClean="0">
                <a:solidFill>
                  <a:srgbClr val="636466"/>
                </a:solidFill>
                <a:latin typeface="Lato" pitchFamily="34" charset="-18"/>
              </a:rPr>
              <a:t>Dylematy </a:t>
            </a:r>
            <a:r>
              <a:rPr lang="pl-PL" altLang="pl-PL" sz="2000" dirty="0">
                <a:solidFill>
                  <a:srgbClr val="636466"/>
                </a:solidFill>
                <a:latin typeface="Lato" pitchFamily="34" charset="-18"/>
              </a:rPr>
              <a:t>rewitalizacji i próba ich rozstrzygnięcia </a:t>
            </a:r>
            <a:r>
              <a:rPr lang="pl-PL" altLang="pl-PL" sz="2000" dirty="0" smtClean="0">
                <a:solidFill>
                  <a:srgbClr val="636466"/>
                </a:solidFill>
                <a:latin typeface="Lato" pitchFamily="34" charset="-18"/>
              </a:rPr>
              <a:t>(</a:t>
            </a:r>
            <a:r>
              <a:rPr lang="pl-PL" altLang="pl-PL" sz="2000" u="sng" dirty="0" smtClean="0">
                <a:solidFill>
                  <a:srgbClr val="636466"/>
                </a:solidFill>
                <a:latin typeface="Lato" pitchFamily="34" charset="-18"/>
              </a:rPr>
              <a:t>praca warsztatowa</a:t>
            </a:r>
            <a:r>
              <a:rPr lang="pl-PL" altLang="pl-PL" sz="2000" dirty="0" smtClean="0">
                <a:solidFill>
                  <a:srgbClr val="636466"/>
                </a:solidFill>
                <a:latin typeface="Lato" pitchFamily="34" charset="-18"/>
              </a:rPr>
              <a:t>)</a:t>
            </a:r>
            <a:endParaRPr lang="pl-PL" altLang="pl-PL" sz="2000" dirty="0">
              <a:solidFill>
                <a:srgbClr val="636466"/>
              </a:solidFill>
              <a:latin typeface="Lato" pitchFamily="34" charset="-1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4"/>
          <p:cNvSpPr txBox="1">
            <a:spLocks noChangeArrowheads="1"/>
          </p:cNvSpPr>
          <p:nvPr/>
        </p:nvSpPr>
        <p:spPr bwMode="auto">
          <a:xfrm>
            <a:off x="250825" y="188913"/>
            <a:ext cx="5905351" cy="1308050"/>
          </a:xfrm>
          <a:prstGeom prst="rect">
            <a:avLst/>
          </a:prstGeom>
          <a:noFill/>
          <a:ln w="76200">
            <a:solidFill>
              <a:srgbClr val="636466"/>
            </a:solidFill>
            <a:miter lim="800000"/>
            <a:headEnd/>
            <a:tailEnd/>
          </a:ln>
        </p:spPr>
        <p:txBody>
          <a:bodyPr wrap="square">
            <a:spAutoFit/>
          </a:bodyPr>
          <a:lstStyle/>
          <a:p>
            <a:pPr eaLnBrk="1" hangingPunct="1"/>
            <a:endParaRPr lang="pl-PL" altLang="pl-PL" sz="1600" dirty="0">
              <a:solidFill>
                <a:srgbClr val="636466"/>
              </a:solidFill>
              <a:latin typeface="Novecento wide Normal" pitchFamily="50" charset="-18"/>
            </a:endParaRPr>
          </a:p>
          <a:p>
            <a:pPr algn="ctr" eaLnBrk="1" hangingPunct="1">
              <a:buFont typeface="Arial" charset="0"/>
              <a:buNone/>
            </a:pPr>
            <a:r>
              <a:rPr lang="pl-PL" altLang="pl-PL" sz="2400" b="1" dirty="0" smtClean="0">
                <a:solidFill>
                  <a:srgbClr val="636466"/>
                </a:solidFill>
                <a:latin typeface="Novecento wide Book" pitchFamily="50" charset="-18"/>
              </a:rPr>
              <a:t>MIEJSCOWY PROGRAM REWITALIZACJI  - MPR #6 </a:t>
            </a:r>
            <a:endParaRPr lang="pl-PL" altLang="pl-PL" sz="2400" b="1" dirty="0">
              <a:solidFill>
                <a:srgbClr val="636466"/>
              </a:solidFill>
              <a:latin typeface="Novecento wide Book" pitchFamily="50" charset="-18"/>
            </a:endParaRPr>
          </a:p>
          <a:p>
            <a:pPr algn="ctr" eaLnBrk="1" hangingPunct="1">
              <a:buFont typeface="Arial" charset="0"/>
              <a:buNone/>
            </a:pPr>
            <a:endParaRPr lang="pl-PL" altLang="pl-PL" sz="1500" b="1" dirty="0">
              <a:solidFill>
                <a:srgbClr val="636466"/>
              </a:solidFill>
              <a:latin typeface="Novecento wide Normal" pitchFamily="50" charset="-18"/>
            </a:endParaRPr>
          </a:p>
        </p:txBody>
      </p:sp>
      <p:pic>
        <p:nvPicPr>
          <p:cNvPr id="10243" name="Picture 2" descr="C:\Users\oem\Dropbox\musk grafika\107_Urząd RPO\logo RZŚ\JPG\RZŚ_podstawowe.jpg"/>
          <p:cNvPicPr>
            <a:picLocks noChangeAspect="1" noChangeArrowheads="1"/>
          </p:cNvPicPr>
          <p:nvPr/>
        </p:nvPicPr>
        <p:blipFill>
          <a:blip r:embed="rId2" cstate="print"/>
          <a:srcRect/>
          <a:stretch>
            <a:fillRect/>
          </a:stretch>
        </p:blipFill>
        <p:spPr bwMode="auto">
          <a:xfrm>
            <a:off x="7667625" y="549275"/>
            <a:ext cx="1000125" cy="749300"/>
          </a:xfrm>
          <a:prstGeom prst="rect">
            <a:avLst/>
          </a:prstGeom>
          <a:noFill/>
          <a:ln w="9525">
            <a:noFill/>
            <a:miter lim="800000"/>
            <a:headEnd/>
            <a:tailEnd/>
          </a:ln>
        </p:spPr>
      </p:pic>
      <p:sp>
        <p:nvSpPr>
          <p:cNvPr id="6" name="Rectangle 7"/>
          <p:cNvSpPr>
            <a:spLocks noChangeArrowheads="1"/>
          </p:cNvSpPr>
          <p:nvPr/>
        </p:nvSpPr>
        <p:spPr bwMode="auto">
          <a:xfrm>
            <a:off x="971600" y="2204864"/>
            <a:ext cx="7992888" cy="2585323"/>
          </a:xfrm>
          <a:prstGeom prst="rect">
            <a:avLst/>
          </a:prstGeom>
          <a:noFill/>
          <a:ln w="38100">
            <a:noFill/>
            <a:miter lim="800000"/>
            <a:headEnd/>
            <a:tailEnd/>
          </a:ln>
        </p:spPr>
        <p:txBody>
          <a:bodyPr wrap="square">
            <a:spAutoFit/>
          </a:bodyPr>
          <a:lstStyle/>
          <a:p>
            <a:pPr marL="342900" indent="-342900" eaLnBrk="1" hangingPunct="1">
              <a:buFont typeface="Arial" pitchFamily="34" charset="0"/>
              <a:buChar char="•"/>
            </a:pPr>
            <a:r>
              <a:rPr lang="pl-PL" dirty="0" smtClean="0">
                <a:solidFill>
                  <a:srgbClr val="636466"/>
                </a:solidFill>
                <a:latin typeface="Lato" pitchFamily="34" charset="-18"/>
              </a:rPr>
              <a:t>Obejmuje całość lub fragment obszaru rewitalizacji</a:t>
            </a:r>
          </a:p>
          <a:p>
            <a:pPr marL="342900" indent="-342900" eaLnBrk="1" hangingPunct="1">
              <a:buFont typeface="Arial" pitchFamily="34" charset="0"/>
              <a:buChar char="•"/>
            </a:pPr>
            <a:endParaRPr lang="pl-PL" dirty="0" smtClean="0">
              <a:solidFill>
                <a:srgbClr val="636466"/>
              </a:solidFill>
              <a:latin typeface="Lato" pitchFamily="34" charset="-18"/>
            </a:endParaRPr>
          </a:p>
          <a:p>
            <a:pPr marL="342900" indent="-342900" eaLnBrk="1" hangingPunct="1">
              <a:buFont typeface="Arial" pitchFamily="34" charset="0"/>
              <a:buChar char="•"/>
            </a:pPr>
            <a:r>
              <a:rPr lang="pl-PL" dirty="0" smtClean="0">
                <a:solidFill>
                  <a:srgbClr val="636466"/>
                </a:solidFill>
                <a:latin typeface="Lato" pitchFamily="34" charset="-18"/>
              </a:rPr>
              <a:t>Istnieje możliwość uchwalenia kilku MPR,</a:t>
            </a:r>
          </a:p>
          <a:p>
            <a:pPr marL="342900" indent="-342900" eaLnBrk="1" hangingPunct="1">
              <a:buFont typeface="Arial" pitchFamily="34" charset="0"/>
              <a:buChar char="•"/>
            </a:pPr>
            <a:endParaRPr lang="pl-PL" dirty="0" smtClean="0">
              <a:solidFill>
                <a:srgbClr val="636466"/>
              </a:solidFill>
              <a:latin typeface="Lato" pitchFamily="34" charset="-18"/>
            </a:endParaRPr>
          </a:p>
          <a:p>
            <a:pPr marL="342900" indent="-342900" eaLnBrk="1" hangingPunct="1">
              <a:buFont typeface="Arial" pitchFamily="34" charset="0"/>
              <a:buChar char="•"/>
            </a:pPr>
            <a:r>
              <a:rPr lang="pl-PL" dirty="0" smtClean="0">
                <a:solidFill>
                  <a:srgbClr val="636466"/>
                </a:solidFill>
                <a:latin typeface="Lato" pitchFamily="34" charset="-18"/>
              </a:rPr>
              <a:t>Szczególna forma planu miejscowego, w którym można określić m.in. zakazy i ograniczenia działalności handlowej i usługowej, szczegółowe ustalania dotyczą zagospodarowania przestrzeni publicznych, zakres wybudowania infrastruktury ( w przypadku zawarcia </a:t>
            </a:r>
            <a:r>
              <a:rPr lang="pl-PL" u="sng" dirty="0" smtClean="0">
                <a:solidFill>
                  <a:srgbClr val="636466"/>
                </a:solidFill>
                <a:latin typeface="Lato" pitchFamily="34" charset="-18"/>
              </a:rPr>
              <a:t>umowy urbanistycznej</a:t>
            </a:r>
            <a:r>
              <a:rPr lang="pl-PL" dirty="0" smtClean="0">
                <a:solidFill>
                  <a:srgbClr val="636466"/>
                </a:solidFill>
                <a:latin typeface="Lato" pitchFamily="34" charset="-18"/>
              </a:rPr>
              <a:t>).</a:t>
            </a:r>
          </a:p>
          <a:p>
            <a:pPr marL="342900" indent="-342900" eaLnBrk="1" hangingPunct="1">
              <a:buFont typeface="Arial" pitchFamily="34" charset="0"/>
              <a:buChar char="•"/>
            </a:pPr>
            <a:endParaRPr lang="pl-PL" dirty="0" smtClean="0">
              <a:solidFill>
                <a:srgbClr val="636466"/>
              </a:solidFill>
              <a:latin typeface="Lato" pitchFamily="34" charset="-1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4"/>
          <p:cNvSpPr txBox="1">
            <a:spLocks noChangeArrowheads="1"/>
          </p:cNvSpPr>
          <p:nvPr/>
        </p:nvSpPr>
        <p:spPr bwMode="auto">
          <a:xfrm>
            <a:off x="250825" y="188913"/>
            <a:ext cx="5905351" cy="938719"/>
          </a:xfrm>
          <a:prstGeom prst="rect">
            <a:avLst/>
          </a:prstGeom>
          <a:noFill/>
          <a:ln w="76200">
            <a:solidFill>
              <a:srgbClr val="636466"/>
            </a:solidFill>
            <a:miter lim="800000"/>
            <a:headEnd/>
            <a:tailEnd/>
          </a:ln>
        </p:spPr>
        <p:txBody>
          <a:bodyPr wrap="square">
            <a:spAutoFit/>
          </a:bodyPr>
          <a:lstStyle/>
          <a:p>
            <a:pPr eaLnBrk="1" hangingPunct="1"/>
            <a:endParaRPr lang="pl-PL" altLang="pl-PL" sz="1600" dirty="0">
              <a:solidFill>
                <a:srgbClr val="636466"/>
              </a:solidFill>
              <a:latin typeface="Novecento wide Normal" pitchFamily="50" charset="-18"/>
            </a:endParaRPr>
          </a:p>
          <a:p>
            <a:pPr algn="ctr" eaLnBrk="1" hangingPunct="1">
              <a:buFont typeface="Arial" charset="0"/>
              <a:buNone/>
            </a:pPr>
            <a:r>
              <a:rPr lang="pl-PL" altLang="pl-PL" sz="2400" b="1" dirty="0" smtClean="0">
                <a:solidFill>
                  <a:srgbClr val="636466"/>
                </a:solidFill>
                <a:latin typeface="Novecento wide Book" pitchFamily="50" charset="-18"/>
              </a:rPr>
              <a:t>UMOWA URBANISTYCZNA #7 </a:t>
            </a:r>
          </a:p>
          <a:p>
            <a:pPr algn="ctr" eaLnBrk="1" hangingPunct="1">
              <a:buFont typeface="Arial" charset="0"/>
              <a:buNone/>
            </a:pPr>
            <a:endParaRPr lang="pl-PL" altLang="pl-PL" sz="1500" b="1" dirty="0">
              <a:solidFill>
                <a:srgbClr val="636466"/>
              </a:solidFill>
              <a:latin typeface="Novecento wide Normal" pitchFamily="50" charset="-18"/>
            </a:endParaRPr>
          </a:p>
        </p:txBody>
      </p:sp>
      <p:pic>
        <p:nvPicPr>
          <p:cNvPr id="10243" name="Picture 2" descr="C:\Users\oem\Dropbox\musk grafika\107_Urząd RPO\logo RZŚ\JPG\RZŚ_podstawowe.jpg"/>
          <p:cNvPicPr>
            <a:picLocks noChangeAspect="1" noChangeArrowheads="1"/>
          </p:cNvPicPr>
          <p:nvPr/>
        </p:nvPicPr>
        <p:blipFill>
          <a:blip r:embed="rId2" cstate="print"/>
          <a:srcRect/>
          <a:stretch>
            <a:fillRect/>
          </a:stretch>
        </p:blipFill>
        <p:spPr bwMode="auto">
          <a:xfrm>
            <a:off x="7667625" y="549275"/>
            <a:ext cx="1000125" cy="749300"/>
          </a:xfrm>
          <a:prstGeom prst="rect">
            <a:avLst/>
          </a:prstGeom>
          <a:noFill/>
          <a:ln w="9525">
            <a:noFill/>
            <a:miter lim="800000"/>
            <a:headEnd/>
            <a:tailEnd/>
          </a:ln>
        </p:spPr>
      </p:pic>
      <p:sp>
        <p:nvSpPr>
          <p:cNvPr id="6" name="Rectangle 7"/>
          <p:cNvSpPr>
            <a:spLocks noChangeArrowheads="1"/>
          </p:cNvSpPr>
          <p:nvPr/>
        </p:nvSpPr>
        <p:spPr bwMode="auto">
          <a:xfrm>
            <a:off x="467544" y="2204864"/>
            <a:ext cx="8496944" cy="2862322"/>
          </a:xfrm>
          <a:prstGeom prst="rect">
            <a:avLst/>
          </a:prstGeom>
          <a:noFill/>
          <a:ln w="38100">
            <a:noFill/>
            <a:miter lim="800000"/>
            <a:headEnd/>
            <a:tailEnd/>
          </a:ln>
        </p:spPr>
        <p:txBody>
          <a:bodyPr wrap="square">
            <a:spAutoFit/>
          </a:bodyPr>
          <a:lstStyle/>
          <a:p>
            <a:pPr marL="342900" lvl="0" indent="-342900" eaLnBrk="1" hangingPunct="1">
              <a:buFont typeface="Arial" pitchFamily="34" charset="0"/>
              <a:buChar char="•"/>
            </a:pPr>
            <a:endParaRPr lang="pl-PL" dirty="0" smtClean="0">
              <a:solidFill>
                <a:srgbClr val="636466"/>
              </a:solidFill>
              <a:latin typeface="Lato" pitchFamily="34" charset="-18"/>
            </a:endParaRPr>
          </a:p>
          <a:p>
            <a:pPr marL="342900" lvl="0" indent="-342900" eaLnBrk="1" hangingPunct="1">
              <a:buFont typeface="Arial" pitchFamily="34" charset="0"/>
              <a:buChar char="•"/>
            </a:pPr>
            <a:r>
              <a:rPr lang="pl-PL" dirty="0" smtClean="0">
                <a:solidFill>
                  <a:srgbClr val="636466"/>
                </a:solidFill>
                <a:latin typeface="Lato" pitchFamily="34" charset="-18"/>
              </a:rPr>
              <a:t>Inwestor w zamian za zgodę na wykonanie </a:t>
            </a:r>
            <a:r>
              <a:rPr lang="pl-PL" u="sng" dirty="0" smtClean="0">
                <a:solidFill>
                  <a:srgbClr val="636466"/>
                </a:solidFill>
                <a:latin typeface="Lato" pitchFamily="34" charset="-18"/>
              </a:rPr>
              <a:t>inwestycji głównej </a:t>
            </a:r>
            <a:r>
              <a:rPr lang="pl-PL" dirty="0" smtClean="0">
                <a:solidFill>
                  <a:srgbClr val="636466"/>
                </a:solidFill>
                <a:latin typeface="Lato" pitchFamily="34" charset="-18"/>
              </a:rPr>
              <a:t>zobowiązuje się do realizacji na swój koszt i nieodpłatnego przekazania gminie </a:t>
            </a:r>
            <a:r>
              <a:rPr lang="pl-PL" u="sng" dirty="0" smtClean="0">
                <a:solidFill>
                  <a:srgbClr val="636466"/>
                </a:solidFill>
                <a:latin typeface="Lato" pitchFamily="34" charset="-18"/>
              </a:rPr>
              <a:t>inwestycji uzupełniających,</a:t>
            </a:r>
          </a:p>
          <a:p>
            <a:pPr marL="342900" lvl="0" indent="-342900" eaLnBrk="1" hangingPunct="1">
              <a:buFont typeface="Arial" pitchFamily="34" charset="0"/>
              <a:buChar char="•"/>
            </a:pPr>
            <a:endParaRPr lang="pl-PL" dirty="0" smtClean="0">
              <a:solidFill>
                <a:srgbClr val="636466"/>
              </a:solidFill>
              <a:latin typeface="Lato" pitchFamily="34" charset="-18"/>
            </a:endParaRPr>
          </a:p>
          <a:p>
            <a:pPr marL="342900" lvl="0" indent="-342900" eaLnBrk="1" hangingPunct="1">
              <a:buFont typeface="Arial" pitchFamily="34" charset="0"/>
              <a:buChar char="•"/>
            </a:pPr>
            <a:r>
              <a:rPr lang="pl-PL" dirty="0" smtClean="0">
                <a:solidFill>
                  <a:srgbClr val="636466"/>
                </a:solidFill>
                <a:latin typeface="Lato" pitchFamily="34" charset="-18"/>
              </a:rPr>
              <a:t>Zakres inwestycji musi być określony w MPR,</a:t>
            </a:r>
          </a:p>
          <a:p>
            <a:pPr marL="342900" lvl="0" indent="-342900" eaLnBrk="1" hangingPunct="1">
              <a:buFont typeface="Arial" pitchFamily="34" charset="0"/>
              <a:buChar char="•"/>
            </a:pPr>
            <a:endParaRPr lang="pl-PL" dirty="0" smtClean="0">
              <a:solidFill>
                <a:srgbClr val="636466"/>
              </a:solidFill>
              <a:latin typeface="Lato" pitchFamily="34" charset="-18"/>
            </a:endParaRPr>
          </a:p>
          <a:p>
            <a:pPr marL="342900" lvl="0" indent="-342900" eaLnBrk="1" hangingPunct="1">
              <a:buFont typeface="Arial" pitchFamily="34" charset="0"/>
              <a:buChar char="•"/>
            </a:pPr>
            <a:r>
              <a:rPr lang="pl-PL" dirty="0" smtClean="0">
                <a:solidFill>
                  <a:srgbClr val="636466"/>
                </a:solidFill>
                <a:latin typeface="Lato" pitchFamily="34" charset="-18"/>
              </a:rPr>
              <a:t>Wartość inwestycji uzupełniających musi odpowiadać wzrostowi wartości nieruchomości przeznaczonej do realizacji inwestycji głównej.</a:t>
            </a:r>
          </a:p>
          <a:p>
            <a:pPr marL="342900" indent="-342900" eaLnBrk="1" hangingPunct="1">
              <a:buFont typeface="Arial" pitchFamily="34" charset="0"/>
              <a:buChar char="•"/>
            </a:pPr>
            <a:endParaRPr lang="pl-PL" dirty="0" smtClean="0">
              <a:solidFill>
                <a:srgbClr val="636466"/>
              </a:solidFill>
              <a:latin typeface="Lato" pitchFamily="34" charset="-1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4"/>
          <p:cNvSpPr txBox="1">
            <a:spLocks noChangeArrowheads="1"/>
          </p:cNvSpPr>
          <p:nvPr/>
        </p:nvSpPr>
        <p:spPr bwMode="auto">
          <a:xfrm>
            <a:off x="250825" y="188913"/>
            <a:ext cx="5905351" cy="1308050"/>
          </a:xfrm>
          <a:prstGeom prst="rect">
            <a:avLst/>
          </a:prstGeom>
          <a:noFill/>
          <a:ln w="76200">
            <a:solidFill>
              <a:srgbClr val="636466"/>
            </a:solidFill>
            <a:miter lim="800000"/>
            <a:headEnd/>
            <a:tailEnd/>
          </a:ln>
        </p:spPr>
        <p:txBody>
          <a:bodyPr wrap="square">
            <a:spAutoFit/>
          </a:bodyPr>
          <a:lstStyle/>
          <a:p>
            <a:pPr eaLnBrk="1" hangingPunct="1"/>
            <a:endParaRPr lang="pl-PL" altLang="pl-PL" sz="1600" dirty="0">
              <a:solidFill>
                <a:srgbClr val="636466"/>
              </a:solidFill>
              <a:latin typeface="Novecento wide Normal" pitchFamily="50" charset="-18"/>
            </a:endParaRPr>
          </a:p>
          <a:p>
            <a:pPr algn="ctr" eaLnBrk="1" hangingPunct="1">
              <a:buFont typeface="Arial" charset="0"/>
              <a:buNone/>
            </a:pPr>
            <a:r>
              <a:rPr lang="pl-PL" altLang="pl-PL" sz="2400" b="1" dirty="0" smtClean="0">
                <a:solidFill>
                  <a:srgbClr val="636466"/>
                </a:solidFill>
                <a:latin typeface="Novecento wide Book" pitchFamily="50" charset="-18"/>
              </a:rPr>
              <a:t>inne zmiany, o których warto pamiętać #8 </a:t>
            </a:r>
          </a:p>
          <a:p>
            <a:pPr algn="ctr" eaLnBrk="1" hangingPunct="1">
              <a:buFont typeface="Arial" charset="0"/>
              <a:buNone/>
            </a:pPr>
            <a:endParaRPr lang="pl-PL" altLang="pl-PL" sz="1500" b="1" dirty="0">
              <a:solidFill>
                <a:srgbClr val="636466"/>
              </a:solidFill>
              <a:latin typeface="Novecento wide Normal" pitchFamily="50" charset="-18"/>
            </a:endParaRPr>
          </a:p>
        </p:txBody>
      </p:sp>
      <p:pic>
        <p:nvPicPr>
          <p:cNvPr id="10243" name="Picture 2" descr="C:\Users\oem\Dropbox\musk grafika\107_Urząd RPO\logo RZŚ\JPG\RZŚ_podstawowe.jpg"/>
          <p:cNvPicPr>
            <a:picLocks noChangeAspect="1" noChangeArrowheads="1"/>
          </p:cNvPicPr>
          <p:nvPr/>
        </p:nvPicPr>
        <p:blipFill>
          <a:blip r:embed="rId2" cstate="print"/>
          <a:srcRect/>
          <a:stretch>
            <a:fillRect/>
          </a:stretch>
        </p:blipFill>
        <p:spPr bwMode="auto">
          <a:xfrm>
            <a:off x="7667625" y="549275"/>
            <a:ext cx="1000125" cy="749300"/>
          </a:xfrm>
          <a:prstGeom prst="rect">
            <a:avLst/>
          </a:prstGeom>
          <a:noFill/>
          <a:ln w="9525">
            <a:noFill/>
            <a:miter lim="800000"/>
            <a:headEnd/>
            <a:tailEnd/>
          </a:ln>
        </p:spPr>
      </p:pic>
      <p:sp>
        <p:nvSpPr>
          <p:cNvPr id="6" name="Rectangle 7"/>
          <p:cNvSpPr>
            <a:spLocks noChangeArrowheads="1"/>
          </p:cNvSpPr>
          <p:nvPr/>
        </p:nvSpPr>
        <p:spPr bwMode="auto">
          <a:xfrm>
            <a:off x="395536" y="1844824"/>
            <a:ext cx="8568952" cy="3693319"/>
          </a:xfrm>
          <a:prstGeom prst="rect">
            <a:avLst/>
          </a:prstGeom>
          <a:noFill/>
          <a:ln w="38100">
            <a:noFill/>
            <a:miter lim="800000"/>
            <a:headEnd/>
            <a:tailEnd/>
          </a:ln>
        </p:spPr>
        <p:txBody>
          <a:bodyPr wrap="square">
            <a:spAutoFit/>
          </a:bodyPr>
          <a:lstStyle/>
          <a:p>
            <a:pPr marL="342900" indent="-342900" eaLnBrk="1" hangingPunct="1">
              <a:buFont typeface="Arial" pitchFamily="34" charset="0"/>
              <a:buChar char="•"/>
            </a:pPr>
            <a:r>
              <a:rPr lang="pl-PL" dirty="0" smtClean="0">
                <a:solidFill>
                  <a:srgbClr val="636466"/>
                </a:solidFill>
                <a:latin typeface="Lato" pitchFamily="34" charset="-18"/>
              </a:rPr>
              <a:t>Bilans terenów przeznaczonych pod zabudowę (maksymalne zapotrzebowanie gminy na nową zabudowę w podziale na funkcje, wyrażone w powierzchni użytkowej zabudowy), uwzględniający potencjał demograficzny; następnie maksymalne zapotrzebowanie zestawia się z chłonnością obszarów o wykształconej strukturze funkcjonalno-przestrzennej,</a:t>
            </a:r>
          </a:p>
          <a:p>
            <a:pPr marL="342900" indent="-342900" eaLnBrk="1" hangingPunct="1">
              <a:buFont typeface="Arial" pitchFamily="34" charset="0"/>
              <a:buChar char="•"/>
            </a:pPr>
            <a:endParaRPr lang="pl-PL" dirty="0" smtClean="0">
              <a:solidFill>
                <a:srgbClr val="636466"/>
              </a:solidFill>
              <a:latin typeface="Lato" pitchFamily="34" charset="-18"/>
            </a:endParaRPr>
          </a:p>
          <a:p>
            <a:pPr marL="342900" indent="-342900" eaLnBrk="1" hangingPunct="1">
              <a:buFont typeface="Arial" pitchFamily="34" charset="0"/>
              <a:buChar char="•"/>
            </a:pPr>
            <a:r>
              <a:rPr lang="pl-PL" dirty="0" smtClean="0">
                <a:solidFill>
                  <a:srgbClr val="636466"/>
                </a:solidFill>
                <a:latin typeface="Lato" pitchFamily="34" charset="-18"/>
              </a:rPr>
              <a:t>Możliwość zakazu wydawania decyzji o warunkach zabudowy dla wszystkich bądź określonych w uchwałach zmian sposobu zagospodarowania terenu,</a:t>
            </a:r>
          </a:p>
          <a:p>
            <a:pPr marL="342900" indent="-342900" eaLnBrk="1" hangingPunct="1">
              <a:buFont typeface="Arial" pitchFamily="34" charset="0"/>
              <a:buChar char="•"/>
            </a:pPr>
            <a:endParaRPr lang="pl-PL" dirty="0" smtClean="0">
              <a:solidFill>
                <a:srgbClr val="636466"/>
              </a:solidFill>
              <a:latin typeface="Lato" pitchFamily="34" charset="-18"/>
            </a:endParaRPr>
          </a:p>
          <a:p>
            <a:pPr marL="342900" indent="-342900" eaLnBrk="1" hangingPunct="1">
              <a:buFont typeface="Arial" pitchFamily="34" charset="0"/>
              <a:buChar char="•"/>
            </a:pPr>
            <a:r>
              <a:rPr lang="pl-PL" dirty="0" smtClean="0">
                <a:solidFill>
                  <a:srgbClr val="636466"/>
                </a:solidFill>
                <a:latin typeface="Lato" pitchFamily="34" charset="-18"/>
              </a:rPr>
              <a:t>Nieruchomości niezabudowane znajdujące się na obszarze rewitalizacji objęte będą wyższą stawką podatku od nieruchomości (3 zł/m</a:t>
            </a:r>
            <a:r>
              <a:rPr lang="pl-PL" baseline="30000" dirty="0" smtClean="0">
                <a:solidFill>
                  <a:srgbClr val="636466"/>
                </a:solidFill>
                <a:latin typeface="Lato" pitchFamily="34" charset="-18"/>
              </a:rPr>
              <a:t>2</a:t>
            </a:r>
            <a:r>
              <a:rPr lang="pl-PL" dirty="0" smtClean="0">
                <a:solidFill>
                  <a:srgbClr val="636466"/>
                </a:solidFill>
                <a:latin typeface="Lato" pitchFamily="34" charset="-18"/>
              </a:rPr>
              <a:t>), gdy po 4 latach od dnia wejścia w życie planu miejscowego nie zostały zabudowane zgodnie z ustaleniami tego planu (dotyczy zabudowy mieszkaniowej MN, MW oraz ustawowej U).</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4"/>
          <p:cNvSpPr txBox="1">
            <a:spLocks noChangeArrowheads="1"/>
          </p:cNvSpPr>
          <p:nvPr/>
        </p:nvSpPr>
        <p:spPr bwMode="auto">
          <a:xfrm>
            <a:off x="2267744" y="2924944"/>
            <a:ext cx="6553423" cy="1077218"/>
          </a:xfrm>
          <a:prstGeom prst="rect">
            <a:avLst/>
          </a:prstGeom>
          <a:noFill/>
          <a:ln w="76200">
            <a:solidFill>
              <a:srgbClr val="636466"/>
            </a:solidFill>
            <a:miter lim="800000"/>
            <a:headEnd/>
            <a:tailEnd/>
          </a:ln>
        </p:spPr>
        <p:txBody>
          <a:bodyPr wrap="square">
            <a:spAutoFit/>
          </a:bodyPr>
          <a:lstStyle/>
          <a:p>
            <a:pPr eaLnBrk="1" hangingPunct="1"/>
            <a:endParaRPr lang="pl-PL" altLang="pl-PL" sz="1600" dirty="0">
              <a:solidFill>
                <a:srgbClr val="636466"/>
              </a:solidFill>
              <a:latin typeface="Novecento wide Normal" pitchFamily="50" charset="-18"/>
            </a:endParaRPr>
          </a:p>
          <a:p>
            <a:pPr algn="ctr" eaLnBrk="1" hangingPunct="1">
              <a:buFont typeface="Arial" charset="0"/>
              <a:buNone/>
            </a:pPr>
            <a:r>
              <a:rPr lang="pl-PL" altLang="pl-PL" sz="2400" b="1" dirty="0" smtClean="0">
                <a:solidFill>
                  <a:srgbClr val="636466"/>
                </a:solidFill>
                <a:latin typeface="Novecento wide Book" pitchFamily="50" charset="-18"/>
              </a:rPr>
              <a:t>INSTRUMENTY WSPIERAJĄCE PROCES REWITALIZACJI</a:t>
            </a:r>
          </a:p>
        </p:txBody>
      </p:sp>
      <p:pic>
        <p:nvPicPr>
          <p:cNvPr id="10243" name="Picture 2" descr="C:\Users\oem\Dropbox\musk grafika\107_Urząd RPO\logo RZŚ\JPG\RZŚ_podstawowe.jpg"/>
          <p:cNvPicPr>
            <a:picLocks noChangeAspect="1" noChangeArrowheads="1"/>
          </p:cNvPicPr>
          <p:nvPr/>
        </p:nvPicPr>
        <p:blipFill>
          <a:blip r:embed="rId2" cstate="print"/>
          <a:srcRect/>
          <a:stretch>
            <a:fillRect/>
          </a:stretch>
        </p:blipFill>
        <p:spPr bwMode="auto">
          <a:xfrm>
            <a:off x="7667625" y="549275"/>
            <a:ext cx="1000125" cy="749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4"/>
          <p:cNvSpPr txBox="1">
            <a:spLocks noChangeArrowheads="1"/>
          </p:cNvSpPr>
          <p:nvPr/>
        </p:nvSpPr>
        <p:spPr bwMode="auto">
          <a:xfrm>
            <a:off x="250825" y="188913"/>
            <a:ext cx="6481415" cy="1109662"/>
          </a:xfrm>
          <a:prstGeom prst="rect">
            <a:avLst/>
          </a:prstGeom>
          <a:noFill/>
          <a:ln w="76200">
            <a:solidFill>
              <a:srgbClr val="636466"/>
            </a:solidFill>
            <a:miter lim="800000"/>
            <a:headEnd/>
            <a:tailEnd/>
          </a:ln>
        </p:spPr>
        <p:txBody>
          <a:bodyPr wrap="square">
            <a:spAutoFit/>
          </a:bodyPr>
          <a:lstStyle/>
          <a:p>
            <a:pPr eaLnBrk="1" hangingPunct="1"/>
            <a:endParaRPr lang="pl-PL" altLang="pl-PL" sz="1600" dirty="0" smtClean="0">
              <a:solidFill>
                <a:srgbClr val="636466"/>
              </a:solidFill>
              <a:latin typeface="Novecento wide Normal" pitchFamily="50" charset="-18"/>
            </a:endParaRPr>
          </a:p>
          <a:p>
            <a:pPr algn="ctr" eaLnBrk="1" hangingPunct="1">
              <a:buFont typeface="Arial" charset="0"/>
              <a:buNone/>
            </a:pPr>
            <a:r>
              <a:rPr lang="pl-PL" altLang="pl-PL" sz="2400" b="1" dirty="0" smtClean="0">
                <a:solidFill>
                  <a:srgbClr val="636466"/>
                </a:solidFill>
                <a:latin typeface="Novecento wide Book" pitchFamily="50" charset="-18"/>
              </a:rPr>
              <a:t>INSTRUMENTY WSPIERAJĄCE PROCES REWITALIZACJI  #1 </a:t>
            </a:r>
          </a:p>
        </p:txBody>
      </p:sp>
      <p:pic>
        <p:nvPicPr>
          <p:cNvPr id="10243" name="Picture 2" descr="C:\Users\oem\Dropbox\musk grafika\107_Urząd RPO\logo RZŚ\JPG\RZŚ_podstawowe.jpg"/>
          <p:cNvPicPr>
            <a:picLocks noChangeAspect="1" noChangeArrowheads="1"/>
          </p:cNvPicPr>
          <p:nvPr/>
        </p:nvPicPr>
        <p:blipFill>
          <a:blip r:embed="rId2" cstate="print"/>
          <a:srcRect/>
          <a:stretch>
            <a:fillRect/>
          </a:stretch>
        </p:blipFill>
        <p:spPr bwMode="auto">
          <a:xfrm>
            <a:off x="7667625" y="549275"/>
            <a:ext cx="1000125" cy="749300"/>
          </a:xfrm>
          <a:prstGeom prst="rect">
            <a:avLst/>
          </a:prstGeom>
          <a:noFill/>
          <a:ln w="9525">
            <a:noFill/>
            <a:miter lim="800000"/>
            <a:headEnd/>
            <a:tailEnd/>
          </a:ln>
        </p:spPr>
      </p:pic>
      <p:graphicFrame>
        <p:nvGraphicFramePr>
          <p:cNvPr id="7" name="Diagram 6"/>
          <p:cNvGraphicFramePr/>
          <p:nvPr/>
        </p:nvGraphicFramePr>
        <p:xfrm>
          <a:off x="755576" y="1484784"/>
          <a:ext cx="6984776"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9271066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4"/>
          <p:cNvSpPr txBox="1">
            <a:spLocks noChangeArrowheads="1"/>
          </p:cNvSpPr>
          <p:nvPr/>
        </p:nvSpPr>
        <p:spPr bwMode="auto">
          <a:xfrm>
            <a:off x="251520" y="188912"/>
            <a:ext cx="6408712" cy="1079847"/>
          </a:xfrm>
          <a:prstGeom prst="rect">
            <a:avLst/>
          </a:prstGeom>
          <a:noFill/>
          <a:ln w="76200">
            <a:solidFill>
              <a:srgbClr val="636466"/>
            </a:solidFill>
            <a:miter lim="800000"/>
            <a:headEnd/>
            <a:tailEnd/>
          </a:ln>
        </p:spPr>
        <p:txBody>
          <a:bodyPr wrap="square">
            <a:spAutoFit/>
          </a:bodyPr>
          <a:lstStyle/>
          <a:p>
            <a:pPr eaLnBrk="1" hangingPunct="1"/>
            <a:endParaRPr lang="pl-PL" altLang="pl-PL" sz="1600" dirty="0">
              <a:solidFill>
                <a:srgbClr val="636466"/>
              </a:solidFill>
              <a:latin typeface="Novecento wide Normal" pitchFamily="50" charset="-18"/>
            </a:endParaRPr>
          </a:p>
          <a:p>
            <a:pPr algn="ctr" eaLnBrk="1" hangingPunct="1">
              <a:buFont typeface="Arial" charset="0"/>
              <a:buNone/>
            </a:pPr>
            <a:r>
              <a:rPr lang="pl-PL" altLang="pl-PL" sz="2400" b="1" dirty="0" smtClean="0">
                <a:solidFill>
                  <a:srgbClr val="636466"/>
                </a:solidFill>
                <a:latin typeface="Novecento wide Book" pitchFamily="50" charset="-18"/>
              </a:rPr>
              <a:t>INSTRUMENTY WSPIERAJĄCE PROCES REWITALIZACJI  #2</a:t>
            </a:r>
          </a:p>
        </p:txBody>
      </p:sp>
      <p:pic>
        <p:nvPicPr>
          <p:cNvPr id="10243" name="Picture 2" descr="C:\Users\oem\Dropbox\musk grafika\107_Urząd RPO\logo RZŚ\JPG\RZŚ_podstawowe.jpg"/>
          <p:cNvPicPr>
            <a:picLocks noChangeAspect="1" noChangeArrowheads="1"/>
          </p:cNvPicPr>
          <p:nvPr/>
        </p:nvPicPr>
        <p:blipFill>
          <a:blip r:embed="rId2" cstate="print"/>
          <a:srcRect/>
          <a:stretch>
            <a:fillRect/>
          </a:stretch>
        </p:blipFill>
        <p:spPr bwMode="auto">
          <a:xfrm>
            <a:off x="7667625" y="549275"/>
            <a:ext cx="1000125" cy="749300"/>
          </a:xfrm>
          <a:prstGeom prst="rect">
            <a:avLst/>
          </a:prstGeom>
          <a:noFill/>
          <a:ln w="9525">
            <a:noFill/>
            <a:miter lim="800000"/>
            <a:headEnd/>
            <a:tailEnd/>
          </a:ln>
        </p:spPr>
      </p:pic>
      <p:sp>
        <p:nvSpPr>
          <p:cNvPr id="6" name="Rectangle 7"/>
          <p:cNvSpPr>
            <a:spLocks noChangeArrowheads="1"/>
          </p:cNvSpPr>
          <p:nvPr/>
        </p:nvSpPr>
        <p:spPr bwMode="auto">
          <a:xfrm>
            <a:off x="467544" y="1268760"/>
            <a:ext cx="8496944" cy="4539704"/>
          </a:xfrm>
          <a:prstGeom prst="rect">
            <a:avLst/>
          </a:prstGeom>
          <a:noFill/>
          <a:ln w="38100">
            <a:noFill/>
            <a:miter lim="800000"/>
            <a:headEnd/>
            <a:tailEnd/>
          </a:ln>
        </p:spPr>
        <p:txBody>
          <a:bodyPr wrap="square">
            <a:spAutoFit/>
          </a:bodyPr>
          <a:lstStyle/>
          <a:p>
            <a:pPr marL="342900" indent="-342900" eaLnBrk="1" hangingPunct="1"/>
            <a:r>
              <a:rPr lang="pl-PL" sz="1700" dirty="0" smtClean="0">
                <a:solidFill>
                  <a:srgbClr val="636466"/>
                </a:solidFill>
                <a:latin typeface="Lato" pitchFamily="34" charset="-18"/>
              </a:rPr>
              <a:t>KIEDY WARTO WYZNACZYĆ SSR I STOSOWAĆ PRZEWIDZIANE DLA NIEJ INSTRUMENTY?</a:t>
            </a:r>
          </a:p>
          <a:p>
            <a:pPr marL="342900" indent="-342900" eaLnBrk="1" hangingPunct="1"/>
            <a:endParaRPr lang="pl-PL" sz="1700" dirty="0" smtClean="0">
              <a:solidFill>
                <a:srgbClr val="636466"/>
              </a:solidFill>
              <a:latin typeface="Lato" pitchFamily="34" charset="-18"/>
            </a:endParaRPr>
          </a:p>
          <a:p>
            <a:pPr marL="342900" indent="-342900" eaLnBrk="1" hangingPunct="1">
              <a:buFont typeface="Arial" pitchFamily="34" charset="0"/>
              <a:buChar char="•"/>
            </a:pPr>
            <a:r>
              <a:rPr lang="pl-PL" sz="1700" dirty="0" smtClean="0">
                <a:solidFill>
                  <a:srgbClr val="636466"/>
                </a:solidFill>
                <a:latin typeface="Lato" pitchFamily="34" charset="-18"/>
              </a:rPr>
              <a:t>Wyznaczenie SSR wymaga podjęcia trudu w wymiarze legislacyjnym, dlatego też wydaje się zasadnym podejmowanie decyzji o ustanowieniu SSR w dwóch przypadkach. </a:t>
            </a:r>
          </a:p>
          <a:p>
            <a:pPr marL="342900" indent="-342900" eaLnBrk="1" hangingPunct="1">
              <a:buFont typeface="Arial" pitchFamily="34" charset="0"/>
              <a:buChar char="•"/>
            </a:pPr>
            <a:endParaRPr lang="pl-PL" sz="1700" dirty="0" smtClean="0">
              <a:solidFill>
                <a:srgbClr val="636466"/>
              </a:solidFill>
              <a:latin typeface="Lato" pitchFamily="34" charset="-18"/>
            </a:endParaRPr>
          </a:p>
          <a:p>
            <a:pPr marL="342900" indent="-342900" eaLnBrk="1" hangingPunct="1">
              <a:buFont typeface="Arial" pitchFamily="34" charset="0"/>
              <a:buChar char="•"/>
            </a:pPr>
            <a:r>
              <a:rPr lang="pl-PL" sz="1700" dirty="0" smtClean="0">
                <a:solidFill>
                  <a:srgbClr val="636466"/>
                </a:solidFill>
                <a:latin typeface="Lato" pitchFamily="34" charset="-18"/>
              </a:rPr>
              <a:t>Po pierwsze w sytuacji, gdy gmina w związku z realizacją przedsięwzięć rewitalizacyjnych zamierza wykorzystać większość instrumentów z pakietu oferowanego przez SSR działając na terenie na którym nie jest właścicielem. Większość instrumentów dotyczy mieszkalnictwa, więc jeżeli chcemy się koncentrować wysiłki rewitalizacyjne w tej sferze, warto rozważyć stworzenie SSR.</a:t>
            </a:r>
          </a:p>
          <a:p>
            <a:pPr marL="342900" indent="-342900" eaLnBrk="1" hangingPunct="1">
              <a:buFont typeface="Arial" pitchFamily="34" charset="0"/>
              <a:buChar char="•"/>
            </a:pPr>
            <a:endParaRPr lang="pl-PL" sz="1700" dirty="0" smtClean="0">
              <a:solidFill>
                <a:srgbClr val="636466"/>
              </a:solidFill>
              <a:latin typeface="Lato" pitchFamily="34" charset="-18"/>
            </a:endParaRPr>
          </a:p>
          <a:p>
            <a:pPr marL="342900" indent="-342900" eaLnBrk="1" hangingPunct="1">
              <a:buFont typeface="Arial" pitchFamily="34" charset="0"/>
              <a:buChar char="•"/>
            </a:pPr>
            <a:r>
              <a:rPr lang="pl-PL" sz="1700" dirty="0" smtClean="0">
                <a:solidFill>
                  <a:srgbClr val="636466"/>
                </a:solidFill>
                <a:latin typeface="Lato" pitchFamily="34" charset="-18"/>
              </a:rPr>
              <a:t> Po drugie w sytuacji, gdy na danym obszarze znajdują się miejsca lub obiekty o strategicznym znaczeniu dla powodzenia przedsięwzięć rewitalizacyjnych a jednocześnie istnieją niewielkie szanse, na to aby dotychczasowy właściciel bądź właściciele realizowali zamierzenia rewitalizacyjne wynikające z GPR.</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4"/>
          <p:cNvSpPr txBox="1">
            <a:spLocks noChangeArrowheads="1"/>
          </p:cNvSpPr>
          <p:nvPr/>
        </p:nvSpPr>
        <p:spPr bwMode="auto">
          <a:xfrm>
            <a:off x="251520" y="188912"/>
            <a:ext cx="6408712" cy="1079847"/>
          </a:xfrm>
          <a:prstGeom prst="rect">
            <a:avLst/>
          </a:prstGeom>
          <a:noFill/>
          <a:ln w="76200">
            <a:solidFill>
              <a:srgbClr val="636466"/>
            </a:solidFill>
            <a:miter lim="800000"/>
            <a:headEnd/>
            <a:tailEnd/>
          </a:ln>
        </p:spPr>
        <p:txBody>
          <a:bodyPr wrap="square">
            <a:spAutoFit/>
          </a:bodyPr>
          <a:lstStyle/>
          <a:p>
            <a:pPr eaLnBrk="1" hangingPunct="1"/>
            <a:endParaRPr lang="pl-PL" altLang="pl-PL" sz="1600" dirty="0">
              <a:solidFill>
                <a:srgbClr val="636466"/>
              </a:solidFill>
              <a:latin typeface="Novecento wide Normal" pitchFamily="50" charset="-18"/>
            </a:endParaRPr>
          </a:p>
          <a:p>
            <a:pPr algn="ctr" eaLnBrk="1" hangingPunct="1">
              <a:buFont typeface="Arial" charset="0"/>
              <a:buNone/>
            </a:pPr>
            <a:r>
              <a:rPr lang="pl-PL" altLang="pl-PL" sz="2400" b="1" dirty="0" smtClean="0">
                <a:solidFill>
                  <a:srgbClr val="636466"/>
                </a:solidFill>
                <a:latin typeface="Novecento wide Book" pitchFamily="50" charset="-18"/>
              </a:rPr>
              <a:t>INSTRUMENTY WSPIERAJĄCE PROCES REWITALIZACJI  #3</a:t>
            </a:r>
          </a:p>
        </p:txBody>
      </p:sp>
      <p:pic>
        <p:nvPicPr>
          <p:cNvPr id="10243" name="Picture 2" descr="C:\Users\oem\Dropbox\musk grafika\107_Urząd RPO\logo RZŚ\JPG\RZŚ_podstawowe.jpg"/>
          <p:cNvPicPr>
            <a:picLocks noChangeAspect="1" noChangeArrowheads="1"/>
          </p:cNvPicPr>
          <p:nvPr/>
        </p:nvPicPr>
        <p:blipFill>
          <a:blip r:embed="rId2" cstate="print"/>
          <a:srcRect/>
          <a:stretch>
            <a:fillRect/>
          </a:stretch>
        </p:blipFill>
        <p:spPr bwMode="auto">
          <a:xfrm>
            <a:off x="7667625" y="549275"/>
            <a:ext cx="1000125" cy="749300"/>
          </a:xfrm>
          <a:prstGeom prst="rect">
            <a:avLst/>
          </a:prstGeom>
          <a:noFill/>
          <a:ln w="9525">
            <a:noFill/>
            <a:miter lim="800000"/>
            <a:headEnd/>
            <a:tailEnd/>
          </a:ln>
        </p:spPr>
      </p:pic>
      <p:sp>
        <p:nvSpPr>
          <p:cNvPr id="6" name="Rectangle 7"/>
          <p:cNvSpPr>
            <a:spLocks noChangeArrowheads="1"/>
          </p:cNvSpPr>
          <p:nvPr/>
        </p:nvSpPr>
        <p:spPr bwMode="auto">
          <a:xfrm>
            <a:off x="611560" y="1268760"/>
            <a:ext cx="8352928" cy="4801314"/>
          </a:xfrm>
          <a:prstGeom prst="rect">
            <a:avLst/>
          </a:prstGeom>
          <a:noFill/>
          <a:ln w="38100">
            <a:noFill/>
            <a:miter lim="800000"/>
            <a:headEnd/>
            <a:tailEnd/>
          </a:ln>
        </p:spPr>
        <p:txBody>
          <a:bodyPr wrap="square">
            <a:spAutoFit/>
          </a:bodyPr>
          <a:lstStyle/>
          <a:p>
            <a:pPr marL="342900" indent="-342900" eaLnBrk="1" hangingPunct="1"/>
            <a:endParaRPr lang="pl-PL" sz="1700" dirty="0" smtClean="0">
              <a:solidFill>
                <a:srgbClr val="636466"/>
              </a:solidFill>
              <a:latin typeface="Lato" pitchFamily="34" charset="-18"/>
            </a:endParaRPr>
          </a:p>
          <a:p>
            <a:pPr marL="342900" indent="-342900" eaLnBrk="1" hangingPunct="1"/>
            <a:r>
              <a:rPr lang="pl-PL" sz="1700" dirty="0" smtClean="0">
                <a:solidFill>
                  <a:srgbClr val="636466"/>
                </a:solidFill>
                <a:latin typeface="Lato" pitchFamily="34" charset="-18"/>
              </a:rPr>
              <a:t>BUDOWA LUB PRZEBUDOWA BUDYNKÓW SŁUŻĄCYCH ROZWOJOWI SPOŁECZNEGO BUDOWNICTWA CZYNSZOWEGO</a:t>
            </a:r>
          </a:p>
          <a:p>
            <a:pPr marL="342900" indent="-342900" eaLnBrk="1" hangingPunct="1"/>
            <a:endParaRPr lang="pl-PL" sz="1700" dirty="0" smtClean="0">
              <a:solidFill>
                <a:srgbClr val="636466"/>
              </a:solidFill>
              <a:latin typeface="Lato" pitchFamily="34" charset="-18"/>
            </a:endParaRPr>
          </a:p>
          <a:p>
            <a:pPr marL="342900" lvl="0" indent="-342900" eaLnBrk="1" hangingPunct="1">
              <a:buFont typeface="Arial" pitchFamily="34" charset="0"/>
              <a:buChar char="•"/>
            </a:pPr>
            <a:r>
              <a:rPr lang="pl-PL" sz="1700" dirty="0" smtClean="0">
                <a:solidFill>
                  <a:srgbClr val="636466"/>
                </a:solidFill>
                <a:latin typeface="Lato" pitchFamily="34" charset="-18"/>
              </a:rPr>
              <a:t>Budowa lub przebudowa budynków służących rozwojowi społecznego budownictwa czynszowego wykonywana w ramach SSR stanowi cel publiczny (czyli możliwe jest przeprowadzenie wywłaszczenia).</a:t>
            </a:r>
          </a:p>
          <a:p>
            <a:pPr marL="342900" lvl="0" indent="-342900" eaLnBrk="1" hangingPunct="1">
              <a:buFont typeface="Arial" pitchFamily="34" charset="0"/>
              <a:buChar char="•"/>
            </a:pPr>
            <a:endParaRPr lang="pl-PL" sz="1700" dirty="0" smtClean="0">
              <a:solidFill>
                <a:srgbClr val="636466"/>
              </a:solidFill>
              <a:latin typeface="Lato" pitchFamily="34" charset="-18"/>
            </a:endParaRPr>
          </a:p>
          <a:p>
            <a:pPr marL="342900" lvl="0" indent="-342900" eaLnBrk="1" hangingPunct="1">
              <a:buFont typeface="Arial" pitchFamily="34" charset="0"/>
              <a:buChar char="•"/>
            </a:pPr>
            <a:r>
              <a:rPr lang="pl-PL" sz="1700" dirty="0" smtClean="0">
                <a:solidFill>
                  <a:srgbClr val="636466"/>
                </a:solidFill>
                <a:latin typeface="Lato" pitchFamily="34" charset="-18"/>
              </a:rPr>
              <a:t>Realizując społeczne budownictwo czynszowe należy spełnić łącznie trzy warunki: (1) dostęp do lokali na zasadach nierynkowych określonych przez organy władzy publicznej, (2) wsparcie środkami publicznymi na etapie budowy, przebudowy lub użytkowania, (3) podmiot realizujący tego typu budownictwo nie jest nastawiony na osiąganie zysków.</a:t>
            </a:r>
          </a:p>
          <a:p>
            <a:pPr marL="342900" lvl="0" indent="-342900" eaLnBrk="1" hangingPunct="1">
              <a:buFont typeface="Arial" pitchFamily="34" charset="0"/>
              <a:buChar char="•"/>
            </a:pPr>
            <a:endParaRPr lang="pl-PL" sz="1700" dirty="0" smtClean="0">
              <a:solidFill>
                <a:srgbClr val="636466"/>
              </a:solidFill>
              <a:latin typeface="Lato" pitchFamily="34" charset="-18"/>
            </a:endParaRPr>
          </a:p>
          <a:p>
            <a:pPr marL="342900" lvl="0" indent="-342900" eaLnBrk="1" hangingPunct="1">
              <a:buFont typeface="Arial" pitchFamily="34" charset="0"/>
              <a:buChar char="•"/>
            </a:pPr>
            <a:r>
              <a:rPr lang="pl-PL" sz="1700" dirty="0" smtClean="0">
                <a:solidFill>
                  <a:srgbClr val="636466"/>
                </a:solidFill>
                <a:latin typeface="Lato" pitchFamily="34" charset="-18"/>
              </a:rPr>
              <a:t>Lokalizacja inwestycji w postaci społecznego budownictwa czynszowego musi być określona w miejscowym planie zagospodarowania przestrzennego, a projekt musi być wpisany na listę podstawowych przedsięwzięć rewitalizacyjnych.</a:t>
            </a:r>
          </a:p>
          <a:p>
            <a:pPr marL="342900" indent="-342900" eaLnBrk="1" hangingPunct="1">
              <a:buFont typeface="Arial" pitchFamily="34" charset="0"/>
              <a:buChar char="•"/>
            </a:pPr>
            <a:endParaRPr lang="pl-PL" sz="1700" dirty="0" smtClean="0">
              <a:solidFill>
                <a:srgbClr val="636466"/>
              </a:solidFill>
              <a:latin typeface="Lato" pitchFamily="34" charset="-1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4"/>
          <p:cNvSpPr txBox="1">
            <a:spLocks noChangeArrowheads="1"/>
          </p:cNvSpPr>
          <p:nvPr/>
        </p:nvSpPr>
        <p:spPr bwMode="auto">
          <a:xfrm>
            <a:off x="251520" y="188912"/>
            <a:ext cx="6408712" cy="1079847"/>
          </a:xfrm>
          <a:prstGeom prst="rect">
            <a:avLst/>
          </a:prstGeom>
          <a:noFill/>
          <a:ln w="76200">
            <a:solidFill>
              <a:srgbClr val="636466"/>
            </a:solidFill>
            <a:miter lim="800000"/>
            <a:headEnd/>
            <a:tailEnd/>
          </a:ln>
        </p:spPr>
        <p:txBody>
          <a:bodyPr wrap="square">
            <a:spAutoFit/>
          </a:bodyPr>
          <a:lstStyle/>
          <a:p>
            <a:pPr eaLnBrk="1" hangingPunct="1"/>
            <a:endParaRPr lang="pl-PL" altLang="pl-PL" sz="1600" dirty="0">
              <a:solidFill>
                <a:srgbClr val="636466"/>
              </a:solidFill>
              <a:latin typeface="Novecento wide Normal" pitchFamily="50" charset="-18"/>
            </a:endParaRPr>
          </a:p>
          <a:p>
            <a:pPr algn="ctr" eaLnBrk="1" hangingPunct="1">
              <a:buFont typeface="Arial" charset="0"/>
              <a:buNone/>
            </a:pPr>
            <a:r>
              <a:rPr lang="pl-PL" altLang="pl-PL" sz="2400" b="1" dirty="0" smtClean="0">
                <a:solidFill>
                  <a:srgbClr val="636466"/>
                </a:solidFill>
                <a:latin typeface="Novecento wide Book" pitchFamily="50" charset="-18"/>
              </a:rPr>
              <a:t>INSTRUMENTY WSPIERAJĄCE PROCES REWITALIZACJI  #3A</a:t>
            </a:r>
          </a:p>
        </p:txBody>
      </p:sp>
      <p:pic>
        <p:nvPicPr>
          <p:cNvPr id="10243" name="Picture 2" descr="C:\Users\oem\Dropbox\musk grafika\107_Urząd RPO\logo RZŚ\JPG\RZŚ_podstawowe.jpg"/>
          <p:cNvPicPr>
            <a:picLocks noChangeAspect="1" noChangeArrowheads="1"/>
          </p:cNvPicPr>
          <p:nvPr/>
        </p:nvPicPr>
        <p:blipFill>
          <a:blip r:embed="rId2" cstate="print"/>
          <a:srcRect/>
          <a:stretch>
            <a:fillRect/>
          </a:stretch>
        </p:blipFill>
        <p:spPr bwMode="auto">
          <a:xfrm>
            <a:off x="7667625" y="549275"/>
            <a:ext cx="1000125" cy="749300"/>
          </a:xfrm>
          <a:prstGeom prst="rect">
            <a:avLst/>
          </a:prstGeom>
          <a:noFill/>
          <a:ln w="9525">
            <a:noFill/>
            <a:miter lim="800000"/>
            <a:headEnd/>
            <a:tailEnd/>
          </a:ln>
        </p:spPr>
      </p:pic>
      <p:sp>
        <p:nvSpPr>
          <p:cNvPr id="6" name="Rectangle 7"/>
          <p:cNvSpPr>
            <a:spLocks noChangeArrowheads="1"/>
          </p:cNvSpPr>
          <p:nvPr/>
        </p:nvSpPr>
        <p:spPr bwMode="auto">
          <a:xfrm>
            <a:off x="539552" y="1268760"/>
            <a:ext cx="8424936" cy="4539704"/>
          </a:xfrm>
          <a:prstGeom prst="rect">
            <a:avLst/>
          </a:prstGeom>
          <a:noFill/>
          <a:ln w="38100">
            <a:noFill/>
            <a:miter lim="800000"/>
            <a:headEnd/>
            <a:tailEnd/>
          </a:ln>
        </p:spPr>
        <p:txBody>
          <a:bodyPr wrap="square">
            <a:spAutoFit/>
          </a:bodyPr>
          <a:lstStyle/>
          <a:p>
            <a:pPr marL="342900" indent="-342900" eaLnBrk="1" hangingPunct="1"/>
            <a:endParaRPr lang="pl-PL" sz="1700" dirty="0" smtClean="0">
              <a:solidFill>
                <a:srgbClr val="636466"/>
              </a:solidFill>
              <a:latin typeface="Lato" pitchFamily="34" charset="-18"/>
            </a:endParaRPr>
          </a:p>
          <a:p>
            <a:pPr marL="342900" indent="-342900" eaLnBrk="1" hangingPunct="1"/>
            <a:r>
              <a:rPr lang="pl-PL" sz="1700" dirty="0" smtClean="0">
                <a:solidFill>
                  <a:srgbClr val="636466"/>
                </a:solidFill>
                <a:latin typeface="Lato" pitchFamily="34" charset="-18"/>
              </a:rPr>
              <a:t>BUDOWA LUB PRZEBUDOWA BUDYNKÓW SŁUŻĄCYCH ROZWOJOWI SPOŁECZNEGO BUDOWNICTWA CZYNSZOWEGO</a:t>
            </a:r>
          </a:p>
          <a:p>
            <a:pPr marL="342900" lvl="0" indent="-342900" eaLnBrk="1" hangingPunct="1"/>
            <a:endParaRPr lang="pl-PL" sz="1700" dirty="0" smtClean="0">
              <a:solidFill>
                <a:srgbClr val="636466"/>
              </a:solidFill>
              <a:latin typeface="Lato" pitchFamily="34" charset="-18"/>
            </a:endParaRPr>
          </a:p>
          <a:p>
            <a:pPr marL="342900" lvl="0" indent="-342900" eaLnBrk="1" hangingPunct="1">
              <a:buFont typeface="Arial" pitchFamily="34" charset="0"/>
              <a:buChar char="•"/>
            </a:pPr>
            <a:r>
              <a:rPr lang="pl-PL" sz="1700" dirty="0" smtClean="0">
                <a:solidFill>
                  <a:srgbClr val="636466"/>
                </a:solidFill>
                <a:latin typeface="Lato" pitchFamily="34" charset="-18"/>
              </a:rPr>
              <a:t>Wydaje się, że to narzędzie ma dosyć ograniczone zastosowanie. Należy pamiętać, że zgodnie z ustawą „o gospodarce nieruchomościami” wywłaszczenie nieruchomości jest możliwe przy spełnieniu trzech warunków: (1) nieruchomość musi być przeznaczona w miejscowym planie na cele publiczne, (2) cel publiczny nie może być zrealizowany w inny sposób, (3) nie można było nabyć nieruchomości w drodze negocjacji. </a:t>
            </a:r>
          </a:p>
          <a:p>
            <a:pPr marL="342900" lvl="0" indent="-342900" eaLnBrk="1" hangingPunct="1"/>
            <a:endParaRPr lang="pl-PL" sz="1700" dirty="0" smtClean="0">
              <a:solidFill>
                <a:srgbClr val="636466"/>
              </a:solidFill>
              <a:latin typeface="Lato" pitchFamily="34" charset="-18"/>
            </a:endParaRPr>
          </a:p>
          <a:p>
            <a:pPr marL="342900" lvl="0" indent="-342900" eaLnBrk="1" hangingPunct="1">
              <a:buFont typeface="Arial" pitchFamily="34" charset="0"/>
              <a:buChar char="•"/>
            </a:pPr>
            <a:r>
              <a:rPr lang="pl-PL" sz="1700" dirty="0" smtClean="0">
                <a:solidFill>
                  <a:srgbClr val="636466"/>
                </a:solidFill>
                <a:latin typeface="Lato" pitchFamily="34" charset="-18"/>
              </a:rPr>
              <a:t>W kontekście działań rewitalizacyjnych można sobie wyobrazić, że to narzędzie ma zastosowanie w przypadku, gdy w intensywnie zabudowanym śródmieściu mamy do czynienia z zabudową plombową na cele mieszkaniowe na działce nie będącej własnością gminy lub też gdy głównym celem rewitalizacji na danym obszarze jest rozwój budownictwa społecznego a gmina nie jest na tym obszarze właścicielem terenów.</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4"/>
          <p:cNvSpPr txBox="1">
            <a:spLocks noChangeArrowheads="1"/>
          </p:cNvSpPr>
          <p:nvPr/>
        </p:nvSpPr>
        <p:spPr bwMode="auto">
          <a:xfrm>
            <a:off x="251520" y="188913"/>
            <a:ext cx="6408712" cy="1109662"/>
          </a:xfrm>
          <a:prstGeom prst="rect">
            <a:avLst/>
          </a:prstGeom>
          <a:noFill/>
          <a:ln w="76200">
            <a:solidFill>
              <a:srgbClr val="636466"/>
            </a:solidFill>
            <a:miter lim="800000"/>
            <a:headEnd/>
            <a:tailEnd/>
          </a:ln>
        </p:spPr>
        <p:txBody>
          <a:bodyPr wrap="square">
            <a:spAutoFit/>
          </a:bodyPr>
          <a:lstStyle/>
          <a:p>
            <a:pPr eaLnBrk="1" hangingPunct="1"/>
            <a:endParaRPr lang="pl-PL" altLang="pl-PL" sz="1600" dirty="0">
              <a:solidFill>
                <a:srgbClr val="636466"/>
              </a:solidFill>
              <a:latin typeface="Novecento wide Normal" pitchFamily="50" charset="-18"/>
            </a:endParaRPr>
          </a:p>
          <a:p>
            <a:pPr algn="ctr" eaLnBrk="1" hangingPunct="1">
              <a:buFont typeface="Arial" charset="0"/>
              <a:buNone/>
            </a:pPr>
            <a:r>
              <a:rPr lang="pl-PL" altLang="pl-PL" sz="2400" b="1" dirty="0" smtClean="0">
                <a:solidFill>
                  <a:srgbClr val="636466"/>
                </a:solidFill>
                <a:latin typeface="Novecento wide Book" pitchFamily="50" charset="-18"/>
              </a:rPr>
              <a:t>INSTRUMENTY WSPIERAJĄCE PROCES REWITALIZACJI  #4</a:t>
            </a:r>
          </a:p>
        </p:txBody>
      </p:sp>
      <p:pic>
        <p:nvPicPr>
          <p:cNvPr id="10243" name="Picture 2" descr="C:\Users\oem\Dropbox\musk grafika\107_Urząd RPO\logo RZŚ\JPG\RZŚ_podstawowe.jpg"/>
          <p:cNvPicPr>
            <a:picLocks noChangeAspect="1" noChangeArrowheads="1"/>
          </p:cNvPicPr>
          <p:nvPr/>
        </p:nvPicPr>
        <p:blipFill>
          <a:blip r:embed="rId2" cstate="print"/>
          <a:srcRect/>
          <a:stretch>
            <a:fillRect/>
          </a:stretch>
        </p:blipFill>
        <p:spPr bwMode="auto">
          <a:xfrm>
            <a:off x="7667625" y="549275"/>
            <a:ext cx="1000125" cy="749300"/>
          </a:xfrm>
          <a:prstGeom prst="rect">
            <a:avLst/>
          </a:prstGeom>
          <a:noFill/>
          <a:ln w="9525">
            <a:noFill/>
            <a:miter lim="800000"/>
            <a:headEnd/>
            <a:tailEnd/>
          </a:ln>
        </p:spPr>
      </p:pic>
      <p:sp>
        <p:nvSpPr>
          <p:cNvPr id="6" name="Rectangle 7"/>
          <p:cNvSpPr>
            <a:spLocks noChangeArrowheads="1"/>
          </p:cNvSpPr>
          <p:nvPr/>
        </p:nvSpPr>
        <p:spPr bwMode="auto">
          <a:xfrm>
            <a:off x="539552" y="1556792"/>
            <a:ext cx="8424936" cy="4785926"/>
          </a:xfrm>
          <a:prstGeom prst="rect">
            <a:avLst/>
          </a:prstGeom>
          <a:noFill/>
          <a:ln w="38100">
            <a:noFill/>
            <a:miter lim="800000"/>
            <a:headEnd/>
            <a:tailEnd/>
          </a:ln>
        </p:spPr>
        <p:txBody>
          <a:bodyPr wrap="square">
            <a:spAutoFit/>
          </a:bodyPr>
          <a:lstStyle/>
          <a:p>
            <a:pPr marL="342900" indent="-342900" eaLnBrk="1" hangingPunct="1"/>
            <a:r>
              <a:rPr lang="pl-PL" sz="1700" dirty="0" smtClean="0">
                <a:solidFill>
                  <a:srgbClr val="636466"/>
                </a:solidFill>
                <a:latin typeface="Lato" pitchFamily="34" charset="-18"/>
              </a:rPr>
              <a:t>REMONTY BUDYNKÓW KOMUNALNYCH Z MOŻLIWĄ PRZEPROWADZKĄ LOKATORÓW</a:t>
            </a:r>
          </a:p>
          <a:p>
            <a:pPr marL="342900" indent="-342900" eaLnBrk="1" hangingPunct="1">
              <a:buFont typeface="Arial" pitchFamily="34" charset="0"/>
              <a:buChar char="•"/>
            </a:pPr>
            <a:r>
              <a:rPr lang="pl-PL" sz="1700" dirty="0" smtClean="0">
                <a:solidFill>
                  <a:srgbClr val="636466"/>
                </a:solidFill>
                <a:latin typeface="Lato" pitchFamily="34" charset="-18"/>
              </a:rPr>
              <a:t>Narzędzie ma na celu zapewnienie terminowego rozpoczęcia i przeprowadzania robót budowlanych poprawiających stan komunalnego zasobu mieszkaniowego.</a:t>
            </a:r>
          </a:p>
          <a:p>
            <a:pPr marL="342900" indent="-342900" eaLnBrk="1" hangingPunct="1">
              <a:buFont typeface="Arial" pitchFamily="34" charset="0"/>
              <a:buChar char="•"/>
            </a:pPr>
            <a:endParaRPr lang="pl-PL" sz="1700" dirty="0" smtClean="0">
              <a:solidFill>
                <a:srgbClr val="636466"/>
              </a:solidFill>
              <a:latin typeface="Lato" pitchFamily="34" charset="-18"/>
            </a:endParaRPr>
          </a:p>
          <a:p>
            <a:pPr marL="342900" indent="-342900" eaLnBrk="1" hangingPunct="1">
              <a:buFont typeface="Arial" pitchFamily="34" charset="0"/>
              <a:buChar char="•"/>
            </a:pPr>
            <a:r>
              <a:rPr lang="pl-PL" sz="1700" dirty="0" smtClean="0">
                <a:solidFill>
                  <a:srgbClr val="636466"/>
                </a:solidFill>
                <a:latin typeface="Lato" pitchFamily="34" charset="-18"/>
              </a:rPr>
              <a:t>Po zakończeniu robót lokator wraca do lokalu lub podpisywana jest z nim umowa najmu spełniającego wymogi lokalu zamiennego.</a:t>
            </a:r>
          </a:p>
          <a:p>
            <a:pPr marL="342900" indent="-342900" eaLnBrk="1" hangingPunct="1">
              <a:buFont typeface="Arial" pitchFamily="34" charset="0"/>
              <a:buChar char="•"/>
            </a:pPr>
            <a:endParaRPr lang="pl-PL" sz="1700" dirty="0" smtClean="0">
              <a:solidFill>
                <a:srgbClr val="636466"/>
              </a:solidFill>
              <a:latin typeface="Lato" pitchFamily="34" charset="-18"/>
            </a:endParaRPr>
          </a:p>
          <a:p>
            <a:pPr marL="342900" indent="-342900" eaLnBrk="1" hangingPunct="1">
              <a:buFont typeface="Arial" pitchFamily="34" charset="0"/>
              <a:buChar char="•"/>
            </a:pPr>
            <a:r>
              <a:rPr lang="pl-PL" sz="1700" dirty="0" smtClean="0">
                <a:solidFill>
                  <a:srgbClr val="636466"/>
                </a:solidFill>
                <a:latin typeface="Lato" pitchFamily="34" charset="-18"/>
              </a:rPr>
              <a:t>Jeżeli lokator nie opróżnił lokalu w terminie wójt, burmistrz albo prezydent może wystąpić do wojewody z wnioskiem o wydanie decyzji nakazującej opróżnienie lokalu.</a:t>
            </a:r>
          </a:p>
          <a:p>
            <a:pPr marL="342900" indent="-342900" eaLnBrk="1" hangingPunct="1">
              <a:buFont typeface="Arial" pitchFamily="34" charset="0"/>
              <a:buChar char="•"/>
            </a:pPr>
            <a:endParaRPr lang="pl-PL" sz="1700" dirty="0" smtClean="0">
              <a:solidFill>
                <a:srgbClr val="636466"/>
              </a:solidFill>
              <a:latin typeface="Lato" pitchFamily="34" charset="-18"/>
            </a:endParaRPr>
          </a:p>
          <a:p>
            <a:pPr marL="342900" indent="-342900" eaLnBrk="1" hangingPunct="1">
              <a:buFont typeface="Arial" pitchFamily="34" charset="0"/>
              <a:buChar char="•"/>
            </a:pPr>
            <a:r>
              <a:rPr lang="pl-PL" sz="1700" dirty="0" smtClean="0">
                <a:solidFill>
                  <a:srgbClr val="636466"/>
                </a:solidFill>
                <a:latin typeface="Lato" pitchFamily="34" charset="-18"/>
              </a:rPr>
              <a:t>Koszty przeprowadzki pokrywa gmina.</a:t>
            </a:r>
          </a:p>
          <a:p>
            <a:pPr marL="342900" indent="-342900" eaLnBrk="1" hangingPunct="1">
              <a:buFont typeface="Arial" pitchFamily="34" charset="0"/>
              <a:buChar char="•"/>
            </a:pPr>
            <a:endParaRPr lang="pl-PL" sz="1600" i="1" dirty="0" smtClean="0"/>
          </a:p>
          <a:p>
            <a:pPr marL="342900" indent="-342900" eaLnBrk="1" hangingPunct="1">
              <a:buFont typeface="Arial" pitchFamily="34" charset="0"/>
              <a:buChar char="•"/>
            </a:pPr>
            <a:r>
              <a:rPr lang="pl-PL" sz="1700" i="1" dirty="0" smtClean="0">
                <a:solidFill>
                  <a:srgbClr val="636466"/>
                </a:solidFill>
                <a:latin typeface="Lato" pitchFamily="34" charset="-18"/>
              </a:rPr>
              <a:t>To narzędzie w procesie rewitalizacji pełni zasadniczo dwie podstawowe funkcje. Po pierwsze usprawnia i przyspiesza działania remontowe w zasobach komunalnych. Po drugie daje gminie możliwość relokacji niektórych bądź całych grup gospodarstw domowych.</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4"/>
          <p:cNvSpPr txBox="1">
            <a:spLocks noChangeArrowheads="1"/>
          </p:cNvSpPr>
          <p:nvPr/>
        </p:nvSpPr>
        <p:spPr bwMode="auto">
          <a:xfrm>
            <a:off x="251520" y="188912"/>
            <a:ext cx="6408712" cy="1077218"/>
          </a:xfrm>
          <a:prstGeom prst="rect">
            <a:avLst/>
          </a:prstGeom>
          <a:noFill/>
          <a:ln w="76200">
            <a:solidFill>
              <a:srgbClr val="636466"/>
            </a:solidFill>
            <a:miter lim="800000"/>
            <a:headEnd/>
            <a:tailEnd/>
          </a:ln>
        </p:spPr>
        <p:txBody>
          <a:bodyPr wrap="square">
            <a:spAutoFit/>
          </a:bodyPr>
          <a:lstStyle/>
          <a:p>
            <a:pPr eaLnBrk="1" hangingPunct="1"/>
            <a:endParaRPr lang="pl-PL" altLang="pl-PL" sz="1600" dirty="0">
              <a:solidFill>
                <a:srgbClr val="636466"/>
              </a:solidFill>
              <a:latin typeface="Novecento wide Normal" pitchFamily="50" charset="-18"/>
            </a:endParaRPr>
          </a:p>
          <a:p>
            <a:pPr algn="ctr" eaLnBrk="1" hangingPunct="1">
              <a:buFont typeface="Arial" charset="0"/>
              <a:buNone/>
            </a:pPr>
            <a:r>
              <a:rPr lang="pl-PL" altLang="pl-PL" sz="2400" b="1" dirty="0" smtClean="0">
                <a:solidFill>
                  <a:srgbClr val="636466"/>
                </a:solidFill>
                <a:latin typeface="Novecento wide Book" pitchFamily="50" charset="-18"/>
              </a:rPr>
              <a:t>INSTRUMENTY WSPIERAJĄCE PROCES REWITALIZACJI  #5</a:t>
            </a:r>
          </a:p>
        </p:txBody>
      </p:sp>
      <p:pic>
        <p:nvPicPr>
          <p:cNvPr id="10243" name="Picture 2" descr="C:\Users\oem\Dropbox\musk grafika\107_Urząd RPO\logo RZŚ\JPG\RZŚ_podstawowe.jpg"/>
          <p:cNvPicPr>
            <a:picLocks noChangeAspect="1" noChangeArrowheads="1"/>
          </p:cNvPicPr>
          <p:nvPr/>
        </p:nvPicPr>
        <p:blipFill>
          <a:blip r:embed="rId2" cstate="print"/>
          <a:srcRect/>
          <a:stretch>
            <a:fillRect/>
          </a:stretch>
        </p:blipFill>
        <p:spPr bwMode="auto">
          <a:xfrm>
            <a:off x="7667625" y="549275"/>
            <a:ext cx="1000125" cy="749300"/>
          </a:xfrm>
          <a:prstGeom prst="rect">
            <a:avLst/>
          </a:prstGeom>
          <a:noFill/>
          <a:ln w="9525">
            <a:noFill/>
            <a:miter lim="800000"/>
            <a:headEnd/>
            <a:tailEnd/>
          </a:ln>
        </p:spPr>
      </p:pic>
      <p:sp>
        <p:nvSpPr>
          <p:cNvPr id="6" name="Rectangle 7"/>
          <p:cNvSpPr>
            <a:spLocks noChangeArrowheads="1"/>
          </p:cNvSpPr>
          <p:nvPr/>
        </p:nvSpPr>
        <p:spPr bwMode="auto">
          <a:xfrm>
            <a:off x="492519" y="1988840"/>
            <a:ext cx="8208912" cy="4016484"/>
          </a:xfrm>
          <a:prstGeom prst="rect">
            <a:avLst/>
          </a:prstGeom>
          <a:noFill/>
          <a:ln w="38100">
            <a:noFill/>
            <a:miter lim="800000"/>
            <a:headEnd/>
            <a:tailEnd/>
          </a:ln>
        </p:spPr>
        <p:txBody>
          <a:bodyPr wrap="square">
            <a:spAutoFit/>
          </a:bodyPr>
          <a:lstStyle/>
          <a:p>
            <a:pPr marL="342900" indent="-342900" eaLnBrk="1" hangingPunct="1"/>
            <a:r>
              <a:rPr lang="pl-PL" sz="1700" dirty="0" smtClean="0">
                <a:solidFill>
                  <a:srgbClr val="636466"/>
                </a:solidFill>
                <a:latin typeface="Lato" pitchFamily="34" charset="-18"/>
              </a:rPr>
              <a:t>DOTACJE W WYSOKOŚCI MAKSYMALNIE 50% NA REMONTY </a:t>
            </a:r>
          </a:p>
          <a:p>
            <a:pPr marL="342900" lvl="0" indent="-342900" eaLnBrk="1" hangingPunct="1">
              <a:buFont typeface="Arial" pitchFamily="34" charset="0"/>
              <a:buChar char="•"/>
            </a:pPr>
            <a:endParaRPr lang="pl-PL" sz="1700" dirty="0" smtClean="0">
              <a:solidFill>
                <a:srgbClr val="636466"/>
              </a:solidFill>
              <a:latin typeface="Lato" pitchFamily="34" charset="-18"/>
            </a:endParaRPr>
          </a:p>
          <a:p>
            <a:pPr marL="342900" lvl="0" indent="-342900" eaLnBrk="1" hangingPunct="1">
              <a:buFont typeface="Arial" pitchFamily="34" charset="0"/>
              <a:buChar char="•"/>
            </a:pPr>
            <a:r>
              <a:rPr lang="pl-PL" sz="1700" dirty="0" smtClean="0">
                <a:solidFill>
                  <a:srgbClr val="636466"/>
                </a:solidFill>
                <a:latin typeface="Lato" pitchFamily="34" charset="-18"/>
              </a:rPr>
              <a:t>W przypadku nieruchomości położonych na obszarze SSR gmina może udzielić ich właścicielom lub użytkownikom wieczystym dotacji w wysokości nieprzekraczającej 50% nakładów koniecznych na wykonanie: robót budowlanych polegających na remoncie lub przebudowie, prac konserwatorskich i prac restauratorskich w odniesieniu do nieruchomości niewpisanych do rejestru zabytków  – jeżeli wnioskowane działania służą realizacji przedsięwzięć rewitalizacyjnych.</a:t>
            </a:r>
          </a:p>
          <a:p>
            <a:pPr marL="342900" indent="-342900" eaLnBrk="1" hangingPunct="1">
              <a:buFont typeface="Arial" pitchFamily="34" charset="0"/>
              <a:buChar char="•"/>
            </a:pPr>
            <a:endParaRPr lang="pl-PL" sz="1700" dirty="0" smtClean="0">
              <a:solidFill>
                <a:srgbClr val="636466"/>
              </a:solidFill>
              <a:latin typeface="Lato" pitchFamily="34" charset="-18"/>
            </a:endParaRPr>
          </a:p>
          <a:p>
            <a:pPr marL="342900" indent="-342900" eaLnBrk="1" hangingPunct="1">
              <a:buFont typeface="Arial" pitchFamily="34" charset="0"/>
              <a:buChar char="•"/>
            </a:pPr>
            <a:r>
              <a:rPr lang="pl-PL" sz="1700" dirty="0" smtClean="0">
                <a:solidFill>
                  <a:srgbClr val="636466"/>
                </a:solidFill>
                <a:latin typeface="Lato" pitchFamily="34" charset="-18"/>
              </a:rPr>
              <a:t>Szczegółowe zasady udzielania dotacji, w tym tryb postępowania z wnioskami o udzielenie dotacji, oraz sposób jej rozliczania i warunki zwrotu, rodzaj dokumentów niezbędnych do rozpatrzenia wniosku i rozliczenia dotacji oraz postanowienia, jakie powinna zawierać umowa o udzielenie dotacji, a także sposób gromadzenia informacji o udzielonych dotacjach określa się w uchwale w sprawie ustanowienia SSR.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4"/>
          <p:cNvSpPr txBox="1">
            <a:spLocks noChangeArrowheads="1"/>
          </p:cNvSpPr>
          <p:nvPr/>
        </p:nvSpPr>
        <p:spPr bwMode="auto">
          <a:xfrm>
            <a:off x="2483768" y="2420888"/>
            <a:ext cx="6336704" cy="1077218"/>
          </a:xfrm>
          <a:prstGeom prst="rect">
            <a:avLst/>
          </a:prstGeom>
          <a:noFill/>
          <a:ln w="76200">
            <a:solidFill>
              <a:srgbClr val="636466"/>
            </a:solidFill>
            <a:miter lim="800000"/>
            <a:headEnd/>
            <a:tailEnd/>
          </a:ln>
        </p:spPr>
        <p:txBody>
          <a:bodyPr wrap="square">
            <a:spAutoFit/>
          </a:bodyPr>
          <a:lstStyle/>
          <a:p>
            <a:pPr eaLnBrk="1" hangingPunct="1"/>
            <a:endParaRPr lang="pl-PL" altLang="pl-PL" sz="1600" dirty="0">
              <a:solidFill>
                <a:srgbClr val="636466"/>
              </a:solidFill>
              <a:latin typeface="Novecento wide Normal" pitchFamily="50" charset="-18"/>
            </a:endParaRPr>
          </a:p>
          <a:p>
            <a:pPr algn="ctr" eaLnBrk="1" hangingPunct="1">
              <a:buFont typeface="Arial" charset="0"/>
              <a:buNone/>
            </a:pPr>
            <a:r>
              <a:rPr lang="pl-PL" altLang="pl-PL" sz="2400" b="1" dirty="0">
                <a:solidFill>
                  <a:srgbClr val="636466"/>
                </a:solidFill>
                <a:latin typeface="Novecento wide Book" pitchFamily="50" charset="-18"/>
              </a:rPr>
              <a:t>WSPÓŁCZESNE PODEJŚCIE DO </a:t>
            </a:r>
            <a:r>
              <a:rPr lang="pl-PL" altLang="pl-PL" sz="2400" b="1" dirty="0" smtClean="0">
                <a:solidFill>
                  <a:srgbClr val="636466"/>
                </a:solidFill>
                <a:latin typeface="Novecento wide Book" pitchFamily="50" charset="-18"/>
              </a:rPr>
              <a:t>REWITALIZACJI</a:t>
            </a:r>
            <a:endParaRPr lang="pl-PL" altLang="pl-PL" sz="1500" b="1" dirty="0">
              <a:solidFill>
                <a:srgbClr val="636466"/>
              </a:solidFill>
              <a:latin typeface="Novecento wide Normal" pitchFamily="50" charset="-18"/>
            </a:endParaRPr>
          </a:p>
        </p:txBody>
      </p:sp>
      <p:pic>
        <p:nvPicPr>
          <p:cNvPr id="3075" name="Picture 2" descr="C:\Users\oem\Dropbox\musk grafika\107_Urząd RPO\logo RZŚ\JPG\RZŚ_podstawowe.jpg"/>
          <p:cNvPicPr>
            <a:picLocks noChangeAspect="1" noChangeArrowheads="1"/>
          </p:cNvPicPr>
          <p:nvPr/>
        </p:nvPicPr>
        <p:blipFill>
          <a:blip r:embed="rId2" cstate="print"/>
          <a:srcRect/>
          <a:stretch>
            <a:fillRect/>
          </a:stretch>
        </p:blipFill>
        <p:spPr bwMode="auto">
          <a:xfrm>
            <a:off x="7667625" y="549275"/>
            <a:ext cx="1000125" cy="749300"/>
          </a:xfrm>
          <a:prstGeom prst="rect">
            <a:avLst/>
          </a:prstGeom>
          <a:noFill/>
          <a:ln w="9525">
            <a:noFill/>
            <a:miter lim="800000"/>
            <a:headEnd/>
            <a:tailEnd/>
          </a:ln>
        </p:spPr>
      </p:pic>
    </p:spTree>
    <p:extLst>
      <p:ext uri="{BB962C8B-B14F-4D97-AF65-F5344CB8AC3E}">
        <p14:creationId xmlns:p14="http://schemas.microsoft.com/office/powerpoint/2010/main" xmlns="" val="5300880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4"/>
          <p:cNvSpPr txBox="1">
            <a:spLocks noChangeArrowheads="1"/>
          </p:cNvSpPr>
          <p:nvPr/>
        </p:nvSpPr>
        <p:spPr bwMode="auto">
          <a:xfrm>
            <a:off x="251520" y="188912"/>
            <a:ext cx="6408712" cy="1077218"/>
          </a:xfrm>
          <a:prstGeom prst="rect">
            <a:avLst/>
          </a:prstGeom>
          <a:noFill/>
          <a:ln w="76200">
            <a:solidFill>
              <a:srgbClr val="636466"/>
            </a:solidFill>
            <a:miter lim="800000"/>
            <a:headEnd/>
            <a:tailEnd/>
          </a:ln>
        </p:spPr>
        <p:txBody>
          <a:bodyPr wrap="square">
            <a:spAutoFit/>
          </a:bodyPr>
          <a:lstStyle/>
          <a:p>
            <a:pPr eaLnBrk="1" hangingPunct="1"/>
            <a:endParaRPr lang="pl-PL" altLang="pl-PL" sz="1600" dirty="0">
              <a:solidFill>
                <a:srgbClr val="636466"/>
              </a:solidFill>
              <a:latin typeface="Novecento wide Normal" pitchFamily="50" charset="-18"/>
            </a:endParaRPr>
          </a:p>
          <a:p>
            <a:pPr algn="ctr" eaLnBrk="1" hangingPunct="1">
              <a:buFont typeface="Arial" charset="0"/>
              <a:buNone/>
            </a:pPr>
            <a:r>
              <a:rPr lang="pl-PL" altLang="pl-PL" sz="2400" b="1" dirty="0" smtClean="0">
                <a:solidFill>
                  <a:srgbClr val="636466"/>
                </a:solidFill>
                <a:latin typeface="Novecento wide Book" pitchFamily="50" charset="-18"/>
              </a:rPr>
              <a:t>INSTRUMENTY WSPIERAJĄCE PROCES REWITALIZACJI  #5A</a:t>
            </a:r>
          </a:p>
        </p:txBody>
      </p:sp>
      <p:pic>
        <p:nvPicPr>
          <p:cNvPr id="10243" name="Picture 2" descr="C:\Users\oem\Dropbox\musk grafika\107_Urząd RPO\logo RZŚ\JPG\RZŚ_podstawowe.jpg"/>
          <p:cNvPicPr>
            <a:picLocks noChangeAspect="1" noChangeArrowheads="1"/>
          </p:cNvPicPr>
          <p:nvPr/>
        </p:nvPicPr>
        <p:blipFill>
          <a:blip r:embed="rId2" cstate="print"/>
          <a:srcRect/>
          <a:stretch>
            <a:fillRect/>
          </a:stretch>
        </p:blipFill>
        <p:spPr bwMode="auto">
          <a:xfrm>
            <a:off x="7667625" y="549275"/>
            <a:ext cx="1000125" cy="749300"/>
          </a:xfrm>
          <a:prstGeom prst="rect">
            <a:avLst/>
          </a:prstGeom>
          <a:noFill/>
          <a:ln w="9525">
            <a:noFill/>
            <a:miter lim="800000"/>
            <a:headEnd/>
            <a:tailEnd/>
          </a:ln>
        </p:spPr>
      </p:pic>
      <p:sp>
        <p:nvSpPr>
          <p:cNvPr id="6" name="Rectangle 7"/>
          <p:cNvSpPr>
            <a:spLocks noChangeArrowheads="1"/>
          </p:cNvSpPr>
          <p:nvPr/>
        </p:nvSpPr>
        <p:spPr bwMode="auto">
          <a:xfrm>
            <a:off x="611560" y="1916832"/>
            <a:ext cx="8208912" cy="3539430"/>
          </a:xfrm>
          <a:prstGeom prst="rect">
            <a:avLst/>
          </a:prstGeom>
          <a:noFill/>
          <a:ln w="38100">
            <a:noFill/>
            <a:miter lim="800000"/>
            <a:headEnd/>
            <a:tailEnd/>
          </a:ln>
        </p:spPr>
        <p:txBody>
          <a:bodyPr wrap="square">
            <a:spAutoFit/>
          </a:bodyPr>
          <a:lstStyle/>
          <a:p>
            <a:pPr marL="342900" indent="-342900" eaLnBrk="1" hangingPunct="1"/>
            <a:r>
              <a:rPr lang="pl-PL" sz="1700" dirty="0" smtClean="0">
                <a:solidFill>
                  <a:srgbClr val="636466"/>
                </a:solidFill>
                <a:latin typeface="Lato" pitchFamily="34" charset="-18"/>
              </a:rPr>
              <a:t>DOTACJE W WYSOKOŚCI MAKSYMALNIE 50% NA REMONTY </a:t>
            </a:r>
          </a:p>
          <a:p>
            <a:pPr marL="342900" lvl="0" indent="-342900" eaLnBrk="1" hangingPunct="1">
              <a:buFont typeface="Arial" pitchFamily="34" charset="0"/>
              <a:buChar char="•"/>
            </a:pPr>
            <a:endParaRPr lang="pl-PL" sz="1700" dirty="0" smtClean="0">
              <a:solidFill>
                <a:srgbClr val="636466"/>
              </a:solidFill>
              <a:latin typeface="Lato" pitchFamily="34" charset="-18"/>
            </a:endParaRPr>
          </a:p>
          <a:p>
            <a:pPr marL="342900" lvl="0" indent="-342900" eaLnBrk="1" hangingPunct="1">
              <a:buFont typeface="Arial" pitchFamily="34" charset="0"/>
              <a:buChar char="•"/>
            </a:pPr>
            <a:r>
              <a:rPr lang="pl-PL" sz="1700" i="1" dirty="0" smtClean="0">
                <a:solidFill>
                  <a:srgbClr val="636466"/>
                </a:solidFill>
                <a:latin typeface="Lato" pitchFamily="34" charset="-18"/>
              </a:rPr>
              <a:t>Narzędzie umożliwia udzielenia wsparcia finansowego właścicielom i użytkownikom wieczystym podejmującym działania remontowe, modernizacyjne i konserwatorskie </a:t>
            </a:r>
            <a:r>
              <a:rPr lang="pl-PL" sz="1700" i="1" u="sng" dirty="0" smtClean="0">
                <a:solidFill>
                  <a:srgbClr val="636466"/>
                </a:solidFill>
                <a:latin typeface="Lato" pitchFamily="34" charset="-18"/>
              </a:rPr>
              <a:t>pod warunkiem realizacji przedsięwzięć rewitalizacyjnych w SSR.</a:t>
            </a:r>
          </a:p>
          <a:p>
            <a:pPr marL="342900" indent="-342900" eaLnBrk="1" hangingPunct="1">
              <a:buFont typeface="Arial" pitchFamily="34" charset="0"/>
              <a:buChar char="•"/>
            </a:pPr>
            <a:endParaRPr lang="pl-PL" sz="1700" i="1" dirty="0" smtClean="0">
              <a:solidFill>
                <a:srgbClr val="636466"/>
              </a:solidFill>
              <a:latin typeface="Lato" pitchFamily="34" charset="-18"/>
            </a:endParaRPr>
          </a:p>
          <a:p>
            <a:pPr marL="342900" indent="-342900" eaLnBrk="1" hangingPunct="1">
              <a:buFont typeface="Arial" pitchFamily="34" charset="0"/>
              <a:buChar char="•"/>
            </a:pPr>
            <a:r>
              <a:rPr lang="pl-PL" sz="1700" i="1" dirty="0" smtClean="0">
                <a:solidFill>
                  <a:srgbClr val="636466"/>
                </a:solidFill>
                <a:latin typeface="Lato" pitchFamily="34" charset="-18"/>
              </a:rPr>
              <a:t>Beneficjent powinien wykazać, że jego projekt przyczyni się do realizacji celów rewitalizacji, które przede wszystkim dotyczącą poprawy jakości życia, ożywienia gospodarczego i podniesienia atrakcyjności przestrzeni miejskiej.</a:t>
            </a:r>
          </a:p>
          <a:p>
            <a:pPr marL="342900" indent="-342900" eaLnBrk="1" hangingPunct="1">
              <a:buFont typeface="Arial" pitchFamily="34" charset="0"/>
              <a:buChar char="•"/>
            </a:pPr>
            <a:endParaRPr lang="pl-PL" sz="1700" i="1" dirty="0" smtClean="0">
              <a:solidFill>
                <a:srgbClr val="636466"/>
              </a:solidFill>
              <a:latin typeface="Lato" pitchFamily="34" charset="-18"/>
            </a:endParaRPr>
          </a:p>
          <a:p>
            <a:pPr marL="342900" indent="-342900" eaLnBrk="1" hangingPunct="1">
              <a:buFont typeface="Arial" pitchFamily="34" charset="0"/>
              <a:buChar char="•"/>
            </a:pPr>
            <a:r>
              <a:rPr lang="pl-PL" sz="1700" i="1" dirty="0" smtClean="0">
                <a:solidFill>
                  <a:srgbClr val="636466"/>
                </a:solidFill>
                <a:latin typeface="Lato" pitchFamily="34" charset="-18"/>
              </a:rPr>
              <a:t>Dotacje do remontów nieruchomości mogą przynieść duże wymierne korzyści, jednocześnie stanowić będą bardzo duże obciążenie dla budżetu gminy, dlatego należy stworzyć bardzo precyzyjny system udzielania dotacji.</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4"/>
          <p:cNvSpPr txBox="1">
            <a:spLocks noChangeArrowheads="1"/>
          </p:cNvSpPr>
          <p:nvPr/>
        </p:nvSpPr>
        <p:spPr bwMode="auto">
          <a:xfrm>
            <a:off x="251520" y="188913"/>
            <a:ext cx="6408712" cy="1109662"/>
          </a:xfrm>
          <a:prstGeom prst="rect">
            <a:avLst/>
          </a:prstGeom>
          <a:noFill/>
          <a:ln w="76200">
            <a:solidFill>
              <a:srgbClr val="636466"/>
            </a:solidFill>
            <a:miter lim="800000"/>
            <a:headEnd/>
            <a:tailEnd/>
          </a:ln>
        </p:spPr>
        <p:txBody>
          <a:bodyPr wrap="square">
            <a:spAutoFit/>
          </a:bodyPr>
          <a:lstStyle/>
          <a:p>
            <a:pPr eaLnBrk="1" hangingPunct="1"/>
            <a:endParaRPr lang="pl-PL" altLang="pl-PL" sz="1600" dirty="0">
              <a:solidFill>
                <a:srgbClr val="636466"/>
              </a:solidFill>
              <a:latin typeface="Novecento wide Normal" pitchFamily="50" charset="-18"/>
            </a:endParaRPr>
          </a:p>
          <a:p>
            <a:pPr algn="ctr" eaLnBrk="1" hangingPunct="1">
              <a:buFont typeface="Arial" charset="0"/>
              <a:buNone/>
            </a:pPr>
            <a:r>
              <a:rPr lang="pl-PL" altLang="pl-PL" sz="2400" b="1" dirty="0" smtClean="0">
                <a:solidFill>
                  <a:srgbClr val="636466"/>
                </a:solidFill>
                <a:latin typeface="Novecento wide Book" pitchFamily="50" charset="-18"/>
              </a:rPr>
              <a:t>INSTRUMENTY WSPIERAJĄCE PROCES REWITALIZACJI  #6</a:t>
            </a:r>
          </a:p>
        </p:txBody>
      </p:sp>
      <p:pic>
        <p:nvPicPr>
          <p:cNvPr id="10243" name="Picture 2" descr="C:\Users\oem\Dropbox\musk grafika\107_Urząd RPO\logo RZŚ\JPG\RZŚ_podstawowe.jpg"/>
          <p:cNvPicPr>
            <a:picLocks noChangeAspect="1" noChangeArrowheads="1"/>
          </p:cNvPicPr>
          <p:nvPr/>
        </p:nvPicPr>
        <p:blipFill>
          <a:blip r:embed="rId2" cstate="print"/>
          <a:srcRect/>
          <a:stretch>
            <a:fillRect/>
          </a:stretch>
        </p:blipFill>
        <p:spPr bwMode="auto">
          <a:xfrm>
            <a:off x="7667625" y="549275"/>
            <a:ext cx="1000125" cy="749300"/>
          </a:xfrm>
          <a:prstGeom prst="rect">
            <a:avLst/>
          </a:prstGeom>
          <a:noFill/>
          <a:ln w="9525">
            <a:noFill/>
            <a:miter lim="800000"/>
            <a:headEnd/>
            <a:tailEnd/>
          </a:ln>
        </p:spPr>
      </p:pic>
      <p:sp>
        <p:nvSpPr>
          <p:cNvPr id="6" name="Rectangle 7"/>
          <p:cNvSpPr>
            <a:spLocks noChangeArrowheads="1"/>
          </p:cNvSpPr>
          <p:nvPr/>
        </p:nvSpPr>
        <p:spPr bwMode="auto">
          <a:xfrm>
            <a:off x="493245" y="1700808"/>
            <a:ext cx="8208912" cy="4755148"/>
          </a:xfrm>
          <a:prstGeom prst="rect">
            <a:avLst/>
          </a:prstGeom>
          <a:noFill/>
          <a:ln w="38100">
            <a:noFill/>
            <a:miter lim="800000"/>
            <a:headEnd/>
            <a:tailEnd/>
          </a:ln>
        </p:spPr>
        <p:txBody>
          <a:bodyPr wrap="square">
            <a:spAutoFit/>
          </a:bodyPr>
          <a:lstStyle/>
          <a:p>
            <a:r>
              <a:rPr lang="pl-PL" sz="1700" dirty="0" smtClean="0">
                <a:solidFill>
                  <a:srgbClr val="636466"/>
                </a:solidFill>
                <a:latin typeface="Lato" pitchFamily="34" charset="-18"/>
              </a:rPr>
              <a:t>ZAKAZ WYDAWANIA DECYZJI O WARUNKACH ZABUDOWY</a:t>
            </a:r>
          </a:p>
          <a:p>
            <a:pPr lvl="0"/>
            <a:endParaRPr lang="pl-PL" sz="1700" dirty="0" smtClean="0">
              <a:solidFill>
                <a:srgbClr val="636466"/>
              </a:solidFill>
              <a:latin typeface="Lato" pitchFamily="34" charset="-18"/>
            </a:endParaRPr>
          </a:p>
          <a:p>
            <a:pPr marL="342900" indent="-342900" eaLnBrk="1" hangingPunct="1">
              <a:buFont typeface="Arial" pitchFamily="34" charset="0"/>
              <a:buChar char="•"/>
            </a:pPr>
            <a:r>
              <a:rPr lang="pl-PL" sz="1700" dirty="0" smtClean="0">
                <a:solidFill>
                  <a:srgbClr val="636466"/>
                </a:solidFill>
                <a:latin typeface="Lato" pitchFamily="34" charset="-18"/>
              </a:rPr>
              <a:t>Rada gminy może ustanowić na obszarze SSR zakaz wydawania decyzji o warunkach zabudowy dla wszystkich albo określonych w tej uchwale zmian sposobu zagospodarowania terenu wymagających tej decyzji.</a:t>
            </a:r>
          </a:p>
          <a:p>
            <a:pPr lvl="0"/>
            <a:endParaRPr lang="pl-PL" sz="1600" dirty="0" smtClean="0"/>
          </a:p>
          <a:p>
            <a:r>
              <a:rPr lang="pl-PL" sz="1700" dirty="0" smtClean="0">
                <a:solidFill>
                  <a:srgbClr val="636466"/>
                </a:solidFill>
                <a:latin typeface="Lato" pitchFamily="34" charset="-18"/>
              </a:rPr>
              <a:t>AKTYWIZACJA OSÓB ŻYJĄCYCH NA OBSZARZE REWITALIZACJI </a:t>
            </a:r>
          </a:p>
          <a:p>
            <a:pPr marL="342900" lvl="0" indent="-342900" eaLnBrk="1" hangingPunct="1">
              <a:buFont typeface="Arial" pitchFamily="34" charset="0"/>
              <a:buChar char="•"/>
            </a:pPr>
            <a:r>
              <a:rPr lang="pl-PL" sz="1700" dirty="0" smtClean="0">
                <a:solidFill>
                  <a:srgbClr val="636466"/>
                </a:solidFill>
                <a:latin typeface="Lato" pitchFamily="34" charset="-18"/>
              </a:rPr>
              <a:t>Na obszarze SSR możliwe jest udzielanie zamówień publicznych w specjalnym trybie, którego celem jest aktywizacja mieszkańców SSR.</a:t>
            </a:r>
          </a:p>
          <a:p>
            <a:pPr lvl="0"/>
            <a:endParaRPr lang="pl-PL" sz="1600" dirty="0" smtClean="0"/>
          </a:p>
          <a:p>
            <a:r>
              <a:rPr lang="pl-PL" sz="1700" dirty="0" smtClean="0">
                <a:solidFill>
                  <a:srgbClr val="636466"/>
                </a:solidFill>
                <a:latin typeface="Lato" pitchFamily="34" charset="-18"/>
              </a:rPr>
              <a:t>NARZĘDZIA ZWIĄZANE Z PRZENOSZENIEM PRAW WŁASNOŚCI NIERUCHOMOŚCI </a:t>
            </a:r>
          </a:p>
          <a:p>
            <a:pPr marL="342900" indent="-342900" eaLnBrk="1" hangingPunct="1">
              <a:buFont typeface="Arial" pitchFamily="34" charset="0"/>
              <a:buChar char="•"/>
            </a:pPr>
            <a:r>
              <a:rPr lang="pl-PL" sz="1700" dirty="0" smtClean="0">
                <a:solidFill>
                  <a:srgbClr val="636466"/>
                </a:solidFill>
                <a:latin typeface="Lato" pitchFamily="34" charset="-18"/>
              </a:rPr>
              <a:t>Ustawa o rewitalizacji wprowadza kilka narzędzi usprawniających proces rewitalizacji w zakresie przenoszenia praw własności (prawo pierwokupu, bonifikaty przy sprzedaży nieruchomości, brak obowiązku wpłat odszkodowań do depozytu sądowego za wywłaszczenie nieruchomości, zaspokojenie roszczeń cywilnoprawnych poprzez świadczenie pieniężne). </a:t>
            </a:r>
          </a:p>
          <a:p>
            <a:pPr lvl="0"/>
            <a:endParaRPr lang="pl-PL" sz="1600" dirty="0" smtClean="0"/>
          </a:p>
          <a:p>
            <a:pPr marL="342900" indent="-342900" eaLnBrk="1" hangingPunct="1">
              <a:buFont typeface="Arial" pitchFamily="34" charset="0"/>
              <a:buChar char="•"/>
            </a:pPr>
            <a:endParaRPr lang="pl-PL" sz="1700" i="1" dirty="0" smtClean="0">
              <a:solidFill>
                <a:srgbClr val="636466"/>
              </a:solidFill>
              <a:latin typeface="Lato" pitchFamily="34" charset="-18"/>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4"/>
          <p:cNvSpPr txBox="1">
            <a:spLocks noChangeArrowheads="1"/>
          </p:cNvSpPr>
          <p:nvPr/>
        </p:nvSpPr>
        <p:spPr bwMode="auto">
          <a:xfrm>
            <a:off x="2699320" y="3645024"/>
            <a:ext cx="6121152" cy="830997"/>
          </a:xfrm>
          <a:prstGeom prst="rect">
            <a:avLst/>
          </a:prstGeom>
          <a:noFill/>
          <a:ln w="76200">
            <a:solidFill>
              <a:srgbClr val="636466"/>
            </a:solidFill>
            <a:miter lim="800000"/>
            <a:headEnd/>
            <a:tailEnd/>
          </a:ln>
        </p:spPr>
        <p:txBody>
          <a:bodyPr wrap="square">
            <a:spAutoFit/>
          </a:bodyPr>
          <a:lstStyle/>
          <a:p>
            <a:pPr algn="ctr" eaLnBrk="1" hangingPunct="1">
              <a:buFont typeface="Arial" charset="0"/>
              <a:buNone/>
            </a:pPr>
            <a:r>
              <a:rPr lang="pl-PL" altLang="pl-PL" sz="2400" b="1" dirty="0" smtClean="0">
                <a:solidFill>
                  <a:srgbClr val="636466"/>
                </a:solidFill>
                <a:latin typeface="Novecento wide Book" pitchFamily="50" charset="-18"/>
              </a:rPr>
              <a:t>DOBRE </a:t>
            </a:r>
            <a:r>
              <a:rPr lang="pl-PL" altLang="pl-PL" sz="2400" b="1" dirty="0">
                <a:solidFill>
                  <a:srgbClr val="636466"/>
                </a:solidFill>
                <a:latin typeface="Novecento wide Book" pitchFamily="50" charset="-18"/>
              </a:rPr>
              <a:t>PRAKTYKI I NAJCZĘŚCIEJ POPEŁNIANE </a:t>
            </a:r>
            <a:r>
              <a:rPr lang="pl-PL" altLang="pl-PL" sz="2400" b="1" dirty="0" smtClean="0">
                <a:solidFill>
                  <a:srgbClr val="636466"/>
                </a:solidFill>
                <a:latin typeface="Novecento wide Book" pitchFamily="50" charset="-18"/>
              </a:rPr>
              <a:t>BŁĘDY </a:t>
            </a:r>
          </a:p>
        </p:txBody>
      </p:sp>
      <p:pic>
        <p:nvPicPr>
          <p:cNvPr id="13315" name="Picture 2" descr="C:\Users\oem\Dropbox\musk grafika\107_Urząd RPO\logo RZŚ\JPG\RZŚ_podstawowe.jpg"/>
          <p:cNvPicPr>
            <a:picLocks noChangeAspect="1" noChangeArrowheads="1"/>
          </p:cNvPicPr>
          <p:nvPr/>
        </p:nvPicPr>
        <p:blipFill>
          <a:blip r:embed="rId2" cstate="print"/>
          <a:srcRect/>
          <a:stretch>
            <a:fillRect/>
          </a:stretch>
        </p:blipFill>
        <p:spPr bwMode="auto">
          <a:xfrm>
            <a:off x="7667625" y="549275"/>
            <a:ext cx="1000125" cy="749300"/>
          </a:xfrm>
          <a:prstGeom prst="rect">
            <a:avLst/>
          </a:prstGeom>
          <a:noFill/>
          <a:ln w="9525">
            <a:noFill/>
            <a:miter lim="800000"/>
            <a:headEnd/>
            <a:tailEnd/>
          </a:ln>
        </p:spPr>
      </p:pic>
      <p:sp>
        <p:nvSpPr>
          <p:cNvPr id="6" name="Rectangle 7"/>
          <p:cNvSpPr>
            <a:spLocks noChangeArrowheads="1"/>
          </p:cNvSpPr>
          <p:nvPr/>
        </p:nvSpPr>
        <p:spPr bwMode="auto">
          <a:xfrm>
            <a:off x="611560" y="5373216"/>
            <a:ext cx="8208912" cy="338554"/>
          </a:xfrm>
          <a:prstGeom prst="rect">
            <a:avLst/>
          </a:prstGeom>
          <a:noFill/>
          <a:ln w="38100">
            <a:noFill/>
            <a:miter lim="800000"/>
            <a:headEnd/>
            <a:tailEnd/>
          </a:ln>
        </p:spPr>
        <p:txBody>
          <a:bodyPr wrap="square">
            <a:spAutoFit/>
          </a:bodyPr>
          <a:lstStyle/>
          <a:p>
            <a:pPr marL="342900" indent="-342900" eaLnBrk="1" hangingPunct="1"/>
            <a:endParaRPr lang="pl-PL" sz="1600" dirty="0" smtClean="0">
              <a:solidFill>
                <a:srgbClr val="636466"/>
              </a:solidFill>
              <a:latin typeface="Lato" pitchFamily="34" charset="-18"/>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4"/>
          <p:cNvSpPr txBox="1">
            <a:spLocks noChangeArrowheads="1"/>
          </p:cNvSpPr>
          <p:nvPr/>
        </p:nvSpPr>
        <p:spPr bwMode="auto">
          <a:xfrm>
            <a:off x="250825" y="188913"/>
            <a:ext cx="6265863" cy="830997"/>
          </a:xfrm>
          <a:prstGeom prst="rect">
            <a:avLst/>
          </a:prstGeom>
          <a:noFill/>
          <a:ln w="76200">
            <a:solidFill>
              <a:srgbClr val="636466"/>
            </a:solidFill>
            <a:miter lim="800000"/>
            <a:headEnd/>
            <a:tailEnd/>
          </a:ln>
        </p:spPr>
        <p:txBody>
          <a:bodyPr>
            <a:spAutoFit/>
          </a:bodyPr>
          <a:lstStyle/>
          <a:p>
            <a:pPr algn="ctr" eaLnBrk="1" hangingPunct="1">
              <a:buFont typeface="Arial" charset="0"/>
              <a:buNone/>
            </a:pPr>
            <a:r>
              <a:rPr lang="pl-PL" altLang="pl-PL" sz="2400" b="1" dirty="0" smtClean="0">
                <a:solidFill>
                  <a:srgbClr val="636466"/>
                </a:solidFill>
                <a:latin typeface="Novecento wide Book" pitchFamily="50" charset="-18"/>
              </a:rPr>
              <a:t>Etap diagnozy i delimitacji obszarów #1</a:t>
            </a:r>
            <a:endParaRPr lang="pl-PL" altLang="pl-PL" sz="2400" b="1" dirty="0">
              <a:solidFill>
                <a:srgbClr val="636466"/>
              </a:solidFill>
              <a:latin typeface="Novecento wide Book" pitchFamily="50" charset="-18"/>
            </a:endParaRPr>
          </a:p>
        </p:txBody>
      </p:sp>
      <p:pic>
        <p:nvPicPr>
          <p:cNvPr id="13315" name="Picture 2" descr="C:\Users\oem\Dropbox\musk grafika\107_Urząd RPO\logo RZŚ\JPG\RZŚ_podstawowe.jpg"/>
          <p:cNvPicPr>
            <a:picLocks noChangeAspect="1" noChangeArrowheads="1"/>
          </p:cNvPicPr>
          <p:nvPr/>
        </p:nvPicPr>
        <p:blipFill>
          <a:blip r:embed="rId2" cstate="print"/>
          <a:srcRect/>
          <a:stretch>
            <a:fillRect/>
          </a:stretch>
        </p:blipFill>
        <p:spPr bwMode="auto">
          <a:xfrm>
            <a:off x="7667625" y="549275"/>
            <a:ext cx="1000125" cy="749300"/>
          </a:xfrm>
          <a:prstGeom prst="rect">
            <a:avLst/>
          </a:prstGeom>
          <a:noFill/>
          <a:ln w="9525">
            <a:noFill/>
            <a:miter lim="800000"/>
            <a:headEnd/>
            <a:tailEnd/>
          </a:ln>
        </p:spPr>
      </p:pic>
      <p:sp>
        <p:nvSpPr>
          <p:cNvPr id="6" name="Rectangle 7"/>
          <p:cNvSpPr>
            <a:spLocks noChangeArrowheads="1"/>
          </p:cNvSpPr>
          <p:nvPr/>
        </p:nvSpPr>
        <p:spPr bwMode="auto">
          <a:xfrm>
            <a:off x="467544" y="1700808"/>
            <a:ext cx="8208912" cy="3785652"/>
          </a:xfrm>
          <a:prstGeom prst="rect">
            <a:avLst/>
          </a:prstGeom>
          <a:noFill/>
          <a:ln w="38100">
            <a:noFill/>
            <a:miter lim="800000"/>
            <a:headEnd/>
            <a:tailEnd/>
          </a:ln>
        </p:spPr>
        <p:txBody>
          <a:bodyPr wrap="square">
            <a:spAutoFit/>
          </a:bodyPr>
          <a:lstStyle/>
          <a:p>
            <a:pPr marL="342900" indent="-342900" eaLnBrk="1" hangingPunct="1"/>
            <a:r>
              <a:rPr lang="pl-PL" sz="1600" dirty="0" smtClean="0">
                <a:solidFill>
                  <a:srgbClr val="636466"/>
                </a:solidFill>
                <a:latin typeface="Lato" pitchFamily="34" charset="-18"/>
              </a:rPr>
              <a:t>KTÓRE ZJAWISKA KRYZYSOWE DIAGNOZOWAĆ I W JAKI SPOSÓB?</a:t>
            </a:r>
          </a:p>
          <a:p>
            <a:pPr marL="342900" indent="-342900" eaLnBrk="1" hangingPunct="1"/>
            <a:endParaRPr lang="pl-PL" sz="1600" dirty="0">
              <a:solidFill>
                <a:srgbClr val="636466"/>
              </a:solidFill>
              <a:latin typeface="Lato" pitchFamily="34" charset="-18"/>
            </a:endParaRPr>
          </a:p>
          <a:p>
            <a:pPr marL="342900" indent="-342900" eaLnBrk="1" hangingPunct="1">
              <a:buFont typeface="Arial" charset="0"/>
              <a:buChar char="•"/>
            </a:pPr>
            <a:r>
              <a:rPr lang="pl-PL" sz="1600" u="sng" dirty="0" smtClean="0">
                <a:solidFill>
                  <a:srgbClr val="636466"/>
                </a:solidFill>
                <a:latin typeface="Lato" pitchFamily="34" charset="-18"/>
              </a:rPr>
              <a:t>Negatywne zjawiska społeczne: </a:t>
            </a:r>
            <a:r>
              <a:rPr lang="pl-PL" sz="1600" dirty="0" smtClean="0">
                <a:solidFill>
                  <a:srgbClr val="636466"/>
                </a:solidFill>
                <a:latin typeface="Lato" pitchFamily="34" charset="-18"/>
              </a:rPr>
              <a:t>depopulacja, starzenie się społeczności, ubóstwo i różne formy wykluczenia społecznego, bezrobocie, niski poziom edukacji lub kapitału społecznego, niewystarczający poziom uczestnictwa w życiu publicznymi i kulturalnym;</a:t>
            </a:r>
          </a:p>
          <a:p>
            <a:pPr marL="342900" indent="-342900" eaLnBrk="1" hangingPunct="1">
              <a:buFont typeface="Arial" charset="0"/>
              <a:buChar char="•"/>
            </a:pPr>
            <a:r>
              <a:rPr lang="pl-PL" sz="1600" u="sng" dirty="0" smtClean="0">
                <a:solidFill>
                  <a:srgbClr val="636466"/>
                </a:solidFill>
                <a:latin typeface="Lato" pitchFamily="34" charset="-18"/>
              </a:rPr>
              <a:t>Negatywne zjawiska gospodarcze: </a:t>
            </a:r>
            <a:r>
              <a:rPr lang="pl-PL" sz="1600" dirty="0" smtClean="0">
                <a:solidFill>
                  <a:srgbClr val="636466"/>
                </a:solidFill>
                <a:latin typeface="Lato" pitchFamily="34" charset="-18"/>
              </a:rPr>
              <a:t>niski poziom przedsiębiorczości, słaba kondycja lokalnych przedsiębiorstw;</a:t>
            </a:r>
          </a:p>
          <a:p>
            <a:pPr marL="342900" indent="-342900" eaLnBrk="1" hangingPunct="1">
              <a:buFont typeface="Arial" charset="0"/>
              <a:buChar char="•"/>
            </a:pPr>
            <a:r>
              <a:rPr lang="pl-PL" sz="1600" u="sng" dirty="0" smtClean="0">
                <a:solidFill>
                  <a:srgbClr val="636466"/>
                </a:solidFill>
                <a:latin typeface="Lato" pitchFamily="34" charset="-18"/>
              </a:rPr>
              <a:t>Negatywne zjawiska środowiskowe: </a:t>
            </a:r>
            <a:r>
              <a:rPr lang="pl-PL" sz="1600" dirty="0" smtClean="0">
                <a:solidFill>
                  <a:srgbClr val="636466"/>
                </a:solidFill>
                <a:latin typeface="Lato" pitchFamily="34" charset="-18"/>
              </a:rPr>
              <a:t>przekroczenie standardów jakości środowiska, obecność niebezpiecznych odpadów;</a:t>
            </a:r>
          </a:p>
          <a:p>
            <a:pPr marL="342900" indent="-342900" eaLnBrk="1" hangingPunct="1">
              <a:buFont typeface="Arial" charset="0"/>
              <a:buChar char="•"/>
            </a:pPr>
            <a:r>
              <a:rPr lang="pl-PL" sz="1600" u="sng" dirty="0" smtClean="0">
                <a:solidFill>
                  <a:srgbClr val="636466"/>
                </a:solidFill>
                <a:latin typeface="Lato" pitchFamily="34" charset="-18"/>
              </a:rPr>
              <a:t>Negatywne zjawiska przestrzenno-funkcjonalne: </a:t>
            </a:r>
            <a:r>
              <a:rPr lang="pl-PL" sz="1600" dirty="0" smtClean="0">
                <a:solidFill>
                  <a:srgbClr val="636466"/>
                </a:solidFill>
                <a:latin typeface="Lato" pitchFamily="34" charset="-18"/>
              </a:rPr>
              <a:t>niewystarczające wyposażenie w infrastrukturę techniczną i społeczną lub jej zły stan techniczny, brak dostępu do podstawowych usług lub ich niska jakość, niedostosowanie rozwiązań urbanistycznych do zmieniających się funkcji obszaru, niski poziom obsługi komunikacyjnej, niedobór lub niska jakość terenów publicznych,</a:t>
            </a:r>
          </a:p>
          <a:p>
            <a:pPr marL="342900" indent="-342900" eaLnBrk="1" hangingPunct="1">
              <a:buFont typeface="Arial" charset="0"/>
              <a:buChar char="•"/>
            </a:pPr>
            <a:r>
              <a:rPr lang="pl-PL" sz="1600" u="sng" dirty="0" smtClean="0">
                <a:solidFill>
                  <a:srgbClr val="636466"/>
                </a:solidFill>
                <a:latin typeface="Lato" pitchFamily="34" charset="-18"/>
              </a:rPr>
              <a:t>Negatywne zjawiska techniczne: </a:t>
            </a:r>
            <a:r>
              <a:rPr lang="pl-PL" sz="1600" dirty="0" smtClean="0">
                <a:solidFill>
                  <a:srgbClr val="636466"/>
                </a:solidFill>
                <a:latin typeface="Lato" pitchFamily="34" charset="-18"/>
              </a:rPr>
              <a:t>degradacja stanu technicznego obiektów budowlanych</a:t>
            </a:r>
          </a:p>
        </p:txBody>
      </p:sp>
    </p:spTree>
    <p:extLst>
      <p:ext uri="{BB962C8B-B14F-4D97-AF65-F5344CB8AC3E}">
        <p14:creationId xmlns:p14="http://schemas.microsoft.com/office/powerpoint/2010/main" xmlns="" val="29819855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4"/>
          <p:cNvSpPr txBox="1">
            <a:spLocks noChangeArrowheads="1"/>
          </p:cNvSpPr>
          <p:nvPr/>
        </p:nvSpPr>
        <p:spPr bwMode="auto">
          <a:xfrm>
            <a:off x="250825" y="188913"/>
            <a:ext cx="6265863" cy="1308050"/>
          </a:xfrm>
          <a:prstGeom prst="rect">
            <a:avLst/>
          </a:prstGeom>
          <a:noFill/>
          <a:ln w="76200">
            <a:solidFill>
              <a:srgbClr val="636466"/>
            </a:solidFill>
            <a:miter lim="800000"/>
            <a:headEnd/>
            <a:tailEnd/>
          </a:ln>
        </p:spPr>
        <p:txBody>
          <a:bodyPr>
            <a:spAutoFit/>
          </a:bodyPr>
          <a:lstStyle/>
          <a:p>
            <a:pPr eaLnBrk="1" hangingPunct="1"/>
            <a:endParaRPr lang="pl-PL" altLang="pl-PL" sz="1600" dirty="0">
              <a:solidFill>
                <a:srgbClr val="636466"/>
              </a:solidFill>
              <a:latin typeface="Novecento wide Normal" pitchFamily="50" charset="-18"/>
            </a:endParaRPr>
          </a:p>
          <a:p>
            <a:pPr algn="ctr" eaLnBrk="1" hangingPunct="1">
              <a:buFont typeface="Arial" charset="0"/>
              <a:buNone/>
            </a:pPr>
            <a:r>
              <a:rPr lang="pl-PL" altLang="pl-PL" sz="2400" b="1" dirty="0" smtClean="0">
                <a:solidFill>
                  <a:srgbClr val="636466"/>
                </a:solidFill>
                <a:latin typeface="Novecento wide Book" pitchFamily="50" charset="-18"/>
              </a:rPr>
              <a:t>Etap diagnozy i delimitacji obszarów #2</a:t>
            </a:r>
            <a:endParaRPr lang="pl-PL" altLang="pl-PL" sz="2400" b="1" dirty="0">
              <a:solidFill>
                <a:srgbClr val="636466"/>
              </a:solidFill>
              <a:latin typeface="Novecento wide Book" pitchFamily="50" charset="-18"/>
            </a:endParaRPr>
          </a:p>
          <a:p>
            <a:pPr algn="ctr" eaLnBrk="1" hangingPunct="1">
              <a:buFont typeface="Arial" charset="0"/>
              <a:buNone/>
            </a:pPr>
            <a:endParaRPr lang="pl-PL" altLang="pl-PL" sz="1500" b="1" dirty="0">
              <a:solidFill>
                <a:srgbClr val="636466"/>
              </a:solidFill>
              <a:latin typeface="Novecento wide Normal" pitchFamily="50" charset="-18"/>
            </a:endParaRPr>
          </a:p>
        </p:txBody>
      </p:sp>
      <p:pic>
        <p:nvPicPr>
          <p:cNvPr id="13315" name="Picture 2" descr="C:\Users\oem\Dropbox\musk grafika\107_Urząd RPO\logo RZŚ\JPG\RZŚ_podstawowe.jpg"/>
          <p:cNvPicPr>
            <a:picLocks noChangeAspect="1" noChangeArrowheads="1"/>
          </p:cNvPicPr>
          <p:nvPr/>
        </p:nvPicPr>
        <p:blipFill>
          <a:blip r:embed="rId2" cstate="print"/>
          <a:srcRect/>
          <a:stretch>
            <a:fillRect/>
          </a:stretch>
        </p:blipFill>
        <p:spPr bwMode="auto">
          <a:xfrm>
            <a:off x="7667625" y="549275"/>
            <a:ext cx="1000125" cy="749300"/>
          </a:xfrm>
          <a:prstGeom prst="rect">
            <a:avLst/>
          </a:prstGeom>
          <a:noFill/>
          <a:ln w="9525">
            <a:noFill/>
            <a:miter lim="800000"/>
            <a:headEnd/>
            <a:tailEnd/>
          </a:ln>
        </p:spPr>
      </p:pic>
      <p:sp>
        <p:nvSpPr>
          <p:cNvPr id="6" name="Rectangle 7"/>
          <p:cNvSpPr>
            <a:spLocks noChangeArrowheads="1"/>
          </p:cNvSpPr>
          <p:nvPr/>
        </p:nvSpPr>
        <p:spPr bwMode="auto">
          <a:xfrm>
            <a:off x="467544" y="1700808"/>
            <a:ext cx="8208912" cy="4031873"/>
          </a:xfrm>
          <a:prstGeom prst="rect">
            <a:avLst/>
          </a:prstGeom>
          <a:noFill/>
          <a:ln w="38100">
            <a:noFill/>
            <a:miter lim="800000"/>
            <a:headEnd/>
            <a:tailEnd/>
          </a:ln>
        </p:spPr>
        <p:txBody>
          <a:bodyPr wrap="square">
            <a:spAutoFit/>
          </a:bodyPr>
          <a:lstStyle/>
          <a:p>
            <a:pPr marL="342900" indent="-342900" eaLnBrk="1" hangingPunct="1"/>
            <a:r>
              <a:rPr lang="pl-PL" sz="1600" dirty="0" smtClean="0">
                <a:solidFill>
                  <a:srgbClr val="636466"/>
                </a:solidFill>
                <a:latin typeface="Lato" pitchFamily="34" charset="-18"/>
              </a:rPr>
              <a:t>WAŻNE ABY PRZEPROWADZIĆ POGŁĘBIONĄ DIAGNOZĘ OBSZARU REWITALIZACJI!</a:t>
            </a:r>
          </a:p>
          <a:p>
            <a:pPr marL="342900" indent="-342900" eaLnBrk="1" hangingPunct="1"/>
            <a:endParaRPr lang="pl-PL" sz="1600" dirty="0">
              <a:solidFill>
                <a:srgbClr val="636466"/>
              </a:solidFill>
              <a:latin typeface="Lato" pitchFamily="34" charset="-18"/>
            </a:endParaRPr>
          </a:p>
          <a:p>
            <a:pPr marL="342900" indent="-342900" eaLnBrk="1" hangingPunct="1">
              <a:buFont typeface="+mj-lt"/>
              <a:buAutoNum type="arabicPeriod"/>
            </a:pPr>
            <a:r>
              <a:rPr lang="pl-PL" sz="1600" dirty="0" smtClean="0">
                <a:solidFill>
                  <a:srgbClr val="636466"/>
                </a:solidFill>
                <a:latin typeface="Lato" pitchFamily="34" charset="-18"/>
              </a:rPr>
              <a:t>Diagnoza w oparciu o zestaw wybranych wskaźników</a:t>
            </a:r>
          </a:p>
          <a:p>
            <a:pPr marL="342900" indent="-342900" eaLnBrk="1" hangingPunct="1">
              <a:buFont typeface="+mj-lt"/>
              <a:buAutoNum type="arabicPeriod"/>
            </a:pPr>
            <a:r>
              <a:rPr lang="pl-PL" sz="1600" dirty="0" smtClean="0">
                <a:solidFill>
                  <a:srgbClr val="636466"/>
                </a:solidFill>
                <a:latin typeface="Lato" pitchFamily="34" charset="-18"/>
              </a:rPr>
              <a:t>Delimitacja obszaru zdegradowanego i obszaru rewitalizacji</a:t>
            </a:r>
          </a:p>
          <a:p>
            <a:pPr marL="342900" indent="-342900" eaLnBrk="1" hangingPunct="1">
              <a:buFont typeface="+mj-lt"/>
              <a:buAutoNum type="arabicPeriod"/>
            </a:pPr>
            <a:r>
              <a:rPr lang="pl-PL" sz="1600" dirty="0" smtClean="0">
                <a:solidFill>
                  <a:srgbClr val="636466"/>
                </a:solidFill>
                <a:latin typeface="Lato" pitchFamily="34" charset="-18"/>
              </a:rPr>
              <a:t>Pogłębiona diagnoza obszaru rewitalizacji</a:t>
            </a:r>
          </a:p>
          <a:p>
            <a:pPr marL="342900" indent="-342900" eaLnBrk="1" hangingPunct="1">
              <a:buFont typeface="+mj-lt"/>
              <a:buAutoNum type="arabicPeriod"/>
            </a:pPr>
            <a:endParaRPr lang="pl-PL" sz="1600" dirty="0" smtClean="0">
              <a:solidFill>
                <a:srgbClr val="636466"/>
              </a:solidFill>
              <a:latin typeface="Lato" pitchFamily="34" charset="-18"/>
            </a:endParaRPr>
          </a:p>
          <a:p>
            <a:pPr marL="800100" lvl="1" indent="-342900" eaLnBrk="1" hangingPunct="1">
              <a:buFont typeface="Arial" pitchFamily="34" charset="0"/>
              <a:buChar char="•"/>
            </a:pPr>
            <a:r>
              <a:rPr lang="pl-PL" sz="1600" u="sng" dirty="0" smtClean="0">
                <a:solidFill>
                  <a:srgbClr val="636466"/>
                </a:solidFill>
                <a:latin typeface="Lato" pitchFamily="34" charset="-18"/>
              </a:rPr>
              <a:t>Szczegółowa analiza negatywnych zjawisk kryzysowych ze wskazaniem ich przyczyn i skutków. </a:t>
            </a:r>
            <a:r>
              <a:rPr lang="pl-PL" sz="1600" dirty="0" smtClean="0">
                <a:solidFill>
                  <a:srgbClr val="636466"/>
                </a:solidFill>
                <a:latin typeface="Lato" pitchFamily="34" charset="-18"/>
              </a:rPr>
              <a:t>Na przykład z analizy wskaźników uzyskujemy wiedzę na temat koncentracji osób korzystających z pomocy społecznej na danym obszarze. Natomiast analiza pogłębiona powinna wskazać co jest przyczyną ubóstwa, czy nie wiąże się ono z zachowaniami patologicznymi, jakie konsekwencje niesie dla dzieci i młodzieży itp. Tego typu informacje uzyskujemy w trakcie spotkań z pracownikami MOPS oraz mieszkańcami.</a:t>
            </a:r>
          </a:p>
          <a:p>
            <a:pPr marL="800100" lvl="1" indent="-342900" eaLnBrk="1" hangingPunct="1">
              <a:buFont typeface="Arial" pitchFamily="34" charset="0"/>
              <a:buChar char="•"/>
            </a:pPr>
            <a:r>
              <a:rPr lang="pl-PL" sz="1600" u="sng" dirty="0" smtClean="0">
                <a:solidFill>
                  <a:srgbClr val="636466"/>
                </a:solidFill>
                <a:latin typeface="Lato" pitchFamily="34" charset="-18"/>
              </a:rPr>
              <a:t>Analiza lokalnych potencjałów</a:t>
            </a:r>
            <a:r>
              <a:rPr lang="pl-PL" sz="1600" dirty="0" smtClean="0">
                <a:solidFill>
                  <a:srgbClr val="636466"/>
                </a:solidFill>
                <a:latin typeface="Lato" pitchFamily="34" charset="-18"/>
              </a:rPr>
              <a:t>, które będą stanowić podstawę do tworzenia projektów rewitalizacji. Analiza ma na celu doprecyzowanie grupy docelowej do której w pierwszej kolejności będzie skierowane wsparcie.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4"/>
          <p:cNvSpPr txBox="1">
            <a:spLocks noChangeArrowheads="1"/>
          </p:cNvSpPr>
          <p:nvPr/>
        </p:nvSpPr>
        <p:spPr bwMode="auto">
          <a:xfrm>
            <a:off x="137947" y="188640"/>
            <a:ext cx="7488832" cy="1077218"/>
          </a:xfrm>
          <a:prstGeom prst="rect">
            <a:avLst/>
          </a:prstGeom>
          <a:noFill/>
          <a:ln w="76200">
            <a:solidFill>
              <a:srgbClr val="636466"/>
            </a:solidFill>
            <a:miter lim="800000"/>
            <a:headEnd/>
            <a:tailEnd/>
          </a:ln>
        </p:spPr>
        <p:txBody>
          <a:bodyPr wrap="square">
            <a:spAutoFit/>
          </a:bodyPr>
          <a:lstStyle/>
          <a:p>
            <a:pPr eaLnBrk="1" hangingPunct="1"/>
            <a:endParaRPr lang="pl-PL" altLang="pl-PL" sz="1600" dirty="0">
              <a:solidFill>
                <a:srgbClr val="636466"/>
              </a:solidFill>
              <a:latin typeface="Novecento wide Normal" pitchFamily="50" charset="-18"/>
            </a:endParaRPr>
          </a:p>
          <a:p>
            <a:pPr algn="ctr" eaLnBrk="1" hangingPunct="1">
              <a:buFont typeface="Arial" charset="0"/>
              <a:buNone/>
            </a:pPr>
            <a:r>
              <a:rPr lang="pl-PL" altLang="pl-PL" sz="2400" b="1" dirty="0" smtClean="0">
                <a:solidFill>
                  <a:srgbClr val="636466"/>
                </a:solidFill>
                <a:latin typeface="Novecento wide Book" pitchFamily="50" charset="-18"/>
              </a:rPr>
              <a:t>Etap diagnozy i delimitacji obszarów #3 (przykład Dąbrowy Górniczej)</a:t>
            </a:r>
          </a:p>
        </p:txBody>
      </p:sp>
      <p:pic>
        <p:nvPicPr>
          <p:cNvPr id="13315" name="Picture 2" descr="C:\Users\oem\Dropbox\musk grafika\107_Urząd RPO\logo RZŚ\JPG\RZŚ_podstawowe.jpg"/>
          <p:cNvPicPr>
            <a:picLocks noChangeAspect="1" noChangeArrowheads="1"/>
          </p:cNvPicPr>
          <p:nvPr/>
        </p:nvPicPr>
        <p:blipFill>
          <a:blip r:embed="rId2" cstate="print"/>
          <a:srcRect/>
          <a:stretch>
            <a:fillRect/>
          </a:stretch>
        </p:blipFill>
        <p:spPr bwMode="auto">
          <a:xfrm>
            <a:off x="7667625" y="549275"/>
            <a:ext cx="1000125" cy="749300"/>
          </a:xfrm>
          <a:prstGeom prst="rect">
            <a:avLst/>
          </a:prstGeom>
          <a:noFill/>
          <a:ln w="9525">
            <a:noFill/>
            <a:miter lim="800000"/>
            <a:headEnd/>
            <a:tailEnd/>
          </a:ln>
        </p:spPr>
      </p:pic>
      <p:pic>
        <p:nvPicPr>
          <p:cNvPr id="13316" name="Obraz 1"/>
          <p:cNvPicPr>
            <a:picLocks noChangeAspect="1"/>
          </p:cNvPicPr>
          <p:nvPr/>
        </p:nvPicPr>
        <p:blipFill>
          <a:blip r:embed="rId3" cstate="print"/>
          <a:srcRect/>
          <a:stretch>
            <a:fillRect/>
          </a:stretch>
        </p:blipFill>
        <p:spPr bwMode="auto">
          <a:xfrm>
            <a:off x="4572000" y="5802313"/>
            <a:ext cx="4187825" cy="625475"/>
          </a:xfrm>
          <a:prstGeom prst="rect">
            <a:avLst/>
          </a:prstGeom>
          <a:noFill/>
          <a:ln w="9525">
            <a:noFill/>
            <a:miter lim="800000"/>
            <a:headEnd/>
            <a:tailEnd/>
          </a:ln>
        </p:spPr>
      </p:pic>
      <p:graphicFrame>
        <p:nvGraphicFramePr>
          <p:cNvPr id="6" name="Tabela 5"/>
          <p:cNvGraphicFramePr>
            <a:graphicFrameLocks noGrp="1"/>
          </p:cNvGraphicFramePr>
          <p:nvPr/>
        </p:nvGraphicFramePr>
        <p:xfrm>
          <a:off x="110241" y="1343335"/>
          <a:ext cx="8964483" cy="5386232"/>
        </p:xfrm>
        <a:graphic>
          <a:graphicData uri="http://schemas.openxmlformats.org/drawingml/2006/table">
            <a:tbl>
              <a:tblPr/>
              <a:tblGrid>
                <a:gridCol w="1301997">
                  <a:extLst>
                    <a:ext uri="{9D8B030D-6E8A-4147-A177-3AD203B41FA5}">
                      <a16:colId xmlns:a16="http://schemas.microsoft.com/office/drawing/2014/main" xmlns="" val="20000"/>
                    </a:ext>
                  </a:extLst>
                </a:gridCol>
                <a:gridCol w="766115">
                  <a:extLst>
                    <a:ext uri="{9D8B030D-6E8A-4147-A177-3AD203B41FA5}">
                      <a16:colId xmlns:a16="http://schemas.microsoft.com/office/drawing/2014/main" xmlns="" val="20001"/>
                    </a:ext>
                  </a:extLst>
                </a:gridCol>
                <a:gridCol w="766115">
                  <a:extLst>
                    <a:ext uri="{9D8B030D-6E8A-4147-A177-3AD203B41FA5}">
                      <a16:colId xmlns:a16="http://schemas.microsoft.com/office/drawing/2014/main" xmlns="" val="20002"/>
                    </a:ext>
                  </a:extLst>
                </a:gridCol>
                <a:gridCol w="766115">
                  <a:extLst>
                    <a:ext uri="{9D8B030D-6E8A-4147-A177-3AD203B41FA5}">
                      <a16:colId xmlns:a16="http://schemas.microsoft.com/office/drawing/2014/main" xmlns="" val="20003"/>
                    </a:ext>
                  </a:extLst>
                </a:gridCol>
                <a:gridCol w="766115">
                  <a:extLst>
                    <a:ext uri="{9D8B030D-6E8A-4147-A177-3AD203B41FA5}">
                      <a16:colId xmlns:a16="http://schemas.microsoft.com/office/drawing/2014/main" xmlns="" val="20004"/>
                    </a:ext>
                  </a:extLst>
                </a:gridCol>
                <a:gridCol w="766783">
                  <a:extLst>
                    <a:ext uri="{9D8B030D-6E8A-4147-A177-3AD203B41FA5}">
                      <a16:colId xmlns:a16="http://schemas.microsoft.com/office/drawing/2014/main" xmlns="" val="20005"/>
                    </a:ext>
                  </a:extLst>
                </a:gridCol>
                <a:gridCol w="766115">
                  <a:extLst>
                    <a:ext uri="{9D8B030D-6E8A-4147-A177-3AD203B41FA5}">
                      <a16:colId xmlns:a16="http://schemas.microsoft.com/office/drawing/2014/main" xmlns="" val="20006"/>
                    </a:ext>
                  </a:extLst>
                </a:gridCol>
                <a:gridCol w="766115">
                  <a:extLst>
                    <a:ext uri="{9D8B030D-6E8A-4147-A177-3AD203B41FA5}">
                      <a16:colId xmlns:a16="http://schemas.microsoft.com/office/drawing/2014/main" xmlns="" val="20007"/>
                    </a:ext>
                  </a:extLst>
                </a:gridCol>
                <a:gridCol w="766115">
                  <a:extLst>
                    <a:ext uri="{9D8B030D-6E8A-4147-A177-3AD203B41FA5}">
                      <a16:colId xmlns:a16="http://schemas.microsoft.com/office/drawing/2014/main" xmlns="" val="20008"/>
                    </a:ext>
                  </a:extLst>
                </a:gridCol>
                <a:gridCol w="766115">
                  <a:extLst>
                    <a:ext uri="{9D8B030D-6E8A-4147-A177-3AD203B41FA5}">
                      <a16:colId xmlns:a16="http://schemas.microsoft.com/office/drawing/2014/main" xmlns="" val="20009"/>
                    </a:ext>
                  </a:extLst>
                </a:gridCol>
                <a:gridCol w="766783">
                  <a:extLst>
                    <a:ext uri="{9D8B030D-6E8A-4147-A177-3AD203B41FA5}">
                      <a16:colId xmlns:a16="http://schemas.microsoft.com/office/drawing/2014/main" xmlns="" val="20010"/>
                    </a:ext>
                  </a:extLst>
                </a:gridCol>
              </a:tblGrid>
              <a:tr h="565511">
                <a:tc>
                  <a:txBody>
                    <a:bodyPr/>
                    <a:lstStyle/>
                    <a:p>
                      <a:pPr algn="ctr">
                        <a:spcAft>
                          <a:spcPts val="0"/>
                        </a:spcAft>
                      </a:pPr>
                      <a:r>
                        <a:rPr lang="pl-PL" sz="1000" b="0" dirty="0">
                          <a:latin typeface="Lato"/>
                          <a:ea typeface="Times New Roman"/>
                          <a:cs typeface="Times New Roman"/>
                        </a:rPr>
                        <a:t>DBP</a:t>
                      </a: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spcAft>
                          <a:spcPts val="0"/>
                        </a:spcAft>
                      </a:pPr>
                      <a:r>
                        <a:rPr lang="pl-PL" sz="1000" b="0">
                          <a:latin typeface="Lato"/>
                          <a:ea typeface="Times New Roman"/>
                          <a:cs typeface="Times New Roman"/>
                        </a:rPr>
                        <a:t>Depopulacja</a:t>
                      </a: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spcAft>
                          <a:spcPts val="0"/>
                        </a:spcAft>
                      </a:pPr>
                      <a:r>
                        <a:rPr lang="pl-PL" sz="1000" b="0">
                          <a:latin typeface="Lato"/>
                          <a:ea typeface="Times New Roman"/>
                          <a:cs typeface="Times New Roman"/>
                        </a:rPr>
                        <a:t>Bezrobocie</a:t>
                      </a: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spcAft>
                          <a:spcPts val="0"/>
                        </a:spcAft>
                      </a:pPr>
                      <a:r>
                        <a:rPr lang="pl-PL" sz="1000" b="0">
                          <a:latin typeface="Lato"/>
                          <a:ea typeface="Times New Roman"/>
                          <a:cs typeface="Times New Roman"/>
                        </a:rPr>
                        <a:t>Pomoc społeczna</a:t>
                      </a: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spcAft>
                          <a:spcPts val="0"/>
                        </a:spcAft>
                      </a:pPr>
                      <a:r>
                        <a:rPr lang="pl-PL" sz="1000" b="0">
                          <a:latin typeface="Lato"/>
                          <a:ea typeface="Times New Roman"/>
                          <a:cs typeface="Times New Roman"/>
                        </a:rPr>
                        <a:t>Przedsiębiorczość</a:t>
                      </a: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spcAft>
                          <a:spcPts val="0"/>
                        </a:spcAft>
                      </a:pPr>
                      <a:r>
                        <a:rPr lang="pl-PL" sz="1000" b="0">
                          <a:latin typeface="Lato"/>
                          <a:ea typeface="Times New Roman"/>
                          <a:cs typeface="Times New Roman"/>
                        </a:rPr>
                        <a:t>Zabudowa mieszkaniowa</a:t>
                      </a: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spcAft>
                          <a:spcPts val="0"/>
                        </a:spcAft>
                      </a:pPr>
                      <a:r>
                        <a:rPr lang="pl-PL" sz="1000" b="0">
                          <a:latin typeface="Lato"/>
                          <a:ea typeface="Times New Roman"/>
                          <a:cs typeface="Times New Roman"/>
                        </a:rPr>
                        <a:t>Miejsca i obiekty publiczne</a:t>
                      </a: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spcAft>
                          <a:spcPts val="0"/>
                        </a:spcAft>
                      </a:pPr>
                      <a:r>
                        <a:rPr lang="pl-PL" sz="1000" b="0" dirty="0">
                          <a:latin typeface="Lato"/>
                          <a:ea typeface="Times New Roman"/>
                          <a:cs typeface="Times New Roman"/>
                        </a:rPr>
                        <a:t>Bezpieczeństwo publiczne</a:t>
                      </a: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spcAft>
                          <a:spcPts val="0"/>
                        </a:spcAft>
                      </a:pPr>
                      <a:r>
                        <a:rPr lang="pl-PL" sz="1000" b="0">
                          <a:latin typeface="Lato"/>
                          <a:ea typeface="Times New Roman"/>
                          <a:cs typeface="Times New Roman"/>
                        </a:rPr>
                        <a:t>Stan środowiska </a:t>
                      </a: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spcAft>
                          <a:spcPts val="0"/>
                        </a:spcAft>
                      </a:pPr>
                      <a:r>
                        <a:rPr lang="pl-PL" sz="1000" b="0">
                          <a:latin typeface="Lato"/>
                          <a:ea typeface="Times New Roman"/>
                          <a:cs typeface="Times New Roman"/>
                        </a:rPr>
                        <a:t>Studium uikzp</a:t>
                      </a:r>
                    </a:p>
                  </a:txBody>
                  <a:tcPr marL="48986" marR="48986"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spcAft>
                          <a:spcPts val="0"/>
                        </a:spcAft>
                      </a:pPr>
                      <a:r>
                        <a:rPr lang="pl-PL" sz="1000" b="0" dirty="0">
                          <a:latin typeface="Lato"/>
                          <a:ea typeface="Times New Roman"/>
                          <a:cs typeface="Times New Roman"/>
                        </a:rPr>
                        <a:t>Skala zjawisk kryzysowych</a:t>
                      </a:r>
                    </a:p>
                  </a:txBody>
                  <a:tcPr marL="48986" marR="48986"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extLst>
                  <a:ext uri="{0D108BD9-81ED-4DB2-BD59-A6C34878D82A}">
                    <a16:rowId xmlns:a16="http://schemas.microsoft.com/office/drawing/2014/main" xmlns="" val="10000"/>
                  </a:ext>
                </a:extLst>
              </a:tr>
              <a:tr h="154671">
                <a:tc>
                  <a:txBody>
                    <a:bodyPr/>
                    <a:lstStyle/>
                    <a:p>
                      <a:pPr algn="l">
                        <a:spcAft>
                          <a:spcPts val="0"/>
                        </a:spcAft>
                      </a:pPr>
                      <a:r>
                        <a:rPr lang="pl-PL" sz="1000" b="0">
                          <a:latin typeface="Lato"/>
                          <a:ea typeface="Times New Roman"/>
                          <a:cs typeface="Times New Roman"/>
                        </a:rPr>
                        <a:t>Śródmieście</a:t>
                      </a: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solidFill>
                          <a:srgbClr val="FF0000"/>
                        </a:solidFill>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solidFill>
                          <a:srgbClr val="FF0000"/>
                        </a:solidFill>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solidFill>
                          <a:srgbClr val="FF0000"/>
                        </a:solidFill>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solidFill>
                          <a:srgbClr val="FF0000"/>
                        </a:solidFill>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pl-PL" sz="1000" b="0">
                          <a:latin typeface="Lato"/>
                          <a:ea typeface="Times New Roman"/>
                          <a:cs typeface="Times New Roman"/>
                        </a:rPr>
                        <a:t>8</a:t>
                      </a:r>
                    </a:p>
                  </a:txBody>
                  <a:tcPr marL="48986" marR="48986"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01"/>
                  </a:ext>
                </a:extLst>
              </a:tr>
              <a:tr h="309341">
                <a:tc>
                  <a:txBody>
                    <a:bodyPr/>
                    <a:lstStyle/>
                    <a:p>
                      <a:pPr algn="l">
                        <a:spcAft>
                          <a:spcPts val="0"/>
                        </a:spcAft>
                      </a:pPr>
                      <a:r>
                        <a:rPr lang="pl-PL" sz="1000" b="0">
                          <a:latin typeface="Lato"/>
                          <a:ea typeface="Times New Roman"/>
                          <a:cs typeface="Times New Roman"/>
                        </a:rPr>
                        <a:t>Stara Dąbrowa-Mydlice Południowe</a:t>
                      </a: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pl-PL" sz="1000" b="0">
                          <a:latin typeface="Lato"/>
                          <a:ea typeface="Times New Roman"/>
                          <a:cs typeface="Times New Roman"/>
                        </a:rPr>
                        <a:t>4</a:t>
                      </a:r>
                    </a:p>
                  </a:txBody>
                  <a:tcPr marL="48986" marR="48986"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10002"/>
                  </a:ext>
                </a:extLst>
              </a:tr>
              <a:tr h="154671">
                <a:tc>
                  <a:txBody>
                    <a:bodyPr/>
                    <a:lstStyle/>
                    <a:p>
                      <a:pPr algn="l">
                        <a:spcAft>
                          <a:spcPts val="0"/>
                        </a:spcAft>
                      </a:pPr>
                      <a:r>
                        <a:rPr lang="pl-PL" sz="1000" b="0">
                          <a:latin typeface="Lato"/>
                          <a:ea typeface="Times New Roman"/>
                          <a:cs typeface="Times New Roman"/>
                        </a:rPr>
                        <a:t>Mydlice Północne </a:t>
                      </a: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pl-PL" sz="1000" b="0">
                          <a:latin typeface="Lato"/>
                          <a:ea typeface="Times New Roman"/>
                          <a:cs typeface="Times New Roman"/>
                        </a:rPr>
                        <a:t>5</a:t>
                      </a:r>
                    </a:p>
                  </a:txBody>
                  <a:tcPr marL="48986" marR="48986"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10003"/>
                  </a:ext>
                </a:extLst>
              </a:tr>
              <a:tr h="154671">
                <a:tc>
                  <a:txBody>
                    <a:bodyPr/>
                    <a:lstStyle/>
                    <a:p>
                      <a:pPr algn="l">
                        <a:spcAft>
                          <a:spcPts val="0"/>
                        </a:spcAft>
                      </a:pPr>
                      <a:r>
                        <a:rPr lang="pl-PL" sz="1000" b="0">
                          <a:latin typeface="Lato"/>
                          <a:ea typeface="Times New Roman"/>
                          <a:cs typeface="Times New Roman"/>
                        </a:rPr>
                        <a:t>Reden-Adamiecki</a:t>
                      </a: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highlight>
                          <a:srgbClr val="FF0000"/>
                        </a:highlight>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pl-PL" sz="1000" b="0">
                          <a:latin typeface="Lato"/>
                          <a:ea typeface="Times New Roman"/>
                          <a:cs typeface="Times New Roman"/>
                        </a:rPr>
                        <a:t>5</a:t>
                      </a:r>
                    </a:p>
                  </a:txBody>
                  <a:tcPr marL="48986" marR="48986"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10004"/>
                  </a:ext>
                </a:extLst>
              </a:tr>
              <a:tr h="154671">
                <a:tc>
                  <a:txBody>
                    <a:bodyPr/>
                    <a:lstStyle/>
                    <a:p>
                      <a:pPr algn="l">
                        <a:spcAft>
                          <a:spcPts val="0"/>
                        </a:spcAft>
                      </a:pPr>
                      <a:r>
                        <a:rPr lang="pl-PL" sz="1000" b="0">
                          <a:latin typeface="Lato"/>
                          <a:ea typeface="Times New Roman"/>
                          <a:cs typeface="Times New Roman"/>
                        </a:rPr>
                        <a:t>Aleje</a:t>
                      </a: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dirty="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pl-PL" sz="1000" b="0">
                          <a:latin typeface="Lato"/>
                          <a:ea typeface="Times New Roman"/>
                          <a:cs typeface="Times New Roman"/>
                        </a:rPr>
                        <a:t>6</a:t>
                      </a:r>
                    </a:p>
                  </a:txBody>
                  <a:tcPr marL="48986" marR="48986"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05"/>
                  </a:ext>
                </a:extLst>
              </a:tr>
              <a:tr h="154671">
                <a:tc>
                  <a:txBody>
                    <a:bodyPr/>
                    <a:lstStyle/>
                    <a:p>
                      <a:pPr algn="l">
                        <a:spcAft>
                          <a:spcPts val="0"/>
                        </a:spcAft>
                      </a:pPr>
                      <a:r>
                        <a:rPr lang="pl-PL" sz="1000" b="0">
                          <a:latin typeface="Lato"/>
                          <a:ea typeface="Times New Roman"/>
                          <a:cs typeface="Times New Roman"/>
                        </a:rPr>
                        <a:t>Brodway</a:t>
                      </a: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pl-PL" sz="1000" b="0">
                          <a:latin typeface="Lato"/>
                          <a:ea typeface="Times New Roman"/>
                          <a:cs typeface="Times New Roman"/>
                        </a:rPr>
                        <a:t>5</a:t>
                      </a:r>
                    </a:p>
                  </a:txBody>
                  <a:tcPr marL="48986" marR="48986"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10006"/>
                  </a:ext>
                </a:extLst>
              </a:tr>
              <a:tr h="154671">
                <a:tc>
                  <a:txBody>
                    <a:bodyPr/>
                    <a:lstStyle/>
                    <a:p>
                      <a:pPr algn="l">
                        <a:spcAft>
                          <a:spcPts val="0"/>
                        </a:spcAft>
                      </a:pPr>
                      <a:r>
                        <a:rPr lang="pl-PL" sz="1000" b="0">
                          <a:latin typeface="Lato"/>
                          <a:ea typeface="Times New Roman"/>
                          <a:cs typeface="Times New Roman"/>
                        </a:rPr>
                        <a:t>Gołonóg</a:t>
                      </a: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pl-PL" sz="1000" b="0">
                          <a:latin typeface="Lato"/>
                          <a:ea typeface="Times New Roman"/>
                          <a:cs typeface="Times New Roman"/>
                        </a:rPr>
                        <a:t>5</a:t>
                      </a:r>
                    </a:p>
                  </a:txBody>
                  <a:tcPr marL="48986" marR="48986"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10007"/>
                  </a:ext>
                </a:extLst>
              </a:tr>
              <a:tr h="154671">
                <a:tc>
                  <a:txBody>
                    <a:bodyPr/>
                    <a:lstStyle/>
                    <a:p>
                      <a:pPr algn="l">
                        <a:spcAft>
                          <a:spcPts val="0"/>
                        </a:spcAft>
                      </a:pPr>
                      <a:r>
                        <a:rPr lang="pl-PL" sz="1000" b="0">
                          <a:latin typeface="Lato"/>
                          <a:ea typeface="Times New Roman"/>
                          <a:cs typeface="Times New Roman"/>
                        </a:rPr>
                        <a:t>Stary Gołonóg</a:t>
                      </a: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pl-PL" sz="1000" b="0">
                        <a:solidFill>
                          <a:srgbClr val="FF0000"/>
                        </a:solidFill>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solidFill>
                          <a:srgbClr val="FF0000"/>
                        </a:solidFill>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solidFill>
                          <a:srgbClr val="FF0000"/>
                        </a:solidFill>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solidFill>
                          <a:srgbClr val="FF0000"/>
                        </a:solidFill>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solidFill>
                          <a:srgbClr val="FF0000"/>
                        </a:solidFill>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solidFill>
                          <a:srgbClr val="FF0000"/>
                        </a:solidFill>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solidFill>
                          <a:srgbClr val="FF0000"/>
                        </a:solidFill>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solidFill>
                          <a:srgbClr val="FF0000"/>
                        </a:solidFill>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solidFill>
                          <a:srgbClr val="FF0000"/>
                        </a:solidFill>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pl-PL" sz="1000" b="0">
                          <a:latin typeface="Lato"/>
                          <a:ea typeface="Times New Roman"/>
                          <a:cs typeface="Times New Roman"/>
                        </a:rPr>
                        <a:t>4</a:t>
                      </a:r>
                    </a:p>
                  </a:txBody>
                  <a:tcPr marL="48986" marR="48986"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10008"/>
                  </a:ext>
                </a:extLst>
              </a:tr>
              <a:tr h="154671">
                <a:tc>
                  <a:txBody>
                    <a:bodyPr/>
                    <a:lstStyle/>
                    <a:p>
                      <a:pPr algn="l">
                        <a:spcAft>
                          <a:spcPts val="0"/>
                        </a:spcAft>
                      </a:pPr>
                      <a:r>
                        <a:rPr lang="pl-PL" sz="1000" b="0">
                          <a:latin typeface="Lato"/>
                          <a:ea typeface="Times New Roman"/>
                          <a:cs typeface="Times New Roman"/>
                        </a:rPr>
                        <a:t>Kasprzak</a:t>
                      </a: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pl-PL" sz="1000" b="0">
                          <a:latin typeface="Lato"/>
                          <a:ea typeface="Times New Roman"/>
                          <a:cs typeface="Times New Roman"/>
                        </a:rPr>
                        <a:t>5</a:t>
                      </a:r>
                    </a:p>
                  </a:txBody>
                  <a:tcPr marL="48986" marR="48986"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10009"/>
                  </a:ext>
                </a:extLst>
              </a:tr>
              <a:tr h="154671">
                <a:tc>
                  <a:txBody>
                    <a:bodyPr/>
                    <a:lstStyle/>
                    <a:p>
                      <a:pPr algn="l">
                        <a:spcAft>
                          <a:spcPts val="0"/>
                        </a:spcAft>
                      </a:pPr>
                      <a:r>
                        <a:rPr lang="pl-PL" sz="1000" b="0">
                          <a:latin typeface="Lato"/>
                          <a:ea typeface="Times New Roman"/>
                          <a:cs typeface="Times New Roman"/>
                        </a:rPr>
                        <a:t>Tworzeń</a:t>
                      </a: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pl-PL" sz="1000" b="0">
                          <a:latin typeface="Lato"/>
                          <a:ea typeface="Times New Roman"/>
                          <a:cs typeface="Times New Roman"/>
                        </a:rPr>
                        <a:t>5</a:t>
                      </a:r>
                    </a:p>
                  </a:txBody>
                  <a:tcPr marL="48986" marR="48986"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10010"/>
                  </a:ext>
                </a:extLst>
              </a:tr>
              <a:tr h="288302">
                <a:tc>
                  <a:txBody>
                    <a:bodyPr/>
                    <a:lstStyle/>
                    <a:p>
                      <a:pPr algn="l">
                        <a:spcAft>
                          <a:spcPts val="0"/>
                        </a:spcAft>
                      </a:pPr>
                      <a:r>
                        <a:rPr lang="pl-PL" sz="1000" b="0">
                          <a:latin typeface="Lato"/>
                          <a:ea typeface="Times New Roman"/>
                          <a:cs typeface="Times New Roman"/>
                        </a:rPr>
                        <a:t>Manhattan-Staszic-Podlesie</a:t>
                      </a: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pl-PL" sz="1000" b="0">
                          <a:latin typeface="Lato"/>
                          <a:ea typeface="Times New Roman"/>
                          <a:cs typeface="Times New Roman"/>
                        </a:rPr>
                        <a:t>4</a:t>
                      </a:r>
                    </a:p>
                  </a:txBody>
                  <a:tcPr marL="48986" marR="48986"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10011"/>
                  </a:ext>
                </a:extLst>
              </a:tr>
              <a:tr h="282755">
                <a:tc>
                  <a:txBody>
                    <a:bodyPr/>
                    <a:lstStyle/>
                    <a:p>
                      <a:pPr algn="l">
                        <a:spcAft>
                          <a:spcPts val="0"/>
                        </a:spcAft>
                      </a:pPr>
                      <a:r>
                        <a:rPr lang="pl-PL" sz="1000" b="0">
                          <a:latin typeface="Lato"/>
                          <a:ea typeface="Times New Roman"/>
                          <a:cs typeface="Times New Roman"/>
                        </a:rPr>
                        <a:t>Strzemieszyce Wielkie</a:t>
                      </a: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dirty="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pl-PL" sz="1000" b="0">
                          <a:latin typeface="Lato"/>
                          <a:ea typeface="Times New Roman"/>
                          <a:cs typeface="Times New Roman"/>
                        </a:rPr>
                        <a:t>6</a:t>
                      </a:r>
                    </a:p>
                  </a:txBody>
                  <a:tcPr marL="48986" marR="48986"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12"/>
                  </a:ext>
                </a:extLst>
              </a:tr>
              <a:tr h="154671">
                <a:tc>
                  <a:txBody>
                    <a:bodyPr/>
                    <a:lstStyle/>
                    <a:p>
                      <a:pPr algn="l">
                        <a:spcAft>
                          <a:spcPts val="0"/>
                        </a:spcAft>
                      </a:pPr>
                      <a:r>
                        <a:rPr lang="pl-PL" sz="1000" b="0" dirty="0">
                          <a:latin typeface="Lato"/>
                          <a:ea typeface="Times New Roman"/>
                          <a:cs typeface="Times New Roman"/>
                        </a:rPr>
                        <a:t>Strzemieszyce Małe</a:t>
                      </a: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pl-PL" sz="1000" b="0">
                          <a:latin typeface="Lato"/>
                          <a:ea typeface="Times New Roman"/>
                          <a:cs typeface="Times New Roman"/>
                        </a:rPr>
                        <a:t>2</a:t>
                      </a:r>
                    </a:p>
                  </a:txBody>
                  <a:tcPr marL="48986" marR="48986"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3"/>
                  </a:ext>
                </a:extLst>
              </a:tr>
              <a:tr h="154671">
                <a:tc>
                  <a:txBody>
                    <a:bodyPr/>
                    <a:lstStyle/>
                    <a:p>
                      <a:pPr algn="l">
                        <a:spcAft>
                          <a:spcPts val="0"/>
                        </a:spcAft>
                      </a:pPr>
                      <a:r>
                        <a:rPr lang="pl-PL" sz="1000" b="0">
                          <a:latin typeface="Lato"/>
                          <a:ea typeface="Times New Roman"/>
                          <a:cs typeface="Times New Roman"/>
                        </a:rPr>
                        <a:t>Ząbkowice</a:t>
                      </a: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solidFill>
                          <a:srgbClr val="FF0000"/>
                        </a:solidFill>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solidFill>
                          <a:srgbClr val="FF0000"/>
                        </a:solidFill>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solidFill>
                          <a:srgbClr val="FF0000"/>
                        </a:solidFill>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spcAft>
                          <a:spcPts val="0"/>
                        </a:spcAft>
                      </a:pPr>
                      <a:endParaRPr lang="pl-PL" sz="1000" b="0">
                        <a:solidFill>
                          <a:srgbClr val="FF0000"/>
                        </a:solidFill>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solidFill>
                          <a:srgbClr val="FF0000"/>
                        </a:solidFill>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solidFill>
                          <a:srgbClr val="FF0000"/>
                        </a:solidFill>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solidFill>
                          <a:srgbClr val="FF0000"/>
                        </a:solidFill>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solidFill>
                          <a:srgbClr val="FF0000"/>
                        </a:solidFill>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pl-PL" sz="1000" b="0">
                          <a:latin typeface="Lato"/>
                          <a:ea typeface="Times New Roman"/>
                          <a:cs typeface="Times New Roman"/>
                        </a:rPr>
                        <a:t>7</a:t>
                      </a:r>
                    </a:p>
                  </a:txBody>
                  <a:tcPr marL="48986" marR="48986"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14"/>
                  </a:ext>
                </a:extLst>
              </a:tr>
              <a:tr h="154671">
                <a:tc>
                  <a:txBody>
                    <a:bodyPr/>
                    <a:lstStyle/>
                    <a:p>
                      <a:pPr algn="l">
                        <a:spcAft>
                          <a:spcPts val="0"/>
                        </a:spcAft>
                      </a:pPr>
                      <a:r>
                        <a:rPr lang="pl-PL" sz="1000" b="0">
                          <a:latin typeface="Lato"/>
                          <a:ea typeface="Times New Roman"/>
                          <a:cs typeface="Times New Roman"/>
                        </a:rPr>
                        <a:t>Ujejsce</a:t>
                      </a: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pl-PL" sz="1000" b="0">
                          <a:latin typeface="Lato"/>
                          <a:ea typeface="Times New Roman"/>
                          <a:cs typeface="Times New Roman"/>
                        </a:rPr>
                        <a:t>1</a:t>
                      </a:r>
                    </a:p>
                  </a:txBody>
                  <a:tcPr marL="48986" marR="48986"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5"/>
                  </a:ext>
                </a:extLst>
              </a:tr>
              <a:tr h="154671">
                <a:tc>
                  <a:txBody>
                    <a:bodyPr/>
                    <a:lstStyle/>
                    <a:p>
                      <a:pPr algn="l">
                        <a:spcAft>
                          <a:spcPts val="0"/>
                        </a:spcAft>
                      </a:pPr>
                      <a:r>
                        <a:rPr lang="pl-PL" sz="1000" b="0">
                          <a:latin typeface="Lato"/>
                          <a:ea typeface="Times New Roman"/>
                          <a:cs typeface="Times New Roman"/>
                        </a:rPr>
                        <a:t>Trzebiesławice</a:t>
                      </a: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pl-PL" sz="1000" b="0">
                          <a:latin typeface="Lato"/>
                          <a:ea typeface="Times New Roman"/>
                          <a:cs typeface="Times New Roman"/>
                        </a:rPr>
                        <a:t>1</a:t>
                      </a:r>
                    </a:p>
                  </a:txBody>
                  <a:tcPr marL="48986" marR="48986"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6"/>
                  </a:ext>
                </a:extLst>
              </a:tr>
              <a:tr h="288302">
                <a:tc>
                  <a:txBody>
                    <a:bodyPr/>
                    <a:lstStyle/>
                    <a:p>
                      <a:pPr algn="l">
                        <a:spcAft>
                          <a:spcPts val="0"/>
                        </a:spcAft>
                      </a:pPr>
                      <a:r>
                        <a:rPr lang="pl-PL" sz="1000" b="0">
                          <a:latin typeface="Lato"/>
                          <a:ea typeface="Times New Roman"/>
                          <a:cs typeface="Times New Roman"/>
                        </a:rPr>
                        <a:t>Tucznawa-Bugaj-Sikorka</a:t>
                      </a: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pl-PL" sz="1000" b="0">
                          <a:latin typeface="Lato"/>
                          <a:ea typeface="Times New Roman"/>
                          <a:cs typeface="Times New Roman"/>
                        </a:rPr>
                        <a:t>1</a:t>
                      </a:r>
                    </a:p>
                  </a:txBody>
                  <a:tcPr marL="48986" marR="48986"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7"/>
                  </a:ext>
                </a:extLst>
              </a:tr>
              <a:tr h="288302">
                <a:tc>
                  <a:txBody>
                    <a:bodyPr/>
                    <a:lstStyle/>
                    <a:p>
                      <a:pPr algn="l">
                        <a:spcAft>
                          <a:spcPts val="0"/>
                        </a:spcAft>
                      </a:pPr>
                      <a:r>
                        <a:rPr lang="pl-PL" sz="1000" b="0">
                          <a:latin typeface="Lato"/>
                          <a:ea typeface="Times New Roman"/>
                          <a:cs typeface="Times New Roman"/>
                        </a:rPr>
                        <a:t>Zielona-Korzeniec-Dziewiąty</a:t>
                      </a: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pl-PL" sz="1000" b="0">
                          <a:latin typeface="Lato"/>
                          <a:ea typeface="Times New Roman"/>
                          <a:cs typeface="Times New Roman"/>
                        </a:rPr>
                        <a:t>7</a:t>
                      </a:r>
                    </a:p>
                  </a:txBody>
                  <a:tcPr marL="48986" marR="48986"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18"/>
                  </a:ext>
                </a:extLst>
              </a:tr>
              <a:tr h="154671">
                <a:tc>
                  <a:txBody>
                    <a:bodyPr/>
                    <a:lstStyle/>
                    <a:p>
                      <a:pPr algn="l">
                        <a:spcAft>
                          <a:spcPts val="0"/>
                        </a:spcAft>
                      </a:pPr>
                      <a:r>
                        <a:rPr lang="pl-PL" sz="1000" b="0">
                          <a:latin typeface="Lato"/>
                          <a:ea typeface="Times New Roman"/>
                          <a:cs typeface="Times New Roman"/>
                        </a:rPr>
                        <a:t>Marianki-Ratanice</a:t>
                      </a: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pl-PL" sz="1000" b="0">
                          <a:latin typeface="Lato"/>
                          <a:ea typeface="Times New Roman"/>
                          <a:cs typeface="Times New Roman"/>
                        </a:rPr>
                        <a:t>0</a:t>
                      </a:r>
                    </a:p>
                  </a:txBody>
                  <a:tcPr marL="48986" marR="48986"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9"/>
                  </a:ext>
                </a:extLst>
              </a:tr>
              <a:tr h="154671">
                <a:tc>
                  <a:txBody>
                    <a:bodyPr/>
                    <a:lstStyle/>
                    <a:p>
                      <a:pPr algn="l">
                        <a:spcAft>
                          <a:spcPts val="0"/>
                        </a:spcAft>
                      </a:pPr>
                      <a:r>
                        <a:rPr lang="pl-PL" sz="1000" b="0">
                          <a:latin typeface="Lato"/>
                          <a:ea typeface="Times New Roman"/>
                          <a:cs typeface="Times New Roman"/>
                        </a:rPr>
                        <a:t>Piekło-Antoniów</a:t>
                      </a: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pl-PL" sz="1000" b="0">
                          <a:latin typeface="Lato"/>
                          <a:ea typeface="Times New Roman"/>
                          <a:cs typeface="Times New Roman"/>
                        </a:rPr>
                        <a:t>3</a:t>
                      </a:r>
                    </a:p>
                  </a:txBody>
                  <a:tcPr marL="48986" marR="48986"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20"/>
                  </a:ext>
                </a:extLst>
              </a:tr>
              <a:tr h="154671">
                <a:tc>
                  <a:txBody>
                    <a:bodyPr/>
                    <a:lstStyle/>
                    <a:p>
                      <a:pPr algn="l">
                        <a:spcAft>
                          <a:spcPts val="0"/>
                        </a:spcAft>
                      </a:pPr>
                      <a:r>
                        <a:rPr lang="pl-PL" sz="1000" b="0">
                          <a:latin typeface="Lato"/>
                          <a:ea typeface="Times New Roman"/>
                          <a:cs typeface="Times New Roman"/>
                        </a:rPr>
                        <a:t>Łęknice </a:t>
                      </a: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pl-PL" sz="1000" b="0">
                          <a:latin typeface="Lato"/>
                          <a:ea typeface="Times New Roman"/>
                          <a:cs typeface="Times New Roman"/>
                        </a:rPr>
                        <a:t>3</a:t>
                      </a:r>
                    </a:p>
                  </a:txBody>
                  <a:tcPr marL="48986" marR="48986"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21"/>
                  </a:ext>
                </a:extLst>
              </a:tr>
              <a:tr h="154671">
                <a:tc>
                  <a:txBody>
                    <a:bodyPr/>
                    <a:lstStyle/>
                    <a:p>
                      <a:pPr algn="l">
                        <a:spcAft>
                          <a:spcPts val="0"/>
                        </a:spcAft>
                      </a:pPr>
                      <a:r>
                        <a:rPr lang="pl-PL" sz="1000" b="0">
                          <a:latin typeface="Lato"/>
                          <a:ea typeface="Times New Roman"/>
                          <a:cs typeface="Times New Roman"/>
                        </a:rPr>
                        <a:t>Łosień</a:t>
                      </a: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pl-PL" sz="1000" b="0">
                          <a:latin typeface="Lato"/>
                          <a:ea typeface="Times New Roman"/>
                          <a:cs typeface="Times New Roman"/>
                        </a:rPr>
                        <a:t>2</a:t>
                      </a:r>
                    </a:p>
                  </a:txBody>
                  <a:tcPr marL="48986" marR="48986"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22"/>
                  </a:ext>
                </a:extLst>
              </a:tr>
              <a:tr h="154671">
                <a:tc>
                  <a:txBody>
                    <a:bodyPr/>
                    <a:lstStyle/>
                    <a:p>
                      <a:pPr algn="l">
                        <a:spcAft>
                          <a:spcPts val="0"/>
                        </a:spcAft>
                      </a:pPr>
                      <a:r>
                        <a:rPr lang="pl-PL" sz="1000" b="0">
                          <a:latin typeface="Lato"/>
                          <a:ea typeface="Times New Roman"/>
                          <a:cs typeface="Times New Roman"/>
                        </a:rPr>
                        <a:t>Łęka</a:t>
                      </a: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pl-PL" sz="1000" b="0">
                          <a:latin typeface="Lato"/>
                          <a:ea typeface="Times New Roman"/>
                          <a:cs typeface="Times New Roman"/>
                        </a:rPr>
                        <a:t>1</a:t>
                      </a:r>
                    </a:p>
                  </a:txBody>
                  <a:tcPr marL="48986" marR="48986"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23"/>
                  </a:ext>
                </a:extLst>
              </a:tr>
              <a:tr h="154671">
                <a:tc>
                  <a:txBody>
                    <a:bodyPr/>
                    <a:lstStyle/>
                    <a:p>
                      <a:pPr algn="l">
                        <a:spcAft>
                          <a:spcPts val="0"/>
                        </a:spcAft>
                      </a:pPr>
                      <a:r>
                        <a:rPr lang="pl-PL" sz="1000" b="0">
                          <a:latin typeface="Lato"/>
                          <a:ea typeface="Times New Roman"/>
                          <a:cs typeface="Times New Roman"/>
                        </a:rPr>
                        <a:t>Okradzionów</a:t>
                      </a: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pl-PL" sz="1000" b="0">
                          <a:latin typeface="Lato"/>
                          <a:ea typeface="Times New Roman"/>
                          <a:cs typeface="Times New Roman"/>
                        </a:rPr>
                        <a:t>1</a:t>
                      </a:r>
                    </a:p>
                  </a:txBody>
                  <a:tcPr marL="48986" marR="48986"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24"/>
                  </a:ext>
                </a:extLst>
              </a:tr>
              <a:tr h="154671">
                <a:tc>
                  <a:txBody>
                    <a:bodyPr/>
                    <a:lstStyle/>
                    <a:p>
                      <a:pPr algn="l">
                        <a:spcAft>
                          <a:spcPts val="0"/>
                        </a:spcAft>
                      </a:pPr>
                      <a:r>
                        <a:rPr lang="pl-PL" sz="1000" b="0">
                          <a:latin typeface="Lato"/>
                          <a:ea typeface="Times New Roman"/>
                          <a:cs typeface="Times New Roman"/>
                        </a:rPr>
                        <a:t>Kuźniczka Nowa</a:t>
                      </a: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pl-PL" sz="1000" b="0">
                          <a:latin typeface="Lato"/>
                          <a:ea typeface="Times New Roman"/>
                          <a:cs typeface="Times New Roman"/>
                        </a:rPr>
                        <a:t>3</a:t>
                      </a:r>
                    </a:p>
                  </a:txBody>
                  <a:tcPr marL="48986" marR="48986"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25"/>
                  </a:ext>
                </a:extLst>
              </a:tr>
              <a:tr h="154671">
                <a:tc>
                  <a:txBody>
                    <a:bodyPr/>
                    <a:lstStyle/>
                    <a:p>
                      <a:pPr algn="l">
                        <a:spcAft>
                          <a:spcPts val="0"/>
                        </a:spcAft>
                      </a:pPr>
                      <a:r>
                        <a:rPr lang="pl-PL" sz="1000" b="0">
                          <a:latin typeface="Lato"/>
                          <a:ea typeface="Times New Roman"/>
                          <a:cs typeface="Times New Roman"/>
                        </a:rPr>
                        <a:t>Błędów </a:t>
                      </a: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pl-PL" sz="1000" b="0" dirty="0">
                          <a:latin typeface="Lato"/>
                          <a:ea typeface="Times New Roman"/>
                          <a:cs typeface="Times New Roman"/>
                        </a:rPr>
                        <a:t>1</a:t>
                      </a:r>
                    </a:p>
                  </a:txBody>
                  <a:tcPr marL="48986" marR="48986"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26"/>
                  </a:ext>
                </a:extLst>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4"/>
          <p:cNvSpPr txBox="1">
            <a:spLocks noChangeArrowheads="1"/>
          </p:cNvSpPr>
          <p:nvPr/>
        </p:nvSpPr>
        <p:spPr bwMode="auto">
          <a:xfrm>
            <a:off x="5148064" y="1772816"/>
            <a:ext cx="3457551" cy="2923877"/>
          </a:xfrm>
          <a:prstGeom prst="rect">
            <a:avLst/>
          </a:prstGeom>
          <a:noFill/>
          <a:ln w="76200">
            <a:solidFill>
              <a:srgbClr val="636466"/>
            </a:solidFill>
            <a:miter lim="800000"/>
            <a:headEnd/>
            <a:tailEnd/>
          </a:ln>
        </p:spPr>
        <p:txBody>
          <a:bodyPr wrap="square">
            <a:spAutoFit/>
          </a:bodyPr>
          <a:lstStyle/>
          <a:p>
            <a:pPr eaLnBrk="1" hangingPunct="1"/>
            <a:endParaRPr lang="pl-PL" altLang="pl-PL" sz="1600" dirty="0">
              <a:solidFill>
                <a:srgbClr val="636466"/>
              </a:solidFill>
              <a:latin typeface="Novecento wide Normal" pitchFamily="50" charset="-18"/>
            </a:endParaRPr>
          </a:p>
          <a:p>
            <a:pPr algn="ctr" eaLnBrk="1" hangingPunct="1">
              <a:buFont typeface="Arial" charset="0"/>
              <a:buNone/>
            </a:pPr>
            <a:r>
              <a:rPr lang="pl-PL" altLang="pl-PL" sz="2400" b="1" dirty="0" smtClean="0">
                <a:solidFill>
                  <a:srgbClr val="636466"/>
                </a:solidFill>
                <a:latin typeface="Novecento wide Book" pitchFamily="50" charset="-18"/>
              </a:rPr>
              <a:t>Etap diagnozy i delimitacji obszarów #4</a:t>
            </a:r>
          </a:p>
          <a:p>
            <a:pPr algn="ctr" eaLnBrk="1" hangingPunct="1">
              <a:buFont typeface="Arial" charset="0"/>
              <a:buNone/>
            </a:pPr>
            <a:r>
              <a:rPr lang="pl-PL" altLang="pl-PL" sz="2400" b="1" dirty="0" smtClean="0">
                <a:solidFill>
                  <a:srgbClr val="636466"/>
                </a:solidFill>
                <a:latin typeface="Novecento wide Book" pitchFamily="50" charset="-18"/>
              </a:rPr>
              <a:t>(wykorzystanie siatki </a:t>
            </a:r>
            <a:r>
              <a:rPr lang="pl-PL" altLang="pl-PL" sz="2400" b="1" dirty="0" err="1" smtClean="0">
                <a:solidFill>
                  <a:srgbClr val="636466"/>
                </a:solidFill>
                <a:latin typeface="Novecento wide Book" pitchFamily="50" charset="-18"/>
              </a:rPr>
              <a:t>grid</a:t>
            </a:r>
            <a:r>
              <a:rPr lang="pl-PL" altLang="pl-PL" sz="2400" b="1" dirty="0" smtClean="0">
                <a:solidFill>
                  <a:srgbClr val="636466"/>
                </a:solidFill>
                <a:latin typeface="Novecento wide Book" pitchFamily="50" charset="-18"/>
              </a:rPr>
              <a:t> – przykład Chorzowa)</a:t>
            </a:r>
            <a:endParaRPr lang="pl-PL" altLang="pl-PL" sz="2400" b="1" dirty="0">
              <a:solidFill>
                <a:srgbClr val="636466"/>
              </a:solidFill>
              <a:latin typeface="Novecento wide Book" pitchFamily="50" charset="-18"/>
            </a:endParaRPr>
          </a:p>
        </p:txBody>
      </p:sp>
      <p:pic>
        <p:nvPicPr>
          <p:cNvPr id="13315" name="Picture 2" descr="C:\Users\oem\Dropbox\musk grafika\107_Urząd RPO\logo RZŚ\JPG\RZŚ_podstawowe.jpg"/>
          <p:cNvPicPr>
            <a:picLocks noChangeAspect="1" noChangeArrowheads="1"/>
          </p:cNvPicPr>
          <p:nvPr/>
        </p:nvPicPr>
        <p:blipFill>
          <a:blip r:embed="rId2" cstate="print"/>
          <a:srcRect/>
          <a:stretch>
            <a:fillRect/>
          </a:stretch>
        </p:blipFill>
        <p:spPr bwMode="auto">
          <a:xfrm>
            <a:off x="7667625" y="549275"/>
            <a:ext cx="1000125" cy="749300"/>
          </a:xfrm>
          <a:prstGeom prst="rect">
            <a:avLst/>
          </a:prstGeom>
          <a:noFill/>
          <a:ln w="9525">
            <a:noFill/>
            <a:miter lim="800000"/>
            <a:headEnd/>
            <a:tailEnd/>
          </a:ln>
        </p:spPr>
      </p:pic>
      <p:pic>
        <p:nvPicPr>
          <p:cNvPr id="7" name="Obraz 6" descr="C:\Users\Adam\AppData\Local\Microsoft\Windows\INetCache\Content.Word\obciążenie OPS 2015 siatka 1 ha.png"/>
          <p:cNvPicPr/>
          <p:nvPr/>
        </p:nvPicPr>
        <p:blipFill>
          <a:blip r:embed="rId3" cstate="print"/>
          <a:srcRect/>
          <a:stretch>
            <a:fillRect/>
          </a:stretch>
        </p:blipFill>
        <p:spPr bwMode="auto">
          <a:xfrm>
            <a:off x="82527" y="244060"/>
            <a:ext cx="4896544" cy="63367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4"/>
          <p:cNvSpPr txBox="1">
            <a:spLocks noChangeArrowheads="1"/>
          </p:cNvSpPr>
          <p:nvPr/>
        </p:nvSpPr>
        <p:spPr bwMode="auto">
          <a:xfrm>
            <a:off x="140680" y="141419"/>
            <a:ext cx="7272808" cy="1384995"/>
          </a:xfrm>
          <a:prstGeom prst="rect">
            <a:avLst/>
          </a:prstGeom>
          <a:noFill/>
          <a:ln w="76200">
            <a:solidFill>
              <a:srgbClr val="636466"/>
            </a:solidFill>
            <a:miter lim="800000"/>
            <a:headEnd/>
            <a:tailEnd/>
          </a:ln>
        </p:spPr>
        <p:txBody>
          <a:bodyPr wrap="square">
            <a:spAutoFit/>
          </a:bodyPr>
          <a:lstStyle/>
          <a:p>
            <a:pPr eaLnBrk="1" hangingPunct="1"/>
            <a:endParaRPr lang="pl-PL" altLang="pl-PL" sz="1600" dirty="0">
              <a:solidFill>
                <a:srgbClr val="636466"/>
              </a:solidFill>
              <a:latin typeface="Novecento wide Normal" pitchFamily="50" charset="-18"/>
            </a:endParaRPr>
          </a:p>
          <a:p>
            <a:pPr algn="ctr" eaLnBrk="1" hangingPunct="1">
              <a:buFont typeface="Arial" charset="0"/>
              <a:buNone/>
            </a:pPr>
            <a:r>
              <a:rPr lang="pl-PL" altLang="pl-PL" sz="2400" b="1" dirty="0" smtClean="0">
                <a:solidFill>
                  <a:srgbClr val="636466"/>
                </a:solidFill>
                <a:latin typeface="Novecento wide Book" pitchFamily="50" charset="-18"/>
              </a:rPr>
              <a:t>Etap diagnozy i delimitacji obszarów #5</a:t>
            </a:r>
          </a:p>
          <a:p>
            <a:pPr algn="ctr" eaLnBrk="1" hangingPunct="1">
              <a:buFont typeface="Arial" charset="0"/>
              <a:buNone/>
            </a:pPr>
            <a:r>
              <a:rPr lang="pl-PL" altLang="pl-PL" sz="2000" b="1" dirty="0" smtClean="0">
                <a:solidFill>
                  <a:srgbClr val="636466"/>
                </a:solidFill>
                <a:latin typeface="Novecento wide Book" pitchFamily="50" charset="-18"/>
              </a:rPr>
              <a:t>(wykorzystanie siatki </a:t>
            </a:r>
            <a:r>
              <a:rPr lang="pl-PL" altLang="pl-PL" sz="2000" b="1" dirty="0" err="1" smtClean="0">
                <a:solidFill>
                  <a:srgbClr val="636466"/>
                </a:solidFill>
                <a:latin typeface="Novecento wide Book" pitchFamily="50" charset="-18"/>
              </a:rPr>
              <a:t>grid</a:t>
            </a:r>
            <a:r>
              <a:rPr lang="pl-PL" altLang="pl-PL" sz="2000" b="1" dirty="0" smtClean="0">
                <a:solidFill>
                  <a:srgbClr val="636466"/>
                </a:solidFill>
                <a:latin typeface="Novecento wide Book" pitchFamily="50" charset="-18"/>
              </a:rPr>
              <a:t> – przykład Bytomia)</a:t>
            </a:r>
          </a:p>
        </p:txBody>
      </p:sp>
      <p:pic>
        <p:nvPicPr>
          <p:cNvPr id="13315" name="Picture 2" descr="C:\Users\oem\Dropbox\musk grafika\107_Urząd RPO\logo RZŚ\JPG\RZŚ_podstawowe.jpg"/>
          <p:cNvPicPr>
            <a:picLocks noChangeAspect="1" noChangeArrowheads="1"/>
          </p:cNvPicPr>
          <p:nvPr/>
        </p:nvPicPr>
        <p:blipFill>
          <a:blip r:embed="rId2" cstate="print"/>
          <a:srcRect/>
          <a:stretch>
            <a:fillRect/>
          </a:stretch>
        </p:blipFill>
        <p:spPr bwMode="auto">
          <a:xfrm>
            <a:off x="7667625" y="549275"/>
            <a:ext cx="1000125" cy="749300"/>
          </a:xfrm>
          <a:prstGeom prst="rect">
            <a:avLst/>
          </a:prstGeom>
          <a:noFill/>
          <a:ln w="9525">
            <a:noFill/>
            <a:miter lim="800000"/>
            <a:headEnd/>
            <a:tailEnd/>
          </a:ln>
        </p:spPr>
      </p:pic>
      <p:pic>
        <p:nvPicPr>
          <p:cNvPr id="38914" name="Picture 2"/>
          <p:cNvPicPr>
            <a:picLocks noChangeAspect="1" noChangeArrowheads="1"/>
          </p:cNvPicPr>
          <p:nvPr/>
        </p:nvPicPr>
        <p:blipFill>
          <a:blip r:embed="rId3" cstate="print"/>
          <a:srcRect/>
          <a:stretch>
            <a:fillRect/>
          </a:stretch>
        </p:blipFill>
        <p:spPr bwMode="auto">
          <a:xfrm>
            <a:off x="179512" y="1772816"/>
            <a:ext cx="6696744" cy="47350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4"/>
          <p:cNvSpPr txBox="1">
            <a:spLocks noChangeArrowheads="1"/>
          </p:cNvSpPr>
          <p:nvPr/>
        </p:nvSpPr>
        <p:spPr bwMode="auto">
          <a:xfrm>
            <a:off x="250825" y="119638"/>
            <a:ext cx="7345511" cy="1446550"/>
          </a:xfrm>
          <a:prstGeom prst="rect">
            <a:avLst/>
          </a:prstGeom>
          <a:noFill/>
          <a:ln w="76200">
            <a:solidFill>
              <a:srgbClr val="636466"/>
            </a:solidFill>
            <a:miter lim="800000"/>
            <a:headEnd/>
            <a:tailEnd/>
          </a:ln>
        </p:spPr>
        <p:txBody>
          <a:bodyPr wrap="square">
            <a:spAutoFit/>
          </a:bodyPr>
          <a:lstStyle/>
          <a:p>
            <a:pPr eaLnBrk="1" hangingPunct="1"/>
            <a:endParaRPr lang="pl-PL" altLang="pl-PL" sz="1600" dirty="0">
              <a:solidFill>
                <a:srgbClr val="636466"/>
              </a:solidFill>
              <a:latin typeface="Novecento wide Normal" pitchFamily="50" charset="-18"/>
            </a:endParaRPr>
          </a:p>
          <a:p>
            <a:pPr algn="ctr" eaLnBrk="1" hangingPunct="1">
              <a:buFont typeface="Arial" charset="0"/>
              <a:buNone/>
            </a:pPr>
            <a:r>
              <a:rPr lang="pl-PL" altLang="pl-PL" sz="2400" b="1" dirty="0" smtClean="0">
                <a:solidFill>
                  <a:srgbClr val="636466"/>
                </a:solidFill>
                <a:latin typeface="Novecento wide Book" pitchFamily="50" charset="-18"/>
              </a:rPr>
              <a:t>WIZJA</a:t>
            </a:r>
            <a:r>
              <a:rPr lang="pl-PL" altLang="pl-PL" sz="2400" b="1" dirty="0">
                <a:solidFill>
                  <a:srgbClr val="636466"/>
                </a:solidFill>
                <a:latin typeface="Novecento wide Book" pitchFamily="50" charset="-18"/>
              </a:rPr>
              <a:t>, CELE, </a:t>
            </a:r>
            <a:r>
              <a:rPr lang="pl-PL" altLang="pl-PL" sz="2400" b="1" dirty="0" smtClean="0">
                <a:solidFill>
                  <a:srgbClr val="636466"/>
                </a:solidFill>
                <a:latin typeface="Novecento wide Book" pitchFamily="50" charset="-18"/>
              </a:rPr>
              <a:t>KIERUNKI;  logika myślenia strategicznego na podstawie [</a:t>
            </a:r>
            <a:r>
              <a:rPr lang="pl-PL" altLang="pl-PL" sz="2400" b="1" dirty="0" err="1" smtClean="0">
                <a:solidFill>
                  <a:srgbClr val="636466"/>
                </a:solidFill>
                <a:latin typeface="Novecento wide Book" pitchFamily="50" charset="-18"/>
              </a:rPr>
              <a:t>Biniecki</a:t>
            </a:r>
            <a:r>
              <a:rPr lang="pl-PL" altLang="pl-PL" sz="2400" b="1" dirty="0" smtClean="0">
                <a:solidFill>
                  <a:srgbClr val="636466"/>
                </a:solidFill>
                <a:latin typeface="Novecento wide Book" pitchFamily="50" charset="-18"/>
              </a:rPr>
              <a:t>, Szczupak 2004] #1</a:t>
            </a:r>
            <a:endParaRPr lang="pl-PL" altLang="pl-PL" sz="2400" b="1" dirty="0">
              <a:solidFill>
                <a:srgbClr val="636466"/>
              </a:solidFill>
              <a:latin typeface="Novecento wide Book" pitchFamily="50" charset="-18"/>
            </a:endParaRPr>
          </a:p>
        </p:txBody>
      </p:sp>
      <p:pic>
        <p:nvPicPr>
          <p:cNvPr id="16387" name="Picture 2" descr="C:\Users\oem\Dropbox\musk grafika\107_Urząd RPO\logo RZŚ\JPG\RZŚ_podstawowe.jpg"/>
          <p:cNvPicPr>
            <a:picLocks noChangeAspect="1" noChangeArrowheads="1"/>
          </p:cNvPicPr>
          <p:nvPr/>
        </p:nvPicPr>
        <p:blipFill>
          <a:blip r:embed="rId2" cstate="print"/>
          <a:srcRect/>
          <a:stretch>
            <a:fillRect/>
          </a:stretch>
        </p:blipFill>
        <p:spPr bwMode="auto">
          <a:xfrm>
            <a:off x="7667625" y="549275"/>
            <a:ext cx="1000125" cy="749300"/>
          </a:xfrm>
          <a:prstGeom prst="rect">
            <a:avLst/>
          </a:prstGeom>
          <a:noFill/>
          <a:ln w="9525">
            <a:noFill/>
            <a:miter lim="800000"/>
            <a:headEnd/>
            <a:tailEnd/>
          </a:ln>
        </p:spPr>
      </p:pic>
      <p:graphicFrame>
        <p:nvGraphicFramePr>
          <p:cNvPr id="7" name="Diagram 6"/>
          <p:cNvGraphicFramePr/>
          <p:nvPr/>
        </p:nvGraphicFramePr>
        <p:xfrm>
          <a:off x="683568" y="1700808"/>
          <a:ext cx="7920880"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4"/>
          <p:cNvSpPr txBox="1">
            <a:spLocks noChangeArrowheads="1"/>
          </p:cNvSpPr>
          <p:nvPr/>
        </p:nvSpPr>
        <p:spPr bwMode="auto">
          <a:xfrm>
            <a:off x="250825" y="119638"/>
            <a:ext cx="6985471" cy="1015663"/>
          </a:xfrm>
          <a:prstGeom prst="rect">
            <a:avLst/>
          </a:prstGeom>
          <a:noFill/>
          <a:ln w="76200">
            <a:solidFill>
              <a:srgbClr val="636466"/>
            </a:solidFill>
            <a:miter lim="800000"/>
            <a:headEnd/>
            <a:tailEnd/>
          </a:ln>
        </p:spPr>
        <p:txBody>
          <a:bodyPr wrap="square">
            <a:spAutoFit/>
          </a:bodyPr>
          <a:lstStyle/>
          <a:p>
            <a:pPr eaLnBrk="1" hangingPunct="1"/>
            <a:endParaRPr lang="pl-PL" altLang="pl-PL" sz="1600" dirty="0">
              <a:solidFill>
                <a:srgbClr val="636466"/>
              </a:solidFill>
              <a:latin typeface="Novecento wide Normal" pitchFamily="50" charset="-18"/>
            </a:endParaRPr>
          </a:p>
          <a:p>
            <a:pPr algn="ctr" eaLnBrk="1" hangingPunct="1">
              <a:buFont typeface="Arial" charset="0"/>
              <a:buNone/>
            </a:pPr>
            <a:r>
              <a:rPr lang="pl-PL" altLang="pl-PL" sz="2400" b="1" dirty="0" smtClean="0">
                <a:solidFill>
                  <a:srgbClr val="636466"/>
                </a:solidFill>
                <a:latin typeface="Novecento wide Book" pitchFamily="50" charset="-18"/>
              </a:rPr>
              <a:t>WIZJA</a:t>
            </a:r>
            <a:r>
              <a:rPr lang="pl-PL" altLang="pl-PL" sz="2400" b="1" dirty="0">
                <a:solidFill>
                  <a:srgbClr val="636466"/>
                </a:solidFill>
                <a:latin typeface="Novecento wide Book" pitchFamily="50" charset="-18"/>
              </a:rPr>
              <a:t>, CELE, </a:t>
            </a:r>
            <a:r>
              <a:rPr lang="pl-PL" altLang="pl-PL" sz="2400" b="1" dirty="0" smtClean="0">
                <a:solidFill>
                  <a:srgbClr val="636466"/>
                </a:solidFill>
                <a:latin typeface="Novecento wide Book" pitchFamily="50" charset="-18"/>
              </a:rPr>
              <a:t>KIERUNKI</a:t>
            </a:r>
          </a:p>
          <a:p>
            <a:pPr algn="ctr" eaLnBrk="1" hangingPunct="1">
              <a:buFont typeface="Arial" charset="0"/>
              <a:buNone/>
            </a:pPr>
            <a:r>
              <a:rPr lang="pl-PL" altLang="pl-PL" sz="2000" b="1" dirty="0" smtClean="0">
                <a:solidFill>
                  <a:srgbClr val="636466"/>
                </a:solidFill>
                <a:latin typeface="Novecento wide Book" pitchFamily="50" charset="-18"/>
              </a:rPr>
              <a:t>  (przykład Dąbrowy Górniczej) #2</a:t>
            </a:r>
            <a:endParaRPr lang="pl-PL" altLang="pl-PL" sz="2000" b="1" dirty="0">
              <a:solidFill>
                <a:srgbClr val="636466"/>
              </a:solidFill>
              <a:latin typeface="Novecento wide Book" pitchFamily="50" charset="-18"/>
            </a:endParaRPr>
          </a:p>
        </p:txBody>
      </p:sp>
      <p:pic>
        <p:nvPicPr>
          <p:cNvPr id="16387" name="Picture 2" descr="C:\Users\oem\Dropbox\musk grafika\107_Urząd RPO\logo RZŚ\JPG\RZŚ_podstawowe.jpg"/>
          <p:cNvPicPr>
            <a:picLocks noChangeAspect="1" noChangeArrowheads="1"/>
          </p:cNvPicPr>
          <p:nvPr/>
        </p:nvPicPr>
        <p:blipFill>
          <a:blip r:embed="rId2" cstate="print"/>
          <a:srcRect/>
          <a:stretch>
            <a:fillRect/>
          </a:stretch>
        </p:blipFill>
        <p:spPr bwMode="auto">
          <a:xfrm>
            <a:off x="7667625" y="549275"/>
            <a:ext cx="1000125" cy="749300"/>
          </a:xfrm>
          <a:prstGeom prst="rect">
            <a:avLst/>
          </a:prstGeom>
          <a:noFill/>
          <a:ln w="9525">
            <a:noFill/>
            <a:miter lim="800000"/>
            <a:headEnd/>
            <a:tailEnd/>
          </a:ln>
        </p:spPr>
      </p:pic>
      <p:graphicFrame>
        <p:nvGraphicFramePr>
          <p:cNvPr id="6" name="Tabela 5"/>
          <p:cNvGraphicFramePr>
            <a:graphicFrameLocks noGrp="1"/>
          </p:cNvGraphicFramePr>
          <p:nvPr/>
        </p:nvGraphicFramePr>
        <p:xfrm>
          <a:off x="395533" y="1324180"/>
          <a:ext cx="8352930" cy="4481084"/>
        </p:xfrm>
        <a:graphic>
          <a:graphicData uri="http://schemas.openxmlformats.org/drawingml/2006/table">
            <a:tbl>
              <a:tblPr/>
              <a:tblGrid>
                <a:gridCol w="2784310">
                  <a:extLst>
                    <a:ext uri="{9D8B030D-6E8A-4147-A177-3AD203B41FA5}">
                      <a16:colId xmlns:a16="http://schemas.microsoft.com/office/drawing/2014/main" xmlns="" val="20000"/>
                    </a:ext>
                  </a:extLst>
                </a:gridCol>
                <a:gridCol w="3264365">
                  <a:extLst>
                    <a:ext uri="{9D8B030D-6E8A-4147-A177-3AD203B41FA5}">
                      <a16:colId xmlns:a16="http://schemas.microsoft.com/office/drawing/2014/main" xmlns="" val="20001"/>
                    </a:ext>
                  </a:extLst>
                </a:gridCol>
                <a:gridCol w="2304255">
                  <a:extLst>
                    <a:ext uri="{9D8B030D-6E8A-4147-A177-3AD203B41FA5}">
                      <a16:colId xmlns:a16="http://schemas.microsoft.com/office/drawing/2014/main" xmlns="" val="20002"/>
                    </a:ext>
                  </a:extLst>
                </a:gridCol>
              </a:tblGrid>
              <a:tr h="820773">
                <a:tc gridSpan="3">
                  <a:txBody>
                    <a:bodyPr/>
                    <a:lstStyle/>
                    <a:p>
                      <a:pPr algn="ctr">
                        <a:spcAft>
                          <a:spcPts val="0"/>
                        </a:spcAft>
                        <a:tabLst>
                          <a:tab pos="457200" algn="l"/>
                        </a:tabLst>
                      </a:pPr>
                      <a:r>
                        <a:rPr lang="pl-PL" sz="1200" b="1" dirty="0">
                          <a:solidFill>
                            <a:srgbClr val="64644B"/>
                          </a:solidFill>
                          <a:latin typeface="Lato"/>
                          <a:ea typeface="Times New Roman"/>
                          <a:cs typeface="Times New Roman"/>
                        </a:rPr>
                        <a:t>Wizja stanu obszaru po przeprowadzeniu rewitalizacji:</a:t>
                      </a:r>
                      <a:r>
                        <a:rPr lang="pl-PL" sz="1200" dirty="0">
                          <a:solidFill>
                            <a:srgbClr val="64644B"/>
                          </a:solidFill>
                          <a:latin typeface="Lato"/>
                          <a:ea typeface="Times New Roman"/>
                          <a:cs typeface="Times New Roman"/>
                        </a:rPr>
                        <a:t> </a:t>
                      </a:r>
                    </a:p>
                    <a:p>
                      <a:pPr algn="ctr">
                        <a:spcAft>
                          <a:spcPts val="0"/>
                        </a:spcAft>
                        <a:tabLst>
                          <a:tab pos="457200" algn="l"/>
                        </a:tabLst>
                      </a:pPr>
                      <a:r>
                        <a:rPr lang="pl-PL" sz="1200" dirty="0">
                          <a:solidFill>
                            <a:srgbClr val="64644B"/>
                          </a:solidFill>
                          <a:latin typeface="Lato"/>
                          <a:ea typeface="Times New Roman"/>
                          <a:cs typeface="Times New Roman"/>
                        </a:rPr>
                        <a:t>Centrum miasta to miejsce oferujące wysoką jakość zamieszkania, z nowymi, różnorodnymi funkcjami miejskimi w kwartale ulic Kościuszki, Kolejowej i Konopnickiej, a także wysokiej jakości reprezentacyjnymi przestrzeniami publicznymi atrakcyjnymi dla mieszkańców </a:t>
                      </a:r>
                      <a:r>
                        <a:rPr lang="pl-PL" sz="1200" dirty="0" smtClean="0">
                          <a:solidFill>
                            <a:srgbClr val="64644B"/>
                          </a:solidFill>
                          <a:latin typeface="Lato"/>
                          <a:ea typeface="Times New Roman"/>
                          <a:cs typeface="Times New Roman"/>
                        </a:rPr>
                        <a:t>oraz </a:t>
                      </a:r>
                      <a:r>
                        <a:rPr lang="pl-PL" sz="1200" dirty="0">
                          <a:solidFill>
                            <a:srgbClr val="64644B"/>
                          </a:solidFill>
                          <a:latin typeface="Lato"/>
                          <a:ea typeface="Times New Roman"/>
                          <a:cs typeface="Times New Roman"/>
                        </a:rPr>
                        <a:t>terenami i obiektami otwartymi na biznes, kulturę i działania sektora obywatelskiego.</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0"/>
                  </a:ext>
                </a:extLst>
              </a:tr>
              <a:tr h="1526301">
                <a:tc>
                  <a:txBody>
                    <a:bodyPr/>
                    <a:lstStyle/>
                    <a:p>
                      <a:pPr algn="ctr">
                        <a:spcAft>
                          <a:spcPts val="0"/>
                        </a:spcAft>
                      </a:pPr>
                      <a:r>
                        <a:rPr lang="pl-PL" sz="1200" b="1" dirty="0">
                          <a:solidFill>
                            <a:srgbClr val="64644B"/>
                          </a:solidFill>
                          <a:latin typeface="Lato"/>
                          <a:ea typeface="Times New Roman"/>
                          <a:cs typeface="Times New Roman"/>
                        </a:rPr>
                        <a:t>Cel rewitalizacji:  </a:t>
                      </a:r>
                      <a:br>
                        <a:rPr lang="pl-PL" sz="1200" b="1" dirty="0">
                          <a:solidFill>
                            <a:srgbClr val="64644B"/>
                          </a:solidFill>
                          <a:latin typeface="Lato"/>
                          <a:ea typeface="Times New Roman"/>
                          <a:cs typeface="Times New Roman"/>
                        </a:rPr>
                      </a:br>
                      <a:r>
                        <a:rPr lang="pl-PL" sz="1200" dirty="0">
                          <a:solidFill>
                            <a:srgbClr val="64644B"/>
                          </a:solidFill>
                          <a:latin typeface="Lato"/>
                          <a:ea typeface="Times New Roman"/>
                          <a:cs typeface="Times New Roman"/>
                        </a:rPr>
                        <a:t>Wykreowanie </a:t>
                      </a:r>
                      <a:r>
                        <a:rPr lang="pl-PL" sz="1200" dirty="0" smtClean="0">
                          <a:solidFill>
                            <a:srgbClr val="64644B"/>
                          </a:solidFill>
                          <a:latin typeface="Lato"/>
                          <a:ea typeface="Times New Roman"/>
                          <a:cs typeface="Times New Roman"/>
                        </a:rPr>
                        <a:t>koncepcji</a:t>
                      </a:r>
                      <a:r>
                        <a:rPr lang="pl-PL" sz="1200" baseline="0" dirty="0" smtClean="0">
                          <a:solidFill>
                            <a:srgbClr val="64644B"/>
                          </a:solidFill>
                          <a:latin typeface="Lato"/>
                          <a:ea typeface="Times New Roman"/>
                          <a:cs typeface="Times New Roman"/>
                        </a:rPr>
                        <a:t> </a:t>
                      </a:r>
                      <a:r>
                        <a:rPr lang="pl-PL" sz="1200" dirty="0" smtClean="0">
                          <a:solidFill>
                            <a:srgbClr val="64644B"/>
                          </a:solidFill>
                          <a:latin typeface="Lato"/>
                          <a:ea typeface="Times New Roman"/>
                          <a:cs typeface="Times New Roman"/>
                        </a:rPr>
                        <a:t>a </a:t>
                      </a:r>
                      <a:r>
                        <a:rPr lang="pl-PL" sz="1200" dirty="0">
                          <a:solidFill>
                            <a:srgbClr val="64644B"/>
                          </a:solidFill>
                          <a:latin typeface="Lato"/>
                          <a:ea typeface="Times New Roman"/>
                          <a:cs typeface="Times New Roman"/>
                        </a:rPr>
                        <a:t>następnie realizacja  </a:t>
                      </a:r>
                      <a:r>
                        <a:rPr lang="pl-PL" sz="1200" dirty="0" smtClean="0">
                          <a:solidFill>
                            <a:srgbClr val="64644B"/>
                          </a:solidFill>
                          <a:latin typeface="Lato"/>
                          <a:ea typeface="Times New Roman"/>
                          <a:cs typeface="Times New Roman"/>
                        </a:rPr>
                        <a:t>wielofunkcyjnej</a:t>
                      </a:r>
                      <a:r>
                        <a:rPr lang="pl-PL" sz="1200" baseline="0" dirty="0" smtClean="0">
                          <a:solidFill>
                            <a:srgbClr val="64644B"/>
                          </a:solidFill>
                          <a:latin typeface="Lato"/>
                          <a:ea typeface="Times New Roman"/>
                          <a:cs typeface="Times New Roman"/>
                        </a:rPr>
                        <a:t> </a:t>
                      </a:r>
                      <a:r>
                        <a:rPr lang="pl-PL" sz="1200" dirty="0" smtClean="0">
                          <a:solidFill>
                            <a:srgbClr val="64644B"/>
                          </a:solidFill>
                          <a:latin typeface="Lato"/>
                          <a:ea typeface="Times New Roman"/>
                          <a:cs typeface="Times New Roman"/>
                        </a:rPr>
                        <a:t>i </a:t>
                      </a:r>
                      <a:r>
                        <a:rPr lang="pl-PL" sz="1200" dirty="0">
                          <a:solidFill>
                            <a:srgbClr val="64644B"/>
                          </a:solidFill>
                          <a:latin typeface="Lato"/>
                          <a:ea typeface="Times New Roman"/>
                          <a:cs typeface="Times New Roman"/>
                        </a:rPr>
                        <a:t>reprezentacyjnej przestrzeni śródmiejskiej na terenach poprzemysłowych DEFUM </a:t>
                      </a:r>
                      <a:br>
                        <a:rPr lang="pl-PL" sz="1200" dirty="0">
                          <a:solidFill>
                            <a:srgbClr val="64644B"/>
                          </a:solidFill>
                          <a:latin typeface="Lato"/>
                          <a:ea typeface="Times New Roman"/>
                          <a:cs typeface="Times New Roman"/>
                        </a:rPr>
                      </a:br>
                      <a:r>
                        <a:rPr lang="pl-PL" sz="1200" dirty="0">
                          <a:solidFill>
                            <a:srgbClr val="64644B"/>
                          </a:solidFill>
                          <a:latin typeface="Lato"/>
                          <a:ea typeface="Times New Roman"/>
                          <a:cs typeface="Times New Roman"/>
                        </a:rPr>
                        <a:t>z uwzględnieniem zagospodarowania sąsiednich terenów dworca kolejowego.</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200" b="1" dirty="0">
                          <a:solidFill>
                            <a:srgbClr val="64644B"/>
                          </a:solidFill>
                          <a:latin typeface="Lato"/>
                          <a:ea typeface="Times New Roman"/>
                          <a:cs typeface="Times New Roman"/>
                        </a:rPr>
                        <a:t>Cel rewitalizacji: </a:t>
                      </a:r>
                      <a:br>
                        <a:rPr lang="pl-PL" sz="1200" b="1" dirty="0">
                          <a:solidFill>
                            <a:srgbClr val="64644B"/>
                          </a:solidFill>
                          <a:latin typeface="Lato"/>
                          <a:ea typeface="Times New Roman"/>
                          <a:cs typeface="Times New Roman"/>
                        </a:rPr>
                      </a:br>
                      <a:r>
                        <a:rPr lang="pl-PL" sz="1200" dirty="0">
                          <a:solidFill>
                            <a:srgbClr val="64644B"/>
                          </a:solidFill>
                          <a:latin typeface="Lato"/>
                          <a:ea typeface="Times New Roman"/>
                          <a:cs typeface="Times New Roman"/>
                        </a:rPr>
                        <a:t>Tworzenie nowych </a:t>
                      </a:r>
                      <a:r>
                        <a:rPr lang="pl-PL" sz="1200" dirty="0" smtClean="0">
                          <a:solidFill>
                            <a:srgbClr val="64644B"/>
                          </a:solidFill>
                          <a:latin typeface="Lato"/>
                          <a:ea typeface="Times New Roman"/>
                          <a:cs typeface="Times New Roman"/>
                        </a:rPr>
                        <a:t>oraz </a:t>
                      </a:r>
                      <a:r>
                        <a:rPr lang="pl-PL" sz="1200" dirty="0">
                          <a:solidFill>
                            <a:srgbClr val="64644B"/>
                          </a:solidFill>
                          <a:latin typeface="Lato"/>
                          <a:ea typeface="Times New Roman"/>
                          <a:cs typeface="Times New Roman"/>
                        </a:rPr>
                        <a:t>wzmacnianie istniejących </a:t>
                      </a:r>
                      <a:br>
                        <a:rPr lang="pl-PL" sz="1200" dirty="0">
                          <a:solidFill>
                            <a:srgbClr val="64644B"/>
                          </a:solidFill>
                          <a:latin typeface="Lato"/>
                          <a:ea typeface="Times New Roman"/>
                          <a:cs typeface="Times New Roman"/>
                        </a:rPr>
                      </a:br>
                      <a:r>
                        <a:rPr lang="pl-PL" sz="1200" dirty="0">
                          <a:solidFill>
                            <a:srgbClr val="64644B"/>
                          </a:solidFill>
                          <a:latin typeface="Lato"/>
                          <a:ea typeface="Times New Roman"/>
                          <a:cs typeface="Times New Roman"/>
                        </a:rPr>
                        <a:t>funkcji biznesowych, </a:t>
                      </a:r>
                      <a:r>
                        <a:rPr lang="pl-PL" sz="1200" dirty="0" smtClean="0">
                          <a:solidFill>
                            <a:srgbClr val="64644B"/>
                          </a:solidFill>
                          <a:latin typeface="Lato"/>
                          <a:ea typeface="Times New Roman"/>
                          <a:cs typeface="Times New Roman"/>
                        </a:rPr>
                        <a:t>administracyjnych,</a:t>
                      </a:r>
                      <a:r>
                        <a:rPr lang="pl-PL" sz="1200" baseline="0" dirty="0" smtClean="0">
                          <a:solidFill>
                            <a:srgbClr val="64644B"/>
                          </a:solidFill>
                          <a:latin typeface="Lato"/>
                          <a:ea typeface="Times New Roman"/>
                          <a:cs typeface="Times New Roman"/>
                        </a:rPr>
                        <a:t> </a:t>
                      </a:r>
                      <a:r>
                        <a:rPr lang="pl-PL" sz="1200" dirty="0" smtClean="0">
                          <a:solidFill>
                            <a:srgbClr val="64644B"/>
                          </a:solidFill>
                          <a:latin typeface="Lato"/>
                          <a:ea typeface="Times New Roman"/>
                          <a:cs typeface="Times New Roman"/>
                        </a:rPr>
                        <a:t>kulturalnych</a:t>
                      </a:r>
                      <a:r>
                        <a:rPr lang="pl-PL" sz="1200" baseline="0" dirty="0" smtClean="0">
                          <a:solidFill>
                            <a:srgbClr val="64644B"/>
                          </a:solidFill>
                          <a:latin typeface="Lato"/>
                          <a:ea typeface="Times New Roman"/>
                          <a:cs typeface="Times New Roman"/>
                        </a:rPr>
                        <a:t> </a:t>
                      </a:r>
                      <a:r>
                        <a:rPr lang="pl-PL" sz="1200" dirty="0" smtClean="0">
                          <a:solidFill>
                            <a:srgbClr val="64644B"/>
                          </a:solidFill>
                          <a:latin typeface="Lato"/>
                          <a:ea typeface="Times New Roman"/>
                          <a:cs typeface="Times New Roman"/>
                        </a:rPr>
                        <a:t>w </a:t>
                      </a:r>
                      <a:r>
                        <a:rPr lang="pl-PL" sz="1200" dirty="0">
                          <a:solidFill>
                            <a:srgbClr val="64644B"/>
                          </a:solidFill>
                          <a:latin typeface="Lato"/>
                          <a:ea typeface="Times New Roman"/>
                          <a:cs typeface="Times New Roman"/>
                        </a:rPr>
                        <a:t>obrębie ścisłego centrum miasta wyznaczonego ulicami Kościuszki, Sobieskiego, Królowej Jadwigi oraz 3 Maja wraz z otoczeniem.</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14400" algn="l"/>
                        </a:tabLst>
                      </a:pPr>
                      <a:r>
                        <a:rPr lang="pl-PL" sz="1200" b="1">
                          <a:solidFill>
                            <a:srgbClr val="64644B"/>
                          </a:solidFill>
                          <a:latin typeface="Lato"/>
                          <a:ea typeface="Times New Roman"/>
                          <a:cs typeface="Times New Roman"/>
                        </a:rPr>
                        <a:t>Cel rewitalizacji: </a:t>
                      </a:r>
                      <a:br>
                        <a:rPr lang="pl-PL" sz="1200" b="1">
                          <a:solidFill>
                            <a:srgbClr val="64644B"/>
                          </a:solidFill>
                          <a:latin typeface="Lato"/>
                          <a:ea typeface="Times New Roman"/>
                          <a:cs typeface="Times New Roman"/>
                        </a:rPr>
                      </a:br>
                      <a:r>
                        <a:rPr lang="pl-PL" sz="1200">
                          <a:solidFill>
                            <a:srgbClr val="64644B"/>
                          </a:solidFill>
                          <a:latin typeface="Lato"/>
                          <a:ea typeface="Times New Roman"/>
                          <a:cs typeface="Times New Roman"/>
                        </a:rPr>
                        <a:t>Aktywowanie potencjałów zawodowych i obywatelskich</a:t>
                      </a:r>
                      <a:br>
                        <a:rPr lang="pl-PL" sz="1200">
                          <a:solidFill>
                            <a:srgbClr val="64644B"/>
                          </a:solidFill>
                          <a:latin typeface="Lato"/>
                          <a:ea typeface="Times New Roman"/>
                          <a:cs typeface="Times New Roman"/>
                        </a:rPr>
                      </a:br>
                      <a:r>
                        <a:rPr lang="pl-PL" sz="1200">
                          <a:solidFill>
                            <a:srgbClr val="64644B"/>
                          </a:solidFill>
                          <a:latin typeface="Lato"/>
                          <a:ea typeface="Times New Roman"/>
                          <a:cs typeface="Times New Roman"/>
                        </a:rPr>
                        <a:t> oraz wzmacnianie integracji        </a:t>
                      </a:r>
                      <a:br>
                        <a:rPr lang="pl-PL" sz="1200">
                          <a:solidFill>
                            <a:srgbClr val="64644B"/>
                          </a:solidFill>
                          <a:latin typeface="Lato"/>
                          <a:ea typeface="Times New Roman"/>
                          <a:cs typeface="Times New Roman"/>
                        </a:rPr>
                      </a:br>
                      <a:r>
                        <a:rPr lang="pl-PL" sz="1200">
                          <a:solidFill>
                            <a:srgbClr val="64644B"/>
                          </a:solidFill>
                          <a:latin typeface="Lato"/>
                          <a:ea typeface="Times New Roman"/>
                          <a:cs typeface="Times New Roman"/>
                        </a:rPr>
                        <a:t>i spójności społeczności zamieszkującej i działającej </a:t>
                      </a:r>
                      <a:br>
                        <a:rPr lang="pl-PL" sz="1200">
                          <a:solidFill>
                            <a:srgbClr val="64644B"/>
                          </a:solidFill>
                          <a:latin typeface="Lato"/>
                          <a:ea typeface="Times New Roman"/>
                          <a:cs typeface="Times New Roman"/>
                        </a:rPr>
                      </a:br>
                      <a:r>
                        <a:rPr lang="pl-PL" sz="1200">
                          <a:solidFill>
                            <a:srgbClr val="64644B"/>
                          </a:solidFill>
                          <a:latin typeface="Lato"/>
                          <a:ea typeface="Times New Roman"/>
                          <a:cs typeface="Times New Roman"/>
                        </a:rPr>
                        <a:t>w centrum Dąbrowy Górniczej.</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134010">
                <a:tc>
                  <a:txBody>
                    <a:bodyPr/>
                    <a:lstStyle/>
                    <a:p>
                      <a:pPr algn="ctr">
                        <a:spcAft>
                          <a:spcPts val="0"/>
                        </a:spcAft>
                      </a:pPr>
                      <a:r>
                        <a:rPr lang="pl-PL" sz="1200" b="1" dirty="0">
                          <a:solidFill>
                            <a:srgbClr val="64644B"/>
                          </a:solidFill>
                          <a:latin typeface="Lato"/>
                          <a:ea typeface="Times New Roman"/>
                          <a:cs typeface="Times New Roman"/>
                        </a:rPr>
                        <a:t>Kierunki działań rewitalizacyjnych</a:t>
                      </a:r>
                      <a:endParaRPr lang="pl-PL" sz="1200" dirty="0">
                        <a:solidFill>
                          <a:srgbClr val="64644B"/>
                        </a:solidFill>
                        <a:latin typeface="Lato"/>
                        <a:ea typeface="Times New Roman"/>
                        <a:cs typeface="Times New Roman"/>
                      </a:endParaRPr>
                    </a:p>
                    <a:p>
                      <a:pPr algn="ctr">
                        <a:spcAft>
                          <a:spcPts val="0"/>
                        </a:spcAft>
                      </a:pPr>
                      <a:r>
                        <a:rPr lang="pl-PL" sz="1200" dirty="0">
                          <a:solidFill>
                            <a:srgbClr val="64644B"/>
                          </a:solidFill>
                          <a:latin typeface="Lato"/>
                          <a:ea typeface="Times New Roman"/>
                          <a:cs typeface="Times New Roman"/>
                        </a:rPr>
                        <a:t>1. Nowe funkcje na </a:t>
                      </a:r>
                      <a:r>
                        <a:rPr lang="pl-PL" sz="1200" dirty="0" smtClean="0">
                          <a:solidFill>
                            <a:srgbClr val="64644B"/>
                          </a:solidFill>
                          <a:latin typeface="Lato"/>
                          <a:ea typeface="Times New Roman"/>
                          <a:cs typeface="Times New Roman"/>
                        </a:rPr>
                        <a:t>terenach</a:t>
                      </a:r>
                      <a:r>
                        <a:rPr lang="pl-PL" sz="1200" baseline="0" dirty="0" smtClean="0">
                          <a:solidFill>
                            <a:srgbClr val="64644B"/>
                          </a:solidFill>
                          <a:latin typeface="Lato"/>
                          <a:ea typeface="Times New Roman"/>
                          <a:cs typeface="Times New Roman"/>
                        </a:rPr>
                        <a:t> </a:t>
                      </a:r>
                      <a:r>
                        <a:rPr lang="pl-PL" sz="1200" dirty="0" smtClean="0">
                          <a:solidFill>
                            <a:srgbClr val="64644B"/>
                          </a:solidFill>
                          <a:latin typeface="Lato"/>
                          <a:ea typeface="Times New Roman"/>
                          <a:cs typeface="Times New Roman"/>
                        </a:rPr>
                        <a:t>poprzemysłowych</a:t>
                      </a:r>
                      <a:r>
                        <a:rPr lang="pl-PL" sz="1200" baseline="0" dirty="0" smtClean="0">
                          <a:solidFill>
                            <a:srgbClr val="64644B"/>
                          </a:solidFill>
                          <a:latin typeface="Lato"/>
                          <a:ea typeface="Times New Roman"/>
                          <a:cs typeface="Times New Roman"/>
                        </a:rPr>
                        <a:t> </a:t>
                      </a:r>
                      <a:r>
                        <a:rPr lang="pl-PL" sz="1200" dirty="0" smtClean="0">
                          <a:solidFill>
                            <a:srgbClr val="64644B"/>
                          </a:solidFill>
                          <a:latin typeface="Lato"/>
                          <a:ea typeface="Times New Roman"/>
                          <a:cs typeface="Times New Roman"/>
                        </a:rPr>
                        <a:t>w </a:t>
                      </a:r>
                      <a:r>
                        <a:rPr lang="pl-PL" sz="1200" dirty="0">
                          <a:solidFill>
                            <a:srgbClr val="64644B"/>
                          </a:solidFill>
                          <a:latin typeface="Lato"/>
                          <a:ea typeface="Times New Roman"/>
                          <a:cs typeface="Times New Roman"/>
                        </a:rPr>
                        <a:t>centrum miasta.</a:t>
                      </a:r>
                    </a:p>
                    <a:p>
                      <a:pPr algn="ctr">
                        <a:spcAft>
                          <a:spcPts val="0"/>
                        </a:spcAft>
                      </a:pPr>
                      <a:r>
                        <a:rPr lang="pl-PL" sz="1200" dirty="0">
                          <a:solidFill>
                            <a:srgbClr val="64644B"/>
                          </a:solidFill>
                          <a:latin typeface="Lato"/>
                          <a:ea typeface="Times New Roman"/>
                          <a:cs typeface="Times New Roman"/>
                        </a:rPr>
                        <a:t>2.  Zwiększenie atrakcyjnej powierzchni mieszkaniowej, usługowej i biznesowej.</a:t>
                      </a:r>
                    </a:p>
                    <a:p>
                      <a:pPr algn="ctr">
                        <a:spcAft>
                          <a:spcPts val="0"/>
                        </a:spcAft>
                      </a:pPr>
                      <a:r>
                        <a:rPr lang="pl-PL" sz="1200" dirty="0">
                          <a:solidFill>
                            <a:srgbClr val="64644B"/>
                          </a:solidFill>
                          <a:latin typeface="Lato"/>
                          <a:ea typeface="Times New Roman"/>
                          <a:cs typeface="Times New Roman"/>
                        </a:rPr>
                        <a:t>3. Modernizacja </a:t>
                      </a:r>
                      <a:r>
                        <a:rPr lang="pl-PL" sz="1200" dirty="0" smtClean="0">
                          <a:solidFill>
                            <a:srgbClr val="64644B"/>
                          </a:solidFill>
                          <a:latin typeface="Lato"/>
                          <a:ea typeface="Times New Roman"/>
                          <a:cs typeface="Times New Roman"/>
                        </a:rPr>
                        <a:t>istniejących</a:t>
                      </a:r>
                      <a:r>
                        <a:rPr lang="pl-PL" sz="1200" baseline="0" dirty="0" smtClean="0">
                          <a:solidFill>
                            <a:srgbClr val="64644B"/>
                          </a:solidFill>
                          <a:latin typeface="Lato"/>
                          <a:ea typeface="Times New Roman"/>
                          <a:cs typeface="Times New Roman"/>
                        </a:rPr>
                        <a:t> </a:t>
                      </a:r>
                      <a:r>
                        <a:rPr lang="pl-PL" sz="1200" dirty="0" smtClean="0">
                          <a:solidFill>
                            <a:srgbClr val="64644B"/>
                          </a:solidFill>
                          <a:latin typeface="Lato"/>
                          <a:ea typeface="Times New Roman"/>
                          <a:cs typeface="Times New Roman"/>
                        </a:rPr>
                        <a:t>i </a:t>
                      </a:r>
                      <a:r>
                        <a:rPr lang="pl-PL" sz="1200" dirty="0">
                          <a:solidFill>
                            <a:srgbClr val="64644B"/>
                          </a:solidFill>
                          <a:latin typeface="Lato"/>
                          <a:ea typeface="Times New Roman"/>
                          <a:cs typeface="Times New Roman"/>
                        </a:rPr>
                        <a:t>kreowanie nowych, </a:t>
                      </a:r>
                      <a:r>
                        <a:rPr lang="pl-PL" sz="1200" dirty="0" smtClean="0">
                          <a:solidFill>
                            <a:srgbClr val="64644B"/>
                          </a:solidFill>
                          <a:latin typeface="Lato"/>
                          <a:ea typeface="Times New Roman"/>
                          <a:cs typeface="Times New Roman"/>
                        </a:rPr>
                        <a:t>wysokiej </a:t>
                      </a:r>
                      <a:r>
                        <a:rPr lang="pl-PL" sz="1200" dirty="0">
                          <a:solidFill>
                            <a:srgbClr val="64644B"/>
                          </a:solidFill>
                          <a:latin typeface="Lato"/>
                          <a:ea typeface="Times New Roman"/>
                          <a:cs typeface="Times New Roman"/>
                        </a:rPr>
                        <a:t>jakości </a:t>
                      </a:r>
                      <a:r>
                        <a:rPr lang="pl-PL" sz="1200" dirty="0" smtClean="0">
                          <a:solidFill>
                            <a:srgbClr val="64644B"/>
                          </a:solidFill>
                          <a:latin typeface="Lato"/>
                          <a:ea typeface="Times New Roman"/>
                          <a:cs typeface="Times New Roman"/>
                        </a:rPr>
                        <a:t>przestrzeni</a:t>
                      </a:r>
                      <a:r>
                        <a:rPr lang="pl-PL" sz="1200" baseline="0" dirty="0" smtClean="0">
                          <a:solidFill>
                            <a:srgbClr val="64644B"/>
                          </a:solidFill>
                          <a:latin typeface="Lato"/>
                          <a:ea typeface="Times New Roman"/>
                          <a:cs typeface="Times New Roman"/>
                        </a:rPr>
                        <a:t> </a:t>
                      </a:r>
                      <a:r>
                        <a:rPr lang="pl-PL" sz="1200" dirty="0" smtClean="0">
                          <a:solidFill>
                            <a:srgbClr val="64644B"/>
                          </a:solidFill>
                          <a:latin typeface="Lato"/>
                          <a:ea typeface="Times New Roman"/>
                          <a:cs typeface="Times New Roman"/>
                        </a:rPr>
                        <a:t>publicznych</a:t>
                      </a:r>
                      <a:r>
                        <a:rPr lang="pl-PL" sz="1200" dirty="0">
                          <a:solidFill>
                            <a:srgbClr val="64644B"/>
                          </a:solidFill>
                          <a:latin typeface="Lato"/>
                          <a:ea typeface="Times New Roman"/>
                          <a:cs typeface="Times New Roman"/>
                        </a:rPr>
                        <a:t>.</a:t>
                      </a:r>
                    </a:p>
                    <a:p>
                      <a:pPr algn="ctr">
                        <a:spcAft>
                          <a:spcPts val="0"/>
                        </a:spcAft>
                      </a:pPr>
                      <a:r>
                        <a:rPr lang="pl-PL" sz="1200" dirty="0">
                          <a:solidFill>
                            <a:srgbClr val="64644B"/>
                          </a:solidFill>
                          <a:latin typeface="Lato"/>
                          <a:ea typeface="Times New Roman"/>
                          <a:cs typeface="Times New Roman"/>
                        </a:rPr>
                        <a:t>4. Podniesienie </a:t>
                      </a:r>
                      <a:r>
                        <a:rPr lang="pl-PL" sz="1200" dirty="0" smtClean="0">
                          <a:solidFill>
                            <a:srgbClr val="64644B"/>
                          </a:solidFill>
                          <a:latin typeface="Lato"/>
                          <a:ea typeface="Times New Roman"/>
                          <a:cs typeface="Times New Roman"/>
                        </a:rPr>
                        <a:t>dostępności</a:t>
                      </a:r>
                      <a:r>
                        <a:rPr lang="pl-PL" sz="1200" baseline="0" dirty="0" smtClean="0">
                          <a:solidFill>
                            <a:srgbClr val="64644B"/>
                          </a:solidFill>
                          <a:latin typeface="Lato"/>
                          <a:ea typeface="Times New Roman"/>
                          <a:cs typeface="Times New Roman"/>
                        </a:rPr>
                        <a:t> </a:t>
                      </a:r>
                      <a:r>
                        <a:rPr lang="pl-PL" sz="1200" dirty="0" smtClean="0">
                          <a:solidFill>
                            <a:srgbClr val="64644B"/>
                          </a:solidFill>
                          <a:latin typeface="Lato"/>
                          <a:ea typeface="Times New Roman"/>
                          <a:cs typeface="Times New Roman"/>
                        </a:rPr>
                        <a:t>komunikacyjnej poprzez</a:t>
                      </a:r>
                      <a:r>
                        <a:rPr lang="pl-PL" sz="1200" baseline="0" dirty="0" smtClean="0">
                          <a:solidFill>
                            <a:srgbClr val="64644B"/>
                          </a:solidFill>
                          <a:latin typeface="Lato"/>
                          <a:ea typeface="Times New Roman"/>
                          <a:cs typeface="Times New Roman"/>
                        </a:rPr>
                        <a:t> </a:t>
                      </a:r>
                      <a:r>
                        <a:rPr lang="pl-PL" sz="1200" dirty="0" smtClean="0">
                          <a:solidFill>
                            <a:srgbClr val="64644B"/>
                          </a:solidFill>
                          <a:latin typeface="Lato"/>
                          <a:ea typeface="Times New Roman"/>
                          <a:cs typeface="Times New Roman"/>
                        </a:rPr>
                        <a:t>tzw</a:t>
                      </a:r>
                      <a:r>
                        <a:rPr lang="pl-PL" sz="1200" dirty="0">
                          <a:solidFill>
                            <a:srgbClr val="64644B"/>
                          </a:solidFill>
                          <a:latin typeface="Lato"/>
                          <a:ea typeface="Times New Roman"/>
                          <a:cs typeface="Times New Roman"/>
                        </a:rPr>
                        <a:t>. "zieloną mobilność".</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200" b="1" dirty="0">
                          <a:solidFill>
                            <a:srgbClr val="64644B"/>
                          </a:solidFill>
                          <a:latin typeface="Lato"/>
                          <a:ea typeface="Times New Roman"/>
                          <a:cs typeface="Times New Roman"/>
                        </a:rPr>
                        <a:t>Kierunki działań </a:t>
                      </a:r>
                      <a:endParaRPr lang="pl-PL" sz="1200" dirty="0">
                        <a:solidFill>
                          <a:srgbClr val="64644B"/>
                        </a:solidFill>
                        <a:latin typeface="Lato"/>
                        <a:ea typeface="Times New Roman"/>
                        <a:cs typeface="Times New Roman"/>
                      </a:endParaRPr>
                    </a:p>
                    <a:p>
                      <a:pPr algn="ctr">
                        <a:spcAft>
                          <a:spcPts val="0"/>
                        </a:spcAft>
                      </a:pPr>
                      <a:r>
                        <a:rPr lang="pl-PL" sz="1200" b="1" dirty="0">
                          <a:solidFill>
                            <a:srgbClr val="64644B"/>
                          </a:solidFill>
                          <a:latin typeface="Lato"/>
                          <a:ea typeface="Times New Roman"/>
                          <a:cs typeface="Times New Roman"/>
                        </a:rPr>
                        <a:t>rewitalizacyjnych</a:t>
                      </a:r>
                      <a:endParaRPr lang="pl-PL" sz="1200" dirty="0">
                        <a:solidFill>
                          <a:srgbClr val="64644B"/>
                        </a:solidFill>
                        <a:latin typeface="Lato"/>
                        <a:ea typeface="Times New Roman"/>
                        <a:cs typeface="Times New Roman"/>
                      </a:endParaRPr>
                    </a:p>
                    <a:p>
                      <a:pPr algn="ctr">
                        <a:spcAft>
                          <a:spcPts val="0"/>
                        </a:spcAft>
                      </a:pPr>
                      <a:r>
                        <a:rPr lang="pl-PL" sz="1200" dirty="0">
                          <a:solidFill>
                            <a:srgbClr val="64644B"/>
                          </a:solidFill>
                          <a:latin typeface="Lato"/>
                          <a:ea typeface="Times New Roman"/>
                          <a:cs typeface="Times New Roman"/>
                        </a:rPr>
                        <a:t>1. Adaptacja budynków użyteczności publicznej pod nowe funkcje.</a:t>
                      </a:r>
                    </a:p>
                    <a:p>
                      <a:pPr algn="ctr">
                        <a:spcAft>
                          <a:spcPts val="0"/>
                        </a:spcAft>
                      </a:pPr>
                      <a:r>
                        <a:rPr lang="pl-PL" sz="1200" dirty="0">
                          <a:solidFill>
                            <a:srgbClr val="64644B"/>
                          </a:solidFill>
                          <a:latin typeface="Lato"/>
                          <a:ea typeface="Times New Roman"/>
                          <a:cs typeface="Times New Roman"/>
                        </a:rPr>
                        <a:t>2. Modernizacja obiektów Muzeum Miejskiego oraz Zespołu Szkół Zawodowych "</a:t>
                      </a:r>
                      <a:r>
                        <a:rPr lang="pl-PL" sz="1200" dirty="0" err="1">
                          <a:solidFill>
                            <a:srgbClr val="64644B"/>
                          </a:solidFill>
                          <a:latin typeface="Lato"/>
                          <a:ea typeface="Times New Roman"/>
                          <a:cs typeface="Times New Roman"/>
                        </a:rPr>
                        <a:t>Sztygarka</a:t>
                      </a:r>
                      <a:r>
                        <a:rPr lang="pl-PL" sz="1200" dirty="0">
                          <a:solidFill>
                            <a:srgbClr val="64644B"/>
                          </a:solidFill>
                          <a:latin typeface="Lato"/>
                          <a:ea typeface="Times New Roman"/>
                          <a:cs typeface="Times New Roman"/>
                        </a:rPr>
                        <a:t>".</a:t>
                      </a:r>
                    </a:p>
                    <a:p>
                      <a:pPr algn="ctr">
                        <a:spcAft>
                          <a:spcPts val="0"/>
                        </a:spcAft>
                      </a:pPr>
                      <a:r>
                        <a:rPr lang="pl-PL" sz="1200" dirty="0">
                          <a:solidFill>
                            <a:srgbClr val="64644B"/>
                          </a:solidFill>
                          <a:latin typeface="Lato"/>
                          <a:ea typeface="Times New Roman"/>
                          <a:cs typeface="Times New Roman"/>
                        </a:rPr>
                        <a:t>3. Zwiększenie oferty </a:t>
                      </a:r>
                      <a:r>
                        <a:rPr lang="pl-PL" sz="1200" dirty="0" smtClean="0">
                          <a:solidFill>
                            <a:srgbClr val="64644B"/>
                          </a:solidFill>
                          <a:latin typeface="Lato"/>
                          <a:ea typeface="Times New Roman"/>
                          <a:cs typeface="Times New Roman"/>
                        </a:rPr>
                        <a:t>biznesowej</a:t>
                      </a:r>
                      <a:r>
                        <a:rPr lang="pl-PL" sz="1200" baseline="0" dirty="0" smtClean="0">
                          <a:solidFill>
                            <a:srgbClr val="64644B"/>
                          </a:solidFill>
                          <a:latin typeface="Lato"/>
                          <a:ea typeface="Times New Roman"/>
                          <a:cs typeface="Times New Roman"/>
                        </a:rPr>
                        <a:t> </a:t>
                      </a:r>
                      <a:r>
                        <a:rPr lang="pl-PL" sz="1200" dirty="0" smtClean="0">
                          <a:solidFill>
                            <a:srgbClr val="64644B"/>
                          </a:solidFill>
                          <a:latin typeface="Lato"/>
                          <a:ea typeface="Times New Roman"/>
                          <a:cs typeface="Times New Roman"/>
                        </a:rPr>
                        <a:t>i </a:t>
                      </a:r>
                      <a:r>
                        <a:rPr lang="pl-PL" sz="1200" dirty="0" err="1">
                          <a:solidFill>
                            <a:srgbClr val="64644B"/>
                          </a:solidFill>
                          <a:latin typeface="Lato"/>
                          <a:ea typeface="Times New Roman"/>
                          <a:cs typeface="Times New Roman"/>
                        </a:rPr>
                        <a:t>okołobiznesowej</a:t>
                      </a:r>
                      <a:r>
                        <a:rPr lang="pl-PL" sz="1200" dirty="0">
                          <a:solidFill>
                            <a:srgbClr val="64644B"/>
                          </a:solidFill>
                          <a:latin typeface="Lato"/>
                          <a:ea typeface="Times New Roman"/>
                          <a:cs typeface="Times New Roman"/>
                        </a:rPr>
                        <a:t>.</a:t>
                      </a:r>
                    </a:p>
                    <a:p>
                      <a:pPr algn="ctr">
                        <a:spcAft>
                          <a:spcPts val="0"/>
                        </a:spcAft>
                      </a:pPr>
                      <a:r>
                        <a:rPr lang="pl-PL" sz="1200" dirty="0">
                          <a:solidFill>
                            <a:srgbClr val="64644B"/>
                          </a:solidFill>
                          <a:latin typeface="Lato"/>
                          <a:ea typeface="Times New Roman"/>
                          <a:cs typeface="Times New Roman"/>
                        </a:rPr>
                        <a:t>4. Poprawa jakości przestrzeni </a:t>
                      </a:r>
                      <a:r>
                        <a:rPr lang="pl-PL" sz="1200" dirty="0" smtClean="0">
                          <a:solidFill>
                            <a:srgbClr val="64644B"/>
                          </a:solidFill>
                          <a:latin typeface="Lato"/>
                          <a:ea typeface="Times New Roman"/>
                          <a:cs typeface="Times New Roman"/>
                        </a:rPr>
                        <a:t>publicznej,</a:t>
                      </a:r>
                      <a:r>
                        <a:rPr lang="pl-PL" sz="1200" baseline="0" dirty="0" smtClean="0">
                          <a:solidFill>
                            <a:srgbClr val="64644B"/>
                          </a:solidFill>
                          <a:latin typeface="Lato"/>
                          <a:ea typeface="Times New Roman"/>
                          <a:cs typeface="Times New Roman"/>
                        </a:rPr>
                        <a:t> </a:t>
                      </a:r>
                      <a:r>
                        <a:rPr lang="pl-PL" sz="1200" dirty="0" smtClean="0">
                          <a:solidFill>
                            <a:srgbClr val="64644B"/>
                          </a:solidFill>
                          <a:latin typeface="Lato"/>
                          <a:ea typeface="Times New Roman"/>
                          <a:cs typeface="Times New Roman"/>
                        </a:rPr>
                        <a:t>infrastruktury drogowej</a:t>
                      </a:r>
                      <a:r>
                        <a:rPr lang="pl-PL" sz="1200" baseline="0" dirty="0" smtClean="0">
                          <a:solidFill>
                            <a:srgbClr val="64644B"/>
                          </a:solidFill>
                          <a:latin typeface="Lato"/>
                          <a:ea typeface="Times New Roman"/>
                          <a:cs typeface="Times New Roman"/>
                        </a:rPr>
                        <a:t> </a:t>
                      </a:r>
                      <a:r>
                        <a:rPr lang="pl-PL" sz="1200" dirty="0" smtClean="0">
                          <a:solidFill>
                            <a:srgbClr val="64644B"/>
                          </a:solidFill>
                          <a:latin typeface="Lato"/>
                          <a:ea typeface="Times New Roman"/>
                          <a:cs typeface="Times New Roman"/>
                        </a:rPr>
                        <a:t>i </a:t>
                      </a:r>
                      <a:r>
                        <a:rPr lang="pl-PL" sz="1200" dirty="0">
                          <a:solidFill>
                            <a:srgbClr val="64644B"/>
                          </a:solidFill>
                          <a:latin typeface="Lato"/>
                          <a:ea typeface="Times New Roman"/>
                          <a:cs typeface="Times New Roman"/>
                        </a:rPr>
                        <a:t>podniesienie poziomu </a:t>
                      </a:r>
                      <a:br>
                        <a:rPr lang="pl-PL" sz="1200" dirty="0">
                          <a:solidFill>
                            <a:srgbClr val="64644B"/>
                          </a:solidFill>
                          <a:latin typeface="Lato"/>
                          <a:ea typeface="Times New Roman"/>
                          <a:cs typeface="Times New Roman"/>
                        </a:rPr>
                      </a:br>
                      <a:r>
                        <a:rPr lang="pl-PL" sz="1200" dirty="0">
                          <a:solidFill>
                            <a:srgbClr val="64644B"/>
                          </a:solidFill>
                          <a:latin typeface="Lato"/>
                          <a:ea typeface="Times New Roman"/>
                          <a:cs typeface="Times New Roman"/>
                        </a:rPr>
                        <a:t>bezpieczeństwa publicznego.</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200" b="1" dirty="0">
                          <a:solidFill>
                            <a:srgbClr val="64644B"/>
                          </a:solidFill>
                          <a:latin typeface="Lato"/>
                          <a:ea typeface="Times New Roman"/>
                          <a:cs typeface="Times New Roman"/>
                        </a:rPr>
                        <a:t>Kierunki działań rewitalizacyjnych</a:t>
                      </a:r>
                      <a:endParaRPr lang="pl-PL" sz="1200" dirty="0">
                        <a:solidFill>
                          <a:srgbClr val="64644B"/>
                        </a:solidFill>
                        <a:latin typeface="Lato"/>
                        <a:ea typeface="Times New Roman"/>
                        <a:cs typeface="Times New Roman"/>
                      </a:endParaRPr>
                    </a:p>
                    <a:p>
                      <a:pPr algn="ctr">
                        <a:spcAft>
                          <a:spcPts val="0"/>
                        </a:spcAft>
                      </a:pPr>
                      <a:r>
                        <a:rPr lang="pl-PL" sz="1200" dirty="0">
                          <a:solidFill>
                            <a:srgbClr val="64644B"/>
                          </a:solidFill>
                          <a:latin typeface="Lato"/>
                          <a:ea typeface="Times New Roman"/>
                          <a:cs typeface="Times New Roman"/>
                        </a:rPr>
                        <a:t>1. Utworzenie inkubatorów aktywności </a:t>
                      </a:r>
                      <a:r>
                        <a:rPr lang="pl-PL" sz="1200" dirty="0" smtClean="0">
                          <a:solidFill>
                            <a:srgbClr val="64644B"/>
                          </a:solidFill>
                          <a:latin typeface="Lato"/>
                          <a:ea typeface="Times New Roman"/>
                          <a:cs typeface="Times New Roman"/>
                        </a:rPr>
                        <a:t>lokalnej</a:t>
                      </a:r>
                      <a:r>
                        <a:rPr lang="pl-PL" sz="1200" baseline="0" dirty="0" smtClean="0">
                          <a:solidFill>
                            <a:srgbClr val="64644B"/>
                          </a:solidFill>
                          <a:latin typeface="Lato"/>
                          <a:ea typeface="Times New Roman"/>
                          <a:cs typeface="Times New Roman"/>
                        </a:rPr>
                        <a:t> </a:t>
                      </a:r>
                      <a:r>
                        <a:rPr lang="pl-PL" sz="1200" dirty="0" smtClean="0">
                          <a:solidFill>
                            <a:srgbClr val="64644B"/>
                          </a:solidFill>
                          <a:latin typeface="Lato"/>
                          <a:ea typeface="Times New Roman"/>
                          <a:cs typeface="Times New Roman"/>
                        </a:rPr>
                        <a:t>i </a:t>
                      </a:r>
                      <a:r>
                        <a:rPr lang="pl-PL" sz="1200" dirty="0">
                          <a:solidFill>
                            <a:srgbClr val="64644B"/>
                          </a:solidFill>
                          <a:latin typeface="Lato"/>
                          <a:ea typeface="Times New Roman"/>
                          <a:cs typeface="Times New Roman"/>
                        </a:rPr>
                        <a:t>kreatywności.</a:t>
                      </a:r>
                    </a:p>
                    <a:p>
                      <a:pPr algn="ctr">
                        <a:spcAft>
                          <a:spcPts val="0"/>
                        </a:spcAft>
                      </a:pPr>
                      <a:r>
                        <a:rPr lang="pl-PL" sz="1200" dirty="0">
                          <a:solidFill>
                            <a:srgbClr val="64644B"/>
                          </a:solidFill>
                          <a:latin typeface="Lato"/>
                          <a:ea typeface="Times New Roman"/>
                          <a:cs typeface="Times New Roman"/>
                        </a:rPr>
                        <a:t>2. Kompleksowe działania MOPS, PUP i NGO na rzecz spójności społecznej obszaru.</a:t>
                      </a:r>
                    </a:p>
                    <a:p>
                      <a:pPr algn="ctr">
                        <a:spcAft>
                          <a:spcPts val="0"/>
                        </a:spcAft>
                      </a:pPr>
                      <a:r>
                        <a:rPr lang="pl-PL" sz="1200" dirty="0">
                          <a:solidFill>
                            <a:srgbClr val="64644B"/>
                          </a:solidFill>
                          <a:latin typeface="Lato"/>
                          <a:ea typeface="Times New Roman"/>
                          <a:cs typeface="Times New Roman"/>
                        </a:rPr>
                        <a:t>3. Rozwój </a:t>
                      </a:r>
                      <a:r>
                        <a:rPr lang="pl-PL" sz="1200" dirty="0" smtClean="0">
                          <a:solidFill>
                            <a:srgbClr val="64644B"/>
                          </a:solidFill>
                          <a:latin typeface="Lato"/>
                          <a:ea typeface="Times New Roman"/>
                          <a:cs typeface="Times New Roman"/>
                        </a:rPr>
                        <a:t>przedsiębiorczości</a:t>
                      </a:r>
                      <a:r>
                        <a:rPr lang="pl-PL" sz="1200" baseline="0" dirty="0" smtClean="0">
                          <a:solidFill>
                            <a:srgbClr val="64644B"/>
                          </a:solidFill>
                          <a:latin typeface="Lato"/>
                          <a:ea typeface="Times New Roman"/>
                          <a:cs typeface="Times New Roman"/>
                        </a:rPr>
                        <a:t> </a:t>
                      </a:r>
                      <a:r>
                        <a:rPr lang="pl-PL" sz="1200" dirty="0" smtClean="0">
                          <a:solidFill>
                            <a:srgbClr val="64644B"/>
                          </a:solidFill>
                          <a:latin typeface="Lato"/>
                          <a:ea typeface="Times New Roman"/>
                          <a:cs typeface="Times New Roman"/>
                        </a:rPr>
                        <a:t>lokalnej</a:t>
                      </a:r>
                      <a:r>
                        <a:rPr lang="pl-PL" sz="1200" baseline="0" dirty="0" smtClean="0">
                          <a:solidFill>
                            <a:srgbClr val="64644B"/>
                          </a:solidFill>
                          <a:latin typeface="Lato"/>
                          <a:ea typeface="Times New Roman"/>
                          <a:cs typeface="Times New Roman"/>
                        </a:rPr>
                        <a:t> </a:t>
                      </a:r>
                      <a:r>
                        <a:rPr lang="pl-PL" sz="1200" dirty="0" smtClean="0">
                          <a:solidFill>
                            <a:srgbClr val="64644B"/>
                          </a:solidFill>
                          <a:latin typeface="Lato"/>
                          <a:ea typeface="Times New Roman"/>
                          <a:cs typeface="Times New Roman"/>
                        </a:rPr>
                        <a:t>(mikro</a:t>
                      </a:r>
                      <a:r>
                        <a:rPr lang="pl-PL" sz="1200" dirty="0">
                          <a:solidFill>
                            <a:srgbClr val="64644B"/>
                          </a:solidFill>
                          <a:latin typeface="Lato"/>
                          <a:ea typeface="Times New Roman"/>
                          <a:cs typeface="Times New Roman"/>
                        </a:rPr>
                        <a:t>, małe i średnie firmy).</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4"/>
          <p:cNvSpPr txBox="1">
            <a:spLocks noChangeArrowheads="1"/>
          </p:cNvSpPr>
          <p:nvPr/>
        </p:nvSpPr>
        <p:spPr bwMode="auto">
          <a:xfrm>
            <a:off x="395535" y="188913"/>
            <a:ext cx="6264027" cy="1077218"/>
          </a:xfrm>
          <a:prstGeom prst="rect">
            <a:avLst/>
          </a:prstGeom>
          <a:noFill/>
          <a:ln w="76200">
            <a:solidFill>
              <a:srgbClr val="64644B"/>
            </a:solidFill>
            <a:miter lim="800000"/>
            <a:headEnd/>
            <a:tailEnd/>
          </a:ln>
        </p:spPr>
        <p:txBody>
          <a:bodyPr wrap="square">
            <a:spAutoFit/>
          </a:bodyPr>
          <a:lstStyle/>
          <a:p>
            <a:pPr eaLnBrk="1" hangingPunct="1"/>
            <a:endParaRPr lang="pl-PL" altLang="pl-PL" sz="1600" dirty="0">
              <a:solidFill>
                <a:srgbClr val="636466"/>
              </a:solidFill>
              <a:latin typeface="Novecento wide Normal" pitchFamily="50" charset="-18"/>
            </a:endParaRPr>
          </a:p>
          <a:p>
            <a:pPr algn="ctr" eaLnBrk="1" hangingPunct="1">
              <a:buFont typeface="Arial" charset="0"/>
              <a:buNone/>
            </a:pPr>
            <a:r>
              <a:rPr lang="pl-PL" altLang="pl-PL" sz="2400" b="1" dirty="0">
                <a:solidFill>
                  <a:srgbClr val="636466"/>
                </a:solidFill>
                <a:latin typeface="Novecento wide Book" pitchFamily="50" charset="-18"/>
              </a:rPr>
              <a:t>#1 </a:t>
            </a:r>
            <a:r>
              <a:rPr lang="pl-PL" altLang="pl-PL" sz="2400" b="1" dirty="0" smtClean="0">
                <a:solidFill>
                  <a:srgbClr val="636466"/>
                </a:solidFill>
                <a:latin typeface="Novecento wide Book" pitchFamily="50" charset="-18"/>
              </a:rPr>
              <a:t>Podstawy </a:t>
            </a:r>
            <a:endParaRPr lang="pl-PL" altLang="pl-PL" sz="2400" b="1" dirty="0">
              <a:solidFill>
                <a:srgbClr val="636466"/>
              </a:solidFill>
              <a:latin typeface="Novecento wide Book" pitchFamily="50" charset="-18"/>
            </a:endParaRPr>
          </a:p>
          <a:p>
            <a:pPr algn="ctr" eaLnBrk="1" hangingPunct="1">
              <a:buFont typeface="Arial" charset="0"/>
              <a:buNone/>
            </a:pPr>
            <a:r>
              <a:rPr lang="pl-PL" altLang="pl-PL" sz="2400" b="1" dirty="0" smtClean="0">
                <a:solidFill>
                  <a:srgbClr val="636466"/>
                </a:solidFill>
                <a:latin typeface="Novecento wide Book" pitchFamily="50" charset="-18"/>
              </a:rPr>
              <a:t> </a:t>
            </a:r>
            <a:endParaRPr lang="pl-PL" altLang="pl-PL" sz="2400" b="1" dirty="0">
              <a:solidFill>
                <a:srgbClr val="636466"/>
              </a:solidFill>
              <a:latin typeface="Novecento wide Book" pitchFamily="50" charset="-18"/>
            </a:endParaRPr>
          </a:p>
        </p:txBody>
      </p:sp>
      <p:pic>
        <p:nvPicPr>
          <p:cNvPr id="4099" name="Picture 2" descr="C:\Users\oem\Dropbox\musk grafika\107_Urząd RPO\logo RZŚ\JPG\RZŚ_podstawowe.jpg"/>
          <p:cNvPicPr>
            <a:picLocks noChangeAspect="1" noChangeArrowheads="1"/>
          </p:cNvPicPr>
          <p:nvPr/>
        </p:nvPicPr>
        <p:blipFill>
          <a:blip r:embed="rId2" cstate="print"/>
          <a:srcRect/>
          <a:stretch>
            <a:fillRect/>
          </a:stretch>
        </p:blipFill>
        <p:spPr bwMode="auto">
          <a:xfrm>
            <a:off x="7667625" y="549275"/>
            <a:ext cx="1000125" cy="749300"/>
          </a:xfrm>
          <a:prstGeom prst="rect">
            <a:avLst/>
          </a:prstGeom>
          <a:noFill/>
          <a:ln w="9525">
            <a:noFill/>
            <a:miter lim="800000"/>
            <a:headEnd/>
            <a:tailEnd/>
          </a:ln>
        </p:spPr>
      </p:pic>
      <p:sp>
        <p:nvSpPr>
          <p:cNvPr id="4101" name="Rectangle 7"/>
          <p:cNvSpPr>
            <a:spLocks noChangeArrowheads="1"/>
          </p:cNvSpPr>
          <p:nvPr/>
        </p:nvSpPr>
        <p:spPr bwMode="auto">
          <a:xfrm>
            <a:off x="539552" y="1368064"/>
            <a:ext cx="8353102" cy="4524315"/>
          </a:xfrm>
          <a:prstGeom prst="rect">
            <a:avLst/>
          </a:prstGeom>
          <a:noFill/>
          <a:ln w="38100">
            <a:noFill/>
            <a:miter lim="800000"/>
            <a:headEnd/>
            <a:tailEnd/>
          </a:ln>
        </p:spPr>
        <p:txBody>
          <a:bodyPr wrap="square">
            <a:spAutoFit/>
          </a:bodyPr>
          <a:lstStyle/>
          <a:p>
            <a:pPr marL="342900" indent="-342900" eaLnBrk="1" hangingPunct="1">
              <a:buFont typeface="Arial" pitchFamily="34" charset="0"/>
              <a:buChar char="•"/>
            </a:pPr>
            <a:r>
              <a:rPr lang="pl-PL" sz="1600" b="1" dirty="0" smtClean="0">
                <a:solidFill>
                  <a:srgbClr val="636466"/>
                </a:solidFill>
                <a:latin typeface="Lato" pitchFamily="34" charset="-18"/>
              </a:rPr>
              <a:t>Ważne dokumenty:</a:t>
            </a:r>
          </a:p>
          <a:p>
            <a:pPr marL="800100" lvl="1" indent="-342900" eaLnBrk="1" hangingPunct="1">
              <a:buFont typeface="Arial" pitchFamily="34" charset="0"/>
              <a:buChar char="•"/>
            </a:pPr>
            <a:r>
              <a:rPr lang="pl-PL" sz="1600" dirty="0" smtClean="0">
                <a:solidFill>
                  <a:srgbClr val="636466"/>
                </a:solidFill>
                <a:latin typeface="Lato" pitchFamily="34" charset="-18"/>
              </a:rPr>
              <a:t>ustawa z dnia 9 października 2015 r. „o rewitalizacji”</a:t>
            </a:r>
          </a:p>
          <a:p>
            <a:pPr marL="800100" lvl="1" indent="-342900" eaLnBrk="1" hangingPunct="1">
              <a:buFont typeface="Arial" pitchFamily="34" charset="0"/>
              <a:buChar char="•"/>
            </a:pPr>
            <a:r>
              <a:rPr lang="pl-PL" sz="1600" dirty="0" smtClean="0">
                <a:solidFill>
                  <a:srgbClr val="636466"/>
                </a:solidFill>
                <a:latin typeface="Lato" pitchFamily="34" charset="-18"/>
              </a:rPr>
              <a:t>wytyczne w zakresie rewitalizacji w programach operacyjnych na lata 2014-2020</a:t>
            </a:r>
          </a:p>
          <a:p>
            <a:pPr marL="800100" lvl="1" indent="-342900" eaLnBrk="1" hangingPunct="1">
              <a:buFont typeface="Arial" pitchFamily="34" charset="0"/>
              <a:buChar char="•"/>
            </a:pPr>
            <a:endParaRPr lang="pl-PL" sz="1600" dirty="0" smtClean="0">
              <a:solidFill>
                <a:srgbClr val="636466"/>
              </a:solidFill>
              <a:latin typeface="Lato" pitchFamily="34" charset="-18"/>
            </a:endParaRPr>
          </a:p>
          <a:p>
            <a:pPr marL="342900" indent="-342900" eaLnBrk="1" hangingPunct="1">
              <a:buFont typeface="Arial" pitchFamily="34" charset="0"/>
              <a:buChar char="•"/>
            </a:pPr>
            <a:r>
              <a:rPr lang="pl-PL" sz="1600" b="1" dirty="0" smtClean="0">
                <a:solidFill>
                  <a:srgbClr val="636466"/>
                </a:solidFill>
                <a:latin typeface="Lato" pitchFamily="34" charset="-18"/>
              </a:rPr>
              <a:t>Ważne procedury:</a:t>
            </a:r>
          </a:p>
          <a:p>
            <a:pPr marL="800100" lvl="1" indent="-342900" eaLnBrk="1" hangingPunct="1">
              <a:buFont typeface="Arial" pitchFamily="34" charset="0"/>
              <a:buChar char="•"/>
            </a:pPr>
            <a:r>
              <a:rPr lang="pl-PL" sz="1600" dirty="0" smtClean="0">
                <a:solidFill>
                  <a:srgbClr val="636466"/>
                </a:solidFill>
                <a:latin typeface="Lato" pitchFamily="34" charset="-18"/>
              </a:rPr>
              <a:t>Opracowanie i wdrażanie lokalnego programu rewitalizacji (LPR) lub gminnego programu rewitalizacji (GPR) – konieczność podjęcia decyzji</a:t>
            </a:r>
          </a:p>
          <a:p>
            <a:pPr marL="800100" lvl="1" indent="-342900" eaLnBrk="1" hangingPunct="1">
              <a:buFont typeface="Arial" pitchFamily="34" charset="0"/>
              <a:buChar char="•"/>
            </a:pPr>
            <a:r>
              <a:rPr lang="pl-PL" sz="1600" dirty="0" smtClean="0">
                <a:solidFill>
                  <a:srgbClr val="636466"/>
                </a:solidFill>
                <a:latin typeface="Lato" pitchFamily="34" charset="-18"/>
              </a:rPr>
              <a:t>Ocena programu rewitalizacji przez Instytucję Zarządzającą Regionalnym Programem Operacyjnym (IZ RPO) – konieczność uzyskania pozytywnej oceny</a:t>
            </a:r>
          </a:p>
          <a:p>
            <a:pPr marL="800100" lvl="1" indent="-342900" eaLnBrk="1" hangingPunct="1">
              <a:buFont typeface="Arial" pitchFamily="34" charset="0"/>
              <a:buChar char="•"/>
            </a:pPr>
            <a:endParaRPr lang="pl-PL" sz="1600" dirty="0" smtClean="0">
              <a:solidFill>
                <a:srgbClr val="636466"/>
              </a:solidFill>
              <a:latin typeface="Lato" pitchFamily="34" charset="-18"/>
            </a:endParaRPr>
          </a:p>
          <a:p>
            <a:pPr marL="342900" indent="-342900" eaLnBrk="1" hangingPunct="1">
              <a:buFont typeface="Arial" pitchFamily="34" charset="0"/>
              <a:buChar char="•"/>
            </a:pPr>
            <a:r>
              <a:rPr lang="pl-PL" sz="1600" b="1" dirty="0" smtClean="0">
                <a:solidFill>
                  <a:srgbClr val="636466"/>
                </a:solidFill>
                <a:latin typeface="Lato" pitchFamily="34" charset="-18"/>
              </a:rPr>
              <a:t>Ważne pojęcia: </a:t>
            </a:r>
          </a:p>
          <a:p>
            <a:pPr marL="800100" lvl="1" indent="-342900" eaLnBrk="1" hangingPunct="1">
              <a:buFont typeface="Arial" pitchFamily="34" charset="0"/>
              <a:buChar char="•"/>
            </a:pPr>
            <a:r>
              <a:rPr lang="pl-PL" sz="1600" dirty="0" smtClean="0">
                <a:solidFill>
                  <a:srgbClr val="636466"/>
                </a:solidFill>
                <a:latin typeface="Lato" pitchFamily="34" charset="-18"/>
              </a:rPr>
              <a:t>rewitalizacja</a:t>
            </a:r>
          </a:p>
          <a:p>
            <a:pPr marL="800100" lvl="1" indent="-342900" eaLnBrk="1" hangingPunct="1">
              <a:buFont typeface="Arial" pitchFamily="34" charset="0"/>
              <a:buChar char="•"/>
            </a:pPr>
            <a:r>
              <a:rPr lang="pl-PL" sz="1600" dirty="0" smtClean="0">
                <a:solidFill>
                  <a:srgbClr val="636466"/>
                </a:solidFill>
                <a:latin typeface="Lato" pitchFamily="34" charset="-18"/>
              </a:rPr>
              <a:t>obszar zdegradowany</a:t>
            </a:r>
          </a:p>
          <a:p>
            <a:pPr marL="800100" lvl="1" indent="-342900" eaLnBrk="1" hangingPunct="1">
              <a:buFont typeface="Arial" pitchFamily="34" charset="0"/>
              <a:buChar char="•"/>
            </a:pPr>
            <a:r>
              <a:rPr lang="pl-PL" sz="1600" dirty="0" smtClean="0">
                <a:solidFill>
                  <a:srgbClr val="636466"/>
                </a:solidFill>
                <a:latin typeface="Lato" pitchFamily="34" charset="-18"/>
              </a:rPr>
              <a:t>obszar rewitalizacji </a:t>
            </a:r>
          </a:p>
          <a:p>
            <a:pPr marL="800100" lvl="1" indent="-342900" eaLnBrk="1" hangingPunct="1">
              <a:buFont typeface="Arial" pitchFamily="34" charset="0"/>
              <a:buChar char="•"/>
            </a:pPr>
            <a:r>
              <a:rPr lang="pl-PL" sz="1600" dirty="0" smtClean="0">
                <a:solidFill>
                  <a:srgbClr val="636466"/>
                </a:solidFill>
                <a:latin typeface="Lato" pitchFamily="34" charset="-18"/>
              </a:rPr>
              <a:t>gminny program rewitalizacji (GPR)</a:t>
            </a:r>
          </a:p>
          <a:p>
            <a:pPr marL="800100" lvl="1" indent="-342900" eaLnBrk="1" hangingPunct="1">
              <a:buFont typeface="Arial" pitchFamily="34" charset="0"/>
              <a:buChar char="•"/>
            </a:pPr>
            <a:r>
              <a:rPr lang="pl-PL" sz="1600" dirty="0" smtClean="0">
                <a:solidFill>
                  <a:srgbClr val="636466"/>
                </a:solidFill>
                <a:latin typeface="Lato" pitchFamily="34" charset="-18"/>
              </a:rPr>
              <a:t>specjalna strefa rewitalizacji (SSR)</a:t>
            </a:r>
          </a:p>
          <a:p>
            <a:pPr marL="800100" lvl="1" indent="-342900" eaLnBrk="1" hangingPunct="1">
              <a:buFont typeface="Arial" pitchFamily="34" charset="0"/>
              <a:buChar char="•"/>
            </a:pPr>
            <a:r>
              <a:rPr lang="pl-PL" sz="1600" dirty="0" smtClean="0">
                <a:solidFill>
                  <a:srgbClr val="636466"/>
                </a:solidFill>
                <a:latin typeface="Lato" pitchFamily="34" charset="-18"/>
              </a:rPr>
              <a:t>miejscowy plan rewitalizacji (MPR) i umowa urbanistyczna</a:t>
            </a:r>
          </a:p>
          <a:p>
            <a:pPr marL="800100" lvl="1" indent="-342900" eaLnBrk="1" hangingPunct="1">
              <a:buFont typeface="Arial" pitchFamily="34" charset="0"/>
              <a:buChar char="•"/>
            </a:pPr>
            <a:r>
              <a:rPr lang="pl-PL" sz="1600" dirty="0" smtClean="0">
                <a:solidFill>
                  <a:srgbClr val="636466"/>
                </a:solidFill>
                <a:latin typeface="Lato" pitchFamily="34" charset="-18"/>
              </a:rPr>
              <a:t>partycypacja społeczna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4"/>
          <p:cNvSpPr txBox="1">
            <a:spLocks noChangeArrowheads="1"/>
          </p:cNvSpPr>
          <p:nvPr/>
        </p:nvSpPr>
        <p:spPr bwMode="auto">
          <a:xfrm>
            <a:off x="2987824" y="2852936"/>
            <a:ext cx="5895950" cy="830997"/>
          </a:xfrm>
          <a:prstGeom prst="rect">
            <a:avLst/>
          </a:prstGeom>
          <a:noFill/>
          <a:ln w="76200">
            <a:solidFill>
              <a:srgbClr val="636466"/>
            </a:solidFill>
            <a:miter lim="800000"/>
            <a:headEnd/>
            <a:tailEnd/>
          </a:ln>
        </p:spPr>
        <p:txBody>
          <a:bodyPr wrap="square">
            <a:spAutoFit/>
          </a:bodyPr>
          <a:lstStyle/>
          <a:p>
            <a:pPr algn="ctr" eaLnBrk="1" hangingPunct="1">
              <a:buFont typeface="Arial" charset="0"/>
              <a:buNone/>
            </a:pPr>
            <a:r>
              <a:rPr lang="pl-PL" altLang="pl-PL" sz="2400" b="1" dirty="0" smtClean="0">
                <a:solidFill>
                  <a:srgbClr val="636466"/>
                </a:solidFill>
                <a:latin typeface="Novecento wide Book" pitchFamily="50" charset="-18"/>
              </a:rPr>
              <a:t>PROJEKTY </a:t>
            </a:r>
            <a:r>
              <a:rPr lang="pl-PL" altLang="pl-PL" sz="2400" b="1" dirty="0">
                <a:solidFill>
                  <a:srgbClr val="636466"/>
                </a:solidFill>
                <a:latin typeface="Novecento wide Book" pitchFamily="50" charset="-18"/>
              </a:rPr>
              <a:t>REWITALIZACJI I ICH </a:t>
            </a:r>
            <a:r>
              <a:rPr lang="pl-PL" altLang="pl-PL" sz="2400" b="1" dirty="0" smtClean="0">
                <a:solidFill>
                  <a:srgbClr val="636466"/>
                </a:solidFill>
                <a:latin typeface="Novecento wide Book" pitchFamily="50" charset="-18"/>
              </a:rPr>
              <a:t>WIĄZKI</a:t>
            </a:r>
          </a:p>
        </p:txBody>
      </p:sp>
      <p:pic>
        <p:nvPicPr>
          <p:cNvPr id="19459" name="Picture 2" descr="C:\Users\oem\Dropbox\musk grafika\107_Urząd RPO\logo RZŚ\JPG\RZŚ_podstawowe.jpg"/>
          <p:cNvPicPr>
            <a:picLocks noChangeAspect="1" noChangeArrowheads="1"/>
          </p:cNvPicPr>
          <p:nvPr/>
        </p:nvPicPr>
        <p:blipFill>
          <a:blip r:embed="rId2" cstate="print"/>
          <a:srcRect/>
          <a:stretch>
            <a:fillRect/>
          </a:stretch>
        </p:blipFill>
        <p:spPr bwMode="auto">
          <a:xfrm>
            <a:off x="7667625" y="549275"/>
            <a:ext cx="1000125" cy="749300"/>
          </a:xfrm>
          <a:prstGeom prst="rect">
            <a:avLst/>
          </a:prstGeom>
          <a:noFill/>
          <a:ln w="9525">
            <a:noFill/>
            <a:miter lim="800000"/>
            <a:headEnd/>
            <a:tailEnd/>
          </a:ln>
        </p:spPr>
      </p:pic>
      <p:graphicFrame>
        <p:nvGraphicFramePr>
          <p:cNvPr id="6" name="Diagram 5"/>
          <p:cNvGraphicFramePr/>
          <p:nvPr>
            <p:extLst>
              <p:ext uri="{D42A27DB-BD31-4B8C-83A1-F6EECF244321}">
                <p14:modId xmlns:p14="http://schemas.microsoft.com/office/powerpoint/2010/main" xmlns="" val="3505207589"/>
              </p:ext>
            </p:extLst>
          </p:nvPr>
        </p:nvGraphicFramePr>
        <p:xfrm>
          <a:off x="96382" y="5157192"/>
          <a:ext cx="5843770" cy="4320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4"/>
          <p:cNvSpPr txBox="1">
            <a:spLocks noChangeArrowheads="1"/>
          </p:cNvSpPr>
          <p:nvPr/>
        </p:nvSpPr>
        <p:spPr bwMode="auto">
          <a:xfrm>
            <a:off x="6732240" y="1844824"/>
            <a:ext cx="2232248" cy="1631216"/>
          </a:xfrm>
          <a:prstGeom prst="rect">
            <a:avLst/>
          </a:prstGeom>
          <a:noFill/>
          <a:ln w="76200">
            <a:solidFill>
              <a:srgbClr val="636466"/>
            </a:solidFill>
            <a:miter lim="800000"/>
            <a:headEnd/>
            <a:tailEnd/>
          </a:ln>
        </p:spPr>
        <p:txBody>
          <a:bodyPr wrap="square">
            <a:spAutoFit/>
          </a:bodyPr>
          <a:lstStyle/>
          <a:p>
            <a:pPr algn="ctr" eaLnBrk="1" hangingPunct="1">
              <a:buFont typeface="Arial" charset="0"/>
              <a:buNone/>
            </a:pPr>
            <a:r>
              <a:rPr lang="pl-PL" altLang="pl-PL" sz="2000" b="1" dirty="0" smtClean="0">
                <a:solidFill>
                  <a:srgbClr val="636466"/>
                </a:solidFill>
                <a:latin typeface="Novecento wide Book" pitchFamily="50" charset="-18"/>
              </a:rPr>
              <a:t>#1</a:t>
            </a:r>
          </a:p>
          <a:p>
            <a:pPr algn="ctr" eaLnBrk="1" hangingPunct="1">
              <a:buFont typeface="Arial" charset="0"/>
              <a:buNone/>
            </a:pPr>
            <a:r>
              <a:rPr lang="pl-PL" altLang="pl-PL" sz="2000" b="1" dirty="0" smtClean="0">
                <a:solidFill>
                  <a:srgbClr val="636466"/>
                </a:solidFill>
                <a:latin typeface="Novecento wide Book" pitchFamily="50" charset="-18"/>
              </a:rPr>
              <a:t>koncepcja budowania projektów rewitalizacji</a:t>
            </a:r>
            <a:endParaRPr lang="pl-PL" altLang="pl-PL" sz="2000" b="1" dirty="0">
              <a:solidFill>
                <a:srgbClr val="636466"/>
              </a:solidFill>
              <a:latin typeface="Novecento wide Book" pitchFamily="50" charset="-18"/>
            </a:endParaRPr>
          </a:p>
        </p:txBody>
      </p:sp>
      <p:pic>
        <p:nvPicPr>
          <p:cNvPr id="19459" name="Picture 2" descr="C:\Users\oem\Dropbox\musk grafika\107_Urząd RPO\logo RZŚ\JPG\RZŚ_podstawowe.jpg"/>
          <p:cNvPicPr>
            <a:picLocks noChangeAspect="1" noChangeArrowheads="1"/>
          </p:cNvPicPr>
          <p:nvPr/>
        </p:nvPicPr>
        <p:blipFill>
          <a:blip r:embed="rId2" cstate="print"/>
          <a:srcRect/>
          <a:stretch>
            <a:fillRect/>
          </a:stretch>
        </p:blipFill>
        <p:spPr bwMode="auto">
          <a:xfrm>
            <a:off x="7667625" y="549275"/>
            <a:ext cx="1000125" cy="749300"/>
          </a:xfrm>
          <a:prstGeom prst="rect">
            <a:avLst/>
          </a:prstGeom>
          <a:noFill/>
          <a:ln w="9525">
            <a:noFill/>
            <a:miter lim="800000"/>
            <a:headEnd/>
            <a:tailEnd/>
          </a:ln>
        </p:spPr>
      </p:pic>
      <p:graphicFrame>
        <p:nvGraphicFramePr>
          <p:cNvPr id="6" name="Diagram 5"/>
          <p:cNvGraphicFramePr/>
          <p:nvPr/>
        </p:nvGraphicFramePr>
        <p:xfrm>
          <a:off x="96382" y="260648"/>
          <a:ext cx="7632848"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41935943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4"/>
          <p:cNvSpPr txBox="1">
            <a:spLocks noChangeArrowheads="1"/>
          </p:cNvSpPr>
          <p:nvPr/>
        </p:nvSpPr>
        <p:spPr bwMode="auto">
          <a:xfrm>
            <a:off x="323528" y="149808"/>
            <a:ext cx="6984776" cy="1015663"/>
          </a:xfrm>
          <a:prstGeom prst="rect">
            <a:avLst/>
          </a:prstGeom>
          <a:noFill/>
          <a:ln w="76200">
            <a:solidFill>
              <a:srgbClr val="636466"/>
            </a:solidFill>
            <a:miter lim="800000"/>
            <a:headEnd/>
            <a:tailEnd/>
          </a:ln>
        </p:spPr>
        <p:txBody>
          <a:bodyPr wrap="square">
            <a:spAutoFit/>
          </a:bodyPr>
          <a:lstStyle/>
          <a:p>
            <a:pPr eaLnBrk="1" hangingPunct="1"/>
            <a:endParaRPr lang="pl-PL" altLang="pl-PL" sz="1600" dirty="0">
              <a:solidFill>
                <a:srgbClr val="636466"/>
              </a:solidFill>
              <a:latin typeface="Novecento wide Normal" pitchFamily="50" charset="-18"/>
            </a:endParaRPr>
          </a:p>
          <a:p>
            <a:pPr algn="ctr" eaLnBrk="1" hangingPunct="1">
              <a:buFont typeface="Arial" charset="0"/>
              <a:buNone/>
            </a:pPr>
            <a:r>
              <a:rPr lang="pl-PL" altLang="pl-PL" sz="2400" b="1" dirty="0" smtClean="0">
                <a:solidFill>
                  <a:srgbClr val="636466"/>
                </a:solidFill>
                <a:latin typeface="Novecento wide Book" pitchFamily="50" charset="-18"/>
              </a:rPr>
              <a:t>#2 </a:t>
            </a:r>
            <a:r>
              <a:rPr lang="pl-PL" altLang="pl-PL" sz="2000" b="1" dirty="0" smtClean="0">
                <a:solidFill>
                  <a:srgbClr val="636466"/>
                </a:solidFill>
                <a:latin typeface="Novecento wide Book" pitchFamily="50" charset="-18"/>
              </a:rPr>
              <a:t>logika wiązki projektów - przykład Dąbrowy Górniczej</a:t>
            </a:r>
            <a:endParaRPr lang="pl-PL" altLang="pl-PL" sz="2000" b="1" dirty="0">
              <a:solidFill>
                <a:srgbClr val="636466"/>
              </a:solidFill>
              <a:latin typeface="Novecento wide Book" pitchFamily="50" charset="-18"/>
            </a:endParaRPr>
          </a:p>
        </p:txBody>
      </p:sp>
      <p:pic>
        <p:nvPicPr>
          <p:cNvPr id="20483" name="Picture 2" descr="C:\Users\oem\Dropbox\musk grafika\107_Urząd RPO\logo RZŚ\JPG\RZŚ_podstawowe.jpg"/>
          <p:cNvPicPr>
            <a:picLocks noChangeAspect="1" noChangeArrowheads="1"/>
          </p:cNvPicPr>
          <p:nvPr/>
        </p:nvPicPr>
        <p:blipFill>
          <a:blip r:embed="rId2" cstate="print"/>
          <a:srcRect/>
          <a:stretch>
            <a:fillRect/>
          </a:stretch>
        </p:blipFill>
        <p:spPr bwMode="auto">
          <a:xfrm>
            <a:off x="7667625" y="549275"/>
            <a:ext cx="1000125" cy="749300"/>
          </a:xfrm>
          <a:prstGeom prst="rect">
            <a:avLst/>
          </a:prstGeom>
          <a:noFill/>
          <a:ln w="9525">
            <a:noFill/>
            <a:miter lim="800000"/>
            <a:headEnd/>
            <a:tailEnd/>
          </a:ln>
        </p:spPr>
      </p:pic>
      <p:grpSp>
        <p:nvGrpSpPr>
          <p:cNvPr id="167" name="Grupa 166"/>
          <p:cNvGrpSpPr/>
          <p:nvPr/>
        </p:nvGrpSpPr>
        <p:grpSpPr>
          <a:xfrm>
            <a:off x="401002" y="1607838"/>
            <a:ext cx="5256584" cy="3247146"/>
            <a:chOff x="899592" y="1157050"/>
            <a:chExt cx="5383213" cy="3313623"/>
          </a:xfrm>
        </p:grpSpPr>
        <p:sp>
          <p:nvSpPr>
            <p:cNvPr id="3284" name="Rectangle 212"/>
            <p:cNvSpPr>
              <a:spLocks noChangeArrowheads="1"/>
            </p:cNvSpPr>
            <p:nvPr/>
          </p:nvSpPr>
          <p:spPr bwMode="auto">
            <a:xfrm>
              <a:off x="4077516" y="1157050"/>
              <a:ext cx="2205289" cy="3142173"/>
            </a:xfrm>
            <a:prstGeom prst="rect">
              <a:avLst/>
            </a:prstGeom>
            <a:solidFill>
              <a:srgbClr val="FFFFFF"/>
            </a:solidFill>
            <a:ln w="9525">
              <a:solidFill>
                <a:srgbClr val="000000"/>
              </a:solidFill>
              <a:prstDash val="dash"/>
              <a:miter lim="800000"/>
              <a:headEnd/>
              <a:tailEnd/>
            </a:ln>
          </p:spPr>
          <p:txBody>
            <a:bodyPr vert="horz" wrap="square" lIns="91440" tIns="45720" rIns="91440" bIns="45720" numCol="1" anchor="t" anchorCtr="0" compatLnSpc="1">
              <a:prstTxWarp prst="textNoShape">
                <a:avLst/>
              </a:prstTxWarp>
            </a:bodyPr>
            <a:lstStyle/>
            <a:p>
              <a:endParaRPr lang="en-GB" sz="1200">
                <a:solidFill>
                  <a:srgbClr val="64644B"/>
                </a:solidFill>
              </a:endParaRPr>
            </a:p>
          </p:txBody>
        </p:sp>
        <p:sp>
          <p:nvSpPr>
            <p:cNvPr id="3283" name="Rectangle 211"/>
            <p:cNvSpPr>
              <a:spLocks noChangeArrowheads="1"/>
            </p:cNvSpPr>
            <p:nvPr/>
          </p:nvSpPr>
          <p:spPr bwMode="auto">
            <a:xfrm>
              <a:off x="899592" y="2060848"/>
              <a:ext cx="2774950" cy="2409825"/>
            </a:xfrm>
            <a:prstGeom prst="rect">
              <a:avLst/>
            </a:prstGeom>
            <a:solidFill>
              <a:srgbClr val="FFFFFF"/>
            </a:solidFill>
            <a:ln w="9525">
              <a:solidFill>
                <a:srgbClr val="000000"/>
              </a:solidFill>
              <a:prstDash val="dash"/>
              <a:miter lim="800000"/>
              <a:headEnd/>
              <a:tailEnd/>
            </a:ln>
          </p:spPr>
          <p:txBody>
            <a:bodyPr vert="horz" wrap="square" lIns="91440" tIns="45720" rIns="91440" bIns="45720" numCol="1" anchor="t" anchorCtr="0" compatLnSpc="1">
              <a:prstTxWarp prst="textNoShape">
                <a:avLst/>
              </a:prstTxWarp>
            </a:bodyPr>
            <a:lstStyle/>
            <a:p>
              <a:endParaRPr lang="en-GB" sz="1200">
                <a:solidFill>
                  <a:srgbClr val="64644B"/>
                </a:solidFill>
              </a:endParaRPr>
            </a:p>
          </p:txBody>
        </p:sp>
        <p:sp>
          <p:nvSpPr>
            <p:cNvPr id="3282" name="Text Box 210"/>
            <p:cNvSpPr txBox="1">
              <a:spLocks noChangeArrowheads="1"/>
            </p:cNvSpPr>
            <p:nvPr/>
          </p:nvSpPr>
          <p:spPr bwMode="auto">
            <a:xfrm>
              <a:off x="899592" y="1189311"/>
              <a:ext cx="2130425" cy="779462"/>
            </a:xfrm>
            <a:prstGeom prst="rect">
              <a:avLst/>
            </a:prstGeom>
            <a:solidFill>
              <a:srgbClr val="FFFFFF"/>
            </a:solidFill>
            <a:ln w="9525">
              <a:solidFill>
                <a:srgbClr val="000000"/>
              </a:solidFill>
              <a:prstDash val="dash"/>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200" b="1" i="0" u="none" strike="noStrike" cap="none" normalizeH="0" baseline="0" dirty="0" smtClean="0">
                  <a:ln>
                    <a:noFill/>
                  </a:ln>
                  <a:solidFill>
                    <a:srgbClr val="64644B"/>
                  </a:solidFill>
                  <a:effectLst/>
                  <a:latin typeface="Lato"/>
                  <a:ea typeface="Times New Roman" pitchFamily="18" charset="0"/>
                  <a:cs typeface="Arial" pitchFamily="34" charset="0"/>
                </a:rPr>
                <a:t>Projekty rdzeniowe</a:t>
              </a:r>
              <a:endParaRPr kumimoji="0" lang="pl-PL" sz="1200" b="0" i="0" u="none" strike="noStrike" cap="none" normalizeH="0" baseline="0" dirty="0" smtClean="0">
                <a:ln>
                  <a:noFill/>
                </a:ln>
                <a:solidFill>
                  <a:srgbClr val="64644B"/>
                </a:solidFill>
                <a:effectLst/>
                <a:latin typeface="Lato"/>
                <a:cs typeface="Arial" pitchFamily="34" charset="0"/>
              </a:endParaRPr>
            </a:p>
          </p:txBody>
        </p:sp>
        <p:sp>
          <p:nvSpPr>
            <p:cNvPr id="3281" name="Text Box 209"/>
            <p:cNvSpPr txBox="1">
              <a:spLocks noChangeArrowheads="1"/>
            </p:cNvSpPr>
            <p:nvPr/>
          </p:nvSpPr>
          <p:spPr bwMode="auto">
            <a:xfrm>
              <a:off x="1129780" y="1511573"/>
              <a:ext cx="628650" cy="3333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200" b="1" i="0" u="none" strike="noStrike" cap="none" normalizeH="0" baseline="0" smtClean="0">
                  <a:ln>
                    <a:noFill/>
                  </a:ln>
                  <a:solidFill>
                    <a:srgbClr val="64644B"/>
                  </a:solidFill>
                  <a:effectLst/>
                  <a:latin typeface="Lato"/>
                  <a:ea typeface="Times New Roman" pitchFamily="18" charset="0"/>
                  <a:cs typeface="Arial" pitchFamily="34" charset="0"/>
                </a:rPr>
                <a:t>C7</a:t>
              </a:r>
              <a:endParaRPr kumimoji="0" lang="pl-PL" sz="1200" b="0" i="0" u="none" strike="noStrike" cap="none" normalizeH="0" baseline="0" smtClean="0">
                <a:ln>
                  <a:noFill/>
                </a:ln>
                <a:solidFill>
                  <a:srgbClr val="64644B"/>
                </a:solidFill>
                <a:effectLst/>
                <a:latin typeface="Lato"/>
                <a:cs typeface="Arial" pitchFamily="34" charset="0"/>
              </a:endParaRPr>
            </a:p>
          </p:txBody>
        </p:sp>
        <p:sp>
          <p:nvSpPr>
            <p:cNvPr id="3280" name="Text Box 208"/>
            <p:cNvSpPr txBox="1">
              <a:spLocks noChangeArrowheads="1"/>
            </p:cNvSpPr>
            <p:nvPr/>
          </p:nvSpPr>
          <p:spPr bwMode="auto">
            <a:xfrm>
              <a:off x="2036242" y="1511573"/>
              <a:ext cx="666750" cy="3333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200" b="1" i="0" u="none" strike="noStrike" cap="none" normalizeH="0" baseline="0" smtClean="0">
                  <a:ln>
                    <a:noFill/>
                  </a:ln>
                  <a:solidFill>
                    <a:srgbClr val="64644B"/>
                  </a:solidFill>
                  <a:effectLst/>
                  <a:latin typeface="Lato"/>
                  <a:ea typeface="Times New Roman" pitchFamily="18" charset="0"/>
                  <a:cs typeface="Arial" pitchFamily="34" charset="0"/>
                </a:rPr>
                <a:t>C1</a:t>
              </a:r>
              <a:endParaRPr kumimoji="0" lang="pl-PL" sz="1200" b="0" i="0" u="none" strike="noStrike" cap="none" normalizeH="0" baseline="0" smtClean="0">
                <a:ln>
                  <a:noFill/>
                </a:ln>
                <a:solidFill>
                  <a:srgbClr val="64644B"/>
                </a:solidFill>
                <a:effectLst/>
                <a:latin typeface="Lato"/>
                <a:cs typeface="Arial" pitchFamily="34" charset="0"/>
              </a:endParaRPr>
            </a:p>
          </p:txBody>
        </p:sp>
        <p:sp>
          <p:nvSpPr>
            <p:cNvPr id="3279" name="Text Box 207"/>
            <p:cNvSpPr txBox="1">
              <a:spLocks noChangeArrowheads="1"/>
            </p:cNvSpPr>
            <p:nvPr/>
          </p:nvSpPr>
          <p:spPr bwMode="auto">
            <a:xfrm>
              <a:off x="1407592" y="2154511"/>
              <a:ext cx="628650" cy="3333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200" b="1" i="0" u="none" strike="noStrike" cap="none" normalizeH="0" baseline="0" smtClean="0">
                  <a:ln>
                    <a:noFill/>
                  </a:ln>
                  <a:solidFill>
                    <a:srgbClr val="64644B"/>
                  </a:solidFill>
                  <a:effectLst/>
                  <a:latin typeface="Lato"/>
                  <a:ea typeface="Times New Roman" pitchFamily="18" charset="0"/>
                  <a:cs typeface="Arial" pitchFamily="34" charset="0"/>
                </a:rPr>
                <a:t>C2</a:t>
              </a:r>
              <a:endParaRPr kumimoji="0" lang="pl-PL" sz="1200" b="0" i="0" u="none" strike="noStrike" cap="none" normalizeH="0" baseline="0" smtClean="0">
                <a:ln>
                  <a:noFill/>
                </a:ln>
                <a:solidFill>
                  <a:srgbClr val="64644B"/>
                </a:solidFill>
                <a:effectLst/>
                <a:latin typeface="Lato"/>
                <a:cs typeface="Arial" pitchFamily="34" charset="0"/>
              </a:endParaRPr>
            </a:p>
          </p:txBody>
        </p:sp>
        <p:sp>
          <p:nvSpPr>
            <p:cNvPr id="3278" name="Text Box 206"/>
            <p:cNvSpPr txBox="1">
              <a:spLocks noChangeArrowheads="1"/>
            </p:cNvSpPr>
            <p:nvPr/>
          </p:nvSpPr>
          <p:spPr bwMode="auto">
            <a:xfrm>
              <a:off x="1407592" y="2603773"/>
              <a:ext cx="628650" cy="3333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200" b="1" i="0" u="none" strike="noStrike" cap="none" normalizeH="0" baseline="0" smtClean="0">
                  <a:ln>
                    <a:noFill/>
                  </a:ln>
                  <a:solidFill>
                    <a:srgbClr val="64644B"/>
                  </a:solidFill>
                  <a:effectLst/>
                  <a:latin typeface="Lato"/>
                  <a:ea typeface="Times New Roman" pitchFamily="18" charset="0"/>
                  <a:cs typeface="Arial" pitchFamily="34" charset="0"/>
                </a:rPr>
                <a:t>C3</a:t>
              </a:r>
              <a:endParaRPr kumimoji="0" lang="pl-PL" sz="1200" b="0" i="0" u="none" strike="noStrike" cap="none" normalizeH="0" baseline="0" smtClean="0">
                <a:ln>
                  <a:noFill/>
                </a:ln>
                <a:solidFill>
                  <a:srgbClr val="64644B"/>
                </a:solidFill>
                <a:effectLst/>
                <a:latin typeface="Lato"/>
                <a:cs typeface="Arial" pitchFamily="34" charset="0"/>
              </a:endParaRPr>
            </a:p>
          </p:txBody>
        </p:sp>
        <p:sp>
          <p:nvSpPr>
            <p:cNvPr id="3277" name="Text Box 205"/>
            <p:cNvSpPr txBox="1">
              <a:spLocks noChangeArrowheads="1"/>
            </p:cNvSpPr>
            <p:nvPr/>
          </p:nvSpPr>
          <p:spPr bwMode="auto">
            <a:xfrm>
              <a:off x="1407592" y="3057798"/>
              <a:ext cx="628650" cy="3333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200" b="1" i="0" u="none" strike="noStrike" cap="none" normalizeH="0" baseline="0" smtClean="0">
                  <a:ln>
                    <a:noFill/>
                  </a:ln>
                  <a:solidFill>
                    <a:srgbClr val="64644B"/>
                  </a:solidFill>
                  <a:effectLst/>
                  <a:latin typeface="Lato"/>
                  <a:ea typeface="Times New Roman" pitchFamily="18" charset="0"/>
                  <a:cs typeface="Arial" pitchFamily="34" charset="0"/>
                </a:rPr>
                <a:t>C4</a:t>
              </a:r>
              <a:endParaRPr kumimoji="0" lang="pl-PL" sz="1200" b="0" i="0" u="none" strike="noStrike" cap="none" normalizeH="0" baseline="0" smtClean="0">
                <a:ln>
                  <a:noFill/>
                </a:ln>
                <a:solidFill>
                  <a:srgbClr val="64644B"/>
                </a:solidFill>
                <a:effectLst/>
                <a:latin typeface="Lato"/>
                <a:cs typeface="Arial" pitchFamily="34" charset="0"/>
              </a:endParaRPr>
            </a:p>
          </p:txBody>
        </p:sp>
        <p:sp>
          <p:nvSpPr>
            <p:cNvPr id="3276" name="Text Box 204"/>
            <p:cNvSpPr txBox="1">
              <a:spLocks noChangeArrowheads="1"/>
            </p:cNvSpPr>
            <p:nvPr/>
          </p:nvSpPr>
          <p:spPr bwMode="auto">
            <a:xfrm>
              <a:off x="1407592" y="4040461"/>
              <a:ext cx="628650" cy="3333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200" b="1" i="0" u="none" strike="noStrike" cap="none" normalizeH="0" baseline="0" smtClean="0">
                  <a:ln>
                    <a:noFill/>
                  </a:ln>
                  <a:solidFill>
                    <a:srgbClr val="64644B"/>
                  </a:solidFill>
                  <a:effectLst/>
                  <a:latin typeface="Lato"/>
                  <a:ea typeface="Times New Roman" pitchFamily="18" charset="0"/>
                  <a:cs typeface="Arial" pitchFamily="34" charset="0"/>
                </a:rPr>
                <a:t>C6</a:t>
              </a:r>
              <a:endParaRPr kumimoji="0" lang="pl-PL" sz="1200" b="0" i="0" u="none" strike="noStrike" cap="none" normalizeH="0" baseline="0" smtClean="0">
                <a:ln>
                  <a:noFill/>
                </a:ln>
                <a:solidFill>
                  <a:srgbClr val="64644B"/>
                </a:solidFill>
                <a:effectLst/>
                <a:latin typeface="Lato"/>
                <a:cs typeface="Arial" pitchFamily="34" charset="0"/>
              </a:endParaRPr>
            </a:p>
          </p:txBody>
        </p:sp>
        <p:sp>
          <p:nvSpPr>
            <p:cNvPr id="3275" name="Text Box 203"/>
            <p:cNvSpPr txBox="1">
              <a:spLocks noChangeArrowheads="1"/>
            </p:cNvSpPr>
            <p:nvPr/>
          </p:nvSpPr>
          <p:spPr bwMode="auto">
            <a:xfrm>
              <a:off x="1407592" y="3562623"/>
              <a:ext cx="628650" cy="3333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200" b="1" i="0" u="none" strike="noStrike" cap="none" normalizeH="0" baseline="0" smtClean="0">
                  <a:ln>
                    <a:noFill/>
                  </a:ln>
                  <a:solidFill>
                    <a:srgbClr val="64644B"/>
                  </a:solidFill>
                  <a:effectLst/>
                  <a:latin typeface="Lato"/>
                  <a:ea typeface="Times New Roman" pitchFamily="18" charset="0"/>
                  <a:cs typeface="Arial" pitchFamily="34" charset="0"/>
                </a:rPr>
                <a:t>C5</a:t>
              </a:r>
              <a:endParaRPr kumimoji="0" lang="pl-PL" sz="1200" b="0" i="0" u="none" strike="noStrike" cap="none" normalizeH="0" baseline="0" smtClean="0">
                <a:ln>
                  <a:noFill/>
                </a:ln>
                <a:solidFill>
                  <a:srgbClr val="64644B"/>
                </a:solidFill>
                <a:effectLst/>
                <a:latin typeface="Lato"/>
                <a:cs typeface="Arial" pitchFamily="34" charset="0"/>
              </a:endParaRPr>
            </a:p>
          </p:txBody>
        </p:sp>
        <p:sp>
          <p:nvSpPr>
            <p:cNvPr id="3274" name="AutoShape 202"/>
            <p:cNvSpPr>
              <a:spLocks noChangeShapeType="1"/>
            </p:cNvSpPr>
            <p:nvPr/>
          </p:nvSpPr>
          <p:spPr bwMode="auto">
            <a:xfrm>
              <a:off x="1209155" y="1857648"/>
              <a:ext cx="0" cy="2360613"/>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1200">
                <a:solidFill>
                  <a:srgbClr val="64644B"/>
                </a:solidFill>
              </a:endParaRPr>
            </a:p>
          </p:txBody>
        </p:sp>
        <p:sp>
          <p:nvSpPr>
            <p:cNvPr id="3273" name="AutoShape 201"/>
            <p:cNvSpPr>
              <a:spLocks noChangeShapeType="1"/>
            </p:cNvSpPr>
            <p:nvPr/>
          </p:nvSpPr>
          <p:spPr bwMode="auto">
            <a:xfrm>
              <a:off x="1209155" y="2349773"/>
              <a:ext cx="200025"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1200">
                <a:solidFill>
                  <a:srgbClr val="64644B"/>
                </a:solidFill>
              </a:endParaRPr>
            </a:p>
          </p:txBody>
        </p:sp>
        <p:sp>
          <p:nvSpPr>
            <p:cNvPr id="3272" name="AutoShape 200"/>
            <p:cNvSpPr>
              <a:spLocks noChangeShapeType="1"/>
            </p:cNvSpPr>
            <p:nvPr/>
          </p:nvSpPr>
          <p:spPr bwMode="auto">
            <a:xfrm>
              <a:off x="1209155" y="2775223"/>
              <a:ext cx="200025"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1200">
                <a:solidFill>
                  <a:srgbClr val="64644B"/>
                </a:solidFill>
              </a:endParaRPr>
            </a:p>
          </p:txBody>
        </p:sp>
        <p:sp>
          <p:nvSpPr>
            <p:cNvPr id="3271" name="AutoShape 199"/>
            <p:cNvSpPr>
              <a:spLocks noChangeShapeType="1"/>
            </p:cNvSpPr>
            <p:nvPr/>
          </p:nvSpPr>
          <p:spPr bwMode="auto">
            <a:xfrm>
              <a:off x="1209155" y="3184798"/>
              <a:ext cx="200025"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1200">
                <a:solidFill>
                  <a:srgbClr val="64644B"/>
                </a:solidFill>
              </a:endParaRPr>
            </a:p>
          </p:txBody>
        </p:sp>
        <p:sp>
          <p:nvSpPr>
            <p:cNvPr id="3270" name="AutoShape 198"/>
            <p:cNvSpPr>
              <a:spLocks noChangeShapeType="1"/>
            </p:cNvSpPr>
            <p:nvPr/>
          </p:nvSpPr>
          <p:spPr bwMode="auto">
            <a:xfrm>
              <a:off x="1209155" y="3743598"/>
              <a:ext cx="200025"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1200">
                <a:solidFill>
                  <a:srgbClr val="64644B"/>
                </a:solidFill>
              </a:endParaRPr>
            </a:p>
          </p:txBody>
        </p:sp>
        <p:sp>
          <p:nvSpPr>
            <p:cNvPr id="3269" name="AutoShape 197"/>
            <p:cNvSpPr>
              <a:spLocks noChangeShapeType="1"/>
            </p:cNvSpPr>
            <p:nvPr/>
          </p:nvSpPr>
          <p:spPr bwMode="auto">
            <a:xfrm>
              <a:off x="1209155" y="4299223"/>
              <a:ext cx="200025"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1200">
                <a:solidFill>
                  <a:srgbClr val="64644B"/>
                </a:solidFill>
              </a:endParaRPr>
            </a:p>
          </p:txBody>
        </p:sp>
        <p:sp>
          <p:nvSpPr>
            <p:cNvPr id="3268" name="Text Box 196"/>
            <p:cNvSpPr txBox="1">
              <a:spLocks noChangeArrowheads="1"/>
            </p:cNvSpPr>
            <p:nvPr/>
          </p:nvSpPr>
          <p:spPr bwMode="auto">
            <a:xfrm>
              <a:off x="2507730" y="2156098"/>
              <a:ext cx="628650" cy="3333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200" b="1" i="0" u="none" strike="noStrike" cap="none" normalizeH="0" baseline="0" smtClean="0">
                  <a:ln>
                    <a:noFill/>
                  </a:ln>
                  <a:solidFill>
                    <a:srgbClr val="64644B"/>
                  </a:solidFill>
                  <a:effectLst/>
                  <a:latin typeface="Lato"/>
                  <a:ea typeface="Times New Roman" pitchFamily="18" charset="0"/>
                  <a:cs typeface="Arial" pitchFamily="34" charset="0"/>
                </a:rPr>
                <a:t>O9</a:t>
              </a:r>
              <a:endParaRPr kumimoji="0" lang="pl-PL" sz="1200" b="0" i="0" u="none" strike="noStrike" cap="none" normalizeH="0" baseline="0" smtClean="0">
                <a:ln>
                  <a:noFill/>
                </a:ln>
                <a:solidFill>
                  <a:srgbClr val="64644B"/>
                </a:solidFill>
                <a:effectLst/>
                <a:latin typeface="Lato"/>
                <a:cs typeface="Arial" pitchFamily="34" charset="0"/>
              </a:endParaRPr>
            </a:p>
          </p:txBody>
        </p:sp>
        <p:sp>
          <p:nvSpPr>
            <p:cNvPr id="3267" name="Text Box 195"/>
            <p:cNvSpPr txBox="1">
              <a:spLocks noChangeArrowheads="1"/>
            </p:cNvSpPr>
            <p:nvPr/>
          </p:nvSpPr>
          <p:spPr bwMode="auto">
            <a:xfrm>
              <a:off x="2507730" y="2603773"/>
              <a:ext cx="628650" cy="3333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200" b="1" i="0" u="none" strike="noStrike" cap="none" normalizeH="0" baseline="0" smtClean="0">
                  <a:ln>
                    <a:noFill/>
                  </a:ln>
                  <a:solidFill>
                    <a:srgbClr val="64644B"/>
                  </a:solidFill>
                  <a:effectLst/>
                  <a:latin typeface="Lato"/>
                  <a:ea typeface="Times New Roman" pitchFamily="18" charset="0"/>
                  <a:cs typeface="Arial" pitchFamily="34" charset="0"/>
                </a:rPr>
                <a:t>O10</a:t>
              </a:r>
              <a:endParaRPr kumimoji="0" lang="pl-PL" sz="1200" b="0" i="0" u="none" strike="noStrike" cap="none" normalizeH="0" baseline="0" smtClean="0">
                <a:ln>
                  <a:noFill/>
                </a:ln>
                <a:solidFill>
                  <a:srgbClr val="64644B"/>
                </a:solidFill>
                <a:effectLst/>
                <a:latin typeface="Lato"/>
                <a:cs typeface="Arial" pitchFamily="34" charset="0"/>
              </a:endParaRPr>
            </a:p>
          </p:txBody>
        </p:sp>
        <p:sp>
          <p:nvSpPr>
            <p:cNvPr id="3266" name="AutoShape 194"/>
            <p:cNvSpPr>
              <a:spLocks noChangeShapeType="1"/>
            </p:cNvSpPr>
            <p:nvPr/>
          </p:nvSpPr>
          <p:spPr bwMode="auto">
            <a:xfrm>
              <a:off x="2314055" y="1857648"/>
              <a:ext cx="7937" cy="88900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1200">
                <a:solidFill>
                  <a:srgbClr val="64644B"/>
                </a:solidFill>
              </a:endParaRPr>
            </a:p>
          </p:txBody>
        </p:sp>
        <p:sp>
          <p:nvSpPr>
            <p:cNvPr id="3265" name="AutoShape 193"/>
            <p:cNvSpPr>
              <a:spLocks noChangeShapeType="1"/>
            </p:cNvSpPr>
            <p:nvPr/>
          </p:nvSpPr>
          <p:spPr bwMode="auto">
            <a:xfrm>
              <a:off x="2321992" y="2349773"/>
              <a:ext cx="176213"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1200">
                <a:solidFill>
                  <a:srgbClr val="64644B"/>
                </a:solidFill>
              </a:endParaRPr>
            </a:p>
          </p:txBody>
        </p:sp>
        <p:sp>
          <p:nvSpPr>
            <p:cNvPr id="3264" name="AutoShape 192"/>
            <p:cNvSpPr>
              <a:spLocks noChangeShapeType="1"/>
            </p:cNvSpPr>
            <p:nvPr/>
          </p:nvSpPr>
          <p:spPr bwMode="auto">
            <a:xfrm>
              <a:off x="2321992" y="2775223"/>
              <a:ext cx="176213"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1200">
                <a:solidFill>
                  <a:srgbClr val="64644B"/>
                </a:solidFill>
              </a:endParaRPr>
            </a:p>
          </p:txBody>
        </p:sp>
        <p:sp>
          <p:nvSpPr>
            <p:cNvPr id="3263" name="Text Box 191"/>
            <p:cNvSpPr txBox="1">
              <a:spLocks noChangeArrowheads="1"/>
            </p:cNvSpPr>
            <p:nvPr/>
          </p:nvSpPr>
          <p:spPr bwMode="auto">
            <a:xfrm>
              <a:off x="2314055" y="3230836"/>
              <a:ext cx="1120775" cy="42227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1" i="0" u="none" strike="noStrike" cap="none" normalizeH="0" baseline="0" dirty="0" smtClean="0">
                  <a:ln>
                    <a:noFill/>
                  </a:ln>
                  <a:solidFill>
                    <a:srgbClr val="64644B"/>
                  </a:solidFill>
                  <a:effectLst/>
                  <a:latin typeface="Lato"/>
                  <a:ea typeface="Times New Roman" pitchFamily="18" charset="0"/>
                  <a:cs typeface="Arial" pitchFamily="34" charset="0"/>
                </a:rPr>
                <a:t>Projekty uzupełniające</a:t>
              </a:r>
              <a:endParaRPr kumimoji="0" lang="pl-PL" sz="1200" b="0" i="0" u="none" strike="noStrike" cap="none" normalizeH="0" baseline="0" dirty="0" smtClean="0">
                <a:ln>
                  <a:noFill/>
                </a:ln>
                <a:solidFill>
                  <a:srgbClr val="64644B"/>
                </a:solidFill>
                <a:effectLst/>
                <a:latin typeface="Lato"/>
                <a:cs typeface="Arial" pitchFamily="34" charset="0"/>
              </a:endParaRPr>
            </a:p>
          </p:txBody>
        </p:sp>
        <p:sp>
          <p:nvSpPr>
            <p:cNvPr id="3262" name="Text Box 190"/>
            <p:cNvSpPr txBox="1">
              <a:spLocks noChangeArrowheads="1"/>
            </p:cNvSpPr>
            <p:nvPr/>
          </p:nvSpPr>
          <p:spPr bwMode="auto">
            <a:xfrm>
              <a:off x="4441304" y="1220617"/>
              <a:ext cx="628650" cy="3333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200" b="1" i="0" u="none" strike="noStrike" cap="none" normalizeH="0" baseline="0" smtClean="0">
                  <a:ln>
                    <a:noFill/>
                  </a:ln>
                  <a:solidFill>
                    <a:srgbClr val="64644B"/>
                  </a:solidFill>
                  <a:effectLst/>
                  <a:latin typeface="Lato"/>
                  <a:ea typeface="Times New Roman" pitchFamily="18" charset="0"/>
                  <a:cs typeface="Arial" pitchFamily="34" charset="0"/>
                </a:rPr>
                <a:t>O2</a:t>
              </a:r>
              <a:endParaRPr kumimoji="0" lang="pl-PL" sz="1200" b="0" i="0" u="none" strike="noStrike" cap="none" normalizeH="0" baseline="0" smtClean="0">
                <a:ln>
                  <a:noFill/>
                </a:ln>
                <a:solidFill>
                  <a:srgbClr val="64644B"/>
                </a:solidFill>
                <a:effectLst/>
                <a:latin typeface="Lato"/>
                <a:cs typeface="Arial" pitchFamily="34" charset="0"/>
              </a:endParaRPr>
            </a:p>
          </p:txBody>
        </p:sp>
        <p:sp>
          <p:nvSpPr>
            <p:cNvPr id="3261" name="Text Box 189"/>
            <p:cNvSpPr txBox="1">
              <a:spLocks noChangeArrowheads="1"/>
            </p:cNvSpPr>
            <p:nvPr/>
          </p:nvSpPr>
          <p:spPr bwMode="auto">
            <a:xfrm>
              <a:off x="4441304" y="1635399"/>
              <a:ext cx="628650" cy="3333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200" b="1" i="0" u="none" strike="noStrike" cap="none" normalizeH="0" baseline="0" smtClean="0">
                  <a:ln>
                    <a:noFill/>
                  </a:ln>
                  <a:solidFill>
                    <a:srgbClr val="64644B"/>
                  </a:solidFill>
                  <a:effectLst/>
                  <a:latin typeface="Lato"/>
                  <a:ea typeface="Times New Roman" pitchFamily="18" charset="0"/>
                  <a:cs typeface="Arial" pitchFamily="34" charset="0"/>
                </a:rPr>
                <a:t>O3</a:t>
              </a:r>
              <a:endParaRPr kumimoji="0" lang="pl-PL" sz="1200" b="0" i="0" u="none" strike="noStrike" cap="none" normalizeH="0" baseline="0" smtClean="0">
                <a:ln>
                  <a:noFill/>
                </a:ln>
                <a:solidFill>
                  <a:srgbClr val="64644B"/>
                </a:solidFill>
                <a:effectLst/>
                <a:latin typeface="Lato"/>
                <a:cs typeface="Arial" pitchFamily="34" charset="0"/>
              </a:endParaRPr>
            </a:p>
          </p:txBody>
        </p:sp>
        <p:sp>
          <p:nvSpPr>
            <p:cNvPr id="3260" name="Text Box 188"/>
            <p:cNvSpPr txBox="1">
              <a:spLocks noChangeArrowheads="1"/>
            </p:cNvSpPr>
            <p:nvPr/>
          </p:nvSpPr>
          <p:spPr bwMode="auto">
            <a:xfrm>
              <a:off x="4441304" y="2154510"/>
              <a:ext cx="628650" cy="3333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200" b="1" i="0" u="none" strike="noStrike" cap="none" normalizeH="0" baseline="0" smtClean="0">
                  <a:ln>
                    <a:noFill/>
                  </a:ln>
                  <a:solidFill>
                    <a:srgbClr val="64644B"/>
                  </a:solidFill>
                  <a:effectLst/>
                  <a:latin typeface="Lato"/>
                  <a:ea typeface="Times New Roman" pitchFamily="18" charset="0"/>
                  <a:cs typeface="Arial" pitchFamily="34" charset="0"/>
                </a:rPr>
                <a:t>O4</a:t>
              </a:r>
              <a:endParaRPr kumimoji="0" lang="pl-PL" sz="1200" b="0" i="0" u="none" strike="noStrike" cap="none" normalizeH="0" baseline="0" smtClean="0">
                <a:ln>
                  <a:noFill/>
                </a:ln>
                <a:solidFill>
                  <a:srgbClr val="64644B"/>
                </a:solidFill>
                <a:effectLst/>
                <a:latin typeface="Lato"/>
                <a:cs typeface="Arial" pitchFamily="34" charset="0"/>
              </a:endParaRPr>
            </a:p>
          </p:txBody>
        </p:sp>
        <p:sp>
          <p:nvSpPr>
            <p:cNvPr id="3259" name="Text Box 187"/>
            <p:cNvSpPr txBox="1">
              <a:spLocks noChangeArrowheads="1"/>
            </p:cNvSpPr>
            <p:nvPr/>
          </p:nvSpPr>
          <p:spPr bwMode="auto">
            <a:xfrm>
              <a:off x="4441304" y="2633292"/>
              <a:ext cx="628650" cy="3333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200" b="1" i="0" u="none" strike="noStrike" cap="none" normalizeH="0" baseline="0" smtClean="0">
                  <a:ln>
                    <a:noFill/>
                  </a:ln>
                  <a:solidFill>
                    <a:srgbClr val="64644B"/>
                  </a:solidFill>
                  <a:effectLst/>
                  <a:latin typeface="Lato"/>
                  <a:ea typeface="Times New Roman" pitchFamily="18" charset="0"/>
                  <a:cs typeface="Arial" pitchFamily="34" charset="0"/>
                </a:rPr>
                <a:t>O5</a:t>
              </a:r>
              <a:endParaRPr kumimoji="0" lang="pl-PL" sz="1200" b="0" i="0" u="none" strike="noStrike" cap="none" normalizeH="0" baseline="0" smtClean="0">
                <a:ln>
                  <a:noFill/>
                </a:ln>
                <a:solidFill>
                  <a:srgbClr val="64644B"/>
                </a:solidFill>
                <a:effectLst/>
                <a:latin typeface="Lato"/>
                <a:cs typeface="Arial" pitchFamily="34" charset="0"/>
              </a:endParaRPr>
            </a:p>
          </p:txBody>
        </p:sp>
        <p:sp>
          <p:nvSpPr>
            <p:cNvPr id="3258" name="AutoShape 186"/>
            <p:cNvSpPr>
              <a:spLocks noChangeShapeType="1"/>
            </p:cNvSpPr>
            <p:nvPr/>
          </p:nvSpPr>
          <p:spPr bwMode="auto">
            <a:xfrm flipV="1">
              <a:off x="3030017" y="1288442"/>
              <a:ext cx="1411288" cy="38100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1200">
                <a:solidFill>
                  <a:srgbClr val="64644B"/>
                </a:solidFill>
              </a:endParaRPr>
            </a:p>
          </p:txBody>
        </p:sp>
        <p:sp>
          <p:nvSpPr>
            <p:cNvPr id="3257" name="AutoShape 185"/>
            <p:cNvSpPr>
              <a:spLocks noChangeShapeType="1"/>
            </p:cNvSpPr>
            <p:nvPr/>
          </p:nvSpPr>
          <p:spPr bwMode="auto">
            <a:xfrm>
              <a:off x="3030017" y="1587773"/>
              <a:ext cx="1411288" cy="11112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1200">
                <a:solidFill>
                  <a:srgbClr val="64644B"/>
                </a:solidFill>
              </a:endParaRPr>
            </a:p>
          </p:txBody>
        </p:sp>
        <p:sp>
          <p:nvSpPr>
            <p:cNvPr id="3256" name="AutoShape 184"/>
            <p:cNvSpPr>
              <a:spLocks noChangeShapeType="1"/>
            </p:cNvSpPr>
            <p:nvPr/>
          </p:nvSpPr>
          <p:spPr bwMode="auto">
            <a:xfrm>
              <a:off x="3030017" y="1587773"/>
              <a:ext cx="1422399" cy="565856"/>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1200">
                <a:solidFill>
                  <a:srgbClr val="64644B"/>
                </a:solidFill>
              </a:endParaRPr>
            </a:p>
          </p:txBody>
        </p:sp>
        <p:sp>
          <p:nvSpPr>
            <p:cNvPr id="3255" name="AutoShape 183"/>
            <p:cNvSpPr>
              <a:spLocks noChangeShapeType="1"/>
            </p:cNvSpPr>
            <p:nvPr/>
          </p:nvSpPr>
          <p:spPr bwMode="auto">
            <a:xfrm>
              <a:off x="3030017" y="1587772"/>
              <a:ext cx="1411288" cy="1136207"/>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1200">
                <a:solidFill>
                  <a:srgbClr val="64644B"/>
                </a:solidFill>
              </a:endParaRPr>
            </a:p>
          </p:txBody>
        </p:sp>
        <p:sp>
          <p:nvSpPr>
            <p:cNvPr id="3254" name="Text Box 182"/>
            <p:cNvSpPr txBox="1">
              <a:spLocks noChangeArrowheads="1"/>
            </p:cNvSpPr>
            <p:nvPr/>
          </p:nvSpPr>
          <p:spPr bwMode="auto">
            <a:xfrm>
              <a:off x="5231880" y="1511573"/>
              <a:ext cx="890587" cy="531813"/>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1" i="0" u="none" strike="noStrike" cap="none" normalizeH="0" baseline="0" dirty="0" smtClean="0">
                  <a:ln>
                    <a:noFill/>
                  </a:ln>
                  <a:solidFill>
                    <a:srgbClr val="64644B"/>
                  </a:solidFill>
                  <a:effectLst/>
                  <a:latin typeface="Lato"/>
                  <a:ea typeface="Times New Roman" pitchFamily="18" charset="0"/>
                  <a:cs typeface="Arial" pitchFamily="34" charset="0"/>
                </a:rPr>
                <a:t>Projekty społeczne</a:t>
              </a:r>
              <a:endParaRPr kumimoji="0" lang="pl-PL" sz="1200" b="0" i="0" u="none" strike="noStrike" cap="none" normalizeH="0" baseline="0" dirty="0" smtClean="0">
                <a:ln>
                  <a:noFill/>
                </a:ln>
                <a:solidFill>
                  <a:srgbClr val="64644B"/>
                </a:solidFill>
                <a:effectLst/>
                <a:latin typeface="Lato"/>
                <a:cs typeface="Arial" pitchFamily="34" charset="0"/>
              </a:endParaRPr>
            </a:p>
          </p:txBody>
        </p:sp>
        <p:sp>
          <p:nvSpPr>
            <p:cNvPr id="3250" name="Text Box 178"/>
            <p:cNvSpPr txBox="1">
              <a:spLocks noChangeArrowheads="1"/>
            </p:cNvSpPr>
            <p:nvPr/>
          </p:nvSpPr>
          <p:spPr bwMode="auto">
            <a:xfrm>
              <a:off x="4441304" y="3119066"/>
              <a:ext cx="628650" cy="3333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200" b="1" i="0" u="none" strike="noStrike" cap="none" normalizeH="0" baseline="0" dirty="0" smtClean="0">
                  <a:ln>
                    <a:noFill/>
                  </a:ln>
                  <a:solidFill>
                    <a:srgbClr val="64644B"/>
                  </a:solidFill>
                  <a:effectLst/>
                  <a:latin typeface="Lato"/>
                  <a:ea typeface="Times New Roman" pitchFamily="18" charset="0"/>
                  <a:cs typeface="Arial" pitchFamily="34" charset="0"/>
                </a:rPr>
                <a:t>O11</a:t>
              </a:r>
              <a:endParaRPr kumimoji="0" lang="pl-PL" sz="1200" b="0" i="0" u="none" strike="noStrike" cap="none" normalizeH="0" baseline="0" dirty="0" smtClean="0">
                <a:ln>
                  <a:noFill/>
                </a:ln>
                <a:solidFill>
                  <a:srgbClr val="64644B"/>
                </a:solidFill>
                <a:effectLst/>
                <a:latin typeface="Lato"/>
                <a:cs typeface="Arial" pitchFamily="34" charset="0"/>
              </a:endParaRPr>
            </a:p>
          </p:txBody>
        </p:sp>
        <p:sp>
          <p:nvSpPr>
            <p:cNvPr id="3249" name="Text Box 177"/>
            <p:cNvSpPr txBox="1">
              <a:spLocks noChangeArrowheads="1"/>
            </p:cNvSpPr>
            <p:nvPr/>
          </p:nvSpPr>
          <p:spPr bwMode="auto">
            <a:xfrm>
              <a:off x="4411519" y="3680098"/>
              <a:ext cx="628650" cy="3333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200" b="1" i="0" u="none" strike="noStrike" cap="none" normalizeH="0" baseline="0" smtClean="0">
                  <a:ln>
                    <a:noFill/>
                  </a:ln>
                  <a:solidFill>
                    <a:srgbClr val="64644B"/>
                  </a:solidFill>
                  <a:effectLst/>
                  <a:latin typeface="Lato"/>
                  <a:ea typeface="Times New Roman" pitchFamily="18" charset="0"/>
                  <a:cs typeface="Arial" pitchFamily="34" charset="0"/>
                </a:rPr>
                <a:t>O12</a:t>
              </a:r>
              <a:endParaRPr kumimoji="0" lang="pl-PL" sz="1200" b="0" i="0" u="none" strike="noStrike" cap="none" normalizeH="0" baseline="0" smtClean="0">
                <a:ln>
                  <a:noFill/>
                </a:ln>
                <a:solidFill>
                  <a:srgbClr val="64644B"/>
                </a:solidFill>
                <a:effectLst/>
                <a:latin typeface="Lato"/>
                <a:cs typeface="Arial" pitchFamily="34" charset="0"/>
              </a:endParaRPr>
            </a:p>
          </p:txBody>
        </p:sp>
        <p:sp>
          <p:nvSpPr>
            <p:cNvPr id="3248" name="AutoShape 176"/>
            <p:cNvSpPr>
              <a:spLocks noChangeShapeType="1"/>
            </p:cNvSpPr>
            <p:nvPr/>
          </p:nvSpPr>
          <p:spPr bwMode="auto">
            <a:xfrm>
              <a:off x="3030016" y="1589361"/>
              <a:ext cx="1435101" cy="1529706"/>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1200">
                <a:solidFill>
                  <a:srgbClr val="64644B"/>
                </a:solidFill>
              </a:endParaRPr>
            </a:p>
          </p:txBody>
        </p:sp>
        <p:sp>
          <p:nvSpPr>
            <p:cNvPr id="3247" name="AutoShape 175"/>
            <p:cNvSpPr>
              <a:spLocks noChangeShapeType="1"/>
            </p:cNvSpPr>
            <p:nvPr/>
          </p:nvSpPr>
          <p:spPr bwMode="auto">
            <a:xfrm>
              <a:off x="3030016" y="1589361"/>
              <a:ext cx="1422400" cy="2103671"/>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1200">
                <a:solidFill>
                  <a:srgbClr val="64644B"/>
                </a:solidFill>
              </a:endParaRPr>
            </a:p>
          </p:txBody>
        </p:sp>
      </p:grpSp>
      <p:sp>
        <p:nvSpPr>
          <p:cNvPr id="3285" name="Rectangle 2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305" name="Rectangle 233"/>
          <p:cNvSpPr>
            <a:spLocks noChangeArrowheads="1"/>
          </p:cNvSpPr>
          <p:nvPr/>
        </p:nvSpPr>
        <p:spPr bwMode="auto">
          <a:xfrm>
            <a:off x="5815456" y="1607838"/>
            <a:ext cx="3077023" cy="32316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dirty="0" smtClean="0">
                <a:ln>
                  <a:noFill/>
                </a:ln>
                <a:solidFill>
                  <a:srgbClr val="64644B"/>
                </a:solidFill>
                <a:effectLst/>
                <a:latin typeface="Lato"/>
                <a:ea typeface="Times New Roman" pitchFamily="18" charset="0"/>
                <a:cs typeface="Arial" pitchFamily="34" charset="0"/>
              </a:rPr>
              <a:t>W priorytetowym obszarze rewitalizacji Centrum uwzględniono dwa projekty rdzeniowe</a:t>
            </a:r>
            <a:r>
              <a:rPr kumimoji="0" lang="pl-PL" sz="1200" b="0" i="0" u="none" strike="noStrike" cap="none" normalizeH="0" dirty="0" smtClean="0">
                <a:ln>
                  <a:noFill/>
                </a:ln>
                <a:solidFill>
                  <a:srgbClr val="64644B"/>
                </a:solidFill>
                <a:effectLst/>
                <a:latin typeface="Lato"/>
                <a:ea typeface="Times New Roman" pitchFamily="18" charset="0"/>
                <a:cs typeface="Arial" pitchFamily="34" charset="0"/>
              </a:rPr>
              <a:t> </a:t>
            </a:r>
            <a:r>
              <a:rPr kumimoji="0" lang="pl-PL" sz="1200" b="0" i="0" u="none" strike="noStrike" cap="none" normalizeH="0" baseline="0" dirty="0" smtClean="0">
                <a:ln>
                  <a:noFill/>
                </a:ln>
                <a:solidFill>
                  <a:srgbClr val="64644B"/>
                </a:solidFill>
                <a:effectLst/>
                <a:latin typeface="Lato"/>
                <a:ea typeface="Times New Roman" pitchFamily="18" charset="0"/>
                <a:cs typeface="Arial" pitchFamily="34" charset="0"/>
              </a:rPr>
              <a:t>związane z zagospodarowaniem  strategicznego terenu po zakładzie DEFUM. Są to: </a:t>
            </a:r>
            <a:r>
              <a:rPr kumimoji="0" lang="pl-PL" sz="1200" i="1" u="sng" strike="noStrike" cap="none" normalizeH="0" baseline="0" dirty="0" smtClean="0">
                <a:ln>
                  <a:noFill/>
                </a:ln>
                <a:solidFill>
                  <a:srgbClr val="64644B"/>
                </a:solidFill>
                <a:effectLst/>
                <a:latin typeface="Lato"/>
                <a:ea typeface="Times New Roman" pitchFamily="18" charset="0"/>
                <a:cs typeface="Arial" pitchFamily="34" charset="0"/>
              </a:rPr>
              <a:t>Fabryka pełna życia </a:t>
            </a:r>
            <a:br>
              <a:rPr kumimoji="0" lang="pl-PL" sz="1200" i="1" u="sng" strike="noStrike" cap="none" normalizeH="0" baseline="0" dirty="0" smtClean="0">
                <a:ln>
                  <a:noFill/>
                </a:ln>
                <a:solidFill>
                  <a:srgbClr val="64644B"/>
                </a:solidFill>
                <a:effectLst/>
                <a:latin typeface="Lato"/>
                <a:ea typeface="Times New Roman" pitchFamily="18" charset="0"/>
                <a:cs typeface="Arial" pitchFamily="34" charset="0"/>
              </a:rPr>
            </a:br>
            <a:r>
              <a:rPr kumimoji="0" lang="pl-PL" sz="1200" i="1" u="sng" strike="noStrike" cap="none" normalizeH="0" baseline="0" dirty="0" smtClean="0">
                <a:ln>
                  <a:noFill/>
                </a:ln>
                <a:solidFill>
                  <a:srgbClr val="64644B"/>
                </a:solidFill>
                <a:effectLst/>
                <a:latin typeface="Lato"/>
                <a:ea typeface="Times New Roman" pitchFamily="18" charset="0"/>
                <a:cs typeface="Arial" pitchFamily="34" charset="0"/>
              </a:rPr>
              <a:t>– rewitalizacja śródmieścia Dąbrowy Górniczej </a:t>
            </a:r>
            <a:r>
              <a:rPr kumimoji="0" lang="pl-PL" sz="1200" i="0" u="none" strike="noStrike" cap="none" normalizeH="0" baseline="0" dirty="0" smtClean="0">
                <a:ln>
                  <a:noFill/>
                </a:ln>
                <a:solidFill>
                  <a:srgbClr val="64644B"/>
                </a:solidFill>
                <a:effectLst/>
                <a:latin typeface="Lato"/>
                <a:ea typeface="Times New Roman" pitchFamily="18" charset="0"/>
                <a:cs typeface="Arial" pitchFamily="34" charset="0"/>
              </a:rPr>
              <a:t>(wnioskodawca: Gmina Dąbrowa Górnicza) oraz  projekt: </a:t>
            </a:r>
            <a:r>
              <a:rPr kumimoji="0" lang="pl-PL" sz="1200" i="1" u="sng" strike="noStrike" cap="none" normalizeH="0" baseline="0" dirty="0" smtClean="0">
                <a:ln>
                  <a:noFill/>
                </a:ln>
                <a:solidFill>
                  <a:srgbClr val="64644B"/>
                </a:solidFill>
                <a:effectLst/>
                <a:latin typeface="Lato"/>
                <a:ea typeface="Times New Roman" pitchFamily="18" charset="0"/>
                <a:cs typeface="Arial" pitchFamily="34" charset="0"/>
              </a:rPr>
              <a:t>Kompleksowa rewitalizacja zdegradowanych terenów przy ul. Konopnickiej i Kolejowej na potrzeby Akademickiego Inkubatora Kreatywności</a:t>
            </a:r>
            <a:r>
              <a:rPr kumimoji="0" lang="pl-PL" sz="1200" i="0" u="sng" strike="noStrike" cap="none" normalizeH="0" baseline="0" dirty="0" smtClean="0">
                <a:ln>
                  <a:noFill/>
                </a:ln>
                <a:solidFill>
                  <a:srgbClr val="64644B"/>
                </a:solidFill>
                <a:effectLst/>
                <a:latin typeface="Lato"/>
                <a:ea typeface="Times New Roman" pitchFamily="18" charset="0"/>
                <a:cs typeface="Arial" pitchFamily="34" charset="0"/>
              </a:rPr>
              <a:t> </a:t>
            </a:r>
            <a:r>
              <a:rPr kumimoji="0" lang="pl-PL" sz="1200" b="0" i="0" u="none" strike="noStrike" cap="none" normalizeH="0" baseline="0" dirty="0" smtClean="0">
                <a:ln>
                  <a:noFill/>
                </a:ln>
                <a:solidFill>
                  <a:srgbClr val="64644B"/>
                </a:solidFill>
                <a:effectLst/>
                <a:latin typeface="Lato"/>
                <a:ea typeface="Times New Roman" pitchFamily="18" charset="0"/>
                <a:cs typeface="Arial" pitchFamily="34" charset="0"/>
              </a:rPr>
              <a:t>(wnioskodawca: Wyższa Szkoła Biznesu w Dąbrowie Górniczej) . Skala i ranga przedsięwzięć oraz ich potencjalnie kluczowy wpływ na nowe oblicze centrum Dąbrowy Górniczej decydują o uznaniu ich za istotne przedsięwzięcia w tym obszarze.  </a:t>
            </a:r>
            <a:endParaRPr kumimoji="0" lang="pl-PL" sz="1200" b="0" i="0" u="none" strike="noStrike" cap="none" normalizeH="0" baseline="0" dirty="0" smtClean="0">
              <a:ln>
                <a:noFill/>
              </a:ln>
              <a:solidFill>
                <a:srgbClr val="64644B"/>
              </a:solidFill>
              <a:effectLst/>
              <a:latin typeface="Lato"/>
              <a:cs typeface="Arial" pitchFamily="34" charset="0"/>
            </a:endParaRPr>
          </a:p>
        </p:txBody>
      </p:sp>
      <p:sp>
        <p:nvSpPr>
          <p:cNvPr id="169" name="Prostokąt 168"/>
          <p:cNvSpPr/>
          <p:nvPr/>
        </p:nvSpPr>
        <p:spPr>
          <a:xfrm>
            <a:off x="397128" y="5108991"/>
            <a:ext cx="8135311" cy="1200329"/>
          </a:xfrm>
          <a:prstGeom prst="rect">
            <a:avLst/>
          </a:prstGeom>
        </p:spPr>
        <p:txBody>
          <a:bodyPr wrap="square">
            <a:spAutoFit/>
          </a:bodyPr>
          <a:lstStyle/>
          <a:p>
            <a:r>
              <a:rPr lang="pl-PL" sz="1200" dirty="0" smtClean="0">
                <a:solidFill>
                  <a:srgbClr val="64644B"/>
                </a:solidFill>
                <a:latin typeface="Lato"/>
              </a:rPr>
              <a:t>Zestaw projektów o charakterze społecznym ma równorzędną rangę względem projektów rdzeniowych. Dzieje się tak dlatego, że kreowanie nowego centrum miasta jest przede wszystkim oparte na rozwoju biznesu (mikro, małych i średnich przedsiębiorstw) oraz rozwoju sektora obywatelskiego. Projektami uzupełniającymi są w tym przypadku projekty dotyczące modernizacji i kreowania nowych funkcji w pojedynczych, punktowych obiektach, takich jak byłe kino „Ars” oraz Muzeum „</a:t>
            </a:r>
            <a:r>
              <a:rPr lang="pl-PL" sz="1200" dirty="0" err="1" smtClean="0">
                <a:solidFill>
                  <a:srgbClr val="64644B"/>
                </a:solidFill>
                <a:latin typeface="Lato"/>
              </a:rPr>
              <a:t>Sztygarka</a:t>
            </a:r>
            <a:r>
              <a:rPr lang="pl-PL" sz="1200" dirty="0" smtClean="0">
                <a:solidFill>
                  <a:srgbClr val="64644B"/>
                </a:solidFill>
                <a:latin typeface="Lato"/>
              </a:rPr>
              <a:t>”. Kolejną grupę projektów uzupełniających tworzą działania poprawiające dostępność komunikacyjną i bezpieczeństwo publiczne. </a:t>
            </a:r>
            <a:endParaRPr lang="en-GB" sz="1200" dirty="0">
              <a:solidFill>
                <a:srgbClr val="64644B"/>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4"/>
          <p:cNvSpPr txBox="1">
            <a:spLocks noChangeArrowheads="1"/>
          </p:cNvSpPr>
          <p:nvPr/>
        </p:nvSpPr>
        <p:spPr bwMode="auto">
          <a:xfrm>
            <a:off x="250825" y="188913"/>
            <a:ext cx="6985471" cy="1015663"/>
          </a:xfrm>
          <a:prstGeom prst="rect">
            <a:avLst/>
          </a:prstGeom>
          <a:noFill/>
          <a:ln w="76200">
            <a:solidFill>
              <a:srgbClr val="636466"/>
            </a:solidFill>
            <a:miter lim="800000"/>
            <a:headEnd/>
            <a:tailEnd/>
          </a:ln>
        </p:spPr>
        <p:txBody>
          <a:bodyPr wrap="square">
            <a:spAutoFit/>
          </a:bodyPr>
          <a:lstStyle/>
          <a:p>
            <a:pPr eaLnBrk="1" hangingPunct="1"/>
            <a:endParaRPr lang="pl-PL" altLang="pl-PL" sz="1600" dirty="0">
              <a:solidFill>
                <a:srgbClr val="636466"/>
              </a:solidFill>
              <a:latin typeface="Novecento wide Normal" pitchFamily="50" charset="-18"/>
            </a:endParaRPr>
          </a:p>
          <a:p>
            <a:pPr algn="ctr" eaLnBrk="1" hangingPunct="1">
              <a:buFont typeface="Arial" charset="0"/>
              <a:buNone/>
            </a:pPr>
            <a:r>
              <a:rPr lang="pl-PL" altLang="pl-PL" sz="2400" b="1" dirty="0" smtClean="0">
                <a:solidFill>
                  <a:srgbClr val="636466"/>
                </a:solidFill>
                <a:latin typeface="Novecento wide Book" pitchFamily="50" charset="-18"/>
              </a:rPr>
              <a:t>#3 opis i zestawienie projektów - </a:t>
            </a:r>
            <a:r>
              <a:rPr lang="pl-PL" altLang="pl-PL" sz="2000" b="1" dirty="0" smtClean="0">
                <a:solidFill>
                  <a:srgbClr val="636466"/>
                </a:solidFill>
                <a:latin typeface="Novecento wide Book" pitchFamily="50" charset="-18"/>
              </a:rPr>
              <a:t>przykład Dąbrowy Górniczej</a:t>
            </a:r>
            <a:endParaRPr lang="pl-PL" altLang="pl-PL" sz="2400" b="1" dirty="0">
              <a:solidFill>
                <a:srgbClr val="636466"/>
              </a:solidFill>
              <a:latin typeface="Novecento wide Book" pitchFamily="50" charset="-18"/>
            </a:endParaRPr>
          </a:p>
        </p:txBody>
      </p:sp>
      <p:pic>
        <p:nvPicPr>
          <p:cNvPr id="21507" name="Picture 2" descr="C:\Users\oem\Dropbox\musk grafika\107_Urząd RPO\logo RZŚ\JPG\RZŚ_podstawowe.jpg"/>
          <p:cNvPicPr>
            <a:picLocks noChangeAspect="1" noChangeArrowheads="1"/>
          </p:cNvPicPr>
          <p:nvPr/>
        </p:nvPicPr>
        <p:blipFill>
          <a:blip r:embed="rId2" cstate="print"/>
          <a:srcRect/>
          <a:stretch>
            <a:fillRect/>
          </a:stretch>
        </p:blipFill>
        <p:spPr bwMode="auto">
          <a:xfrm>
            <a:off x="7667625" y="549275"/>
            <a:ext cx="1000125" cy="749300"/>
          </a:xfrm>
          <a:prstGeom prst="rect">
            <a:avLst/>
          </a:prstGeom>
          <a:noFill/>
          <a:ln w="9525">
            <a:noFill/>
            <a:miter lim="800000"/>
            <a:headEnd/>
            <a:tailEnd/>
          </a:ln>
        </p:spPr>
      </p:pic>
      <p:graphicFrame>
        <p:nvGraphicFramePr>
          <p:cNvPr id="6" name="Tabela 5"/>
          <p:cNvGraphicFramePr>
            <a:graphicFrameLocks noGrp="1"/>
          </p:cNvGraphicFramePr>
          <p:nvPr/>
        </p:nvGraphicFramePr>
        <p:xfrm>
          <a:off x="251520" y="1437753"/>
          <a:ext cx="8712967" cy="4048506"/>
        </p:xfrm>
        <a:graphic>
          <a:graphicData uri="http://schemas.openxmlformats.org/drawingml/2006/table">
            <a:tbl>
              <a:tblPr/>
              <a:tblGrid>
                <a:gridCol w="565454">
                  <a:extLst>
                    <a:ext uri="{9D8B030D-6E8A-4147-A177-3AD203B41FA5}">
                      <a16:colId xmlns:a16="http://schemas.microsoft.com/office/drawing/2014/main" xmlns="" val="20000"/>
                    </a:ext>
                  </a:extLst>
                </a:gridCol>
                <a:gridCol w="1378762">
                  <a:extLst>
                    <a:ext uri="{9D8B030D-6E8A-4147-A177-3AD203B41FA5}">
                      <a16:colId xmlns:a16="http://schemas.microsoft.com/office/drawing/2014/main" xmlns="" val="20001"/>
                    </a:ext>
                  </a:extLst>
                </a:gridCol>
                <a:gridCol w="1285066">
                  <a:extLst>
                    <a:ext uri="{9D8B030D-6E8A-4147-A177-3AD203B41FA5}">
                      <a16:colId xmlns:a16="http://schemas.microsoft.com/office/drawing/2014/main" xmlns="" val="20002"/>
                    </a:ext>
                  </a:extLst>
                </a:gridCol>
                <a:gridCol w="965196">
                  <a:extLst>
                    <a:ext uri="{9D8B030D-6E8A-4147-A177-3AD203B41FA5}">
                      <a16:colId xmlns:a16="http://schemas.microsoft.com/office/drawing/2014/main" xmlns="" val="20003"/>
                    </a:ext>
                  </a:extLst>
                </a:gridCol>
                <a:gridCol w="2790298">
                  <a:extLst>
                    <a:ext uri="{9D8B030D-6E8A-4147-A177-3AD203B41FA5}">
                      <a16:colId xmlns:a16="http://schemas.microsoft.com/office/drawing/2014/main" xmlns="" val="20004"/>
                    </a:ext>
                  </a:extLst>
                </a:gridCol>
                <a:gridCol w="720080">
                  <a:extLst>
                    <a:ext uri="{9D8B030D-6E8A-4147-A177-3AD203B41FA5}">
                      <a16:colId xmlns:a16="http://schemas.microsoft.com/office/drawing/2014/main" xmlns="" val="20005"/>
                    </a:ext>
                  </a:extLst>
                </a:gridCol>
                <a:gridCol w="1008111">
                  <a:extLst>
                    <a:ext uri="{9D8B030D-6E8A-4147-A177-3AD203B41FA5}">
                      <a16:colId xmlns:a16="http://schemas.microsoft.com/office/drawing/2014/main" xmlns="" val="20006"/>
                    </a:ext>
                  </a:extLst>
                </a:gridCol>
              </a:tblGrid>
              <a:tr h="287900">
                <a:tc>
                  <a:txBody>
                    <a:bodyPr/>
                    <a:lstStyle/>
                    <a:p>
                      <a:pPr algn="ctr">
                        <a:lnSpc>
                          <a:spcPct val="115000"/>
                        </a:lnSpc>
                        <a:spcAft>
                          <a:spcPts val="0"/>
                        </a:spcAft>
                      </a:pPr>
                      <a:r>
                        <a:rPr lang="pl-PL" sz="1100" b="1" dirty="0">
                          <a:solidFill>
                            <a:srgbClr val="64644B"/>
                          </a:solidFill>
                          <a:latin typeface="Lato"/>
                          <a:ea typeface="Times New Roman"/>
                        </a:rPr>
                        <a:t>Numer projektu</a:t>
                      </a:r>
                      <a:endParaRPr lang="pl-PL" sz="1100" dirty="0">
                        <a:solidFill>
                          <a:srgbClr val="64644B"/>
                        </a:solidFill>
                        <a:latin typeface="Lato"/>
                        <a:ea typeface="Times New Roman"/>
                      </a:endParaRPr>
                    </a:p>
                  </a:txBody>
                  <a:tcPr marL="42988" marR="42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pl-PL" sz="1100" b="1" dirty="0">
                          <a:solidFill>
                            <a:srgbClr val="64644B"/>
                          </a:solidFill>
                          <a:latin typeface="Lato"/>
                          <a:ea typeface="Times New Roman"/>
                        </a:rPr>
                        <a:t>Tytuł projektu</a:t>
                      </a:r>
                      <a:endParaRPr lang="pl-PL" sz="1100" dirty="0">
                        <a:solidFill>
                          <a:srgbClr val="64644B"/>
                        </a:solidFill>
                        <a:latin typeface="Lato"/>
                        <a:ea typeface="Times New Roman"/>
                      </a:endParaRPr>
                    </a:p>
                  </a:txBody>
                  <a:tcPr marL="42988" marR="42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pl-PL" sz="1100" b="1">
                          <a:solidFill>
                            <a:srgbClr val="64644B"/>
                          </a:solidFill>
                          <a:latin typeface="Lato"/>
                          <a:ea typeface="Times New Roman"/>
                        </a:rPr>
                        <a:t>Zgłaszający</a:t>
                      </a:r>
                      <a:endParaRPr lang="pl-PL" sz="1100">
                        <a:solidFill>
                          <a:srgbClr val="64644B"/>
                        </a:solidFill>
                        <a:latin typeface="Lato"/>
                        <a:ea typeface="Times New Roman"/>
                      </a:endParaRPr>
                    </a:p>
                  </a:txBody>
                  <a:tcPr marL="42988" marR="42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pl-PL" sz="1100" b="1">
                          <a:solidFill>
                            <a:srgbClr val="64644B"/>
                          </a:solidFill>
                          <a:latin typeface="Lato"/>
                          <a:ea typeface="Times New Roman"/>
                        </a:rPr>
                        <a:t>Lokalizacja</a:t>
                      </a:r>
                      <a:endParaRPr lang="pl-PL" sz="1100">
                        <a:solidFill>
                          <a:srgbClr val="64644B"/>
                        </a:solidFill>
                        <a:latin typeface="Lato"/>
                        <a:ea typeface="Times New Roman"/>
                      </a:endParaRPr>
                    </a:p>
                  </a:txBody>
                  <a:tcPr marL="42988" marR="42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pl-PL" sz="1100" b="1">
                          <a:solidFill>
                            <a:srgbClr val="64644B"/>
                          </a:solidFill>
                          <a:latin typeface="Lato"/>
                          <a:ea typeface="Times New Roman"/>
                        </a:rPr>
                        <a:t>Syntetyczny opis działań / prognozowane rezultaty / sposób pomiaru</a:t>
                      </a:r>
                      <a:endParaRPr lang="pl-PL" sz="1100">
                        <a:solidFill>
                          <a:srgbClr val="64644B"/>
                        </a:solidFill>
                        <a:latin typeface="Lato"/>
                        <a:ea typeface="Times New Roman"/>
                      </a:endParaRPr>
                    </a:p>
                  </a:txBody>
                  <a:tcPr marL="42988" marR="42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pl-PL" sz="1100" b="1" dirty="0">
                          <a:solidFill>
                            <a:srgbClr val="64644B"/>
                          </a:solidFill>
                          <a:latin typeface="Lato"/>
                          <a:ea typeface="Times New Roman"/>
                        </a:rPr>
                        <a:t>Okres realizacji</a:t>
                      </a:r>
                      <a:endParaRPr lang="pl-PL" sz="1100" dirty="0">
                        <a:solidFill>
                          <a:srgbClr val="64644B"/>
                        </a:solidFill>
                        <a:latin typeface="Lato"/>
                        <a:ea typeface="Times New Roman"/>
                      </a:endParaRPr>
                    </a:p>
                  </a:txBody>
                  <a:tcPr marL="42988" marR="42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pl-PL" sz="1100" b="1">
                          <a:solidFill>
                            <a:srgbClr val="64644B"/>
                          </a:solidFill>
                          <a:latin typeface="Lato"/>
                          <a:ea typeface="Times New Roman"/>
                        </a:rPr>
                        <a:t>Szacunkowy koszt realizacji projektu w zł</a:t>
                      </a:r>
                      <a:endParaRPr lang="pl-PL" sz="1100">
                        <a:solidFill>
                          <a:srgbClr val="64644B"/>
                        </a:solidFill>
                        <a:latin typeface="Lato"/>
                        <a:ea typeface="Times New Roman"/>
                      </a:endParaRPr>
                    </a:p>
                  </a:txBody>
                  <a:tcPr marL="42988" marR="42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0"/>
                  </a:ext>
                </a:extLst>
              </a:tr>
              <a:tr h="214335">
                <a:tc gridSpan="7">
                  <a:txBody>
                    <a:bodyPr/>
                    <a:lstStyle/>
                    <a:p>
                      <a:pPr algn="ctr">
                        <a:lnSpc>
                          <a:spcPct val="115000"/>
                        </a:lnSpc>
                        <a:spcAft>
                          <a:spcPts val="0"/>
                        </a:spcAft>
                      </a:pPr>
                      <a:endParaRPr lang="pl-PL" sz="1100">
                        <a:solidFill>
                          <a:srgbClr val="64644B"/>
                        </a:solidFill>
                        <a:latin typeface="Lato"/>
                        <a:ea typeface="Times New Roman"/>
                      </a:endParaRPr>
                    </a:p>
                    <a:p>
                      <a:pPr algn="ctr">
                        <a:lnSpc>
                          <a:spcPct val="115000"/>
                        </a:lnSpc>
                        <a:spcAft>
                          <a:spcPts val="0"/>
                        </a:spcAft>
                      </a:pPr>
                      <a:r>
                        <a:rPr lang="pl-PL" sz="1100" b="1">
                          <a:solidFill>
                            <a:srgbClr val="64644B"/>
                          </a:solidFill>
                          <a:latin typeface="Lato"/>
                          <a:ea typeface="Times New Roman"/>
                        </a:rPr>
                        <a:t>PRIORYTETOWY OBSZAR REWITALIZACJI CENTRUM</a:t>
                      </a:r>
                      <a:endParaRPr lang="pl-PL" sz="1100">
                        <a:solidFill>
                          <a:srgbClr val="64644B"/>
                        </a:solidFill>
                        <a:latin typeface="Lato"/>
                        <a:ea typeface="Times New Roman"/>
                      </a:endParaRPr>
                    </a:p>
                  </a:txBody>
                  <a:tcPr marL="42988" marR="42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1"/>
                  </a:ext>
                </a:extLst>
              </a:tr>
              <a:tr h="1247565">
                <a:tc>
                  <a:txBody>
                    <a:bodyPr/>
                    <a:lstStyle/>
                    <a:p>
                      <a:pPr algn="ctr">
                        <a:lnSpc>
                          <a:spcPct val="115000"/>
                        </a:lnSpc>
                        <a:spcAft>
                          <a:spcPts val="0"/>
                        </a:spcAft>
                      </a:pPr>
                      <a:r>
                        <a:rPr lang="pl-PL" sz="1100" b="1">
                          <a:solidFill>
                            <a:srgbClr val="64644B"/>
                          </a:solidFill>
                          <a:latin typeface="Lato"/>
                          <a:ea typeface="Times New Roman"/>
                        </a:rPr>
                        <a:t>C1</a:t>
                      </a:r>
                      <a:endParaRPr lang="pl-PL" sz="1100">
                        <a:solidFill>
                          <a:srgbClr val="64644B"/>
                        </a:solidFill>
                        <a:latin typeface="Lato"/>
                        <a:ea typeface="Times New Roman"/>
                      </a:endParaRPr>
                    </a:p>
                  </a:txBody>
                  <a:tcPr marL="42988" marR="42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100">
                          <a:solidFill>
                            <a:srgbClr val="64644B"/>
                          </a:solidFill>
                          <a:latin typeface="Lato"/>
                          <a:ea typeface="Times New Roman"/>
                        </a:rPr>
                        <a:t>Kompleksowa rewitalizacja zdegradowanych terenów przy ul. Konopnickiej i Kolejowej na potrzeby Akademickiego Inkubatora Kreatywności</a:t>
                      </a:r>
                    </a:p>
                  </a:txBody>
                  <a:tcPr marL="42988" marR="42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100">
                          <a:solidFill>
                            <a:srgbClr val="64644B"/>
                          </a:solidFill>
                          <a:latin typeface="Lato"/>
                          <a:ea typeface="Times New Roman"/>
                        </a:rPr>
                        <a:t>Wyższa Szkoła Biznesu w Dąbrowie Górniczej </a:t>
                      </a:r>
                    </a:p>
                  </a:txBody>
                  <a:tcPr marL="42988" marR="42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100">
                          <a:solidFill>
                            <a:srgbClr val="64644B"/>
                          </a:solidFill>
                          <a:latin typeface="Lato"/>
                          <a:ea typeface="Times New Roman"/>
                        </a:rPr>
                        <a:t>ul. Konopnickiej /ul. Kolejowa </a:t>
                      </a:r>
                    </a:p>
                  </a:txBody>
                  <a:tcPr marL="42988" marR="42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100" b="1" dirty="0">
                          <a:solidFill>
                            <a:srgbClr val="64644B"/>
                          </a:solidFill>
                          <a:latin typeface="Lato"/>
                          <a:ea typeface="Times New Roman"/>
                        </a:rPr>
                        <a:t>Działania:</a:t>
                      </a:r>
                      <a:r>
                        <a:rPr lang="pl-PL" sz="1100" dirty="0">
                          <a:solidFill>
                            <a:srgbClr val="64644B"/>
                          </a:solidFill>
                          <a:latin typeface="Lato"/>
                          <a:ea typeface="Times New Roman"/>
                        </a:rPr>
                        <a:t>  utworzenie Akademickiego Inkubatora Kreatywności wraz z miejscami parkingowymi w obecnie nieużytkowanym budynku wraz z terenami przyległymi. Celem jest rozszerzenie usług wspierających przedsiębiorczość w sektorze kreatywnym, w tym przemysłach kultury.</a:t>
                      </a:r>
                    </a:p>
                    <a:p>
                      <a:pPr>
                        <a:lnSpc>
                          <a:spcPct val="115000"/>
                        </a:lnSpc>
                        <a:spcAft>
                          <a:spcPts val="0"/>
                        </a:spcAft>
                      </a:pPr>
                      <a:r>
                        <a:rPr lang="pl-PL" sz="1100" b="1" dirty="0">
                          <a:solidFill>
                            <a:srgbClr val="64644B"/>
                          </a:solidFill>
                          <a:latin typeface="Lato"/>
                          <a:ea typeface="Times New Roman"/>
                        </a:rPr>
                        <a:t>Rezultaty: </a:t>
                      </a:r>
                      <a:r>
                        <a:rPr lang="pl-PL" sz="1100" dirty="0">
                          <a:solidFill>
                            <a:srgbClr val="64644B"/>
                          </a:solidFill>
                          <a:latin typeface="Lato"/>
                          <a:ea typeface="Times New Roman"/>
                        </a:rPr>
                        <a:t>wzrost poziomu przedsiębiorczości, </a:t>
                      </a:r>
                      <a:br>
                        <a:rPr lang="pl-PL" sz="1100" dirty="0">
                          <a:solidFill>
                            <a:srgbClr val="64644B"/>
                          </a:solidFill>
                          <a:latin typeface="Lato"/>
                          <a:ea typeface="Times New Roman"/>
                        </a:rPr>
                      </a:br>
                      <a:r>
                        <a:rPr lang="pl-PL" sz="1100" dirty="0">
                          <a:solidFill>
                            <a:srgbClr val="64644B"/>
                          </a:solidFill>
                          <a:latin typeface="Lato"/>
                          <a:ea typeface="Times New Roman"/>
                        </a:rPr>
                        <a:t>w szczególności w oparciu o rozwój przemysłów kreatywnych.</a:t>
                      </a:r>
                    </a:p>
                    <a:p>
                      <a:pPr>
                        <a:lnSpc>
                          <a:spcPct val="115000"/>
                        </a:lnSpc>
                        <a:spcAft>
                          <a:spcPts val="0"/>
                        </a:spcAft>
                      </a:pPr>
                      <a:r>
                        <a:rPr lang="pl-PL" sz="1100" b="1" dirty="0">
                          <a:solidFill>
                            <a:srgbClr val="64644B"/>
                          </a:solidFill>
                          <a:latin typeface="Lato"/>
                          <a:ea typeface="Times New Roman"/>
                        </a:rPr>
                        <a:t>Sposób pomiaru:</a:t>
                      </a:r>
                      <a:endParaRPr lang="pl-PL" sz="1100" dirty="0">
                        <a:solidFill>
                          <a:srgbClr val="64644B"/>
                        </a:solidFill>
                        <a:latin typeface="Lato"/>
                        <a:ea typeface="Times New Roman"/>
                      </a:endParaRPr>
                    </a:p>
                    <a:p>
                      <a:pPr marL="342900" lvl="0" indent="-342900">
                        <a:lnSpc>
                          <a:spcPct val="115000"/>
                        </a:lnSpc>
                        <a:spcAft>
                          <a:spcPts val="0"/>
                        </a:spcAft>
                        <a:buFont typeface="+mj-lt"/>
                        <a:buAutoNum type="arabicParenR"/>
                      </a:pPr>
                      <a:r>
                        <a:rPr lang="pl-PL" sz="1100" dirty="0">
                          <a:solidFill>
                            <a:srgbClr val="64644B"/>
                          </a:solidFill>
                          <a:latin typeface="Lato"/>
                          <a:ea typeface="Times New Roman"/>
                        </a:rPr>
                        <a:t>powierzchnia </a:t>
                      </a:r>
                      <a:r>
                        <a:rPr lang="pl-PL" sz="1100" dirty="0" err="1">
                          <a:solidFill>
                            <a:srgbClr val="64644B"/>
                          </a:solidFill>
                          <a:latin typeface="Lato"/>
                          <a:ea typeface="Times New Roman"/>
                        </a:rPr>
                        <a:t>zrewitalizowanego</a:t>
                      </a:r>
                      <a:r>
                        <a:rPr lang="pl-PL" sz="1100" dirty="0">
                          <a:solidFill>
                            <a:srgbClr val="64644B"/>
                          </a:solidFill>
                          <a:latin typeface="Lato"/>
                          <a:ea typeface="Times New Roman"/>
                        </a:rPr>
                        <a:t> </a:t>
                      </a:r>
                      <a:r>
                        <a:rPr lang="pl-PL" sz="1100" dirty="0" smtClean="0">
                          <a:solidFill>
                            <a:srgbClr val="64644B"/>
                          </a:solidFill>
                          <a:latin typeface="Lato"/>
                          <a:ea typeface="Times New Roman"/>
                        </a:rPr>
                        <a:t>obszaru </a:t>
                      </a:r>
                      <a:r>
                        <a:rPr lang="pl-PL" sz="1100" dirty="0">
                          <a:solidFill>
                            <a:srgbClr val="64644B"/>
                          </a:solidFill>
                          <a:latin typeface="Lato"/>
                          <a:ea typeface="Times New Roman"/>
                        </a:rPr>
                        <a:t>w tym powierzchnia użytkowa budynków,</a:t>
                      </a:r>
                    </a:p>
                    <a:p>
                      <a:pPr marL="342900" lvl="0" indent="-342900">
                        <a:lnSpc>
                          <a:spcPct val="115000"/>
                        </a:lnSpc>
                        <a:spcAft>
                          <a:spcPts val="0"/>
                        </a:spcAft>
                        <a:buFont typeface="+mj-lt"/>
                        <a:buAutoNum type="arabicParenR"/>
                      </a:pPr>
                      <a:r>
                        <a:rPr lang="pl-PL" sz="1100" dirty="0">
                          <a:solidFill>
                            <a:srgbClr val="64644B"/>
                          </a:solidFill>
                          <a:latin typeface="Lato"/>
                          <a:ea typeface="Times New Roman"/>
                        </a:rPr>
                        <a:t>liczba nowo powstałych </a:t>
                      </a:r>
                      <a:r>
                        <a:rPr lang="pl-PL" sz="1100" dirty="0" err="1">
                          <a:solidFill>
                            <a:srgbClr val="64644B"/>
                          </a:solidFill>
                          <a:latin typeface="Lato"/>
                          <a:ea typeface="Times New Roman"/>
                        </a:rPr>
                        <a:t>start-upów</a:t>
                      </a:r>
                      <a:r>
                        <a:rPr lang="pl-PL" sz="1100" dirty="0">
                          <a:solidFill>
                            <a:srgbClr val="64644B"/>
                          </a:solidFill>
                          <a:latin typeface="Lato"/>
                          <a:ea typeface="Times New Roman"/>
                        </a:rPr>
                        <a:t>.</a:t>
                      </a:r>
                    </a:p>
                  </a:txBody>
                  <a:tcPr marL="42988" marR="42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100" dirty="0">
                          <a:solidFill>
                            <a:srgbClr val="64644B"/>
                          </a:solidFill>
                          <a:latin typeface="Lato"/>
                          <a:ea typeface="Times New Roman"/>
                        </a:rPr>
                        <a:t> 2016 - 2017</a:t>
                      </a:r>
                    </a:p>
                  </a:txBody>
                  <a:tcPr marL="42988" marR="42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pl-PL" sz="1100" dirty="0">
                          <a:solidFill>
                            <a:srgbClr val="64644B"/>
                          </a:solidFill>
                          <a:latin typeface="Lato"/>
                          <a:ea typeface="Times New Roman"/>
                        </a:rPr>
                        <a:t>6.435.852,88</a:t>
                      </a:r>
                    </a:p>
                  </a:txBody>
                  <a:tcPr marL="42988" marR="42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4"/>
          <p:cNvSpPr txBox="1">
            <a:spLocks noChangeArrowheads="1"/>
          </p:cNvSpPr>
          <p:nvPr/>
        </p:nvSpPr>
        <p:spPr bwMode="auto">
          <a:xfrm>
            <a:off x="250825" y="188913"/>
            <a:ext cx="6985471" cy="830997"/>
          </a:xfrm>
          <a:prstGeom prst="rect">
            <a:avLst/>
          </a:prstGeom>
          <a:noFill/>
          <a:ln w="76200">
            <a:solidFill>
              <a:srgbClr val="636466"/>
            </a:solidFill>
            <a:miter lim="800000"/>
            <a:headEnd/>
            <a:tailEnd/>
          </a:ln>
        </p:spPr>
        <p:txBody>
          <a:bodyPr wrap="square">
            <a:spAutoFit/>
          </a:bodyPr>
          <a:lstStyle/>
          <a:p>
            <a:pPr algn="ctr" eaLnBrk="1" hangingPunct="1">
              <a:buFont typeface="Arial" charset="0"/>
              <a:buNone/>
            </a:pPr>
            <a:r>
              <a:rPr lang="pl-PL" altLang="pl-PL" sz="2400" b="1" dirty="0" smtClean="0">
                <a:solidFill>
                  <a:srgbClr val="636466"/>
                </a:solidFill>
                <a:latin typeface="Novecento wide Book" pitchFamily="50" charset="-18"/>
              </a:rPr>
              <a:t>#4 opis i zestawienie projektów - przykład Dąbrowy Górniczej</a:t>
            </a:r>
            <a:endParaRPr lang="pl-PL" altLang="pl-PL" sz="2400" b="1" dirty="0">
              <a:solidFill>
                <a:srgbClr val="636466"/>
              </a:solidFill>
              <a:latin typeface="Novecento wide Book" pitchFamily="50" charset="-18"/>
            </a:endParaRPr>
          </a:p>
        </p:txBody>
      </p:sp>
      <p:pic>
        <p:nvPicPr>
          <p:cNvPr id="21507" name="Picture 2" descr="C:\Users\oem\Dropbox\musk grafika\107_Urząd RPO\logo RZŚ\JPG\RZŚ_podstawowe.jpg"/>
          <p:cNvPicPr>
            <a:picLocks noChangeAspect="1" noChangeArrowheads="1"/>
          </p:cNvPicPr>
          <p:nvPr/>
        </p:nvPicPr>
        <p:blipFill>
          <a:blip r:embed="rId2" cstate="print"/>
          <a:srcRect/>
          <a:stretch>
            <a:fillRect/>
          </a:stretch>
        </p:blipFill>
        <p:spPr bwMode="auto">
          <a:xfrm>
            <a:off x="7667625" y="549275"/>
            <a:ext cx="1000125" cy="749300"/>
          </a:xfrm>
          <a:prstGeom prst="rect">
            <a:avLst/>
          </a:prstGeom>
          <a:noFill/>
          <a:ln w="9525">
            <a:noFill/>
            <a:miter lim="800000"/>
            <a:headEnd/>
            <a:tailEnd/>
          </a:ln>
        </p:spPr>
      </p:pic>
      <p:sp>
        <p:nvSpPr>
          <p:cNvPr id="40961"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800" b="0" i="0" u="none" strike="noStrike" cap="none" normalizeH="0" baseline="0" smtClean="0">
                <a:ln>
                  <a:noFill/>
                </a:ln>
                <a:solidFill>
                  <a:schemeClr val="tx1"/>
                </a:solidFill>
                <a:effectLst/>
                <a:latin typeface="Arial" pitchFamily="34" charset="0"/>
                <a:cs typeface="Arial" pitchFamily="34" charset="0"/>
              </a:rPr>
              <a:t/>
            </a:r>
            <a:br>
              <a:rPr kumimoji="0" lang="pl-PL" sz="1800" b="0" i="0" u="none" strike="noStrike" cap="none" normalizeH="0" baseline="0" smtClean="0">
                <a:ln>
                  <a:noFill/>
                </a:ln>
                <a:solidFill>
                  <a:schemeClr val="tx1"/>
                </a:solidFill>
                <a:effectLst/>
                <a:latin typeface="Arial" pitchFamily="34" charset="0"/>
                <a:cs typeface="Arial" pitchFamily="34" charset="0"/>
              </a:rPr>
            </a:b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40962" name="Rectangle 2"/>
          <p:cNvSpPr>
            <a:spLocks noChangeArrowheads="1"/>
          </p:cNvSpPr>
          <p:nvPr/>
        </p:nvSpPr>
        <p:spPr bwMode="auto">
          <a:xfrm>
            <a:off x="0" y="0"/>
            <a:ext cx="3017838" cy="9525"/>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0" name="Tabela 9"/>
          <p:cNvGraphicFramePr>
            <a:graphicFrameLocks noGrp="1"/>
          </p:cNvGraphicFramePr>
          <p:nvPr/>
        </p:nvGraphicFramePr>
        <p:xfrm>
          <a:off x="129558" y="1379050"/>
          <a:ext cx="8834930" cy="4493709"/>
        </p:xfrm>
        <a:graphic>
          <a:graphicData uri="http://schemas.openxmlformats.org/drawingml/2006/table">
            <a:tbl>
              <a:tblPr/>
              <a:tblGrid>
                <a:gridCol w="673852">
                  <a:extLst>
                    <a:ext uri="{9D8B030D-6E8A-4147-A177-3AD203B41FA5}">
                      <a16:colId xmlns:a16="http://schemas.microsoft.com/office/drawing/2014/main" xmlns="" val="20000"/>
                    </a:ext>
                  </a:extLst>
                </a:gridCol>
                <a:gridCol w="1796933">
                  <a:extLst>
                    <a:ext uri="{9D8B030D-6E8A-4147-A177-3AD203B41FA5}">
                      <a16:colId xmlns:a16="http://schemas.microsoft.com/office/drawing/2014/main" xmlns="" val="20001"/>
                    </a:ext>
                  </a:extLst>
                </a:gridCol>
                <a:gridCol w="973339">
                  <a:extLst>
                    <a:ext uri="{9D8B030D-6E8A-4147-A177-3AD203B41FA5}">
                      <a16:colId xmlns:a16="http://schemas.microsoft.com/office/drawing/2014/main" xmlns="" val="20002"/>
                    </a:ext>
                  </a:extLst>
                </a:gridCol>
                <a:gridCol w="673851">
                  <a:extLst>
                    <a:ext uri="{9D8B030D-6E8A-4147-A177-3AD203B41FA5}">
                      <a16:colId xmlns:a16="http://schemas.microsoft.com/office/drawing/2014/main" xmlns="" val="20003"/>
                    </a:ext>
                  </a:extLst>
                </a:gridCol>
                <a:gridCol w="673851">
                  <a:extLst>
                    <a:ext uri="{9D8B030D-6E8A-4147-A177-3AD203B41FA5}">
                      <a16:colId xmlns:a16="http://schemas.microsoft.com/office/drawing/2014/main" xmlns="" val="20004"/>
                    </a:ext>
                  </a:extLst>
                </a:gridCol>
                <a:gridCol w="730736">
                  <a:extLst>
                    <a:ext uri="{9D8B030D-6E8A-4147-A177-3AD203B41FA5}">
                      <a16:colId xmlns:a16="http://schemas.microsoft.com/office/drawing/2014/main" xmlns="" val="20005"/>
                    </a:ext>
                  </a:extLst>
                </a:gridCol>
                <a:gridCol w="616965">
                  <a:extLst>
                    <a:ext uri="{9D8B030D-6E8A-4147-A177-3AD203B41FA5}">
                      <a16:colId xmlns:a16="http://schemas.microsoft.com/office/drawing/2014/main" xmlns="" val="20006"/>
                    </a:ext>
                  </a:extLst>
                </a:gridCol>
                <a:gridCol w="717475">
                  <a:extLst>
                    <a:ext uri="{9D8B030D-6E8A-4147-A177-3AD203B41FA5}">
                      <a16:colId xmlns:a16="http://schemas.microsoft.com/office/drawing/2014/main" xmlns="" val="20007"/>
                    </a:ext>
                  </a:extLst>
                </a:gridCol>
                <a:gridCol w="739377">
                  <a:extLst>
                    <a:ext uri="{9D8B030D-6E8A-4147-A177-3AD203B41FA5}">
                      <a16:colId xmlns:a16="http://schemas.microsoft.com/office/drawing/2014/main" xmlns="" val="20008"/>
                    </a:ext>
                  </a:extLst>
                </a:gridCol>
                <a:gridCol w="380512">
                  <a:extLst>
                    <a:ext uri="{9D8B030D-6E8A-4147-A177-3AD203B41FA5}">
                      <a16:colId xmlns:a16="http://schemas.microsoft.com/office/drawing/2014/main" xmlns="" val="20009"/>
                    </a:ext>
                  </a:extLst>
                </a:gridCol>
                <a:gridCol w="509038">
                  <a:extLst>
                    <a:ext uri="{9D8B030D-6E8A-4147-A177-3AD203B41FA5}">
                      <a16:colId xmlns:a16="http://schemas.microsoft.com/office/drawing/2014/main" xmlns="" val="20010"/>
                    </a:ext>
                  </a:extLst>
                </a:gridCol>
                <a:gridCol w="349001">
                  <a:extLst>
                    <a:ext uri="{9D8B030D-6E8A-4147-A177-3AD203B41FA5}">
                      <a16:colId xmlns:a16="http://schemas.microsoft.com/office/drawing/2014/main" xmlns="" val="20011"/>
                    </a:ext>
                  </a:extLst>
                </a:gridCol>
              </a:tblGrid>
              <a:tr h="1075765">
                <a:tc rowSpan="2">
                  <a:txBody>
                    <a:bodyPr/>
                    <a:lstStyle/>
                    <a:p>
                      <a:pPr algn="ctr">
                        <a:lnSpc>
                          <a:spcPct val="115000"/>
                        </a:lnSpc>
                        <a:spcAft>
                          <a:spcPts val="0"/>
                        </a:spcAft>
                      </a:pPr>
                      <a:r>
                        <a:rPr lang="pl-PL" sz="1000" b="0" dirty="0">
                          <a:solidFill>
                            <a:srgbClr val="64644B"/>
                          </a:solidFill>
                          <a:latin typeface="Lato"/>
                          <a:ea typeface="Times New Roman"/>
                        </a:rPr>
                        <a:t>Numer projektu</a:t>
                      </a: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a:lnSpc>
                          <a:spcPct val="115000"/>
                        </a:lnSpc>
                        <a:spcAft>
                          <a:spcPts val="0"/>
                        </a:spcAft>
                      </a:pPr>
                      <a:r>
                        <a:rPr lang="pl-PL" sz="1000" b="0">
                          <a:solidFill>
                            <a:srgbClr val="64644B"/>
                          </a:solidFill>
                          <a:latin typeface="Lato"/>
                          <a:ea typeface="Times New Roman"/>
                        </a:rPr>
                        <a:t>Tytuł projektu</a:t>
                      </a: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6">
                  <a:txBody>
                    <a:bodyPr/>
                    <a:lstStyle/>
                    <a:p>
                      <a:pPr algn="ctr">
                        <a:lnSpc>
                          <a:spcPct val="115000"/>
                        </a:lnSpc>
                        <a:spcAft>
                          <a:spcPts val="0"/>
                        </a:spcAft>
                      </a:pPr>
                      <a:r>
                        <a:rPr lang="pl-PL" sz="1000" b="0">
                          <a:solidFill>
                            <a:srgbClr val="64644B"/>
                          </a:solidFill>
                          <a:latin typeface="Lato"/>
                          <a:ea typeface="Times New Roman"/>
                        </a:rPr>
                        <a:t>Źródła finansowania </a:t>
                      </a: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gn="ctr">
                        <a:lnSpc>
                          <a:spcPct val="115000"/>
                        </a:lnSpc>
                        <a:spcAft>
                          <a:spcPts val="0"/>
                        </a:spcAft>
                      </a:pPr>
                      <a:r>
                        <a:rPr lang="pl-PL" sz="1000" b="0">
                          <a:solidFill>
                            <a:srgbClr val="64644B"/>
                          </a:solidFill>
                          <a:latin typeface="Lato"/>
                          <a:ea typeface="Times New Roman"/>
                        </a:rPr>
                        <a:t>Szacunkowy koszt realizacji projektu (w zaokrągleniu do pełnych złotych)</a:t>
                      </a: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15000"/>
                        </a:lnSpc>
                        <a:spcAft>
                          <a:spcPts val="0"/>
                        </a:spcAft>
                      </a:pPr>
                      <a:r>
                        <a:rPr lang="pl-PL" sz="1000" b="0">
                          <a:solidFill>
                            <a:srgbClr val="64644B"/>
                          </a:solidFill>
                          <a:latin typeface="Lato"/>
                          <a:ea typeface="Times New Roman"/>
                        </a:rPr>
                        <a:t>Czy projekt będzie realizowany w razie nie- pozyskania planowanych środków zewnętrznych?</a:t>
                      </a: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0"/>
                  </a:ext>
                </a:extLst>
              </a:tr>
              <a:tr h="1314824">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pl-PL" sz="1000" b="0">
                          <a:solidFill>
                            <a:srgbClr val="64644B"/>
                          </a:solidFill>
                          <a:latin typeface="Lato"/>
                          <a:ea typeface="Times New Roman"/>
                        </a:rPr>
                        <a:t>Udział własny (w tym: środki</a:t>
                      </a:r>
                      <a:br>
                        <a:rPr lang="pl-PL" sz="1000" b="0">
                          <a:solidFill>
                            <a:srgbClr val="64644B"/>
                          </a:solidFill>
                          <a:latin typeface="Lato"/>
                          <a:ea typeface="Times New Roman"/>
                        </a:rPr>
                      </a:br>
                      <a:r>
                        <a:rPr lang="pl-PL" sz="1000" b="0">
                          <a:solidFill>
                            <a:srgbClr val="64644B"/>
                          </a:solidFill>
                          <a:latin typeface="Lato"/>
                          <a:ea typeface="Times New Roman"/>
                        </a:rPr>
                        <a:t>przedsiębior-cy, spółdzielni mieszkanio-wej, parafii )</a:t>
                      </a: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pl-PL" sz="1000" b="0">
                          <a:solidFill>
                            <a:srgbClr val="64644B"/>
                          </a:solidFill>
                          <a:latin typeface="Lato"/>
                          <a:ea typeface="Times New Roman"/>
                        </a:rPr>
                        <a:t>Środki krajowe, w tym wojewódzkie</a:t>
                      </a: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pl-PL" sz="1000" b="0">
                          <a:solidFill>
                            <a:srgbClr val="64644B"/>
                          </a:solidFill>
                          <a:latin typeface="Lato"/>
                          <a:ea typeface="Times New Roman"/>
                        </a:rPr>
                        <a:t>Budżet miasta</a:t>
                      </a:r>
                      <a:br>
                        <a:rPr lang="pl-PL" sz="1000" b="0">
                          <a:solidFill>
                            <a:srgbClr val="64644B"/>
                          </a:solidFill>
                          <a:latin typeface="Lato"/>
                          <a:ea typeface="Times New Roman"/>
                        </a:rPr>
                      </a:br>
                      <a:r>
                        <a:rPr lang="pl-PL" sz="1000" b="0">
                          <a:solidFill>
                            <a:srgbClr val="64644B"/>
                          </a:solidFill>
                          <a:latin typeface="Lato"/>
                          <a:ea typeface="Times New Roman"/>
                        </a:rPr>
                        <a:t> (w tym DBP)</a:t>
                      </a:r>
                    </a:p>
                  </a:txBody>
                  <a:tcPr marL="30315" marR="30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pl-PL" sz="1000" b="0" dirty="0">
                          <a:solidFill>
                            <a:srgbClr val="64644B"/>
                          </a:solidFill>
                          <a:latin typeface="Lato"/>
                          <a:ea typeface="Times New Roman"/>
                        </a:rPr>
                        <a:t>Fundusze </a:t>
                      </a:r>
                      <a:r>
                        <a:rPr lang="pl-PL" sz="1000" b="0" dirty="0" smtClean="0">
                          <a:solidFill>
                            <a:srgbClr val="64644B"/>
                          </a:solidFill>
                          <a:latin typeface="Lato"/>
                          <a:ea typeface="Times New Roman"/>
                        </a:rPr>
                        <a:t>zewnętrzne MF </a:t>
                      </a:r>
                      <a:r>
                        <a:rPr lang="pl-PL" sz="1000" b="0" dirty="0">
                          <a:solidFill>
                            <a:srgbClr val="64644B"/>
                          </a:solidFill>
                          <a:latin typeface="Lato"/>
                          <a:ea typeface="Times New Roman"/>
                        </a:rPr>
                        <a:t>EOG,</a:t>
                      </a:r>
                      <a:br>
                        <a:rPr lang="pl-PL" sz="1000" b="0" dirty="0">
                          <a:solidFill>
                            <a:srgbClr val="64644B"/>
                          </a:solidFill>
                          <a:latin typeface="Lato"/>
                          <a:ea typeface="Times New Roman"/>
                        </a:rPr>
                      </a:br>
                      <a:r>
                        <a:rPr lang="pl-PL" sz="1000" b="0" dirty="0">
                          <a:solidFill>
                            <a:srgbClr val="64644B"/>
                          </a:solidFill>
                          <a:latin typeface="Lato"/>
                          <a:ea typeface="Times New Roman"/>
                        </a:rPr>
                        <a:t>UE, w tym RPO (dotacja)</a:t>
                      </a: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pl-PL" sz="1000" b="0">
                          <a:solidFill>
                            <a:srgbClr val="64644B"/>
                          </a:solidFill>
                          <a:latin typeface="Lato"/>
                          <a:ea typeface="Times New Roman"/>
                        </a:rPr>
                        <a:t>RPO – pożyczka (JESSICA)</a:t>
                      </a: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pl-PL" sz="1000" b="0" dirty="0">
                          <a:solidFill>
                            <a:srgbClr val="64644B"/>
                          </a:solidFill>
                          <a:latin typeface="Lato"/>
                          <a:ea typeface="Times New Roman"/>
                        </a:rPr>
                        <a:t>Inne:</a:t>
                      </a:r>
                      <a:br>
                        <a:rPr lang="pl-PL" sz="1000" b="0" dirty="0">
                          <a:solidFill>
                            <a:srgbClr val="64644B"/>
                          </a:solidFill>
                          <a:latin typeface="Lato"/>
                          <a:ea typeface="Times New Roman"/>
                        </a:rPr>
                      </a:br>
                      <a:r>
                        <a:rPr lang="pl-PL" sz="1000" b="0" dirty="0">
                          <a:solidFill>
                            <a:srgbClr val="64644B"/>
                          </a:solidFill>
                          <a:latin typeface="Lato"/>
                          <a:ea typeface="Times New Roman"/>
                        </a:rPr>
                        <a:t>kredyty,</a:t>
                      </a:r>
                      <a:br>
                        <a:rPr lang="pl-PL" sz="1000" b="0" dirty="0">
                          <a:solidFill>
                            <a:srgbClr val="64644B"/>
                          </a:solidFill>
                          <a:latin typeface="Lato"/>
                          <a:ea typeface="Times New Roman"/>
                        </a:rPr>
                      </a:br>
                      <a:r>
                        <a:rPr lang="pl-PL" sz="1000" b="0" dirty="0">
                          <a:solidFill>
                            <a:srgbClr val="64644B"/>
                          </a:solidFill>
                          <a:latin typeface="Lato"/>
                          <a:ea typeface="Times New Roman"/>
                        </a:rPr>
                        <a:t>pożyczki, w tym </a:t>
                      </a:r>
                      <a:br>
                        <a:rPr lang="pl-PL" sz="1000" b="0" dirty="0">
                          <a:solidFill>
                            <a:srgbClr val="64644B"/>
                          </a:solidFill>
                          <a:latin typeface="Lato"/>
                          <a:ea typeface="Times New Roman"/>
                        </a:rPr>
                      </a:br>
                      <a:r>
                        <a:rPr lang="pl-PL" sz="1000" b="0" dirty="0">
                          <a:solidFill>
                            <a:srgbClr val="64644B"/>
                          </a:solidFill>
                          <a:latin typeface="Lato"/>
                          <a:ea typeface="Times New Roman"/>
                        </a:rPr>
                        <a:t>WFOŚ</a:t>
                      </a:r>
                      <a:br>
                        <a:rPr lang="pl-PL" sz="1000" b="0" dirty="0">
                          <a:solidFill>
                            <a:srgbClr val="64644B"/>
                          </a:solidFill>
                          <a:latin typeface="Lato"/>
                          <a:ea typeface="Times New Roman"/>
                        </a:rPr>
                      </a:br>
                      <a:r>
                        <a:rPr lang="pl-PL" sz="1000" b="0" dirty="0" err="1">
                          <a:solidFill>
                            <a:srgbClr val="64644B"/>
                          </a:solidFill>
                          <a:latin typeface="Lato"/>
                          <a:ea typeface="Times New Roman"/>
                        </a:rPr>
                        <a:t>iGW</a:t>
                      </a:r>
                      <a:endParaRPr lang="pl-PL" sz="1000" b="0" dirty="0">
                        <a:solidFill>
                          <a:srgbClr val="64644B"/>
                        </a:solidFill>
                        <a:latin typeface="Lato"/>
                        <a:ea typeface="Times New Roman"/>
                      </a:endParaRPr>
                    </a:p>
                  </a:txBody>
                  <a:tcPr marL="30315" marR="30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vMerge="1">
                  <a:txBody>
                    <a:bodyPr/>
                    <a:lstStyle/>
                    <a:p>
                      <a:endParaRPr lang="en-GB"/>
                    </a:p>
                  </a:txBody>
                  <a:tcPr/>
                </a:tc>
                <a:tc>
                  <a:txBody>
                    <a:bodyPr/>
                    <a:lstStyle/>
                    <a:p>
                      <a:pPr algn="ctr">
                        <a:lnSpc>
                          <a:spcPct val="115000"/>
                        </a:lnSpc>
                        <a:spcAft>
                          <a:spcPts val="0"/>
                        </a:spcAft>
                      </a:pPr>
                      <a:r>
                        <a:rPr lang="pl-PL" sz="1000" b="0">
                          <a:solidFill>
                            <a:srgbClr val="64644B"/>
                          </a:solidFill>
                          <a:latin typeface="Lato"/>
                          <a:ea typeface="Times New Roman"/>
                        </a:rPr>
                        <a:t>TAK</a:t>
                      </a: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15000"/>
                        </a:lnSpc>
                        <a:spcAft>
                          <a:spcPts val="0"/>
                        </a:spcAft>
                      </a:pPr>
                      <a:r>
                        <a:rPr lang="pl-PL" sz="1000" b="0">
                          <a:solidFill>
                            <a:srgbClr val="64644B"/>
                          </a:solidFill>
                          <a:latin typeface="Lato"/>
                          <a:ea typeface="Times New Roman"/>
                        </a:rPr>
                        <a:t>INNY TERMIN LUB ZAKRES</a:t>
                      </a: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15000"/>
                        </a:lnSpc>
                        <a:spcAft>
                          <a:spcPts val="0"/>
                        </a:spcAft>
                      </a:pPr>
                      <a:r>
                        <a:rPr lang="pl-PL" sz="1000" b="0">
                          <a:solidFill>
                            <a:srgbClr val="64644B"/>
                          </a:solidFill>
                          <a:latin typeface="Lato"/>
                          <a:ea typeface="Times New Roman"/>
                        </a:rPr>
                        <a:t>NIE</a:t>
                      </a: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extLst>
                  <a:ext uri="{0D108BD9-81ED-4DB2-BD59-A6C34878D82A}">
                    <a16:rowId xmlns:a16="http://schemas.microsoft.com/office/drawing/2014/main" xmlns="" val="10001"/>
                  </a:ext>
                </a:extLst>
              </a:tr>
              <a:tr h="597647">
                <a:tc>
                  <a:txBody>
                    <a:bodyPr/>
                    <a:lstStyle/>
                    <a:p>
                      <a:pPr algn="ctr">
                        <a:lnSpc>
                          <a:spcPct val="115000"/>
                        </a:lnSpc>
                        <a:spcAft>
                          <a:spcPts val="0"/>
                        </a:spcAft>
                      </a:pPr>
                      <a:r>
                        <a:rPr lang="pl-PL" sz="1000" b="0">
                          <a:solidFill>
                            <a:srgbClr val="64644B"/>
                          </a:solidFill>
                          <a:latin typeface="Lato"/>
                          <a:ea typeface="Times New Roman"/>
                        </a:rPr>
                        <a:t>O1</a:t>
                      </a:r>
                    </a:p>
                  </a:txBody>
                  <a:tcPr marL="30315" marR="30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pl-PL" sz="1000" b="0">
                          <a:solidFill>
                            <a:srgbClr val="64644B"/>
                          </a:solidFill>
                          <a:latin typeface="Lato"/>
                          <a:ea typeface="Times New Roman"/>
                        </a:rPr>
                        <a:t>Animacja mikrospołeczności lokalnych na terenie Dąbrowy Górniczej – programy aktywności lokalnej</a:t>
                      </a:r>
                    </a:p>
                  </a:txBody>
                  <a:tcPr marL="30315" marR="30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pl-PL" sz="1000" b="0">
                          <a:solidFill>
                            <a:srgbClr val="64644B"/>
                          </a:solidFill>
                          <a:latin typeface="Lato"/>
                          <a:ea typeface="Times New Roman"/>
                        </a:rPr>
                        <a:t> </a:t>
                      </a: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pl-PL" sz="1000" b="0">
                          <a:solidFill>
                            <a:srgbClr val="64644B"/>
                          </a:solidFill>
                          <a:latin typeface="Lato"/>
                          <a:ea typeface="Times New Roman"/>
                        </a:rPr>
                        <a:t> </a:t>
                      </a: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pl-PL" sz="1000" b="0">
                          <a:solidFill>
                            <a:srgbClr val="64644B"/>
                          </a:solidFill>
                          <a:latin typeface="Lato"/>
                          <a:ea typeface="Times New Roman"/>
                        </a:rPr>
                        <a:t>150 000</a:t>
                      </a: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pl-PL" sz="1000" b="0" dirty="0">
                          <a:solidFill>
                            <a:srgbClr val="64644B"/>
                          </a:solidFill>
                          <a:latin typeface="Lato"/>
                          <a:ea typeface="Times New Roman"/>
                        </a:rPr>
                        <a:t>850 000</a:t>
                      </a: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pl-PL" sz="1000" b="0">
                          <a:solidFill>
                            <a:srgbClr val="64644B"/>
                          </a:solidFill>
                          <a:latin typeface="Lato"/>
                          <a:ea typeface="Times New Roman"/>
                        </a:rPr>
                        <a:t> </a:t>
                      </a: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pl-PL" sz="1000" b="0" dirty="0">
                          <a:solidFill>
                            <a:srgbClr val="64644B"/>
                          </a:solidFill>
                          <a:latin typeface="Lato"/>
                          <a:ea typeface="Times New Roman"/>
                        </a:rPr>
                        <a:t> </a:t>
                      </a: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pl-PL" sz="1000" b="0">
                          <a:solidFill>
                            <a:srgbClr val="64644B"/>
                          </a:solidFill>
                          <a:latin typeface="Lato"/>
                          <a:ea typeface="Times New Roman"/>
                        </a:rPr>
                        <a:t>1 000 000</a:t>
                      </a: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pl-PL" sz="1000" b="0">
                          <a:solidFill>
                            <a:srgbClr val="64644B"/>
                          </a:solidFill>
                          <a:latin typeface="Lato"/>
                          <a:ea typeface="Times New Roman"/>
                        </a:rPr>
                        <a:t> </a:t>
                      </a: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pl-PL" sz="1000" b="0" dirty="0">
                          <a:solidFill>
                            <a:srgbClr val="64644B"/>
                          </a:solidFill>
                          <a:latin typeface="Lato"/>
                          <a:ea typeface="Times New Roman"/>
                        </a:rPr>
                        <a:t>X</a:t>
                      </a: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pl-PL" sz="1000" b="0" dirty="0">
                          <a:solidFill>
                            <a:srgbClr val="64644B"/>
                          </a:solidFill>
                          <a:latin typeface="Lato"/>
                          <a:ea typeface="Times New Roman"/>
                        </a:rPr>
                        <a:t> </a:t>
                      </a: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717176">
                <a:tc>
                  <a:txBody>
                    <a:bodyPr/>
                    <a:lstStyle/>
                    <a:p>
                      <a:pPr algn="ctr">
                        <a:lnSpc>
                          <a:spcPct val="115000"/>
                        </a:lnSpc>
                        <a:spcAft>
                          <a:spcPts val="0"/>
                        </a:spcAft>
                      </a:pPr>
                      <a:r>
                        <a:rPr lang="pl-PL" sz="1000" b="0">
                          <a:solidFill>
                            <a:srgbClr val="64644B"/>
                          </a:solidFill>
                          <a:latin typeface="Lato"/>
                          <a:ea typeface="Times New Roman"/>
                        </a:rPr>
                        <a:t>C1</a:t>
                      </a: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pl-PL" sz="1000" b="0">
                          <a:solidFill>
                            <a:srgbClr val="64644B"/>
                          </a:solidFill>
                          <a:latin typeface="Lato"/>
                          <a:ea typeface="Times New Roman"/>
                        </a:rPr>
                        <a:t>Kompleksowa rewitalizacja zdegradowanych terenów przy ul. Konopnickiej i Kolejowej </a:t>
                      </a:r>
                      <a:br>
                        <a:rPr lang="pl-PL" sz="1000" b="0">
                          <a:solidFill>
                            <a:srgbClr val="64644B"/>
                          </a:solidFill>
                          <a:latin typeface="Lato"/>
                          <a:ea typeface="Times New Roman"/>
                        </a:rPr>
                      </a:br>
                      <a:r>
                        <a:rPr lang="pl-PL" sz="1000" b="0">
                          <a:solidFill>
                            <a:srgbClr val="64644B"/>
                          </a:solidFill>
                          <a:latin typeface="Lato"/>
                          <a:ea typeface="Times New Roman"/>
                        </a:rPr>
                        <a:t>na potrzeby Akademickiego Inkubatora Kreatywności</a:t>
                      </a:r>
                    </a:p>
                  </a:txBody>
                  <a:tcPr marL="30315" marR="30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pl-PL" sz="1000" b="0">
                          <a:solidFill>
                            <a:srgbClr val="64644B"/>
                          </a:solidFill>
                          <a:latin typeface="Lato"/>
                          <a:ea typeface="Times New Roman"/>
                        </a:rPr>
                        <a:t>3 217 926</a:t>
                      </a: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pl-PL" sz="1000" b="0">
                          <a:solidFill>
                            <a:srgbClr val="64644B"/>
                          </a:solidFill>
                          <a:latin typeface="Lato"/>
                          <a:ea typeface="Times New Roman"/>
                        </a:rPr>
                        <a:t> </a:t>
                      </a: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pl-PL" sz="1000" b="0" dirty="0">
                          <a:solidFill>
                            <a:srgbClr val="64644B"/>
                          </a:solidFill>
                          <a:latin typeface="Lato"/>
                          <a:ea typeface="Times New Roman"/>
                        </a:rPr>
                        <a:t> </a:t>
                      </a: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pl-PL" sz="1000" b="0">
                          <a:solidFill>
                            <a:srgbClr val="64644B"/>
                          </a:solidFill>
                          <a:latin typeface="Lato"/>
                          <a:ea typeface="Times New Roman"/>
                        </a:rPr>
                        <a:t>3 217 926</a:t>
                      </a: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pl-PL" sz="1000" b="0">
                          <a:solidFill>
                            <a:srgbClr val="64644B"/>
                          </a:solidFill>
                          <a:latin typeface="Lato"/>
                          <a:ea typeface="Times New Roman"/>
                        </a:rPr>
                        <a:t> </a:t>
                      </a: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pl-PL" sz="1000" b="0">
                          <a:solidFill>
                            <a:srgbClr val="64644B"/>
                          </a:solidFill>
                          <a:latin typeface="Lato"/>
                          <a:ea typeface="Times New Roman"/>
                        </a:rPr>
                        <a:t> </a:t>
                      </a: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pl-PL" sz="1000" b="0">
                          <a:solidFill>
                            <a:srgbClr val="64644B"/>
                          </a:solidFill>
                          <a:latin typeface="Lato"/>
                          <a:ea typeface="Times New Roman"/>
                        </a:rPr>
                        <a:t>6 435 852</a:t>
                      </a: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pl-PL" sz="1000" b="0">
                          <a:solidFill>
                            <a:srgbClr val="64644B"/>
                          </a:solidFill>
                          <a:latin typeface="Lato"/>
                          <a:ea typeface="Times New Roman"/>
                        </a:rPr>
                        <a:t>X</a:t>
                      </a: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pl-PL" sz="1000" b="0">
                          <a:solidFill>
                            <a:srgbClr val="64644B"/>
                          </a:solidFill>
                          <a:latin typeface="Lato"/>
                          <a:ea typeface="Times New Roman"/>
                        </a:rPr>
                        <a:t> </a:t>
                      </a: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pl-PL" sz="1000" b="0">
                          <a:solidFill>
                            <a:srgbClr val="64644B"/>
                          </a:solidFill>
                          <a:latin typeface="Lato"/>
                          <a:ea typeface="Times New Roman"/>
                        </a:rPr>
                        <a:t> </a:t>
                      </a: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r h="358588">
                <a:tc>
                  <a:txBody>
                    <a:bodyPr/>
                    <a:lstStyle/>
                    <a:p>
                      <a:pPr algn="ctr">
                        <a:lnSpc>
                          <a:spcPct val="115000"/>
                        </a:lnSpc>
                        <a:spcAft>
                          <a:spcPts val="0"/>
                        </a:spcAft>
                      </a:pPr>
                      <a:r>
                        <a:rPr lang="pl-PL" sz="1000" b="0">
                          <a:solidFill>
                            <a:srgbClr val="64644B"/>
                          </a:solidFill>
                          <a:latin typeface="Lato"/>
                          <a:ea typeface="Times New Roman"/>
                        </a:rPr>
                        <a:t>C7</a:t>
                      </a: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pl-PL" sz="1000" b="0">
                          <a:solidFill>
                            <a:srgbClr val="64644B"/>
                          </a:solidFill>
                          <a:latin typeface="Lato"/>
                          <a:ea typeface="Times New Roman"/>
                        </a:rPr>
                        <a:t>Fabryka pełna życia – rewitalizacja śródmieścia Dąbrowy Górniczej</a:t>
                      </a:r>
                    </a:p>
                  </a:txBody>
                  <a:tcPr marL="30315" marR="30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pl-PL" sz="1000" b="0">
                          <a:solidFill>
                            <a:srgbClr val="64644B"/>
                          </a:solidFill>
                          <a:latin typeface="Lato"/>
                          <a:ea typeface="Times New Roman"/>
                        </a:rPr>
                        <a:t> </a:t>
                      </a: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pl-PL" sz="1000" b="0">
                          <a:solidFill>
                            <a:srgbClr val="64644B"/>
                          </a:solidFill>
                          <a:latin typeface="Lato"/>
                          <a:ea typeface="Times New Roman"/>
                        </a:rPr>
                        <a:t> </a:t>
                      </a: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pl-PL" sz="1000" b="0">
                          <a:solidFill>
                            <a:srgbClr val="64644B"/>
                          </a:solidFill>
                          <a:latin typeface="Lato"/>
                          <a:ea typeface="Times New Roman"/>
                        </a:rPr>
                        <a:t>500 000</a:t>
                      </a: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pl-PL" sz="1000" b="0">
                          <a:solidFill>
                            <a:srgbClr val="64644B"/>
                          </a:solidFill>
                          <a:latin typeface="Lato"/>
                          <a:ea typeface="Times New Roman"/>
                        </a:rPr>
                        <a:t>4 500 000</a:t>
                      </a: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pl-PL" sz="1000" b="0">
                          <a:solidFill>
                            <a:srgbClr val="64644B"/>
                          </a:solidFill>
                          <a:latin typeface="Lato"/>
                          <a:ea typeface="Times New Roman"/>
                        </a:rPr>
                        <a:t> </a:t>
                      </a: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pl-PL" sz="1000" b="0">
                          <a:solidFill>
                            <a:srgbClr val="64644B"/>
                          </a:solidFill>
                          <a:latin typeface="Lato"/>
                          <a:ea typeface="Times New Roman"/>
                        </a:rPr>
                        <a:t> </a:t>
                      </a: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pl-PL" sz="1000" b="0">
                          <a:solidFill>
                            <a:srgbClr val="64644B"/>
                          </a:solidFill>
                          <a:latin typeface="Lato"/>
                          <a:ea typeface="Times New Roman"/>
                        </a:rPr>
                        <a:t>5 000 000</a:t>
                      </a: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pl-PL" sz="1000" b="0">
                          <a:solidFill>
                            <a:srgbClr val="64644B"/>
                          </a:solidFill>
                          <a:latin typeface="Lato"/>
                          <a:ea typeface="Times New Roman"/>
                        </a:rPr>
                        <a:t> </a:t>
                      </a: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l-PL" sz="1000" b="0">
                          <a:solidFill>
                            <a:srgbClr val="64644B"/>
                          </a:solidFill>
                          <a:latin typeface="Lato"/>
                          <a:ea typeface="Times New Roman"/>
                        </a:rPr>
                        <a:t>X </a:t>
                      </a: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l-PL" sz="1000" b="0" dirty="0">
                          <a:solidFill>
                            <a:srgbClr val="64644B"/>
                          </a:solidFill>
                          <a:latin typeface="Lato"/>
                          <a:ea typeface="Times New Roman"/>
                        </a:rPr>
                        <a:t> </a:t>
                      </a: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409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800" b="0" i="0" u="none" strike="noStrike" cap="none" normalizeH="0" baseline="0" smtClean="0">
                <a:ln>
                  <a:noFill/>
                </a:ln>
                <a:solidFill>
                  <a:schemeClr val="tx1"/>
                </a:solidFill>
                <a:effectLst/>
                <a:latin typeface="Arial" pitchFamily="34" charset="0"/>
                <a:cs typeface="Arial" pitchFamily="34" charset="0"/>
              </a:rPr>
              <a:t/>
            </a:r>
            <a:br>
              <a:rPr kumimoji="0" lang="pl-PL" sz="1800" b="0" i="0" u="none" strike="noStrike" cap="none" normalizeH="0" baseline="0" smtClean="0">
                <a:ln>
                  <a:noFill/>
                </a:ln>
                <a:solidFill>
                  <a:schemeClr val="tx1"/>
                </a:solidFill>
                <a:effectLst/>
                <a:latin typeface="Arial" pitchFamily="34" charset="0"/>
                <a:cs typeface="Arial" pitchFamily="34" charset="0"/>
              </a:rPr>
            </a:b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40965" name="Rectangle 5"/>
          <p:cNvSpPr>
            <a:spLocks noChangeArrowheads="1"/>
          </p:cNvSpPr>
          <p:nvPr/>
        </p:nvSpPr>
        <p:spPr bwMode="auto">
          <a:xfrm>
            <a:off x="0" y="0"/>
            <a:ext cx="3017838" cy="9525"/>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4"/>
          <p:cNvSpPr txBox="1">
            <a:spLocks noChangeArrowheads="1"/>
          </p:cNvSpPr>
          <p:nvPr/>
        </p:nvSpPr>
        <p:spPr bwMode="auto">
          <a:xfrm>
            <a:off x="3275856" y="2852936"/>
            <a:ext cx="5710876" cy="707886"/>
          </a:xfrm>
          <a:prstGeom prst="rect">
            <a:avLst/>
          </a:prstGeom>
          <a:noFill/>
          <a:ln w="76200">
            <a:solidFill>
              <a:srgbClr val="636466"/>
            </a:solidFill>
            <a:miter lim="800000"/>
            <a:headEnd/>
            <a:tailEnd/>
          </a:ln>
        </p:spPr>
        <p:txBody>
          <a:bodyPr wrap="square">
            <a:spAutoFit/>
          </a:bodyPr>
          <a:lstStyle/>
          <a:p>
            <a:pPr eaLnBrk="1" hangingPunct="1"/>
            <a:endParaRPr lang="pl-PL" altLang="pl-PL" sz="1600" dirty="0" smtClean="0">
              <a:solidFill>
                <a:srgbClr val="636466"/>
              </a:solidFill>
              <a:latin typeface="Novecento wide Normal" pitchFamily="50" charset="-18"/>
            </a:endParaRPr>
          </a:p>
          <a:p>
            <a:pPr algn="ctr" eaLnBrk="1" hangingPunct="1">
              <a:buFont typeface="Arial" charset="0"/>
              <a:buNone/>
            </a:pPr>
            <a:r>
              <a:rPr lang="pl-PL" altLang="pl-PL" sz="2400" b="1" dirty="0" smtClean="0">
                <a:solidFill>
                  <a:srgbClr val="636466"/>
                </a:solidFill>
                <a:latin typeface="Novecento wide Book" pitchFamily="50" charset="-18"/>
              </a:rPr>
              <a:t>INSTRUMENTY FINANSOWE</a:t>
            </a:r>
            <a:endParaRPr lang="pl-PL" altLang="pl-PL" sz="2400" b="1" dirty="0" smtClean="0">
              <a:solidFill>
                <a:srgbClr val="636466"/>
              </a:solidFill>
              <a:latin typeface="Novecento wide Book" pitchFamily="50" charset="-18"/>
            </a:endParaRPr>
          </a:p>
        </p:txBody>
      </p:sp>
      <p:pic>
        <p:nvPicPr>
          <p:cNvPr id="21507" name="Picture 2" descr="C:\Users\oem\Dropbox\musk grafika\107_Urząd RPO\logo RZŚ\JPG\RZŚ_podstawowe.jpg"/>
          <p:cNvPicPr>
            <a:picLocks noChangeAspect="1" noChangeArrowheads="1"/>
          </p:cNvPicPr>
          <p:nvPr/>
        </p:nvPicPr>
        <p:blipFill>
          <a:blip r:embed="rId2" cstate="print"/>
          <a:srcRect/>
          <a:stretch>
            <a:fillRect/>
          </a:stretch>
        </p:blipFill>
        <p:spPr bwMode="auto">
          <a:xfrm>
            <a:off x="7667625" y="549275"/>
            <a:ext cx="1000125" cy="749300"/>
          </a:xfrm>
          <a:prstGeom prst="rect">
            <a:avLst/>
          </a:prstGeom>
          <a:noFill/>
          <a:ln w="9525">
            <a:noFill/>
            <a:miter lim="800000"/>
            <a:headEnd/>
            <a:tailEnd/>
          </a:ln>
        </p:spPr>
      </p:pic>
      <p:sp>
        <p:nvSpPr>
          <p:cNvPr id="40961"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800" b="0" i="0" u="none" strike="noStrike" cap="none" normalizeH="0" baseline="0" smtClean="0">
                <a:ln>
                  <a:noFill/>
                </a:ln>
                <a:solidFill>
                  <a:schemeClr val="tx1"/>
                </a:solidFill>
                <a:effectLst/>
                <a:latin typeface="Arial" pitchFamily="34" charset="0"/>
                <a:cs typeface="Arial" pitchFamily="34" charset="0"/>
              </a:rPr>
              <a:t/>
            </a:r>
            <a:br>
              <a:rPr kumimoji="0" lang="pl-PL" sz="1800" b="0" i="0" u="none" strike="noStrike" cap="none" normalizeH="0" baseline="0" smtClean="0">
                <a:ln>
                  <a:noFill/>
                </a:ln>
                <a:solidFill>
                  <a:schemeClr val="tx1"/>
                </a:solidFill>
                <a:effectLst/>
                <a:latin typeface="Arial" pitchFamily="34" charset="0"/>
                <a:cs typeface="Arial" pitchFamily="34" charset="0"/>
              </a:rPr>
            </a:b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40962" name="Rectangle 2"/>
          <p:cNvSpPr>
            <a:spLocks noChangeArrowheads="1"/>
          </p:cNvSpPr>
          <p:nvPr/>
        </p:nvSpPr>
        <p:spPr bwMode="auto">
          <a:xfrm>
            <a:off x="0" y="0"/>
            <a:ext cx="3017838" cy="9525"/>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409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800" b="0" i="0" u="none" strike="noStrike" cap="none" normalizeH="0" baseline="0" smtClean="0">
                <a:ln>
                  <a:noFill/>
                </a:ln>
                <a:solidFill>
                  <a:schemeClr val="tx1"/>
                </a:solidFill>
                <a:effectLst/>
                <a:latin typeface="Arial" pitchFamily="34" charset="0"/>
                <a:cs typeface="Arial" pitchFamily="34" charset="0"/>
              </a:rPr>
              <a:t/>
            </a:r>
            <a:br>
              <a:rPr kumimoji="0" lang="pl-PL" sz="1800" b="0" i="0" u="none" strike="noStrike" cap="none" normalizeH="0" baseline="0" smtClean="0">
                <a:ln>
                  <a:noFill/>
                </a:ln>
                <a:solidFill>
                  <a:schemeClr val="tx1"/>
                </a:solidFill>
                <a:effectLst/>
                <a:latin typeface="Arial" pitchFamily="34" charset="0"/>
                <a:cs typeface="Arial" pitchFamily="34" charset="0"/>
              </a:rPr>
            </a:b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40965" name="Rectangle 5"/>
          <p:cNvSpPr>
            <a:spLocks noChangeArrowheads="1"/>
          </p:cNvSpPr>
          <p:nvPr/>
        </p:nvSpPr>
        <p:spPr bwMode="auto">
          <a:xfrm>
            <a:off x="0" y="0"/>
            <a:ext cx="3017838" cy="9525"/>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4"/>
          <p:cNvSpPr txBox="1">
            <a:spLocks noChangeArrowheads="1"/>
          </p:cNvSpPr>
          <p:nvPr/>
        </p:nvSpPr>
        <p:spPr bwMode="auto">
          <a:xfrm>
            <a:off x="251520" y="188913"/>
            <a:ext cx="6408712" cy="707886"/>
          </a:xfrm>
          <a:prstGeom prst="rect">
            <a:avLst/>
          </a:prstGeom>
          <a:noFill/>
          <a:ln w="76200">
            <a:solidFill>
              <a:srgbClr val="636466"/>
            </a:solidFill>
            <a:miter lim="800000"/>
            <a:headEnd/>
            <a:tailEnd/>
          </a:ln>
        </p:spPr>
        <p:txBody>
          <a:bodyPr wrap="square">
            <a:spAutoFit/>
          </a:bodyPr>
          <a:lstStyle/>
          <a:p>
            <a:pPr eaLnBrk="1" hangingPunct="1"/>
            <a:endParaRPr lang="pl-PL" altLang="pl-PL" sz="1600" dirty="0" smtClean="0">
              <a:solidFill>
                <a:srgbClr val="636466"/>
              </a:solidFill>
              <a:latin typeface="Novecento wide Normal" pitchFamily="50" charset="-18"/>
            </a:endParaRPr>
          </a:p>
          <a:p>
            <a:pPr algn="ctr" eaLnBrk="1" hangingPunct="1">
              <a:buFont typeface="Arial" charset="0"/>
              <a:buNone/>
            </a:pPr>
            <a:r>
              <a:rPr lang="pl-PL" altLang="pl-PL" sz="2400" b="1" dirty="0" smtClean="0">
                <a:solidFill>
                  <a:srgbClr val="636466"/>
                </a:solidFill>
                <a:latin typeface="Novecento wide Book" pitchFamily="50" charset="-18"/>
              </a:rPr>
              <a:t>#1 Instrumenty Finansowe</a:t>
            </a:r>
            <a:endParaRPr lang="pl-PL" altLang="pl-PL" sz="2400" b="1" dirty="0" smtClean="0">
              <a:solidFill>
                <a:srgbClr val="636466"/>
              </a:solidFill>
              <a:latin typeface="Novecento wide Book" pitchFamily="50" charset="-18"/>
            </a:endParaRPr>
          </a:p>
        </p:txBody>
      </p:sp>
      <p:pic>
        <p:nvPicPr>
          <p:cNvPr id="10243" name="Picture 2" descr="C:\Users\oem\Dropbox\musk grafika\107_Urząd RPO\logo RZŚ\JPG\RZŚ_podstawowe.jpg"/>
          <p:cNvPicPr>
            <a:picLocks noChangeAspect="1" noChangeArrowheads="1"/>
          </p:cNvPicPr>
          <p:nvPr/>
        </p:nvPicPr>
        <p:blipFill>
          <a:blip r:embed="rId2" cstate="print"/>
          <a:srcRect/>
          <a:stretch>
            <a:fillRect/>
          </a:stretch>
        </p:blipFill>
        <p:spPr bwMode="auto">
          <a:xfrm>
            <a:off x="7667625" y="549275"/>
            <a:ext cx="1000125" cy="749300"/>
          </a:xfrm>
          <a:prstGeom prst="rect">
            <a:avLst/>
          </a:prstGeom>
          <a:noFill/>
          <a:ln w="9525">
            <a:noFill/>
            <a:miter lim="800000"/>
            <a:headEnd/>
            <a:tailEnd/>
          </a:ln>
        </p:spPr>
      </p:pic>
      <p:sp>
        <p:nvSpPr>
          <p:cNvPr id="6" name="Rectangle 7"/>
          <p:cNvSpPr>
            <a:spLocks noChangeArrowheads="1"/>
          </p:cNvSpPr>
          <p:nvPr/>
        </p:nvSpPr>
        <p:spPr bwMode="auto">
          <a:xfrm>
            <a:off x="467544" y="1340768"/>
            <a:ext cx="8208912" cy="5309146"/>
          </a:xfrm>
          <a:prstGeom prst="rect">
            <a:avLst/>
          </a:prstGeom>
          <a:noFill/>
          <a:ln w="38100">
            <a:noFill/>
            <a:miter lim="800000"/>
            <a:headEnd/>
            <a:tailEnd/>
          </a:ln>
        </p:spPr>
        <p:txBody>
          <a:bodyPr wrap="square">
            <a:spAutoFit/>
          </a:bodyPr>
          <a:lstStyle/>
          <a:p>
            <a:pPr marL="342900" indent="-342900" eaLnBrk="1" hangingPunct="1"/>
            <a:r>
              <a:rPr lang="pl-PL" dirty="0" smtClean="0">
                <a:solidFill>
                  <a:srgbClr val="636466"/>
                </a:solidFill>
                <a:latin typeface="Lato" pitchFamily="34" charset="-18"/>
              </a:rPr>
              <a:t>W ramach RPO WSL dostępne są środki w formie dotacji oraz środki zwrotne:</a:t>
            </a:r>
          </a:p>
          <a:p>
            <a:pPr marL="342900" indent="-342900" eaLnBrk="1" hangingPunct="1">
              <a:buFont typeface="Arial" pitchFamily="34" charset="0"/>
              <a:buChar char="•"/>
            </a:pPr>
            <a:r>
              <a:rPr lang="pl-PL" dirty="0" smtClean="0">
                <a:solidFill>
                  <a:srgbClr val="636466"/>
                </a:solidFill>
                <a:latin typeface="Lato" pitchFamily="34" charset="-18"/>
              </a:rPr>
              <a:t>Dotacje (priorytetowa X „Rewitalizacja oraz infrastruktura społeczna i zdrowotna”)</a:t>
            </a:r>
          </a:p>
          <a:p>
            <a:pPr marL="800100" lvl="1" indent="-342900" eaLnBrk="1" hangingPunct="1">
              <a:buFont typeface="Arial" pitchFamily="34" charset="0"/>
              <a:buChar char="•"/>
            </a:pPr>
            <a:r>
              <a:rPr lang="pl-PL" dirty="0" smtClean="0">
                <a:solidFill>
                  <a:srgbClr val="636466"/>
                </a:solidFill>
                <a:latin typeface="Lato" pitchFamily="34" charset="-18"/>
              </a:rPr>
              <a:t>Dostępne środki: 293 mln EUR</a:t>
            </a:r>
          </a:p>
          <a:p>
            <a:pPr marL="800100" lvl="1" indent="-342900" eaLnBrk="1" hangingPunct="1">
              <a:buFont typeface="Arial" pitchFamily="34" charset="0"/>
              <a:buChar char="•"/>
            </a:pPr>
            <a:r>
              <a:rPr lang="pl-PL" dirty="0" smtClean="0">
                <a:solidFill>
                  <a:srgbClr val="636466"/>
                </a:solidFill>
                <a:latin typeface="Lato" pitchFamily="34" charset="-18"/>
              </a:rPr>
              <a:t>Źródło: Europejski Fundusz Rozwoju Regionalnego</a:t>
            </a:r>
          </a:p>
          <a:p>
            <a:pPr marL="800100" lvl="1" indent="-342900" eaLnBrk="1" hangingPunct="1">
              <a:buFont typeface="Arial" pitchFamily="34" charset="0"/>
              <a:buChar char="•"/>
            </a:pPr>
            <a:r>
              <a:rPr lang="pl-PL" dirty="0" smtClean="0">
                <a:solidFill>
                  <a:srgbClr val="636466"/>
                </a:solidFill>
                <a:latin typeface="Lato" pitchFamily="34" charset="-18"/>
              </a:rPr>
              <a:t>Beneficjenci otrzymują  dofinansowanie w formie refundacji lub w formie zaliczki. Ostateczne rozliczenie na podstawie dokumentów wskazujących na faktyczne i prawidłowo poniesione wydatki.</a:t>
            </a:r>
          </a:p>
          <a:p>
            <a:pPr marL="342900" indent="-342900" eaLnBrk="1" hangingPunct="1">
              <a:buFont typeface="Arial" pitchFamily="34" charset="0"/>
              <a:buChar char="•"/>
            </a:pPr>
            <a:r>
              <a:rPr lang="pl-PL" dirty="0" smtClean="0">
                <a:solidFill>
                  <a:srgbClr val="636466"/>
                </a:solidFill>
                <a:latin typeface="Lato" pitchFamily="34" charset="-18"/>
              </a:rPr>
              <a:t>Instrumenty finansowe </a:t>
            </a:r>
          </a:p>
          <a:p>
            <a:pPr marL="800100" lvl="1" indent="-342900" eaLnBrk="1" hangingPunct="1">
              <a:buFont typeface="Arial" pitchFamily="34" charset="0"/>
              <a:buChar char="•"/>
            </a:pPr>
            <a:r>
              <a:rPr lang="pl-PL" dirty="0" smtClean="0">
                <a:solidFill>
                  <a:srgbClr val="636466"/>
                </a:solidFill>
                <a:latin typeface="Lato" pitchFamily="34" charset="-18"/>
              </a:rPr>
              <a:t>Dostępne środki: 178 mln EUR</a:t>
            </a:r>
          </a:p>
          <a:p>
            <a:pPr marL="800100" lvl="1" indent="-342900" eaLnBrk="1" hangingPunct="1">
              <a:buFont typeface="Arial" pitchFamily="34" charset="0"/>
              <a:buChar char="•"/>
            </a:pPr>
            <a:r>
              <a:rPr lang="pl-PL" dirty="0" smtClean="0">
                <a:solidFill>
                  <a:srgbClr val="636466"/>
                </a:solidFill>
                <a:latin typeface="Lato" pitchFamily="34" charset="-18"/>
              </a:rPr>
              <a:t>EBI pełniący rolę Funduszu Funduszy dla instrumentów finansowych wdrażanych w ramach RPO WSL 2014-2020 .Obecnie nabór pośredników finansowych:</a:t>
            </a:r>
          </a:p>
          <a:p>
            <a:pPr marL="1257300" lvl="2" indent="-342900" eaLnBrk="1" hangingPunct="1">
              <a:buFont typeface="Arial" pitchFamily="34" charset="0"/>
              <a:buChar char="•"/>
            </a:pPr>
            <a:r>
              <a:rPr lang="pl-PL" dirty="0" smtClean="0">
                <a:solidFill>
                  <a:srgbClr val="636466"/>
                </a:solidFill>
                <a:latin typeface="Lato" pitchFamily="34" charset="-18"/>
              </a:rPr>
              <a:t>EBI (obszar interwencji: efektywność energetyczna, rewitalizacja obszarów miejskich, ekonomia społeczna,</a:t>
            </a:r>
          </a:p>
          <a:p>
            <a:pPr marL="1257300" lvl="2" indent="-342900" eaLnBrk="1" hangingPunct="1">
              <a:buFont typeface="Arial" pitchFamily="34" charset="0"/>
              <a:buChar char="•"/>
            </a:pPr>
            <a:r>
              <a:rPr lang="pl-PL" dirty="0" smtClean="0">
                <a:solidFill>
                  <a:srgbClr val="636466"/>
                </a:solidFill>
                <a:latin typeface="Lato" pitchFamily="34" charset="-18"/>
              </a:rPr>
              <a:t>EFI (obszar interwencji: ułatwienie MŚP dostępu do środków finansowych – pożyczki i gwarancje)</a:t>
            </a:r>
          </a:p>
          <a:p>
            <a:pPr lvl="0"/>
            <a:endParaRPr lang="pl-PL" sz="1600" dirty="0" smtClean="0"/>
          </a:p>
          <a:p>
            <a:pPr marL="342900" indent="-342900" eaLnBrk="1" hangingPunct="1">
              <a:buFont typeface="Arial" pitchFamily="34" charset="0"/>
              <a:buChar char="•"/>
            </a:pPr>
            <a:endParaRPr lang="pl-PL" sz="1700" i="1" dirty="0" smtClean="0">
              <a:solidFill>
                <a:srgbClr val="636466"/>
              </a:solidFill>
              <a:latin typeface="Lato" pitchFamily="34" charset="-18"/>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4"/>
          <p:cNvSpPr txBox="1">
            <a:spLocks noChangeArrowheads="1"/>
          </p:cNvSpPr>
          <p:nvPr/>
        </p:nvSpPr>
        <p:spPr bwMode="auto">
          <a:xfrm>
            <a:off x="3275856" y="2852936"/>
            <a:ext cx="5710876" cy="1077218"/>
          </a:xfrm>
          <a:prstGeom prst="rect">
            <a:avLst/>
          </a:prstGeom>
          <a:noFill/>
          <a:ln w="76200">
            <a:solidFill>
              <a:srgbClr val="636466"/>
            </a:solidFill>
            <a:miter lim="800000"/>
            <a:headEnd/>
            <a:tailEnd/>
          </a:ln>
        </p:spPr>
        <p:txBody>
          <a:bodyPr wrap="square">
            <a:spAutoFit/>
          </a:bodyPr>
          <a:lstStyle/>
          <a:p>
            <a:pPr eaLnBrk="1" hangingPunct="1"/>
            <a:endParaRPr lang="pl-PL" altLang="pl-PL" sz="1600" dirty="0">
              <a:solidFill>
                <a:srgbClr val="636466"/>
              </a:solidFill>
              <a:latin typeface="Novecento wide Normal" pitchFamily="50" charset="-18"/>
            </a:endParaRPr>
          </a:p>
          <a:p>
            <a:pPr algn="ctr" eaLnBrk="1" hangingPunct="1">
              <a:buFont typeface="Arial" charset="0"/>
              <a:buNone/>
            </a:pPr>
            <a:r>
              <a:rPr lang="pl-PL" altLang="pl-PL" sz="2400" b="1" dirty="0" smtClean="0">
                <a:solidFill>
                  <a:srgbClr val="636466"/>
                </a:solidFill>
                <a:latin typeface="Novecento wide Book" pitchFamily="50" charset="-18"/>
              </a:rPr>
              <a:t>PARTYCYPACJA SPOŁECZNA W PROCESIE REWITALIZACJI</a:t>
            </a:r>
          </a:p>
        </p:txBody>
      </p:sp>
      <p:pic>
        <p:nvPicPr>
          <p:cNvPr id="21507" name="Picture 2" descr="C:\Users\oem\Dropbox\musk grafika\107_Urząd RPO\logo RZŚ\JPG\RZŚ_podstawowe.jpg"/>
          <p:cNvPicPr>
            <a:picLocks noChangeAspect="1" noChangeArrowheads="1"/>
          </p:cNvPicPr>
          <p:nvPr/>
        </p:nvPicPr>
        <p:blipFill>
          <a:blip r:embed="rId2" cstate="print"/>
          <a:srcRect/>
          <a:stretch>
            <a:fillRect/>
          </a:stretch>
        </p:blipFill>
        <p:spPr bwMode="auto">
          <a:xfrm>
            <a:off x="7667625" y="549275"/>
            <a:ext cx="1000125" cy="749300"/>
          </a:xfrm>
          <a:prstGeom prst="rect">
            <a:avLst/>
          </a:prstGeom>
          <a:noFill/>
          <a:ln w="9525">
            <a:noFill/>
            <a:miter lim="800000"/>
            <a:headEnd/>
            <a:tailEnd/>
          </a:ln>
        </p:spPr>
      </p:pic>
      <p:sp>
        <p:nvSpPr>
          <p:cNvPr id="40961"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800" b="0" i="0" u="none" strike="noStrike" cap="none" normalizeH="0" baseline="0" smtClean="0">
                <a:ln>
                  <a:noFill/>
                </a:ln>
                <a:solidFill>
                  <a:schemeClr val="tx1"/>
                </a:solidFill>
                <a:effectLst/>
                <a:latin typeface="Arial" pitchFamily="34" charset="0"/>
                <a:cs typeface="Arial" pitchFamily="34" charset="0"/>
              </a:rPr>
              <a:t/>
            </a:r>
            <a:br>
              <a:rPr kumimoji="0" lang="pl-PL" sz="1800" b="0" i="0" u="none" strike="noStrike" cap="none" normalizeH="0" baseline="0" smtClean="0">
                <a:ln>
                  <a:noFill/>
                </a:ln>
                <a:solidFill>
                  <a:schemeClr val="tx1"/>
                </a:solidFill>
                <a:effectLst/>
                <a:latin typeface="Arial" pitchFamily="34" charset="0"/>
                <a:cs typeface="Arial" pitchFamily="34" charset="0"/>
              </a:rPr>
            </a:b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40962" name="Rectangle 2"/>
          <p:cNvSpPr>
            <a:spLocks noChangeArrowheads="1"/>
          </p:cNvSpPr>
          <p:nvPr/>
        </p:nvSpPr>
        <p:spPr bwMode="auto">
          <a:xfrm>
            <a:off x="0" y="0"/>
            <a:ext cx="3017838" cy="9525"/>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409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800" b="0" i="0" u="none" strike="noStrike" cap="none" normalizeH="0" baseline="0" smtClean="0">
                <a:ln>
                  <a:noFill/>
                </a:ln>
                <a:solidFill>
                  <a:schemeClr val="tx1"/>
                </a:solidFill>
                <a:effectLst/>
                <a:latin typeface="Arial" pitchFamily="34" charset="0"/>
                <a:cs typeface="Arial" pitchFamily="34" charset="0"/>
              </a:rPr>
              <a:t/>
            </a:r>
            <a:br>
              <a:rPr kumimoji="0" lang="pl-PL" sz="1800" b="0" i="0" u="none" strike="noStrike" cap="none" normalizeH="0" baseline="0" smtClean="0">
                <a:ln>
                  <a:noFill/>
                </a:ln>
                <a:solidFill>
                  <a:schemeClr val="tx1"/>
                </a:solidFill>
                <a:effectLst/>
                <a:latin typeface="Arial" pitchFamily="34" charset="0"/>
                <a:cs typeface="Arial" pitchFamily="34" charset="0"/>
              </a:rPr>
            </a:b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40965" name="Rectangle 5"/>
          <p:cNvSpPr>
            <a:spLocks noChangeArrowheads="1"/>
          </p:cNvSpPr>
          <p:nvPr/>
        </p:nvSpPr>
        <p:spPr bwMode="auto">
          <a:xfrm>
            <a:off x="0" y="0"/>
            <a:ext cx="3017838" cy="9525"/>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4"/>
          <p:cNvSpPr txBox="1">
            <a:spLocks noChangeArrowheads="1"/>
          </p:cNvSpPr>
          <p:nvPr/>
        </p:nvSpPr>
        <p:spPr bwMode="auto">
          <a:xfrm>
            <a:off x="6538460" y="2132856"/>
            <a:ext cx="2448272" cy="2246769"/>
          </a:xfrm>
          <a:prstGeom prst="rect">
            <a:avLst/>
          </a:prstGeom>
          <a:noFill/>
          <a:ln w="76200">
            <a:solidFill>
              <a:srgbClr val="636466"/>
            </a:solidFill>
            <a:miter lim="800000"/>
            <a:headEnd/>
            <a:tailEnd/>
          </a:ln>
        </p:spPr>
        <p:txBody>
          <a:bodyPr wrap="square">
            <a:spAutoFit/>
          </a:bodyPr>
          <a:lstStyle/>
          <a:p>
            <a:pPr eaLnBrk="1" hangingPunct="1"/>
            <a:endParaRPr lang="pl-PL" altLang="pl-PL" sz="1600" dirty="0">
              <a:solidFill>
                <a:srgbClr val="636466"/>
              </a:solidFill>
              <a:latin typeface="Novecento wide Normal" pitchFamily="50" charset="-18"/>
            </a:endParaRPr>
          </a:p>
          <a:p>
            <a:pPr algn="ctr" eaLnBrk="1" hangingPunct="1">
              <a:buFont typeface="Arial" charset="0"/>
              <a:buNone/>
            </a:pPr>
            <a:r>
              <a:rPr lang="pl-PL" altLang="pl-PL" sz="2400" b="1" dirty="0" smtClean="0">
                <a:solidFill>
                  <a:srgbClr val="636466"/>
                </a:solidFill>
                <a:latin typeface="Novecento wide Book" pitchFamily="50" charset="-18"/>
              </a:rPr>
              <a:t>#1</a:t>
            </a:r>
          </a:p>
          <a:p>
            <a:pPr algn="ctr" eaLnBrk="1" hangingPunct="1">
              <a:buFont typeface="Arial" charset="0"/>
              <a:buNone/>
            </a:pPr>
            <a:r>
              <a:rPr lang="pl-PL" altLang="pl-PL" sz="2000" b="1" dirty="0" smtClean="0">
                <a:solidFill>
                  <a:srgbClr val="636466"/>
                </a:solidFill>
                <a:latin typeface="Novecento wide Book" pitchFamily="50" charset="-18"/>
              </a:rPr>
              <a:t>analiza macierzy interesariuszy procesu rewitalizacji</a:t>
            </a:r>
          </a:p>
        </p:txBody>
      </p:sp>
      <p:pic>
        <p:nvPicPr>
          <p:cNvPr id="21507" name="Picture 2" descr="C:\Users\oem\Dropbox\musk grafika\107_Urząd RPO\logo RZŚ\JPG\RZŚ_podstawowe.jpg"/>
          <p:cNvPicPr>
            <a:picLocks noChangeAspect="1" noChangeArrowheads="1"/>
          </p:cNvPicPr>
          <p:nvPr/>
        </p:nvPicPr>
        <p:blipFill>
          <a:blip r:embed="rId2" cstate="print"/>
          <a:srcRect/>
          <a:stretch>
            <a:fillRect/>
          </a:stretch>
        </p:blipFill>
        <p:spPr bwMode="auto">
          <a:xfrm>
            <a:off x="7667625" y="549275"/>
            <a:ext cx="1000125" cy="749300"/>
          </a:xfrm>
          <a:prstGeom prst="rect">
            <a:avLst/>
          </a:prstGeom>
          <a:noFill/>
          <a:ln w="9525">
            <a:noFill/>
            <a:miter lim="800000"/>
            <a:headEnd/>
            <a:tailEnd/>
          </a:ln>
        </p:spPr>
      </p:pic>
      <p:sp>
        <p:nvSpPr>
          <p:cNvPr id="40961"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800" b="0" i="0" u="none" strike="noStrike" cap="none" normalizeH="0" baseline="0" smtClean="0">
                <a:ln>
                  <a:noFill/>
                </a:ln>
                <a:solidFill>
                  <a:schemeClr val="tx1"/>
                </a:solidFill>
                <a:effectLst/>
                <a:latin typeface="Arial" pitchFamily="34" charset="0"/>
                <a:cs typeface="Arial" pitchFamily="34" charset="0"/>
              </a:rPr>
              <a:t/>
            </a:r>
            <a:br>
              <a:rPr kumimoji="0" lang="pl-PL" sz="1800" b="0" i="0" u="none" strike="noStrike" cap="none" normalizeH="0" baseline="0" smtClean="0">
                <a:ln>
                  <a:noFill/>
                </a:ln>
                <a:solidFill>
                  <a:schemeClr val="tx1"/>
                </a:solidFill>
                <a:effectLst/>
                <a:latin typeface="Arial" pitchFamily="34" charset="0"/>
                <a:cs typeface="Arial" pitchFamily="34" charset="0"/>
              </a:rPr>
            </a:b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40962" name="Rectangle 2"/>
          <p:cNvSpPr>
            <a:spLocks noChangeArrowheads="1"/>
          </p:cNvSpPr>
          <p:nvPr/>
        </p:nvSpPr>
        <p:spPr bwMode="auto">
          <a:xfrm>
            <a:off x="0" y="0"/>
            <a:ext cx="3017838" cy="9525"/>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409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800" b="0" i="0" u="none" strike="noStrike" cap="none" normalizeH="0" baseline="0" smtClean="0">
                <a:ln>
                  <a:noFill/>
                </a:ln>
                <a:solidFill>
                  <a:schemeClr val="tx1"/>
                </a:solidFill>
                <a:effectLst/>
                <a:latin typeface="Arial" pitchFamily="34" charset="0"/>
                <a:cs typeface="Arial" pitchFamily="34" charset="0"/>
              </a:rPr>
              <a:t/>
            </a:r>
            <a:br>
              <a:rPr kumimoji="0" lang="pl-PL" sz="1800" b="0" i="0" u="none" strike="noStrike" cap="none" normalizeH="0" baseline="0" smtClean="0">
                <a:ln>
                  <a:noFill/>
                </a:ln>
                <a:solidFill>
                  <a:schemeClr val="tx1"/>
                </a:solidFill>
                <a:effectLst/>
                <a:latin typeface="Arial" pitchFamily="34" charset="0"/>
                <a:cs typeface="Arial" pitchFamily="34" charset="0"/>
              </a:rPr>
            </a:b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40965" name="Rectangle 5"/>
          <p:cNvSpPr>
            <a:spLocks noChangeArrowheads="1"/>
          </p:cNvSpPr>
          <p:nvPr/>
        </p:nvSpPr>
        <p:spPr bwMode="auto">
          <a:xfrm>
            <a:off x="0" y="0"/>
            <a:ext cx="3017838" cy="9525"/>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1" name="Diagram 10"/>
          <p:cNvGraphicFramePr/>
          <p:nvPr/>
        </p:nvGraphicFramePr>
        <p:xfrm>
          <a:off x="251520" y="188640"/>
          <a:ext cx="6120680" cy="6336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96149435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4"/>
          <p:cNvSpPr txBox="1">
            <a:spLocks noChangeArrowheads="1"/>
          </p:cNvSpPr>
          <p:nvPr/>
        </p:nvSpPr>
        <p:spPr bwMode="auto">
          <a:xfrm>
            <a:off x="6271472" y="2132856"/>
            <a:ext cx="2715260" cy="2492990"/>
          </a:xfrm>
          <a:prstGeom prst="rect">
            <a:avLst/>
          </a:prstGeom>
          <a:noFill/>
          <a:ln w="76200">
            <a:solidFill>
              <a:srgbClr val="636466"/>
            </a:solidFill>
            <a:miter lim="800000"/>
            <a:headEnd/>
            <a:tailEnd/>
          </a:ln>
        </p:spPr>
        <p:txBody>
          <a:bodyPr wrap="square">
            <a:spAutoFit/>
          </a:bodyPr>
          <a:lstStyle/>
          <a:p>
            <a:pPr eaLnBrk="1" hangingPunct="1"/>
            <a:endParaRPr lang="pl-PL" altLang="pl-PL" sz="1600" dirty="0">
              <a:solidFill>
                <a:srgbClr val="636466"/>
              </a:solidFill>
              <a:latin typeface="Novecento wide Normal" pitchFamily="50" charset="-18"/>
            </a:endParaRPr>
          </a:p>
          <a:p>
            <a:pPr algn="ctr" eaLnBrk="1" hangingPunct="1">
              <a:buFont typeface="Arial" charset="0"/>
              <a:buNone/>
            </a:pPr>
            <a:r>
              <a:rPr lang="pl-PL" altLang="pl-PL" sz="2000" b="1" dirty="0" smtClean="0">
                <a:solidFill>
                  <a:srgbClr val="636466"/>
                </a:solidFill>
                <a:latin typeface="Novecento wide Book" pitchFamily="50" charset="-18"/>
              </a:rPr>
              <a:t>#2</a:t>
            </a:r>
          </a:p>
          <a:p>
            <a:pPr algn="ctr" eaLnBrk="1" hangingPunct="1">
              <a:buFont typeface="Arial" charset="0"/>
              <a:buNone/>
            </a:pPr>
            <a:r>
              <a:rPr lang="pl-PL" altLang="pl-PL" sz="2000" b="1" dirty="0" smtClean="0">
                <a:solidFill>
                  <a:srgbClr val="636466"/>
                </a:solidFill>
                <a:latin typeface="Novecento wide Book" pitchFamily="50" charset="-18"/>
              </a:rPr>
              <a:t>napięcia pomiędzy interesami prywatnym i społecznym w mieście</a:t>
            </a:r>
          </a:p>
        </p:txBody>
      </p:sp>
      <p:pic>
        <p:nvPicPr>
          <p:cNvPr id="21507" name="Picture 2" descr="C:\Users\oem\Dropbox\musk grafika\107_Urząd RPO\logo RZŚ\JPG\RZŚ_podstawowe.jpg"/>
          <p:cNvPicPr>
            <a:picLocks noChangeAspect="1" noChangeArrowheads="1"/>
          </p:cNvPicPr>
          <p:nvPr/>
        </p:nvPicPr>
        <p:blipFill>
          <a:blip r:embed="rId2" cstate="print"/>
          <a:srcRect/>
          <a:stretch>
            <a:fillRect/>
          </a:stretch>
        </p:blipFill>
        <p:spPr bwMode="auto">
          <a:xfrm>
            <a:off x="7667625" y="549275"/>
            <a:ext cx="1000125" cy="749300"/>
          </a:xfrm>
          <a:prstGeom prst="rect">
            <a:avLst/>
          </a:prstGeom>
          <a:noFill/>
          <a:ln w="9525">
            <a:noFill/>
            <a:miter lim="800000"/>
            <a:headEnd/>
            <a:tailEnd/>
          </a:ln>
        </p:spPr>
      </p:pic>
      <p:sp>
        <p:nvSpPr>
          <p:cNvPr id="40961"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800" b="0" i="0" u="none" strike="noStrike" cap="none" normalizeH="0" baseline="0" smtClean="0">
                <a:ln>
                  <a:noFill/>
                </a:ln>
                <a:solidFill>
                  <a:schemeClr val="tx1"/>
                </a:solidFill>
                <a:effectLst/>
                <a:latin typeface="Arial" pitchFamily="34" charset="0"/>
                <a:cs typeface="Arial" pitchFamily="34" charset="0"/>
              </a:rPr>
              <a:t/>
            </a:r>
            <a:br>
              <a:rPr kumimoji="0" lang="pl-PL" sz="1800" b="0" i="0" u="none" strike="noStrike" cap="none" normalizeH="0" baseline="0" smtClean="0">
                <a:ln>
                  <a:noFill/>
                </a:ln>
                <a:solidFill>
                  <a:schemeClr val="tx1"/>
                </a:solidFill>
                <a:effectLst/>
                <a:latin typeface="Arial" pitchFamily="34" charset="0"/>
                <a:cs typeface="Arial" pitchFamily="34" charset="0"/>
              </a:rPr>
            </a:b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40962" name="Rectangle 2"/>
          <p:cNvSpPr>
            <a:spLocks noChangeArrowheads="1"/>
          </p:cNvSpPr>
          <p:nvPr/>
        </p:nvSpPr>
        <p:spPr bwMode="auto">
          <a:xfrm>
            <a:off x="0" y="0"/>
            <a:ext cx="3017838" cy="9525"/>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409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800" b="0" i="0" u="none" strike="noStrike" cap="none" normalizeH="0" baseline="0" smtClean="0">
                <a:ln>
                  <a:noFill/>
                </a:ln>
                <a:solidFill>
                  <a:schemeClr val="tx1"/>
                </a:solidFill>
                <a:effectLst/>
                <a:latin typeface="Arial" pitchFamily="34" charset="0"/>
                <a:cs typeface="Arial" pitchFamily="34" charset="0"/>
              </a:rPr>
              <a:t/>
            </a:r>
            <a:br>
              <a:rPr kumimoji="0" lang="pl-PL" sz="1800" b="0" i="0" u="none" strike="noStrike" cap="none" normalizeH="0" baseline="0" smtClean="0">
                <a:ln>
                  <a:noFill/>
                </a:ln>
                <a:solidFill>
                  <a:schemeClr val="tx1"/>
                </a:solidFill>
                <a:effectLst/>
                <a:latin typeface="Arial" pitchFamily="34" charset="0"/>
                <a:cs typeface="Arial" pitchFamily="34" charset="0"/>
              </a:rPr>
            </a:b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40965" name="Rectangle 5"/>
          <p:cNvSpPr>
            <a:spLocks noChangeArrowheads="1"/>
          </p:cNvSpPr>
          <p:nvPr/>
        </p:nvSpPr>
        <p:spPr bwMode="auto">
          <a:xfrm>
            <a:off x="0" y="0"/>
            <a:ext cx="3017838" cy="9525"/>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0" name="Diagram 9"/>
          <p:cNvGraphicFramePr/>
          <p:nvPr/>
        </p:nvGraphicFramePr>
        <p:xfrm>
          <a:off x="259312" y="301592"/>
          <a:ext cx="6012160" cy="5904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4"/>
          <p:cNvSpPr txBox="1">
            <a:spLocks noChangeArrowheads="1"/>
          </p:cNvSpPr>
          <p:nvPr/>
        </p:nvSpPr>
        <p:spPr bwMode="auto">
          <a:xfrm>
            <a:off x="251520" y="359856"/>
            <a:ext cx="7200800" cy="938719"/>
          </a:xfrm>
          <a:prstGeom prst="rect">
            <a:avLst/>
          </a:prstGeom>
          <a:noFill/>
          <a:ln w="76200">
            <a:solidFill>
              <a:srgbClr val="636466"/>
            </a:solidFill>
            <a:miter lim="800000"/>
            <a:headEnd/>
            <a:tailEnd/>
          </a:ln>
        </p:spPr>
        <p:txBody>
          <a:bodyPr wrap="square">
            <a:spAutoFit/>
          </a:bodyPr>
          <a:lstStyle/>
          <a:p>
            <a:pPr eaLnBrk="1" hangingPunct="1"/>
            <a:endParaRPr lang="pl-PL" altLang="pl-PL" sz="1600" dirty="0">
              <a:solidFill>
                <a:srgbClr val="636466"/>
              </a:solidFill>
              <a:latin typeface="Novecento wide Normal" pitchFamily="50" charset="-18"/>
            </a:endParaRPr>
          </a:p>
          <a:p>
            <a:pPr algn="ctr" eaLnBrk="1" hangingPunct="1">
              <a:buFont typeface="Arial" charset="0"/>
              <a:buNone/>
            </a:pPr>
            <a:r>
              <a:rPr lang="pl-PL" altLang="pl-PL" sz="2400" b="1" dirty="0" smtClean="0">
                <a:solidFill>
                  <a:srgbClr val="636466"/>
                </a:solidFill>
                <a:latin typeface="Novecento wide Book" pitchFamily="50" charset="-18"/>
              </a:rPr>
              <a:t>#2 </a:t>
            </a:r>
            <a:r>
              <a:rPr lang="pl-PL" altLang="pl-PL" sz="2400" b="1" dirty="0">
                <a:solidFill>
                  <a:srgbClr val="636466"/>
                </a:solidFill>
                <a:latin typeface="Novecento wide Book" pitchFamily="50" charset="-18"/>
              </a:rPr>
              <a:t>Ustawowa </a:t>
            </a:r>
            <a:r>
              <a:rPr lang="pl-PL" altLang="pl-PL" sz="2400" b="1" dirty="0" smtClean="0">
                <a:solidFill>
                  <a:srgbClr val="636466"/>
                </a:solidFill>
                <a:latin typeface="Novecento wide Book" pitchFamily="50" charset="-18"/>
              </a:rPr>
              <a:t>definicja rewitalizacji </a:t>
            </a:r>
          </a:p>
          <a:p>
            <a:pPr algn="ctr" eaLnBrk="1" hangingPunct="1">
              <a:buFont typeface="Arial" charset="0"/>
              <a:buNone/>
            </a:pPr>
            <a:endParaRPr lang="pl-PL" altLang="pl-PL" sz="1500" b="1" dirty="0">
              <a:solidFill>
                <a:srgbClr val="636466"/>
              </a:solidFill>
              <a:latin typeface="Novecento wide Normal" pitchFamily="50" charset="-18"/>
            </a:endParaRPr>
          </a:p>
        </p:txBody>
      </p:sp>
      <p:pic>
        <p:nvPicPr>
          <p:cNvPr id="4099" name="Picture 2" descr="C:\Users\oem\Dropbox\musk grafika\107_Urząd RPO\logo RZŚ\JPG\RZŚ_podstawowe.jpg"/>
          <p:cNvPicPr>
            <a:picLocks noChangeAspect="1" noChangeArrowheads="1"/>
          </p:cNvPicPr>
          <p:nvPr/>
        </p:nvPicPr>
        <p:blipFill>
          <a:blip r:embed="rId2" cstate="print"/>
          <a:srcRect/>
          <a:stretch>
            <a:fillRect/>
          </a:stretch>
        </p:blipFill>
        <p:spPr bwMode="auto">
          <a:xfrm>
            <a:off x="7667625" y="549275"/>
            <a:ext cx="1000125" cy="749300"/>
          </a:xfrm>
          <a:prstGeom prst="rect">
            <a:avLst/>
          </a:prstGeom>
          <a:noFill/>
          <a:ln w="9525">
            <a:noFill/>
            <a:miter lim="800000"/>
            <a:headEnd/>
            <a:tailEnd/>
          </a:ln>
        </p:spPr>
      </p:pic>
      <p:sp>
        <p:nvSpPr>
          <p:cNvPr id="4101" name="Rectangle 7"/>
          <p:cNvSpPr>
            <a:spLocks noChangeArrowheads="1"/>
          </p:cNvSpPr>
          <p:nvPr/>
        </p:nvSpPr>
        <p:spPr bwMode="auto">
          <a:xfrm>
            <a:off x="899592" y="1634266"/>
            <a:ext cx="7993062" cy="3970318"/>
          </a:xfrm>
          <a:prstGeom prst="rect">
            <a:avLst/>
          </a:prstGeom>
          <a:noFill/>
          <a:ln w="38100">
            <a:noFill/>
            <a:miter lim="800000"/>
            <a:headEnd/>
            <a:tailEnd/>
          </a:ln>
        </p:spPr>
        <p:txBody>
          <a:bodyPr>
            <a:spAutoFit/>
          </a:bodyPr>
          <a:lstStyle/>
          <a:p>
            <a:pPr marL="342900" indent="-342900" eaLnBrk="1" hangingPunct="1"/>
            <a:r>
              <a:rPr lang="pl-PL" dirty="0">
                <a:solidFill>
                  <a:srgbClr val="636466"/>
                </a:solidFill>
                <a:latin typeface="Lato" pitchFamily="34" charset="-18"/>
              </a:rPr>
              <a:t>REWITALIZACJA </a:t>
            </a:r>
            <a:r>
              <a:rPr lang="pl-PL" altLang="pl-PL" dirty="0" smtClean="0">
                <a:solidFill>
                  <a:srgbClr val="636466"/>
                </a:solidFill>
                <a:latin typeface="Lato" pitchFamily="34" charset="-18"/>
              </a:rPr>
              <a:t>/art. 2.1. ustawy o rewitalizacji/</a:t>
            </a:r>
          </a:p>
          <a:p>
            <a:pPr marL="342900" indent="-342900" eaLnBrk="1" hangingPunct="1"/>
            <a:endParaRPr lang="pl-PL" dirty="0">
              <a:solidFill>
                <a:srgbClr val="636466"/>
              </a:solidFill>
              <a:latin typeface="Lato" pitchFamily="34" charset="-18"/>
            </a:endParaRPr>
          </a:p>
          <a:p>
            <a:pPr marL="342900" indent="-342900" eaLnBrk="1" hangingPunct="1">
              <a:buFont typeface="Arial" charset="0"/>
              <a:buChar char="•"/>
            </a:pPr>
            <a:r>
              <a:rPr lang="pl-PL" dirty="0">
                <a:solidFill>
                  <a:srgbClr val="636466"/>
                </a:solidFill>
                <a:latin typeface="Lato" pitchFamily="34" charset="-18"/>
              </a:rPr>
              <a:t>stanowi </a:t>
            </a:r>
            <a:r>
              <a:rPr lang="pl-PL" u="sng" dirty="0">
                <a:solidFill>
                  <a:srgbClr val="636466"/>
                </a:solidFill>
                <a:latin typeface="Lato" pitchFamily="34" charset="-18"/>
              </a:rPr>
              <a:t>proces</a:t>
            </a:r>
            <a:r>
              <a:rPr lang="pl-PL" dirty="0">
                <a:solidFill>
                  <a:srgbClr val="636466"/>
                </a:solidFill>
                <a:latin typeface="Lato" pitchFamily="34" charset="-18"/>
              </a:rPr>
              <a:t> wyprowadzania ze stanu kryzysowego obszarów zdegradowanych, </a:t>
            </a:r>
            <a:endParaRPr lang="pl-PL" dirty="0" smtClean="0">
              <a:solidFill>
                <a:srgbClr val="636466"/>
              </a:solidFill>
              <a:latin typeface="Lato" pitchFamily="34" charset="-18"/>
            </a:endParaRPr>
          </a:p>
          <a:p>
            <a:pPr marL="342900" indent="-342900" eaLnBrk="1" hangingPunct="1">
              <a:buFont typeface="Arial" charset="0"/>
              <a:buChar char="•"/>
            </a:pPr>
            <a:endParaRPr lang="pl-PL" dirty="0">
              <a:solidFill>
                <a:srgbClr val="636466"/>
              </a:solidFill>
              <a:latin typeface="Lato" pitchFamily="34" charset="-18"/>
            </a:endParaRPr>
          </a:p>
          <a:p>
            <a:pPr marL="342900" indent="-342900" eaLnBrk="1" hangingPunct="1">
              <a:buFont typeface="Arial" charset="0"/>
              <a:buChar char="•"/>
            </a:pPr>
            <a:r>
              <a:rPr lang="pl-PL" dirty="0">
                <a:solidFill>
                  <a:srgbClr val="636466"/>
                </a:solidFill>
                <a:latin typeface="Lato" pitchFamily="34" charset="-18"/>
              </a:rPr>
              <a:t>prowadzony w </a:t>
            </a:r>
            <a:r>
              <a:rPr lang="pl-PL" u="sng" dirty="0">
                <a:solidFill>
                  <a:srgbClr val="636466"/>
                </a:solidFill>
                <a:latin typeface="Lato" pitchFamily="34" charset="-18"/>
              </a:rPr>
              <a:t>sposób kompleksowy</a:t>
            </a:r>
            <a:r>
              <a:rPr lang="pl-PL" dirty="0">
                <a:solidFill>
                  <a:srgbClr val="636466"/>
                </a:solidFill>
                <a:latin typeface="Lato" pitchFamily="34" charset="-18"/>
              </a:rPr>
              <a:t>, </a:t>
            </a:r>
            <a:r>
              <a:rPr lang="pl-PL" dirty="0" smtClean="0">
                <a:solidFill>
                  <a:srgbClr val="636466"/>
                </a:solidFill>
                <a:latin typeface="Lato" pitchFamily="34" charset="-18"/>
              </a:rPr>
              <a:t>poprzez </a:t>
            </a:r>
            <a:r>
              <a:rPr lang="pl-PL" u="sng" dirty="0">
                <a:solidFill>
                  <a:srgbClr val="636466"/>
                </a:solidFill>
                <a:latin typeface="Lato" pitchFamily="34" charset="-18"/>
              </a:rPr>
              <a:t>zintegrowane działania </a:t>
            </a:r>
            <a:r>
              <a:rPr lang="pl-PL" dirty="0">
                <a:solidFill>
                  <a:srgbClr val="636466"/>
                </a:solidFill>
                <a:latin typeface="Lato" pitchFamily="34" charset="-18"/>
              </a:rPr>
              <a:t>na rzecz lokalnej społeczności, przestrzeni i gospodarki, </a:t>
            </a:r>
            <a:r>
              <a:rPr lang="pl-PL" u="sng" dirty="0">
                <a:solidFill>
                  <a:srgbClr val="636466"/>
                </a:solidFill>
                <a:latin typeface="Lato" pitchFamily="34" charset="-18"/>
              </a:rPr>
              <a:t>skoncentrowane terytorialnie</a:t>
            </a:r>
            <a:r>
              <a:rPr lang="pl-PL" dirty="0">
                <a:solidFill>
                  <a:srgbClr val="636466"/>
                </a:solidFill>
                <a:latin typeface="Lato" pitchFamily="34" charset="-18"/>
              </a:rPr>
              <a:t>, </a:t>
            </a:r>
            <a:endParaRPr lang="pl-PL" dirty="0" smtClean="0">
              <a:solidFill>
                <a:srgbClr val="636466"/>
              </a:solidFill>
              <a:latin typeface="Lato" pitchFamily="34" charset="-18"/>
            </a:endParaRPr>
          </a:p>
          <a:p>
            <a:pPr marL="342900" indent="-342900" eaLnBrk="1" hangingPunct="1">
              <a:buFont typeface="Arial" charset="0"/>
              <a:buChar char="•"/>
            </a:pPr>
            <a:endParaRPr lang="pl-PL" dirty="0">
              <a:solidFill>
                <a:srgbClr val="636466"/>
              </a:solidFill>
              <a:latin typeface="Lato" pitchFamily="34" charset="-18"/>
            </a:endParaRPr>
          </a:p>
          <a:p>
            <a:pPr marL="342900" indent="-342900" eaLnBrk="1" hangingPunct="1">
              <a:buFont typeface="Arial" charset="0"/>
              <a:buChar char="•"/>
            </a:pPr>
            <a:r>
              <a:rPr lang="pl-PL" u="sng" dirty="0">
                <a:solidFill>
                  <a:srgbClr val="636466"/>
                </a:solidFill>
                <a:latin typeface="Lato" pitchFamily="34" charset="-18"/>
              </a:rPr>
              <a:t>prowadzone przez </a:t>
            </a:r>
            <a:r>
              <a:rPr lang="pl-PL" u="sng" dirty="0" err="1">
                <a:solidFill>
                  <a:srgbClr val="636466"/>
                </a:solidFill>
                <a:latin typeface="Lato" pitchFamily="34" charset="-18"/>
              </a:rPr>
              <a:t>interesariuszy</a:t>
            </a:r>
            <a:r>
              <a:rPr lang="pl-PL" u="sng" dirty="0">
                <a:solidFill>
                  <a:srgbClr val="636466"/>
                </a:solidFill>
                <a:latin typeface="Lato" pitchFamily="34" charset="-18"/>
              </a:rPr>
              <a:t> </a:t>
            </a:r>
            <a:r>
              <a:rPr lang="pl-PL" dirty="0">
                <a:solidFill>
                  <a:srgbClr val="636466"/>
                </a:solidFill>
                <a:latin typeface="Lato" pitchFamily="34" charset="-18"/>
              </a:rPr>
              <a:t>rewitalizacji na podstawie gminnego programu rewitalizacji.</a:t>
            </a:r>
          </a:p>
          <a:p>
            <a:pPr marL="342900" indent="-342900" eaLnBrk="1" hangingPunct="1"/>
            <a:endParaRPr lang="pl-PL" dirty="0">
              <a:solidFill>
                <a:srgbClr val="636466"/>
              </a:solidFill>
              <a:latin typeface="Lato" pitchFamily="34" charset="-18"/>
            </a:endParaRPr>
          </a:p>
          <a:p>
            <a:pPr marL="342900" indent="-342900" eaLnBrk="1" hangingPunct="1">
              <a:buFont typeface="Arial" pitchFamily="34" charset="0"/>
              <a:buChar char="•"/>
            </a:pPr>
            <a:r>
              <a:rPr lang="pl-PL" altLang="pl-PL" i="1" dirty="0" smtClean="0">
                <a:solidFill>
                  <a:srgbClr val="636466"/>
                </a:solidFill>
                <a:latin typeface="Lato" pitchFamily="34" charset="-18"/>
              </a:rPr>
              <a:t>czyli teraz problemy oraz pobudzanie potencjału społeczności lokalnej są stawiane na pierwszym miejscu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4"/>
          <p:cNvSpPr txBox="1">
            <a:spLocks noChangeArrowheads="1"/>
          </p:cNvSpPr>
          <p:nvPr/>
        </p:nvSpPr>
        <p:spPr bwMode="auto">
          <a:xfrm>
            <a:off x="6593052" y="2132856"/>
            <a:ext cx="2448272" cy="2185214"/>
          </a:xfrm>
          <a:prstGeom prst="rect">
            <a:avLst/>
          </a:prstGeom>
          <a:noFill/>
          <a:ln w="76200">
            <a:solidFill>
              <a:srgbClr val="636466"/>
            </a:solidFill>
            <a:miter lim="800000"/>
            <a:headEnd/>
            <a:tailEnd/>
          </a:ln>
        </p:spPr>
        <p:txBody>
          <a:bodyPr wrap="square">
            <a:spAutoFit/>
          </a:bodyPr>
          <a:lstStyle/>
          <a:p>
            <a:pPr eaLnBrk="1" hangingPunct="1"/>
            <a:endParaRPr lang="pl-PL" altLang="pl-PL" sz="1600" dirty="0">
              <a:solidFill>
                <a:srgbClr val="636466"/>
              </a:solidFill>
              <a:latin typeface="Novecento wide Normal" pitchFamily="50" charset="-18"/>
            </a:endParaRPr>
          </a:p>
          <a:p>
            <a:pPr algn="ctr" eaLnBrk="1" hangingPunct="1">
              <a:buFont typeface="Arial" charset="0"/>
              <a:buNone/>
            </a:pPr>
            <a:r>
              <a:rPr lang="pl-PL" altLang="pl-PL" sz="2400" b="1" dirty="0" smtClean="0">
                <a:solidFill>
                  <a:srgbClr val="636466"/>
                </a:solidFill>
                <a:latin typeface="Novecento wide Book" pitchFamily="50" charset="-18"/>
              </a:rPr>
              <a:t>#3</a:t>
            </a:r>
          </a:p>
          <a:p>
            <a:pPr algn="ctr" eaLnBrk="1" hangingPunct="1">
              <a:buFont typeface="Arial" charset="0"/>
              <a:buNone/>
            </a:pPr>
            <a:r>
              <a:rPr lang="pl-PL" altLang="pl-PL" sz="2400" b="1" dirty="0" smtClean="0">
                <a:solidFill>
                  <a:srgbClr val="636466"/>
                </a:solidFill>
                <a:latin typeface="Novecento wide Book" pitchFamily="50" charset="-18"/>
              </a:rPr>
              <a:t>analiza macierzy dóbr miejskich </a:t>
            </a:r>
          </a:p>
        </p:txBody>
      </p:sp>
      <p:pic>
        <p:nvPicPr>
          <p:cNvPr id="21507" name="Picture 2" descr="C:\Users\oem\Dropbox\musk grafika\107_Urząd RPO\logo RZŚ\JPG\RZŚ_podstawowe.jpg"/>
          <p:cNvPicPr>
            <a:picLocks noChangeAspect="1" noChangeArrowheads="1"/>
          </p:cNvPicPr>
          <p:nvPr/>
        </p:nvPicPr>
        <p:blipFill>
          <a:blip r:embed="rId2" cstate="print"/>
          <a:srcRect/>
          <a:stretch>
            <a:fillRect/>
          </a:stretch>
        </p:blipFill>
        <p:spPr bwMode="auto">
          <a:xfrm>
            <a:off x="7667625" y="549275"/>
            <a:ext cx="1000125" cy="749300"/>
          </a:xfrm>
          <a:prstGeom prst="rect">
            <a:avLst/>
          </a:prstGeom>
          <a:noFill/>
          <a:ln w="9525">
            <a:noFill/>
            <a:miter lim="800000"/>
            <a:headEnd/>
            <a:tailEnd/>
          </a:ln>
        </p:spPr>
      </p:pic>
      <p:sp>
        <p:nvSpPr>
          <p:cNvPr id="40961"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800" b="0" i="0" u="none" strike="noStrike" cap="none" normalizeH="0" baseline="0" smtClean="0">
                <a:ln>
                  <a:noFill/>
                </a:ln>
                <a:solidFill>
                  <a:schemeClr val="tx1"/>
                </a:solidFill>
                <a:effectLst/>
                <a:latin typeface="Arial" pitchFamily="34" charset="0"/>
                <a:cs typeface="Arial" pitchFamily="34" charset="0"/>
              </a:rPr>
              <a:t/>
            </a:r>
            <a:br>
              <a:rPr kumimoji="0" lang="pl-PL" sz="1800" b="0" i="0" u="none" strike="noStrike" cap="none" normalizeH="0" baseline="0" smtClean="0">
                <a:ln>
                  <a:noFill/>
                </a:ln>
                <a:solidFill>
                  <a:schemeClr val="tx1"/>
                </a:solidFill>
                <a:effectLst/>
                <a:latin typeface="Arial" pitchFamily="34" charset="0"/>
                <a:cs typeface="Arial" pitchFamily="34" charset="0"/>
              </a:rPr>
            </a:b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40962" name="Rectangle 2"/>
          <p:cNvSpPr>
            <a:spLocks noChangeArrowheads="1"/>
          </p:cNvSpPr>
          <p:nvPr/>
        </p:nvSpPr>
        <p:spPr bwMode="auto">
          <a:xfrm>
            <a:off x="0" y="0"/>
            <a:ext cx="3017838" cy="9525"/>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409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800" b="0" i="0" u="none" strike="noStrike" cap="none" normalizeH="0" baseline="0" smtClean="0">
                <a:ln>
                  <a:noFill/>
                </a:ln>
                <a:solidFill>
                  <a:schemeClr val="tx1"/>
                </a:solidFill>
                <a:effectLst/>
                <a:latin typeface="Arial" pitchFamily="34" charset="0"/>
                <a:cs typeface="Arial" pitchFamily="34" charset="0"/>
              </a:rPr>
              <a:t/>
            </a:r>
            <a:br>
              <a:rPr kumimoji="0" lang="pl-PL" sz="1800" b="0" i="0" u="none" strike="noStrike" cap="none" normalizeH="0" baseline="0" smtClean="0">
                <a:ln>
                  <a:noFill/>
                </a:ln>
                <a:solidFill>
                  <a:schemeClr val="tx1"/>
                </a:solidFill>
                <a:effectLst/>
                <a:latin typeface="Arial" pitchFamily="34" charset="0"/>
                <a:cs typeface="Arial" pitchFamily="34" charset="0"/>
              </a:rPr>
            </a:b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40965" name="Rectangle 5"/>
          <p:cNvSpPr>
            <a:spLocks noChangeArrowheads="1"/>
          </p:cNvSpPr>
          <p:nvPr/>
        </p:nvSpPr>
        <p:spPr bwMode="auto">
          <a:xfrm>
            <a:off x="0" y="0"/>
            <a:ext cx="3017838" cy="9525"/>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0" name="Diagram 9"/>
          <p:cNvGraphicFramePr/>
          <p:nvPr/>
        </p:nvGraphicFramePr>
        <p:xfrm>
          <a:off x="155984" y="844248"/>
          <a:ext cx="6336704"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4"/>
          <p:cNvSpPr txBox="1">
            <a:spLocks noChangeArrowheads="1"/>
          </p:cNvSpPr>
          <p:nvPr/>
        </p:nvSpPr>
        <p:spPr bwMode="auto">
          <a:xfrm>
            <a:off x="539552" y="188640"/>
            <a:ext cx="6912768" cy="1077218"/>
          </a:xfrm>
          <a:prstGeom prst="rect">
            <a:avLst/>
          </a:prstGeom>
          <a:noFill/>
          <a:ln w="76200">
            <a:solidFill>
              <a:srgbClr val="636466"/>
            </a:solidFill>
            <a:miter lim="800000"/>
            <a:headEnd/>
            <a:tailEnd/>
          </a:ln>
        </p:spPr>
        <p:txBody>
          <a:bodyPr wrap="square">
            <a:spAutoFit/>
          </a:bodyPr>
          <a:lstStyle/>
          <a:p>
            <a:pPr eaLnBrk="1" hangingPunct="1"/>
            <a:endParaRPr lang="pl-PL" altLang="pl-PL" sz="1600" dirty="0">
              <a:solidFill>
                <a:srgbClr val="636466"/>
              </a:solidFill>
              <a:latin typeface="Novecento wide Normal" pitchFamily="50" charset="-18"/>
            </a:endParaRPr>
          </a:p>
          <a:p>
            <a:pPr algn="ctr" eaLnBrk="1" hangingPunct="1">
              <a:buFont typeface="Arial" charset="0"/>
              <a:buNone/>
            </a:pPr>
            <a:r>
              <a:rPr lang="pl-PL" altLang="pl-PL" sz="2400" b="1" dirty="0" smtClean="0">
                <a:solidFill>
                  <a:srgbClr val="636466"/>
                </a:solidFill>
                <a:latin typeface="Novecento wide Book" pitchFamily="50" charset="-18"/>
              </a:rPr>
              <a:t>#4(koncepcja miejskich dóbr wspólnych) </a:t>
            </a:r>
          </a:p>
        </p:txBody>
      </p:sp>
      <p:pic>
        <p:nvPicPr>
          <p:cNvPr id="21507" name="Picture 2" descr="C:\Users\oem\Dropbox\musk grafika\107_Urząd RPO\logo RZŚ\JPG\RZŚ_podstawowe.jpg"/>
          <p:cNvPicPr>
            <a:picLocks noChangeAspect="1" noChangeArrowheads="1"/>
          </p:cNvPicPr>
          <p:nvPr/>
        </p:nvPicPr>
        <p:blipFill>
          <a:blip r:embed="rId2" cstate="print"/>
          <a:srcRect/>
          <a:stretch>
            <a:fillRect/>
          </a:stretch>
        </p:blipFill>
        <p:spPr bwMode="auto">
          <a:xfrm>
            <a:off x="7667625" y="549275"/>
            <a:ext cx="1000125" cy="749300"/>
          </a:xfrm>
          <a:prstGeom prst="rect">
            <a:avLst/>
          </a:prstGeom>
          <a:noFill/>
          <a:ln w="9525">
            <a:noFill/>
            <a:miter lim="800000"/>
            <a:headEnd/>
            <a:tailEnd/>
          </a:ln>
        </p:spPr>
      </p:pic>
      <p:sp>
        <p:nvSpPr>
          <p:cNvPr id="40961"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800" b="0" i="0" u="none" strike="noStrike" cap="none" normalizeH="0" baseline="0" smtClean="0">
                <a:ln>
                  <a:noFill/>
                </a:ln>
                <a:solidFill>
                  <a:schemeClr val="tx1"/>
                </a:solidFill>
                <a:effectLst/>
                <a:latin typeface="Arial" pitchFamily="34" charset="0"/>
                <a:cs typeface="Arial" pitchFamily="34" charset="0"/>
              </a:rPr>
              <a:t/>
            </a:r>
            <a:br>
              <a:rPr kumimoji="0" lang="pl-PL" sz="1800" b="0" i="0" u="none" strike="noStrike" cap="none" normalizeH="0" baseline="0" smtClean="0">
                <a:ln>
                  <a:noFill/>
                </a:ln>
                <a:solidFill>
                  <a:schemeClr val="tx1"/>
                </a:solidFill>
                <a:effectLst/>
                <a:latin typeface="Arial" pitchFamily="34" charset="0"/>
                <a:cs typeface="Arial" pitchFamily="34" charset="0"/>
              </a:rPr>
            </a:b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40962" name="Rectangle 2"/>
          <p:cNvSpPr>
            <a:spLocks noChangeArrowheads="1"/>
          </p:cNvSpPr>
          <p:nvPr/>
        </p:nvSpPr>
        <p:spPr bwMode="auto">
          <a:xfrm>
            <a:off x="0" y="0"/>
            <a:ext cx="3017838" cy="9525"/>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409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800" b="0" i="0" u="none" strike="noStrike" cap="none" normalizeH="0" baseline="0" smtClean="0">
                <a:ln>
                  <a:noFill/>
                </a:ln>
                <a:solidFill>
                  <a:schemeClr val="tx1"/>
                </a:solidFill>
                <a:effectLst/>
                <a:latin typeface="Arial" pitchFamily="34" charset="0"/>
                <a:cs typeface="Arial" pitchFamily="34" charset="0"/>
              </a:rPr>
              <a:t/>
            </a:r>
            <a:br>
              <a:rPr kumimoji="0" lang="pl-PL" sz="1800" b="0" i="0" u="none" strike="noStrike" cap="none" normalizeH="0" baseline="0" smtClean="0">
                <a:ln>
                  <a:noFill/>
                </a:ln>
                <a:solidFill>
                  <a:schemeClr val="tx1"/>
                </a:solidFill>
                <a:effectLst/>
                <a:latin typeface="Arial" pitchFamily="34" charset="0"/>
                <a:cs typeface="Arial" pitchFamily="34" charset="0"/>
              </a:rPr>
            </a:b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40965" name="Rectangle 5"/>
          <p:cNvSpPr>
            <a:spLocks noChangeArrowheads="1"/>
          </p:cNvSpPr>
          <p:nvPr/>
        </p:nvSpPr>
        <p:spPr bwMode="auto">
          <a:xfrm>
            <a:off x="0" y="0"/>
            <a:ext cx="3017838" cy="9525"/>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2" name="Diagram 11"/>
          <p:cNvGraphicFramePr/>
          <p:nvPr/>
        </p:nvGraphicFramePr>
        <p:xfrm>
          <a:off x="539552" y="1556792"/>
          <a:ext cx="8079298"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4"/>
          <p:cNvSpPr txBox="1">
            <a:spLocks noChangeArrowheads="1"/>
          </p:cNvSpPr>
          <p:nvPr/>
        </p:nvSpPr>
        <p:spPr bwMode="auto">
          <a:xfrm>
            <a:off x="467544" y="336596"/>
            <a:ext cx="6912768" cy="830997"/>
          </a:xfrm>
          <a:prstGeom prst="rect">
            <a:avLst/>
          </a:prstGeom>
          <a:noFill/>
          <a:ln w="76200">
            <a:solidFill>
              <a:srgbClr val="636466"/>
            </a:solidFill>
            <a:miter lim="800000"/>
            <a:headEnd/>
            <a:tailEnd/>
          </a:ln>
        </p:spPr>
        <p:txBody>
          <a:bodyPr wrap="square">
            <a:spAutoFit/>
          </a:bodyPr>
          <a:lstStyle/>
          <a:p>
            <a:pPr eaLnBrk="1" hangingPunct="1"/>
            <a:r>
              <a:rPr lang="pl-PL" altLang="pl-PL" sz="2400" b="1" dirty="0" smtClean="0">
                <a:solidFill>
                  <a:srgbClr val="636466"/>
                </a:solidFill>
                <a:latin typeface="Novecento wide Book" pitchFamily="50" charset="-18"/>
              </a:rPr>
              <a:t>#5 zalety i wady różnych form partycypacji społecznej</a:t>
            </a:r>
          </a:p>
        </p:txBody>
      </p:sp>
      <p:pic>
        <p:nvPicPr>
          <p:cNvPr id="21507" name="Picture 2" descr="C:\Users\oem\Dropbox\musk grafika\107_Urząd RPO\logo RZŚ\JPG\RZŚ_podstawowe.jpg"/>
          <p:cNvPicPr>
            <a:picLocks noChangeAspect="1" noChangeArrowheads="1"/>
          </p:cNvPicPr>
          <p:nvPr/>
        </p:nvPicPr>
        <p:blipFill>
          <a:blip r:embed="rId2" cstate="print"/>
          <a:srcRect/>
          <a:stretch>
            <a:fillRect/>
          </a:stretch>
        </p:blipFill>
        <p:spPr bwMode="auto">
          <a:xfrm>
            <a:off x="7667625" y="549275"/>
            <a:ext cx="1000125" cy="749300"/>
          </a:xfrm>
          <a:prstGeom prst="rect">
            <a:avLst/>
          </a:prstGeom>
          <a:noFill/>
          <a:ln w="9525">
            <a:noFill/>
            <a:miter lim="800000"/>
            <a:headEnd/>
            <a:tailEnd/>
          </a:ln>
        </p:spPr>
      </p:pic>
      <p:sp>
        <p:nvSpPr>
          <p:cNvPr id="40961"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800" b="0" i="0" u="none" strike="noStrike" cap="none" normalizeH="0" baseline="0" smtClean="0">
                <a:ln>
                  <a:noFill/>
                </a:ln>
                <a:solidFill>
                  <a:schemeClr val="tx1"/>
                </a:solidFill>
                <a:effectLst/>
                <a:latin typeface="Arial" pitchFamily="34" charset="0"/>
                <a:cs typeface="Arial" pitchFamily="34" charset="0"/>
              </a:rPr>
              <a:t/>
            </a:r>
            <a:br>
              <a:rPr kumimoji="0" lang="pl-PL" sz="1800" b="0" i="0" u="none" strike="noStrike" cap="none" normalizeH="0" baseline="0" smtClean="0">
                <a:ln>
                  <a:noFill/>
                </a:ln>
                <a:solidFill>
                  <a:schemeClr val="tx1"/>
                </a:solidFill>
                <a:effectLst/>
                <a:latin typeface="Arial" pitchFamily="34" charset="0"/>
                <a:cs typeface="Arial" pitchFamily="34" charset="0"/>
              </a:rPr>
            </a:b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40962" name="Rectangle 2"/>
          <p:cNvSpPr>
            <a:spLocks noChangeArrowheads="1"/>
          </p:cNvSpPr>
          <p:nvPr/>
        </p:nvSpPr>
        <p:spPr bwMode="auto">
          <a:xfrm>
            <a:off x="0" y="0"/>
            <a:ext cx="3017838" cy="9525"/>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409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800" b="0" i="0" u="none" strike="noStrike" cap="none" normalizeH="0" baseline="0" smtClean="0">
                <a:ln>
                  <a:noFill/>
                </a:ln>
                <a:solidFill>
                  <a:schemeClr val="tx1"/>
                </a:solidFill>
                <a:effectLst/>
                <a:latin typeface="Arial" pitchFamily="34" charset="0"/>
                <a:cs typeface="Arial" pitchFamily="34" charset="0"/>
              </a:rPr>
              <a:t/>
            </a:r>
            <a:br>
              <a:rPr kumimoji="0" lang="pl-PL" sz="1800" b="0" i="0" u="none" strike="noStrike" cap="none" normalizeH="0" baseline="0" smtClean="0">
                <a:ln>
                  <a:noFill/>
                </a:ln>
                <a:solidFill>
                  <a:schemeClr val="tx1"/>
                </a:solidFill>
                <a:effectLst/>
                <a:latin typeface="Arial" pitchFamily="34" charset="0"/>
                <a:cs typeface="Arial" pitchFamily="34" charset="0"/>
              </a:rPr>
            </a:b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40965" name="Rectangle 5"/>
          <p:cNvSpPr>
            <a:spLocks noChangeArrowheads="1"/>
          </p:cNvSpPr>
          <p:nvPr/>
        </p:nvSpPr>
        <p:spPr bwMode="auto">
          <a:xfrm>
            <a:off x="0" y="0"/>
            <a:ext cx="3017838" cy="9525"/>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9" name="Rectangle 7"/>
          <p:cNvSpPr>
            <a:spLocks noChangeArrowheads="1"/>
          </p:cNvSpPr>
          <p:nvPr/>
        </p:nvSpPr>
        <p:spPr bwMode="auto">
          <a:xfrm>
            <a:off x="1115616" y="1494664"/>
            <a:ext cx="7776864" cy="4093428"/>
          </a:xfrm>
          <a:prstGeom prst="rect">
            <a:avLst/>
          </a:prstGeom>
          <a:noFill/>
          <a:ln w="38100">
            <a:noFill/>
            <a:miter lim="800000"/>
            <a:headEnd/>
            <a:tailEnd/>
          </a:ln>
        </p:spPr>
        <p:txBody>
          <a:bodyPr wrap="square">
            <a:spAutoFit/>
          </a:bodyPr>
          <a:lstStyle/>
          <a:p>
            <a:pPr marL="342900" indent="-342900" eaLnBrk="1" hangingPunct="1">
              <a:buFont typeface="+mj-lt"/>
              <a:buAutoNum type="arabicPeriod"/>
            </a:pPr>
            <a:r>
              <a:rPr lang="pl-PL" sz="2000" dirty="0" smtClean="0">
                <a:solidFill>
                  <a:srgbClr val="636466"/>
                </a:solidFill>
                <a:latin typeface="Lato" pitchFamily="34" charset="-18"/>
              </a:rPr>
              <a:t>Wizyty studialne i spacery badawcze</a:t>
            </a:r>
          </a:p>
          <a:p>
            <a:pPr marL="342900" indent="-342900" eaLnBrk="1" hangingPunct="1">
              <a:buFont typeface="+mj-lt"/>
              <a:buAutoNum type="arabicPeriod"/>
            </a:pPr>
            <a:endParaRPr lang="pl-PL" sz="2000" dirty="0" smtClean="0">
              <a:solidFill>
                <a:srgbClr val="636466"/>
              </a:solidFill>
              <a:latin typeface="Lato" pitchFamily="34" charset="-18"/>
            </a:endParaRPr>
          </a:p>
          <a:p>
            <a:pPr marL="342900" indent="-342900" eaLnBrk="1" hangingPunct="1">
              <a:buFont typeface="+mj-lt"/>
              <a:buAutoNum type="arabicPeriod"/>
            </a:pPr>
            <a:r>
              <a:rPr lang="pl-PL" sz="2000" dirty="0" smtClean="0">
                <a:solidFill>
                  <a:srgbClr val="636466"/>
                </a:solidFill>
                <a:latin typeface="Lato" pitchFamily="34" charset="-18"/>
              </a:rPr>
              <a:t>Kawiarnia obywatelska </a:t>
            </a:r>
          </a:p>
          <a:p>
            <a:pPr marL="342900" indent="-342900" eaLnBrk="1" hangingPunct="1">
              <a:buFont typeface="+mj-lt"/>
              <a:buAutoNum type="arabicPeriod"/>
            </a:pPr>
            <a:endParaRPr lang="pl-PL" sz="2000" dirty="0" smtClean="0">
              <a:solidFill>
                <a:srgbClr val="636466"/>
              </a:solidFill>
              <a:latin typeface="Lato" pitchFamily="34" charset="-18"/>
            </a:endParaRPr>
          </a:p>
          <a:p>
            <a:pPr marL="342900" indent="-342900" eaLnBrk="1" hangingPunct="1">
              <a:buFont typeface="+mj-lt"/>
              <a:buAutoNum type="arabicPeriod"/>
            </a:pPr>
            <a:r>
              <a:rPr lang="pl-PL" sz="2000" dirty="0" smtClean="0">
                <a:solidFill>
                  <a:srgbClr val="636466"/>
                </a:solidFill>
                <a:latin typeface="Lato" pitchFamily="34" charset="-18"/>
              </a:rPr>
              <a:t>Warsztaty </a:t>
            </a:r>
            <a:r>
              <a:rPr lang="pl-PL" sz="2000" dirty="0" err="1" smtClean="0">
                <a:solidFill>
                  <a:srgbClr val="636466"/>
                </a:solidFill>
                <a:latin typeface="Lato" pitchFamily="34" charset="-18"/>
              </a:rPr>
              <a:t>Charette</a:t>
            </a:r>
            <a:endParaRPr lang="pl-PL" sz="2000" dirty="0" smtClean="0">
              <a:solidFill>
                <a:srgbClr val="636466"/>
              </a:solidFill>
              <a:latin typeface="Lato" pitchFamily="34" charset="-18"/>
            </a:endParaRPr>
          </a:p>
          <a:p>
            <a:pPr marL="342900" indent="-342900" eaLnBrk="1" hangingPunct="1">
              <a:buFont typeface="+mj-lt"/>
              <a:buAutoNum type="arabicPeriod"/>
            </a:pPr>
            <a:endParaRPr lang="pl-PL" sz="2000" dirty="0" smtClean="0">
              <a:solidFill>
                <a:srgbClr val="636466"/>
              </a:solidFill>
              <a:latin typeface="Lato" pitchFamily="34" charset="-18"/>
            </a:endParaRPr>
          </a:p>
          <a:p>
            <a:pPr marL="342900" indent="-342900" eaLnBrk="1" hangingPunct="1">
              <a:buFont typeface="+mj-lt"/>
              <a:buAutoNum type="arabicPeriod"/>
            </a:pPr>
            <a:r>
              <a:rPr lang="pl-PL" sz="2000" dirty="0" smtClean="0">
                <a:solidFill>
                  <a:srgbClr val="636466"/>
                </a:solidFill>
                <a:latin typeface="Lato" pitchFamily="34" charset="-18"/>
              </a:rPr>
              <a:t>Budżet partycypacyjny</a:t>
            </a:r>
          </a:p>
          <a:p>
            <a:pPr marL="342900" indent="-342900" eaLnBrk="1" hangingPunct="1">
              <a:buFont typeface="+mj-lt"/>
              <a:buAutoNum type="arabicPeriod"/>
            </a:pPr>
            <a:endParaRPr lang="pl-PL" sz="2000" dirty="0" smtClean="0">
              <a:solidFill>
                <a:srgbClr val="636466"/>
              </a:solidFill>
              <a:latin typeface="Lato" pitchFamily="34" charset="-18"/>
            </a:endParaRPr>
          </a:p>
          <a:p>
            <a:pPr marL="342900" indent="-342900" eaLnBrk="1" hangingPunct="1">
              <a:buFont typeface="+mj-lt"/>
              <a:buAutoNum type="arabicPeriod"/>
            </a:pPr>
            <a:r>
              <a:rPr lang="pl-PL" sz="2000" dirty="0" smtClean="0">
                <a:solidFill>
                  <a:srgbClr val="636466"/>
                </a:solidFill>
                <a:latin typeface="Lato" pitchFamily="34" charset="-18"/>
              </a:rPr>
              <a:t>Panel obywatelski </a:t>
            </a:r>
          </a:p>
          <a:p>
            <a:pPr marL="342900" indent="-342900" eaLnBrk="1" hangingPunct="1">
              <a:buFont typeface="+mj-lt"/>
              <a:buAutoNum type="arabicPeriod"/>
            </a:pPr>
            <a:endParaRPr lang="pl-PL" sz="2000" dirty="0" smtClean="0">
              <a:solidFill>
                <a:srgbClr val="636466"/>
              </a:solidFill>
              <a:latin typeface="Lato" pitchFamily="34" charset="-18"/>
            </a:endParaRPr>
          </a:p>
          <a:p>
            <a:pPr marL="342900" indent="-342900" eaLnBrk="1" hangingPunct="1">
              <a:buFont typeface="+mj-lt"/>
              <a:buAutoNum type="arabicPeriod"/>
            </a:pPr>
            <a:r>
              <a:rPr lang="pl-PL" sz="2000" dirty="0" smtClean="0">
                <a:solidFill>
                  <a:srgbClr val="636466"/>
                </a:solidFill>
                <a:latin typeface="Lato" pitchFamily="34" charset="-18"/>
              </a:rPr>
              <a:t>Miejskie laboratorium i eksperymenty terenowe</a:t>
            </a:r>
          </a:p>
          <a:p>
            <a:pPr marL="342900" indent="-342900" eaLnBrk="1" hangingPunct="1">
              <a:buFont typeface="+mj-lt"/>
              <a:buAutoNum type="arabicPeriod"/>
            </a:pPr>
            <a:endParaRPr lang="pl-PL" sz="2000" dirty="0" smtClean="0">
              <a:solidFill>
                <a:srgbClr val="636466"/>
              </a:solidFill>
              <a:latin typeface="Lato" pitchFamily="34" charset="-18"/>
            </a:endParaRPr>
          </a:p>
          <a:p>
            <a:pPr marL="342900" indent="-342900" eaLnBrk="1" hangingPunct="1">
              <a:buFont typeface="+mj-lt"/>
              <a:buAutoNum type="arabicPeriod"/>
            </a:pPr>
            <a:r>
              <a:rPr lang="pl-PL" sz="2000" dirty="0" smtClean="0">
                <a:solidFill>
                  <a:srgbClr val="636466"/>
                </a:solidFill>
                <a:latin typeface="Lato" pitchFamily="34" charset="-18"/>
              </a:rPr>
              <a:t>Inne….</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2"/>
          <p:cNvSpPr txBox="1">
            <a:spLocks noChangeArrowheads="1"/>
          </p:cNvSpPr>
          <p:nvPr/>
        </p:nvSpPr>
        <p:spPr bwMode="auto">
          <a:xfrm>
            <a:off x="4716463" y="2997200"/>
            <a:ext cx="3816350" cy="954088"/>
          </a:xfrm>
          <a:prstGeom prst="rect">
            <a:avLst/>
          </a:prstGeom>
          <a:noFill/>
          <a:ln w="76200">
            <a:solidFill>
              <a:srgbClr val="636466"/>
            </a:solidFill>
            <a:miter lim="800000"/>
            <a:headEnd/>
            <a:tailEnd/>
          </a:ln>
        </p:spPr>
        <p:txBody>
          <a:bodyPr>
            <a:spAutoFit/>
          </a:bodyPr>
          <a:lstStyle/>
          <a:p>
            <a:pPr algn="ctr" eaLnBrk="1" hangingPunct="1"/>
            <a:endParaRPr lang="pl-PL" altLang="pl-PL" sz="1600" b="1">
              <a:solidFill>
                <a:srgbClr val="636466"/>
              </a:solidFill>
              <a:latin typeface="Novecento wide Normal" pitchFamily="50" charset="-18"/>
            </a:endParaRPr>
          </a:p>
          <a:p>
            <a:pPr algn="ctr" eaLnBrk="1" hangingPunct="1"/>
            <a:r>
              <a:rPr lang="pl-PL" altLang="pl-PL" b="1">
                <a:solidFill>
                  <a:srgbClr val="636466"/>
                </a:solidFill>
                <a:latin typeface="Novecento wide Book" pitchFamily="50" charset="-18"/>
              </a:rPr>
              <a:t>  </a:t>
            </a:r>
            <a:r>
              <a:rPr lang="pl-PL" altLang="pl-PL" sz="2400" b="1">
                <a:solidFill>
                  <a:srgbClr val="636466"/>
                </a:solidFill>
                <a:latin typeface="Novecento wide Book" pitchFamily="50" charset="-18"/>
              </a:rPr>
              <a:t>Adam Polko</a:t>
            </a:r>
            <a:endParaRPr lang="pl-PL" altLang="pl-PL" sz="2400" b="1">
              <a:solidFill>
                <a:srgbClr val="636466"/>
              </a:solidFill>
              <a:latin typeface="Novecento wide Normal" pitchFamily="50" charset="-18"/>
            </a:endParaRPr>
          </a:p>
          <a:p>
            <a:pPr algn="ctr" eaLnBrk="1" hangingPunct="1"/>
            <a:endParaRPr lang="pl-PL" altLang="pl-PL" sz="1600" b="1">
              <a:solidFill>
                <a:srgbClr val="636466"/>
              </a:solidFill>
              <a:latin typeface="Novecento wide Normal" pitchFamily="50" charset="-18"/>
            </a:endParaRPr>
          </a:p>
        </p:txBody>
      </p:sp>
      <p:pic>
        <p:nvPicPr>
          <p:cNvPr id="22531" name="Picture 3" descr="C:\Users\oem\Desktop\RZŚ_negatyw.png"/>
          <p:cNvPicPr>
            <a:picLocks noChangeAspect="1" noChangeArrowheads="1"/>
          </p:cNvPicPr>
          <p:nvPr/>
        </p:nvPicPr>
        <p:blipFill>
          <a:blip r:embed="rId2" cstate="print"/>
          <a:srcRect/>
          <a:stretch>
            <a:fillRect/>
          </a:stretch>
        </p:blipFill>
        <p:spPr bwMode="auto">
          <a:xfrm>
            <a:off x="323850" y="404813"/>
            <a:ext cx="3402013" cy="6192837"/>
          </a:xfrm>
          <a:prstGeom prst="rect">
            <a:avLst/>
          </a:prstGeom>
          <a:noFill/>
          <a:ln w="9525">
            <a:noFill/>
            <a:miter lim="800000"/>
            <a:headEnd/>
            <a:tailEnd/>
          </a:ln>
        </p:spPr>
      </p:pic>
      <p:sp>
        <p:nvSpPr>
          <p:cNvPr id="5" name="Rectangle 7"/>
          <p:cNvSpPr>
            <a:spLocks noChangeArrowheads="1"/>
          </p:cNvSpPr>
          <p:nvPr/>
        </p:nvSpPr>
        <p:spPr bwMode="auto">
          <a:xfrm>
            <a:off x="4771231" y="4221088"/>
            <a:ext cx="3790156" cy="1077218"/>
          </a:xfrm>
          <a:prstGeom prst="rect">
            <a:avLst/>
          </a:prstGeom>
          <a:noFill/>
          <a:ln w="38100">
            <a:solidFill>
              <a:srgbClr val="636466"/>
            </a:solidFill>
            <a:miter lim="800000"/>
            <a:headEnd/>
            <a:tailEnd/>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pl-PL" sz="1600" dirty="0" smtClean="0">
                <a:solidFill>
                  <a:schemeClr val="tx1">
                    <a:lumMod val="65000"/>
                    <a:lumOff val="35000"/>
                  </a:schemeClr>
                </a:solidFill>
                <a:latin typeface="Lato" panose="020F0502020204030203" pitchFamily="34" charset="-18"/>
                <a:cs typeface="Arial" panose="020B0604020202020204" pitchFamily="34" charset="0"/>
              </a:rPr>
              <a:t>Uniwersytet Ekonomiczny w Katowicach</a:t>
            </a:r>
          </a:p>
          <a:p>
            <a:pPr algn="ctr" eaLnBrk="1" hangingPunct="1">
              <a:spcBef>
                <a:spcPct val="0"/>
              </a:spcBef>
              <a:buFontTx/>
              <a:buNone/>
              <a:defRPr/>
            </a:pPr>
            <a:r>
              <a:rPr lang="pl-PL" sz="1600" dirty="0" smtClean="0">
                <a:solidFill>
                  <a:schemeClr val="tx1">
                    <a:lumMod val="65000"/>
                    <a:lumOff val="35000"/>
                  </a:schemeClr>
                </a:solidFill>
                <a:latin typeface="Lato" panose="020F0502020204030203" pitchFamily="34" charset="-18"/>
                <a:cs typeface="Arial" panose="020B0604020202020204" pitchFamily="34" charset="0"/>
              </a:rPr>
              <a:t>Katedra Gospodarki Przestrzennej i Środowiskowej</a:t>
            </a:r>
            <a:endParaRPr lang="pl-PL" sz="1600" dirty="0" smtClean="0">
              <a:solidFill>
                <a:srgbClr val="636466"/>
              </a:solidFill>
              <a:latin typeface="Lato" panose="020F0502020204030203" pitchFamily="34" charset="-18"/>
              <a:cs typeface="Arial" panose="020B0604020202020204" pitchFamily="34" charset="0"/>
            </a:endParaRPr>
          </a:p>
        </p:txBody>
      </p:sp>
      <p:sp>
        <p:nvSpPr>
          <p:cNvPr id="6" name="Rectangle 7"/>
          <p:cNvSpPr>
            <a:spLocks noChangeArrowheads="1"/>
          </p:cNvSpPr>
          <p:nvPr/>
        </p:nvSpPr>
        <p:spPr bwMode="auto">
          <a:xfrm>
            <a:off x="4771231" y="5589240"/>
            <a:ext cx="3806825" cy="307975"/>
          </a:xfrm>
          <a:prstGeom prst="rect">
            <a:avLst/>
          </a:prstGeom>
          <a:noFill/>
          <a:ln w="19050">
            <a:solidFill>
              <a:srgbClr val="636466"/>
            </a:solidFill>
            <a:miter lim="800000"/>
            <a:headEnd/>
            <a:tailEnd/>
          </a:ln>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pl-PL" sz="1400" dirty="0" smtClean="0">
                <a:solidFill>
                  <a:schemeClr val="tx1">
                    <a:lumMod val="65000"/>
                    <a:lumOff val="35000"/>
                  </a:schemeClr>
                </a:solidFill>
                <a:latin typeface="Lato" panose="020F0502020204030203" pitchFamily="34" charset="-18"/>
                <a:cs typeface="Arial" panose="020B0604020202020204" pitchFamily="34" charset="0"/>
              </a:rPr>
              <a:t>e-mail: </a:t>
            </a:r>
            <a:r>
              <a:rPr lang="pl-PL" sz="1400" dirty="0" err="1" smtClean="0">
                <a:solidFill>
                  <a:schemeClr val="tx1">
                    <a:lumMod val="65000"/>
                    <a:lumOff val="35000"/>
                  </a:schemeClr>
                </a:solidFill>
                <a:latin typeface="Lato" panose="020F0502020204030203" pitchFamily="34" charset="-18"/>
                <a:cs typeface="Arial" panose="020B0604020202020204" pitchFamily="34" charset="0"/>
              </a:rPr>
              <a:t>adam.polko@ue.katowice.pl</a:t>
            </a:r>
            <a:endParaRPr lang="pl-PL" sz="1050" dirty="0" smtClean="0">
              <a:solidFill>
                <a:srgbClr val="636466"/>
              </a:solidFill>
              <a:latin typeface="Lato" panose="020F0502020204030203" pitchFamily="34" charset="-18"/>
              <a:cs typeface="Arial" panose="020B0604020202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4"/>
          <p:cNvSpPr txBox="1">
            <a:spLocks noChangeArrowheads="1"/>
          </p:cNvSpPr>
          <p:nvPr/>
        </p:nvSpPr>
        <p:spPr bwMode="auto">
          <a:xfrm>
            <a:off x="251520" y="359856"/>
            <a:ext cx="7200800" cy="938719"/>
          </a:xfrm>
          <a:prstGeom prst="rect">
            <a:avLst/>
          </a:prstGeom>
          <a:noFill/>
          <a:ln w="76200">
            <a:solidFill>
              <a:srgbClr val="636466"/>
            </a:solidFill>
            <a:miter lim="800000"/>
            <a:headEnd/>
            <a:tailEnd/>
          </a:ln>
        </p:spPr>
        <p:txBody>
          <a:bodyPr wrap="square">
            <a:spAutoFit/>
          </a:bodyPr>
          <a:lstStyle/>
          <a:p>
            <a:pPr eaLnBrk="1" hangingPunct="1"/>
            <a:endParaRPr lang="pl-PL" altLang="pl-PL" sz="1600" dirty="0">
              <a:solidFill>
                <a:srgbClr val="636466"/>
              </a:solidFill>
              <a:latin typeface="Novecento wide Normal" pitchFamily="50" charset="-18"/>
            </a:endParaRPr>
          </a:p>
          <a:p>
            <a:pPr algn="ctr" eaLnBrk="1" hangingPunct="1">
              <a:buFont typeface="Arial" charset="0"/>
              <a:buNone/>
            </a:pPr>
            <a:r>
              <a:rPr lang="pl-PL" altLang="pl-PL" sz="2400" b="1" dirty="0" smtClean="0">
                <a:solidFill>
                  <a:srgbClr val="636466"/>
                </a:solidFill>
                <a:latin typeface="Novecento wide Book" pitchFamily="50" charset="-18"/>
              </a:rPr>
              <a:t>#</a:t>
            </a:r>
            <a:r>
              <a:rPr lang="pl-PL" altLang="pl-PL" sz="2400" b="1" dirty="0" smtClean="0">
                <a:solidFill>
                  <a:srgbClr val="636466"/>
                </a:solidFill>
                <a:latin typeface="Novecento wide Book" pitchFamily="50" charset="-18"/>
              </a:rPr>
              <a:t>2A </a:t>
            </a:r>
            <a:r>
              <a:rPr lang="pl-PL" altLang="pl-PL" sz="2400" b="1" dirty="0">
                <a:solidFill>
                  <a:srgbClr val="636466"/>
                </a:solidFill>
                <a:latin typeface="Novecento wide Book" pitchFamily="50" charset="-18"/>
              </a:rPr>
              <a:t>Ustawowa </a:t>
            </a:r>
            <a:r>
              <a:rPr lang="pl-PL" altLang="pl-PL" sz="2400" b="1" dirty="0" smtClean="0">
                <a:solidFill>
                  <a:srgbClr val="636466"/>
                </a:solidFill>
                <a:latin typeface="Novecento wide Book" pitchFamily="50" charset="-18"/>
              </a:rPr>
              <a:t>definicja </a:t>
            </a:r>
            <a:r>
              <a:rPr lang="pl-PL" altLang="pl-PL" sz="2400" b="1" dirty="0" smtClean="0">
                <a:solidFill>
                  <a:srgbClr val="636466"/>
                </a:solidFill>
                <a:latin typeface="Novecento wide Book" pitchFamily="50" charset="-18"/>
              </a:rPr>
              <a:t>rewitalizacji - kompleksowość </a:t>
            </a:r>
            <a:endParaRPr lang="pl-PL" altLang="pl-PL" sz="2400" b="1" dirty="0" smtClean="0">
              <a:solidFill>
                <a:srgbClr val="636466"/>
              </a:solidFill>
              <a:latin typeface="Novecento wide Book" pitchFamily="50" charset="-18"/>
            </a:endParaRPr>
          </a:p>
          <a:p>
            <a:pPr algn="ctr" eaLnBrk="1" hangingPunct="1">
              <a:buFont typeface="Arial" charset="0"/>
              <a:buNone/>
            </a:pPr>
            <a:endParaRPr lang="pl-PL" altLang="pl-PL" sz="1500" b="1" dirty="0">
              <a:solidFill>
                <a:srgbClr val="636466"/>
              </a:solidFill>
              <a:latin typeface="Novecento wide Normal" pitchFamily="50" charset="-18"/>
            </a:endParaRPr>
          </a:p>
        </p:txBody>
      </p:sp>
      <p:pic>
        <p:nvPicPr>
          <p:cNvPr id="4099" name="Picture 2" descr="C:\Users\oem\Dropbox\musk grafika\107_Urząd RPO\logo RZŚ\JPG\RZŚ_podstawowe.jpg"/>
          <p:cNvPicPr>
            <a:picLocks noChangeAspect="1" noChangeArrowheads="1"/>
          </p:cNvPicPr>
          <p:nvPr/>
        </p:nvPicPr>
        <p:blipFill>
          <a:blip r:embed="rId2" cstate="print"/>
          <a:srcRect/>
          <a:stretch>
            <a:fillRect/>
          </a:stretch>
        </p:blipFill>
        <p:spPr bwMode="auto">
          <a:xfrm>
            <a:off x="7667625" y="549275"/>
            <a:ext cx="1000125" cy="749300"/>
          </a:xfrm>
          <a:prstGeom prst="rect">
            <a:avLst/>
          </a:prstGeom>
          <a:noFill/>
          <a:ln w="9525">
            <a:noFill/>
            <a:miter lim="800000"/>
            <a:headEnd/>
            <a:tailEnd/>
          </a:ln>
        </p:spPr>
      </p:pic>
      <p:graphicFrame>
        <p:nvGraphicFramePr>
          <p:cNvPr id="5" name="Diagram 4"/>
          <p:cNvGraphicFramePr/>
          <p:nvPr/>
        </p:nvGraphicFramePr>
        <p:xfrm>
          <a:off x="647056" y="1340768"/>
          <a:ext cx="7885384"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4"/>
          <p:cNvSpPr txBox="1">
            <a:spLocks noChangeArrowheads="1"/>
          </p:cNvSpPr>
          <p:nvPr/>
        </p:nvSpPr>
        <p:spPr bwMode="auto">
          <a:xfrm>
            <a:off x="251520" y="359856"/>
            <a:ext cx="7200800" cy="938719"/>
          </a:xfrm>
          <a:prstGeom prst="rect">
            <a:avLst/>
          </a:prstGeom>
          <a:noFill/>
          <a:ln w="76200">
            <a:solidFill>
              <a:srgbClr val="636466"/>
            </a:solidFill>
            <a:miter lim="800000"/>
            <a:headEnd/>
            <a:tailEnd/>
          </a:ln>
        </p:spPr>
        <p:txBody>
          <a:bodyPr wrap="square">
            <a:spAutoFit/>
          </a:bodyPr>
          <a:lstStyle/>
          <a:p>
            <a:pPr eaLnBrk="1" hangingPunct="1"/>
            <a:endParaRPr lang="pl-PL" altLang="pl-PL" sz="1600" dirty="0">
              <a:solidFill>
                <a:srgbClr val="636466"/>
              </a:solidFill>
              <a:latin typeface="Novecento wide Normal" pitchFamily="50" charset="-18"/>
            </a:endParaRPr>
          </a:p>
          <a:p>
            <a:pPr algn="ctr" eaLnBrk="1" hangingPunct="1">
              <a:buFont typeface="Arial" charset="0"/>
              <a:buNone/>
            </a:pPr>
            <a:r>
              <a:rPr lang="pl-PL" altLang="pl-PL" sz="2400" b="1" dirty="0" smtClean="0">
                <a:solidFill>
                  <a:srgbClr val="636466"/>
                </a:solidFill>
                <a:latin typeface="Novecento wide Book" pitchFamily="50" charset="-18"/>
              </a:rPr>
              <a:t>#</a:t>
            </a:r>
            <a:r>
              <a:rPr lang="pl-PL" altLang="pl-PL" sz="2400" b="1" dirty="0" smtClean="0">
                <a:solidFill>
                  <a:srgbClr val="636466"/>
                </a:solidFill>
                <a:latin typeface="Novecento wide Book" pitchFamily="50" charset="-18"/>
              </a:rPr>
              <a:t>2B </a:t>
            </a:r>
            <a:r>
              <a:rPr lang="pl-PL" altLang="pl-PL" sz="2400" b="1" dirty="0">
                <a:solidFill>
                  <a:srgbClr val="636466"/>
                </a:solidFill>
                <a:latin typeface="Novecento wide Book" pitchFamily="50" charset="-18"/>
              </a:rPr>
              <a:t>Ustawowa </a:t>
            </a:r>
            <a:r>
              <a:rPr lang="pl-PL" altLang="pl-PL" sz="2400" b="1" dirty="0" smtClean="0">
                <a:solidFill>
                  <a:srgbClr val="636466"/>
                </a:solidFill>
                <a:latin typeface="Novecento wide Book" pitchFamily="50" charset="-18"/>
              </a:rPr>
              <a:t>definicja </a:t>
            </a:r>
            <a:r>
              <a:rPr lang="pl-PL" altLang="pl-PL" sz="2400" b="1" dirty="0" smtClean="0">
                <a:solidFill>
                  <a:srgbClr val="636466"/>
                </a:solidFill>
                <a:latin typeface="Novecento wide Book" pitchFamily="50" charset="-18"/>
              </a:rPr>
              <a:t>rewitalizacji – skoncentrowanie przestrzenne </a:t>
            </a:r>
            <a:endParaRPr lang="pl-PL" altLang="pl-PL" sz="2400" b="1" dirty="0" smtClean="0">
              <a:solidFill>
                <a:srgbClr val="636466"/>
              </a:solidFill>
              <a:latin typeface="Novecento wide Book" pitchFamily="50" charset="-18"/>
            </a:endParaRPr>
          </a:p>
          <a:p>
            <a:pPr algn="ctr" eaLnBrk="1" hangingPunct="1">
              <a:buFont typeface="Arial" charset="0"/>
              <a:buNone/>
            </a:pPr>
            <a:endParaRPr lang="pl-PL" altLang="pl-PL" sz="1500" b="1" dirty="0">
              <a:solidFill>
                <a:srgbClr val="636466"/>
              </a:solidFill>
              <a:latin typeface="Novecento wide Normal" pitchFamily="50" charset="-18"/>
            </a:endParaRPr>
          </a:p>
        </p:txBody>
      </p:sp>
      <p:pic>
        <p:nvPicPr>
          <p:cNvPr id="4099" name="Picture 2" descr="C:\Users\oem\Dropbox\musk grafika\107_Urząd RPO\logo RZŚ\JPG\RZŚ_podstawowe.jpg"/>
          <p:cNvPicPr>
            <a:picLocks noChangeAspect="1" noChangeArrowheads="1"/>
          </p:cNvPicPr>
          <p:nvPr/>
        </p:nvPicPr>
        <p:blipFill>
          <a:blip r:embed="rId2" cstate="print"/>
          <a:srcRect/>
          <a:stretch>
            <a:fillRect/>
          </a:stretch>
        </p:blipFill>
        <p:spPr bwMode="auto">
          <a:xfrm>
            <a:off x="7667625" y="549275"/>
            <a:ext cx="1000125" cy="749300"/>
          </a:xfrm>
          <a:prstGeom prst="rect">
            <a:avLst/>
          </a:prstGeom>
          <a:noFill/>
          <a:ln w="9525">
            <a:noFill/>
            <a:miter lim="800000"/>
            <a:headEnd/>
            <a:tailEnd/>
          </a:ln>
        </p:spPr>
      </p:pic>
      <p:sp>
        <p:nvSpPr>
          <p:cNvPr id="4101" name="Rectangle 7"/>
          <p:cNvSpPr>
            <a:spLocks noChangeArrowheads="1"/>
          </p:cNvSpPr>
          <p:nvPr/>
        </p:nvSpPr>
        <p:spPr bwMode="auto">
          <a:xfrm>
            <a:off x="899592" y="1634266"/>
            <a:ext cx="7993062" cy="3970318"/>
          </a:xfrm>
          <a:prstGeom prst="rect">
            <a:avLst/>
          </a:prstGeom>
          <a:noFill/>
          <a:ln w="38100">
            <a:noFill/>
            <a:miter lim="800000"/>
            <a:headEnd/>
            <a:tailEnd/>
          </a:ln>
        </p:spPr>
        <p:txBody>
          <a:bodyPr>
            <a:spAutoFit/>
          </a:bodyPr>
          <a:lstStyle/>
          <a:p>
            <a:pPr marL="342900" indent="-342900" eaLnBrk="1" hangingPunct="1">
              <a:buFont typeface="Arial" pitchFamily="34" charset="0"/>
              <a:buChar char="•"/>
            </a:pPr>
            <a:r>
              <a:rPr lang="pl-PL" altLang="pl-PL" dirty="0" smtClean="0">
                <a:solidFill>
                  <a:srgbClr val="636466"/>
                </a:solidFill>
                <a:latin typeface="Lato" pitchFamily="34" charset="-18"/>
              </a:rPr>
              <a:t>Rewitalizacji podlegają tereny o istotnym znaczeniu dla rozwoju gminy dotknięte szczególną koncentracją problemów i negatywnych zjawisk</a:t>
            </a:r>
          </a:p>
          <a:p>
            <a:pPr marL="342900" indent="-342900" eaLnBrk="1" hangingPunct="1">
              <a:buFont typeface="Arial" pitchFamily="34" charset="0"/>
              <a:buChar char="•"/>
            </a:pPr>
            <a:endParaRPr lang="pl-PL" altLang="pl-PL" dirty="0" smtClean="0">
              <a:solidFill>
                <a:srgbClr val="636466"/>
              </a:solidFill>
              <a:latin typeface="Lato" pitchFamily="34" charset="-18"/>
            </a:endParaRPr>
          </a:p>
          <a:p>
            <a:pPr marL="800100" lvl="1" indent="-342900" eaLnBrk="1" hangingPunct="1">
              <a:buFont typeface="Arial" pitchFamily="34" charset="0"/>
              <a:buChar char="•"/>
            </a:pPr>
            <a:r>
              <a:rPr lang="pl-PL" altLang="pl-PL" u="sng" dirty="0" smtClean="0">
                <a:solidFill>
                  <a:srgbClr val="636466"/>
                </a:solidFill>
                <a:latin typeface="Lato" pitchFamily="34" charset="-18"/>
              </a:rPr>
              <a:t>Śródmieścia i centra miast </a:t>
            </a:r>
            <a:r>
              <a:rPr lang="pl-PL" altLang="pl-PL" dirty="0" smtClean="0">
                <a:solidFill>
                  <a:srgbClr val="636466"/>
                </a:solidFill>
                <a:latin typeface="Lato" pitchFamily="34" charset="-18"/>
              </a:rPr>
              <a:t>-  np. Śródmieście Katowic,  Nowy Bytom-Wirek jak bipolarne centrum Rudy Śląskiej, Śródmieście </a:t>
            </a:r>
            <a:r>
              <a:rPr lang="pl-PL" altLang="pl-PL" dirty="0" smtClean="0">
                <a:solidFill>
                  <a:srgbClr val="636466"/>
                </a:solidFill>
                <a:latin typeface="Lato" pitchFamily="34" charset="-18"/>
              </a:rPr>
              <a:t>Bytomia</a:t>
            </a:r>
          </a:p>
          <a:p>
            <a:pPr marL="800100" lvl="1" indent="-342900" eaLnBrk="1" hangingPunct="1">
              <a:buFont typeface="Arial" pitchFamily="34" charset="0"/>
              <a:buChar char="•"/>
            </a:pPr>
            <a:endParaRPr lang="pl-PL" altLang="pl-PL" dirty="0" smtClean="0">
              <a:solidFill>
                <a:srgbClr val="636466"/>
              </a:solidFill>
              <a:latin typeface="Lato" pitchFamily="34" charset="-18"/>
            </a:endParaRPr>
          </a:p>
          <a:p>
            <a:pPr marL="800100" lvl="1" indent="-342900" eaLnBrk="1" hangingPunct="1">
              <a:buFont typeface="Arial" pitchFamily="34" charset="0"/>
              <a:buChar char="•"/>
            </a:pPr>
            <a:r>
              <a:rPr lang="pl-PL" altLang="pl-PL" u="sng" dirty="0" smtClean="0">
                <a:solidFill>
                  <a:srgbClr val="636466"/>
                </a:solidFill>
                <a:latin typeface="Lato" pitchFamily="34" charset="-18"/>
              </a:rPr>
              <a:t>Zmarginalizowane dzielnice </a:t>
            </a:r>
            <a:r>
              <a:rPr lang="pl-PL" altLang="pl-PL" dirty="0" smtClean="0">
                <a:solidFill>
                  <a:srgbClr val="636466"/>
                </a:solidFill>
                <a:latin typeface="Lato" pitchFamily="34" charset="-18"/>
              </a:rPr>
              <a:t>– np. </a:t>
            </a:r>
            <a:r>
              <a:rPr lang="pl-PL" altLang="pl-PL" dirty="0" err="1" smtClean="0">
                <a:solidFill>
                  <a:srgbClr val="636466"/>
                </a:solidFill>
                <a:latin typeface="Lato" pitchFamily="34" charset="-18"/>
              </a:rPr>
              <a:t>Szopienice-Burowiec</a:t>
            </a:r>
            <a:r>
              <a:rPr lang="pl-PL" altLang="pl-PL" dirty="0" smtClean="0">
                <a:solidFill>
                  <a:srgbClr val="636466"/>
                </a:solidFill>
                <a:latin typeface="Lato" pitchFamily="34" charset="-18"/>
              </a:rPr>
              <a:t> w Katowicach, Ząbkowice w Dąbrowie Górniczej,  Bobrek w </a:t>
            </a:r>
            <a:r>
              <a:rPr lang="pl-PL" altLang="pl-PL" dirty="0" smtClean="0">
                <a:solidFill>
                  <a:srgbClr val="636466"/>
                </a:solidFill>
                <a:latin typeface="Lato" pitchFamily="34" charset="-18"/>
              </a:rPr>
              <a:t>Bytomiu</a:t>
            </a:r>
          </a:p>
          <a:p>
            <a:pPr marL="800100" lvl="1" indent="-342900" eaLnBrk="1" hangingPunct="1">
              <a:buFont typeface="Arial" pitchFamily="34" charset="0"/>
              <a:buChar char="•"/>
            </a:pPr>
            <a:endParaRPr lang="pl-PL" altLang="pl-PL" dirty="0" smtClean="0">
              <a:solidFill>
                <a:srgbClr val="636466"/>
              </a:solidFill>
              <a:latin typeface="Lato" pitchFamily="34" charset="-18"/>
            </a:endParaRPr>
          </a:p>
          <a:p>
            <a:pPr marL="800100" lvl="1" indent="-342900" eaLnBrk="1" hangingPunct="1">
              <a:buFont typeface="Arial" pitchFamily="34" charset="0"/>
              <a:buChar char="•"/>
            </a:pPr>
            <a:r>
              <a:rPr lang="pl-PL" altLang="pl-PL" u="sng" dirty="0" smtClean="0">
                <a:solidFill>
                  <a:srgbClr val="636466"/>
                </a:solidFill>
                <a:latin typeface="Lato" pitchFamily="34" charset="-18"/>
              </a:rPr>
              <a:t>Osiedla i kolonie robotnicze</a:t>
            </a:r>
            <a:r>
              <a:rPr lang="pl-PL" altLang="pl-PL" dirty="0" smtClean="0">
                <a:solidFill>
                  <a:srgbClr val="636466"/>
                </a:solidFill>
                <a:latin typeface="Lato" pitchFamily="34" charset="-18"/>
              </a:rPr>
              <a:t> – np. </a:t>
            </a:r>
            <a:r>
              <a:rPr lang="pl-PL" altLang="pl-PL" dirty="0" err="1" smtClean="0">
                <a:solidFill>
                  <a:srgbClr val="636466"/>
                </a:solidFill>
                <a:latin typeface="Lato" pitchFamily="34" charset="-18"/>
              </a:rPr>
              <a:t>Janów-Nikiszowiec</a:t>
            </a:r>
            <a:r>
              <a:rPr lang="pl-PL" altLang="pl-PL" dirty="0" smtClean="0">
                <a:solidFill>
                  <a:srgbClr val="636466"/>
                </a:solidFill>
                <a:latin typeface="Lato" pitchFamily="34" charset="-18"/>
              </a:rPr>
              <a:t> w Katowicach,  Chebzie-Nowy Bytom (</a:t>
            </a:r>
            <a:r>
              <a:rPr lang="pl-PL" altLang="pl-PL" dirty="0" err="1" smtClean="0">
                <a:solidFill>
                  <a:srgbClr val="636466"/>
                </a:solidFill>
                <a:latin typeface="Lato" pitchFamily="34" charset="-18"/>
              </a:rPr>
              <a:t>Kaufhaus</a:t>
            </a:r>
            <a:r>
              <a:rPr lang="pl-PL" altLang="pl-PL" dirty="0" smtClean="0">
                <a:solidFill>
                  <a:srgbClr val="636466"/>
                </a:solidFill>
                <a:latin typeface="Lato" pitchFamily="34" charset="-18"/>
              </a:rPr>
              <a:t>), Kolonia Zgorzelec w Bytomiu</a:t>
            </a:r>
          </a:p>
          <a:p>
            <a:pPr marL="800100" lvl="1" indent="-342900" eaLnBrk="1" hangingPunct="1">
              <a:buFont typeface="Arial" pitchFamily="34" charset="0"/>
              <a:buChar char="•"/>
            </a:pPr>
            <a:endParaRPr lang="pl-PL" altLang="pl-PL" dirty="0" smtClean="0">
              <a:solidFill>
                <a:srgbClr val="636466"/>
              </a:solidFill>
              <a:latin typeface="Lato" pitchFamily="34" charset="-18"/>
            </a:endParaRPr>
          </a:p>
          <a:p>
            <a:pPr marL="800100" lvl="1" indent="-342900" eaLnBrk="1" hangingPunct="1">
              <a:buFont typeface="Arial" pitchFamily="34" charset="0"/>
              <a:buChar char="•"/>
            </a:pPr>
            <a:r>
              <a:rPr lang="pl-PL" altLang="pl-PL" i="1" dirty="0" smtClean="0">
                <a:solidFill>
                  <a:srgbClr val="636466"/>
                </a:solidFill>
                <a:latin typeface="Lato" pitchFamily="34" charset="-18"/>
              </a:rPr>
              <a:t>Które obszary wybrać, uwzględniając ograniczenia ludnościowe i przestrzenne?  Gdzie istnieje szansa realizacji projektów?</a:t>
            </a:r>
            <a:endParaRPr lang="pl-PL" altLang="pl-PL" i="1" dirty="0" smtClean="0">
              <a:solidFill>
                <a:srgbClr val="636466"/>
              </a:solidFill>
              <a:latin typeface="Lato" pitchFamily="34" charset="-1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4"/>
          <p:cNvSpPr txBox="1">
            <a:spLocks noChangeArrowheads="1"/>
          </p:cNvSpPr>
          <p:nvPr/>
        </p:nvSpPr>
        <p:spPr bwMode="auto">
          <a:xfrm>
            <a:off x="323528" y="260648"/>
            <a:ext cx="7344816" cy="938719"/>
          </a:xfrm>
          <a:prstGeom prst="rect">
            <a:avLst/>
          </a:prstGeom>
          <a:noFill/>
          <a:ln w="76200">
            <a:solidFill>
              <a:srgbClr val="636466"/>
            </a:solidFill>
            <a:miter lim="800000"/>
            <a:headEnd/>
            <a:tailEnd/>
          </a:ln>
        </p:spPr>
        <p:txBody>
          <a:bodyPr wrap="square">
            <a:spAutoFit/>
          </a:bodyPr>
          <a:lstStyle/>
          <a:p>
            <a:pPr eaLnBrk="1" hangingPunct="1"/>
            <a:endParaRPr lang="pl-PL" altLang="pl-PL" sz="1600" dirty="0">
              <a:solidFill>
                <a:srgbClr val="636466"/>
              </a:solidFill>
              <a:latin typeface="Novecento wide Normal" pitchFamily="50" charset="-18"/>
            </a:endParaRPr>
          </a:p>
          <a:p>
            <a:pPr algn="ctr" eaLnBrk="1" hangingPunct="1">
              <a:buFont typeface="Arial" charset="0"/>
              <a:buNone/>
            </a:pPr>
            <a:r>
              <a:rPr lang="pl-PL" altLang="pl-PL" sz="2400" b="1" dirty="0" smtClean="0">
                <a:solidFill>
                  <a:srgbClr val="636466"/>
                </a:solidFill>
                <a:latin typeface="Novecento wide Book" pitchFamily="50" charset="-18"/>
              </a:rPr>
              <a:t>#</a:t>
            </a:r>
            <a:r>
              <a:rPr lang="pl-PL" altLang="pl-PL" sz="2400" b="1" dirty="0" smtClean="0">
                <a:solidFill>
                  <a:srgbClr val="636466"/>
                </a:solidFill>
                <a:latin typeface="Novecento wide Book" pitchFamily="50" charset="-18"/>
              </a:rPr>
              <a:t>2C </a:t>
            </a:r>
            <a:r>
              <a:rPr lang="pl-PL" altLang="pl-PL" sz="2400" b="1" dirty="0">
                <a:solidFill>
                  <a:srgbClr val="636466"/>
                </a:solidFill>
                <a:latin typeface="Novecento wide Book" pitchFamily="50" charset="-18"/>
              </a:rPr>
              <a:t>Ustawowa </a:t>
            </a:r>
            <a:r>
              <a:rPr lang="pl-PL" altLang="pl-PL" sz="2400" b="1" dirty="0" smtClean="0">
                <a:solidFill>
                  <a:srgbClr val="636466"/>
                </a:solidFill>
                <a:latin typeface="Novecento wide Book" pitchFamily="50" charset="-18"/>
              </a:rPr>
              <a:t>definicja </a:t>
            </a:r>
            <a:r>
              <a:rPr lang="pl-PL" altLang="pl-PL" sz="2400" b="1" dirty="0" smtClean="0">
                <a:solidFill>
                  <a:srgbClr val="636466"/>
                </a:solidFill>
                <a:latin typeface="Novecento wide Book" pitchFamily="50" charset="-18"/>
              </a:rPr>
              <a:t>rewitalizacji – skoncentrowanie przestrzenne </a:t>
            </a:r>
            <a:endParaRPr lang="pl-PL" altLang="pl-PL" sz="2400" b="1" dirty="0" smtClean="0">
              <a:solidFill>
                <a:srgbClr val="636466"/>
              </a:solidFill>
              <a:latin typeface="Novecento wide Book" pitchFamily="50" charset="-18"/>
            </a:endParaRPr>
          </a:p>
          <a:p>
            <a:pPr algn="ctr" eaLnBrk="1" hangingPunct="1">
              <a:buFont typeface="Arial" charset="0"/>
              <a:buNone/>
            </a:pPr>
            <a:endParaRPr lang="pl-PL" altLang="pl-PL" sz="1500" b="1" dirty="0">
              <a:solidFill>
                <a:srgbClr val="636466"/>
              </a:solidFill>
              <a:latin typeface="Novecento wide Normal" pitchFamily="50" charset="-18"/>
            </a:endParaRPr>
          </a:p>
        </p:txBody>
      </p:sp>
      <p:pic>
        <p:nvPicPr>
          <p:cNvPr id="4099" name="Picture 2" descr="C:\Users\oem\Dropbox\musk grafika\107_Urząd RPO\logo RZŚ\JPG\RZŚ_podstawowe.jpg"/>
          <p:cNvPicPr>
            <a:picLocks noChangeAspect="1" noChangeArrowheads="1"/>
          </p:cNvPicPr>
          <p:nvPr/>
        </p:nvPicPr>
        <p:blipFill>
          <a:blip r:embed="rId2" cstate="print"/>
          <a:srcRect/>
          <a:stretch>
            <a:fillRect/>
          </a:stretch>
        </p:blipFill>
        <p:spPr bwMode="auto">
          <a:xfrm>
            <a:off x="7667625" y="549275"/>
            <a:ext cx="1000125" cy="749300"/>
          </a:xfrm>
          <a:prstGeom prst="rect">
            <a:avLst/>
          </a:prstGeom>
          <a:noFill/>
          <a:ln w="9525">
            <a:noFill/>
            <a:miter lim="800000"/>
            <a:headEnd/>
            <a:tailEnd/>
          </a:ln>
        </p:spPr>
      </p:pic>
      <p:sp>
        <p:nvSpPr>
          <p:cNvPr id="4101" name="Rectangle 7"/>
          <p:cNvSpPr>
            <a:spLocks noChangeArrowheads="1"/>
          </p:cNvSpPr>
          <p:nvPr/>
        </p:nvSpPr>
        <p:spPr bwMode="auto">
          <a:xfrm>
            <a:off x="683568" y="2060848"/>
            <a:ext cx="7993062" cy="3416320"/>
          </a:xfrm>
          <a:prstGeom prst="rect">
            <a:avLst/>
          </a:prstGeom>
          <a:noFill/>
          <a:ln w="38100">
            <a:noFill/>
            <a:miter lim="800000"/>
            <a:headEnd/>
            <a:tailEnd/>
          </a:ln>
        </p:spPr>
        <p:txBody>
          <a:bodyPr>
            <a:spAutoFit/>
          </a:bodyPr>
          <a:lstStyle/>
          <a:p>
            <a:pPr marL="342900" indent="-342900" eaLnBrk="1" hangingPunct="1">
              <a:buFont typeface="Arial" pitchFamily="34" charset="0"/>
              <a:buChar char="•"/>
            </a:pPr>
            <a:r>
              <a:rPr lang="pl-PL" altLang="pl-PL" dirty="0" smtClean="0">
                <a:solidFill>
                  <a:srgbClr val="636466"/>
                </a:solidFill>
                <a:latin typeface="Lato" pitchFamily="34" charset="-18"/>
              </a:rPr>
              <a:t>Co do zasady projekty rewitalizacyjne realizowane są na obszarach rewitalizacji, ale…</a:t>
            </a:r>
          </a:p>
          <a:p>
            <a:pPr marL="342900" indent="-342900" eaLnBrk="1" hangingPunct="1">
              <a:buFont typeface="Arial" pitchFamily="34" charset="0"/>
              <a:buChar char="•"/>
            </a:pPr>
            <a:endParaRPr lang="pl-PL" altLang="pl-PL" dirty="0" smtClean="0">
              <a:solidFill>
                <a:srgbClr val="636466"/>
              </a:solidFill>
              <a:latin typeface="Lato" pitchFamily="34" charset="-18"/>
            </a:endParaRPr>
          </a:p>
          <a:p>
            <a:pPr marL="342900" indent="-342900" eaLnBrk="1" hangingPunct="1">
              <a:buFont typeface="Arial" pitchFamily="34" charset="0"/>
              <a:buChar char="•"/>
            </a:pPr>
            <a:r>
              <a:rPr lang="pl-PL" altLang="pl-PL" dirty="0" smtClean="0">
                <a:solidFill>
                  <a:srgbClr val="636466"/>
                </a:solidFill>
                <a:latin typeface="Lato" pitchFamily="34" charset="-18"/>
              </a:rPr>
              <a:t>Jeżeli stworzyliśmy projekty dedykowane ludności obszaru rewitalizacji, których miejsce jest poza granicami obszaru rewitalizacji, to po </a:t>
            </a:r>
            <a:r>
              <a:rPr lang="pl-PL" altLang="pl-PL" u="sng" dirty="0" smtClean="0">
                <a:solidFill>
                  <a:srgbClr val="636466"/>
                </a:solidFill>
                <a:latin typeface="Lato" pitchFamily="34" charset="-18"/>
              </a:rPr>
              <a:t>szczegółowym uzasadnieniu</a:t>
            </a:r>
            <a:r>
              <a:rPr lang="pl-PL" altLang="pl-PL" dirty="0" smtClean="0">
                <a:solidFill>
                  <a:srgbClr val="636466"/>
                </a:solidFill>
                <a:latin typeface="Lato" pitchFamily="34" charset="-18"/>
              </a:rPr>
              <a:t> mogą być one realizowane w ramach programy rewitalizacji.</a:t>
            </a:r>
          </a:p>
          <a:p>
            <a:pPr marL="342900" indent="-342900" eaLnBrk="1" hangingPunct="1">
              <a:buFont typeface="Arial" pitchFamily="34" charset="0"/>
              <a:buChar char="•"/>
            </a:pPr>
            <a:endParaRPr lang="pl-PL" altLang="pl-PL" dirty="0" smtClean="0">
              <a:solidFill>
                <a:srgbClr val="636466"/>
              </a:solidFill>
              <a:latin typeface="Lato" pitchFamily="34" charset="-18"/>
            </a:endParaRPr>
          </a:p>
          <a:p>
            <a:pPr marL="342900" indent="-342900" eaLnBrk="1" hangingPunct="1">
              <a:buFont typeface="Arial" pitchFamily="34" charset="0"/>
              <a:buChar char="•"/>
            </a:pPr>
            <a:r>
              <a:rPr lang="pl-PL" altLang="pl-PL" u="sng" dirty="0" smtClean="0">
                <a:solidFill>
                  <a:srgbClr val="636466"/>
                </a:solidFill>
                <a:latin typeface="Lato" pitchFamily="34" charset="-18"/>
              </a:rPr>
              <a:t>Uzasadnienie  działań to bardzo ważny element programu rewitalizacji!</a:t>
            </a:r>
          </a:p>
          <a:p>
            <a:pPr marL="342900" indent="-342900" eaLnBrk="1" hangingPunct="1">
              <a:buFont typeface="Arial" pitchFamily="34" charset="0"/>
              <a:buChar char="•"/>
            </a:pPr>
            <a:endParaRPr lang="pl-PL" altLang="pl-PL" u="sng" dirty="0" smtClean="0">
              <a:solidFill>
                <a:srgbClr val="636466"/>
              </a:solidFill>
              <a:latin typeface="Lato" pitchFamily="34" charset="-18"/>
            </a:endParaRPr>
          </a:p>
          <a:p>
            <a:pPr marL="342900" indent="-342900" eaLnBrk="1" hangingPunct="1">
              <a:buFont typeface="Arial" pitchFamily="34" charset="0"/>
              <a:buChar char="•"/>
            </a:pPr>
            <a:r>
              <a:rPr lang="pl-PL" altLang="pl-PL" u="sng" dirty="0" smtClean="0">
                <a:solidFill>
                  <a:srgbClr val="636466"/>
                </a:solidFill>
                <a:latin typeface="Lato" pitchFamily="34" charset="-18"/>
              </a:rPr>
              <a:t>Tak samo jak wskazanie logiki interwencji. („ścieżka” od diagnozy przez cele do projektów)</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4"/>
          <p:cNvSpPr txBox="1">
            <a:spLocks noChangeArrowheads="1"/>
          </p:cNvSpPr>
          <p:nvPr/>
        </p:nvSpPr>
        <p:spPr bwMode="auto">
          <a:xfrm>
            <a:off x="250824" y="188913"/>
            <a:ext cx="6985471" cy="1308050"/>
          </a:xfrm>
          <a:prstGeom prst="rect">
            <a:avLst/>
          </a:prstGeom>
          <a:noFill/>
          <a:ln w="76200">
            <a:solidFill>
              <a:srgbClr val="636466"/>
            </a:solidFill>
            <a:miter lim="800000"/>
            <a:headEnd/>
            <a:tailEnd/>
          </a:ln>
        </p:spPr>
        <p:txBody>
          <a:bodyPr wrap="square">
            <a:spAutoFit/>
          </a:bodyPr>
          <a:lstStyle/>
          <a:p>
            <a:pPr eaLnBrk="1" hangingPunct="1"/>
            <a:endParaRPr lang="pl-PL" altLang="pl-PL" sz="1600" dirty="0">
              <a:solidFill>
                <a:srgbClr val="636466"/>
              </a:solidFill>
              <a:latin typeface="Novecento wide Normal" pitchFamily="50" charset="-18"/>
            </a:endParaRPr>
          </a:p>
          <a:p>
            <a:pPr algn="ctr" eaLnBrk="1" hangingPunct="1">
              <a:buFont typeface="Arial" charset="0"/>
              <a:buNone/>
            </a:pPr>
            <a:r>
              <a:rPr lang="pl-PL" altLang="pl-PL" sz="2400" b="1" dirty="0" smtClean="0">
                <a:solidFill>
                  <a:srgbClr val="636466"/>
                </a:solidFill>
                <a:latin typeface="Novecento wide Book" pitchFamily="50" charset="-18"/>
              </a:rPr>
              <a:t>#3 Ustawowa definicja  obszaru zdegradowanego</a:t>
            </a:r>
            <a:endParaRPr lang="pl-PL" altLang="pl-PL" sz="2400" b="1" dirty="0">
              <a:solidFill>
                <a:srgbClr val="636466"/>
              </a:solidFill>
              <a:latin typeface="Novecento wide Book" pitchFamily="50" charset="-18"/>
            </a:endParaRPr>
          </a:p>
          <a:p>
            <a:pPr algn="ctr" eaLnBrk="1" hangingPunct="1">
              <a:buFont typeface="Arial" charset="0"/>
              <a:buNone/>
            </a:pPr>
            <a:endParaRPr lang="pl-PL" altLang="pl-PL" sz="1500" b="1" dirty="0">
              <a:solidFill>
                <a:srgbClr val="636466"/>
              </a:solidFill>
              <a:latin typeface="Novecento wide Normal" pitchFamily="50" charset="-18"/>
            </a:endParaRPr>
          </a:p>
        </p:txBody>
      </p:sp>
      <p:pic>
        <p:nvPicPr>
          <p:cNvPr id="4099" name="Picture 2" descr="C:\Users\oem\Dropbox\musk grafika\107_Urząd RPO\logo RZŚ\JPG\RZŚ_podstawowe.jpg"/>
          <p:cNvPicPr>
            <a:picLocks noChangeAspect="1" noChangeArrowheads="1"/>
          </p:cNvPicPr>
          <p:nvPr/>
        </p:nvPicPr>
        <p:blipFill>
          <a:blip r:embed="rId2" cstate="print"/>
          <a:srcRect/>
          <a:stretch>
            <a:fillRect/>
          </a:stretch>
        </p:blipFill>
        <p:spPr bwMode="auto">
          <a:xfrm>
            <a:off x="7667625" y="549275"/>
            <a:ext cx="1000125" cy="749300"/>
          </a:xfrm>
          <a:prstGeom prst="rect">
            <a:avLst/>
          </a:prstGeom>
          <a:noFill/>
          <a:ln w="9525">
            <a:noFill/>
            <a:miter lim="800000"/>
            <a:headEnd/>
            <a:tailEnd/>
          </a:ln>
        </p:spPr>
      </p:pic>
      <p:sp>
        <p:nvSpPr>
          <p:cNvPr id="4101" name="Rectangle 7"/>
          <p:cNvSpPr>
            <a:spLocks noChangeArrowheads="1"/>
          </p:cNvSpPr>
          <p:nvPr/>
        </p:nvSpPr>
        <p:spPr bwMode="auto">
          <a:xfrm>
            <a:off x="899592" y="1772816"/>
            <a:ext cx="7993062" cy="3970318"/>
          </a:xfrm>
          <a:prstGeom prst="rect">
            <a:avLst/>
          </a:prstGeom>
          <a:noFill/>
          <a:ln w="38100">
            <a:noFill/>
            <a:miter lim="800000"/>
            <a:headEnd/>
            <a:tailEnd/>
          </a:ln>
        </p:spPr>
        <p:txBody>
          <a:bodyPr wrap="square">
            <a:spAutoFit/>
          </a:bodyPr>
          <a:lstStyle/>
          <a:p>
            <a:pPr marL="342900" indent="-342900" eaLnBrk="1" hangingPunct="1"/>
            <a:r>
              <a:rPr lang="pl-PL" dirty="0" smtClean="0">
                <a:solidFill>
                  <a:srgbClr val="636466"/>
                </a:solidFill>
                <a:latin typeface="Lato" pitchFamily="34" charset="-18"/>
              </a:rPr>
              <a:t>OBSZAR ZDEGRADOWANY </a:t>
            </a:r>
          </a:p>
          <a:p>
            <a:pPr marL="342900" indent="-342900" eaLnBrk="1" hangingPunct="1"/>
            <a:endParaRPr lang="pl-PL" dirty="0">
              <a:solidFill>
                <a:srgbClr val="636466"/>
              </a:solidFill>
              <a:latin typeface="Lato" pitchFamily="34" charset="-18"/>
            </a:endParaRPr>
          </a:p>
          <a:p>
            <a:pPr marL="342900" indent="-342900" eaLnBrk="1" hangingPunct="1">
              <a:buFont typeface="Arial" charset="0"/>
              <a:buChar char="•"/>
            </a:pPr>
            <a:r>
              <a:rPr lang="pl-PL" dirty="0" smtClean="0">
                <a:solidFill>
                  <a:srgbClr val="636466"/>
                </a:solidFill>
                <a:latin typeface="Lato" pitchFamily="34" charset="-18"/>
              </a:rPr>
              <a:t>Obszar gminy znajdujący się w stanie kryzysowym z powodu </a:t>
            </a:r>
            <a:r>
              <a:rPr lang="pl-PL" u="sng" dirty="0" smtClean="0">
                <a:solidFill>
                  <a:srgbClr val="636466"/>
                </a:solidFill>
                <a:latin typeface="Lato" pitchFamily="34" charset="-18"/>
              </a:rPr>
              <a:t>koncentracji negatywnych zjawisk społecznych </a:t>
            </a:r>
            <a:r>
              <a:rPr lang="pl-PL" dirty="0" smtClean="0">
                <a:solidFill>
                  <a:srgbClr val="636466"/>
                </a:solidFill>
                <a:latin typeface="Lato" pitchFamily="34" charset="-18"/>
              </a:rPr>
              <a:t>oraz występowania </a:t>
            </a:r>
            <a:r>
              <a:rPr lang="pl-PL" u="sng" dirty="0" smtClean="0">
                <a:solidFill>
                  <a:srgbClr val="636466"/>
                </a:solidFill>
                <a:latin typeface="Lato" pitchFamily="34" charset="-18"/>
              </a:rPr>
              <a:t>co najmniej jednego </a:t>
            </a:r>
            <a:r>
              <a:rPr lang="pl-PL" dirty="0" smtClean="0">
                <a:solidFill>
                  <a:srgbClr val="636466"/>
                </a:solidFill>
                <a:latin typeface="Lato" pitchFamily="34" charset="-18"/>
              </a:rPr>
              <a:t>z negatywnych zjawisk: gospodarczych, środowiskowych, przestrzenno-funkcjonalnych, technicznych</a:t>
            </a:r>
          </a:p>
          <a:p>
            <a:pPr marL="342900" indent="-342900" eaLnBrk="1" hangingPunct="1">
              <a:buFont typeface="Arial" charset="0"/>
              <a:buChar char="•"/>
            </a:pPr>
            <a:endParaRPr lang="pl-PL" dirty="0" smtClean="0">
              <a:solidFill>
                <a:srgbClr val="636466"/>
              </a:solidFill>
              <a:latin typeface="Lato" pitchFamily="34" charset="-18"/>
            </a:endParaRPr>
          </a:p>
          <a:p>
            <a:pPr marL="342900" indent="-342900" eaLnBrk="1" hangingPunct="1">
              <a:buFont typeface="Arial" charset="0"/>
              <a:buChar char="•"/>
            </a:pPr>
            <a:r>
              <a:rPr lang="pl-PL" dirty="0" smtClean="0">
                <a:solidFill>
                  <a:srgbClr val="636466"/>
                </a:solidFill>
                <a:latin typeface="Lato" pitchFamily="34" charset="-18"/>
              </a:rPr>
              <a:t>Obszar zdegradowany = kryzys społeczny + co najmniej jeden dodatkowy problem [wytyczony w oparciu o dane ilościowe (wskaźniki) oraz konsultacje społeczne]</a:t>
            </a:r>
          </a:p>
          <a:p>
            <a:pPr marL="342900" indent="-342900" eaLnBrk="1" hangingPunct="1">
              <a:buFont typeface="Arial" charset="0"/>
              <a:buChar char="•"/>
            </a:pPr>
            <a:endParaRPr lang="pl-PL" dirty="0" smtClean="0">
              <a:solidFill>
                <a:srgbClr val="636466"/>
              </a:solidFill>
              <a:latin typeface="Lato" pitchFamily="34" charset="-18"/>
            </a:endParaRPr>
          </a:p>
          <a:p>
            <a:pPr marL="342900" indent="-342900" eaLnBrk="1" hangingPunct="1">
              <a:buFont typeface="Arial" charset="0"/>
              <a:buChar char="•"/>
            </a:pPr>
            <a:r>
              <a:rPr lang="pl-PL" dirty="0" smtClean="0">
                <a:solidFill>
                  <a:srgbClr val="636466"/>
                </a:solidFill>
                <a:latin typeface="Lato" pitchFamily="34" charset="-18"/>
              </a:rPr>
              <a:t>W praktyce wymaga się, aby w programie rewitalizacji wyznaczono jeden obszar zdegradowany, który może być podzielony na podobszary nie posiadające ze sobą wspólnych granic</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lo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tlo1</Template>
  <TotalTime>1917</TotalTime>
  <Words>4172</Words>
  <Application>Microsoft Office PowerPoint</Application>
  <PresentationFormat>Pokaz na ekranie (4:3)</PresentationFormat>
  <Paragraphs>638</Paragraphs>
  <Slides>53</Slides>
  <Notes>0</Notes>
  <HiddenSlides>0</HiddenSlides>
  <MMClips>0</MMClips>
  <ScaleCrop>false</ScaleCrop>
  <HeadingPairs>
    <vt:vector size="4" baseType="variant">
      <vt:variant>
        <vt:lpstr>Motyw</vt:lpstr>
      </vt:variant>
      <vt:variant>
        <vt:i4>1</vt:i4>
      </vt:variant>
      <vt:variant>
        <vt:lpstr>Tytuły slajdów</vt:lpstr>
      </vt:variant>
      <vt:variant>
        <vt:i4>53</vt:i4>
      </vt:variant>
    </vt:vector>
  </HeadingPairs>
  <TitlesOfParts>
    <vt:vector size="54" baseType="lpstr">
      <vt:lpstr>tlo1</vt:lpstr>
      <vt:lpstr>Slajd 1</vt:lpstr>
      <vt:lpstr>Slajd 2</vt:lpstr>
      <vt:lpstr>Slajd 3</vt:lpstr>
      <vt:lpstr>Slajd 4</vt:lpstr>
      <vt:lpstr>Slajd 5</vt:lpstr>
      <vt:lpstr>Slajd 6</vt:lpstr>
      <vt:lpstr>Slajd 7</vt:lpstr>
      <vt:lpstr>Slajd 8</vt:lpstr>
      <vt:lpstr>Slajd 9</vt:lpstr>
      <vt:lpstr>Slajd 10</vt:lpstr>
      <vt:lpstr>Slajd 11</vt:lpstr>
      <vt:lpstr>Slajd 12</vt:lpstr>
      <vt:lpstr>Slajd 13</vt:lpstr>
      <vt:lpstr>Slajd 14</vt:lpstr>
      <vt:lpstr>Slajd 15</vt:lpstr>
      <vt:lpstr>Slajd 16</vt:lpstr>
      <vt:lpstr>Slajd 17</vt:lpstr>
      <vt:lpstr>Slajd 18</vt:lpstr>
      <vt:lpstr>Slajd 19</vt:lpstr>
      <vt:lpstr>Slajd 20</vt:lpstr>
      <vt:lpstr>Slajd 21</vt:lpstr>
      <vt:lpstr>Slajd 22</vt:lpstr>
      <vt:lpstr>Slajd 23</vt:lpstr>
      <vt:lpstr>Slajd 24</vt:lpstr>
      <vt:lpstr>Slajd 25</vt:lpstr>
      <vt:lpstr>Slajd 26</vt:lpstr>
      <vt:lpstr>Slajd 27</vt:lpstr>
      <vt:lpstr>Slajd 28</vt:lpstr>
      <vt:lpstr>Slajd 29</vt:lpstr>
      <vt:lpstr>Slajd 30</vt:lpstr>
      <vt:lpstr>Slajd 31</vt:lpstr>
      <vt:lpstr>Slajd 32</vt:lpstr>
      <vt:lpstr>Slajd 33</vt:lpstr>
      <vt:lpstr>Slajd 34</vt:lpstr>
      <vt:lpstr>Slajd 35</vt:lpstr>
      <vt:lpstr>Slajd 36</vt:lpstr>
      <vt:lpstr>Slajd 37</vt:lpstr>
      <vt:lpstr>Slajd 38</vt:lpstr>
      <vt:lpstr>Slajd 39</vt:lpstr>
      <vt:lpstr>Slajd 40</vt:lpstr>
      <vt:lpstr>Slajd 41</vt:lpstr>
      <vt:lpstr>Slajd 42</vt:lpstr>
      <vt:lpstr>Slajd 43</vt:lpstr>
      <vt:lpstr>Slajd 44</vt:lpstr>
      <vt:lpstr>Slajd 45</vt:lpstr>
      <vt:lpstr>Slajd 46</vt:lpstr>
      <vt:lpstr>Slajd 47</vt:lpstr>
      <vt:lpstr>Slajd 48</vt:lpstr>
      <vt:lpstr>Slajd 49</vt:lpstr>
      <vt:lpstr>Slajd 50</vt:lpstr>
      <vt:lpstr>Slajd 51</vt:lpstr>
      <vt:lpstr>Slajd 52</vt:lpstr>
      <vt:lpstr>Slajd 53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oem</dc:creator>
  <cp:lastModifiedBy>Adam Polko</cp:lastModifiedBy>
  <cp:revision>284</cp:revision>
  <dcterms:created xsi:type="dcterms:W3CDTF">2015-09-10T13:33:51Z</dcterms:created>
  <dcterms:modified xsi:type="dcterms:W3CDTF">2017-06-07T19:49:45Z</dcterms:modified>
</cp:coreProperties>
</file>