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3"/>
  </p:notesMasterIdLst>
  <p:sldIdLst>
    <p:sldId id="256" r:id="rId2"/>
    <p:sldId id="260" r:id="rId3"/>
    <p:sldId id="417" r:id="rId4"/>
    <p:sldId id="418" r:id="rId5"/>
    <p:sldId id="420" r:id="rId6"/>
    <p:sldId id="421" r:id="rId7"/>
    <p:sldId id="422" r:id="rId8"/>
    <p:sldId id="423" r:id="rId9"/>
    <p:sldId id="424" r:id="rId10"/>
    <p:sldId id="425" r:id="rId11"/>
    <p:sldId id="426" r:id="rId12"/>
    <p:sldId id="427" r:id="rId13"/>
    <p:sldId id="428" r:id="rId14"/>
    <p:sldId id="453" r:id="rId15"/>
    <p:sldId id="429" r:id="rId16"/>
    <p:sldId id="430" r:id="rId17"/>
    <p:sldId id="431" r:id="rId18"/>
    <p:sldId id="432" r:id="rId19"/>
    <p:sldId id="433" r:id="rId20"/>
    <p:sldId id="434" r:id="rId21"/>
    <p:sldId id="467" r:id="rId22"/>
    <p:sldId id="468" r:id="rId23"/>
    <p:sldId id="469" r:id="rId24"/>
    <p:sldId id="470"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4"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72" r:id="rId55"/>
    <p:sldId id="473" r:id="rId56"/>
    <p:sldId id="474" r:id="rId57"/>
    <p:sldId id="475" r:id="rId58"/>
    <p:sldId id="476" r:id="rId59"/>
    <p:sldId id="477" r:id="rId60"/>
    <p:sldId id="478" r:id="rId61"/>
    <p:sldId id="479" r:id="rId62"/>
    <p:sldId id="480" r:id="rId63"/>
    <p:sldId id="481" r:id="rId64"/>
    <p:sldId id="482" r:id="rId65"/>
    <p:sldId id="483" r:id="rId66"/>
    <p:sldId id="484" r:id="rId67"/>
    <p:sldId id="485" r:id="rId68"/>
    <p:sldId id="486" r:id="rId69"/>
    <p:sldId id="487" r:id="rId70"/>
    <p:sldId id="488" r:id="rId71"/>
    <p:sldId id="489" r:id="rId72"/>
    <p:sldId id="490" r:id="rId73"/>
    <p:sldId id="491" r:id="rId74"/>
    <p:sldId id="492" r:id="rId75"/>
    <p:sldId id="493" r:id="rId76"/>
    <p:sldId id="494" r:id="rId77"/>
    <p:sldId id="495" r:id="rId78"/>
    <p:sldId id="496" r:id="rId79"/>
    <p:sldId id="497" r:id="rId80"/>
    <p:sldId id="498" r:id="rId81"/>
    <p:sldId id="499" r:id="rId82"/>
    <p:sldId id="500" r:id="rId83"/>
    <p:sldId id="501" r:id="rId84"/>
    <p:sldId id="502" r:id="rId85"/>
    <p:sldId id="503" r:id="rId86"/>
    <p:sldId id="504" r:id="rId87"/>
    <p:sldId id="505" r:id="rId88"/>
    <p:sldId id="506" r:id="rId89"/>
    <p:sldId id="507" r:id="rId90"/>
    <p:sldId id="508" r:id="rId91"/>
    <p:sldId id="509" r:id="rId92"/>
    <p:sldId id="510" r:id="rId93"/>
    <p:sldId id="511" r:id="rId94"/>
    <p:sldId id="512" r:id="rId95"/>
    <p:sldId id="513" r:id="rId96"/>
    <p:sldId id="514" r:id="rId97"/>
    <p:sldId id="515" r:id="rId98"/>
    <p:sldId id="516" r:id="rId99"/>
    <p:sldId id="517" r:id="rId100"/>
    <p:sldId id="518" r:id="rId101"/>
    <p:sldId id="519" r:id="rId102"/>
    <p:sldId id="520" r:id="rId103"/>
    <p:sldId id="521" r:id="rId104"/>
    <p:sldId id="522" r:id="rId105"/>
    <p:sldId id="523" r:id="rId106"/>
    <p:sldId id="524" r:id="rId107"/>
    <p:sldId id="525" r:id="rId108"/>
    <p:sldId id="526" r:id="rId109"/>
    <p:sldId id="527" r:id="rId110"/>
    <p:sldId id="528" r:id="rId111"/>
    <p:sldId id="529" r:id="rId112"/>
    <p:sldId id="530" r:id="rId113"/>
    <p:sldId id="531" r:id="rId114"/>
    <p:sldId id="532" r:id="rId115"/>
    <p:sldId id="533" r:id="rId116"/>
    <p:sldId id="534" r:id="rId117"/>
    <p:sldId id="535" r:id="rId118"/>
    <p:sldId id="536" r:id="rId119"/>
    <p:sldId id="537" r:id="rId120"/>
    <p:sldId id="538" r:id="rId121"/>
    <p:sldId id="539" r:id="rId122"/>
    <p:sldId id="540" r:id="rId123"/>
    <p:sldId id="541" r:id="rId124"/>
    <p:sldId id="542" r:id="rId125"/>
    <p:sldId id="543" r:id="rId126"/>
    <p:sldId id="544" r:id="rId127"/>
    <p:sldId id="545" r:id="rId128"/>
    <p:sldId id="546" r:id="rId129"/>
    <p:sldId id="547" r:id="rId130"/>
    <p:sldId id="548" r:id="rId131"/>
    <p:sldId id="549" r:id="rId132"/>
    <p:sldId id="550" r:id="rId133"/>
    <p:sldId id="551" r:id="rId134"/>
    <p:sldId id="552" r:id="rId135"/>
    <p:sldId id="553" r:id="rId136"/>
    <p:sldId id="554" r:id="rId137"/>
    <p:sldId id="555" r:id="rId138"/>
    <p:sldId id="556" r:id="rId139"/>
    <p:sldId id="557" r:id="rId140"/>
    <p:sldId id="558" r:id="rId141"/>
    <p:sldId id="559" r:id="rId142"/>
    <p:sldId id="560" r:id="rId143"/>
    <p:sldId id="561" r:id="rId144"/>
    <p:sldId id="562" r:id="rId145"/>
    <p:sldId id="563" r:id="rId146"/>
    <p:sldId id="564" r:id="rId147"/>
    <p:sldId id="565" r:id="rId148"/>
    <p:sldId id="566" r:id="rId149"/>
    <p:sldId id="567" r:id="rId150"/>
    <p:sldId id="568" r:id="rId151"/>
    <p:sldId id="569" r:id="rId152"/>
    <p:sldId id="570" r:id="rId153"/>
    <p:sldId id="571" r:id="rId154"/>
    <p:sldId id="572" r:id="rId155"/>
    <p:sldId id="573" r:id="rId156"/>
    <p:sldId id="574" r:id="rId157"/>
    <p:sldId id="575" r:id="rId158"/>
    <p:sldId id="576" r:id="rId159"/>
    <p:sldId id="577" r:id="rId160"/>
    <p:sldId id="578" r:id="rId161"/>
    <p:sldId id="579" r:id="rId162"/>
    <p:sldId id="580" r:id="rId163"/>
    <p:sldId id="581" r:id="rId164"/>
    <p:sldId id="582" r:id="rId165"/>
    <p:sldId id="583" r:id="rId166"/>
    <p:sldId id="584" r:id="rId167"/>
    <p:sldId id="585" r:id="rId168"/>
    <p:sldId id="586" r:id="rId169"/>
    <p:sldId id="587" r:id="rId170"/>
    <p:sldId id="471" r:id="rId171"/>
    <p:sldId id="416" r:id="rId17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466"/>
    <a:srgbClr val="64644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6" autoAdjust="0"/>
  </p:normalViewPr>
  <p:slideViewPr>
    <p:cSldViewPr>
      <p:cViewPr>
        <p:scale>
          <a:sx n="59" d="100"/>
          <a:sy n="59" d="100"/>
        </p:scale>
        <p:origin x="-2478" y="-10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61937-2A6C-4325-8680-5682B15D1705}" type="datetimeFigureOut">
              <a:rPr lang="pl-PL" smtClean="0"/>
              <a:pPr/>
              <a:t>2017-06-07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E5E88-2CA8-4B34-B4FA-FD09EFC6951F}" type="slidenum">
              <a:rPr lang="pl-PL" smtClean="0"/>
              <a:pPr/>
              <a:t>‹#›</a:t>
            </a:fld>
            <a:endParaRPr lang="pl-PL"/>
          </a:p>
        </p:txBody>
      </p:sp>
    </p:spTree>
    <p:extLst>
      <p:ext uri="{BB962C8B-B14F-4D97-AF65-F5344CB8AC3E}">
        <p14:creationId xmlns="" xmlns:p14="http://schemas.microsoft.com/office/powerpoint/2010/main" val="344741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11344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341526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43988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351100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188075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12861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163836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391921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326937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137196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25129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19076-3145-478D-819F-066CFD44F364}" type="datetimeFigureOut">
              <a:rPr lang="pl-PL" smtClean="0"/>
              <a:pPr/>
              <a:t>2017-06-07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311492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19076-3145-478D-819F-066CFD44F364}" type="datetimeFigureOut">
              <a:rPr lang="pl-PL" smtClean="0"/>
              <a:pPr/>
              <a:t>2017-06-07</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8089A-20C8-4170-8593-D672EFDE3753}" type="slidenum">
              <a:rPr lang="pl-PL" smtClean="0"/>
              <a:pPr/>
              <a:t>‹#›</a:t>
            </a:fld>
            <a:endParaRPr lang="pl-PL"/>
          </a:p>
        </p:txBody>
      </p:sp>
    </p:spTree>
    <p:extLst>
      <p:ext uri="{BB962C8B-B14F-4D97-AF65-F5344CB8AC3E}">
        <p14:creationId xmlns="" xmlns:p14="http://schemas.microsoft.com/office/powerpoint/2010/main" val="4670150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uzp.gov.pl/" TargetMode="Externa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bazakonkurencyjnosci.funduszeeuropejskie.gov.p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em\Dropbox\musk grafika\107_Urząd RPO\logo RZŚ\JPG\RZŚ_podstawow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68344" y="548680"/>
            <a:ext cx="998681" cy="749821"/>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oem\Desktop\RZŚ_negatyw.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404664"/>
            <a:ext cx="3402488" cy="619268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oem\Dropbox\musk grafika\107_Urząd RPO\belki logotypy\eksporty\belki unijne wersja polska\poziom\bez beneficjenta\slaskie pion\kolorowy\JPG\EFR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6136" y="5611717"/>
            <a:ext cx="2736304" cy="48157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588224" y="2060848"/>
            <a:ext cx="2304256" cy="2646878"/>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PRAWO ZAMÓWIEŃ PUBLICZNYCH I ZASADA KONKURENCYJNOŚCI  W PROJEKTACH </a:t>
            </a:r>
            <a:r>
              <a:rPr lang="pl-PL" sz="1500" b="1" dirty="0" smtClean="0">
                <a:solidFill>
                  <a:srgbClr val="636466"/>
                </a:solidFill>
                <a:latin typeface="Novecento wide Normal" pitchFamily="50" charset="-18"/>
              </a:rPr>
              <a:t>WSPÓŁFINANSOWAN. </a:t>
            </a:r>
            <a:r>
              <a:rPr lang="pl-PL" sz="1500" b="1" dirty="0" smtClean="0">
                <a:solidFill>
                  <a:srgbClr val="636466"/>
                </a:solidFill>
                <a:latin typeface="Novecento wide Normal" pitchFamily="50" charset="-18"/>
              </a:rPr>
              <a:t>ZE ŚRODKÓW UE W RAMACH EFS I EFRR – POZIOM PODSTAWOWY </a:t>
            </a:r>
          </a:p>
        </p:txBody>
      </p:sp>
      <p:sp>
        <p:nvSpPr>
          <p:cNvPr id="6" name="TextBox 5"/>
          <p:cNvSpPr txBox="1"/>
          <p:nvPr/>
        </p:nvSpPr>
        <p:spPr>
          <a:xfrm>
            <a:off x="6624404" y="4797152"/>
            <a:ext cx="2232000" cy="432000"/>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2014-2020</a:t>
            </a:r>
            <a:endParaRPr lang="pl-PL" b="1" dirty="0">
              <a:solidFill>
                <a:srgbClr val="636466"/>
              </a:solidFill>
              <a:latin typeface="Novecento wide Normal" pitchFamily="50" charset="-18"/>
            </a:endParaRPr>
          </a:p>
        </p:txBody>
      </p:sp>
      <p:sp>
        <p:nvSpPr>
          <p:cNvPr id="8" name="Rectangle 7"/>
          <p:cNvSpPr/>
          <p:nvPr/>
        </p:nvSpPr>
        <p:spPr>
          <a:xfrm>
            <a:off x="4266396" y="4185152"/>
            <a:ext cx="2358008" cy="938719"/>
          </a:xfrm>
          <a:prstGeom prst="rect">
            <a:avLst/>
          </a:prstGeom>
          <a:ln w="38100">
            <a:solidFill>
              <a:srgbClr val="636466"/>
            </a:solidFill>
            <a:miter lim="800000"/>
          </a:ln>
        </p:spPr>
        <p:txBody>
          <a:bodyPr wrap="square">
            <a:spAutoFit/>
          </a:bodyPr>
          <a:lstStyle/>
          <a:p>
            <a:pPr lvl="0"/>
            <a:endParaRPr lang="pl-PL" sz="1100" dirty="0">
              <a:solidFill>
                <a:srgbClr val="636466"/>
              </a:solidFill>
              <a:latin typeface="Lato" pitchFamily="34" charset="-18"/>
            </a:endParaRPr>
          </a:p>
          <a:p>
            <a:pPr lvl="0"/>
            <a:r>
              <a:rPr lang="pl-PL" sz="1100" dirty="0" smtClean="0">
                <a:solidFill>
                  <a:srgbClr val="636466"/>
                </a:solidFill>
                <a:latin typeface="Lato" pitchFamily="34" charset="-18"/>
              </a:rPr>
              <a:t>Urząd </a:t>
            </a:r>
            <a:r>
              <a:rPr lang="pl-PL" sz="1100" dirty="0">
                <a:solidFill>
                  <a:srgbClr val="636466"/>
                </a:solidFill>
                <a:latin typeface="Lato" pitchFamily="34" charset="-18"/>
              </a:rPr>
              <a:t>Marszałkowski</a:t>
            </a:r>
          </a:p>
          <a:p>
            <a:pPr lvl="0"/>
            <a:r>
              <a:rPr lang="pl-PL" sz="1100" dirty="0" smtClean="0">
                <a:solidFill>
                  <a:srgbClr val="636466"/>
                </a:solidFill>
                <a:latin typeface="Lato" pitchFamily="34" charset="-18"/>
              </a:rPr>
              <a:t> Województwa </a:t>
            </a:r>
            <a:r>
              <a:rPr lang="pl-PL" sz="1100" dirty="0">
                <a:solidFill>
                  <a:srgbClr val="636466"/>
                </a:solidFill>
                <a:latin typeface="Lato" pitchFamily="34" charset="-18"/>
              </a:rPr>
              <a:t>Śląskiego</a:t>
            </a:r>
          </a:p>
          <a:p>
            <a:pPr lvl="0"/>
            <a:r>
              <a:rPr lang="pl-PL" sz="1100" dirty="0" smtClean="0">
                <a:solidFill>
                  <a:srgbClr val="636466"/>
                </a:solidFill>
                <a:latin typeface="Lato" pitchFamily="34" charset="-18"/>
              </a:rPr>
              <a:t> Wydział </a:t>
            </a:r>
            <a:r>
              <a:rPr lang="pl-PL" sz="1100" dirty="0">
                <a:solidFill>
                  <a:srgbClr val="636466"/>
                </a:solidFill>
                <a:latin typeface="Lato" pitchFamily="34" charset="-18"/>
              </a:rPr>
              <a:t>Rozwoju  </a:t>
            </a:r>
            <a:r>
              <a:rPr lang="pl-PL" sz="1100" dirty="0" smtClean="0">
                <a:solidFill>
                  <a:srgbClr val="636466"/>
                </a:solidFill>
                <a:latin typeface="Lato" pitchFamily="34" charset="-18"/>
              </a:rPr>
              <a:t>Regionalnego</a:t>
            </a:r>
            <a:endParaRPr lang="pl-PL" sz="1100" dirty="0">
              <a:solidFill>
                <a:srgbClr val="636466"/>
              </a:solidFill>
              <a:latin typeface="Lato" pitchFamily="34" charset="-18"/>
            </a:endParaRPr>
          </a:p>
          <a:p>
            <a:pPr lvl="0"/>
            <a:r>
              <a:rPr lang="pl-PL" sz="1100" dirty="0" smtClean="0">
                <a:solidFill>
                  <a:srgbClr val="636466"/>
                </a:solidFill>
                <a:latin typeface="Lato" pitchFamily="34" charset="-18"/>
              </a:rPr>
              <a:t> Czerwiec 2017 </a:t>
            </a:r>
            <a:r>
              <a:rPr lang="pl-PL" sz="1100" dirty="0">
                <a:solidFill>
                  <a:srgbClr val="636466"/>
                </a:solidFill>
                <a:latin typeface="Lato" pitchFamily="34" charset="-18"/>
              </a:rPr>
              <a:t>r.</a:t>
            </a:r>
          </a:p>
        </p:txBody>
      </p:sp>
    </p:spTree>
    <p:extLst>
      <p:ext uri="{BB962C8B-B14F-4D97-AF65-F5344CB8AC3E}">
        <p14:creationId xmlns="" xmlns:p14="http://schemas.microsoft.com/office/powerpoint/2010/main" val="1517173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64353"/>
            <a:ext cx="7632700" cy="4893647"/>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Tx/>
              <a:buAutoNum type="arabicPeriod"/>
            </a:pPr>
            <a:r>
              <a:rPr lang="en-GB" altLang="pl-PL" sz="2000" dirty="0" err="1"/>
              <a:t>Ustawa</a:t>
            </a:r>
            <a:r>
              <a:rPr lang="en-GB" altLang="pl-PL" sz="2000" dirty="0"/>
              <a:t> z </a:t>
            </a:r>
            <a:r>
              <a:rPr lang="en-GB" altLang="pl-PL" sz="2000" dirty="0" err="1"/>
              <a:t>dnia</a:t>
            </a:r>
            <a:r>
              <a:rPr lang="en-GB" altLang="pl-PL" sz="2000" dirty="0"/>
              <a:t> 23.04.1964 r. </a:t>
            </a:r>
            <a:r>
              <a:rPr lang="en-GB" altLang="pl-PL" sz="2000" dirty="0" err="1"/>
              <a:t>Kodeks</a:t>
            </a:r>
            <a:r>
              <a:rPr lang="en-GB" altLang="pl-PL" sz="2000" dirty="0"/>
              <a:t> </a:t>
            </a:r>
            <a:r>
              <a:rPr lang="en-GB" altLang="pl-PL" sz="2000" dirty="0" err="1"/>
              <a:t>cywilny</a:t>
            </a:r>
            <a:r>
              <a:rPr lang="en-GB" altLang="pl-PL" sz="2000" dirty="0"/>
              <a:t> </a:t>
            </a:r>
            <a:r>
              <a:rPr lang="pl-PL" altLang="pl-PL" sz="2000" dirty="0"/>
              <a:t/>
            </a:r>
            <a:br>
              <a:rPr lang="pl-PL" altLang="pl-PL" sz="2000" dirty="0"/>
            </a:br>
            <a:r>
              <a:rPr lang="en-GB" altLang="pl-PL" sz="2000" dirty="0"/>
              <a:t>(</a:t>
            </a:r>
            <a:r>
              <a:rPr lang="pl-PL" altLang="pl-PL" sz="2000" dirty="0"/>
              <a:t>tekst jednolity Dz.U. z 2017 r. poz. 459</a:t>
            </a:r>
            <a:r>
              <a:rPr lang="en-GB" altLang="pl-PL" sz="2000" dirty="0" smtClean="0"/>
              <a:t>)</a:t>
            </a:r>
            <a:r>
              <a:rPr lang="pl-PL" altLang="pl-PL" sz="2000" dirty="0" smtClean="0"/>
              <a:t/>
            </a:r>
            <a:br>
              <a:rPr lang="pl-PL" altLang="pl-PL" sz="2000" dirty="0" smtClean="0"/>
            </a:br>
            <a:endParaRPr lang="en-GB" altLang="pl-PL" sz="500" dirty="0"/>
          </a:p>
          <a:p>
            <a:pPr>
              <a:lnSpc>
                <a:spcPct val="80000"/>
              </a:lnSpc>
              <a:buFontTx/>
              <a:buAutoNum type="arabicPeriod"/>
            </a:pPr>
            <a:r>
              <a:rPr lang="en-GB" altLang="pl-PL" sz="2000" dirty="0" err="1"/>
              <a:t>Ustawa</a:t>
            </a:r>
            <a:r>
              <a:rPr lang="en-GB" altLang="pl-PL" sz="2000" dirty="0"/>
              <a:t> z </a:t>
            </a:r>
            <a:r>
              <a:rPr lang="en-GB" altLang="pl-PL" sz="2000" dirty="0" err="1"/>
              <a:t>dnia</a:t>
            </a:r>
            <a:r>
              <a:rPr lang="en-GB" altLang="pl-PL" sz="2000" dirty="0"/>
              <a:t> 16.04.1993 r. o </a:t>
            </a:r>
            <a:r>
              <a:rPr lang="en-GB" altLang="pl-PL" sz="2000" dirty="0" err="1"/>
              <a:t>zwalczaniu</a:t>
            </a:r>
            <a:r>
              <a:rPr lang="en-GB" altLang="pl-PL" sz="2000" dirty="0"/>
              <a:t> </a:t>
            </a:r>
            <a:r>
              <a:rPr lang="en-GB" altLang="pl-PL" sz="2000" dirty="0" err="1"/>
              <a:t>nieuczciwej</a:t>
            </a:r>
            <a:r>
              <a:rPr lang="en-GB" altLang="pl-PL" sz="2000" dirty="0"/>
              <a:t> </a:t>
            </a:r>
            <a:r>
              <a:rPr lang="en-GB" altLang="pl-PL" sz="2000" dirty="0" err="1"/>
              <a:t>konkurencji</a:t>
            </a:r>
            <a:r>
              <a:rPr lang="en-GB" altLang="pl-PL" sz="2000" dirty="0"/>
              <a:t> </a:t>
            </a:r>
            <a:r>
              <a:rPr lang="pl-PL" altLang="pl-PL" sz="2000" dirty="0"/>
              <a:t/>
            </a:r>
            <a:br>
              <a:rPr lang="pl-PL" altLang="pl-PL" sz="2000" dirty="0"/>
            </a:br>
            <a:r>
              <a:rPr lang="en-GB" altLang="pl-PL" sz="2000" dirty="0"/>
              <a:t>(</a:t>
            </a:r>
            <a:r>
              <a:rPr lang="en-GB" altLang="pl-PL" sz="2000" dirty="0" err="1"/>
              <a:t>tekst</a:t>
            </a:r>
            <a:r>
              <a:rPr lang="en-GB" altLang="pl-PL" sz="2000" dirty="0"/>
              <a:t> </a:t>
            </a:r>
            <a:r>
              <a:rPr lang="en-GB" altLang="pl-PL" sz="2000" dirty="0" err="1"/>
              <a:t>jednolity</a:t>
            </a:r>
            <a:r>
              <a:rPr lang="en-GB" altLang="pl-PL" sz="2000" dirty="0"/>
              <a:t> </a:t>
            </a:r>
            <a:r>
              <a:rPr lang="en-GB" altLang="pl-PL" sz="2000" dirty="0" err="1"/>
              <a:t>Dz.U</a:t>
            </a:r>
            <a:r>
              <a:rPr lang="en-GB" altLang="pl-PL" sz="2000" dirty="0"/>
              <a:t>. z 2003 r. </a:t>
            </a:r>
            <a:r>
              <a:rPr lang="en-GB" altLang="pl-PL" sz="2000" dirty="0" err="1"/>
              <a:t>Nr</a:t>
            </a:r>
            <a:r>
              <a:rPr lang="en-GB" altLang="pl-PL" sz="2000" dirty="0"/>
              <a:t> 153 </a:t>
            </a:r>
            <a:r>
              <a:rPr lang="en-GB" altLang="pl-PL" sz="2000" dirty="0" err="1"/>
              <a:t>poz</a:t>
            </a:r>
            <a:r>
              <a:rPr lang="en-GB" altLang="pl-PL" sz="2000" dirty="0"/>
              <a:t>. 1503, z </a:t>
            </a:r>
            <a:r>
              <a:rPr lang="en-GB" altLang="pl-PL" sz="2000" dirty="0" err="1"/>
              <a:t>późn.zm</a:t>
            </a:r>
            <a:r>
              <a:rPr lang="en-GB" altLang="pl-PL" sz="2000" dirty="0" smtClean="0"/>
              <a:t>.)</a:t>
            </a:r>
            <a:r>
              <a:rPr lang="pl-PL" altLang="pl-PL" sz="2000" dirty="0" smtClean="0"/>
              <a:t/>
            </a:r>
            <a:br>
              <a:rPr lang="pl-PL" altLang="pl-PL" sz="2000" dirty="0" smtClean="0"/>
            </a:br>
            <a:endParaRPr lang="pl-PL" altLang="pl-PL" sz="500" dirty="0"/>
          </a:p>
          <a:p>
            <a:pPr>
              <a:lnSpc>
                <a:spcPct val="80000"/>
              </a:lnSpc>
              <a:buFontTx/>
              <a:buAutoNum type="arabicPeriod"/>
            </a:pPr>
            <a:r>
              <a:rPr lang="en-GB" altLang="pl-PL" sz="2000" dirty="0" err="1"/>
              <a:t>Ustawa</a:t>
            </a:r>
            <a:r>
              <a:rPr lang="en-GB" altLang="pl-PL" sz="2000" dirty="0"/>
              <a:t> z </a:t>
            </a:r>
            <a:r>
              <a:rPr lang="en-GB" altLang="pl-PL" sz="2000" dirty="0" err="1"/>
              <a:t>dnia</a:t>
            </a:r>
            <a:r>
              <a:rPr lang="en-GB" altLang="pl-PL" sz="2000" dirty="0"/>
              <a:t> </a:t>
            </a:r>
            <a:r>
              <a:rPr lang="pl-PL" altLang="pl-PL" sz="2000" dirty="0"/>
              <a:t>27</a:t>
            </a:r>
            <a:r>
              <a:rPr lang="en-GB" altLang="pl-PL" sz="2000" dirty="0"/>
              <a:t>.0</a:t>
            </a:r>
            <a:r>
              <a:rPr lang="pl-PL" altLang="pl-PL" sz="2000" dirty="0"/>
              <a:t>8</a:t>
            </a:r>
            <a:r>
              <a:rPr lang="en-GB" altLang="pl-PL" sz="2000" dirty="0"/>
              <a:t>.200</a:t>
            </a:r>
            <a:r>
              <a:rPr lang="pl-PL" altLang="pl-PL" sz="2000" dirty="0"/>
              <a:t>9</a:t>
            </a:r>
            <a:r>
              <a:rPr lang="en-GB" altLang="pl-PL" sz="2000" dirty="0"/>
              <a:t> r. o </a:t>
            </a:r>
            <a:r>
              <a:rPr lang="en-GB" altLang="pl-PL" sz="2000" dirty="0" err="1"/>
              <a:t>finansach</a:t>
            </a:r>
            <a:r>
              <a:rPr lang="en-GB" altLang="pl-PL" sz="2000" dirty="0"/>
              <a:t> </a:t>
            </a:r>
            <a:r>
              <a:rPr lang="en-GB" altLang="pl-PL" sz="2000" dirty="0" err="1"/>
              <a:t>publicznych</a:t>
            </a:r>
            <a:r>
              <a:rPr lang="en-GB" altLang="pl-PL" sz="2000" dirty="0"/>
              <a:t> </a:t>
            </a:r>
            <a:r>
              <a:rPr lang="pl-PL" altLang="pl-PL" sz="2000" dirty="0"/>
              <a:t/>
            </a:r>
            <a:br>
              <a:rPr lang="pl-PL" altLang="pl-PL" sz="2000" dirty="0"/>
            </a:br>
            <a:r>
              <a:rPr lang="en-GB" altLang="pl-PL" sz="2000" dirty="0"/>
              <a:t>(</a:t>
            </a:r>
            <a:r>
              <a:rPr lang="pl-PL" altLang="pl-PL" sz="2000" dirty="0"/>
              <a:t>tekst jednolity: Dz.U. z 2016 r. poz. 1870, z późn.zm.</a:t>
            </a:r>
            <a:r>
              <a:rPr lang="en-GB" altLang="pl-PL" sz="2000" dirty="0" smtClean="0"/>
              <a:t>)</a:t>
            </a:r>
            <a:r>
              <a:rPr lang="pl-PL" altLang="pl-PL" sz="2000" dirty="0" smtClean="0"/>
              <a:t/>
            </a:r>
            <a:br>
              <a:rPr lang="pl-PL" altLang="pl-PL" sz="2000" dirty="0" smtClean="0"/>
            </a:br>
            <a:endParaRPr lang="en-GB" altLang="pl-PL" sz="500" dirty="0" smtClean="0"/>
          </a:p>
          <a:p>
            <a:pPr>
              <a:lnSpc>
                <a:spcPct val="80000"/>
              </a:lnSpc>
              <a:buFontTx/>
              <a:buAutoNum type="arabicPeriod"/>
            </a:pPr>
            <a:r>
              <a:rPr lang="pl-PL" altLang="pl-PL" sz="2000" dirty="0" smtClean="0"/>
              <a:t> </a:t>
            </a:r>
            <a:r>
              <a:rPr lang="en-GB" altLang="pl-PL" sz="2000" dirty="0" err="1" smtClean="0"/>
              <a:t>Ustawa</a:t>
            </a:r>
            <a:r>
              <a:rPr lang="en-GB" altLang="pl-PL" sz="2000" dirty="0" smtClean="0"/>
              <a:t> </a:t>
            </a:r>
            <a:r>
              <a:rPr lang="en-GB" altLang="pl-PL" sz="2000" dirty="0"/>
              <a:t>z </a:t>
            </a:r>
            <a:r>
              <a:rPr lang="en-GB" altLang="pl-PL" sz="2000" dirty="0" err="1"/>
              <a:t>dnia</a:t>
            </a:r>
            <a:r>
              <a:rPr lang="en-GB" altLang="pl-PL" sz="2000" dirty="0"/>
              <a:t> 17.12.2004 r. o </a:t>
            </a:r>
            <a:r>
              <a:rPr lang="en-GB" altLang="pl-PL" sz="2000" dirty="0" err="1"/>
              <a:t>odpowiedzialności</a:t>
            </a:r>
            <a:r>
              <a:rPr lang="en-GB" altLang="pl-PL" sz="2000" dirty="0"/>
              <a:t> </a:t>
            </a:r>
            <a:r>
              <a:rPr lang="en-GB" altLang="pl-PL" sz="2000" dirty="0" err="1"/>
              <a:t>za</a:t>
            </a:r>
            <a:r>
              <a:rPr lang="en-GB" altLang="pl-PL" sz="2000" dirty="0"/>
              <a:t> </a:t>
            </a:r>
            <a:r>
              <a:rPr lang="en-GB" altLang="pl-PL" sz="2000" dirty="0" err="1"/>
              <a:t>naruszenie</a:t>
            </a:r>
            <a:r>
              <a:rPr lang="en-GB" altLang="pl-PL" sz="2000" dirty="0"/>
              <a:t> </a:t>
            </a:r>
            <a:r>
              <a:rPr lang="en-GB" altLang="pl-PL" sz="2000" dirty="0" err="1"/>
              <a:t>dyscypliny</a:t>
            </a:r>
            <a:r>
              <a:rPr lang="en-GB" altLang="pl-PL" sz="2000" dirty="0"/>
              <a:t> </a:t>
            </a:r>
            <a:r>
              <a:rPr lang="en-GB" altLang="pl-PL" sz="2000" dirty="0" err="1"/>
              <a:t>finansów</a:t>
            </a:r>
            <a:r>
              <a:rPr lang="en-GB" altLang="pl-PL" sz="2000" dirty="0"/>
              <a:t> </a:t>
            </a:r>
            <a:r>
              <a:rPr lang="en-GB" altLang="pl-PL" sz="2000" dirty="0" err="1"/>
              <a:t>publicznych</a:t>
            </a:r>
            <a:r>
              <a:rPr lang="en-GB" altLang="pl-PL" sz="2000" dirty="0"/>
              <a:t> </a:t>
            </a:r>
            <a:r>
              <a:rPr lang="pl-PL" altLang="pl-PL" sz="2000" dirty="0"/>
              <a:t/>
            </a:r>
            <a:br>
              <a:rPr lang="pl-PL" altLang="pl-PL" sz="2000" dirty="0"/>
            </a:br>
            <a:r>
              <a:rPr lang="en-GB" altLang="pl-PL" sz="2000" dirty="0"/>
              <a:t>(</a:t>
            </a:r>
            <a:r>
              <a:rPr lang="pl-PL" altLang="pl-PL" sz="2000" dirty="0"/>
              <a:t>tekst jednolity: Dz.U. z 2013 r. poz. 168, z późn.zm.</a:t>
            </a:r>
            <a:r>
              <a:rPr lang="en-GB" altLang="pl-PL" sz="2000" dirty="0" smtClean="0"/>
              <a:t>)</a:t>
            </a:r>
            <a:r>
              <a:rPr lang="pl-PL" altLang="pl-PL" sz="2000" dirty="0" smtClean="0"/>
              <a:t/>
            </a:r>
            <a:br>
              <a:rPr lang="pl-PL" altLang="pl-PL" sz="2000" dirty="0" smtClean="0"/>
            </a:br>
            <a:endParaRPr lang="en-GB" altLang="pl-PL" sz="500" dirty="0"/>
          </a:p>
          <a:p>
            <a:pPr>
              <a:lnSpc>
                <a:spcPct val="80000"/>
              </a:lnSpc>
              <a:buFontTx/>
              <a:buAutoNum type="arabicPeriod"/>
            </a:pPr>
            <a:r>
              <a:rPr lang="en-GB" altLang="pl-PL" sz="2000" dirty="0" err="1"/>
              <a:t>Ustawa</a:t>
            </a:r>
            <a:r>
              <a:rPr lang="en-GB" altLang="pl-PL" sz="2000" dirty="0"/>
              <a:t> z </a:t>
            </a:r>
            <a:r>
              <a:rPr lang="en-GB" altLang="pl-PL" sz="2000" dirty="0" err="1"/>
              <a:t>dnia</a:t>
            </a:r>
            <a:r>
              <a:rPr lang="en-GB" altLang="pl-PL" sz="2000" dirty="0"/>
              <a:t> 7.07.1994 r. </a:t>
            </a:r>
            <a:r>
              <a:rPr lang="en-GB" altLang="pl-PL" sz="2000" dirty="0" err="1"/>
              <a:t>Prawo</a:t>
            </a:r>
            <a:r>
              <a:rPr lang="en-GB" altLang="pl-PL" sz="2000" dirty="0"/>
              <a:t> </a:t>
            </a:r>
            <a:r>
              <a:rPr lang="en-GB" altLang="pl-PL" sz="2000" dirty="0" err="1"/>
              <a:t>budowlane</a:t>
            </a:r>
            <a:r>
              <a:rPr lang="en-GB" altLang="pl-PL" sz="2000" dirty="0"/>
              <a:t> </a:t>
            </a:r>
            <a:r>
              <a:rPr lang="pl-PL" altLang="pl-PL" sz="2000" dirty="0"/>
              <a:t/>
            </a:r>
            <a:br>
              <a:rPr lang="pl-PL" altLang="pl-PL" sz="2000" dirty="0"/>
            </a:br>
            <a:r>
              <a:rPr lang="en-GB" altLang="pl-PL" sz="2000" dirty="0"/>
              <a:t>(</a:t>
            </a:r>
            <a:r>
              <a:rPr lang="pl-PL" altLang="pl-PL" sz="2000" dirty="0"/>
              <a:t> tekst jednolity </a:t>
            </a:r>
            <a:r>
              <a:rPr lang="en-GB" altLang="pl-PL" sz="2000" dirty="0" err="1"/>
              <a:t>Dz.U</a:t>
            </a:r>
            <a:r>
              <a:rPr lang="en-GB" altLang="pl-PL" sz="2000" dirty="0"/>
              <a:t>. </a:t>
            </a:r>
            <a:r>
              <a:rPr lang="pl-PL" altLang="pl-PL" sz="2000" dirty="0"/>
              <a:t> </a:t>
            </a:r>
            <a:r>
              <a:rPr lang="en-GB" altLang="pl-PL" sz="2000" dirty="0"/>
              <a:t>z 20</a:t>
            </a:r>
            <a:r>
              <a:rPr lang="pl-PL" altLang="pl-PL" sz="2000" dirty="0"/>
              <a:t>16 r. poz. 290, z późn.zm.</a:t>
            </a:r>
            <a:r>
              <a:rPr lang="en-GB" altLang="pl-PL" sz="2000" dirty="0" smtClean="0"/>
              <a:t>)</a:t>
            </a:r>
            <a:r>
              <a:rPr lang="pl-PL" altLang="pl-PL" sz="2000" dirty="0" smtClean="0"/>
              <a:t/>
            </a:r>
            <a:br>
              <a:rPr lang="pl-PL" altLang="pl-PL" sz="2000" dirty="0" smtClean="0"/>
            </a:br>
            <a:endParaRPr lang="en-GB" altLang="pl-PL" sz="500" dirty="0"/>
          </a:p>
          <a:p>
            <a:pPr>
              <a:lnSpc>
                <a:spcPct val="80000"/>
              </a:lnSpc>
              <a:buFontTx/>
              <a:buAutoNum type="arabicPeriod"/>
            </a:pPr>
            <a:r>
              <a:rPr lang="en-GB" altLang="pl-PL" sz="2000" dirty="0" err="1"/>
              <a:t>Ustawa</a:t>
            </a:r>
            <a:r>
              <a:rPr lang="en-GB" altLang="pl-PL" sz="2000" dirty="0"/>
              <a:t> z </a:t>
            </a:r>
            <a:r>
              <a:rPr lang="en-GB" altLang="pl-PL" sz="2000" dirty="0" err="1"/>
              <a:t>dnia</a:t>
            </a:r>
            <a:r>
              <a:rPr lang="en-GB" altLang="pl-PL" sz="2000" dirty="0"/>
              <a:t> 15.09.2000 r. </a:t>
            </a:r>
            <a:r>
              <a:rPr lang="en-GB" altLang="pl-PL" sz="2000" dirty="0" err="1"/>
              <a:t>Kodeks</a:t>
            </a:r>
            <a:r>
              <a:rPr lang="en-GB" altLang="pl-PL" sz="2000" dirty="0"/>
              <a:t> </a:t>
            </a:r>
            <a:r>
              <a:rPr lang="en-GB" altLang="pl-PL" sz="2000" dirty="0" err="1"/>
              <a:t>spółek</a:t>
            </a:r>
            <a:r>
              <a:rPr lang="en-GB" altLang="pl-PL" sz="2000" dirty="0"/>
              <a:t> </a:t>
            </a:r>
            <a:r>
              <a:rPr lang="en-GB" altLang="pl-PL" sz="2000" dirty="0" err="1"/>
              <a:t>handlowych</a:t>
            </a:r>
            <a:r>
              <a:rPr lang="en-GB" altLang="pl-PL" sz="2000" dirty="0"/>
              <a:t> </a:t>
            </a:r>
            <a:r>
              <a:rPr lang="pl-PL" altLang="pl-PL" sz="2000" dirty="0"/>
              <a:t/>
            </a:r>
            <a:br>
              <a:rPr lang="pl-PL" altLang="pl-PL" sz="2000" dirty="0"/>
            </a:br>
            <a:r>
              <a:rPr lang="en-GB" altLang="pl-PL" sz="2000" dirty="0" smtClean="0"/>
              <a:t>(</a:t>
            </a:r>
            <a:r>
              <a:rPr lang="pl-PL" altLang="pl-PL" sz="2000" dirty="0" smtClean="0"/>
              <a:t>tekst jednolity </a:t>
            </a:r>
            <a:r>
              <a:rPr lang="pl-PL" altLang="pl-PL" sz="2000" dirty="0"/>
              <a:t>Dz.U. z 2016 r. poz. 1578, z późn.zm.</a:t>
            </a:r>
            <a:r>
              <a:rPr lang="en-GB" altLang="pl-PL" sz="2000" dirty="0" smtClean="0"/>
              <a:t>)</a:t>
            </a:r>
            <a:r>
              <a:rPr lang="pl-PL" altLang="pl-PL" sz="2000" dirty="0" smtClean="0"/>
              <a:t/>
            </a:r>
            <a:br>
              <a:rPr lang="pl-PL" altLang="pl-PL" sz="2000" dirty="0" smtClean="0"/>
            </a:br>
            <a:endParaRPr lang="pl-PL" altLang="pl-PL" sz="500" dirty="0"/>
          </a:p>
          <a:p>
            <a:pPr>
              <a:lnSpc>
                <a:spcPct val="80000"/>
              </a:lnSpc>
              <a:buFontTx/>
              <a:buAutoNum type="arabicPeriod"/>
            </a:pPr>
            <a:r>
              <a:rPr lang="pl-PL" altLang="pl-PL" sz="2000" dirty="0"/>
              <a:t>Ustawa z dnia 8.03.2013 r. o terminie zapłaty w transakcjach handlowych (tekst jednolity Dz.U. z 2016 r. poz. 684</a:t>
            </a:r>
            <a:r>
              <a:rPr lang="pl-PL" altLang="pl-PL" sz="2000" dirty="0" smtClean="0"/>
              <a:t>)</a:t>
            </a:r>
            <a:br>
              <a:rPr lang="pl-PL" altLang="pl-PL" sz="2000" dirty="0" smtClean="0"/>
            </a:br>
            <a:endParaRPr lang="pl-PL" altLang="pl-PL" sz="500" dirty="0"/>
          </a:p>
          <a:p>
            <a:pPr>
              <a:lnSpc>
                <a:spcPct val="80000"/>
              </a:lnSpc>
              <a:buFontTx/>
              <a:buAutoNum type="arabicPeriod"/>
            </a:pPr>
            <a:r>
              <a:rPr lang="pl-PL" altLang="pl-PL" sz="2000" dirty="0"/>
              <a:t>Ustawa z dnia 6.09.2001 r. o dostępie do informacji publicznej </a:t>
            </a:r>
            <a:r>
              <a:rPr lang="pl-PL" altLang="pl-PL" sz="2000" dirty="0" smtClean="0"/>
              <a:t/>
            </a:r>
            <a:br>
              <a:rPr lang="pl-PL" altLang="pl-PL" sz="2000" dirty="0" smtClean="0"/>
            </a:br>
            <a:r>
              <a:rPr lang="pl-PL" altLang="pl-PL" sz="2000" dirty="0" smtClean="0"/>
              <a:t>(</a:t>
            </a:r>
            <a:r>
              <a:rPr lang="pl-PL" altLang="pl-PL" sz="2000" dirty="0"/>
              <a:t>tekst jednolity Dz.U. z 2016 r. poz. 1764)</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a:t>
            </a:fld>
            <a:endParaRPr lang="pl-PL" altLang="pl-PL" dirty="0">
              <a:solidFill>
                <a:schemeClr val="accent3">
                  <a:lumMod val="75000"/>
                </a:schemeClr>
              </a:solidFill>
            </a:endParaRPr>
          </a:p>
        </p:txBody>
      </p:sp>
      <p:sp>
        <p:nvSpPr>
          <p:cNvPr id="7" name="TextBox 1"/>
          <p:cNvSpPr txBox="1"/>
          <p:nvPr/>
        </p:nvSpPr>
        <p:spPr>
          <a:xfrm>
            <a:off x="251520" y="692696"/>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PRAWO KRAJOWE – POWIĄZANE </a:t>
            </a:r>
          </a:p>
          <a:p>
            <a:r>
              <a:rPr lang="pl-PL" sz="3200" b="1" baseline="30000" dirty="0" smtClean="0">
                <a:solidFill>
                  <a:srgbClr val="636466"/>
                </a:solidFill>
                <a:latin typeface="Novecento wide Normal" pitchFamily="50" charset="-18"/>
              </a:rPr>
              <a:t>Z PZP (WYBRANE USTAWY)</a:t>
            </a:r>
          </a:p>
        </p:txBody>
      </p:sp>
    </p:spTree>
    <p:extLst>
      <p:ext uri="{BB962C8B-B14F-4D97-AF65-F5344CB8AC3E}">
        <p14:creationId xmlns="" xmlns:p14="http://schemas.microsoft.com/office/powerpoint/2010/main" val="21541020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2204864"/>
            <a:ext cx="7704856" cy="320087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endParaRPr lang="pl-PL" altLang="pl-PL" sz="2400" b="1" dirty="0" smtClean="0"/>
          </a:p>
          <a:p>
            <a:pPr>
              <a:lnSpc>
                <a:spcPct val="80000"/>
              </a:lnSpc>
              <a:buFont typeface="Wingdings" pitchFamily="2" charset="2"/>
              <a:buChar char="Ø"/>
            </a:pPr>
            <a:r>
              <a:rPr lang="pl-PL" altLang="pl-PL" sz="2400" b="1" dirty="0"/>
              <a:t> </a:t>
            </a:r>
            <a:r>
              <a:rPr lang="pl-PL" altLang="pl-PL" sz="2400" b="1" dirty="0" smtClean="0"/>
              <a:t> 2 </a:t>
            </a:r>
            <a:r>
              <a:rPr lang="pl-PL" altLang="pl-PL" sz="2400" b="1" dirty="0"/>
              <a:t>grupy podstaw wykluczenia wykonawcy </a:t>
            </a:r>
            <a:br>
              <a:rPr lang="pl-PL" altLang="pl-PL" sz="2400" b="1" dirty="0"/>
            </a:br>
            <a:r>
              <a:rPr lang="pl-PL" altLang="pl-PL" sz="2400" b="1" dirty="0" smtClean="0"/>
              <a:t>	z </a:t>
            </a:r>
            <a:r>
              <a:rPr lang="pl-PL" altLang="pl-PL" sz="2400" b="1" dirty="0"/>
              <a:t>postępowania:</a:t>
            </a:r>
            <a:r>
              <a:rPr lang="pl-PL" altLang="pl-PL" sz="2000" b="1" dirty="0"/>
              <a:t/>
            </a:r>
            <a:br>
              <a:rPr lang="pl-PL" altLang="pl-PL" sz="2000" b="1" dirty="0"/>
            </a:br>
            <a:r>
              <a:rPr lang="pl-PL" altLang="pl-PL" sz="2000" b="1" dirty="0"/>
              <a:t/>
            </a:r>
            <a:br>
              <a:rPr lang="pl-PL" altLang="pl-PL" sz="2000" b="1" dirty="0"/>
            </a:br>
            <a:r>
              <a:rPr lang="pl-PL" altLang="pl-PL" sz="2000" b="1" dirty="0"/>
              <a:t/>
            </a:r>
            <a:br>
              <a:rPr lang="pl-PL" altLang="pl-PL" sz="2000" b="1" dirty="0"/>
            </a:br>
            <a:r>
              <a:rPr lang="pl-PL" altLang="pl-PL" sz="2000" b="1" dirty="0"/>
              <a:t>1) </a:t>
            </a:r>
            <a:r>
              <a:rPr lang="pl-PL" altLang="pl-PL" sz="2000" b="1" u="sng" dirty="0"/>
              <a:t>podstawy obligatoryjne</a:t>
            </a:r>
            <a:r>
              <a:rPr lang="pl-PL" altLang="pl-PL" sz="2000" b="1" dirty="0"/>
              <a:t>, </a:t>
            </a:r>
            <a:r>
              <a:rPr lang="pl-PL" altLang="pl-PL" sz="2000" dirty="0"/>
              <a:t>wskazane w art. 24 ust. 1 pkt </a:t>
            </a:r>
            <a:r>
              <a:rPr lang="pl-PL" altLang="pl-PL" sz="2000" dirty="0" smtClean="0"/>
              <a:t>12-23 </a:t>
            </a:r>
            <a:r>
              <a:rPr lang="pl-PL" altLang="pl-PL" sz="2000" dirty="0" err="1"/>
              <a:t>pzp</a:t>
            </a:r>
            <a:r>
              <a:rPr lang="pl-PL" altLang="pl-PL" sz="2000" b="1" dirty="0"/>
              <a:t/>
            </a:r>
            <a:br>
              <a:rPr lang="pl-PL" altLang="pl-PL" sz="2000" b="1" dirty="0"/>
            </a:br>
            <a:r>
              <a:rPr lang="pl-PL" altLang="pl-PL" sz="2000" b="1" dirty="0"/>
              <a:t/>
            </a:r>
            <a:br>
              <a:rPr lang="pl-PL" altLang="pl-PL" sz="2000" b="1" dirty="0"/>
            </a:br>
            <a:r>
              <a:rPr lang="pl-PL" altLang="pl-PL" sz="2000" b="1" dirty="0"/>
              <a:t>2)</a:t>
            </a:r>
            <a:r>
              <a:rPr lang="pl-PL" altLang="pl-PL" sz="2000" dirty="0"/>
              <a:t> </a:t>
            </a:r>
            <a:r>
              <a:rPr lang="pl-PL" altLang="pl-PL" sz="2000" b="1" u="sng" dirty="0"/>
              <a:t>podstawy fakultatywne</a:t>
            </a:r>
            <a:r>
              <a:rPr lang="pl-PL" altLang="pl-PL" sz="2000" b="1" dirty="0"/>
              <a:t>, </a:t>
            </a:r>
            <a:r>
              <a:rPr lang="pl-PL" altLang="pl-PL" sz="2000" dirty="0"/>
              <a:t>wskazane w art. 24 ust. 5 ustawy </a:t>
            </a:r>
            <a:r>
              <a:rPr lang="pl-PL" altLang="pl-PL" sz="2000" dirty="0" err="1"/>
              <a:t>pzp</a:t>
            </a:r>
            <a:r>
              <a:rPr lang="pl-PL" altLang="pl-PL" sz="2000" dirty="0"/>
              <a:t> – zamawiający ma prawo zdecydować, które z podstaw fakultatywnych chce zastosować w danym postępowaniu o udzielenie zamówienia publicznego (podstawy te muszą zostać wskazane w ogłoszeniu lub specyfikacji istotnych warunków zamówienia)</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100</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173767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1835086"/>
            <a:ext cx="7704856" cy="479515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t>PODSTAWY WYKLUCZENIA Z POSTĘPOWANIA OBLIGATORYJNE</a:t>
            </a:r>
            <a:r>
              <a:rPr lang="pl-PL" altLang="pl-PL" sz="2000" dirty="0"/>
              <a:t/>
            </a:r>
            <a:br>
              <a:rPr lang="pl-PL" altLang="pl-PL" sz="2000" dirty="0"/>
            </a:br>
            <a:r>
              <a:rPr lang="pl-PL" altLang="pl-PL" sz="2000" dirty="0"/>
              <a:t>(art. 24 ust. 1 pkt </a:t>
            </a:r>
            <a:r>
              <a:rPr lang="pl-PL" altLang="pl-PL" sz="2000" dirty="0" smtClean="0"/>
              <a:t>12-23 ustawy </a:t>
            </a:r>
            <a:r>
              <a:rPr lang="pl-PL" altLang="pl-PL" sz="2000" dirty="0" err="1" smtClean="0"/>
              <a:t>pzp</a:t>
            </a:r>
            <a:r>
              <a:rPr lang="pl-PL" altLang="pl-PL" sz="2000" dirty="0" smtClean="0"/>
              <a:t>):</a:t>
            </a:r>
            <a:r>
              <a:rPr lang="pl-PL" altLang="pl-PL" sz="2000" dirty="0"/>
              <a:t/>
            </a:r>
            <a:br>
              <a:rPr lang="pl-PL" altLang="pl-PL" sz="2000" dirty="0"/>
            </a:br>
            <a:endParaRPr lang="pl-PL" altLang="pl-PL" sz="2000" dirty="0"/>
          </a:p>
          <a:p>
            <a:pPr>
              <a:lnSpc>
                <a:spcPct val="80000"/>
              </a:lnSpc>
              <a:buClr>
                <a:srgbClr val="A50021"/>
              </a:buClr>
            </a:pPr>
            <a:r>
              <a:rPr lang="pl-PL" altLang="pl-PL" sz="2000" dirty="0"/>
              <a:t>Z postępowania o udzielenie zamówienia wyklucza się:</a:t>
            </a:r>
            <a:br>
              <a:rPr lang="pl-PL" altLang="pl-PL" sz="2000" dirty="0"/>
            </a:br>
            <a:r>
              <a:rPr lang="pl-PL" altLang="pl-PL" sz="1000" dirty="0"/>
              <a:t/>
            </a:r>
            <a:br>
              <a:rPr lang="pl-PL" altLang="pl-PL" sz="1000" dirty="0"/>
            </a:br>
            <a:r>
              <a:rPr lang="pl-PL" altLang="pl-PL" sz="2000" dirty="0"/>
              <a:t>12) wykonawcę, który nie wykazał spełniania warunków udziału </a:t>
            </a:r>
            <a:br>
              <a:rPr lang="pl-PL" altLang="pl-PL" sz="2000" dirty="0"/>
            </a:br>
            <a:r>
              <a:rPr lang="pl-PL" altLang="pl-PL" sz="2000" dirty="0"/>
              <a:t>	w postępowaniu lub nie został zaproszony do negocjacji lub 	złożenia ofert wstępnych albo ofert, lub nie wykazał braku	podstaw do wykluczenia;</a:t>
            </a:r>
            <a:br>
              <a:rPr lang="pl-PL" altLang="pl-PL" sz="2000" dirty="0"/>
            </a:br>
            <a:r>
              <a:rPr lang="pl-PL" altLang="pl-PL" sz="1000" dirty="0"/>
              <a:t/>
            </a:r>
            <a:br>
              <a:rPr lang="pl-PL" altLang="pl-PL" sz="1000" dirty="0"/>
            </a:br>
            <a:r>
              <a:rPr lang="pl-PL" altLang="pl-PL" sz="2000" dirty="0"/>
              <a:t>13) wykonawcę będącego osobą fizyczną, którego prawomocnie 	skazano za przestępstwo:</a:t>
            </a:r>
            <a:br>
              <a:rPr lang="pl-PL" altLang="pl-PL" sz="2000" dirty="0"/>
            </a:br>
            <a:r>
              <a:rPr lang="pl-PL" altLang="pl-PL" sz="1000" dirty="0"/>
              <a:t>	</a:t>
            </a:r>
            <a:br>
              <a:rPr lang="pl-PL" altLang="pl-PL" sz="1000" dirty="0"/>
            </a:br>
            <a:r>
              <a:rPr lang="pl-PL" altLang="pl-PL" sz="2000" dirty="0"/>
              <a:t>	a) o którym mowa w ustawie z dnia 6 czerwca 1997 r. - Kodeks 	karny (Dz.U. poz. 553, z późn.zm.):</a:t>
            </a:r>
            <a:br>
              <a:rPr lang="pl-PL" altLang="pl-PL" sz="2000" dirty="0"/>
            </a:br>
            <a:r>
              <a:rPr lang="pl-PL" altLang="pl-PL" sz="2000" dirty="0"/>
              <a:t>		- art. 165a, art. 181-188,</a:t>
            </a:r>
            <a:br>
              <a:rPr lang="pl-PL" altLang="pl-PL" sz="2000" dirty="0"/>
            </a:br>
            <a:r>
              <a:rPr lang="pl-PL" altLang="pl-PL" sz="2000" dirty="0"/>
              <a:t>		- art. 189a, art. 218-221,</a:t>
            </a:r>
            <a:br>
              <a:rPr lang="pl-PL" altLang="pl-PL" sz="2000" dirty="0"/>
            </a:br>
            <a:r>
              <a:rPr lang="pl-PL" altLang="pl-PL" sz="2000" dirty="0"/>
              <a:t>		- art. 228-230a,</a:t>
            </a:r>
            <a:br>
              <a:rPr lang="pl-PL" altLang="pl-PL" sz="2000" dirty="0"/>
            </a:br>
            <a:r>
              <a:rPr lang="pl-PL" altLang="pl-PL" sz="2000" dirty="0"/>
              <a:t>		- art. 250a, art. 258,</a:t>
            </a:r>
            <a:br>
              <a:rPr lang="pl-PL" altLang="pl-PL" sz="2000" dirty="0"/>
            </a:br>
            <a:r>
              <a:rPr lang="pl-PL" altLang="pl-PL" sz="2000" dirty="0"/>
              <a:t>		- art. 270-309 lub</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101</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9581343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1835086"/>
            <a:ext cx="7704856" cy="479515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sz="2200" b="1" dirty="0"/>
              <a:t>PODSTAWY WYKLUCZENIA Z POSTĘPOWANIA OBLIGATORYJNE</a:t>
            </a:r>
            <a:r>
              <a:rPr lang="pl-PL" sz="2200" dirty="0"/>
              <a:t> </a:t>
            </a:r>
          </a:p>
          <a:p>
            <a:pPr marL="107950">
              <a:lnSpc>
                <a:spcPct val="80000"/>
              </a:lnSpc>
              <a:buClr>
                <a:srgbClr val="A50021"/>
              </a:buClr>
              <a:defRPr/>
            </a:pPr>
            <a:r>
              <a:rPr lang="pl-PL" sz="2000" dirty="0"/>
              <a:t/>
            </a:r>
            <a:br>
              <a:rPr lang="pl-PL" sz="2000" dirty="0"/>
            </a:br>
            <a:r>
              <a:rPr lang="pl-PL" sz="2000" dirty="0"/>
              <a:t>Z postępowania o udzielenie zamówienia wyklucza się:</a:t>
            </a:r>
            <a:br>
              <a:rPr lang="pl-PL" sz="2000" dirty="0"/>
            </a:br>
            <a:r>
              <a:rPr lang="pl-PL" sz="2000" dirty="0"/>
              <a:t/>
            </a:r>
            <a:br>
              <a:rPr lang="pl-PL" sz="2000" dirty="0"/>
            </a:br>
            <a:r>
              <a:rPr lang="pl-PL" sz="2000" dirty="0"/>
              <a:t>13) wykonawcę będącego osobą fizyczną, którą prawomocnie skazano 	za przestępstwo:</a:t>
            </a:r>
            <a:br>
              <a:rPr lang="pl-PL" sz="2000" dirty="0"/>
            </a:br>
            <a:r>
              <a:rPr lang="pl-PL" sz="2000" dirty="0"/>
              <a:t/>
            </a:r>
            <a:br>
              <a:rPr lang="pl-PL" sz="2000" dirty="0"/>
            </a:br>
            <a:r>
              <a:rPr lang="pl-PL" sz="2000" dirty="0"/>
              <a:t>	a) o którym mowa w ustawie z dnia 25 czerwca 2010 r. </a:t>
            </a:r>
            <a:br>
              <a:rPr lang="pl-PL" sz="2000" dirty="0"/>
            </a:br>
            <a:r>
              <a:rPr lang="pl-PL" sz="2000" dirty="0"/>
              <a:t>	     o sporcie (Dz.U. z 2016 r. poz. 176):</a:t>
            </a:r>
            <a:br>
              <a:rPr lang="pl-PL" sz="2000" dirty="0"/>
            </a:br>
            <a:r>
              <a:rPr lang="pl-PL" sz="2000" dirty="0"/>
              <a:t>		- art. 46 lub art. 48.</a:t>
            </a:r>
            <a:br>
              <a:rPr lang="pl-PL" sz="2000" dirty="0"/>
            </a:br>
            <a:r>
              <a:rPr lang="pl-PL" sz="1000" dirty="0"/>
              <a:t>	</a:t>
            </a:r>
            <a:br>
              <a:rPr lang="pl-PL" sz="1000" dirty="0"/>
            </a:br>
            <a:r>
              <a:rPr lang="pl-PL" sz="2000" dirty="0"/>
              <a:t>	 b) o charakterze terrorystycznym, o którym mowa w art. 115 </a:t>
            </a:r>
            <a:br>
              <a:rPr lang="pl-PL" sz="2000" dirty="0"/>
            </a:br>
            <a:r>
              <a:rPr lang="pl-PL" sz="2000" dirty="0"/>
              <a:t>		§ 20 ustawy z dnia 6 czerwca 1997 r. – Kodeks karny,</a:t>
            </a:r>
            <a:br>
              <a:rPr lang="pl-PL" sz="2000" dirty="0"/>
            </a:br>
            <a:r>
              <a:rPr lang="pl-PL" sz="1000" dirty="0"/>
              <a:t/>
            </a:r>
            <a:br>
              <a:rPr lang="pl-PL" sz="1000" dirty="0"/>
            </a:br>
            <a:r>
              <a:rPr lang="pl-PL" sz="2000" dirty="0"/>
              <a:t>	c) skarbowe</a:t>
            </a:r>
            <a:r>
              <a:rPr lang="pl-PL" sz="2000" dirty="0" smtClean="0"/>
              <a:t>,</a:t>
            </a:r>
            <a:endParaRPr lang="pl-PL" sz="2000" dirty="0"/>
          </a:p>
          <a:p>
            <a:pPr marL="107950">
              <a:lnSpc>
                <a:spcPct val="80000"/>
              </a:lnSpc>
              <a:buClr>
                <a:srgbClr val="A50021"/>
              </a:buClr>
              <a:defRPr/>
            </a:pPr>
            <a:r>
              <a:rPr lang="pl-PL" sz="1000" dirty="0"/>
              <a:t>		</a:t>
            </a:r>
            <a:br>
              <a:rPr lang="pl-PL" sz="1000" dirty="0"/>
            </a:br>
            <a:r>
              <a:rPr lang="pl-PL" sz="2000" dirty="0"/>
              <a:t>	d) o którym mowa w art. 9 lub art. 10 ustawy z dnia 15 		czerwca 2012 r. o skutkach powierzania wykonywania 		pracy cudzoziemcom przebywającym wbrew przepisom 	</a:t>
            </a:r>
            <a:r>
              <a:rPr lang="pl-PL" sz="2000" dirty="0" smtClean="0"/>
              <a:t/>
            </a:r>
            <a:br>
              <a:rPr lang="pl-PL" sz="2000" dirty="0" smtClean="0"/>
            </a:br>
            <a:r>
              <a:rPr lang="pl-PL" sz="2000" dirty="0" smtClean="0"/>
              <a:t>	na terytorium Rzeczypospolitej </a:t>
            </a:r>
            <a:r>
              <a:rPr lang="pl-PL" sz="2000" dirty="0"/>
              <a:t>Polskiej (Dz. U. poz. 769</a:t>
            </a:r>
            <a:r>
              <a:rPr lang="pl-PL" sz="2000" dirty="0" smtClean="0"/>
              <a:t>)</a:t>
            </a:r>
            <a:endParaRPr 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102</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4134558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1835086"/>
            <a:ext cx="7704856" cy="430271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t>PODSTAWY WYKLUCZENIA Z POSTĘPOWANIA OBLIGATORYJNE</a:t>
            </a:r>
            <a:r>
              <a:rPr lang="pl-PL" altLang="pl-PL" sz="2200" dirty="0"/>
              <a:t> </a:t>
            </a:r>
          </a:p>
          <a:p>
            <a:pPr>
              <a:lnSpc>
                <a:spcPct val="80000"/>
              </a:lnSpc>
              <a:buClr>
                <a:srgbClr val="A50021"/>
              </a:buClr>
            </a:pPr>
            <a:endParaRPr lang="pl-PL" altLang="pl-PL" sz="2000" dirty="0"/>
          </a:p>
          <a:p>
            <a:pPr>
              <a:lnSpc>
                <a:spcPct val="80000"/>
              </a:lnSpc>
              <a:buClr>
                <a:srgbClr val="A50021"/>
              </a:buClr>
            </a:pPr>
            <a:r>
              <a:rPr lang="pl-PL" altLang="pl-PL" sz="2000" dirty="0"/>
              <a:t>Z postępowania o udzielenie zamówienia wyklucza się:</a:t>
            </a:r>
            <a:br>
              <a:rPr lang="pl-PL" altLang="pl-PL" sz="2000" dirty="0"/>
            </a:br>
            <a:r>
              <a:rPr lang="pl-PL" altLang="pl-PL" sz="2000" dirty="0"/>
              <a:t/>
            </a:r>
            <a:br>
              <a:rPr lang="pl-PL" altLang="pl-PL" sz="2000" dirty="0"/>
            </a:br>
            <a:r>
              <a:rPr lang="pl-PL" altLang="pl-PL" sz="2000" dirty="0"/>
              <a:t>14) wykonawcę, jeżeli urzędującego członka jego organu 	zarządzającego lub nadzorczego, wspólnika spółki w spółce 	jawnej lub partnerskiej albo komplementariusza w spółce 	komandytowej lub 	komandytowo-akcyjnej lub prokurenta 	prawomocnie skazano za przestępstwo, o którym mowa w pkt13</a:t>
            </a:r>
            <a:r>
              <a:rPr lang="pl-PL" altLang="pl-PL" sz="2000" dirty="0" smtClean="0"/>
              <a:t>;</a:t>
            </a:r>
            <a:r>
              <a:rPr lang="pl-PL" altLang="pl-PL" sz="2000" b="1" dirty="0"/>
              <a:t/>
            </a:r>
            <a:br>
              <a:rPr lang="pl-PL" altLang="pl-PL" sz="2000" b="1" dirty="0"/>
            </a:br>
            <a:r>
              <a:rPr lang="pl-PL" altLang="pl-PL" sz="2000" dirty="0"/>
              <a:t/>
            </a:r>
            <a:br>
              <a:rPr lang="pl-PL" altLang="pl-PL" sz="2000" dirty="0"/>
            </a:br>
            <a:r>
              <a:rPr lang="pl-PL" altLang="pl-PL" sz="2000" dirty="0"/>
              <a:t>15) wykonawcę, wobec którego wydano prawomocny wyrok sądu lub 	ostateczną decyzję administracyjną o zaleganiu z uiszczaniem 	podatków, opłat lub składek na ubezpieczenia społeczne lub 	zdrowotne, chyba że wykonawca dokonał płatności należnych 	podatków, opłat lub składek na ubezpieczenie społeczne lub 	zdrowotne wraz z odsetkami lub grzywnami lub zawarł wiążące 	porozumienie w sprawie spłaty tych należności</a:t>
            </a:r>
            <a:r>
              <a:rPr lang="pl-PL" altLang="pl-PL" sz="2000" dirty="0" smtClean="0"/>
              <a:t>;</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103</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9428987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1700808"/>
            <a:ext cx="7704856" cy="504138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t>PODSTAWY WYKLUCZENIA Z POSTĘPOWANIA OBLIGATORYJNE</a:t>
            </a:r>
            <a:r>
              <a:rPr lang="pl-PL" altLang="pl-PL" sz="2200" dirty="0"/>
              <a:t> </a:t>
            </a:r>
          </a:p>
          <a:p>
            <a:pPr>
              <a:lnSpc>
                <a:spcPct val="80000"/>
              </a:lnSpc>
              <a:buClr>
                <a:srgbClr val="A50021"/>
              </a:buClr>
            </a:pPr>
            <a:endParaRPr lang="pl-PL" altLang="pl-PL" sz="2000" dirty="0"/>
          </a:p>
          <a:p>
            <a:pPr>
              <a:lnSpc>
                <a:spcPct val="80000"/>
              </a:lnSpc>
              <a:buClr>
                <a:srgbClr val="A50021"/>
              </a:buClr>
            </a:pPr>
            <a:r>
              <a:rPr lang="pl-PL" altLang="pl-PL" sz="2000" dirty="0"/>
              <a:t>Z postępowania o udzielenie zamówienia wyklucza się:</a:t>
            </a:r>
            <a:br>
              <a:rPr lang="pl-PL" altLang="pl-PL" sz="2000" dirty="0"/>
            </a:br>
            <a:r>
              <a:rPr lang="pl-PL" altLang="pl-PL" sz="1000" dirty="0"/>
              <a:t/>
            </a:r>
            <a:br>
              <a:rPr lang="pl-PL" altLang="pl-PL" sz="1000" dirty="0"/>
            </a:br>
            <a:r>
              <a:rPr lang="pl-PL" altLang="pl-PL" sz="2000" dirty="0"/>
              <a:t>16) wykonawcę, który w wyniku zamierzonego działania lub rażącego 	niedbalstwa wprowadził zamawiającego w błąd przy 	przedstawieniu informacji, że nie podlega wykluczeniu, 	spełnia 	warunki udziału w postępowaniu lub obiektywne i 	niedyskryminacyjne kryteria </a:t>
            </a:r>
            <a:r>
              <a:rPr lang="pl-PL" altLang="pl-PL" sz="2000" i="1" dirty="0"/>
              <a:t>(kryteria selekcji) </a:t>
            </a:r>
            <a:r>
              <a:rPr lang="pl-PL" altLang="pl-PL" sz="2000" dirty="0"/>
              <a:t>lub który 	zataił te 	informacje lub nie jest w stanie przedstawić wymaganych 	dokumentów,</a:t>
            </a:r>
            <a:br>
              <a:rPr lang="pl-PL" altLang="pl-PL" sz="2000" dirty="0"/>
            </a:br>
            <a:r>
              <a:rPr lang="pl-PL" altLang="pl-PL" sz="1000" dirty="0"/>
              <a:t/>
            </a:r>
            <a:br>
              <a:rPr lang="pl-PL" altLang="pl-PL" sz="1000" dirty="0"/>
            </a:br>
            <a:r>
              <a:rPr lang="pl-PL" altLang="pl-PL" sz="2000" dirty="0"/>
              <a:t>17) wykonawcę, który w wyniku lekkomyślności lub niedbalstwa 	przedstawił informacje wprowadzające w błąd zamawiającego, 	mogące mieć istotny wpływ na decyzje podejmowane przez 	zamawiającego w postepowaniu o udzielenie zamówienia;</a:t>
            </a:r>
            <a:br>
              <a:rPr lang="pl-PL" altLang="pl-PL" sz="2000" dirty="0"/>
            </a:br>
            <a:r>
              <a:rPr lang="pl-PL" altLang="pl-PL" sz="1000" dirty="0"/>
              <a:t/>
            </a:r>
            <a:br>
              <a:rPr lang="pl-PL" altLang="pl-PL" sz="1000" dirty="0"/>
            </a:br>
            <a:r>
              <a:rPr lang="pl-PL" altLang="pl-PL" sz="2000" dirty="0"/>
              <a:t>18) wykonawcę, który bezprawnie wpływał lub próbował wpłynąć na 	czynności zamawiającego lub pozyskać informacje poufne, 	mogące dać mu przewagę w postępowaniu o udzielenie 	</a:t>
            </a:r>
            <a:r>
              <a:rPr lang="pl-PL" altLang="pl-PL" sz="2000" dirty="0" smtClean="0"/>
              <a:t>zamówienia;</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104</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40374651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1700808"/>
            <a:ext cx="7704856" cy="516449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t>PODSTAWY WYKLUCZENIA Z POSTĘPOWANIA OBLIGATORYJNE</a:t>
            </a:r>
            <a:r>
              <a:rPr lang="pl-PL" altLang="pl-PL" sz="2200" dirty="0"/>
              <a:t> </a:t>
            </a:r>
          </a:p>
          <a:p>
            <a:pPr>
              <a:lnSpc>
                <a:spcPct val="80000"/>
              </a:lnSpc>
              <a:buClr>
                <a:srgbClr val="A50021"/>
              </a:buClr>
            </a:pPr>
            <a:endParaRPr lang="pl-PL" altLang="pl-PL" sz="1000" dirty="0"/>
          </a:p>
          <a:p>
            <a:pPr>
              <a:lnSpc>
                <a:spcPct val="80000"/>
              </a:lnSpc>
              <a:buClr>
                <a:srgbClr val="A50021"/>
              </a:buClr>
            </a:pPr>
            <a:r>
              <a:rPr lang="pl-PL" altLang="pl-PL" sz="2000" dirty="0"/>
              <a:t>Z postępowania o udzielenie zamówienia wyklucza się:</a:t>
            </a:r>
            <a:br>
              <a:rPr lang="pl-PL" altLang="pl-PL" sz="2000" dirty="0"/>
            </a:br>
            <a:r>
              <a:rPr lang="pl-PL" altLang="pl-PL" sz="1000" dirty="0"/>
              <a:t/>
            </a:r>
            <a:br>
              <a:rPr lang="pl-PL" altLang="pl-PL" sz="1000" dirty="0"/>
            </a:br>
            <a:r>
              <a:rPr lang="pl-PL" altLang="pl-PL" sz="2000" dirty="0"/>
              <a:t>19) wykonawcę, który brał udział w przygotowaniu </a:t>
            </a:r>
            <a:r>
              <a:rPr lang="pl-PL" altLang="pl-PL" sz="2000" dirty="0" smtClean="0"/>
              <a:t>postępowania </a:t>
            </a:r>
            <a:r>
              <a:rPr lang="pl-PL" altLang="pl-PL" sz="2000" dirty="0"/>
              <a:t/>
            </a:r>
            <a:br>
              <a:rPr lang="pl-PL" altLang="pl-PL" sz="2000" dirty="0"/>
            </a:br>
            <a:r>
              <a:rPr lang="pl-PL" altLang="pl-PL" sz="2000" dirty="0"/>
              <a:t>	o udzielenie zamówienia (…);</a:t>
            </a:r>
            <a:br>
              <a:rPr lang="pl-PL" altLang="pl-PL" sz="2000" dirty="0"/>
            </a:br>
            <a:endParaRPr lang="pl-PL" altLang="pl-PL" sz="1000" dirty="0"/>
          </a:p>
          <a:p>
            <a:pPr>
              <a:lnSpc>
                <a:spcPct val="80000"/>
              </a:lnSpc>
              <a:buClr>
                <a:srgbClr val="A50021"/>
              </a:buClr>
            </a:pPr>
            <a:r>
              <a:rPr lang="pl-PL" altLang="pl-PL" sz="2000" dirty="0"/>
              <a:t>20) wykonawcę, który z innymi wykonawcami zawarł porozumienie 	mające na celu zakłócenie konkurencji między wykonawcami </a:t>
            </a:r>
            <a:r>
              <a:rPr lang="pl-PL" altLang="pl-PL" sz="2000" dirty="0" smtClean="0"/>
              <a:t>(…);</a:t>
            </a:r>
            <a:r>
              <a:rPr lang="pl-PL" altLang="pl-PL" sz="2000" b="1" dirty="0"/>
              <a:t/>
            </a:r>
            <a:br>
              <a:rPr lang="pl-PL" altLang="pl-PL" sz="2000" b="1" dirty="0"/>
            </a:br>
            <a:r>
              <a:rPr lang="pl-PL" altLang="pl-PL" sz="1000" dirty="0"/>
              <a:t/>
            </a:r>
            <a:br>
              <a:rPr lang="pl-PL" altLang="pl-PL" sz="1000" dirty="0"/>
            </a:br>
            <a:r>
              <a:rPr lang="pl-PL" altLang="pl-PL" sz="2000" dirty="0"/>
              <a:t>21) wykonawcę będącego podmiotem zbiorowym, wobec którego sąd 	orzekł zakaz ubiegania się o zamówienie publiczne, na podstawie 	ustawy z dnia 28 października 2002 r. o odpowiedzialności 	</a:t>
            </a:r>
            <a:r>
              <a:rPr lang="pl-PL" altLang="pl-PL" sz="2000" dirty="0" smtClean="0"/>
              <a:t>podmiotów zbiorowych </a:t>
            </a:r>
            <a:r>
              <a:rPr lang="pl-PL" altLang="pl-PL" sz="2000" dirty="0"/>
              <a:t>(…);</a:t>
            </a:r>
            <a:br>
              <a:rPr lang="pl-PL" altLang="pl-PL" sz="2000" dirty="0"/>
            </a:br>
            <a:r>
              <a:rPr lang="pl-PL" altLang="pl-PL" sz="1000" dirty="0"/>
              <a:t/>
            </a:r>
            <a:br>
              <a:rPr lang="pl-PL" altLang="pl-PL" sz="1000" dirty="0"/>
            </a:br>
            <a:r>
              <a:rPr lang="pl-PL" altLang="pl-PL" sz="2000" dirty="0"/>
              <a:t>22) wykonawcę, wobec którego orzeczono tytułem środka 	zapobiegawczego zakaz ubiegania się o zamówienia publiczne;</a:t>
            </a:r>
            <a:br>
              <a:rPr lang="pl-PL" altLang="pl-PL" sz="2000" dirty="0"/>
            </a:br>
            <a:r>
              <a:rPr lang="pl-PL" altLang="pl-PL" sz="1000" dirty="0"/>
              <a:t/>
            </a:r>
            <a:br>
              <a:rPr lang="pl-PL" altLang="pl-PL" sz="1000" dirty="0"/>
            </a:br>
            <a:r>
              <a:rPr lang="pl-PL" altLang="pl-PL" sz="2000" dirty="0"/>
              <a:t>23) wykonawców, którzy należąc do tej samej grupy kapitałowej (…) 	złożyli odrębne oferty, oferty częściowe lub wnioski o 	dopuszczenie do udziału w postępowaniu, chyba że wykażą, że 	istniejące między nimi powiązania nie prowadzą do  zakłócenia 	konkurencji w postępowaniu o udzielenie zamówienia</a:t>
            </a:r>
            <a:r>
              <a:rPr lang="pl-PL" altLang="pl-PL" sz="2000" dirty="0" smtClean="0"/>
              <a:t>.</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105</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4766299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1700808"/>
            <a:ext cx="7704856" cy="506600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t>PODSTAWY WYKLUCZENIA Z POSTĘPOWANIA</a:t>
            </a:r>
            <a:r>
              <a:rPr lang="pl-PL" altLang="pl-PL" sz="2200" dirty="0"/>
              <a:t> </a:t>
            </a:r>
            <a:r>
              <a:rPr lang="pl-PL" altLang="pl-PL" sz="2200" b="1" dirty="0"/>
              <a:t>FAKULTATYWNE</a:t>
            </a:r>
            <a:r>
              <a:rPr lang="pl-PL" altLang="pl-PL" sz="2200" dirty="0"/>
              <a:t> - art. 24 ust. 5 pkt 1-8:</a:t>
            </a:r>
            <a:r>
              <a:rPr lang="pl-PL" altLang="pl-PL" sz="2000" dirty="0"/>
              <a:t/>
            </a:r>
            <a:br>
              <a:rPr lang="pl-PL" altLang="pl-PL" sz="2000" dirty="0"/>
            </a:br>
            <a:r>
              <a:rPr lang="pl-PL" altLang="pl-PL" sz="1000" dirty="0"/>
              <a:t/>
            </a:r>
            <a:br>
              <a:rPr lang="pl-PL" altLang="pl-PL" sz="1000" dirty="0"/>
            </a:br>
            <a:r>
              <a:rPr lang="pl-PL" altLang="pl-PL" sz="2000" dirty="0"/>
              <a:t>Z postępowania o udzielenie zamówienia zamawiający może wykluczyć wykonawcę </a:t>
            </a:r>
            <a:r>
              <a:rPr lang="pl-PL" altLang="pl-PL" sz="2000" i="1" dirty="0"/>
              <a:t>(o ile zostało to przewidziane w ogłoszeniu o zamówieniu, SIWZ lub w zaproszeniu do negocjacji)</a:t>
            </a:r>
            <a:r>
              <a:rPr lang="pl-PL" altLang="pl-PL" sz="2000" dirty="0"/>
              <a:t>:</a:t>
            </a:r>
            <a:br>
              <a:rPr lang="pl-PL" altLang="pl-PL" sz="2000" dirty="0"/>
            </a:br>
            <a:r>
              <a:rPr lang="pl-PL" altLang="pl-PL" sz="2000" dirty="0"/>
              <a:t/>
            </a:r>
            <a:br>
              <a:rPr lang="pl-PL" altLang="pl-PL" sz="2000" dirty="0"/>
            </a:br>
            <a:r>
              <a:rPr lang="pl-PL" altLang="pl-PL" sz="2000" dirty="0"/>
              <a:t>1) w stosunku do którego otwarto likwidację (…) lub sąd zarządził 	likwidację jego majątku (…) lub którego upadłość </a:t>
            </a:r>
            <a:r>
              <a:rPr lang="pl-PL" altLang="pl-PL" sz="2000" dirty="0" smtClean="0"/>
              <a:t>ogłoszono 	(…);</a:t>
            </a:r>
            <a:r>
              <a:rPr lang="pl-PL" altLang="pl-PL" sz="2000" dirty="0"/>
              <a:t>	</a:t>
            </a:r>
            <a:br>
              <a:rPr lang="pl-PL" altLang="pl-PL" sz="2000" dirty="0"/>
            </a:br>
            <a:endParaRPr lang="pl-PL" altLang="pl-PL" sz="1000" dirty="0"/>
          </a:p>
          <a:p>
            <a:pPr>
              <a:lnSpc>
                <a:spcPct val="80000"/>
              </a:lnSpc>
              <a:buClr>
                <a:srgbClr val="A50021"/>
              </a:buClr>
            </a:pPr>
            <a:r>
              <a:rPr lang="pl-PL" altLang="pl-PL" sz="2000" dirty="0"/>
              <a:t>2) który w sposób zawiniony poważnie naruszył obowiązki zawodowe, 	</a:t>
            </a:r>
            <a:r>
              <a:rPr lang="pl-PL" altLang="pl-PL" sz="2000" dirty="0" smtClean="0"/>
              <a:t/>
            </a:r>
            <a:br>
              <a:rPr lang="pl-PL" altLang="pl-PL" sz="2000" dirty="0" smtClean="0"/>
            </a:br>
            <a:r>
              <a:rPr lang="pl-PL" altLang="pl-PL" sz="2000" dirty="0" smtClean="0"/>
              <a:t>	co podważa </a:t>
            </a:r>
            <a:r>
              <a:rPr lang="pl-PL" altLang="pl-PL" sz="2000" dirty="0"/>
              <a:t>jego uczciwość, w szczególności gdy wykonawca </a:t>
            </a:r>
            <a:r>
              <a:rPr lang="pl-PL" altLang="pl-PL" sz="2000" dirty="0" smtClean="0"/>
              <a:t/>
            </a:r>
            <a:br>
              <a:rPr lang="pl-PL" altLang="pl-PL" sz="2000" dirty="0" smtClean="0"/>
            </a:br>
            <a:r>
              <a:rPr lang="pl-PL" altLang="pl-PL" sz="2000" dirty="0" smtClean="0"/>
              <a:t>	w wyniku </a:t>
            </a:r>
            <a:r>
              <a:rPr lang="pl-PL" altLang="pl-PL" sz="2000" dirty="0"/>
              <a:t>zamierzonego działania lub rażącego niedbalstwa nie </a:t>
            </a:r>
            <a:r>
              <a:rPr lang="pl-PL" altLang="pl-PL" sz="2000" dirty="0" smtClean="0"/>
              <a:t>	wykonał </a:t>
            </a:r>
            <a:r>
              <a:rPr lang="pl-PL" altLang="pl-PL" sz="2000" dirty="0"/>
              <a:t>lub nienależycie wykonał zamówienie </a:t>
            </a:r>
            <a:r>
              <a:rPr lang="pl-PL" altLang="pl-PL" sz="2000" dirty="0" smtClean="0"/>
              <a:t>(…);</a:t>
            </a:r>
            <a:r>
              <a:rPr lang="pl-PL" altLang="pl-PL" sz="2000" dirty="0"/>
              <a:t/>
            </a:r>
            <a:br>
              <a:rPr lang="pl-PL" altLang="pl-PL" sz="2000" dirty="0"/>
            </a:br>
            <a:r>
              <a:rPr lang="pl-PL" altLang="pl-PL" sz="1000" dirty="0"/>
              <a:t/>
            </a:r>
            <a:br>
              <a:rPr lang="pl-PL" altLang="pl-PL" sz="1000" dirty="0"/>
            </a:br>
            <a:r>
              <a:rPr lang="pl-PL" altLang="pl-PL" sz="2000" dirty="0"/>
              <a:t>3) konflikt interesów w rozumieniu art. 24 ust. 5 pkt 3 – pozostawanie 	przez wykonawcę, lub osoby, o których mowa w art. 24 ust. 1 pkt 	14, uprawnione do reprezentowania wykonawcy, w określonych 	relacjach z zamawiającym lub innymi osobami wskazanymi w tym 	przepisie;</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106</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4971855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44324" y="1619596"/>
            <a:ext cx="7704856" cy="518911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t>PODSTAWY WYKLUCZENIA Z POSTĘPOWANIA</a:t>
            </a:r>
            <a:r>
              <a:rPr lang="pl-PL" altLang="pl-PL" sz="2200" dirty="0"/>
              <a:t> </a:t>
            </a:r>
            <a:r>
              <a:rPr lang="pl-PL" altLang="pl-PL" sz="2200" b="1" dirty="0"/>
              <a:t>FAKULTATYWNE</a:t>
            </a:r>
            <a:r>
              <a:rPr lang="pl-PL" altLang="pl-PL" sz="2200" dirty="0"/>
              <a:t> - art. 24 ust. 5 pkt 1-8:</a:t>
            </a:r>
            <a:r>
              <a:rPr lang="pl-PL" altLang="pl-PL" sz="2000" dirty="0"/>
              <a:t/>
            </a:r>
            <a:br>
              <a:rPr lang="pl-PL" altLang="pl-PL" sz="2000" dirty="0"/>
            </a:br>
            <a:r>
              <a:rPr lang="pl-PL" altLang="pl-PL" sz="1000" dirty="0"/>
              <a:t/>
            </a:r>
            <a:br>
              <a:rPr lang="pl-PL" altLang="pl-PL" sz="1000" dirty="0"/>
            </a:br>
            <a:r>
              <a:rPr lang="pl-PL" altLang="pl-PL" sz="2000" dirty="0"/>
              <a:t>Z postępowania o udzielenie zamówienia zamawiający może wykluczyć wykonawcę:</a:t>
            </a:r>
            <a:br>
              <a:rPr lang="pl-PL" altLang="pl-PL" sz="2000" dirty="0"/>
            </a:br>
            <a:r>
              <a:rPr lang="pl-PL" altLang="pl-PL" sz="1000" dirty="0"/>
              <a:t/>
            </a:r>
            <a:br>
              <a:rPr lang="pl-PL" altLang="pl-PL" sz="1000" dirty="0"/>
            </a:br>
            <a:r>
              <a:rPr lang="pl-PL" altLang="pl-PL" sz="2000" dirty="0"/>
              <a:t>4) który, przyczyn leżących po jego stronie, nie wykonał albo 	nienależycie wykonał w stopniu rażącym wcześniejszą umowę w 	sprawie zamówienia lub umowę koncesji (…) co doprowadziło do 	rozwiązania umowy lub zasądzenia odszkodowania</a:t>
            </a:r>
            <a:r>
              <a:rPr lang="pl-PL" altLang="pl-PL" sz="2000" dirty="0" smtClean="0"/>
              <a:t>;</a:t>
            </a:r>
            <a:endParaRPr lang="pl-PL" altLang="pl-PL" sz="2000" b="1" dirty="0"/>
          </a:p>
          <a:p>
            <a:pPr>
              <a:lnSpc>
                <a:spcPct val="80000"/>
              </a:lnSpc>
              <a:buClr>
                <a:srgbClr val="A50021"/>
              </a:buClr>
            </a:pPr>
            <a:r>
              <a:rPr lang="pl-PL" altLang="pl-PL" sz="1000" dirty="0"/>
              <a:t/>
            </a:r>
            <a:br>
              <a:rPr lang="pl-PL" altLang="pl-PL" sz="1000" dirty="0"/>
            </a:br>
            <a:r>
              <a:rPr lang="pl-PL" altLang="pl-PL" sz="2000" dirty="0"/>
              <a:t>5) będącego osobą fizyczną, którego prawomocnie skazano za 	wykroczenie przeciwko prawom pracownika lub wykroczenie 	przeciwko środowisku, jeżeli za jego popełnienie wymierzono 	karę aresztu, ograniczenia wolności lub karę grzywny nie niższą 	niż 3000zł</a:t>
            </a:r>
          </a:p>
          <a:p>
            <a:pPr>
              <a:lnSpc>
                <a:spcPct val="80000"/>
              </a:lnSpc>
              <a:buClr>
                <a:srgbClr val="A50021"/>
              </a:buClr>
            </a:pPr>
            <a:r>
              <a:rPr lang="pl-PL" altLang="pl-PL" sz="1000" dirty="0"/>
              <a:t>	</a:t>
            </a:r>
          </a:p>
          <a:p>
            <a:pPr>
              <a:lnSpc>
                <a:spcPct val="80000"/>
              </a:lnSpc>
              <a:buClr>
                <a:srgbClr val="A50021"/>
              </a:buClr>
            </a:pPr>
            <a:r>
              <a:rPr lang="pl-PL" altLang="pl-PL" sz="2000" dirty="0"/>
              <a:t>6) jeżeli urzędującego członka jego organu zarządzającego lub 	nadzorczego, wspólnika w spółce jawnej lub partnerskiej albo 	komplementariusza w spółce komandytowej lub komandytowo-	akcyjnej lub prokurenta prawomocnie skazano za wykroczenie, </a:t>
            </a:r>
            <a:r>
              <a:rPr lang="pl-PL" altLang="pl-PL" sz="2000" dirty="0" smtClean="0"/>
              <a:t/>
            </a:r>
            <a:br>
              <a:rPr lang="pl-PL" altLang="pl-PL" sz="2000" dirty="0" smtClean="0"/>
            </a:br>
            <a:r>
              <a:rPr lang="pl-PL" altLang="pl-PL" sz="2000" dirty="0"/>
              <a:t>	o </a:t>
            </a:r>
            <a:r>
              <a:rPr lang="pl-PL" altLang="pl-PL" sz="2000" dirty="0" smtClean="0"/>
              <a:t>którym </a:t>
            </a:r>
            <a:r>
              <a:rPr lang="pl-PL" altLang="pl-PL" sz="2000" dirty="0"/>
              <a:t>mowa w pkt 5;</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107</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45308694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44324" y="1619596"/>
            <a:ext cx="7704856" cy="494904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a:p>
          <a:p>
            <a:pPr>
              <a:lnSpc>
                <a:spcPct val="80000"/>
              </a:lnSpc>
              <a:buClr>
                <a:srgbClr val="A50021"/>
              </a:buClr>
            </a:pPr>
            <a:r>
              <a:rPr lang="pl-PL" altLang="pl-PL" sz="2200" b="1" dirty="0"/>
              <a:t>PODSTAWY WYKLUCZENIA Z POSTĘPOWANIA</a:t>
            </a:r>
            <a:r>
              <a:rPr lang="pl-PL" altLang="pl-PL" sz="2200" dirty="0"/>
              <a:t> </a:t>
            </a:r>
            <a:r>
              <a:rPr lang="pl-PL" altLang="pl-PL" sz="2200" b="1" dirty="0"/>
              <a:t>FAKULTATYWNE</a:t>
            </a:r>
            <a:r>
              <a:rPr lang="pl-PL" altLang="pl-PL" sz="2200" dirty="0"/>
              <a:t> - art. 24 ust. 5 pkt 1-8:</a:t>
            </a:r>
            <a:r>
              <a:rPr lang="pl-PL" altLang="pl-PL" sz="2000" dirty="0"/>
              <a:t/>
            </a:r>
            <a:br>
              <a:rPr lang="pl-PL" altLang="pl-PL" sz="2000" dirty="0"/>
            </a:br>
            <a:r>
              <a:rPr lang="pl-PL" altLang="pl-PL" sz="1000" dirty="0"/>
              <a:t/>
            </a:r>
            <a:br>
              <a:rPr lang="pl-PL" altLang="pl-PL" sz="1000" dirty="0"/>
            </a:br>
            <a:r>
              <a:rPr lang="pl-PL" altLang="pl-PL" sz="2000" dirty="0"/>
              <a:t>Z postępowania o udzielenie zamówienia zamawiający może wykluczyć wykonawcę:</a:t>
            </a:r>
            <a:br>
              <a:rPr lang="pl-PL" altLang="pl-PL" sz="2000" dirty="0"/>
            </a:br>
            <a:r>
              <a:rPr lang="pl-PL" altLang="pl-PL" sz="1000" dirty="0"/>
              <a:t/>
            </a:r>
            <a:br>
              <a:rPr lang="pl-PL" altLang="pl-PL" sz="1000" dirty="0"/>
            </a:br>
            <a:r>
              <a:rPr lang="pl-PL" altLang="pl-PL" sz="2000" dirty="0"/>
              <a:t>7) wobec którego wydano ostateczną decyzję administracyjną</a:t>
            </a:r>
            <a:br>
              <a:rPr lang="pl-PL" altLang="pl-PL" sz="2000" dirty="0"/>
            </a:br>
            <a:r>
              <a:rPr lang="pl-PL" altLang="pl-PL" sz="2000" dirty="0"/>
              <a:t>	o naruszeniu obowiązków wynikających z przepisów prawa pracy, 	prawa ochrony środowiska lub przepisów o zabezpieczeniu 	społecznym, jeżeli wymierzono tą decyzją karę pieniężną nie 	niższą 	niż 3 000 zł</a:t>
            </a:r>
            <a:r>
              <a:rPr lang="pl-PL" altLang="pl-PL" sz="2000" dirty="0" smtClean="0"/>
              <a:t>;</a:t>
            </a:r>
            <a:r>
              <a:rPr lang="pl-PL" altLang="pl-PL" sz="2000" b="1" dirty="0"/>
              <a:t/>
            </a:r>
            <a:br>
              <a:rPr lang="pl-PL" altLang="pl-PL" sz="2000" b="1" dirty="0"/>
            </a:br>
            <a:r>
              <a:rPr lang="pl-PL" altLang="pl-PL" sz="1000" dirty="0"/>
              <a:t>	</a:t>
            </a:r>
            <a:r>
              <a:rPr lang="pl-PL" altLang="pl-PL" sz="2000" dirty="0"/>
              <a:t/>
            </a:r>
            <a:br>
              <a:rPr lang="pl-PL" altLang="pl-PL" sz="2000" dirty="0"/>
            </a:br>
            <a:r>
              <a:rPr lang="pl-PL" altLang="pl-PL" sz="2000" dirty="0"/>
              <a:t>8) który naruszył obowiązki dotyczące płatności podatków, opłat </a:t>
            </a:r>
            <a:br>
              <a:rPr lang="pl-PL" altLang="pl-PL" sz="2000" dirty="0"/>
            </a:br>
            <a:r>
              <a:rPr lang="pl-PL" altLang="pl-PL" sz="2000" dirty="0"/>
              <a:t>	lub składek na ubezpieczenie społeczne lub </a:t>
            </a:r>
            <a:r>
              <a:rPr lang="pl-PL" altLang="pl-PL" sz="2000" dirty="0" smtClean="0"/>
              <a:t>zdrowotne, co 	zamawiający jest w stanie wykazać za pomocą stosownych 	środków dowodowych, z wyjątkiem przypadku, o którym mowa </a:t>
            </a:r>
            <a:br>
              <a:rPr lang="pl-PL" altLang="pl-PL" sz="2000" dirty="0" smtClean="0"/>
            </a:br>
            <a:r>
              <a:rPr lang="pl-PL" altLang="pl-PL" sz="2000" dirty="0" smtClean="0"/>
              <a:t>	w ust. 1 pkt 15, chyba że wykonawca dokonał płatności należnych 	podatków, opłat lub składek na ubezpieczenia społeczne lub 	zdrowotne wraz z odsetkami lub grzywnami lub zawarł wiążące</a:t>
            </a:r>
            <a:br>
              <a:rPr lang="pl-PL" altLang="pl-PL" sz="2000" dirty="0" smtClean="0"/>
            </a:br>
            <a:r>
              <a:rPr lang="pl-PL" altLang="pl-PL" sz="2000" dirty="0" smtClean="0"/>
              <a:t>	porozumienie w sprawie spłaty tych należności.</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108</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548159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44324" y="2420888"/>
            <a:ext cx="7704856" cy="361945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endParaRPr lang="pl-PL" sz="2000" b="1" dirty="0"/>
          </a:p>
          <a:p>
            <a:pPr marL="107950">
              <a:lnSpc>
                <a:spcPct val="80000"/>
              </a:lnSpc>
              <a:buClr>
                <a:schemeClr val="tx2"/>
              </a:buClr>
              <a:defRPr/>
            </a:pPr>
            <a:r>
              <a:rPr lang="pl-PL" sz="2200" b="1" dirty="0"/>
              <a:t>DOKUMENTY POTWIERDZAJĄCE SPEŁNIANIE WARUNKÓW UDZIAŁU W POSTĘPOWANIU ORAZ BRAK PODSTAW WYKLUCZENIA</a:t>
            </a:r>
            <a:r>
              <a:rPr lang="pl-PL" sz="2000" b="1" dirty="0"/>
              <a:t/>
            </a:r>
            <a:br>
              <a:rPr lang="pl-PL" sz="2000" b="1" dirty="0"/>
            </a:br>
            <a:r>
              <a:rPr lang="pl-PL" sz="2000" b="1" dirty="0"/>
              <a:t/>
            </a:r>
            <a:br>
              <a:rPr lang="pl-PL" sz="2000" b="1" dirty="0"/>
            </a:br>
            <a:r>
              <a:rPr lang="pl-PL" sz="2000" dirty="0"/>
              <a:t>zamawiający może zażądać od wykonawcy, którego oferta zostanie najwyżej oceniona, określonych oświadczeń lub dokumentów, </a:t>
            </a:r>
            <a:br>
              <a:rPr lang="pl-PL" sz="2000" dirty="0"/>
            </a:br>
            <a:r>
              <a:rPr lang="pl-PL" sz="2000" dirty="0"/>
              <a:t>na potwierdzenie spełniania warunków udziału w postępowaniu oraz braku podstaw wykluczenia z postępowania – </a:t>
            </a:r>
            <a:br>
              <a:rPr lang="pl-PL" sz="2000" dirty="0"/>
            </a:br>
            <a:r>
              <a:rPr lang="pl-PL" sz="2000" dirty="0"/>
              <a:t/>
            </a:r>
            <a:br>
              <a:rPr lang="pl-PL" sz="2000" dirty="0"/>
            </a:br>
            <a:r>
              <a:rPr lang="pl-PL" sz="2000" dirty="0"/>
              <a:t>Rozporządzenie Prezesa Rady Ministrów z dnia 26 lipca 2016 r. </a:t>
            </a:r>
            <a:br>
              <a:rPr lang="pl-PL" sz="2000" dirty="0"/>
            </a:br>
            <a:r>
              <a:rPr lang="pl-PL" sz="2000" dirty="0"/>
              <a:t>w sprawie rodzajów dokumentów, jakich może żądać zamawiający </a:t>
            </a:r>
            <a:br>
              <a:rPr lang="pl-PL" sz="2000" dirty="0"/>
            </a:br>
            <a:r>
              <a:rPr lang="pl-PL" sz="2000" dirty="0"/>
              <a:t>od wykonawcy, w postępowaniu o udzielenie zamówienia </a:t>
            </a:r>
            <a:br>
              <a:rPr lang="pl-PL" sz="2000" dirty="0"/>
            </a:br>
            <a:r>
              <a:rPr lang="pl-PL" sz="2000" dirty="0"/>
              <a:t>(Dz.U. poz. 1126)</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109</a:t>
            </a:fld>
            <a:endParaRPr lang="pl-PL" altLang="pl-PL" dirty="0">
              <a:solidFill>
                <a:schemeClr val="accent3">
                  <a:lumMod val="75000"/>
                </a:schemeClr>
              </a:solidFill>
            </a:endParaRPr>
          </a:p>
        </p:txBody>
      </p:sp>
      <p:sp>
        <p:nvSpPr>
          <p:cNvPr id="7" name="TextBox 1"/>
          <p:cNvSpPr txBox="1"/>
          <p:nvPr/>
        </p:nvSpPr>
        <p:spPr>
          <a:xfrm>
            <a:off x="251520" y="719610"/>
            <a:ext cx="5112568" cy="150810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SIWZ–DOKUMENTY I OŚWIADCZENIA NA POTWIERDZENIE OKOLICZNOŚCI Z ART. 25 UST. 1</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345523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1916832"/>
            <a:ext cx="7632700" cy="4647426"/>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r>
              <a:rPr lang="pl-PL" sz="2400" b="1" dirty="0"/>
              <a:t>PRAWO PIERWOTNE:</a:t>
            </a:r>
            <a:r>
              <a:rPr lang="pl-PL" sz="2000" b="1" dirty="0"/>
              <a:t/>
            </a:r>
            <a:br>
              <a:rPr lang="pl-PL" sz="2000" b="1" dirty="0"/>
            </a:br>
            <a:endParaRPr lang="pl-PL" sz="1000" b="1" dirty="0"/>
          </a:p>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r>
              <a:rPr lang="pl-PL" sz="2000" dirty="0"/>
              <a:t>Traktat o Unii Europejskiej i Traktat o funkcjonowaniu Unii Europejskiej (wersja skonsolidowana, Dziennik Urzędowy UE  2016 C 202, s. 1)</a:t>
            </a:r>
          </a:p>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endParaRPr lang="pl-PL" sz="1000" b="1" dirty="0"/>
          </a:p>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r>
              <a:rPr lang="en-GB" sz="2400" b="1" dirty="0"/>
              <a:t>DYREKTYWY UNIJNE:</a:t>
            </a:r>
            <a:endParaRPr lang="pl-PL" sz="2400" b="1" dirty="0"/>
          </a:p>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endParaRPr lang="pl-PL" sz="1000" dirty="0"/>
          </a:p>
          <a:p>
            <a:pPr marL="666750" indent="-666750">
              <a:buClr>
                <a:schemeClr val="tx1"/>
              </a:buClr>
              <a:defRPr/>
            </a:pPr>
            <a:r>
              <a:rPr lang="pl-PL" altLang="pl-PL" sz="2000" dirty="0"/>
              <a:t>1. </a:t>
            </a:r>
            <a:r>
              <a:rPr lang="pl-PL" altLang="pl-PL" sz="2000" dirty="0" smtClean="0"/>
              <a:t>	Dyrektywa </a:t>
            </a:r>
            <a:r>
              <a:rPr lang="pl-PL" altLang="pl-PL" sz="2000" dirty="0"/>
              <a:t>Parlamentu Europejskiego i Rady 2014/23/UE </a:t>
            </a:r>
            <a:br>
              <a:rPr lang="pl-PL" altLang="pl-PL" sz="2000" dirty="0"/>
            </a:br>
            <a:r>
              <a:rPr lang="pl-PL" altLang="pl-PL" sz="2000" dirty="0"/>
              <a:t>z dnia 26 lutego 2014 r. w sprawie udzielania koncesji </a:t>
            </a:r>
            <a:br>
              <a:rPr lang="pl-PL" altLang="pl-PL" sz="2000" dirty="0"/>
            </a:br>
            <a:r>
              <a:rPr lang="pl-PL" altLang="pl-PL" sz="2000" dirty="0"/>
              <a:t>(opublikowana w Dzienniku Urzędowym UE w dniu 28.03.2014 r.)</a:t>
            </a:r>
            <a:br>
              <a:rPr lang="pl-PL" altLang="pl-PL" sz="2000" dirty="0"/>
            </a:br>
            <a:endParaRPr lang="pl-PL" altLang="pl-PL" sz="1000" dirty="0"/>
          </a:p>
          <a:p>
            <a:pPr marL="666750" indent="-666750">
              <a:buClr>
                <a:schemeClr val="tx1"/>
              </a:buClr>
              <a:defRPr/>
            </a:pPr>
            <a:r>
              <a:rPr lang="pl-PL" altLang="pl-PL" sz="2000" dirty="0"/>
              <a:t>2.	Dyrektywa Parlamentu Europejskiego i Rady 2014/24/UE </a:t>
            </a:r>
            <a:br>
              <a:rPr lang="pl-PL" altLang="pl-PL" sz="2000" dirty="0"/>
            </a:br>
            <a:r>
              <a:rPr lang="pl-PL" altLang="pl-PL" sz="2000" dirty="0"/>
              <a:t>z dnia 26 lutego 2014 r. w sprawie zamówień publicznych, </a:t>
            </a:r>
            <a:br>
              <a:rPr lang="pl-PL" altLang="pl-PL" sz="2000" dirty="0"/>
            </a:br>
            <a:r>
              <a:rPr lang="pl-PL" altLang="pl-PL" sz="2000" dirty="0"/>
              <a:t>uchylająca Dyrektywę 2004/18/WE</a:t>
            </a:r>
            <a:br>
              <a:rPr lang="pl-PL" altLang="pl-PL" sz="2000" dirty="0"/>
            </a:br>
            <a:endParaRPr lang="pl-PL" altLang="pl-PL" sz="1000" dirty="0"/>
          </a:p>
          <a:p>
            <a:pPr marL="666750" indent="-666750">
              <a:buClr>
                <a:schemeClr val="tx1"/>
              </a:buClr>
              <a:defRPr/>
            </a:pPr>
            <a:r>
              <a:rPr lang="pl-PL" altLang="pl-PL" sz="2000" dirty="0"/>
              <a:t>3. 	Dyrektywa Parlamentu Europejskiego i Rady 2014/25/UE </a:t>
            </a:r>
            <a:br>
              <a:rPr lang="pl-PL" altLang="pl-PL" sz="2000" dirty="0"/>
            </a:br>
            <a:r>
              <a:rPr lang="pl-PL" altLang="pl-PL" sz="2000" dirty="0"/>
              <a:t>z dnia 26 lutego 2014 r. w sprawie udzielania zamówień przez podmioty działające w sektorach gospodarki wodnej, energetyki</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a:t>
            </a:fld>
            <a:endParaRPr lang="pl-PL" altLang="pl-PL" dirty="0">
              <a:solidFill>
                <a:schemeClr val="accent3">
                  <a:lumMod val="75000"/>
                </a:schemeClr>
              </a:solidFill>
            </a:endParaRPr>
          </a:p>
        </p:txBody>
      </p:sp>
      <p:sp>
        <p:nvSpPr>
          <p:cNvPr id="7" name="TextBox 1"/>
          <p:cNvSpPr txBox="1"/>
          <p:nvPr/>
        </p:nvSpPr>
        <p:spPr>
          <a:xfrm>
            <a:off x="251520" y="692696"/>
            <a:ext cx="5112568" cy="1015663"/>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PRAWO WSPÓLNOTOWE W ZAKRESIE ZAMÓWIEŃ PUBLICZNYCH</a:t>
            </a:r>
          </a:p>
        </p:txBody>
      </p:sp>
    </p:spTree>
    <p:extLst>
      <p:ext uri="{BB962C8B-B14F-4D97-AF65-F5344CB8AC3E}">
        <p14:creationId xmlns="" xmlns:p14="http://schemas.microsoft.com/office/powerpoint/2010/main" val="34405683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00725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endParaRPr lang="pl-PL" altLang="pl-PL" sz="2000" b="1" dirty="0"/>
          </a:p>
          <a:p>
            <a:pPr>
              <a:lnSpc>
                <a:spcPct val="80000"/>
              </a:lnSpc>
              <a:buFont typeface="Wingdings" pitchFamily="2" charset="2"/>
              <a:buChar char="Ø"/>
            </a:pPr>
            <a:r>
              <a:rPr lang="pl-PL" altLang="pl-PL" sz="2400" b="1" dirty="0" smtClean="0"/>
              <a:t>  Zawartość </a:t>
            </a:r>
            <a:r>
              <a:rPr lang="pl-PL" altLang="pl-PL" sz="2400" b="1" dirty="0"/>
              <a:t>SIWZ – na podstawie art. 36 ust. 1 i 2 </a:t>
            </a:r>
            <a:br>
              <a:rPr lang="pl-PL" altLang="pl-PL" sz="2400" b="1" dirty="0"/>
            </a:br>
            <a:r>
              <a:rPr lang="pl-PL" altLang="pl-PL" sz="2400" b="1" dirty="0"/>
              <a:t>ustawy PZP</a:t>
            </a:r>
            <a:r>
              <a:rPr lang="pl-PL" altLang="pl-PL" sz="2000" b="1" dirty="0"/>
              <a:t/>
            </a:r>
            <a:br>
              <a:rPr lang="pl-PL" altLang="pl-PL" sz="2000" b="1" dirty="0"/>
            </a:br>
            <a:r>
              <a:rPr lang="pl-PL" altLang="pl-PL" sz="2000" b="1" dirty="0"/>
              <a:t/>
            </a:r>
            <a:br>
              <a:rPr lang="pl-PL" altLang="pl-PL" sz="2000" b="1" dirty="0"/>
            </a:br>
            <a:r>
              <a:rPr lang="pl-PL" altLang="pl-PL" sz="2000" b="1" dirty="0">
                <a:ea typeface="Arial Unicode MS" pitchFamily="34" charset="-128"/>
                <a:cs typeface="Arial Unicode MS" pitchFamily="34" charset="-128"/>
              </a:rPr>
              <a:t>⇨</a:t>
            </a:r>
            <a:r>
              <a:rPr lang="pl-PL" altLang="pl-PL" sz="2000" b="1" dirty="0"/>
              <a:t> </a:t>
            </a:r>
            <a:r>
              <a:rPr lang="pl-PL" altLang="pl-PL" sz="2000" b="1" u="sng" dirty="0"/>
              <a:t>Informacje, które muszą znaleźć się w SIWZ (ust. 1):</a:t>
            </a:r>
            <a:r>
              <a:rPr lang="pl-PL" altLang="pl-PL" sz="2000" b="1" dirty="0"/>
              <a:t/>
            </a:r>
            <a:br>
              <a:rPr lang="pl-PL" altLang="pl-PL" sz="2000" b="1" dirty="0"/>
            </a:br>
            <a:r>
              <a:rPr lang="pl-PL" altLang="pl-PL" sz="2000" b="1" dirty="0"/>
              <a:t/>
            </a:r>
            <a:br>
              <a:rPr lang="pl-PL" altLang="pl-PL" sz="2000" b="1" dirty="0"/>
            </a:br>
            <a:r>
              <a:rPr lang="pl-PL" altLang="pl-PL" sz="2000" dirty="0"/>
              <a:t>7) informacje o sposobie porozumiewania się zamawiającego </a:t>
            </a:r>
            <a:br>
              <a:rPr lang="pl-PL" altLang="pl-PL" sz="2000" dirty="0"/>
            </a:br>
            <a:r>
              <a:rPr lang="pl-PL" altLang="pl-PL" sz="2000" dirty="0"/>
              <a:t>z wykonawcami oraz przekazywania oświadczeń lub dokumentów (…), </a:t>
            </a:r>
            <a:r>
              <a:rPr lang="pl-PL" altLang="pl-PL" sz="2000" dirty="0" smtClean="0"/>
              <a:t/>
            </a:r>
            <a:br>
              <a:rPr lang="pl-PL" altLang="pl-PL" sz="2000" dirty="0" smtClean="0"/>
            </a:br>
            <a:r>
              <a:rPr lang="pl-PL" altLang="pl-PL" sz="2000" dirty="0" smtClean="0"/>
              <a:t>a </a:t>
            </a:r>
            <a:r>
              <a:rPr lang="pl-PL" altLang="pl-PL" sz="2000" dirty="0"/>
              <a:t>także wskazanie osób uprawnionych do porozumiewania się </a:t>
            </a:r>
            <a:br>
              <a:rPr lang="pl-PL" altLang="pl-PL" sz="2000" dirty="0"/>
            </a:br>
            <a:r>
              <a:rPr lang="pl-PL" altLang="pl-PL" sz="2000" dirty="0"/>
              <a:t>z wykonawcami;</a:t>
            </a:r>
            <a:br>
              <a:rPr lang="pl-PL" altLang="pl-PL" sz="2000" dirty="0"/>
            </a:br>
            <a:r>
              <a:rPr lang="pl-PL" altLang="pl-PL" sz="2000" dirty="0"/>
              <a:t/>
            </a:r>
            <a:br>
              <a:rPr lang="pl-PL" altLang="pl-PL" sz="2000" dirty="0"/>
            </a:br>
            <a:r>
              <a:rPr lang="pl-PL" altLang="pl-PL" sz="2000" dirty="0"/>
              <a:t>8) wymagania dotyczące wadium;</a:t>
            </a:r>
            <a:br>
              <a:rPr lang="pl-PL" altLang="pl-PL" sz="2000" dirty="0"/>
            </a:br>
            <a:r>
              <a:rPr lang="pl-PL" altLang="pl-PL" sz="1000" dirty="0"/>
              <a:t/>
            </a:r>
            <a:br>
              <a:rPr lang="pl-PL" altLang="pl-PL" sz="1000" dirty="0"/>
            </a:br>
            <a:r>
              <a:rPr lang="pl-PL" altLang="pl-PL" sz="2000" dirty="0"/>
              <a:t>- max. 3% wartości zamówienia tj. kwoty ustalonej przez zamawiającego z należytą starannością, bez podatku VAT,</a:t>
            </a:r>
            <a:br>
              <a:rPr lang="pl-PL" altLang="pl-PL" sz="2000" dirty="0"/>
            </a:br>
            <a:r>
              <a:rPr lang="pl-PL" altLang="pl-PL" sz="2000" dirty="0"/>
              <a:t>- formy zgodne z art. 45 ust. 6 ustawy, o wyborze decyduje wykonawca.</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9351560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62896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dirty="0"/>
          </a:p>
          <a:p>
            <a:pPr>
              <a:lnSpc>
                <a:spcPct val="80000"/>
              </a:lnSpc>
              <a:buFont typeface="Wingdings" pitchFamily="2" charset="2"/>
              <a:buChar char="Ø"/>
            </a:pPr>
            <a:r>
              <a:rPr lang="pl-PL" altLang="pl-PL" sz="2400" b="1" dirty="0" smtClean="0"/>
              <a:t>  Zawartość SIWZ – na podstawie art. 36 ust. 1 i 2 </a:t>
            </a:r>
            <a:br>
              <a:rPr lang="pl-PL" altLang="pl-PL" sz="2400" b="1" dirty="0" smtClean="0"/>
            </a:br>
            <a:r>
              <a:rPr lang="pl-PL" altLang="pl-PL" sz="2400" b="1" dirty="0" smtClean="0"/>
              <a:t>ustawy PZP</a:t>
            </a:r>
            <a:r>
              <a:rPr lang="pl-PL" altLang="pl-PL" sz="2000" b="1" dirty="0" smtClean="0"/>
              <a:t/>
            </a:r>
            <a:br>
              <a:rPr lang="pl-PL" altLang="pl-PL" sz="2000" b="1" dirty="0" smtClean="0"/>
            </a:br>
            <a:r>
              <a:rPr lang="pl-PL" altLang="pl-PL" sz="2000" b="1" dirty="0" smtClean="0"/>
              <a:t/>
            </a:r>
            <a:br>
              <a:rPr lang="pl-PL" altLang="pl-PL" sz="2000" b="1" dirty="0" smtClean="0"/>
            </a:br>
            <a:r>
              <a:rPr lang="pl-PL" altLang="pl-PL" sz="2000" b="1" dirty="0" smtClean="0">
                <a:ea typeface="Arial Unicode MS" pitchFamily="34" charset="-128"/>
                <a:cs typeface="Arial Unicode MS" pitchFamily="34" charset="-128"/>
              </a:rPr>
              <a:t>⇨</a:t>
            </a:r>
            <a:r>
              <a:rPr lang="pl-PL" altLang="pl-PL" sz="2000" b="1" dirty="0" smtClean="0"/>
              <a:t> </a:t>
            </a:r>
            <a:r>
              <a:rPr lang="pl-PL" altLang="pl-PL" sz="2000" b="1" u="sng" dirty="0" smtClean="0"/>
              <a:t>Informacje, które muszą znaleźć się w SIWZ (ust. 1):</a:t>
            </a:r>
            <a:r>
              <a:rPr lang="pl-PL" altLang="pl-PL" sz="2000" b="1" dirty="0" smtClean="0"/>
              <a:t/>
            </a:r>
            <a:br>
              <a:rPr lang="pl-PL" altLang="pl-PL" sz="2000" b="1" dirty="0" smtClean="0"/>
            </a:br>
            <a:r>
              <a:rPr lang="pl-PL" altLang="pl-PL" sz="2000" b="1" dirty="0" smtClean="0"/>
              <a:t/>
            </a:r>
            <a:br>
              <a:rPr lang="pl-PL" altLang="pl-PL" sz="2000" b="1" dirty="0" smtClean="0"/>
            </a:br>
            <a:r>
              <a:rPr lang="pl-PL" altLang="pl-PL" sz="2000" dirty="0"/>
              <a:t>9) termin związania ofertą;</a:t>
            </a:r>
            <a:br>
              <a:rPr lang="pl-PL" altLang="pl-PL" sz="2000" dirty="0"/>
            </a:br>
            <a:r>
              <a:rPr lang="pl-PL" altLang="pl-PL" sz="1000" dirty="0"/>
              <a:t/>
            </a:r>
            <a:br>
              <a:rPr lang="pl-PL" altLang="pl-PL" sz="1000" dirty="0"/>
            </a:br>
            <a:r>
              <a:rPr lang="pl-PL" altLang="pl-PL" sz="2000" dirty="0"/>
              <a:t>- do 30 lub 60 lub 90 dni – obowiązek zawarcia w tym terminie umowy, o ile oferta wykonawcy zostanie uznana za najkorzystniejszą,</a:t>
            </a:r>
            <a:br>
              <a:rPr lang="pl-PL" altLang="pl-PL" sz="2000" dirty="0"/>
            </a:br>
            <a:r>
              <a:rPr lang="pl-PL" altLang="pl-PL" sz="1000" dirty="0"/>
              <a:t/>
            </a:r>
            <a:br>
              <a:rPr lang="pl-PL" altLang="pl-PL" sz="1000" dirty="0"/>
            </a:br>
            <a:r>
              <a:rPr lang="pl-PL" altLang="pl-PL" sz="2000" dirty="0"/>
              <a:t>10) opis sposobu przygotowywania ofert;</a:t>
            </a:r>
            <a:br>
              <a:rPr lang="pl-PL" altLang="pl-PL" sz="2000" dirty="0"/>
            </a:br>
            <a:r>
              <a:rPr lang="pl-PL" altLang="pl-PL" sz="1000" dirty="0"/>
              <a:t/>
            </a:r>
            <a:br>
              <a:rPr lang="pl-PL" altLang="pl-PL" sz="1000" dirty="0"/>
            </a:br>
            <a:r>
              <a:rPr lang="pl-PL" altLang="pl-PL" sz="2000" dirty="0"/>
              <a:t>- tzw. lista „pobożnych” życzeń zamawiającego – większość z tych zapisów to kwestie techniczne związane ze złożeniem oferty, które </a:t>
            </a:r>
            <a:br>
              <a:rPr lang="pl-PL" altLang="pl-PL" sz="2000" dirty="0"/>
            </a:br>
            <a:r>
              <a:rPr lang="pl-PL" altLang="pl-PL" sz="2000" dirty="0"/>
              <a:t>nie mogą skutkować odrzuceniem oferty wykonawcy, </a:t>
            </a:r>
            <a:br>
              <a:rPr lang="pl-PL" altLang="pl-PL" sz="2000" dirty="0"/>
            </a:br>
            <a:r>
              <a:rPr lang="pl-PL" altLang="pl-PL" sz="1000" dirty="0"/>
              <a:t/>
            </a:r>
            <a:br>
              <a:rPr lang="pl-PL" altLang="pl-PL" sz="1000" dirty="0"/>
            </a:br>
            <a:r>
              <a:rPr lang="pl-PL" altLang="pl-PL" sz="2000" dirty="0"/>
              <a:t>11) miejsce oraz termin składania i otwarcia ofert – ustawa przewiduje minimalne terminu składania ofert, w zależności od trybu i wartości </a:t>
            </a:r>
            <a:r>
              <a:rPr lang="pl-PL" altLang="pl-PL" sz="2000" dirty="0" smtClean="0"/>
              <a:t>zamówienia;</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4616605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3827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dirty="0"/>
          </a:p>
          <a:p>
            <a:pPr>
              <a:lnSpc>
                <a:spcPct val="80000"/>
              </a:lnSpc>
              <a:buFont typeface="Wingdings" pitchFamily="2" charset="2"/>
              <a:buChar char="Ø"/>
            </a:pPr>
            <a:r>
              <a:rPr lang="pl-PL" altLang="pl-PL" sz="2400" b="1" dirty="0" smtClean="0"/>
              <a:t>  Zawartość SIWZ – na podstawie art. 36 ust. 1 i 2 </a:t>
            </a:r>
            <a:br>
              <a:rPr lang="pl-PL" altLang="pl-PL" sz="2400" b="1" dirty="0" smtClean="0"/>
            </a:br>
            <a:r>
              <a:rPr lang="pl-PL" altLang="pl-PL" sz="2400" b="1" dirty="0" smtClean="0"/>
              <a:t>ustawy PZP</a:t>
            </a:r>
            <a:r>
              <a:rPr lang="pl-PL" altLang="pl-PL" sz="2000" b="1" dirty="0" smtClean="0"/>
              <a:t/>
            </a:r>
            <a:br>
              <a:rPr lang="pl-PL" altLang="pl-PL" sz="2000" b="1" dirty="0" smtClean="0"/>
            </a:br>
            <a:r>
              <a:rPr lang="pl-PL" altLang="pl-PL" sz="2000" b="1" dirty="0" smtClean="0"/>
              <a:t/>
            </a:r>
            <a:br>
              <a:rPr lang="pl-PL" altLang="pl-PL" sz="2000" b="1" dirty="0" smtClean="0"/>
            </a:br>
            <a:r>
              <a:rPr lang="pl-PL" altLang="pl-PL" sz="2000" b="1" dirty="0" smtClean="0">
                <a:ea typeface="Arial Unicode MS" pitchFamily="34" charset="-128"/>
                <a:cs typeface="Arial Unicode MS" pitchFamily="34" charset="-128"/>
              </a:rPr>
              <a:t>⇨</a:t>
            </a:r>
            <a:r>
              <a:rPr lang="pl-PL" altLang="pl-PL" sz="2000" b="1" dirty="0" smtClean="0"/>
              <a:t> </a:t>
            </a:r>
            <a:r>
              <a:rPr lang="pl-PL" altLang="pl-PL" sz="2000" b="1" u="sng" dirty="0" smtClean="0"/>
              <a:t>Informacje, które muszą znaleźć się w SIWZ (ust. 1):</a:t>
            </a:r>
            <a:r>
              <a:rPr lang="pl-PL" altLang="pl-PL" sz="2000" b="1" dirty="0" smtClean="0"/>
              <a:t/>
            </a:r>
            <a:br>
              <a:rPr lang="pl-PL" altLang="pl-PL" sz="2000" b="1" dirty="0" smtClean="0"/>
            </a:br>
            <a:r>
              <a:rPr lang="pl-PL" altLang="pl-PL" sz="2000" b="1" dirty="0">
                <a:solidFill>
                  <a:schemeClr val="tx2"/>
                </a:solidFill>
              </a:rPr>
              <a:t/>
            </a:r>
            <a:br>
              <a:rPr lang="pl-PL" altLang="pl-PL" sz="2000" b="1" dirty="0">
                <a:solidFill>
                  <a:schemeClr val="tx2"/>
                </a:solidFill>
              </a:rPr>
            </a:br>
            <a:r>
              <a:rPr lang="pl-PL" altLang="pl-PL" sz="2000" b="1" dirty="0">
                <a:solidFill>
                  <a:schemeClr val="tx2"/>
                </a:solidFill>
              </a:rPr>
              <a:t/>
            </a:r>
            <a:br>
              <a:rPr lang="pl-PL" altLang="pl-PL" sz="2000" b="1" dirty="0">
                <a:solidFill>
                  <a:schemeClr val="tx2"/>
                </a:solidFill>
              </a:rPr>
            </a:br>
            <a:r>
              <a:rPr lang="pl-PL" altLang="pl-PL" sz="2000" dirty="0"/>
              <a:t>12) opis sposobu obliczenia ceny;</a:t>
            </a:r>
            <a:r>
              <a:rPr lang="pl-PL" altLang="pl-PL" sz="2000" b="1" dirty="0"/>
              <a:t/>
            </a:r>
            <a:br>
              <a:rPr lang="pl-PL" altLang="pl-PL" sz="2000" b="1" dirty="0"/>
            </a:br>
            <a:r>
              <a:rPr lang="pl-PL" altLang="pl-PL" sz="2000" b="1" dirty="0"/>
              <a:t/>
            </a:r>
            <a:br>
              <a:rPr lang="pl-PL" altLang="pl-PL" sz="2000" b="1" dirty="0"/>
            </a:br>
            <a:r>
              <a:rPr lang="pl-PL" altLang="pl-PL" sz="2000" dirty="0"/>
              <a:t>13) opis kryteriów, którymi zamawiający będzie się kierował przy wyborze oferty, wraz z podaniem wag tych kryteriów i sposobu oceny ofert (…);</a:t>
            </a:r>
            <a:br>
              <a:rPr lang="pl-PL" altLang="pl-PL" sz="2000" dirty="0"/>
            </a:br>
            <a:r>
              <a:rPr lang="pl-PL" altLang="pl-PL" sz="2000" dirty="0"/>
              <a:t/>
            </a:r>
            <a:br>
              <a:rPr lang="pl-PL" altLang="pl-PL" sz="2000" dirty="0"/>
            </a:br>
            <a:r>
              <a:rPr lang="pl-PL" altLang="pl-PL" sz="2000" b="1" dirty="0"/>
              <a:t>3 elementy odnoszące się do kryteriów, jakie musi zawierać SIWZ:</a:t>
            </a:r>
            <a:br>
              <a:rPr lang="pl-PL" altLang="pl-PL" sz="2000" b="1" dirty="0"/>
            </a:br>
            <a:r>
              <a:rPr lang="pl-PL" altLang="pl-PL" sz="2000" b="1" dirty="0"/>
              <a:t>	</a:t>
            </a:r>
            <a:r>
              <a:rPr lang="pl-PL" altLang="pl-PL" sz="2000" dirty="0"/>
              <a:t>- opis kryteriów,</a:t>
            </a:r>
            <a:br>
              <a:rPr lang="pl-PL" altLang="pl-PL" sz="2000" dirty="0"/>
            </a:br>
            <a:r>
              <a:rPr lang="pl-PL" altLang="pl-PL" sz="2000" dirty="0"/>
              <a:t>	- wagi kryteriów,</a:t>
            </a:r>
            <a:br>
              <a:rPr lang="pl-PL" altLang="pl-PL" sz="2000" dirty="0"/>
            </a:br>
            <a:r>
              <a:rPr lang="pl-PL" altLang="pl-PL" sz="2000" dirty="0"/>
              <a:t>	- sposób oceny ofert. </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112</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6317206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76438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200" b="1" dirty="0" smtClean="0"/>
              <a:t>  Możliwe </a:t>
            </a:r>
            <a:r>
              <a:rPr lang="pl-PL" altLang="pl-PL" sz="2200" b="1" dirty="0"/>
              <a:t>kryteria wyboru najkorzystniejszej oferty, wyszczególnione w art. 91 ust. 2 ustawy</a:t>
            </a:r>
            <a:r>
              <a:rPr lang="pl-PL" altLang="pl-PL" sz="2000" b="1" dirty="0"/>
              <a:t>:</a:t>
            </a:r>
            <a:r>
              <a:rPr lang="pl-PL" altLang="pl-PL" sz="2000" dirty="0"/>
              <a:t/>
            </a:r>
            <a:br>
              <a:rPr lang="pl-PL" altLang="pl-PL" sz="2000" dirty="0"/>
            </a:br>
            <a:r>
              <a:rPr lang="pl-PL" altLang="pl-PL" sz="500" dirty="0"/>
              <a:t/>
            </a:r>
            <a:br>
              <a:rPr lang="pl-PL" altLang="pl-PL" sz="500" dirty="0"/>
            </a:br>
            <a:r>
              <a:rPr lang="pl-PL" altLang="pl-PL" sz="2000" dirty="0"/>
              <a:t>- cena lub koszt;</a:t>
            </a:r>
            <a:br>
              <a:rPr lang="pl-PL" altLang="pl-PL" sz="2000" dirty="0"/>
            </a:br>
            <a:r>
              <a:rPr lang="pl-PL" altLang="pl-PL" sz="500" dirty="0"/>
              <a:t/>
            </a:r>
            <a:br>
              <a:rPr lang="pl-PL" altLang="pl-PL" sz="500" dirty="0"/>
            </a:br>
            <a:r>
              <a:rPr lang="pl-PL" altLang="pl-PL" sz="2000" dirty="0"/>
              <a:t>- jakość, w tym parametry techniczne, właściwości estetyczne</a:t>
            </a:r>
            <a:br>
              <a:rPr lang="pl-PL" altLang="pl-PL" sz="2000" dirty="0"/>
            </a:br>
            <a:r>
              <a:rPr lang="pl-PL" altLang="pl-PL" sz="2000" dirty="0"/>
              <a:t>i funkcjonalne;</a:t>
            </a:r>
            <a:br>
              <a:rPr lang="pl-PL" altLang="pl-PL" sz="2000" dirty="0"/>
            </a:br>
            <a:r>
              <a:rPr lang="pl-PL" altLang="pl-PL" sz="500" dirty="0"/>
              <a:t/>
            </a:r>
            <a:br>
              <a:rPr lang="pl-PL" altLang="pl-PL" sz="500" dirty="0"/>
            </a:br>
            <a:r>
              <a:rPr lang="pl-PL" altLang="pl-PL" sz="2000" dirty="0"/>
              <a:t>- aspekty społeczne, w tym integracja zawodowa i społeczna osób,</a:t>
            </a:r>
            <a:br>
              <a:rPr lang="pl-PL" altLang="pl-PL" sz="2000" dirty="0"/>
            </a:br>
            <a:r>
              <a:rPr lang="pl-PL" altLang="pl-PL" sz="2000" dirty="0"/>
              <a:t>o których mowa w art. 22 ust. 2, dostępność dla osób niepełnosprawnych lub uwzględnianie potrzeb użytkowników;</a:t>
            </a:r>
            <a:br>
              <a:rPr lang="pl-PL" altLang="pl-PL" sz="2000" dirty="0"/>
            </a:br>
            <a:r>
              <a:rPr lang="pl-PL" altLang="pl-PL" sz="500" dirty="0"/>
              <a:t/>
            </a:r>
            <a:br>
              <a:rPr lang="pl-PL" altLang="pl-PL" sz="500" dirty="0"/>
            </a:br>
            <a:r>
              <a:rPr lang="pl-PL" altLang="pl-PL" sz="2000" dirty="0"/>
              <a:t>- aspekty środowiskowe w tym efektywność energetyczna przedmiotu zamówienia;</a:t>
            </a:r>
            <a:br>
              <a:rPr lang="pl-PL" altLang="pl-PL" sz="2000" dirty="0"/>
            </a:br>
            <a:r>
              <a:rPr lang="pl-PL" altLang="pl-PL" sz="500" dirty="0"/>
              <a:t/>
            </a:r>
            <a:br>
              <a:rPr lang="pl-PL" altLang="pl-PL" sz="500" dirty="0"/>
            </a:br>
            <a:r>
              <a:rPr lang="pl-PL" altLang="pl-PL" sz="2000" dirty="0"/>
              <a:t>- aspekty innowacyjne;</a:t>
            </a:r>
            <a:br>
              <a:rPr lang="pl-PL" altLang="pl-PL" sz="2000" dirty="0"/>
            </a:br>
            <a:r>
              <a:rPr lang="pl-PL" altLang="pl-PL" sz="500" dirty="0"/>
              <a:t/>
            </a:r>
            <a:br>
              <a:rPr lang="pl-PL" altLang="pl-PL" sz="500" dirty="0"/>
            </a:br>
            <a:r>
              <a:rPr lang="pl-PL" altLang="pl-PL" sz="2000" dirty="0"/>
              <a:t>- organizacja, kwalifikacje zawodowe i doświadczenie osób wyznaczonych do realizacji zamówienia, jeżeli mogą mieć znaczący wpływ na jakość wykonania zamówienia;</a:t>
            </a:r>
            <a:br>
              <a:rPr lang="pl-PL" altLang="pl-PL" sz="2000" dirty="0"/>
            </a:br>
            <a:r>
              <a:rPr lang="pl-PL" altLang="pl-PL" sz="500" dirty="0"/>
              <a:t/>
            </a:r>
            <a:br>
              <a:rPr lang="pl-PL" altLang="pl-PL" sz="500" dirty="0"/>
            </a:br>
            <a:r>
              <a:rPr lang="pl-PL" altLang="pl-PL" sz="2000" dirty="0"/>
              <a:t>- serwis posprzedażny oraz pomoc techniczna, warunki dostawy, takie jak termin dostawy, sposób dostawy oraz czas dostawy lub okres realizacji.</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42035424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386567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200" b="1" dirty="0">
              <a:solidFill>
                <a:srgbClr val="000000"/>
              </a:solidFill>
            </a:endParaRPr>
          </a:p>
          <a:p>
            <a:pPr>
              <a:lnSpc>
                <a:spcPct val="80000"/>
              </a:lnSpc>
              <a:buClr>
                <a:srgbClr val="A50021"/>
              </a:buClr>
            </a:pPr>
            <a:r>
              <a:rPr lang="pl-PL" altLang="pl-PL" sz="2200" b="1" dirty="0">
                <a:solidFill>
                  <a:srgbClr val="000000"/>
                </a:solidFill>
              </a:rPr>
              <a:t>Sposób dokonywania opisu kryteriów wyboru oferty:</a:t>
            </a:r>
            <a:br>
              <a:rPr lang="pl-PL" altLang="pl-PL" sz="2200" b="1" dirty="0">
                <a:solidFill>
                  <a:srgbClr val="000000"/>
                </a:solidFill>
              </a:rPr>
            </a:br>
            <a:r>
              <a:rPr lang="pl-PL" altLang="pl-PL" sz="2200" b="1" dirty="0">
                <a:solidFill>
                  <a:srgbClr val="000000"/>
                </a:solidFill>
              </a:rPr>
              <a:t/>
            </a:r>
            <a:br>
              <a:rPr lang="pl-PL" altLang="pl-PL" sz="2200" b="1" dirty="0">
                <a:solidFill>
                  <a:srgbClr val="000000"/>
                </a:solidFill>
              </a:rPr>
            </a:br>
            <a:r>
              <a:rPr lang="pl-PL" altLang="pl-PL" sz="2000" dirty="0">
                <a:solidFill>
                  <a:srgbClr val="000000"/>
                </a:solidFill>
              </a:rPr>
              <a:t>1) kryteria muszą być związane z przedmiotem zamówienia,</a:t>
            </a:r>
            <a:br>
              <a:rPr lang="pl-PL" altLang="pl-PL" sz="2000" dirty="0">
                <a:solidFill>
                  <a:srgbClr val="000000"/>
                </a:solidFill>
              </a:rPr>
            </a:br>
            <a:r>
              <a:rPr lang="pl-PL" altLang="pl-PL" sz="2000" dirty="0">
                <a:solidFill>
                  <a:srgbClr val="000000"/>
                </a:solidFill>
              </a:rPr>
              <a:t/>
            </a:r>
            <a:br>
              <a:rPr lang="pl-PL" altLang="pl-PL" sz="2000" dirty="0">
                <a:solidFill>
                  <a:srgbClr val="000000"/>
                </a:solidFill>
              </a:rPr>
            </a:br>
            <a:r>
              <a:rPr lang="pl-PL" altLang="pl-PL" sz="2000" dirty="0">
                <a:solidFill>
                  <a:srgbClr val="000000"/>
                </a:solidFill>
              </a:rPr>
              <a:t>2) przy dokonywaniu opisu, zamawiający musi zachować 	następujące zasady: </a:t>
            </a:r>
            <a:br>
              <a:rPr lang="pl-PL" altLang="pl-PL" sz="2000" dirty="0">
                <a:solidFill>
                  <a:srgbClr val="000000"/>
                </a:solidFill>
              </a:rPr>
            </a:br>
            <a:r>
              <a:rPr lang="pl-PL" altLang="pl-PL" sz="2000" dirty="0">
                <a:solidFill>
                  <a:srgbClr val="000000"/>
                </a:solidFill>
              </a:rPr>
              <a:t>		- przejrzystości, </a:t>
            </a:r>
            <a:br>
              <a:rPr lang="pl-PL" altLang="pl-PL" sz="2000" dirty="0">
                <a:solidFill>
                  <a:srgbClr val="000000"/>
                </a:solidFill>
              </a:rPr>
            </a:br>
            <a:r>
              <a:rPr lang="pl-PL" altLang="pl-PL" sz="2000" dirty="0">
                <a:solidFill>
                  <a:srgbClr val="000000"/>
                </a:solidFill>
              </a:rPr>
              <a:t>		- niedyskryminacji</a:t>
            </a:r>
            <a:br>
              <a:rPr lang="pl-PL" altLang="pl-PL" sz="2000" dirty="0">
                <a:solidFill>
                  <a:srgbClr val="000000"/>
                </a:solidFill>
              </a:rPr>
            </a:br>
            <a:r>
              <a:rPr lang="pl-PL" altLang="pl-PL" sz="2000" dirty="0">
                <a:solidFill>
                  <a:srgbClr val="000000"/>
                </a:solidFill>
              </a:rPr>
              <a:t>		- równego traktowania,</a:t>
            </a:r>
            <a:r>
              <a:rPr lang="pl-PL" altLang="pl-PL" sz="2000" b="1" dirty="0">
                <a:solidFill>
                  <a:srgbClr val="000000"/>
                </a:solidFill>
              </a:rPr>
              <a:t/>
            </a:r>
            <a:br>
              <a:rPr lang="pl-PL" altLang="pl-PL" sz="2000" b="1" dirty="0">
                <a:solidFill>
                  <a:srgbClr val="000000"/>
                </a:solidFill>
              </a:rPr>
            </a:br>
            <a:r>
              <a:rPr lang="pl-PL" altLang="pl-PL" sz="2000" b="1" dirty="0">
                <a:solidFill>
                  <a:srgbClr val="000000"/>
                </a:solidFill>
              </a:rPr>
              <a:t/>
            </a:r>
            <a:br>
              <a:rPr lang="pl-PL" altLang="pl-PL" sz="2000" b="1" dirty="0">
                <a:solidFill>
                  <a:srgbClr val="000000"/>
                </a:solidFill>
              </a:rPr>
            </a:br>
            <a:r>
              <a:rPr lang="pl-PL" altLang="pl-PL" sz="2000" dirty="0">
                <a:solidFill>
                  <a:srgbClr val="000000"/>
                </a:solidFill>
              </a:rPr>
              <a:t>3) opis sposobu oceny ofert powinien być obiektywny,</a:t>
            </a:r>
          </a:p>
          <a:p>
            <a:pPr>
              <a:lnSpc>
                <a:spcPct val="80000"/>
              </a:lnSpc>
              <a:buClr>
                <a:srgbClr val="A50021"/>
              </a:buClr>
            </a:pPr>
            <a:endParaRPr lang="pl-PL" altLang="pl-PL" sz="2000" dirty="0">
              <a:solidFill>
                <a:srgbClr val="000000"/>
              </a:solidFill>
            </a:endParaRPr>
          </a:p>
          <a:p>
            <a:pPr>
              <a:lnSpc>
                <a:spcPct val="80000"/>
              </a:lnSpc>
              <a:buClr>
                <a:srgbClr val="A50021"/>
              </a:buClr>
            </a:pPr>
            <a:r>
              <a:rPr lang="pl-PL" altLang="pl-PL" sz="2000" dirty="0">
                <a:solidFill>
                  <a:srgbClr val="000000"/>
                </a:solidFill>
              </a:rPr>
              <a:t>4) kryteria wyboru oferty nie mogą odnosić się do właściwości wykonawcy.</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114</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0667661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383489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a:p>
          <a:p>
            <a:pPr>
              <a:lnSpc>
                <a:spcPct val="80000"/>
              </a:lnSpc>
              <a:buClr>
                <a:srgbClr val="A50021"/>
              </a:buClr>
            </a:pPr>
            <a:r>
              <a:rPr lang="pl-PL" altLang="pl-PL" sz="2200" b="1" dirty="0"/>
              <a:t>Ograniczenie związane ze stosowaniem kryterium ceny – </a:t>
            </a:r>
            <a:r>
              <a:rPr lang="pl-PL" altLang="pl-PL" sz="2200" b="1" dirty="0" smtClean="0"/>
              <a:t/>
            </a:r>
            <a:br>
              <a:rPr lang="pl-PL" altLang="pl-PL" sz="2200" b="1" dirty="0" smtClean="0"/>
            </a:br>
            <a:r>
              <a:rPr lang="pl-PL" altLang="pl-PL" sz="2200" b="1" dirty="0" smtClean="0"/>
              <a:t>dotyczy </a:t>
            </a:r>
            <a:r>
              <a:rPr lang="pl-PL" altLang="pl-PL" sz="2200" b="1" dirty="0"/>
              <a:t>wyłącznie zamawiających z art. 3 ust. 1 pkt 1 i 2:</a:t>
            </a:r>
            <a:r>
              <a:rPr lang="pl-PL" altLang="pl-PL" sz="2000" b="1" dirty="0"/>
              <a:t/>
            </a:r>
            <a:br>
              <a:rPr lang="pl-PL" altLang="pl-PL" sz="2000" b="1" dirty="0"/>
            </a:br>
            <a:r>
              <a:rPr lang="pl-PL" altLang="pl-PL" sz="2000" b="1" dirty="0"/>
              <a:t/>
            </a:r>
            <a:br>
              <a:rPr lang="pl-PL" altLang="pl-PL" sz="2000" b="1" dirty="0"/>
            </a:br>
            <a:r>
              <a:rPr lang="pl-PL" altLang="pl-PL" sz="2000" dirty="0"/>
              <a:t>Cena może być jedynym kryterium bądź kryterium o wadze przekraczającej 60%, jeżeli zamawiający spełni </a:t>
            </a:r>
            <a:r>
              <a:rPr lang="pl-PL" altLang="pl-PL" sz="2000" b="1" dirty="0"/>
              <a:t>2 przesłanki</a:t>
            </a:r>
            <a:r>
              <a:rPr lang="pl-PL" altLang="pl-PL" sz="2000" dirty="0"/>
              <a:t>:</a:t>
            </a:r>
            <a:br>
              <a:rPr lang="pl-PL" altLang="pl-PL" sz="2000" dirty="0"/>
            </a:br>
            <a:r>
              <a:rPr lang="pl-PL" altLang="pl-PL" sz="2000" dirty="0"/>
              <a:t/>
            </a:r>
            <a:br>
              <a:rPr lang="pl-PL" altLang="pl-PL" sz="2000" dirty="0"/>
            </a:br>
            <a:r>
              <a:rPr lang="pl-PL" altLang="pl-PL" sz="2000" dirty="0"/>
              <a:t>1) określi w opisie przedmiotu zamówienia standardy jakościowe odnoszące się do wszystkich istotnych cech przedmiotu zamówienia,</a:t>
            </a:r>
            <a:br>
              <a:rPr lang="pl-PL" altLang="pl-PL" sz="2000" dirty="0"/>
            </a:br>
            <a:r>
              <a:rPr lang="pl-PL" altLang="pl-PL" sz="2000" dirty="0"/>
              <a:t/>
            </a:r>
            <a:br>
              <a:rPr lang="pl-PL" altLang="pl-PL" sz="2000" dirty="0"/>
            </a:br>
            <a:r>
              <a:rPr lang="pl-PL" altLang="pl-PL" sz="2000" dirty="0"/>
              <a:t>2) wykaże w załączniku do protokołu, w jaki sposób zostały uwzględnione w opisie przedmiotu zamówienia koszty cyklu życia.</a:t>
            </a:r>
            <a:br>
              <a:rPr lang="pl-PL" altLang="pl-PL" sz="2000" dirty="0"/>
            </a:br>
            <a:r>
              <a:rPr lang="pl-PL" altLang="pl-PL" sz="2000" dirty="0"/>
              <a:t/>
            </a:r>
            <a:br>
              <a:rPr lang="pl-PL" altLang="pl-PL" sz="2000" dirty="0"/>
            </a:br>
            <a:r>
              <a:rPr lang="pl-PL" altLang="pl-PL" sz="2000" dirty="0"/>
              <a:t>Powyższe wymagania nie dotyczą trybu zapytania o cenę i licytacji elektronicznej.</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60296944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457356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t>  Zawartość </a:t>
            </a:r>
            <a:r>
              <a:rPr lang="pl-PL" altLang="pl-PL" sz="2200" b="1" dirty="0"/>
              <a:t>SIWZ – na podstawie art. 36 ust. 1 i 2 </a:t>
            </a:r>
            <a:br>
              <a:rPr lang="pl-PL" altLang="pl-PL" sz="2200" b="1" dirty="0"/>
            </a:br>
            <a:r>
              <a:rPr lang="pl-PL" altLang="pl-PL" sz="2200" b="1" dirty="0"/>
              <a:t>ustawy PZP</a:t>
            </a:r>
            <a:r>
              <a:rPr lang="pl-PL" altLang="pl-PL" sz="2000" b="1" dirty="0"/>
              <a:t/>
            </a:r>
            <a:br>
              <a:rPr lang="pl-PL" altLang="pl-PL" sz="2000" b="1" dirty="0"/>
            </a:br>
            <a:r>
              <a:rPr lang="pl-PL" altLang="pl-PL" sz="2000" b="1" dirty="0"/>
              <a:t/>
            </a:r>
            <a:br>
              <a:rPr lang="pl-PL" altLang="pl-PL" sz="2000" b="1" dirty="0"/>
            </a:br>
            <a:r>
              <a:rPr lang="pl-PL" altLang="pl-PL" sz="2000" b="1" dirty="0">
                <a:ea typeface="Arial Unicode MS" pitchFamily="34" charset="-128"/>
                <a:cs typeface="Arial Unicode MS" pitchFamily="34" charset="-128"/>
              </a:rPr>
              <a:t>⇨</a:t>
            </a:r>
            <a:r>
              <a:rPr lang="pl-PL" altLang="pl-PL" sz="2000" b="1" dirty="0"/>
              <a:t> </a:t>
            </a:r>
            <a:r>
              <a:rPr lang="pl-PL" altLang="pl-PL" sz="2000" b="1" u="sng" dirty="0"/>
              <a:t>Informacje, które muszą znaleźć się w SIWZ (ust. 1):</a:t>
            </a:r>
            <a:r>
              <a:rPr lang="pl-PL" altLang="pl-PL" sz="2000" b="1" dirty="0"/>
              <a:t/>
            </a:r>
            <a:br>
              <a:rPr lang="pl-PL" altLang="pl-PL" sz="2000" b="1" dirty="0"/>
            </a:br>
            <a:r>
              <a:rPr lang="pl-PL" altLang="pl-PL" sz="2000" dirty="0"/>
              <a:t/>
            </a:r>
            <a:br>
              <a:rPr lang="pl-PL" altLang="pl-PL" sz="2000" dirty="0"/>
            </a:br>
            <a:r>
              <a:rPr lang="pl-PL" altLang="pl-PL" sz="2000" dirty="0"/>
              <a:t>14) informacje o formalnościach, jakie powinny zostać dopełnione po wyborze oferty w celu zawarcia umowy w sprawie zamówienia publicznego;</a:t>
            </a:r>
            <a:br>
              <a:rPr lang="pl-PL" altLang="pl-PL" sz="2000" dirty="0"/>
            </a:br>
            <a:r>
              <a:rPr lang="pl-PL" altLang="pl-PL" sz="1000" dirty="0"/>
              <a:t/>
            </a:r>
            <a:br>
              <a:rPr lang="pl-PL" altLang="pl-PL" sz="1000" dirty="0"/>
            </a:br>
            <a:r>
              <a:rPr lang="pl-PL" altLang="pl-PL" sz="2000" dirty="0"/>
              <a:t>15) wymagania dotyczące zabezpieczenia należytego wykonania umowy;</a:t>
            </a:r>
            <a:br>
              <a:rPr lang="pl-PL" altLang="pl-PL" sz="2000" dirty="0"/>
            </a:br>
            <a:r>
              <a:rPr lang="pl-PL" altLang="pl-PL" sz="1000" dirty="0"/>
              <a:t/>
            </a:r>
            <a:br>
              <a:rPr lang="pl-PL" altLang="pl-PL" sz="1000" dirty="0"/>
            </a:br>
            <a:r>
              <a:rPr lang="pl-PL" altLang="pl-PL" sz="2000" dirty="0"/>
              <a:t>16) istotne dla stron postanowienia, które zostaną wprowadzone do treści zawieranej umowy w sprawie zamówienia publicznego, ogólne warunki umowy albo wzór umowy, jeżeli zamawiający wymaga od wykonawcy, aby zawarł z nim umowę w sprawie zamówienia publicznego na takich warunkach;</a:t>
            </a:r>
            <a:br>
              <a:rPr lang="pl-PL" altLang="pl-PL" sz="2000" dirty="0"/>
            </a:br>
            <a:r>
              <a:rPr lang="pl-PL" altLang="pl-PL" sz="1000" dirty="0"/>
              <a:t/>
            </a:r>
            <a:br>
              <a:rPr lang="pl-PL" altLang="pl-PL" sz="1000" dirty="0"/>
            </a:br>
            <a:r>
              <a:rPr lang="pl-PL" altLang="pl-PL" sz="2000" dirty="0"/>
              <a:t>17) pouczenie o środkach ochrony prawnej przysługujących wykonawcy w toku postępowania o udzielenie zamówienia.</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116</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9503848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1942326"/>
            <a:ext cx="7704856" cy="46966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t>  Zawartość </a:t>
            </a:r>
            <a:r>
              <a:rPr lang="pl-PL" altLang="pl-PL" sz="2200" b="1" dirty="0"/>
              <a:t>SIWZ – na podstawie art. 36 ust. 1 i 2 </a:t>
            </a:r>
            <a:br>
              <a:rPr lang="pl-PL" altLang="pl-PL" sz="2200" b="1" dirty="0"/>
            </a:br>
            <a:r>
              <a:rPr lang="pl-PL" altLang="pl-PL" sz="2200" b="1" dirty="0"/>
              <a:t>ustawy PZP</a:t>
            </a:r>
            <a:r>
              <a:rPr lang="pl-PL" altLang="pl-PL" sz="2000" b="1" dirty="0"/>
              <a:t/>
            </a:r>
            <a:br>
              <a:rPr lang="pl-PL" altLang="pl-PL" sz="2000" b="1" dirty="0"/>
            </a:br>
            <a:r>
              <a:rPr lang="pl-PL" altLang="pl-PL" sz="1000" b="1" dirty="0"/>
              <a:t/>
            </a:r>
            <a:br>
              <a:rPr lang="pl-PL" altLang="pl-PL" sz="1000" b="1" dirty="0"/>
            </a:br>
            <a:r>
              <a:rPr lang="pl-PL" altLang="pl-PL" sz="2000" b="1" dirty="0">
                <a:ea typeface="Arial Unicode MS" pitchFamily="34" charset="-128"/>
                <a:cs typeface="Arial Unicode MS" pitchFamily="34" charset="-128"/>
              </a:rPr>
              <a:t>⇨</a:t>
            </a:r>
            <a:r>
              <a:rPr lang="pl-PL" altLang="pl-PL" sz="2000" b="1" dirty="0"/>
              <a:t> </a:t>
            </a:r>
            <a:r>
              <a:rPr lang="pl-PL" altLang="pl-PL" sz="2000" b="1" u="sng" dirty="0"/>
              <a:t>o ile przepisy nie stanowią inaczej, SIWZ zawiera również:</a:t>
            </a:r>
            <a:r>
              <a:rPr lang="pl-PL" altLang="pl-PL" sz="2000" b="1" dirty="0"/>
              <a:t/>
            </a:r>
            <a:br>
              <a:rPr lang="pl-PL" altLang="pl-PL" sz="2000" b="1" dirty="0"/>
            </a:br>
            <a:r>
              <a:rPr lang="pl-PL" altLang="pl-PL" sz="1000" b="1" dirty="0"/>
              <a:t/>
            </a:r>
            <a:br>
              <a:rPr lang="pl-PL" altLang="pl-PL" sz="1000" b="1" dirty="0"/>
            </a:br>
            <a:r>
              <a:rPr lang="pl-PL" altLang="pl-PL" sz="2000" dirty="0"/>
              <a:t>1) opis części zamówienia, jeżeli zamawiający dopuszcza składanie ofert częściowych;</a:t>
            </a:r>
            <a:br>
              <a:rPr lang="pl-PL" altLang="pl-PL" sz="2000" dirty="0"/>
            </a:br>
            <a:r>
              <a:rPr lang="pl-PL" altLang="pl-PL" sz="1000" dirty="0"/>
              <a:t/>
            </a:r>
            <a:br>
              <a:rPr lang="pl-PL" altLang="pl-PL" sz="1000" dirty="0"/>
            </a:br>
            <a:r>
              <a:rPr lang="pl-PL" altLang="pl-PL" sz="2000" dirty="0"/>
              <a:t>2) maksymalna liczba wykonawców, z którymi zamawiający zawrze umowę ramową, jeżeli zamawiający przewiduje zawarcie umowy ramowej;</a:t>
            </a:r>
            <a:br>
              <a:rPr lang="pl-PL" altLang="pl-PL" sz="2000" dirty="0"/>
            </a:br>
            <a:r>
              <a:rPr lang="pl-PL" altLang="pl-PL" sz="1000" dirty="0"/>
              <a:t/>
            </a:r>
            <a:br>
              <a:rPr lang="pl-PL" altLang="pl-PL" sz="1000" dirty="0"/>
            </a:br>
            <a:r>
              <a:rPr lang="pl-PL" altLang="pl-PL" sz="2000" dirty="0"/>
              <a:t>3) informacja o przewidywanych zamówieniach, o których mowa w art. 67 ust. 1 pkt 6 i 7 lub art. 134 ust. 6 pkt 3;</a:t>
            </a:r>
            <a:br>
              <a:rPr lang="pl-PL" altLang="pl-PL" sz="2000" dirty="0"/>
            </a:br>
            <a:r>
              <a:rPr lang="pl-PL" altLang="pl-PL" sz="1000" dirty="0"/>
              <a:t/>
            </a:r>
            <a:br>
              <a:rPr lang="pl-PL" altLang="pl-PL" sz="1000" dirty="0"/>
            </a:br>
            <a:r>
              <a:rPr lang="pl-PL" altLang="pl-PL" sz="2000" dirty="0"/>
              <a:t>4) opis sposobu przedstawiania ofert wariantowych oraz minimalne warunki, jakim muszą odpowiadać oferty wariantowe wraz z wybranymi kryteriami oceny, jeżeli zamawiający wymaga albo dopuszcza ich składanie;</a:t>
            </a:r>
            <a:br>
              <a:rPr lang="pl-PL" altLang="pl-PL" sz="2000" dirty="0"/>
            </a:br>
            <a:r>
              <a:rPr lang="pl-PL" altLang="pl-PL" sz="1000" dirty="0"/>
              <a:t/>
            </a:r>
            <a:br>
              <a:rPr lang="pl-PL" altLang="pl-PL" sz="1000" dirty="0"/>
            </a:br>
            <a:r>
              <a:rPr lang="pl-PL" altLang="pl-PL" sz="2000" dirty="0"/>
              <a:t>5) adres poczty elektronicznej lub strony internetowej zamawiającego;</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117</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2814224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060848"/>
            <a:ext cx="7704856" cy="457356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t>  Zawartość </a:t>
            </a:r>
            <a:r>
              <a:rPr lang="pl-PL" altLang="pl-PL" sz="2200" b="1" dirty="0"/>
              <a:t>SIWZ – na podstawie art. 36 ust. 1 i 2 </a:t>
            </a:r>
            <a:br>
              <a:rPr lang="pl-PL" altLang="pl-PL" sz="2200" b="1" dirty="0"/>
            </a:br>
            <a:r>
              <a:rPr lang="pl-PL" altLang="pl-PL" sz="2200" b="1" dirty="0"/>
              <a:t>ustawy PZP</a:t>
            </a:r>
            <a:r>
              <a:rPr lang="pl-PL" altLang="pl-PL" sz="2000" b="1" dirty="0"/>
              <a:t/>
            </a:r>
            <a:br>
              <a:rPr lang="pl-PL" altLang="pl-PL" sz="2000" b="1" dirty="0"/>
            </a:br>
            <a:r>
              <a:rPr lang="pl-PL" altLang="pl-PL" sz="2000" b="1" dirty="0"/>
              <a:t/>
            </a:r>
            <a:br>
              <a:rPr lang="pl-PL" altLang="pl-PL" sz="2000" b="1" dirty="0"/>
            </a:br>
            <a:r>
              <a:rPr lang="pl-PL" altLang="pl-PL" sz="2000" b="1" dirty="0">
                <a:ea typeface="Arial Unicode MS" pitchFamily="34" charset="-128"/>
                <a:cs typeface="Arial Unicode MS" pitchFamily="34" charset="-128"/>
              </a:rPr>
              <a:t> ⇨</a:t>
            </a:r>
            <a:r>
              <a:rPr lang="pl-PL" altLang="pl-PL" sz="2000" b="1" dirty="0"/>
              <a:t> </a:t>
            </a:r>
            <a:r>
              <a:rPr lang="pl-PL" altLang="pl-PL" sz="2000" b="1" u="sng" dirty="0"/>
              <a:t>o ile przepisy nie stanowią inaczej, SIWZ zawiera również: </a:t>
            </a:r>
            <a:r>
              <a:rPr lang="pl-PL" altLang="pl-PL" sz="2000" b="1" dirty="0"/>
              <a:t/>
            </a:r>
            <a:br>
              <a:rPr lang="pl-PL" altLang="pl-PL" sz="2000" b="1" dirty="0"/>
            </a:br>
            <a:r>
              <a:rPr lang="pl-PL" altLang="pl-PL" sz="1000" dirty="0"/>
              <a:t/>
            </a:r>
            <a:br>
              <a:rPr lang="pl-PL" altLang="pl-PL" sz="1000" dirty="0"/>
            </a:br>
            <a:r>
              <a:rPr lang="pl-PL" altLang="pl-PL" sz="2000" dirty="0"/>
              <a:t>6) informacje dotyczące walut obcych, w jakich mogą być prowadzone rozliczenia między zamawiającym a wykonawcą, jeżeli zamawiający przewiduje rozliczenia w walutach obcych;</a:t>
            </a:r>
          </a:p>
          <a:p>
            <a:pPr>
              <a:lnSpc>
                <a:spcPct val="80000"/>
              </a:lnSpc>
              <a:buFont typeface="Wingdings" pitchFamily="2" charset="2"/>
              <a:buChar char="Ø"/>
            </a:pPr>
            <a:endParaRPr lang="pl-PL" altLang="pl-PL" sz="1000" dirty="0"/>
          </a:p>
          <a:p>
            <a:pPr>
              <a:lnSpc>
                <a:spcPct val="80000"/>
              </a:lnSpc>
            </a:pPr>
            <a:r>
              <a:rPr lang="pl-PL" altLang="pl-PL" sz="2000" dirty="0" smtClean="0"/>
              <a:t>7</a:t>
            </a:r>
            <a:r>
              <a:rPr lang="pl-PL" altLang="pl-PL" sz="2000" dirty="0"/>
              <a:t>) jeżeli zamawiający przewiduje aukcję elektroniczną:</a:t>
            </a:r>
            <a:br>
              <a:rPr lang="pl-PL" altLang="pl-PL" sz="2000" dirty="0"/>
            </a:br>
            <a:r>
              <a:rPr lang="pl-PL" altLang="pl-PL" sz="2000" dirty="0"/>
              <a:t>	a) informacja o przewidywanym wyborze najkorzystniejszej 	oferty z zastosowaniem aukcji elektronicznej,</a:t>
            </a:r>
            <a:br>
              <a:rPr lang="pl-PL" altLang="pl-PL" sz="2000" dirty="0"/>
            </a:br>
            <a:r>
              <a:rPr lang="pl-PL" altLang="pl-PL" sz="2000" dirty="0"/>
              <a:t>	b) wymagania dotyczące rejestracji i identyfikacji wykonawców, 	w tym wymagania techniczne urządzeń informatycznych,</a:t>
            </a:r>
            <a:br>
              <a:rPr lang="pl-PL" altLang="pl-PL" sz="2000" dirty="0"/>
            </a:br>
            <a:r>
              <a:rPr lang="pl-PL" altLang="pl-PL" sz="2000" dirty="0"/>
              <a:t>	c) informacja, które spośród kryteriów oceny ofert będą 	stosowane w toku aukcji elektronicznej;</a:t>
            </a:r>
            <a:br>
              <a:rPr lang="pl-PL" altLang="pl-PL" sz="2000" dirty="0"/>
            </a:br>
            <a:r>
              <a:rPr lang="pl-PL" altLang="pl-PL" sz="1000" dirty="0"/>
              <a:t/>
            </a:r>
            <a:br>
              <a:rPr lang="pl-PL" altLang="pl-PL" sz="1000" dirty="0"/>
            </a:br>
            <a:r>
              <a:rPr lang="pl-PL" altLang="pl-PL" sz="2000" dirty="0"/>
              <a:t>8) wysokość zwrotu kosztów udziału w postępowaniu, jeżeli zamawiający przewiduje ich zwrot;</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118</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2713652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060848"/>
            <a:ext cx="7704856" cy="43273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t>  Zawartość </a:t>
            </a:r>
            <a:r>
              <a:rPr lang="pl-PL" altLang="pl-PL" sz="2200" b="1" dirty="0"/>
              <a:t>SIWZ – na podstawie art. 36 ust. 1 i 2 </a:t>
            </a:r>
            <a:br>
              <a:rPr lang="pl-PL" altLang="pl-PL" sz="2200" b="1" dirty="0"/>
            </a:br>
            <a:r>
              <a:rPr lang="pl-PL" altLang="pl-PL" sz="2200" b="1" dirty="0"/>
              <a:t>ustawy PZP</a:t>
            </a:r>
            <a:r>
              <a:rPr lang="pl-PL" altLang="pl-PL" sz="2000" b="1" dirty="0"/>
              <a:t/>
            </a:r>
            <a:br>
              <a:rPr lang="pl-PL" altLang="pl-PL" sz="2000" b="1" dirty="0"/>
            </a:br>
            <a:r>
              <a:rPr lang="pl-PL" altLang="pl-PL" sz="2000" b="1" dirty="0"/>
              <a:t/>
            </a:r>
            <a:br>
              <a:rPr lang="pl-PL" altLang="pl-PL" sz="2000" b="1" dirty="0"/>
            </a:br>
            <a:r>
              <a:rPr lang="pl-PL" altLang="pl-PL" sz="2000" b="1" dirty="0">
                <a:ea typeface="Arial Unicode MS" pitchFamily="34" charset="-128"/>
                <a:cs typeface="Arial Unicode MS" pitchFamily="34" charset="-128"/>
              </a:rPr>
              <a:t> ⇨</a:t>
            </a:r>
            <a:r>
              <a:rPr lang="pl-PL" altLang="pl-PL" sz="2000" b="1" dirty="0"/>
              <a:t> </a:t>
            </a:r>
            <a:r>
              <a:rPr lang="pl-PL" altLang="pl-PL" sz="2000" b="1" u="sng" dirty="0"/>
              <a:t>o ile przepisy nie stanowią inaczej, SIWZ zawiera również: </a:t>
            </a:r>
            <a:r>
              <a:rPr lang="pl-PL" altLang="pl-PL" sz="2000" b="1" dirty="0"/>
              <a:t/>
            </a:r>
            <a:br>
              <a:rPr lang="pl-PL" altLang="pl-PL" sz="2000" b="1" dirty="0"/>
            </a:br>
            <a:r>
              <a:rPr lang="pl-PL" altLang="pl-PL" sz="2000" dirty="0"/>
              <a:t/>
            </a:r>
            <a:br>
              <a:rPr lang="pl-PL" altLang="pl-PL" sz="2000" dirty="0"/>
            </a:br>
            <a:r>
              <a:rPr lang="pl-PL" altLang="pl-PL" sz="2000" dirty="0"/>
              <a:t> 8a) w przypadku, gdy zamawiający przewiduje wymagania, o których mowa w art. 29 ust.3a </a:t>
            </a:r>
            <a:r>
              <a:rPr lang="pl-PL" altLang="pl-PL" sz="2000" i="1" dirty="0"/>
              <a:t>(zatrudnienie osób na umowę o pracę)</a:t>
            </a:r>
            <a:r>
              <a:rPr lang="pl-PL" altLang="pl-PL" sz="2000" dirty="0"/>
              <a:t>, określenie w szczególności:</a:t>
            </a:r>
            <a:br>
              <a:rPr lang="pl-PL" altLang="pl-PL" sz="2000" dirty="0"/>
            </a:br>
            <a:r>
              <a:rPr lang="pl-PL" altLang="pl-PL" sz="2000" dirty="0"/>
              <a:t>	a) sposobu dokumentowania zatrudnienia osób, o których mowa </a:t>
            </a:r>
            <a:br>
              <a:rPr lang="pl-PL" altLang="pl-PL" sz="2000" dirty="0"/>
            </a:br>
            <a:r>
              <a:rPr lang="pl-PL" altLang="pl-PL" sz="2000" dirty="0"/>
              <a:t>	w art. 29 ust. 3a</a:t>
            </a:r>
            <a:br>
              <a:rPr lang="pl-PL" altLang="pl-PL" sz="2000" dirty="0"/>
            </a:br>
            <a:r>
              <a:rPr lang="pl-PL" altLang="pl-PL" sz="2000" dirty="0"/>
              <a:t>	b) uprawnienia zamawiającego w zakresie kontroli spełniania 	przez wykonawcę wymagań, o których mowa w art. 29 ust. 3a 	oraz sankcji z tytułu niespełnienia tych wymagań,</a:t>
            </a:r>
            <a:br>
              <a:rPr lang="pl-PL" altLang="pl-PL" sz="2000" dirty="0"/>
            </a:br>
            <a:r>
              <a:rPr lang="pl-PL" altLang="pl-PL" sz="2000" dirty="0"/>
              <a:t>	c) rodzaju czynności niezbędnych do realizacji zamówienia, 	których dotyczą wymagania zatrudnienia na podstawie 	umowy 	o pracę przez wykonawcę lub podwykonawcę osób 	wykonujących czynności w trakcie realizacji zamówienia;</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119</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877884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1916832"/>
            <a:ext cx="7632700" cy="3785652"/>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000" dirty="0"/>
              <a:t>	</a:t>
            </a:r>
            <a:br>
              <a:rPr lang="pl-PL" altLang="pl-PL" sz="2000" dirty="0"/>
            </a:br>
            <a:endParaRPr lang="pl-PL" altLang="pl-PL" sz="2000" dirty="0"/>
          </a:p>
          <a:p>
            <a:pPr>
              <a:lnSpc>
                <a:spcPct val="80000"/>
              </a:lnSpc>
              <a:buClr>
                <a:schemeClr val="tx1"/>
              </a:buClr>
            </a:pPr>
            <a:r>
              <a:rPr lang="pl-PL" altLang="pl-PL" sz="2000" dirty="0" smtClean="0"/>
              <a:t>4.	Dyrektywa </a:t>
            </a:r>
            <a:r>
              <a:rPr lang="pl-PL" altLang="pl-PL" sz="2000" dirty="0"/>
              <a:t>2007/66/WE Parlamentu Europejskiego i Rady </a:t>
            </a:r>
            <a:br>
              <a:rPr lang="pl-PL" altLang="pl-PL" sz="2000" dirty="0"/>
            </a:br>
            <a:r>
              <a:rPr lang="pl-PL" altLang="pl-PL" sz="2000" dirty="0" smtClean="0"/>
              <a:t>	z </a:t>
            </a:r>
            <a:r>
              <a:rPr lang="pl-PL" altLang="pl-PL" sz="2000" dirty="0"/>
              <a:t>dnia 11.12.2007 r. zmieniająca dyrektywy Rady 89/665/EWG </a:t>
            </a:r>
            <a:br>
              <a:rPr lang="pl-PL" altLang="pl-PL" sz="2000" dirty="0"/>
            </a:br>
            <a:r>
              <a:rPr lang="pl-PL" altLang="pl-PL" sz="2000" dirty="0" smtClean="0"/>
              <a:t>	i </a:t>
            </a:r>
            <a:r>
              <a:rPr lang="pl-PL" altLang="pl-PL" sz="2000" dirty="0"/>
              <a:t>92/13/EWG w zakresie poprawy skuteczności procedur </a:t>
            </a:r>
            <a:r>
              <a:rPr lang="pl-PL" altLang="pl-PL" sz="2000" dirty="0" smtClean="0"/>
              <a:t>	odwoławczych </a:t>
            </a:r>
            <a:r>
              <a:rPr lang="pl-PL" altLang="pl-PL" sz="2000" dirty="0"/>
              <a:t>(…)</a:t>
            </a:r>
            <a:br>
              <a:rPr lang="pl-PL" altLang="pl-PL" sz="2000" dirty="0"/>
            </a:br>
            <a:endParaRPr lang="pl-PL" altLang="pl-PL" sz="2000" dirty="0"/>
          </a:p>
          <a:p>
            <a:pPr>
              <a:lnSpc>
                <a:spcPct val="80000"/>
              </a:lnSpc>
              <a:buClr>
                <a:schemeClr val="tx1"/>
              </a:buClr>
            </a:pPr>
            <a:r>
              <a:rPr lang="pl-PL" altLang="pl-PL" sz="2000" dirty="0" smtClean="0"/>
              <a:t>5.  	Dyrektywa </a:t>
            </a:r>
            <a:r>
              <a:rPr lang="pl-PL" altLang="pl-PL" sz="2000" dirty="0"/>
              <a:t>2009/81/WE Parlamentu Europejskiego i Rady </a:t>
            </a:r>
            <a:br>
              <a:rPr lang="pl-PL" altLang="pl-PL" sz="2000" dirty="0"/>
            </a:br>
            <a:r>
              <a:rPr lang="pl-PL" altLang="pl-PL" sz="2000" dirty="0" smtClean="0"/>
              <a:t>	z </a:t>
            </a:r>
            <a:r>
              <a:rPr lang="pl-PL" altLang="pl-PL" sz="2000" dirty="0"/>
              <a:t>dnia 13.07.2009 r. w sprawie koordynacji procedur udzielania </a:t>
            </a:r>
            <a:r>
              <a:rPr lang="pl-PL" altLang="pl-PL" sz="2000" dirty="0" smtClean="0"/>
              <a:t>	niektórych </a:t>
            </a:r>
            <a:r>
              <a:rPr lang="pl-PL" altLang="pl-PL" sz="2000" dirty="0"/>
              <a:t>zamówień na roboty budowlane, dostawy i usługi </a:t>
            </a:r>
            <a:r>
              <a:rPr lang="pl-PL" altLang="pl-PL" sz="2000" dirty="0" smtClean="0"/>
              <a:t>	przez </a:t>
            </a:r>
            <a:r>
              <a:rPr lang="pl-PL" altLang="pl-PL" sz="2000" dirty="0"/>
              <a:t>instytucje lub podmioty zamawiające w dziedzinach </a:t>
            </a:r>
            <a:r>
              <a:rPr lang="pl-PL" altLang="pl-PL" sz="2000" dirty="0" smtClean="0"/>
              <a:t>	obronności </a:t>
            </a:r>
            <a:r>
              <a:rPr lang="pl-PL" altLang="pl-PL" sz="2000" dirty="0"/>
              <a:t>i bezpieczeństwa </a:t>
            </a:r>
            <a:r>
              <a:rPr lang="pl-PL" altLang="pl-PL" sz="2000" dirty="0" smtClean="0"/>
              <a:t/>
            </a:r>
            <a:br>
              <a:rPr lang="pl-PL" altLang="pl-PL" sz="2000" dirty="0" smtClean="0"/>
            </a:br>
            <a:r>
              <a:rPr lang="pl-PL" altLang="pl-PL" sz="2000" dirty="0" smtClean="0"/>
              <a:t>	(</a:t>
            </a:r>
            <a:r>
              <a:rPr lang="pl-PL" altLang="pl-PL" sz="2000" dirty="0" err="1"/>
              <a:t>Dz.Urz</a:t>
            </a:r>
            <a:r>
              <a:rPr lang="pl-PL" altLang="pl-PL" sz="2000" dirty="0"/>
              <a:t>. UE L 216 z 20.08.2009 r. </a:t>
            </a:r>
            <a:r>
              <a:rPr lang="pl-PL" altLang="pl-PL" sz="2000" dirty="0" smtClean="0"/>
              <a:t>str.76</a:t>
            </a:r>
            <a:r>
              <a:rPr lang="pl-PL" altLang="pl-PL" sz="2000" dirty="0"/>
              <a:t>) </a:t>
            </a:r>
            <a:r>
              <a:rPr lang="en-GB" altLang="pl-PL" sz="2000" dirty="0"/>
              <a:t> </a:t>
            </a:r>
          </a:p>
          <a:p>
            <a:pPr>
              <a:lnSpc>
                <a:spcPct val="80000"/>
              </a:lnSpc>
            </a:pPr>
            <a:r>
              <a:rPr lang="pl-PL" altLang="pl-PL" sz="2000" b="1" dirty="0"/>
              <a:t>	</a:t>
            </a:r>
            <a:br>
              <a:rPr lang="pl-PL" altLang="pl-PL" sz="2000" b="1" dirty="0"/>
            </a:b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a:t>
            </a:fld>
            <a:endParaRPr lang="pl-PL" altLang="pl-PL" dirty="0">
              <a:solidFill>
                <a:schemeClr val="accent3">
                  <a:lumMod val="75000"/>
                </a:schemeClr>
              </a:solidFill>
            </a:endParaRPr>
          </a:p>
        </p:txBody>
      </p:sp>
      <p:sp>
        <p:nvSpPr>
          <p:cNvPr id="7" name="TextBox 1"/>
          <p:cNvSpPr txBox="1"/>
          <p:nvPr/>
        </p:nvSpPr>
        <p:spPr>
          <a:xfrm>
            <a:off x="251520" y="692696"/>
            <a:ext cx="5112568" cy="1015663"/>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PRAWO WSPÓLNOTOWE W ZAKRESIE ZAMÓWIEŃ PUBLICZNYCH</a:t>
            </a:r>
          </a:p>
        </p:txBody>
      </p:sp>
    </p:spTree>
    <p:extLst>
      <p:ext uri="{BB962C8B-B14F-4D97-AF65-F5344CB8AC3E}">
        <p14:creationId xmlns="" xmlns:p14="http://schemas.microsoft.com/office/powerpoint/2010/main" val="281738429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060848"/>
            <a:ext cx="7704856" cy="46966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t>  Zawartość </a:t>
            </a:r>
            <a:r>
              <a:rPr lang="pl-PL" altLang="pl-PL" sz="2200" b="1" dirty="0"/>
              <a:t>SIWZ – na podstawie art. 36 ust. 1 i 2 </a:t>
            </a:r>
            <a:br>
              <a:rPr lang="pl-PL" altLang="pl-PL" sz="2200" b="1" dirty="0"/>
            </a:br>
            <a:r>
              <a:rPr lang="pl-PL" altLang="pl-PL" sz="2200" b="1" dirty="0"/>
              <a:t>ustawy </a:t>
            </a:r>
            <a:r>
              <a:rPr lang="pl-PL" altLang="pl-PL" sz="2200" b="1" dirty="0" smtClean="0"/>
              <a:t>PZP</a:t>
            </a:r>
            <a:endParaRPr lang="pl-PL" altLang="pl-PL" sz="2000" b="1" dirty="0"/>
          </a:p>
          <a:p>
            <a:pPr>
              <a:lnSpc>
                <a:spcPct val="80000"/>
              </a:lnSpc>
            </a:pPr>
            <a:endParaRPr lang="pl-PL" altLang="pl-PL" sz="1000" b="1" dirty="0" smtClean="0"/>
          </a:p>
          <a:p>
            <a:pPr>
              <a:lnSpc>
                <a:spcPct val="80000"/>
              </a:lnSpc>
            </a:pPr>
            <a:r>
              <a:rPr lang="pl-PL" altLang="pl-PL" sz="1000" b="1" dirty="0"/>
              <a:t/>
            </a:r>
            <a:br>
              <a:rPr lang="pl-PL" altLang="pl-PL" sz="1000" b="1" dirty="0"/>
            </a:br>
            <a:r>
              <a:rPr lang="pl-PL" altLang="pl-PL" sz="2000" b="1" dirty="0">
                <a:ea typeface="Arial Unicode MS" pitchFamily="34" charset="-128"/>
                <a:cs typeface="Arial Unicode MS" pitchFamily="34" charset="-128"/>
              </a:rPr>
              <a:t> ⇨</a:t>
            </a:r>
            <a:r>
              <a:rPr lang="pl-PL" altLang="pl-PL" sz="2000" b="1" dirty="0"/>
              <a:t> </a:t>
            </a:r>
            <a:r>
              <a:rPr lang="pl-PL" altLang="pl-PL" sz="2000" b="1" u="sng" dirty="0"/>
              <a:t>o ile przepisy nie stanowią inaczej, SIWZ zawiera również: </a:t>
            </a:r>
            <a:r>
              <a:rPr lang="pl-PL" altLang="pl-PL" sz="2000" b="1" dirty="0"/>
              <a:t/>
            </a:r>
            <a:br>
              <a:rPr lang="pl-PL" altLang="pl-PL" sz="2000" b="1" dirty="0"/>
            </a:br>
            <a:r>
              <a:rPr lang="pl-PL" altLang="pl-PL" sz="1000" dirty="0"/>
              <a:t/>
            </a:r>
            <a:br>
              <a:rPr lang="pl-PL" altLang="pl-PL" sz="1000" dirty="0"/>
            </a:br>
            <a:r>
              <a:rPr lang="pl-PL" altLang="pl-PL" sz="2000" dirty="0" smtClean="0"/>
              <a:t>9</a:t>
            </a:r>
            <a:r>
              <a:rPr lang="pl-PL" altLang="pl-PL" sz="2000" dirty="0"/>
              <a:t>) jeżeli zamawiający przewiduje wymagania, o których mowa w </a:t>
            </a:r>
            <a:r>
              <a:rPr lang="pl-PL" altLang="pl-PL" sz="2000" dirty="0" smtClean="0"/>
              <a:t>art.29 </a:t>
            </a:r>
            <a:r>
              <a:rPr lang="pl-PL" altLang="pl-PL" sz="2000" dirty="0"/>
              <a:t>ust. 4, określenie w szczególności informacji wskazanych w art. 36 ust. 2 pkt 9 ustawy;</a:t>
            </a:r>
            <a:br>
              <a:rPr lang="pl-PL" altLang="pl-PL" sz="2000" dirty="0"/>
            </a:br>
            <a:r>
              <a:rPr lang="pl-PL" altLang="pl-PL" sz="1000" dirty="0"/>
              <a:t/>
            </a:r>
            <a:br>
              <a:rPr lang="pl-PL" altLang="pl-PL" sz="1000" dirty="0"/>
            </a:br>
            <a:r>
              <a:rPr lang="pl-PL" altLang="pl-PL" sz="2000" dirty="0"/>
              <a:t>10) informacja o obowiązku osobistego wykonania przez wykonawcę kluczowych części zamówienia, jeżeli zamawiający dokonuje takiego zastrzeżenia zgodnie z art. 36a ust. 2;</a:t>
            </a:r>
            <a:br>
              <a:rPr lang="pl-PL" altLang="pl-PL" sz="2000" dirty="0"/>
            </a:br>
            <a:r>
              <a:rPr lang="pl-PL" altLang="pl-PL" sz="1000" dirty="0"/>
              <a:t/>
            </a:r>
            <a:br>
              <a:rPr lang="pl-PL" altLang="pl-PL" sz="1000" dirty="0"/>
            </a:br>
            <a:r>
              <a:rPr lang="pl-PL" altLang="pl-PL" sz="2000" dirty="0"/>
              <a:t>11) w przypadku zamówień na roboty budowlane:</a:t>
            </a:r>
            <a:br>
              <a:rPr lang="pl-PL" altLang="pl-PL" sz="2000" dirty="0"/>
            </a:br>
            <a:r>
              <a:rPr lang="pl-PL" altLang="pl-PL" sz="2000" dirty="0"/>
              <a:t>	a) wymagania dotyczące umowy o podwykonawstwo, której 	   	przedmiotem są roboty budowlane, których niespełnienie 	spowoduje zgłoszenie przez zamawiającego odpowiednio 	zastrzeżeń lub </a:t>
            </a:r>
            <a:r>
              <a:rPr lang="pl-PL" altLang="pl-PL" sz="2000" dirty="0" smtClean="0"/>
              <a:t>sprzeciwu, jeżeli zamawiający określa takie 	wymagania,</a:t>
            </a:r>
            <a:r>
              <a:rPr lang="pl-PL" altLang="pl-PL" sz="2000" dirty="0"/>
              <a:t/>
            </a:r>
            <a:br>
              <a:rPr lang="pl-PL" altLang="pl-PL" sz="2000" dirty="0"/>
            </a:b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52516393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395800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t>  Zawartość </a:t>
            </a:r>
            <a:r>
              <a:rPr lang="pl-PL" altLang="pl-PL" sz="2200" b="1" dirty="0"/>
              <a:t>SIWZ – na podstawie art. 36 ust. 1 i 2 </a:t>
            </a:r>
            <a:br>
              <a:rPr lang="pl-PL" altLang="pl-PL" sz="2200" b="1" dirty="0"/>
            </a:br>
            <a:r>
              <a:rPr lang="pl-PL" altLang="pl-PL" sz="2200" b="1" dirty="0"/>
              <a:t>ustawy PZP</a:t>
            </a:r>
            <a:r>
              <a:rPr lang="pl-PL" altLang="pl-PL" sz="2000" b="1" dirty="0"/>
              <a:t/>
            </a:r>
            <a:br>
              <a:rPr lang="pl-PL" altLang="pl-PL" sz="2000" b="1" dirty="0"/>
            </a:br>
            <a:r>
              <a:rPr lang="pl-PL" altLang="pl-PL" sz="2000" b="1" dirty="0"/>
              <a:t/>
            </a:r>
            <a:br>
              <a:rPr lang="pl-PL" altLang="pl-PL" sz="2000" b="1" dirty="0"/>
            </a:br>
            <a:r>
              <a:rPr lang="pl-PL" altLang="pl-PL" sz="2000" b="1" dirty="0">
                <a:ea typeface="Arial Unicode MS" pitchFamily="34" charset="-128"/>
                <a:cs typeface="Arial Unicode MS" pitchFamily="34" charset="-128"/>
              </a:rPr>
              <a:t> ⇨</a:t>
            </a:r>
            <a:r>
              <a:rPr lang="pl-PL" altLang="pl-PL" sz="2000" b="1" dirty="0"/>
              <a:t> </a:t>
            </a:r>
            <a:r>
              <a:rPr lang="pl-PL" altLang="pl-PL" sz="2000" b="1" u="sng" dirty="0"/>
              <a:t>o ile przepisy nie stanowią inaczej, SIWZ zawiera również: </a:t>
            </a:r>
            <a:r>
              <a:rPr lang="pl-PL" altLang="pl-PL" sz="1000" dirty="0"/>
              <a:t/>
            </a:r>
            <a:br>
              <a:rPr lang="pl-PL" altLang="pl-PL" sz="1000" dirty="0"/>
            </a:br>
            <a:endParaRPr lang="pl-PL" altLang="pl-PL" sz="1000" dirty="0" smtClean="0"/>
          </a:p>
          <a:p>
            <a:pPr>
              <a:lnSpc>
                <a:spcPct val="80000"/>
              </a:lnSpc>
              <a:buFont typeface="Wingdings" pitchFamily="2" charset="2"/>
              <a:buChar char="Ø"/>
            </a:pPr>
            <a:endParaRPr lang="pl-PL" altLang="pl-PL" sz="1000" dirty="0" smtClean="0"/>
          </a:p>
          <a:p>
            <a:pPr>
              <a:lnSpc>
                <a:spcPct val="80000"/>
              </a:lnSpc>
            </a:pPr>
            <a:r>
              <a:rPr lang="pl-PL" altLang="pl-PL" sz="1000" dirty="0"/>
              <a:t/>
            </a:r>
            <a:br>
              <a:rPr lang="pl-PL" altLang="pl-PL" sz="1000" dirty="0"/>
            </a:br>
            <a:r>
              <a:rPr lang="pl-PL" altLang="pl-PL" sz="2000" dirty="0"/>
              <a:t>11) w przypadku zamówień na roboty budowlane</a:t>
            </a:r>
            <a:r>
              <a:rPr lang="pl-PL" altLang="pl-PL" sz="2000" dirty="0" smtClean="0"/>
              <a:t>:</a:t>
            </a:r>
            <a:r>
              <a:rPr lang="pl-PL" altLang="pl-PL" sz="2000" dirty="0"/>
              <a:t/>
            </a:r>
            <a:br>
              <a:rPr lang="pl-PL" altLang="pl-PL" sz="2000" dirty="0"/>
            </a:br>
            <a:r>
              <a:rPr lang="pl-PL" altLang="pl-PL" sz="1000" dirty="0"/>
              <a:t>	</a:t>
            </a:r>
            <a:endParaRPr lang="pl-PL" altLang="pl-PL" sz="1000" dirty="0" smtClean="0"/>
          </a:p>
          <a:p>
            <a:pPr>
              <a:lnSpc>
                <a:spcPct val="80000"/>
              </a:lnSpc>
            </a:pPr>
            <a:r>
              <a:rPr lang="pl-PL" altLang="pl-PL" sz="2000" dirty="0"/>
              <a:t>	</a:t>
            </a:r>
            <a:r>
              <a:rPr lang="pl-PL" altLang="pl-PL" sz="2000" dirty="0" smtClean="0"/>
              <a:t> </a:t>
            </a:r>
            <a:r>
              <a:rPr lang="pl-PL" altLang="pl-PL" sz="2000" dirty="0"/>
              <a:t>b) informacje o umowach o podwykonawstwo, których 	przedmiotem są dostawy lub usługi, które z uwagi na wartość lub 	przedmiot tych dostaw lub usług, nie podlegają obowiązkowi 	przedkładania </a:t>
            </a:r>
            <a:r>
              <a:rPr lang="pl-PL" altLang="pl-PL" sz="2000" dirty="0" smtClean="0"/>
              <a:t>zamawiającemu, jeżeli zamawiający określa takie 	informacje;</a:t>
            </a:r>
          </a:p>
          <a:p>
            <a:pPr>
              <a:lnSpc>
                <a:spcPct val="80000"/>
              </a:lnSpc>
            </a:pPr>
            <a:endParaRPr lang="pl-PL" altLang="pl-PL" sz="1000" dirty="0" smtClean="0"/>
          </a:p>
          <a:p>
            <a:pPr>
              <a:lnSpc>
                <a:spcPct val="80000"/>
              </a:lnSpc>
            </a:pPr>
            <a:r>
              <a:rPr lang="pl-PL" altLang="pl-PL" sz="2000" dirty="0"/>
              <a:t> 12) procentowa wartość ostatniej części wynagrodzenia za wykonanie umowy w sprawie zamówienia na roboty budowlane, jeżeli zamawiający określa taką wartość, zgodnie z art. 143a ust. 3</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37800366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43273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000" b="1" dirty="0" smtClean="0"/>
              <a:t>  </a:t>
            </a:r>
            <a:r>
              <a:rPr lang="pl-PL" altLang="pl-PL" sz="2200" b="1" dirty="0" smtClean="0"/>
              <a:t>Zawartość </a:t>
            </a:r>
            <a:r>
              <a:rPr lang="pl-PL" altLang="pl-PL" sz="2200" b="1" dirty="0"/>
              <a:t>SIWZ – na podstawie art. 36 ust. 1 i 2 </a:t>
            </a:r>
            <a:br>
              <a:rPr lang="pl-PL" altLang="pl-PL" sz="2200" b="1" dirty="0"/>
            </a:br>
            <a:r>
              <a:rPr lang="pl-PL" altLang="pl-PL" sz="2200" b="1" dirty="0"/>
              <a:t>ustawy PZP</a:t>
            </a:r>
            <a:r>
              <a:rPr lang="pl-PL" altLang="pl-PL" sz="2000" b="1" dirty="0"/>
              <a:t/>
            </a:r>
            <a:br>
              <a:rPr lang="pl-PL" altLang="pl-PL" sz="2000" b="1" dirty="0"/>
            </a:br>
            <a:r>
              <a:rPr lang="pl-PL" altLang="pl-PL" sz="2000" b="1" dirty="0"/>
              <a:t/>
            </a:r>
            <a:br>
              <a:rPr lang="pl-PL" altLang="pl-PL" sz="2000" b="1" dirty="0"/>
            </a:br>
            <a:r>
              <a:rPr lang="pl-PL" altLang="pl-PL" sz="2000" b="1" dirty="0">
                <a:ea typeface="Arial Unicode MS" pitchFamily="34" charset="-128"/>
                <a:cs typeface="Arial Unicode MS" pitchFamily="34" charset="-128"/>
              </a:rPr>
              <a:t> ⇨</a:t>
            </a:r>
            <a:r>
              <a:rPr lang="pl-PL" altLang="pl-PL" sz="2000" b="1" dirty="0"/>
              <a:t> </a:t>
            </a:r>
            <a:r>
              <a:rPr lang="pl-PL" altLang="pl-PL" sz="2000" b="1" u="sng" dirty="0"/>
              <a:t>o ile przepisy nie stanowią inaczej, SIWZ zawiera również: </a:t>
            </a:r>
            <a:r>
              <a:rPr lang="pl-PL" altLang="pl-PL" sz="2000" b="1" dirty="0"/>
              <a:t/>
            </a:r>
            <a:br>
              <a:rPr lang="pl-PL" altLang="pl-PL" sz="2000" b="1" dirty="0"/>
            </a:br>
            <a:r>
              <a:rPr lang="pl-PL" altLang="pl-PL" sz="2000" dirty="0"/>
              <a:t/>
            </a:r>
            <a:br>
              <a:rPr lang="pl-PL" altLang="pl-PL" sz="2000" dirty="0"/>
            </a:br>
            <a:r>
              <a:rPr lang="pl-PL" altLang="pl-PL" sz="2000" dirty="0"/>
              <a:t>13) standardy jakościowe, o których mowa w art. 91 ust.2a – dot. zastosowania ceny jako jedynego kryterium bądź o wadze powyżej 60%;</a:t>
            </a:r>
            <a:br>
              <a:rPr lang="pl-PL" altLang="pl-PL" sz="2000" dirty="0"/>
            </a:br>
            <a:r>
              <a:rPr lang="pl-PL" altLang="pl-PL" sz="1000" dirty="0"/>
              <a:t/>
            </a:r>
            <a:br>
              <a:rPr lang="pl-PL" altLang="pl-PL" sz="1000" dirty="0"/>
            </a:br>
            <a:r>
              <a:rPr lang="pl-PL" altLang="pl-PL" sz="2000" dirty="0"/>
              <a:t>14) wymóg lub możliwość złożenia oferty w postaci katalogów elektronicznych </a:t>
            </a:r>
            <a:r>
              <a:rPr lang="pl-PL" altLang="pl-PL" sz="2000" dirty="0" smtClean="0"/>
              <a:t>lub dołączenia katalogów elektronicznych do oferty, w sytuacji określonej w art. 10a ust. 2;</a:t>
            </a:r>
            <a:r>
              <a:rPr lang="pl-PL" altLang="pl-PL" sz="2000" dirty="0"/>
              <a:t/>
            </a:r>
            <a:br>
              <a:rPr lang="pl-PL" altLang="pl-PL" sz="2000" dirty="0"/>
            </a:br>
            <a:r>
              <a:rPr lang="pl-PL" altLang="pl-PL" sz="1000" dirty="0"/>
              <a:t/>
            </a:r>
            <a:br>
              <a:rPr lang="pl-PL" altLang="pl-PL" sz="1000" dirty="0"/>
            </a:br>
            <a:r>
              <a:rPr lang="pl-PL" altLang="pl-PL" sz="2000" dirty="0"/>
              <a:t>15) liczbę części zamówienia, na którą wykonawca może złożyć ofertę lub maksymalną liczbę części, na które zamówienie może zostać udzielone temu samemu wykonawcy </a:t>
            </a:r>
            <a:r>
              <a:rPr lang="pl-PL" altLang="pl-PL" sz="2000" dirty="0" smtClean="0"/>
              <a:t>oraz kryteria lub zasady, które będą miały zastosowanie do ustalenia, które części zamówienia zostaną udzielone jednemu wykonawcy, w przypadku wyboru jego oferty w większej niż maksymalna liczbie części.</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122</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7089995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314547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2"/>
              </a:buClr>
              <a:buFont typeface="Wingdings" pitchFamily="2" charset="2"/>
              <a:buChar char="Ø"/>
            </a:pPr>
            <a:endParaRPr lang="pl-PL" altLang="pl-PL" sz="2000" b="1" u="sng" dirty="0"/>
          </a:p>
          <a:p>
            <a:pPr>
              <a:lnSpc>
                <a:spcPct val="80000"/>
              </a:lnSpc>
              <a:buFont typeface="Wingdings" pitchFamily="2" charset="2"/>
              <a:buChar char="Ø"/>
            </a:pPr>
            <a:r>
              <a:rPr lang="pl-PL" altLang="pl-PL" sz="2200" b="1" u="sng" dirty="0" smtClean="0"/>
              <a:t>  II </a:t>
            </a:r>
            <a:r>
              <a:rPr lang="pl-PL" altLang="pl-PL" sz="2200" b="1" u="sng" dirty="0"/>
              <a:t>Etap:</a:t>
            </a:r>
            <a:br>
              <a:rPr lang="pl-PL" altLang="pl-PL" sz="2200" b="1" u="sng" dirty="0"/>
            </a:br>
            <a:r>
              <a:rPr lang="pl-PL" altLang="pl-PL" sz="2200" b="1" u="sng" dirty="0"/>
              <a:t/>
            </a:r>
            <a:br>
              <a:rPr lang="pl-PL" altLang="pl-PL" sz="2200" b="1" u="sng" dirty="0"/>
            </a:br>
            <a:r>
              <a:rPr lang="pl-PL" altLang="pl-PL" sz="2200" b="1" u="sng" dirty="0"/>
              <a:t>Przeprowadzenie postępowania o udzielenie zamówienia przez podmioty niezobowiązane do stosowania ustawy:</a:t>
            </a:r>
          </a:p>
          <a:p>
            <a:pPr>
              <a:lnSpc>
                <a:spcPct val="80000"/>
              </a:lnSpc>
              <a:buClr>
                <a:srgbClr val="A50021"/>
              </a:buClr>
            </a:pPr>
            <a:endParaRPr lang="pl-PL" altLang="pl-PL" sz="2000" b="1" dirty="0"/>
          </a:p>
          <a:p>
            <a:pPr>
              <a:lnSpc>
                <a:spcPct val="80000"/>
              </a:lnSpc>
              <a:buClr>
                <a:srgbClr val="A50021"/>
              </a:buClr>
            </a:pPr>
            <a:r>
              <a:rPr lang="pl-PL" altLang="pl-PL" sz="2000" b="1" dirty="0"/>
              <a:t>	</a:t>
            </a:r>
            <a:br>
              <a:rPr lang="pl-PL" altLang="pl-PL" sz="2000" b="1" dirty="0"/>
            </a:br>
            <a:r>
              <a:rPr lang="pl-PL" altLang="pl-PL" sz="2000" dirty="0"/>
              <a:t>- zgodnie ze stosownymi wytycznymi, </a:t>
            </a:r>
            <a:r>
              <a:rPr lang="pl-PL" altLang="pl-PL" sz="2000" dirty="0" smtClean="0"/>
              <a:t>w tym przy zamówieniu</a:t>
            </a:r>
          </a:p>
          <a:p>
            <a:pPr>
              <a:lnSpc>
                <a:spcPct val="80000"/>
              </a:lnSpc>
              <a:buClr>
                <a:srgbClr val="A50021"/>
              </a:buClr>
            </a:pPr>
            <a:r>
              <a:rPr lang="pl-PL" altLang="pl-PL" sz="2000" dirty="0" smtClean="0"/>
              <a:t> o wartości powyżej 50 000 zł netto (bez VAT) z </a:t>
            </a:r>
            <a:r>
              <a:rPr lang="pl-PL" altLang="pl-PL" sz="2000" dirty="0"/>
              <a:t>zachowaniem </a:t>
            </a:r>
            <a:endParaRPr lang="pl-PL" altLang="pl-PL" sz="2000" dirty="0" smtClean="0"/>
          </a:p>
          <a:p>
            <a:pPr>
              <a:lnSpc>
                <a:spcPct val="80000"/>
              </a:lnSpc>
              <a:buClr>
                <a:srgbClr val="A50021"/>
              </a:buClr>
            </a:pPr>
            <a:r>
              <a:rPr lang="pl-PL" altLang="pl-PL" sz="2000" b="1" u="sng" dirty="0" smtClean="0"/>
              <a:t>zasady </a:t>
            </a:r>
            <a:r>
              <a:rPr lang="pl-PL" altLang="pl-PL" sz="2000" b="1" u="sng" dirty="0"/>
              <a:t>konkurencyjności.</a:t>
            </a:r>
            <a:r>
              <a:rPr lang="pl-PL" altLang="pl-PL" sz="2000" dirty="0"/>
              <a:t/>
            </a:r>
            <a:br>
              <a:rPr lang="pl-PL" altLang="pl-PL" sz="2000" dirty="0"/>
            </a:br>
            <a:endParaRPr lang="pl-PL" altLang="pl-PL" sz="2000" dirty="0"/>
          </a:p>
          <a:p>
            <a:pPr>
              <a:lnSpc>
                <a:spcPct val="80000"/>
              </a:lnSpc>
              <a:buClr>
                <a:schemeClr val="tx2"/>
              </a:buClr>
            </a:pP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SCHEMAT PROCEDURY ZAMÓWIENIOWEJ</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422885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400" b="1" u="sng" dirty="0" smtClean="0"/>
              <a:t> II Etap:</a:t>
            </a:r>
            <a:br>
              <a:rPr lang="pl-PL" altLang="pl-PL" sz="2400" b="1" u="sng" dirty="0" smtClean="0"/>
            </a:br>
            <a:r>
              <a:rPr lang="pl-PL" altLang="pl-PL" sz="2400" b="1" u="sng" dirty="0" smtClean="0"/>
              <a:t/>
            </a:r>
            <a:br>
              <a:rPr lang="pl-PL" altLang="pl-PL" sz="2400" b="1" u="sng" dirty="0" smtClean="0"/>
            </a:br>
            <a:r>
              <a:rPr lang="pl-PL" altLang="pl-PL" sz="2400" b="1" u="sng" dirty="0" smtClean="0"/>
              <a:t>Przeprowadzenie postępowania o udzielenie zamówienia przez podmioty zobowiązane do stosowania ustawy:</a:t>
            </a:r>
          </a:p>
          <a:p>
            <a:pPr>
              <a:lnSpc>
                <a:spcPct val="80000"/>
              </a:lnSpc>
            </a:pPr>
            <a:endParaRPr lang="pl-PL" altLang="pl-PL" sz="2000" b="1" dirty="0" smtClean="0"/>
          </a:p>
          <a:p>
            <a:pPr>
              <a:lnSpc>
                <a:spcPct val="80000"/>
              </a:lnSpc>
            </a:pPr>
            <a:r>
              <a:rPr lang="pl-PL" altLang="pl-PL" sz="2000" b="1" dirty="0" smtClean="0"/>
              <a:t>	</a:t>
            </a:r>
            <a:br>
              <a:rPr lang="pl-PL" altLang="pl-PL" sz="2000" b="1" dirty="0" smtClean="0"/>
            </a:br>
            <a:r>
              <a:rPr lang="pl-PL" altLang="pl-PL" sz="2000" dirty="0" smtClean="0"/>
              <a:t>- do 30 000 euro:  zgodnie z wewnętrznym regulaminem udzielania zamówień, a w przypadku projektów współfinansowanych ze środków Unii Europejskiej, z zachowaniem zasad opisanych w stosownych wytycznych.</a:t>
            </a:r>
          </a:p>
          <a:p>
            <a:pPr>
              <a:lnSpc>
                <a:spcPct val="80000"/>
              </a:lnSpc>
            </a:pPr>
            <a:r>
              <a:rPr lang="pl-PL" altLang="pl-PL" sz="2000" dirty="0" smtClean="0"/>
              <a:t/>
            </a:r>
            <a:br>
              <a:rPr lang="pl-PL" altLang="pl-PL" sz="2000" dirty="0" smtClean="0"/>
            </a:br>
            <a:r>
              <a:rPr lang="pl-PL" altLang="pl-PL" sz="2000" dirty="0" smtClean="0"/>
              <a:t>- powyżej 30 000 euro (lub tzw. kwot unijnych, w przypadku zamawiających udzielających zamówień sektorowych): </a:t>
            </a:r>
          </a:p>
          <a:p>
            <a:pPr>
              <a:lnSpc>
                <a:spcPct val="80000"/>
              </a:lnSpc>
            </a:pPr>
            <a:r>
              <a:rPr lang="pl-PL" altLang="pl-PL" sz="2000" dirty="0" smtClean="0"/>
              <a:t>zgodnie z przepisami ustawy Prawo zamówień publicznych – podstawowym trybem udzielenia zamówienia jest przetarg nieograniczony oraz przetarg ograniczony.</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124</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SCHEMAT PROCEDURY ZAMÓWIENIOWEJ</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430271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90000"/>
              </a:lnSpc>
              <a:buFont typeface="Wingdings" pitchFamily="2" charset="2"/>
              <a:buChar char="Ø"/>
            </a:pPr>
            <a:r>
              <a:rPr lang="pl-PL" altLang="pl-PL" sz="2200" b="1" dirty="0" smtClean="0"/>
              <a:t> </a:t>
            </a:r>
            <a:r>
              <a:rPr lang="en-GB" altLang="pl-PL" sz="2200" b="1" dirty="0" err="1" smtClean="0"/>
              <a:t>Rodzaje</a:t>
            </a:r>
            <a:r>
              <a:rPr lang="en-GB" altLang="pl-PL" sz="2200" b="1" dirty="0" smtClean="0"/>
              <a:t> </a:t>
            </a:r>
            <a:r>
              <a:rPr lang="en-GB" altLang="pl-PL" sz="2200" b="1" dirty="0" err="1" smtClean="0"/>
              <a:t>trybów</a:t>
            </a:r>
            <a:r>
              <a:rPr lang="en-GB" altLang="pl-PL" sz="2200" b="1" dirty="0" smtClean="0"/>
              <a:t>, w </a:t>
            </a:r>
            <a:r>
              <a:rPr lang="en-GB" altLang="pl-PL" sz="2200" b="1" dirty="0" err="1" smtClean="0"/>
              <a:t>jakich</a:t>
            </a:r>
            <a:r>
              <a:rPr lang="en-GB" altLang="pl-PL" sz="2200" b="1" dirty="0" smtClean="0"/>
              <a:t> </a:t>
            </a:r>
            <a:r>
              <a:rPr lang="en-GB" altLang="pl-PL" sz="2200" b="1" dirty="0" err="1" smtClean="0"/>
              <a:t>można</a:t>
            </a:r>
            <a:r>
              <a:rPr lang="en-GB" altLang="pl-PL" sz="2200" b="1" dirty="0" smtClean="0"/>
              <a:t> </a:t>
            </a:r>
            <a:r>
              <a:rPr lang="en-GB" altLang="pl-PL" sz="2200" b="1" dirty="0" err="1" smtClean="0"/>
              <a:t>udzielić</a:t>
            </a:r>
            <a:r>
              <a:rPr lang="en-GB" altLang="pl-PL" sz="2200" b="1" dirty="0" smtClean="0"/>
              <a:t> zamówienia </a:t>
            </a:r>
            <a:r>
              <a:rPr lang="en-GB" altLang="pl-PL" sz="2200" b="1" dirty="0" err="1" smtClean="0"/>
              <a:t>publicznego</a:t>
            </a:r>
            <a:r>
              <a:rPr lang="pl-PL" altLang="pl-PL" sz="2200" b="1" dirty="0" smtClean="0"/>
              <a:t> zgodnie z przepisami ustawy</a:t>
            </a:r>
            <a:r>
              <a:rPr lang="en-GB" altLang="pl-PL" sz="2200" b="1" dirty="0" smtClean="0"/>
              <a:t>:</a:t>
            </a:r>
            <a:r>
              <a:rPr lang="en-GB" altLang="pl-PL" sz="2000" b="1" dirty="0" smtClean="0"/>
              <a:t/>
            </a:r>
            <a:br>
              <a:rPr lang="en-GB" altLang="pl-PL" sz="2000" b="1" dirty="0" smtClean="0"/>
            </a:br>
            <a:r>
              <a:rPr lang="en-GB" altLang="pl-PL" sz="2000" b="1" dirty="0" smtClean="0"/>
              <a:t/>
            </a:r>
            <a:br>
              <a:rPr lang="en-GB" altLang="pl-PL" sz="2000" b="1" dirty="0" smtClean="0"/>
            </a:br>
            <a:r>
              <a:rPr lang="en-GB" altLang="pl-PL" sz="2000" b="1" u="sng" dirty="0" err="1" smtClean="0"/>
              <a:t>Podstawowe</a:t>
            </a:r>
            <a:r>
              <a:rPr lang="en-GB" altLang="pl-PL" sz="2000" b="1" u="sng" dirty="0" smtClean="0"/>
              <a:t>:</a:t>
            </a:r>
            <a:br>
              <a:rPr lang="en-GB" altLang="pl-PL" sz="2000" b="1" u="sng" dirty="0" smtClean="0"/>
            </a:br>
            <a:r>
              <a:rPr lang="en-GB" altLang="pl-PL" sz="2000" dirty="0" smtClean="0"/>
              <a:t>1) </a:t>
            </a:r>
            <a:r>
              <a:rPr lang="en-GB" altLang="pl-PL" sz="2000" dirty="0" err="1" smtClean="0"/>
              <a:t>przetarg</a:t>
            </a:r>
            <a:r>
              <a:rPr lang="en-GB" altLang="pl-PL" sz="2000" dirty="0" smtClean="0"/>
              <a:t> </a:t>
            </a:r>
            <a:r>
              <a:rPr lang="en-GB" altLang="pl-PL" sz="2000" dirty="0" err="1" smtClean="0"/>
              <a:t>nieograniczony</a:t>
            </a:r>
            <a:r>
              <a:rPr lang="en-GB" altLang="pl-PL" sz="2000" dirty="0" smtClean="0"/>
              <a:t> 	</a:t>
            </a:r>
            <a:r>
              <a:rPr lang="pl-PL" altLang="pl-PL" sz="2000" dirty="0" smtClean="0"/>
              <a:t>	</a:t>
            </a:r>
            <a:r>
              <a:rPr lang="en-GB" altLang="pl-PL" sz="2000" dirty="0" smtClean="0"/>
              <a:t>– 	art. 39 - 46</a:t>
            </a:r>
            <a:br>
              <a:rPr lang="en-GB" altLang="pl-PL" sz="2000" dirty="0" smtClean="0"/>
            </a:br>
            <a:r>
              <a:rPr lang="en-GB" altLang="pl-PL" sz="2000" dirty="0" smtClean="0"/>
              <a:t>2) </a:t>
            </a:r>
            <a:r>
              <a:rPr lang="en-GB" altLang="pl-PL" sz="2000" dirty="0" err="1" smtClean="0"/>
              <a:t>przetarg</a:t>
            </a:r>
            <a:r>
              <a:rPr lang="en-GB" altLang="pl-PL" sz="2000" dirty="0" smtClean="0"/>
              <a:t> </a:t>
            </a:r>
            <a:r>
              <a:rPr lang="en-GB" altLang="pl-PL" sz="2000" dirty="0" err="1" smtClean="0"/>
              <a:t>ograniczony</a:t>
            </a:r>
            <a:r>
              <a:rPr lang="en-GB" altLang="pl-PL" sz="2000" dirty="0" smtClean="0"/>
              <a:t> 		– 	art. 47 - 53</a:t>
            </a:r>
            <a:br>
              <a:rPr lang="en-GB" altLang="pl-PL" sz="2000" dirty="0" smtClean="0"/>
            </a:br>
            <a:r>
              <a:rPr lang="en-GB" altLang="pl-PL" sz="2000" dirty="0" smtClean="0"/>
              <a:t/>
            </a:r>
            <a:br>
              <a:rPr lang="en-GB" altLang="pl-PL" sz="2000" dirty="0" smtClean="0"/>
            </a:br>
            <a:r>
              <a:rPr lang="en-GB" altLang="pl-PL" sz="2000" b="1" u="sng" dirty="0" err="1" smtClean="0"/>
              <a:t>Pozostałe</a:t>
            </a:r>
            <a:r>
              <a:rPr lang="en-GB" altLang="pl-PL" sz="2000" b="1" u="sng" dirty="0" smtClean="0"/>
              <a:t>:</a:t>
            </a:r>
            <a:br>
              <a:rPr lang="en-GB" altLang="pl-PL" sz="2000" b="1" u="sng" dirty="0" smtClean="0"/>
            </a:br>
            <a:r>
              <a:rPr lang="en-GB" altLang="pl-PL" sz="2000" dirty="0" smtClean="0"/>
              <a:t>3) </a:t>
            </a:r>
            <a:r>
              <a:rPr lang="en-GB" altLang="pl-PL" sz="2000" dirty="0" err="1" smtClean="0"/>
              <a:t>negocjacje</a:t>
            </a:r>
            <a:r>
              <a:rPr lang="en-GB" altLang="pl-PL" sz="2000" dirty="0" smtClean="0"/>
              <a:t> z </a:t>
            </a:r>
            <a:r>
              <a:rPr lang="en-GB" altLang="pl-PL" sz="2000" dirty="0" err="1" smtClean="0"/>
              <a:t>ogłoszeniem</a:t>
            </a:r>
            <a:r>
              <a:rPr lang="en-GB" altLang="pl-PL" sz="2000" dirty="0" smtClean="0"/>
              <a:t> </a:t>
            </a:r>
            <a:r>
              <a:rPr lang="pl-PL" altLang="pl-PL" sz="2000" dirty="0" smtClean="0"/>
              <a:t>	</a:t>
            </a:r>
            <a:r>
              <a:rPr lang="en-GB" altLang="pl-PL" sz="2000" dirty="0" smtClean="0"/>
              <a:t>– 	art. 54 - 60</a:t>
            </a:r>
            <a:br>
              <a:rPr lang="en-GB" altLang="pl-PL" sz="2000" dirty="0" smtClean="0"/>
            </a:br>
            <a:r>
              <a:rPr lang="en-GB" altLang="pl-PL" sz="2000" dirty="0" smtClean="0"/>
              <a:t>4) dialog </a:t>
            </a:r>
            <a:r>
              <a:rPr lang="en-GB" altLang="pl-PL" sz="2000" dirty="0" err="1" smtClean="0"/>
              <a:t>konkurencyjny</a:t>
            </a:r>
            <a:r>
              <a:rPr lang="en-GB" altLang="pl-PL" sz="2000" dirty="0" smtClean="0"/>
              <a:t> 		– 	art. 60a - 60e</a:t>
            </a:r>
            <a:br>
              <a:rPr lang="en-GB" altLang="pl-PL" sz="2000" dirty="0" smtClean="0"/>
            </a:br>
            <a:r>
              <a:rPr lang="en-GB" altLang="pl-PL" sz="2000" dirty="0" smtClean="0"/>
              <a:t>5) </a:t>
            </a:r>
            <a:r>
              <a:rPr lang="en-GB" altLang="pl-PL" sz="2000" dirty="0" err="1" smtClean="0"/>
              <a:t>negocjacje</a:t>
            </a:r>
            <a:r>
              <a:rPr lang="en-GB" altLang="pl-PL" sz="2000" dirty="0" smtClean="0"/>
              <a:t> </a:t>
            </a:r>
            <a:r>
              <a:rPr lang="en-GB" altLang="pl-PL" sz="2000" dirty="0" err="1" smtClean="0"/>
              <a:t>bez</a:t>
            </a:r>
            <a:r>
              <a:rPr lang="en-GB" altLang="pl-PL" sz="2000" dirty="0" smtClean="0"/>
              <a:t> </a:t>
            </a:r>
            <a:r>
              <a:rPr lang="en-GB" altLang="pl-PL" sz="2000" dirty="0" err="1" smtClean="0"/>
              <a:t>ogłoszenia</a:t>
            </a:r>
            <a:r>
              <a:rPr lang="en-GB" altLang="pl-PL" sz="2000" dirty="0" smtClean="0"/>
              <a:t> </a:t>
            </a:r>
            <a:r>
              <a:rPr lang="pl-PL" altLang="pl-PL" sz="2000" dirty="0" smtClean="0"/>
              <a:t>	</a:t>
            </a:r>
            <a:r>
              <a:rPr lang="en-GB" altLang="pl-PL" sz="2000" dirty="0" smtClean="0"/>
              <a:t>– 	art. 61 - 65</a:t>
            </a:r>
            <a:br>
              <a:rPr lang="en-GB" altLang="pl-PL" sz="2000" dirty="0" smtClean="0"/>
            </a:br>
            <a:r>
              <a:rPr lang="en-GB" altLang="pl-PL" sz="2000" dirty="0" smtClean="0"/>
              <a:t>6) </a:t>
            </a:r>
            <a:r>
              <a:rPr lang="en-GB" altLang="pl-PL" sz="2000" dirty="0" err="1" smtClean="0"/>
              <a:t>zamówienie</a:t>
            </a:r>
            <a:r>
              <a:rPr lang="en-GB" altLang="pl-PL" sz="2000" dirty="0" smtClean="0"/>
              <a:t> z </a:t>
            </a:r>
            <a:r>
              <a:rPr lang="en-GB" altLang="pl-PL" sz="2000" dirty="0" err="1" smtClean="0"/>
              <a:t>wolnej</a:t>
            </a:r>
            <a:r>
              <a:rPr lang="en-GB" altLang="pl-PL" sz="2000" dirty="0" smtClean="0"/>
              <a:t> </a:t>
            </a:r>
            <a:r>
              <a:rPr lang="en-GB" altLang="pl-PL" sz="2000" dirty="0" err="1" smtClean="0"/>
              <a:t>ręki</a:t>
            </a:r>
            <a:r>
              <a:rPr lang="en-GB" altLang="pl-PL" sz="2000" dirty="0" smtClean="0"/>
              <a:t> </a:t>
            </a:r>
            <a:r>
              <a:rPr lang="pl-PL" altLang="pl-PL" sz="2000" dirty="0" smtClean="0"/>
              <a:t>	</a:t>
            </a:r>
            <a:r>
              <a:rPr lang="en-GB" altLang="pl-PL" sz="2000" dirty="0" smtClean="0"/>
              <a:t>– 	art. 66 - 68</a:t>
            </a:r>
            <a:br>
              <a:rPr lang="en-GB" altLang="pl-PL" sz="2000" dirty="0" smtClean="0"/>
            </a:br>
            <a:r>
              <a:rPr lang="en-GB" altLang="pl-PL" sz="2000" dirty="0" smtClean="0"/>
              <a:t>7) </a:t>
            </a:r>
            <a:r>
              <a:rPr lang="en-GB" altLang="pl-PL" sz="2000" dirty="0" err="1" smtClean="0"/>
              <a:t>zapytanie</a:t>
            </a:r>
            <a:r>
              <a:rPr lang="en-GB" altLang="pl-PL" sz="2000" dirty="0" smtClean="0"/>
              <a:t> o </a:t>
            </a:r>
            <a:r>
              <a:rPr lang="en-GB" altLang="pl-PL" sz="2000" dirty="0" err="1" smtClean="0"/>
              <a:t>cenę</a:t>
            </a:r>
            <a:r>
              <a:rPr lang="en-GB" altLang="pl-PL" sz="2000" dirty="0" smtClean="0"/>
              <a:t> 			– 	art. 69 - 73</a:t>
            </a:r>
            <a:r>
              <a:rPr lang="pl-PL" altLang="pl-PL" sz="2000" dirty="0" smtClean="0"/>
              <a:t/>
            </a:r>
            <a:br>
              <a:rPr lang="pl-PL" altLang="pl-PL" sz="2000" dirty="0" smtClean="0"/>
            </a:br>
            <a:r>
              <a:rPr lang="pl-PL" altLang="pl-PL" sz="2000" dirty="0" smtClean="0"/>
              <a:t>8) partnerstwo innowacyjne		</a:t>
            </a:r>
            <a:r>
              <a:rPr lang="en-GB" altLang="pl-PL" sz="2000" dirty="0" smtClean="0"/>
              <a:t>–</a:t>
            </a:r>
            <a:r>
              <a:rPr lang="pl-PL" altLang="pl-PL" sz="2000" dirty="0" smtClean="0"/>
              <a:t> 	art. 73a – 73h</a:t>
            </a:r>
            <a:r>
              <a:rPr lang="en-GB" altLang="pl-PL" sz="2000" dirty="0" smtClean="0"/>
              <a:t/>
            </a:r>
            <a:br>
              <a:rPr lang="en-GB" altLang="pl-PL" sz="2000" dirty="0" smtClean="0"/>
            </a:br>
            <a:r>
              <a:rPr lang="pl-PL" altLang="pl-PL" sz="2000" dirty="0" smtClean="0"/>
              <a:t>9</a:t>
            </a:r>
            <a:r>
              <a:rPr lang="en-GB" altLang="pl-PL" sz="2000" dirty="0" smtClean="0"/>
              <a:t>) </a:t>
            </a:r>
            <a:r>
              <a:rPr lang="en-GB" altLang="pl-PL" sz="2000" dirty="0" err="1" smtClean="0"/>
              <a:t>licytacja</a:t>
            </a:r>
            <a:r>
              <a:rPr lang="en-GB" altLang="pl-PL" sz="2000" dirty="0" smtClean="0"/>
              <a:t> </a:t>
            </a:r>
            <a:r>
              <a:rPr lang="en-GB" altLang="pl-PL" sz="2000" dirty="0" err="1" smtClean="0"/>
              <a:t>elektroniczna</a:t>
            </a:r>
            <a:r>
              <a:rPr lang="en-GB" altLang="pl-PL" sz="2000" dirty="0" smtClean="0"/>
              <a:t> 		– 	art. 74 - 81</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125</a:t>
            </a:fld>
            <a:endParaRPr lang="pl-PL" altLang="pl-PL" dirty="0">
              <a:solidFill>
                <a:schemeClr val="accent3">
                  <a:lumMod val="75000"/>
                </a:schemeClr>
              </a:solidFill>
            </a:endParaRPr>
          </a:p>
        </p:txBody>
      </p:sp>
      <p:sp>
        <p:nvSpPr>
          <p:cNvPr id="7" name="TextBox 1"/>
          <p:cNvSpPr txBox="1"/>
          <p:nvPr/>
        </p:nvSpPr>
        <p:spPr>
          <a:xfrm>
            <a:off x="251520" y="719610"/>
            <a:ext cx="5112568" cy="995144"/>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TRYBY UDZIELANIA ZAMÓWIEŃ</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384720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31800" indent="-323850" algn="ctr" defTabSz="449263">
              <a:buSzPct val="47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b="1" dirty="0" smtClean="0">
                <a:cs typeface="Times New Roman" pitchFamily="18" charset="0"/>
              </a:rPr>
              <a:t>PODSTAWOWE </a:t>
            </a:r>
            <a:r>
              <a:rPr lang="en-GB" sz="2200" b="1" dirty="0" smtClean="0">
                <a:cs typeface="Times New Roman" pitchFamily="18" charset="0"/>
              </a:rPr>
              <a:t>RODZAJE OG</a:t>
            </a:r>
            <a:r>
              <a:rPr lang="en-GB" sz="2200" b="1" dirty="0" smtClean="0"/>
              <a:t>Ł</a:t>
            </a:r>
            <a:r>
              <a:rPr lang="en-GB" sz="2200" b="1" dirty="0" smtClean="0">
                <a:cs typeface="Times New Roman" pitchFamily="18" charset="0"/>
              </a:rPr>
              <a:t>OSZE</a:t>
            </a:r>
            <a:r>
              <a:rPr lang="pl-PL" sz="2200" b="1" dirty="0" smtClean="0"/>
              <a:t>Ń</a:t>
            </a:r>
            <a:r>
              <a:rPr lang="en-GB" sz="2200" b="1" dirty="0" smtClean="0">
                <a:cs typeface="Times New Roman" pitchFamily="18" charset="0"/>
              </a:rPr>
              <a:t> </a:t>
            </a:r>
            <a:endParaRPr lang="pl-PL" sz="2200" b="1" dirty="0" smtClean="0">
              <a:cs typeface="Times New Roman" pitchFamily="18" charset="0"/>
            </a:endParaRPr>
          </a:p>
          <a:p>
            <a:pPr marL="431800" indent="-323850" algn="ctr" defTabSz="449263">
              <a:buSzPct val="47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b="1" dirty="0" smtClean="0">
                <a:cs typeface="Times New Roman" pitchFamily="18" charset="0"/>
              </a:rPr>
              <a:t>W ZAMÓWIENIACH PUBLICZNYCH</a:t>
            </a:r>
            <a:r>
              <a:rPr lang="pl-PL" sz="2000" b="1" dirty="0" smtClean="0">
                <a:cs typeface="Times New Roman" pitchFamily="18" charset="0"/>
              </a:rPr>
              <a:t/>
            </a:r>
            <a:br>
              <a:rPr lang="pl-PL" sz="2000" b="1" dirty="0" smtClean="0">
                <a:cs typeface="Times New Roman" pitchFamily="18" charset="0"/>
              </a:rPr>
            </a:br>
            <a:endParaRPr lang="en-GB" sz="2000" dirty="0" smtClean="0">
              <a:cs typeface="Times New Roman" pitchFamily="18" charset="0"/>
            </a:endParaRPr>
          </a:p>
          <a:p>
            <a:pPr marL="431800" indent="-323850" defTabSz="449263">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000" dirty="0" err="1" smtClean="0">
                <a:cs typeface="Times New Roman" pitchFamily="18" charset="0"/>
              </a:rPr>
              <a:t>Og</a:t>
            </a:r>
            <a:r>
              <a:rPr lang="en-GB" sz="2000" dirty="0" err="1" smtClean="0"/>
              <a:t>ł</a:t>
            </a:r>
            <a:r>
              <a:rPr lang="en-GB" sz="2000" dirty="0" err="1" smtClean="0">
                <a:cs typeface="Times New Roman" pitchFamily="18" charset="0"/>
              </a:rPr>
              <a:t>oszenie</a:t>
            </a:r>
            <a:r>
              <a:rPr lang="en-GB" sz="2000" dirty="0" smtClean="0">
                <a:cs typeface="Times New Roman" pitchFamily="18" charset="0"/>
              </a:rPr>
              <a:t> o </a:t>
            </a:r>
            <a:r>
              <a:rPr lang="en-GB" sz="2000" dirty="0" err="1" smtClean="0">
                <a:cs typeface="Times New Roman" pitchFamily="18" charset="0"/>
              </a:rPr>
              <a:t>zamówieniu</a:t>
            </a:r>
            <a:r>
              <a:rPr lang="en-GB" sz="2000" dirty="0" smtClean="0">
                <a:cs typeface="Times New Roman" pitchFamily="18" charset="0"/>
              </a:rPr>
              <a:t> </a:t>
            </a:r>
            <a:r>
              <a:rPr lang="pl-PL" sz="2000" dirty="0" smtClean="0">
                <a:cs typeface="Times New Roman" pitchFamily="18" charset="0"/>
              </a:rPr>
              <a:t/>
            </a:r>
            <a:br>
              <a:rPr lang="pl-PL" sz="2000" dirty="0" smtClean="0">
                <a:cs typeface="Times New Roman" pitchFamily="18" charset="0"/>
              </a:rPr>
            </a:br>
            <a:r>
              <a:rPr lang="en-GB" sz="2000" dirty="0" smtClean="0">
                <a:cs typeface="Times New Roman" pitchFamily="18" charset="0"/>
              </a:rPr>
              <a:t>(</a:t>
            </a:r>
            <a:r>
              <a:rPr lang="en-GB" sz="2000" dirty="0" err="1" smtClean="0">
                <a:cs typeface="Times New Roman" pitchFamily="18" charset="0"/>
              </a:rPr>
              <a:t>og</a:t>
            </a:r>
            <a:r>
              <a:rPr lang="en-GB" sz="2000" dirty="0" err="1" smtClean="0"/>
              <a:t>ł</a:t>
            </a:r>
            <a:r>
              <a:rPr lang="en-GB" sz="2000" dirty="0" err="1" smtClean="0">
                <a:cs typeface="Times New Roman" pitchFamily="18" charset="0"/>
              </a:rPr>
              <a:t>oszenie</a:t>
            </a:r>
            <a:r>
              <a:rPr lang="en-GB" sz="2000" dirty="0" smtClean="0">
                <a:cs typeface="Times New Roman" pitchFamily="18" charset="0"/>
              </a:rPr>
              <a:t> o </a:t>
            </a:r>
            <a:r>
              <a:rPr lang="en-GB" sz="2000" dirty="0" err="1" smtClean="0">
                <a:cs typeface="Times New Roman" pitchFamily="18" charset="0"/>
              </a:rPr>
              <a:t>wszcz</a:t>
            </a:r>
            <a:r>
              <a:rPr lang="en-GB" sz="2000" dirty="0" err="1" smtClean="0"/>
              <a:t>ę</a:t>
            </a:r>
            <a:r>
              <a:rPr lang="en-GB" sz="2000" dirty="0" err="1" smtClean="0">
                <a:cs typeface="Times New Roman" pitchFamily="18" charset="0"/>
              </a:rPr>
              <a:t>ciu</a:t>
            </a:r>
            <a:r>
              <a:rPr lang="en-GB" sz="2000" dirty="0" smtClean="0">
                <a:cs typeface="Times New Roman" pitchFamily="18" charset="0"/>
              </a:rPr>
              <a:t> </a:t>
            </a:r>
            <a:r>
              <a:rPr lang="en-GB" sz="2000" dirty="0" err="1" smtClean="0">
                <a:cs typeface="Times New Roman" pitchFamily="18" charset="0"/>
              </a:rPr>
              <a:t>post</a:t>
            </a:r>
            <a:r>
              <a:rPr lang="en-GB" sz="2000" dirty="0" err="1" smtClean="0"/>
              <a:t>ę</a:t>
            </a:r>
            <a:r>
              <a:rPr lang="en-GB" sz="2000" dirty="0" err="1" smtClean="0">
                <a:cs typeface="Times New Roman" pitchFamily="18" charset="0"/>
              </a:rPr>
              <a:t>powania</a:t>
            </a:r>
            <a:r>
              <a:rPr lang="en-GB" sz="2000" dirty="0" smtClean="0">
                <a:cs typeface="Times New Roman" pitchFamily="18" charset="0"/>
              </a:rPr>
              <a:t>)</a:t>
            </a:r>
            <a:endParaRPr lang="pl-PL" sz="2000" dirty="0" smtClean="0">
              <a:latin typeface="Arial" charset="0"/>
              <a:cs typeface="Times New Roman" pitchFamily="18" charset="0"/>
            </a:endParaRPr>
          </a:p>
          <a:p>
            <a: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dirty="0" smtClean="0">
              <a:latin typeface="Arial" charset="0"/>
              <a:cs typeface="Times New Roman" pitchFamily="18" charset="0"/>
            </a:endParaRPr>
          </a:p>
          <a:p>
            <a:pPr marL="431800" indent="-323850" defTabSz="449263">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cs typeface="Times New Roman" pitchFamily="18" charset="0"/>
              </a:rPr>
              <a:t>Ogłoszenie o zamiarze zawarcia umowy</a:t>
            </a:r>
            <a:br>
              <a:rPr lang="pl-PL" sz="2000" dirty="0" smtClean="0">
                <a:cs typeface="Times New Roman" pitchFamily="18" charset="0"/>
              </a:rPr>
            </a:br>
            <a:r>
              <a:rPr lang="pl-PL" sz="2000" dirty="0" smtClean="0">
                <a:cs typeface="Times New Roman" pitchFamily="18" charset="0"/>
              </a:rPr>
              <a:t>(ogłoszenie o dobrowolnej przejrzystości ex </a:t>
            </a:r>
            <a:r>
              <a:rPr lang="pl-PL" sz="2000" dirty="0" err="1" smtClean="0">
                <a:cs typeface="Times New Roman" pitchFamily="18" charset="0"/>
              </a:rPr>
              <a:t>ante</a:t>
            </a:r>
            <a:r>
              <a:rPr lang="pl-PL" sz="2000" dirty="0" smtClean="0">
                <a:cs typeface="Times New Roman" pitchFamily="18" charset="0"/>
              </a:rPr>
              <a:t>) – dotyczy</a:t>
            </a:r>
            <a:br>
              <a:rPr lang="pl-PL" sz="2000" dirty="0" smtClean="0">
                <a:cs typeface="Times New Roman" pitchFamily="18" charset="0"/>
              </a:rPr>
            </a:br>
            <a:r>
              <a:rPr lang="pl-PL" sz="2000" dirty="0" smtClean="0">
                <a:cs typeface="Times New Roman" pitchFamily="18" charset="0"/>
              </a:rPr>
              <a:t>trybów NBO i ZWR</a:t>
            </a:r>
            <a:r>
              <a:rPr lang="pl-PL" sz="2000" dirty="0" smtClean="0">
                <a:latin typeface="Arial" charset="0"/>
                <a:cs typeface="Times New Roman" pitchFamily="18" charset="0"/>
              </a:rPr>
              <a:t/>
            </a:r>
            <a:br>
              <a:rPr lang="pl-PL" sz="2000" dirty="0" smtClean="0">
                <a:latin typeface="Arial" charset="0"/>
                <a:cs typeface="Times New Roman" pitchFamily="18" charset="0"/>
              </a:rPr>
            </a:br>
            <a:endParaRPr lang="en-GB" sz="2000" dirty="0" smtClean="0">
              <a:cs typeface="Times New Roman" pitchFamily="18" charset="0"/>
            </a:endParaRPr>
          </a:p>
          <a:p>
            <a:pPr marL="431800" indent="-323850" defTabSz="449263">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000" dirty="0" err="1" smtClean="0"/>
              <a:t>Ogłoszenie</a:t>
            </a:r>
            <a:r>
              <a:rPr lang="en-GB" sz="2000" dirty="0" smtClean="0"/>
              <a:t> o </a:t>
            </a:r>
            <a:r>
              <a:rPr lang="en-GB" sz="2000" dirty="0" err="1" smtClean="0"/>
              <a:t>udz</a:t>
            </a:r>
            <a:r>
              <a:rPr lang="pl-PL" sz="2000" dirty="0" smtClean="0"/>
              <a:t>i</a:t>
            </a:r>
            <a:r>
              <a:rPr lang="en-GB" sz="2000" dirty="0" err="1" smtClean="0"/>
              <a:t>eleniu</a:t>
            </a:r>
            <a:r>
              <a:rPr lang="en-GB" sz="2000" dirty="0" smtClean="0"/>
              <a:t> zamówienia </a:t>
            </a:r>
            <a:r>
              <a:rPr lang="pl-PL" sz="2000" dirty="0" smtClean="0"/>
              <a:t/>
            </a:r>
            <a:br>
              <a:rPr lang="pl-PL" sz="2000" dirty="0" smtClean="0"/>
            </a:br>
            <a:r>
              <a:rPr lang="en-GB" sz="2000" dirty="0" smtClean="0"/>
              <a:t>(</a:t>
            </a:r>
            <a:r>
              <a:rPr lang="en-GB" sz="2000" dirty="0" err="1" smtClean="0"/>
              <a:t>ogłoszenie</a:t>
            </a:r>
            <a:r>
              <a:rPr lang="en-GB" sz="2000" dirty="0" smtClean="0"/>
              <a:t> o </a:t>
            </a:r>
            <a:r>
              <a:rPr lang="en-GB" sz="2000" dirty="0" err="1" smtClean="0"/>
              <a:t>zawarciu</a:t>
            </a:r>
            <a:r>
              <a:rPr lang="en-GB" sz="2000" dirty="0" smtClean="0"/>
              <a:t> </a:t>
            </a:r>
            <a:r>
              <a:rPr lang="en-GB" sz="2000" dirty="0" err="1" smtClean="0"/>
              <a:t>umowy</a:t>
            </a:r>
            <a:r>
              <a:rPr lang="en-GB" sz="2000" dirty="0" smtClean="0"/>
              <a:t>) </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126</a:t>
            </a:fld>
            <a:endParaRPr lang="pl-PL" altLang="pl-PL" dirty="0">
              <a:solidFill>
                <a:schemeClr val="accent3">
                  <a:lumMod val="75000"/>
                </a:schemeClr>
              </a:solidFill>
            </a:endParaRPr>
          </a:p>
        </p:txBody>
      </p:sp>
      <p:sp>
        <p:nvSpPr>
          <p:cNvPr id="7" name="TextBox 1"/>
          <p:cNvSpPr txBox="1"/>
          <p:nvPr/>
        </p:nvSpPr>
        <p:spPr>
          <a:xfrm>
            <a:off x="251520" y="719610"/>
            <a:ext cx="5112568" cy="995144"/>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OGŁOSZENIA W ZAMÓWIENIACH </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449661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lvl="1">
              <a:lnSpc>
                <a:spcPct val="90000"/>
              </a:lnSpc>
              <a:buSzPct val="52000"/>
            </a:pPr>
            <a:r>
              <a:rPr lang="en-GB" altLang="pl-PL" sz="2200" b="1" dirty="0" err="1" smtClean="0"/>
              <a:t>Gdzie</a:t>
            </a:r>
            <a:r>
              <a:rPr lang="en-GB" altLang="pl-PL" sz="2200" b="1" dirty="0" smtClean="0"/>
              <a:t> </a:t>
            </a:r>
            <a:r>
              <a:rPr lang="pl-PL" altLang="pl-PL" sz="2200" b="1" dirty="0" smtClean="0"/>
              <a:t>należy zamieścić/przekazać ogłoszenie</a:t>
            </a:r>
            <a:r>
              <a:rPr lang="en-GB" altLang="pl-PL" sz="2200" b="1" dirty="0" smtClean="0"/>
              <a:t> </a:t>
            </a:r>
            <a:r>
              <a:rPr lang="pl-PL" altLang="pl-PL" sz="2200" b="1" dirty="0" smtClean="0"/>
              <a:t>o zamówieniu:</a:t>
            </a:r>
            <a:br>
              <a:rPr lang="pl-PL" altLang="pl-PL" sz="2200" b="1" dirty="0" smtClean="0"/>
            </a:br>
            <a:r>
              <a:rPr lang="pl-PL" altLang="pl-PL" sz="2200" b="1" dirty="0" smtClean="0">
                <a:cs typeface="Times New Roman" pitchFamily="18" charset="0"/>
              </a:rPr>
              <a:t>(</a:t>
            </a:r>
            <a:r>
              <a:rPr lang="en-GB" altLang="pl-PL" sz="2200" b="1" dirty="0" err="1" smtClean="0">
                <a:cs typeface="Times New Roman" pitchFamily="18" charset="0"/>
              </a:rPr>
              <a:t>miejsca</a:t>
            </a:r>
            <a:r>
              <a:rPr lang="en-GB" altLang="pl-PL" sz="2200" b="1" dirty="0" smtClean="0">
                <a:cs typeface="Times New Roman" pitchFamily="18" charset="0"/>
              </a:rPr>
              <a:t> </a:t>
            </a:r>
            <a:r>
              <a:rPr lang="en-GB" altLang="pl-PL" sz="2200" b="1" dirty="0" err="1" smtClean="0">
                <a:cs typeface="Times New Roman" pitchFamily="18" charset="0"/>
              </a:rPr>
              <a:t>publikacji</a:t>
            </a:r>
            <a:r>
              <a:rPr lang="en-GB" altLang="pl-PL" sz="2200" b="1" dirty="0" smtClean="0">
                <a:cs typeface="Times New Roman" pitchFamily="18" charset="0"/>
              </a:rPr>
              <a:t> </a:t>
            </a:r>
            <a:r>
              <a:rPr lang="en-GB" altLang="pl-PL" sz="2200" b="1" dirty="0" err="1" smtClean="0">
                <a:cs typeface="Times New Roman" pitchFamily="18" charset="0"/>
              </a:rPr>
              <a:t>og</a:t>
            </a:r>
            <a:r>
              <a:rPr lang="pl-PL" altLang="pl-PL" sz="2200" b="1" dirty="0" smtClean="0"/>
              <a:t>ł</a:t>
            </a:r>
            <a:r>
              <a:rPr lang="en-GB" altLang="pl-PL" sz="2200" b="1" dirty="0" err="1" smtClean="0">
                <a:cs typeface="Times New Roman" pitchFamily="18" charset="0"/>
              </a:rPr>
              <a:t>osze</a:t>
            </a:r>
            <a:r>
              <a:rPr lang="pl-PL" altLang="pl-PL" sz="2200" b="1" dirty="0" smtClean="0"/>
              <a:t>ń)</a:t>
            </a:r>
            <a:r>
              <a:rPr lang="en-GB" altLang="pl-PL" sz="2200" b="1" dirty="0" smtClean="0">
                <a:cs typeface="Times New Roman" pitchFamily="18" charset="0"/>
              </a:rPr>
              <a:t>:</a:t>
            </a:r>
            <a:endParaRPr lang="pl-PL" altLang="pl-PL" sz="2200" b="1" dirty="0" smtClean="0">
              <a:cs typeface="Times New Roman" pitchFamily="18" charset="0"/>
            </a:endParaRPr>
          </a:p>
          <a:p>
            <a:pPr lvl="1">
              <a:lnSpc>
                <a:spcPct val="90000"/>
              </a:lnSpc>
              <a:buSzPct val="52000"/>
            </a:pPr>
            <a:endParaRPr lang="en-GB" altLang="pl-PL" sz="1000" dirty="0" smtClean="0"/>
          </a:p>
          <a:p>
            <a:pPr>
              <a:lnSpc>
                <a:spcPct val="90000"/>
              </a:lnSpc>
              <a:buFont typeface="Wingdings" pitchFamily="2" charset="2"/>
              <a:buChar char="Ø"/>
            </a:pPr>
            <a:r>
              <a:rPr lang="pl-PL" altLang="pl-PL" sz="2000" b="1" dirty="0" smtClean="0"/>
              <a:t> Powyżej 30</a:t>
            </a:r>
            <a:r>
              <a:rPr lang="en-GB" altLang="pl-PL" sz="2000" b="1" dirty="0" smtClean="0">
                <a:cs typeface="Times New Roman" pitchFamily="18" charset="0"/>
              </a:rPr>
              <a:t>.000 euro</a:t>
            </a:r>
            <a:r>
              <a:rPr lang="pl-PL" altLang="pl-PL" sz="2000" b="1" dirty="0" smtClean="0"/>
              <a:t> ale poniżej kwot (progów) „unijnych”</a:t>
            </a:r>
            <a:r>
              <a:rPr lang="en-GB" altLang="pl-PL" sz="2000" b="1" dirty="0" smtClean="0">
                <a:cs typeface="Times New Roman" pitchFamily="18" charset="0"/>
              </a:rPr>
              <a:t>:</a:t>
            </a:r>
            <a:br>
              <a:rPr lang="en-GB" altLang="pl-PL" sz="2000" b="1" dirty="0" smtClean="0">
                <a:cs typeface="Times New Roman" pitchFamily="18" charset="0"/>
              </a:rPr>
            </a:br>
            <a:r>
              <a:rPr lang="en-GB" altLang="pl-PL" sz="2000" dirty="0" smtClean="0">
                <a:cs typeface="Times New Roman" pitchFamily="18" charset="0"/>
              </a:rPr>
              <a:t>- </a:t>
            </a:r>
            <a:r>
              <a:rPr lang="en-GB" altLang="pl-PL" sz="2000" dirty="0" err="1" smtClean="0">
                <a:cs typeface="Times New Roman" pitchFamily="18" charset="0"/>
              </a:rPr>
              <a:t>Biuletyn</a:t>
            </a:r>
            <a:r>
              <a:rPr lang="en-GB" altLang="pl-PL" sz="2000" dirty="0" smtClean="0">
                <a:cs typeface="Times New Roman" pitchFamily="18" charset="0"/>
              </a:rPr>
              <a:t> </a:t>
            </a:r>
            <a:r>
              <a:rPr lang="en-GB" altLang="pl-PL" sz="2000" dirty="0" err="1" smtClean="0">
                <a:cs typeface="Times New Roman" pitchFamily="18" charset="0"/>
              </a:rPr>
              <a:t>Zamówie</a:t>
            </a:r>
            <a:r>
              <a:rPr lang="pl-PL" altLang="pl-PL" sz="2000" dirty="0" smtClean="0"/>
              <a:t>ń</a:t>
            </a:r>
            <a:r>
              <a:rPr lang="en-GB" altLang="pl-PL" sz="2000" dirty="0" smtClean="0">
                <a:cs typeface="Times New Roman" pitchFamily="18" charset="0"/>
              </a:rPr>
              <a:t> </a:t>
            </a:r>
            <a:r>
              <a:rPr lang="en-GB" altLang="pl-PL" sz="2000" dirty="0" err="1" smtClean="0">
                <a:cs typeface="Times New Roman" pitchFamily="18" charset="0"/>
              </a:rPr>
              <a:t>Publicznych</a:t>
            </a:r>
            <a:r>
              <a:rPr lang="en-GB" altLang="pl-PL" sz="2000" dirty="0" smtClean="0">
                <a:cs typeface="Times New Roman" pitchFamily="18" charset="0"/>
              </a:rPr>
              <a:t> </a:t>
            </a:r>
            <a:r>
              <a:rPr lang="pl-PL" altLang="pl-PL" sz="2000" dirty="0" smtClean="0"/>
              <a:t>udostępniany na stronach portalu internetowego Urzędu Zamówień Publicznych,</a:t>
            </a:r>
            <a:r>
              <a:rPr lang="en-GB" altLang="pl-PL" sz="2000" dirty="0" smtClean="0">
                <a:cs typeface="Times New Roman" pitchFamily="18" charset="0"/>
              </a:rPr>
              <a:t/>
            </a:r>
            <a:br>
              <a:rPr lang="en-GB" altLang="pl-PL" sz="2000" dirty="0" smtClean="0">
                <a:cs typeface="Times New Roman" pitchFamily="18" charset="0"/>
              </a:rPr>
            </a:br>
            <a:r>
              <a:rPr lang="en-GB" altLang="pl-PL" sz="2000" dirty="0" smtClean="0">
                <a:cs typeface="Times New Roman" pitchFamily="18" charset="0"/>
              </a:rPr>
              <a:t>- </a:t>
            </a:r>
            <a:r>
              <a:rPr lang="en-GB" altLang="pl-PL" sz="2000" dirty="0" err="1" smtClean="0">
                <a:cs typeface="Times New Roman" pitchFamily="18" charset="0"/>
              </a:rPr>
              <a:t>strona</a:t>
            </a:r>
            <a:r>
              <a:rPr lang="en-GB" altLang="pl-PL" sz="2000" dirty="0" smtClean="0">
                <a:cs typeface="Times New Roman" pitchFamily="18" charset="0"/>
              </a:rPr>
              <a:t> </a:t>
            </a:r>
            <a:r>
              <a:rPr lang="en-GB" altLang="pl-PL" sz="2000" dirty="0" err="1" smtClean="0">
                <a:cs typeface="Times New Roman" pitchFamily="18" charset="0"/>
              </a:rPr>
              <a:t>internetowa</a:t>
            </a:r>
            <a:r>
              <a:rPr lang="pl-PL" altLang="pl-PL" sz="2000" dirty="0" smtClean="0">
                <a:cs typeface="Times New Roman" pitchFamily="18" charset="0"/>
              </a:rPr>
              <a:t> (własna strona zamawiającego lub inna, jakakolwiek strona internetowa)</a:t>
            </a:r>
            <a:r>
              <a:rPr lang="en-GB" altLang="pl-PL" sz="2000" dirty="0" smtClean="0">
                <a:cs typeface="Times New Roman" pitchFamily="18" charset="0"/>
              </a:rPr>
              <a:t/>
            </a:r>
            <a:br>
              <a:rPr lang="en-GB" altLang="pl-PL" sz="2000" dirty="0" smtClean="0">
                <a:cs typeface="Times New Roman" pitchFamily="18" charset="0"/>
              </a:rPr>
            </a:br>
            <a:r>
              <a:rPr lang="en-GB" altLang="pl-PL" sz="2000" dirty="0" smtClean="0">
                <a:cs typeface="Times New Roman" pitchFamily="18" charset="0"/>
              </a:rPr>
              <a:t>- </a:t>
            </a:r>
            <a:r>
              <a:rPr lang="en-GB" altLang="pl-PL" sz="2000" dirty="0" err="1" smtClean="0">
                <a:cs typeface="Times New Roman" pitchFamily="18" charset="0"/>
              </a:rPr>
              <a:t>miejsce</a:t>
            </a:r>
            <a:r>
              <a:rPr lang="en-GB" altLang="pl-PL" sz="2000" dirty="0" smtClean="0">
                <a:cs typeface="Times New Roman" pitchFamily="18" charset="0"/>
              </a:rPr>
              <a:t> </a:t>
            </a:r>
            <a:r>
              <a:rPr lang="en-GB" altLang="pl-PL" sz="2000" dirty="0" err="1" smtClean="0">
                <a:cs typeface="Times New Roman" pitchFamily="18" charset="0"/>
              </a:rPr>
              <a:t>publicznie</a:t>
            </a:r>
            <a:r>
              <a:rPr lang="en-GB" altLang="pl-PL" sz="2000" dirty="0" smtClean="0">
                <a:cs typeface="Times New Roman" pitchFamily="18" charset="0"/>
              </a:rPr>
              <a:t> </a:t>
            </a:r>
            <a:r>
              <a:rPr lang="en-GB" altLang="pl-PL" sz="2000" dirty="0" err="1" smtClean="0">
                <a:cs typeface="Times New Roman" pitchFamily="18" charset="0"/>
              </a:rPr>
              <a:t>dost</a:t>
            </a:r>
            <a:r>
              <a:rPr lang="en-GB" altLang="pl-PL" sz="2000" dirty="0" err="1" smtClean="0"/>
              <a:t>ę</a:t>
            </a:r>
            <a:r>
              <a:rPr lang="en-GB" altLang="pl-PL" sz="2000" dirty="0" err="1" smtClean="0">
                <a:cs typeface="Times New Roman" pitchFamily="18" charset="0"/>
              </a:rPr>
              <a:t>pne</a:t>
            </a:r>
            <a:r>
              <a:rPr lang="en-GB" altLang="pl-PL" sz="2000" dirty="0" smtClean="0">
                <a:cs typeface="Times New Roman" pitchFamily="18" charset="0"/>
              </a:rPr>
              <a:t> w </a:t>
            </a:r>
            <a:r>
              <a:rPr lang="en-GB" altLang="pl-PL" sz="2000" dirty="0" err="1" smtClean="0">
                <a:cs typeface="Times New Roman" pitchFamily="18" charset="0"/>
              </a:rPr>
              <a:t>siedzibie</a:t>
            </a:r>
            <a:r>
              <a:rPr lang="en-GB" altLang="pl-PL" sz="2000" dirty="0" smtClean="0">
                <a:cs typeface="Times New Roman" pitchFamily="18" charset="0"/>
              </a:rPr>
              <a:t> </a:t>
            </a:r>
            <a:r>
              <a:rPr lang="en-GB" altLang="pl-PL" sz="2000" dirty="0" err="1" smtClean="0">
                <a:cs typeface="Times New Roman" pitchFamily="18" charset="0"/>
              </a:rPr>
              <a:t>zamawiaj</a:t>
            </a:r>
            <a:r>
              <a:rPr lang="pl-PL" altLang="pl-PL" sz="2000" dirty="0" smtClean="0"/>
              <a:t>ą</a:t>
            </a:r>
            <a:r>
              <a:rPr lang="en-GB" altLang="pl-PL" sz="2000" dirty="0" err="1" smtClean="0">
                <a:cs typeface="Times New Roman" pitchFamily="18" charset="0"/>
              </a:rPr>
              <a:t>cego</a:t>
            </a:r>
            <a:r>
              <a:rPr lang="en-GB" altLang="pl-PL" sz="2000" dirty="0" smtClean="0">
                <a:cs typeface="Times New Roman" pitchFamily="18" charset="0"/>
              </a:rPr>
              <a:t> (</a:t>
            </a:r>
            <a:r>
              <a:rPr lang="en-GB" altLang="pl-PL" sz="2000" dirty="0" err="1" smtClean="0">
                <a:cs typeface="Times New Roman" pitchFamily="18" charset="0"/>
              </a:rPr>
              <a:t>tablica</a:t>
            </a:r>
            <a:r>
              <a:rPr lang="en-GB" altLang="pl-PL" sz="2000" dirty="0" smtClean="0">
                <a:cs typeface="Times New Roman" pitchFamily="18" charset="0"/>
              </a:rPr>
              <a:t> </a:t>
            </a:r>
            <a:r>
              <a:rPr lang="en-GB" altLang="pl-PL" sz="2000" dirty="0" err="1" smtClean="0">
                <a:cs typeface="Times New Roman" pitchFamily="18" charset="0"/>
              </a:rPr>
              <a:t>og</a:t>
            </a:r>
            <a:r>
              <a:rPr lang="pl-PL" altLang="pl-PL" sz="2000" dirty="0" smtClean="0"/>
              <a:t>ł</a:t>
            </a:r>
            <a:r>
              <a:rPr lang="en-GB" altLang="pl-PL" sz="2000" dirty="0" err="1" smtClean="0">
                <a:cs typeface="Times New Roman" pitchFamily="18" charset="0"/>
              </a:rPr>
              <a:t>osze</a:t>
            </a:r>
            <a:r>
              <a:rPr lang="pl-PL" altLang="pl-PL" sz="2000" dirty="0" smtClean="0"/>
              <a:t>ń</a:t>
            </a:r>
            <a:r>
              <a:rPr lang="en-GB" altLang="pl-PL" sz="2000" dirty="0" smtClean="0">
                <a:cs typeface="Times New Roman" pitchFamily="18" charset="0"/>
              </a:rPr>
              <a:t>)</a:t>
            </a:r>
          </a:p>
          <a:p>
            <a:pPr>
              <a:lnSpc>
                <a:spcPct val="93000"/>
              </a:lnSpc>
              <a:buFont typeface="Wingdings" pitchFamily="2" charset="2"/>
              <a:buChar char="Ø"/>
            </a:pPr>
            <a:r>
              <a:rPr lang="pl-PL" altLang="pl-PL" sz="2000" b="1" dirty="0" smtClean="0"/>
              <a:t> Od </a:t>
            </a:r>
            <a:r>
              <a:rPr lang="en-GB" altLang="pl-PL" sz="2000" b="1" dirty="0" err="1" smtClean="0"/>
              <a:t>progów</a:t>
            </a:r>
            <a:r>
              <a:rPr lang="en-GB" altLang="pl-PL" sz="2000" b="1" dirty="0" smtClean="0"/>
              <a:t> (</a:t>
            </a:r>
            <a:r>
              <a:rPr lang="en-GB" altLang="pl-PL" sz="2000" b="1" dirty="0" err="1" smtClean="0"/>
              <a:t>kwot</a:t>
            </a:r>
            <a:r>
              <a:rPr lang="en-GB" altLang="pl-PL" sz="2000" b="1" dirty="0" smtClean="0"/>
              <a:t>) </a:t>
            </a:r>
            <a:r>
              <a:rPr lang="pl-PL" altLang="pl-PL" sz="2000" b="1" dirty="0" smtClean="0"/>
              <a:t>„</a:t>
            </a:r>
            <a:r>
              <a:rPr lang="en-GB" altLang="pl-PL" sz="2000" b="1" dirty="0" err="1" smtClean="0"/>
              <a:t>unijnych</a:t>
            </a:r>
            <a:r>
              <a:rPr lang="pl-PL" altLang="pl-PL" sz="2000" b="1" dirty="0" smtClean="0"/>
              <a:t>” wzwyż</a:t>
            </a:r>
            <a:r>
              <a:rPr lang="en-GB" altLang="pl-PL" sz="2000" b="1" dirty="0" smtClean="0"/>
              <a:t>:</a:t>
            </a:r>
            <a:r>
              <a:rPr lang="en-GB" altLang="pl-PL" sz="2000" b="1" dirty="0" smtClean="0">
                <a:cs typeface="Times New Roman" pitchFamily="18" charset="0"/>
              </a:rPr>
              <a:t/>
            </a:r>
            <a:br>
              <a:rPr lang="en-GB" altLang="pl-PL" sz="2000" b="1" dirty="0" smtClean="0">
                <a:cs typeface="Times New Roman" pitchFamily="18" charset="0"/>
              </a:rPr>
            </a:br>
            <a:r>
              <a:rPr lang="en-GB" altLang="pl-PL" sz="2000" dirty="0" smtClean="0">
                <a:cs typeface="Times New Roman" pitchFamily="18" charset="0"/>
              </a:rPr>
              <a:t>- </a:t>
            </a:r>
            <a:r>
              <a:rPr lang="pl-PL" altLang="pl-PL" sz="2000" dirty="0" smtClean="0">
                <a:cs typeface="Times New Roman" pitchFamily="18" charset="0"/>
              </a:rPr>
              <a:t>przekazanie ogłoszenia do Urzędu Publikacji Unii Europejskiej,</a:t>
            </a:r>
            <a:br>
              <a:rPr lang="pl-PL" altLang="pl-PL" sz="2000" dirty="0" smtClean="0">
                <a:cs typeface="Times New Roman" pitchFamily="18" charset="0"/>
              </a:rPr>
            </a:br>
            <a:r>
              <a:rPr lang="pl-PL" altLang="pl-PL" sz="2000" dirty="0" smtClean="0">
                <a:cs typeface="Times New Roman" pitchFamily="18" charset="0"/>
              </a:rPr>
              <a:t>- publikacja w </a:t>
            </a:r>
            <a:r>
              <a:rPr lang="en-GB" altLang="pl-PL" sz="2000" dirty="0" err="1" smtClean="0">
                <a:cs typeface="Times New Roman" pitchFamily="18" charset="0"/>
              </a:rPr>
              <a:t>Dziennik</a:t>
            </a:r>
            <a:r>
              <a:rPr lang="pl-PL" altLang="pl-PL" sz="2000" dirty="0" smtClean="0">
                <a:cs typeface="Times New Roman" pitchFamily="18" charset="0"/>
              </a:rPr>
              <a:t>u</a:t>
            </a:r>
            <a:r>
              <a:rPr lang="en-GB" altLang="pl-PL" sz="2000" dirty="0" smtClean="0">
                <a:cs typeface="Times New Roman" pitchFamily="18" charset="0"/>
              </a:rPr>
              <a:t> </a:t>
            </a:r>
            <a:r>
              <a:rPr lang="en-GB" altLang="pl-PL" sz="2000" dirty="0" err="1" smtClean="0">
                <a:cs typeface="Times New Roman" pitchFamily="18" charset="0"/>
              </a:rPr>
              <a:t>Urz</a:t>
            </a:r>
            <a:r>
              <a:rPr lang="pl-PL" altLang="pl-PL" sz="2000" dirty="0" smtClean="0"/>
              <a:t>ę</a:t>
            </a:r>
            <a:r>
              <a:rPr lang="en-GB" altLang="pl-PL" sz="2000" dirty="0" err="1" smtClean="0">
                <a:cs typeface="Times New Roman" pitchFamily="18" charset="0"/>
              </a:rPr>
              <a:t>dowy</a:t>
            </a:r>
            <a:r>
              <a:rPr lang="pl-PL" altLang="pl-PL" sz="2000" dirty="0" smtClean="0">
                <a:cs typeface="Times New Roman" pitchFamily="18" charset="0"/>
              </a:rPr>
              <a:t>m</a:t>
            </a:r>
            <a:r>
              <a:rPr lang="en-GB" altLang="pl-PL" sz="2000" dirty="0" smtClean="0">
                <a:cs typeface="Times New Roman" pitchFamily="18" charset="0"/>
              </a:rPr>
              <a:t> </a:t>
            </a:r>
            <a:r>
              <a:rPr lang="en-GB" altLang="pl-PL" sz="2000" dirty="0" err="1" smtClean="0">
                <a:cs typeface="Times New Roman" pitchFamily="18" charset="0"/>
              </a:rPr>
              <a:t>Unii</a:t>
            </a:r>
            <a:r>
              <a:rPr lang="en-GB" altLang="pl-PL" sz="2000" dirty="0" smtClean="0">
                <a:cs typeface="Times New Roman" pitchFamily="18" charset="0"/>
              </a:rPr>
              <a:t> </a:t>
            </a:r>
            <a:r>
              <a:rPr lang="en-GB" altLang="pl-PL" sz="2000" dirty="0" err="1" smtClean="0">
                <a:cs typeface="Times New Roman" pitchFamily="18" charset="0"/>
              </a:rPr>
              <a:t>Europejskiej</a:t>
            </a:r>
            <a:r>
              <a:rPr lang="pl-PL" altLang="pl-PL" sz="2000" dirty="0" smtClean="0">
                <a:cs typeface="Times New Roman" pitchFamily="18" charset="0"/>
              </a:rPr>
              <a:t>,</a:t>
            </a:r>
            <a:r>
              <a:rPr lang="en-GB" altLang="pl-PL" sz="2000" dirty="0" smtClean="0">
                <a:cs typeface="Times New Roman" pitchFamily="18" charset="0"/>
              </a:rPr>
              <a:t> </a:t>
            </a:r>
            <a:br>
              <a:rPr lang="en-GB" altLang="pl-PL" sz="2000" dirty="0" smtClean="0">
                <a:cs typeface="Times New Roman" pitchFamily="18" charset="0"/>
              </a:rPr>
            </a:br>
            <a:r>
              <a:rPr lang="en-GB" altLang="pl-PL" sz="2000" dirty="0" smtClean="0">
                <a:cs typeface="Times New Roman" pitchFamily="18" charset="0"/>
              </a:rPr>
              <a:t>- </a:t>
            </a:r>
            <a:r>
              <a:rPr lang="en-GB" altLang="pl-PL" sz="2000" dirty="0" err="1" smtClean="0">
                <a:cs typeface="Times New Roman" pitchFamily="18" charset="0"/>
              </a:rPr>
              <a:t>strona</a:t>
            </a:r>
            <a:r>
              <a:rPr lang="en-GB" altLang="pl-PL" sz="2000" dirty="0" smtClean="0">
                <a:cs typeface="Times New Roman" pitchFamily="18" charset="0"/>
              </a:rPr>
              <a:t> </a:t>
            </a:r>
            <a:r>
              <a:rPr lang="en-GB" altLang="pl-PL" sz="2000" dirty="0" err="1" smtClean="0">
                <a:cs typeface="Times New Roman" pitchFamily="18" charset="0"/>
              </a:rPr>
              <a:t>internetowa</a:t>
            </a:r>
            <a:r>
              <a:rPr lang="pl-PL" altLang="pl-PL" sz="2000" dirty="0" smtClean="0">
                <a:cs typeface="Times New Roman" pitchFamily="18" charset="0"/>
              </a:rPr>
              <a:t>,</a:t>
            </a:r>
            <a:r>
              <a:rPr lang="en-GB" altLang="pl-PL" sz="2000" dirty="0" smtClean="0">
                <a:cs typeface="Times New Roman" pitchFamily="18" charset="0"/>
              </a:rPr>
              <a:t/>
            </a:r>
            <a:br>
              <a:rPr lang="en-GB" altLang="pl-PL" sz="2000" dirty="0" smtClean="0">
                <a:cs typeface="Times New Roman" pitchFamily="18" charset="0"/>
              </a:rPr>
            </a:br>
            <a:r>
              <a:rPr lang="en-GB" altLang="pl-PL" sz="2000" dirty="0" smtClean="0">
                <a:cs typeface="Times New Roman" pitchFamily="18" charset="0"/>
              </a:rPr>
              <a:t>- </a:t>
            </a:r>
            <a:r>
              <a:rPr lang="en-GB" altLang="pl-PL" sz="2000" dirty="0" err="1" smtClean="0">
                <a:cs typeface="Times New Roman" pitchFamily="18" charset="0"/>
              </a:rPr>
              <a:t>miejsce</a:t>
            </a:r>
            <a:r>
              <a:rPr lang="en-GB" altLang="pl-PL" sz="2000" dirty="0" smtClean="0">
                <a:cs typeface="Times New Roman" pitchFamily="18" charset="0"/>
              </a:rPr>
              <a:t> </a:t>
            </a:r>
            <a:r>
              <a:rPr lang="en-GB" altLang="pl-PL" sz="2000" dirty="0" err="1" smtClean="0">
                <a:cs typeface="Times New Roman" pitchFamily="18" charset="0"/>
              </a:rPr>
              <a:t>publicznie</a:t>
            </a:r>
            <a:r>
              <a:rPr lang="en-GB" altLang="pl-PL" sz="2000" dirty="0" smtClean="0">
                <a:cs typeface="Times New Roman" pitchFamily="18" charset="0"/>
              </a:rPr>
              <a:t> dost</a:t>
            </a:r>
            <a:r>
              <a:rPr lang="pl-PL" altLang="pl-PL" sz="2000" dirty="0" smtClean="0"/>
              <a:t>ę</a:t>
            </a:r>
            <a:r>
              <a:rPr lang="en-GB" altLang="pl-PL" sz="2000" dirty="0" err="1" smtClean="0">
                <a:cs typeface="Times New Roman" pitchFamily="18" charset="0"/>
              </a:rPr>
              <a:t>pne</a:t>
            </a:r>
            <a:r>
              <a:rPr lang="en-GB" altLang="pl-PL" sz="2000" dirty="0" smtClean="0">
                <a:cs typeface="Times New Roman" pitchFamily="18" charset="0"/>
              </a:rPr>
              <a:t> w </a:t>
            </a:r>
            <a:r>
              <a:rPr lang="en-GB" altLang="pl-PL" sz="2000" dirty="0" err="1" smtClean="0">
                <a:cs typeface="Times New Roman" pitchFamily="18" charset="0"/>
              </a:rPr>
              <a:t>siedzibie</a:t>
            </a:r>
            <a:r>
              <a:rPr lang="en-GB" altLang="pl-PL" sz="2000" dirty="0" smtClean="0">
                <a:cs typeface="Times New Roman" pitchFamily="18" charset="0"/>
              </a:rPr>
              <a:t> </a:t>
            </a:r>
            <a:r>
              <a:rPr lang="en-GB" altLang="pl-PL" sz="2000" dirty="0" err="1" smtClean="0">
                <a:cs typeface="Times New Roman" pitchFamily="18" charset="0"/>
              </a:rPr>
              <a:t>zamawiaj</a:t>
            </a:r>
            <a:r>
              <a:rPr lang="en-GB" altLang="pl-PL" sz="2000" dirty="0" err="1" smtClean="0"/>
              <a:t>ą</a:t>
            </a:r>
            <a:r>
              <a:rPr lang="en-GB" altLang="pl-PL" sz="2000" dirty="0" err="1" smtClean="0">
                <a:cs typeface="Times New Roman" pitchFamily="18" charset="0"/>
              </a:rPr>
              <a:t>cego</a:t>
            </a:r>
            <a:r>
              <a:rPr lang="en-GB" altLang="pl-PL" sz="2000" dirty="0" smtClean="0">
                <a:cs typeface="Times New Roman" pitchFamily="18" charset="0"/>
              </a:rPr>
              <a:t> </a:t>
            </a:r>
            <a:r>
              <a:rPr lang="pl-PL" altLang="pl-PL" sz="2000" dirty="0" smtClean="0">
                <a:latin typeface="Arial" charset="0"/>
                <a:cs typeface="Times New Roman" pitchFamily="18" charset="0"/>
              </a:rPr>
              <a:t/>
            </a:r>
            <a:br>
              <a:rPr lang="pl-PL" altLang="pl-PL" sz="2000" dirty="0" smtClean="0">
                <a:latin typeface="Arial" charset="0"/>
                <a:cs typeface="Times New Roman" pitchFamily="18" charset="0"/>
              </a:rPr>
            </a:br>
            <a:r>
              <a:rPr lang="en-GB" altLang="pl-PL" sz="2000" dirty="0" smtClean="0">
                <a:cs typeface="Times New Roman" pitchFamily="18" charset="0"/>
              </a:rPr>
              <a:t>(</a:t>
            </a:r>
            <a:r>
              <a:rPr lang="en-GB" altLang="pl-PL" sz="2000" dirty="0" err="1" smtClean="0">
                <a:cs typeface="Times New Roman" pitchFamily="18" charset="0"/>
              </a:rPr>
              <a:t>tablica</a:t>
            </a:r>
            <a:r>
              <a:rPr lang="en-GB" altLang="pl-PL" sz="2000" dirty="0" smtClean="0">
                <a:cs typeface="Times New Roman" pitchFamily="18" charset="0"/>
              </a:rPr>
              <a:t> </a:t>
            </a:r>
            <a:r>
              <a:rPr lang="en-GB" altLang="pl-PL" sz="2000" dirty="0" err="1" smtClean="0">
                <a:cs typeface="Times New Roman" pitchFamily="18" charset="0"/>
              </a:rPr>
              <a:t>ogłosze</a:t>
            </a:r>
            <a:r>
              <a:rPr lang="pl-PL" altLang="pl-PL" sz="2000" dirty="0" smtClean="0"/>
              <a:t>ń</a:t>
            </a:r>
            <a:r>
              <a:rPr lang="en-GB" altLang="pl-PL" sz="2000" dirty="0" smtClean="0">
                <a:cs typeface="Times New Roman" pitchFamily="18" charset="0"/>
              </a:rPr>
              <a:t>)</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127</a:t>
            </a:fld>
            <a:endParaRPr lang="pl-PL" altLang="pl-PL" dirty="0">
              <a:solidFill>
                <a:schemeClr val="accent3">
                  <a:lumMod val="75000"/>
                </a:schemeClr>
              </a:solidFill>
            </a:endParaRPr>
          </a:p>
        </p:txBody>
      </p:sp>
      <p:sp>
        <p:nvSpPr>
          <p:cNvPr id="7" name="TextBox 1"/>
          <p:cNvSpPr txBox="1"/>
          <p:nvPr/>
        </p:nvSpPr>
        <p:spPr>
          <a:xfrm>
            <a:off x="251520" y="719610"/>
            <a:ext cx="5112568" cy="995144"/>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OGŁOSZENIA W ZAMÓWIENIACH </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628800"/>
            <a:ext cx="7704856" cy="504753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t>Przeprowadzenie postępowania o udzielenie zamówienia </a:t>
            </a:r>
            <a:br>
              <a:rPr lang="pl-PL" altLang="pl-PL" sz="2200" b="1" dirty="0" smtClean="0"/>
            </a:br>
            <a:r>
              <a:rPr lang="pl-PL" altLang="pl-PL" sz="2200" b="1" dirty="0" smtClean="0"/>
              <a:t>na przykładzie  trybu PRZETARGU NIEOGRANICZONEGO:</a:t>
            </a:r>
          </a:p>
          <a:p>
            <a:pPr>
              <a:lnSpc>
                <a:spcPct val="80000"/>
              </a:lnSpc>
              <a:buClr>
                <a:srgbClr val="A50021"/>
              </a:buClr>
            </a:pPr>
            <a:r>
              <a:rPr lang="pl-PL" altLang="pl-PL" sz="500" b="1" dirty="0" smtClean="0"/>
              <a:t/>
            </a:r>
            <a:br>
              <a:rPr lang="pl-PL" altLang="pl-PL" sz="500" b="1" dirty="0" smtClean="0"/>
            </a:br>
            <a:r>
              <a:rPr lang="pl-PL" altLang="pl-PL" sz="2000" b="1" dirty="0" smtClean="0"/>
              <a:t>1. Wszczęcie postępowania.</a:t>
            </a:r>
          </a:p>
          <a:p>
            <a:pPr>
              <a:lnSpc>
                <a:spcPct val="80000"/>
              </a:lnSpc>
              <a:buClr>
                <a:srgbClr val="A50021"/>
              </a:buClr>
            </a:pPr>
            <a:endParaRPr lang="pl-PL" altLang="pl-PL" sz="500" b="1" dirty="0" smtClean="0"/>
          </a:p>
          <a:p>
            <a:pPr>
              <a:lnSpc>
                <a:spcPct val="80000"/>
              </a:lnSpc>
              <a:buClr>
                <a:srgbClr val="A50021"/>
              </a:buClr>
            </a:pPr>
            <a:r>
              <a:rPr lang="pl-PL" altLang="pl-PL" sz="2000" b="1" dirty="0" smtClean="0"/>
              <a:t>2. Otwarcie złożonych ofert:</a:t>
            </a:r>
          </a:p>
          <a:p>
            <a:pPr>
              <a:lnSpc>
                <a:spcPct val="80000"/>
              </a:lnSpc>
              <a:buClr>
                <a:srgbClr val="A50021"/>
              </a:buClr>
            </a:pPr>
            <a:endParaRPr lang="pl-PL" altLang="pl-PL" sz="1000" b="1" u="sng" dirty="0" smtClean="0"/>
          </a:p>
          <a:p>
            <a:pPr>
              <a:lnSpc>
                <a:spcPct val="80000"/>
              </a:lnSpc>
              <a:buClr>
                <a:srgbClr val="A50021"/>
              </a:buClr>
            </a:pPr>
            <a:r>
              <a:rPr lang="pl-PL" altLang="pl-PL" sz="2000" dirty="0" smtClean="0"/>
              <a:t>	a) badanie i ocena złożonych ofert:</a:t>
            </a:r>
            <a:br>
              <a:rPr lang="pl-PL" altLang="pl-PL" sz="2000" dirty="0" smtClean="0"/>
            </a:br>
            <a:r>
              <a:rPr lang="pl-PL" altLang="pl-PL" sz="2000" dirty="0" smtClean="0"/>
              <a:t>	- badanie, czy nie zachodzą przesłanki do odrzucenia oferty – </a:t>
            </a:r>
            <a:br>
              <a:rPr lang="pl-PL" altLang="pl-PL" sz="2000" dirty="0" smtClean="0"/>
            </a:br>
            <a:r>
              <a:rPr lang="pl-PL" altLang="pl-PL" sz="2000" dirty="0" smtClean="0"/>
              <a:t>	art. 89 ust. 1 ustawy PZP,</a:t>
            </a:r>
            <a:br>
              <a:rPr lang="pl-PL" altLang="pl-PL" sz="2000" dirty="0" smtClean="0"/>
            </a:br>
            <a:r>
              <a:rPr lang="pl-PL" altLang="pl-PL" sz="2000" dirty="0" smtClean="0"/>
              <a:t>	- przyznanie punktów w ramach kryteriów wyboru oferty.</a:t>
            </a:r>
            <a:endParaRPr lang="pl-PL" altLang="pl-PL" sz="2000" b="1" u="sng" dirty="0" smtClean="0"/>
          </a:p>
          <a:p>
            <a:pPr>
              <a:lnSpc>
                <a:spcPct val="80000"/>
              </a:lnSpc>
              <a:buClr>
                <a:srgbClr val="A50021"/>
              </a:buClr>
            </a:pPr>
            <a:r>
              <a:rPr lang="pl-PL" altLang="pl-PL" sz="500" dirty="0" smtClean="0"/>
              <a:t>	</a:t>
            </a:r>
          </a:p>
          <a:p>
            <a:pPr>
              <a:lnSpc>
                <a:spcPct val="80000"/>
              </a:lnSpc>
              <a:buClr>
                <a:srgbClr val="A50021"/>
              </a:buClr>
            </a:pPr>
            <a:r>
              <a:rPr lang="pl-PL" altLang="pl-PL" sz="2000" dirty="0" smtClean="0"/>
              <a:t>	b) analiza spełniania przez Wykonawców kryteriów kwalifikacji 	podmiotowej:</a:t>
            </a:r>
            <a:br>
              <a:rPr lang="pl-PL" altLang="pl-PL" sz="2000" dirty="0" smtClean="0"/>
            </a:br>
            <a:r>
              <a:rPr lang="pl-PL" altLang="pl-PL" sz="2000" dirty="0" smtClean="0"/>
              <a:t>	- badanie, czy nie zachodzą podstawy do wykluczenia 	Wykonawcy z postępowania – obligatoryjne z art. 24 ust. 1 oraz 	fakultatywne z art. 24 ust. 5 ustawy, o ile wskaże je zamawiający,</a:t>
            </a:r>
            <a:endParaRPr lang="pl-PL" altLang="pl-PL" sz="2000" b="1" u="sng" dirty="0" smtClean="0"/>
          </a:p>
          <a:p>
            <a:pPr>
              <a:lnSpc>
                <a:spcPct val="80000"/>
              </a:lnSpc>
              <a:buClr>
                <a:srgbClr val="A50021"/>
              </a:buClr>
            </a:pPr>
            <a:r>
              <a:rPr lang="pl-PL" altLang="pl-PL" sz="2000" b="1" dirty="0" smtClean="0"/>
              <a:t>	</a:t>
            </a:r>
            <a:r>
              <a:rPr lang="pl-PL" altLang="pl-PL" sz="2000" dirty="0" smtClean="0"/>
              <a:t>- weryfikacja spełniania warunków udziału w postępowaniu,</a:t>
            </a:r>
            <a:r>
              <a:rPr lang="pl-PL" altLang="pl-PL" sz="2000" b="1" u="sng" dirty="0" smtClean="0"/>
              <a:t/>
            </a:r>
            <a:br>
              <a:rPr lang="pl-PL" altLang="pl-PL" sz="2000" b="1" u="sng" dirty="0" smtClean="0"/>
            </a:br>
            <a:r>
              <a:rPr lang="pl-PL" altLang="pl-PL" sz="500" b="1" dirty="0" smtClean="0"/>
              <a:t>	</a:t>
            </a:r>
            <a:r>
              <a:rPr lang="pl-PL" altLang="pl-PL" sz="2000" b="1" dirty="0" smtClean="0"/>
              <a:t/>
            </a:r>
            <a:br>
              <a:rPr lang="pl-PL" altLang="pl-PL" sz="2000" b="1" dirty="0" smtClean="0"/>
            </a:br>
            <a:r>
              <a:rPr lang="pl-PL" altLang="pl-PL" sz="1900" b="1" dirty="0" smtClean="0"/>
              <a:t>Uwaga: w/</a:t>
            </a:r>
            <a:r>
              <a:rPr lang="pl-PL" altLang="pl-PL" sz="1900" b="1" dirty="0" err="1" smtClean="0"/>
              <a:t>w</a:t>
            </a:r>
            <a:r>
              <a:rPr lang="pl-PL" altLang="pl-PL" sz="1900" b="1" dirty="0" smtClean="0"/>
              <a:t> czynności będą wykonywane w różny sposób, </a:t>
            </a:r>
            <a:br>
              <a:rPr lang="pl-PL" altLang="pl-PL" sz="1900" b="1" dirty="0" smtClean="0"/>
            </a:br>
            <a:r>
              <a:rPr lang="pl-PL" altLang="pl-PL" sz="1900" b="1" dirty="0" smtClean="0"/>
              <a:t>w zależności od wybranego modelu postępowania.</a:t>
            </a:r>
            <a:r>
              <a:rPr lang="pl-PL" altLang="pl-PL" sz="2000" b="1" dirty="0" smtClean="0"/>
              <a:t/>
            </a:r>
            <a:br>
              <a:rPr lang="pl-PL" altLang="pl-PL" sz="2000" b="1" dirty="0" smtClean="0"/>
            </a:br>
            <a:r>
              <a:rPr lang="pl-PL" altLang="pl-PL" sz="500" b="1" dirty="0" smtClean="0"/>
              <a:t>	</a:t>
            </a:r>
            <a:r>
              <a:rPr lang="pl-PL" altLang="pl-PL" sz="2000" b="1" dirty="0" smtClean="0"/>
              <a:t/>
            </a:r>
            <a:br>
              <a:rPr lang="pl-PL" altLang="pl-PL" sz="2000" b="1" dirty="0" smtClean="0"/>
            </a:br>
            <a:r>
              <a:rPr lang="pl-PL" altLang="pl-PL" sz="2000" b="1" dirty="0" smtClean="0"/>
              <a:t>3. Wybór najkorzystniejszej oferty</a:t>
            </a:r>
            <a:br>
              <a:rPr lang="pl-PL" altLang="pl-PL" sz="2000" b="1" dirty="0" smtClean="0"/>
            </a:br>
            <a:r>
              <a:rPr lang="pl-PL" altLang="pl-PL" sz="500" b="1" dirty="0" smtClean="0"/>
              <a:t/>
            </a:r>
            <a:br>
              <a:rPr lang="pl-PL" altLang="pl-PL" sz="500" b="1" dirty="0" smtClean="0"/>
            </a:br>
            <a:r>
              <a:rPr lang="pl-PL" altLang="pl-PL" sz="2000" b="1" dirty="0" smtClean="0"/>
              <a:t>4. Zawarcie umowy w sprawie zamówienia publicznego.</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128</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628800"/>
            <a:ext cx="7704856" cy="506600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200" b="1" u="sng" dirty="0" smtClean="0"/>
              <a:t>Przeprowadzenie postępowania o udzielenie zamówienia – </a:t>
            </a:r>
            <a:br>
              <a:rPr lang="pl-PL" altLang="pl-PL" sz="2200" b="1" u="sng" dirty="0" smtClean="0"/>
            </a:br>
            <a:r>
              <a:rPr lang="pl-PL" altLang="pl-PL" sz="2200" b="1" u="sng" dirty="0" smtClean="0"/>
              <a:t>na przykładzie trybu przetargu nieograniczonego</a:t>
            </a:r>
          </a:p>
          <a:p>
            <a:pPr>
              <a:lnSpc>
                <a:spcPct val="80000"/>
              </a:lnSpc>
              <a:buClr>
                <a:schemeClr val="tx1"/>
              </a:buClr>
            </a:pPr>
            <a:r>
              <a:rPr lang="pl-PL" altLang="pl-PL" sz="2000" b="1" dirty="0" smtClean="0"/>
              <a:t/>
            </a:r>
            <a:br>
              <a:rPr lang="pl-PL" altLang="pl-PL" sz="2000" b="1" dirty="0" smtClean="0"/>
            </a:br>
            <a:r>
              <a:rPr lang="pl-PL" altLang="pl-PL" sz="2000" b="1" dirty="0" smtClean="0"/>
              <a:t>Model I – klasyczny:</a:t>
            </a:r>
          </a:p>
          <a:p>
            <a:pPr>
              <a:lnSpc>
                <a:spcPct val="80000"/>
              </a:lnSpc>
              <a:buClr>
                <a:schemeClr val="tx1"/>
              </a:buClr>
            </a:pPr>
            <a:endParaRPr lang="pl-PL" altLang="pl-PL" sz="1000" dirty="0" smtClean="0"/>
          </a:p>
          <a:p>
            <a:pPr>
              <a:lnSpc>
                <a:spcPct val="80000"/>
              </a:lnSpc>
              <a:buClr>
                <a:schemeClr val="tx1"/>
              </a:buClr>
            </a:pPr>
            <a:r>
              <a:rPr lang="pl-PL" altLang="pl-PL" sz="2000" dirty="0" smtClean="0"/>
              <a:t>1. Zamieszczenie ogłoszenia o zamówieniu</a:t>
            </a:r>
            <a:br>
              <a:rPr lang="pl-PL" altLang="pl-PL" sz="2000" dirty="0" smtClean="0"/>
            </a:br>
            <a:r>
              <a:rPr lang="pl-PL" altLang="pl-PL" sz="1000" dirty="0" smtClean="0"/>
              <a:t/>
            </a:r>
            <a:br>
              <a:rPr lang="pl-PL" altLang="pl-PL" sz="1000" dirty="0" smtClean="0"/>
            </a:br>
            <a:r>
              <a:rPr lang="pl-PL" altLang="pl-PL" sz="2000" dirty="0" smtClean="0"/>
              <a:t>2. Oczekiwanie na złożenie ofert, pytania i odpowiedzi do SIWZ</a:t>
            </a:r>
          </a:p>
          <a:p>
            <a:pPr>
              <a:lnSpc>
                <a:spcPct val="80000"/>
              </a:lnSpc>
              <a:buClr>
                <a:schemeClr val="tx1"/>
              </a:buClr>
            </a:pPr>
            <a:endParaRPr lang="pl-PL" altLang="pl-PL" sz="1000" dirty="0" smtClean="0"/>
          </a:p>
          <a:p>
            <a:pPr>
              <a:lnSpc>
                <a:spcPct val="80000"/>
              </a:lnSpc>
              <a:buClr>
                <a:schemeClr val="tx1"/>
              </a:buClr>
            </a:pPr>
            <a:r>
              <a:rPr lang="pl-PL" altLang="pl-PL" sz="2000" dirty="0" smtClean="0"/>
              <a:t>3. Otwarcie ofert</a:t>
            </a:r>
            <a:br>
              <a:rPr lang="pl-PL" altLang="pl-PL" sz="2000" dirty="0" smtClean="0"/>
            </a:br>
            <a:r>
              <a:rPr lang="pl-PL" altLang="pl-PL" sz="1000" dirty="0" smtClean="0"/>
              <a:t/>
            </a:r>
            <a:br>
              <a:rPr lang="pl-PL" altLang="pl-PL" sz="1000" dirty="0" smtClean="0"/>
            </a:br>
            <a:r>
              <a:rPr lang="pl-PL" altLang="pl-PL" sz="2000" dirty="0" smtClean="0"/>
              <a:t>4. Badanie i ocena ofert – weryfikacja pod kątem przesłanek z art. 89:</a:t>
            </a:r>
          </a:p>
          <a:p>
            <a:pPr>
              <a:lnSpc>
                <a:spcPct val="80000"/>
              </a:lnSpc>
              <a:buClr>
                <a:schemeClr val="tx1"/>
              </a:buClr>
            </a:pPr>
            <a:r>
              <a:rPr lang="pl-PL" altLang="pl-PL" sz="2000" dirty="0" smtClean="0"/>
              <a:t>	a) wyjaśnienia treści oferty w trybie art. 87 ust. 1,</a:t>
            </a:r>
            <a:br>
              <a:rPr lang="pl-PL" altLang="pl-PL" sz="2000" dirty="0" smtClean="0"/>
            </a:br>
            <a:r>
              <a:rPr lang="pl-PL" altLang="pl-PL" sz="2000" dirty="0" smtClean="0"/>
              <a:t>	b) poprawa omyłek w trybie art. 87 ust. 2 </a:t>
            </a:r>
            <a:r>
              <a:rPr lang="pl-PL" altLang="pl-PL" sz="2000" dirty="0" err="1" smtClean="0"/>
              <a:t>pkt</a:t>
            </a:r>
            <a:r>
              <a:rPr lang="pl-PL" altLang="pl-PL" sz="2000" dirty="0" smtClean="0"/>
              <a:t> 1-3,</a:t>
            </a:r>
          </a:p>
          <a:p>
            <a:pPr>
              <a:lnSpc>
                <a:spcPct val="80000"/>
              </a:lnSpc>
              <a:buClr>
                <a:schemeClr val="tx1"/>
              </a:buClr>
            </a:pPr>
            <a:r>
              <a:rPr lang="pl-PL" altLang="pl-PL" sz="2000" dirty="0" smtClean="0"/>
              <a:t>	c) wyjaśnienia ceny rażąco niskiej – art. 90 ust. 1,</a:t>
            </a:r>
          </a:p>
          <a:p>
            <a:pPr>
              <a:lnSpc>
                <a:spcPct val="80000"/>
              </a:lnSpc>
              <a:buClr>
                <a:schemeClr val="tx1"/>
              </a:buClr>
            </a:pPr>
            <a:endParaRPr lang="pl-PL" altLang="pl-PL" sz="1000" dirty="0" smtClean="0"/>
          </a:p>
          <a:p>
            <a:pPr>
              <a:lnSpc>
                <a:spcPct val="80000"/>
              </a:lnSpc>
              <a:buClr>
                <a:schemeClr val="tx1"/>
              </a:buClr>
            </a:pPr>
            <a:r>
              <a:rPr lang="pl-PL" altLang="pl-PL" sz="2000" dirty="0" smtClean="0"/>
              <a:t>5. Badanie wykonawców na podstawie złożonych oświadczeń/powyżej kwoty unijnej Jednolitego Europejskiego Dokumentu Zamówienia, stanowiących wstępne potwierdzenie braku podstaw do wykluczenia oraz spełniania warunków udziału w postępowaniu:</a:t>
            </a:r>
          </a:p>
          <a:p>
            <a:pPr>
              <a:lnSpc>
                <a:spcPct val="80000"/>
              </a:lnSpc>
              <a:buClr>
                <a:schemeClr val="tx1"/>
              </a:buClr>
            </a:pPr>
            <a:r>
              <a:rPr lang="pl-PL" altLang="pl-PL" sz="1000" dirty="0" smtClean="0"/>
              <a:t>	</a:t>
            </a:r>
            <a:br>
              <a:rPr lang="pl-PL" altLang="pl-PL" sz="1000" dirty="0" smtClean="0"/>
            </a:br>
            <a:r>
              <a:rPr lang="pl-PL" altLang="pl-PL" sz="2000" dirty="0" smtClean="0"/>
              <a:t>	a) wezwania do złożenia/uzupełnienia/poprawienia w trybie </a:t>
            </a:r>
            <a:br>
              <a:rPr lang="pl-PL" altLang="pl-PL" sz="2000" dirty="0" smtClean="0"/>
            </a:br>
            <a:r>
              <a:rPr lang="pl-PL" altLang="pl-PL" sz="2000" dirty="0" smtClean="0"/>
              <a:t>	art. 26 ust. 3 i 3a</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129</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1708359"/>
            <a:ext cx="7632700" cy="4973669"/>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r>
              <a:rPr lang="en-GB" altLang="pl-PL" sz="2400" b="1" dirty="0"/>
              <a:t>ROZPORZĄDZENIA UNIJNE:</a:t>
            </a:r>
            <a:endParaRPr lang="pl-PL" altLang="pl-PL" sz="2400" b="1" dirty="0"/>
          </a:p>
          <a:p>
            <a:pPr>
              <a:lnSpc>
                <a:spcPct val="80000"/>
              </a:lnSpc>
              <a:buClr>
                <a:schemeClr val="tx1"/>
              </a:buClr>
            </a:pPr>
            <a:endParaRPr lang="pl-PL" altLang="pl-PL" sz="1000" dirty="0"/>
          </a:p>
          <a:p>
            <a:pPr>
              <a:buClr>
                <a:schemeClr val="tx1"/>
              </a:buClr>
            </a:pPr>
            <a:r>
              <a:rPr lang="pl-PL" altLang="pl-PL" sz="2000" dirty="0"/>
              <a:t>6.	Rozporządzenie Wykonawcze Komisji (UE) 2015/1986 z dnia </a:t>
            </a:r>
            <a:br>
              <a:rPr lang="pl-PL" altLang="pl-PL" sz="2000" dirty="0"/>
            </a:br>
            <a:r>
              <a:rPr lang="pl-PL" altLang="pl-PL" sz="2000" dirty="0" smtClean="0"/>
              <a:t>	11 </a:t>
            </a:r>
            <a:r>
              <a:rPr lang="pl-PL" altLang="pl-PL" sz="2000" dirty="0"/>
              <a:t>listopada 2015 r. ustanawiające standardowe formularze do </a:t>
            </a:r>
            <a:r>
              <a:rPr lang="pl-PL" altLang="pl-PL" sz="2000" dirty="0" smtClean="0"/>
              <a:t>	publikacji </a:t>
            </a:r>
            <a:r>
              <a:rPr lang="pl-PL" altLang="pl-PL" sz="2000" dirty="0"/>
              <a:t>ogłoszeń w dziedzinie zamówień publicznych i </a:t>
            </a:r>
            <a:r>
              <a:rPr lang="pl-PL" altLang="pl-PL" sz="2000" dirty="0" smtClean="0"/>
              <a:t>	uchylające </a:t>
            </a:r>
            <a:r>
              <a:rPr lang="pl-PL" altLang="pl-PL" sz="2000" dirty="0"/>
              <a:t>rozporządzenie wykonawcze (UE) nr 842/2011</a:t>
            </a:r>
            <a:br>
              <a:rPr lang="pl-PL" altLang="pl-PL" sz="2000" dirty="0"/>
            </a:br>
            <a:endParaRPr lang="pl-PL" altLang="pl-PL" sz="1000" u="sng" dirty="0"/>
          </a:p>
          <a:p>
            <a:pPr>
              <a:buClr>
                <a:schemeClr val="tx1"/>
              </a:buClr>
            </a:pPr>
            <a:r>
              <a:rPr lang="pl-PL" altLang="pl-PL" sz="2000" dirty="0"/>
              <a:t>7.	Rozporządzenie Wykonawcze Komisji (UE) 2016/7 z dnia 5 </a:t>
            </a:r>
            <a:r>
              <a:rPr lang="pl-PL" altLang="pl-PL" sz="2000" dirty="0" smtClean="0"/>
              <a:t>	stycznia </a:t>
            </a:r>
            <a:r>
              <a:rPr lang="pl-PL" altLang="pl-PL" sz="2000" dirty="0"/>
              <a:t>2016 r. ustanawiające standardowy formularz </a:t>
            </a:r>
            <a:r>
              <a:rPr lang="pl-PL" altLang="pl-PL" sz="2000" dirty="0" smtClean="0"/>
              <a:t>	jednolitego </a:t>
            </a:r>
            <a:r>
              <a:rPr lang="pl-PL" altLang="pl-PL" sz="2000" dirty="0"/>
              <a:t>europejskiego dokumentu zamówieniowego </a:t>
            </a:r>
            <a:br>
              <a:rPr lang="pl-PL" altLang="pl-PL" sz="2000" dirty="0"/>
            </a:br>
            <a:endParaRPr lang="pl-PL" altLang="pl-PL" sz="1000" dirty="0"/>
          </a:p>
          <a:p>
            <a:pPr>
              <a:buClr>
                <a:schemeClr val="tx1"/>
              </a:buClr>
            </a:pPr>
            <a:r>
              <a:rPr lang="pl-PL" altLang="pl-PL" sz="2000" dirty="0"/>
              <a:t>8.	</a:t>
            </a:r>
            <a:r>
              <a:rPr lang="en-GB" altLang="pl-PL" sz="2000" dirty="0" err="1"/>
              <a:t>Rozporz</a:t>
            </a:r>
            <a:r>
              <a:rPr lang="pl-PL" altLang="pl-PL" sz="2000" dirty="0"/>
              <a:t>ą</a:t>
            </a:r>
            <a:r>
              <a:rPr lang="en-GB" altLang="pl-PL" sz="2000" dirty="0" err="1"/>
              <a:t>dzenie</a:t>
            </a:r>
            <a:r>
              <a:rPr lang="en-GB" altLang="pl-PL" sz="2000" dirty="0"/>
              <a:t> </a:t>
            </a:r>
            <a:r>
              <a:rPr lang="pl-PL" altLang="pl-PL" sz="2000" dirty="0"/>
              <a:t>Komisji </a:t>
            </a:r>
            <a:r>
              <a:rPr lang="en-GB" altLang="pl-PL" sz="2000" dirty="0"/>
              <a:t>(WE) </a:t>
            </a:r>
            <a:r>
              <a:rPr lang="pl-PL" altLang="pl-PL" sz="2000" dirty="0"/>
              <a:t>nr </a:t>
            </a:r>
            <a:r>
              <a:rPr lang="en-GB" altLang="pl-PL" sz="2000" dirty="0"/>
              <a:t>21</a:t>
            </a:r>
            <a:r>
              <a:rPr lang="pl-PL" altLang="pl-PL" sz="2000" dirty="0"/>
              <a:t>3</a:t>
            </a:r>
            <a:r>
              <a:rPr lang="en-GB" altLang="pl-PL" sz="2000" dirty="0"/>
              <a:t>/200</a:t>
            </a:r>
            <a:r>
              <a:rPr lang="pl-PL" altLang="pl-PL" sz="2000" dirty="0"/>
              <a:t>8</a:t>
            </a:r>
            <a:r>
              <a:rPr lang="en-GB" altLang="pl-PL" sz="2000" dirty="0"/>
              <a:t> z </a:t>
            </a:r>
            <a:r>
              <a:rPr lang="en-GB" altLang="pl-PL" sz="2000" dirty="0" err="1"/>
              <a:t>dnia</a:t>
            </a:r>
            <a:r>
              <a:rPr lang="en-GB" altLang="pl-PL" sz="2000" dirty="0"/>
              <a:t> </a:t>
            </a:r>
            <a:r>
              <a:rPr lang="pl-PL" altLang="pl-PL" sz="2000" dirty="0"/>
              <a:t>28 listopada </a:t>
            </a:r>
            <a:r>
              <a:rPr lang="pl-PL" altLang="pl-PL" sz="2000" dirty="0" smtClean="0"/>
              <a:t>	</a:t>
            </a:r>
            <a:r>
              <a:rPr lang="en-GB" altLang="pl-PL" sz="2000" dirty="0" smtClean="0"/>
              <a:t>200</a:t>
            </a:r>
            <a:r>
              <a:rPr lang="pl-PL" altLang="pl-PL" sz="2000" dirty="0"/>
              <a:t>7</a:t>
            </a:r>
            <a:r>
              <a:rPr lang="en-GB" altLang="pl-PL" sz="2000" dirty="0"/>
              <a:t> r. </a:t>
            </a:r>
            <a:r>
              <a:rPr lang="pl-PL" altLang="pl-PL" sz="2000" dirty="0"/>
              <a:t>zmieniające rozporządzenie (WE) nr 2195/2002 </a:t>
            </a:r>
            <a:r>
              <a:rPr lang="pl-PL" altLang="pl-PL" sz="2000" dirty="0" smtClean="0"/>
              <a:t>	Parlamentu </a:t>
            </a:r>
            <a:r>
              <a:rPr lang="pl-PL" altLang="pl-PL" sz="2000" dirty="0"/>
              <a:t>Europejskiego i Rady </a:t>
            </a:r>
            <a:r>
              <a:rPr lang="en-GB" altLang="pl-PL" sz="2000" dirty="0"/>
              <a:t>w </a:t>
            </a:r>
            <a:r>
              <a:rPr lang="en-GB" altLang="pl-PL" sz="2000" dirty="0" err="1"/>
              <a:t>sprawie</a:t>
            </a:r>
            <a:r>
              <a:rPr lang="en-GB" altLang="pl-PL" sz="2000" dirty="0"/>
              <a:t> </a:t>
            </a:r>
            <a:r>
              <a:rPr lang="en-GB" altLang="pl-PL" sz="2000" dirty="0" err="1"/>
              <a:t>Wspólnego</a:t>
            </a:r>
            <a:r>
              <a:rPr lang="en-GB" altLang="pl-PL" sz="2000" dirty="0"/>
              <a:t> </a:t>
            </a:r>
            <a:r>
              <a:rPr lang="en-GB" altLang="pl-PL" sz="2000" dirty="0" err="1"/>
              <a:t>Słownika</a:t>
            </a:r>
            <a:r>
              <a:rPr lang="en-GB" altLang="pl-PL" sz="2000" dirty="0"/>
              <a:t> </a:t>
            </a:r>
            <a:r>
              <a:rPr lang="pl-PL" altLang="pl-PL" sz="2000" dirty="0" smtClean="0"/>
              <a:t>	</a:t>
            </a:r>
            <a:r>
              <a:rPr lang="en-GB" altLang="pl-PL" sz="2000" dirty="0" err="1" smtClean="0"/>
              <a:t>Zamówień</a:t>
            </a:r>
            <a:r>
              <a:rPr lang="en-GB" altLang="pl-PL" sz="2000" dirty="0" smtClean="0"/>
              <a:t> </a:t>
            </a:r>
            <a:r>
              <a:rPr lang="pl-PL" altLang="pl-PL" sz="2000" dirty="0"/>
              <a:t>(CPV) oraz Dyrektywy 2004/17/WE i 2004/18/WE </a:t>
            </a:r>
            <a:r>
              <a:rPr lang="pl-PL" altLang="pl-PL" sz="2000" dirty="0" smtClean="0"/>
              <a:t>	Parlamentu </a:t>
            </a:r>
            <a:r>
              <a:rPr lang="pl-PL" altLang="pl-PL" sz="2000" dirty="0"/>
              <a:t>Europejskiego i Rady dotyczące procedur udzielania </a:t>
            </a:r>
            <a:r>
              <a:rPr lang="pl-PL" altLang="pl-PL" sz="2000" dirty="0" smtClean="0"/>
              <a:t>	zamówień </a:t>
            </a:r>
            <a:r>
              <a:rPr lang="pl-PL" altLang="pl-PL" sz="2000" dirty="0"/>
              <a:t>publicznych w zakresie zmiany CPV</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a:t>
            </a:fld>
            <a:endParaRPr lang="pl-PL" altLang="pl-PL" dirty="0">
              <a:solidFill>
                <a:schemeClr val="accent3">
                  <a:lumMod val="75000"/>
                </a:schemeClr>
              </a:solidFill>
            </a:endParaRPr>
          </a:p>
        </p:txBody>
      </p:sp>
      <p:sp>
        <p:nvSpPr>
          <p:cNvPr id="7" name="TextBox 1"/>
          <p:cNvSpPr txBox="1"/>
          <p:nvPr/>
        </p:nvSpPr>
        <p:spPr>
          <a:xfrm>
            <a:off x="251520" y="692696"/>
            <a:ext cx="5112568" cy="1015663"/>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PRAWO WSPÓLNOTOWE W ZAKRESIE ZAMÓWIEŃ PUBLICZNYCH</a:t>
            </a:r>
          </a:p>
        </p:txBody>
      </p:sp>
    </p:spTree>
    <p:extLst>
      <p:ext uri="{BB962C8B-B14F-4D97-AF65-F5344CB8AC3E}">
        <p14:creationId xmlns="" xmlns:p14="http://schemas.microsoft.com/office/powerpoint/2010/main" val="87960240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628800"/>
            <a:ext cx="7704856" cy="494289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200" b="1" u="sng" dirty="0" smtClean="0"/>
              <a:t>Przeprowadzenie postępowania o udzielenie zamówienia – </a:t>
            </a:r>
            <a:br>
              <a:rPr lang="pl-PL" altLang="pl-PL" sz="2200" b="1" u="sng" dirty="0" smtClean="0"/>
            </a:br>
            <a:r>
              <a:rPr lang="pl-PL" altLang="pl-PL" sz="2200" b="1" u="sng" dirty="0" smtClean="0"/>
              <a:t>na przykładzie trybu przetargu nieograniczonego</a:t>
            </a:r>
          </a:p>
          <a:p>
            <a:pPr>
              <a:lnSpc>
                <a:spcPct val="80000"/>
              </a:lnSpc>
              <a:buClr>
                <a:schemeClr val="tx1"/>
              </a:buClr>
            </a:pPr>
            <a:r>
              <a:rPr lang="pl-PL" altLang="pl-PL" sz="2000" b="1" dirty="0" smtClean="0"/>
              <a:t/>
            </a:r>
            <a:br>
              <a:rPr lang="pl-PL" altLang="pl-PL" sz="2000" b="1" dirty="0" smtClean="0"/>
            </a:br>
            <a:r>
              <a:rPr lang="pl-PL" altLang="pl-PL" sz="2000" b="1" dirty="0" smtClean="0"/>
              <a:t>Model I – klasyczny:</a:t>
            </a:r>
            <a:r>
              <a:rPr lang="pl-PL" altLang="pl-PL" sz="2000" dirty="0" smtClean="0"/>
              <a:t/>
            </a:r>
            <a:br>
              <a:rPr lang="pl-PL" altLang="pl-PL" sz="2000" dirty="0" smtClean="0"/>
            </a:br>
            <a:endParaRPr lang="pl-PL" altLang="pl-PL" sz="1000" dirty="0" smtClean="0"/>
          </a:p>
          <a:p>
            <a:pPr>
              <a:lnSpc>
                <a:spcPct val="80000"/>
              </a:lnSpc>
              <a:buClr>
                <a:schemeClr val="tx1"/>
              </a:buClr>
            </a:pPr>
            <a:r>
              <a:rPr lang="pl-PL" altLang="pl-PL" sz="2000" dirty="0" smtClean="0"/>
              <a:t>6. Przyznanie poszczególnym ofertom (niepodlegającym odrzuceniu)  punktów w ramach ustalonych kryteriów wyboru najkorzystniejszej oferty.</a:t>
            </a:r>
          </a:p>
          <a:p>
            <a:pPr>
              <a:lnSpc>
                <a:spcPct val="80000"/>
              </a:lnSpc>
              <a:buClr>
                <a:schemeClr val="tx1"/>
              </a:buClr>
            </a:pPr>
            <a:endParaRPr lang="pl-PL" altLang="pl-PL" sz="1000" dirty="0" smtClean="0"/>
          </a:p>
          <a:p>
            <a:pPr>
              <a:lnSpc>
                <a:spcPct val="80000"/>
              </a:lnSpc>
              <a:buClr>
                <a:schemeClr val="tx1"/>
              </a:buClr>
            </a:pPr>
            <a:r>
              <a:rPr lang="pl-PL" altLang="pl-PL" sz="2000" dirty="0" smtClean="0"/>
              <a:t>7. Wezwanie w trybie art. 26 ust. 1 lub ust. 2 wykonawcy, który uzyskał najwyższą ocenę,  do złożenia oświadczeń i dokumentów na potwierdzenie spełniania warunków udziału w postępowaniu oraz braku podstaw do wykluczenia.</a:t>
            </a:r>
          </a:p>
          <a:p>
            <a:pPr>
              <a:lnSpc>
                <a:spcPct val="80000"/>
              </a:lnSpc>
              <a:buClr>
                <a:schemeClr val="tx1"/>
              </a:buClr>
            </a:pPr>
            <a:endParaRPr lang="pl-PL" altLang="pl-PL" sz="1000" dirty="0" smtClean="0"/>
          </a:p>
          <a:p>
            <a:pPr>
              <a:lnSpc>
                <a:spcPct val="80000"/>
              </a:lnSpc>
              <a:buClr>
                <a:schemeClr val="tx1"/>
              </a:buClr>
            </a:pPr>
            <a:r>
              <a:rPr lang="pl-PL" altLang="pl-PL" sz="2000" dirty="0" smtClean="0"/>
              <a:t>8. W przypadku braku złożenia – wezwanie w trybie art. 26 ust. 3 do złożenia/uzupełnienia/poprawienia.</a:t>
            </a:r>
          </a:p>
          <a:p>
            <a:pPr>
              <a:lnSpc>
                <a:spcPct val="80000"/>
              </a:lnSpc>
              <a:buClr>
                <a:schemeClr val="tx1"/>
              </a:buClr>
            </a:pPr>
            <a:endParaRPr lang="pl-PL" altLang="pl-PL" sz="1000" dirty="0" smtClean="0"/>
          </a:p>
          <a:p>
            <a:pPr>
              <a:lnSpc>
                <a:spcPct val="80000"/>
              </a:lnSpc>
              <a:buClr>
                <a:schemeClr val="tx1"/>
              </a:buClr>
            </a:pPr>
            <a:r>
              <a:rPr lang="pl-PL" altLang="pl-PL" sz="2000" dirty="0" smtClean="0"/>
              <a:t>9. W razie niewykazania  braku podstaw do wykluczenia/spełniania warunków, ponowna ocena ofert (punktacja) i podjęcie działań z </a:t>
            </a:r>
            <a:r>
              <a:rPr lang="pl-PL" altLang="pl-PL" sz="2000" dirty="0" err="1" smtClean="0"/>
              <a:t>pkt</a:t>
            </a:r>
            <a:r>
              <a:rPr lang="pl-PL" altLang="pl-PL" sz="2000" dirty="0" smtClean="0"/>
              <a:t> 7</a:t>
            </a:r>
            <a:br>
              <a:rPr lang="pl-PL" altLang="pl-PL" sz="2000" dirty="0" smtClean="0"/>
            </a:br>
            <a:r>
              <a:rPr lang="pl-PL" altLang="pl-PL" sz="2000" dirty="0" smtClean="0"/>
              <a:t>i 8. I tak dalej, aż do skutku.</a:t>
            </a:r>
            <a:endParaRPr lang="pl-PL" altLang="pl-PL" sz="2000" dirty="0" smtClean="0">
              <a:sym typeface="Wingdings" pitchFamily="2" charset="2"/>
            </a:endParaRPr>
          </a:p>
          <a:p>
            <a:pPr>
              <a:lnSpc>
                <a:spcPct val="80000"/>
              </a:lnSpc>
              <a:buClr>
                <a:schemeClr val="tx1"/>
              </a:buClr>
            </a:pPr>
            <a:endParaRPr lang="pl-PL" altLang="pl-PL" sz="1000" dirty="0" smtClean="0">
              <a:sym typeface="Wingdings" pitchFamily="2" charset="2"/>
            </a:endParaRPr>
          </a:p>
          <a:p>
            <a:pPr>
              <a:lnSpc>
                <a:spcPct val="80000"/>
              </a:lnSpc>
              <a:buClr>
                <a:schemeClr val="tx1"/>
              </a:buClr>
            </a:pPr>
            <a:r>
              <a:rPr lang="pl-PL" altLang="pl-PL" sz="2000" dirty="0" smtClean="0">
                <a:sym typeface="Wingdings" pitchFamily="2" charset="2"/>
              </a:rPr>
              <a:t>10. Dokonanie wyboru oferty.</a:t>
            </a:r>
            <a:endParaRPr lang="pl-PL" altLang="pl-PL" sz="2000" dirty="0">
              <a:sym typeface="Wingdings" pitchFamily="2" charset="2"/>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130</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6"/>
            <a:ext cx="7704856" cy="43273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200" b="1" u="sng" dirty="0" smtClean="0"/>
              <a:t>Przeprowadzenie postępowania o udzielenie zamówienia – </a:t>
            </a:r>
            <a:br>
              <a:rPr lang="pl-PL" altLang="pl-PL" sz="2200" b="1" u="sng" dirty="0" smtClean="0"/>
            </a:br>
            <a:r>
              <a:rPr lang="pl-PL" altLang="pl-PL" sz="2200" b="1" u="sng" dirty="0" smtClean="0"/>
              <a:t>na przykładzie trybu przetargu nieograniczonego</a:t>
            </a:r>
          </a:p>
          <a:p>
            <a:pPr>
              <a:lnSpc>
                <a:spcPct val="80000"/>
              </a:lnSpc>
              <a:buClr>
                <a:schemeClr val="tx1"/>
              </a:buClr>
            </a:pPr>
            <a:r>
              <a:rPr lang="pl-PL" altLang="pl-PL" sz="2000" b="1" dirty="0" smtClean="0"/>
              <a:t/>
            </a:r>
            <a:br>
              <a:rPr lang="pl-PL" altLang="pl-PL" sz="2000" b="1" dirty="0" smtClean="0"/>
            </a:br>
            <a:r>
              <a:rPr lang="pl-PL" altLang="pl-PL" sz="2000" b="1" dirty="0" smtClean="0"/>
              <a:t>Model II, w oparciu o art. 24aa ustawy </a:t>
            </a:r>
            <a:r>
              <a:rPr lang="pl-PL" altLang="pl-PL" sz="2000" b="1" dirty="0" err="1" smtClean="0"/>
              <a:t>Pzp</a:t>
            </a:r>
            <a:r>
              <a:rPr lang="pl-PL" altLang="pl-PL" sz="2000" b="1" dirty="0" smtClean="0"/>
              <a:t> – </a:t>
            </a:r>
            <a:br>
              <a:rPr lang="pl-PL" altLang="pl-PL" sz="2000" b="1" dirty="0" smtClean="0"/>
            </a:br>
            <a:r>
              <a:rPr lang="pl-PL" altLang="pl-PL" sz="2000" b="1" dirty="0" smtClean="0"/>
              <a:t>tzw. procedura odwrócona:</a:t>
            </a:r>
          </a:p>
          <a:p>
            <a:pPr>
              <a:lnSpc>
                <a:spcPct val="80000"/>
              </a:lnSpc>
              <a:buClr>
                <a:schemeClr val="tx1"/>
              </a:buClr>
            </a:pPr>
            <a:endParaRPr lang="pl-PL" altLang="pl-PL" sz="2000" dirty="0" smtClean="0"/>
          </a:p>
          <a:p>
            <a:pPr>
              <a:lnSpc>
                <a:spcPct val="80000"/>
              </a:lnSpc>
              <a:buClr>
                <a:schemeClr val="tx1"/>
              </a:buClr>
            </a:pPr>
            <a:r>
              <a:rPr lang="pl-PL" altLang="pl-PL" sz="2000" dirty="0" smtClean="0"/>
              <a:t>1. Zamieszczenie ogłoszenia o zamówieniu</a:t>
            </a:r>
            <a:br>
              <a:rPr lang="pl-PL" altLang="pl-PL" sz="2000" dirty="0" smtClean="0"/>
            </a:br>
            <a:r>
              <a:rPr lang="pl-PL" altLang="pl-PL" sz="1000" dirty="0" smtClean="0"/>
              <a:t/>
            </a:r>
            <a:br>
              <a:rPr lang="pl-PL" altLang="pl-PL" sz="1000" dirty="0" smtClean="0"/>
            </a:br>
            <a:r>
              <a:rPr lang="pl-PL" altLang="pl-PL" sz="2000" dirty="0" smtClean="0"/>
              <a:t>2. Oczekiwanie na złożenie ofert, pytania i odpowiedzi do SIWZ</a:t>
            </a:r>
          </a:p>
          <a:p>
            <a:pPr>
              <a:lnSpc>
                <a:spcPct val="80000"/>
              </a:lnSpc>
              <a:buClr>
                <a:schemeClr val="tx1"/>
              </a:buClr>
            </a:pPr>
            <a:endParaRPr lang="pl-PL" altLang="pl-PL" sz="1000" dirty="0" smtClean="0"/>
          </a:p>
          <a:p>
            <a:pPr>
              <a:lnSpc>
                <a:spcPct val="80000"/>
              </a:lnSpc>
              <a:buClr>
                <a:schemeClr val="tx1"/>
              </a:buClr>
            </a:pPr>
            <a:r>
              <a:rPr lang="pl-PL" altLang="pl-PL" sz="2000" dirty="0" smtClean="0"/>
              <a:t>3. Otwarcie ofert</a:t>
            </a:r>
            <a:br>
              <a:rPr lang="pl-PL" altLang="pl-PL" sz="2000" dirty="0" smtClean="0"/>
            </a:br>
            <a:r>
              <a:rPr lang="pl-PL" altLang="pl-PL" sz="1000" dirty="0" smtClean="0"/>
              <a:t/>
            </a:r>
            <a:br>
              <a:rPr lang="pl-PL" altLang="pl-PL" sz="1000" dirty="0" smtClean="0"/>
            </a:br>
            <a:r>
              <a:rPr lang="pl-PL" altLang="pl-PL" sz="2000" dirty="0" smtClean="0"/>
              <a:t>4. Badanie i ocena ofert - weryfikacja pod kątem przesłanek z art. 89:</a:t>
            </a:r>
          </a:p>
          <a:p>
            <a:pPr>
              <a:lnSpc>
                <a:spcPct val="80000"/>
              </a:lnSpc>
              <a:buClr>
                <a:schemeClr val="tx1"/>
              </a:buClr>
            </a:pPr>
            <a:r>
              <a:rPr lang="pl-PL" altLang="pl-PL" sz="2000" dirty="0" smtClean="0"/>
              <a:t>	a) wyjaśnienia treści oferty w trybie art. 87 ust. 1,</a:t>
            </a:r>
            <a:br>
              <a:rPr lang="pl-PL" altLang="pl-PL" sz="2000" dirty="0" smtClean="0"/>
            </a:br>
            <a:r>
              <a:rPr lang="pl-PL" altLang="pl-PL" sz="2000" dirty="0" smtClean="0"/>
              <a:t>	b) poprawa omyłek w trybie art. 87 ust. 2 </a:t>
            </a:r>
            <a:r>
              <a:rPr lang="pl-PL" altLang="pl-PL" sz="2000" dirty="0" err="1" smtClean="0"/>
              <a:t>pkt</a:t>
            </a:r>
            <a:r>
              <a:rPr lang="pl-PL" altLang="pl-PL" sz="2000" dirty="0" smtClean="0"/>
              <a:t> 1-3,</a:t>
            </a:r>
          </a:p>
          <a:p>
            <a:pPr>
              <a:lnSpc>
                <a:spcPct val="80000"/>
              </a:lnSpc>
              <a:buClr>
                <a:schemeClr val="tx1"/>
              </a:buClr>
            </a:pPr>
            <a:r>
              <a:rPr lang="pl-PL" altLang="pl-PL" sz="2000" dirty="0" smtClean="0"/>
              <a:t>	c) wyjaśnienia ceny rażąco niskiej – art. 90 ust. 1,</a:t>
            </a:r>
          </a:p>
          <a:p>
            <a:pPr>
              <a:lnSpc>
                <a:spcPct val="80000"/>
              </a:lnSpc>
              <a:buClr>
                <a:schemeClr val="tx1"/>
              </a:buClr>
            </a:pPr>
            <a:endParaRPr lang="pl-PL" altLang="pl-PL" sz="2000" dirty="0" smtClean="0"/>
          </a:p>
          <a:p>
            <a:pPr>
              <a:lnSpc>
                <a:spcPct val="80000"/>
              </a:lnSpc>
              <a:buClr>
                <a:schemeClr val="tx1"/>
              </a:buClr>
            </a:pPr>
            <a:r>
              <a:rPr lang="pl-PL" altLang="pl-PL" sz="2000" b="1" u="sng" dirty="0" smtClean="0"/>
              <a:t>Pomijamy procedurę badania wykonawców, opisaną w </a:t>
            </a:r>
            <a:r>
              <a:rPr lang="pl-PL" altLang="pl-PL" sz="2000" b="1" u="sng" dirty="0" err="1" smtClean="0"/>
              <a:t>pkt</a:t>
            </a:r>
            <a:r>
              <a:rPr lang="pl-PL" altLang="pl-PL" sz="2000" b="1" u="sng" dirty="0" smtClean="0"/>
              <a:t> 5 Modelu I!</a:t>
            </a:r>
            <a:endParaRPr lang="pl-PL" altLang="pl-PL" sz="2000" b="1" u="sng"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131</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6"/>
            <a:ext cx="7704856" cy="494289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200" b="1" u="sng" dirty="0" smtClean="0"/>
              <a:t>Przeprowadzenie postępowania o udzielenie zamówienia – </a:t>
            </a:r>
            <a:br>
              <a:rPr lang="pl-PL" altLang="pl-PL" sz="2200" b="1" u="sng" dirty="0" smtClean="0"/>
            </a:br>
            <a:r>
              <a:rPr lang="pl-PL" altLang="pl-PL" sz="2200" b="1" u="sng" dirty="0" smtClean="0"/>
              <a:t>na przykładzie trybu przetargu nieograniczonego</a:t>
            </a:r>
          </a:p>
          <a:p>
            <a:pPr>
              <a:lnSpc>
                <a:spcPct val="80000"/>
              </a:lnSpc>
              <a:buClr>
                <a:schemeClr val="tx1"/>
              </a:buClr>
            </a:pPr>
            <a:r>
              <a:rPr lang="pl-PL" altLang="pl-PL" sz="1000" b="1" dirty="0" smtClean="0"/>
              <a:t/>
            </a:r>
            <a:br>
              <a:rPr lang="pl-PL" altLang="pl-PL" sz="1000" b="1" dirty="0" smtClean="0"/>
            </a:br>
            <a:r>
              <a:rPr lang="pl-PL" altLang="pl-PL" sz="2000" b="1" dirty="0" smtClean="0"/>
              <a:t> Model II, w oparciu o art. 24aa ustawy –  tzw. procedura odwrócona:</a:t>
            </a:r>
            <a:r>
              <a:rPr lang="pl-PL" altLang="pl-PL" sz="2000" dirty="0" smtClean="0"/>
              <a:t/>
            </a:r>
            <a:br>
              <a:rPr lang="pl-PL" altLang="pl-PL" sz="2000" dirty="0" smtClean="0"/>
            </a:br>
            <a:endParaRPr lang="pl-PL" altLang="pl-PL" sz="1000" dirty="0" smtClean="0"/>
          </a:p>
          <a:p>
            <a:pPr>
              <a:lnSpc>
                <a:spcPct val="80000"/>
              </a:lnSpc>
              <a:buClr>
                <a:schemeClr val="tx1"/>
              </a:buClr>
            </a:pPr>
            <a:r>
              <a:rPr lang="pl-PL" altLang="pl-PL" sz="2000" dirty="0" smtClean="0"/>
              <a:t>5. Przyznanie poszczególnym ofertom (niepodlegającym odrzuceniu)  punktów w ramach ustalonych kryteriów wyboru najkorzystniejszej oferty.</a:t>
            </a:r>
          </a:p>
          <a:p>
            <a:pPr>
              <a:lnSpc>
                <a:spcPct val="80000"/>
              </a:lnSpc>
              <a:buClr>
                <a:schemeClr val="tx1"/>
              </a:buClr>
            </a:pPr>
            <a:endParaRPr lang="pl-PL" altLang="pl-PL" sz="1000" dirty="0" smtClean="0"/>
          </a:p>
          <a:p>
            <a:pPr>
              <a:lnSpc>
                <a:spcPct val="80000"/>
              </a:lnSpc>
              <a:buClr>
                <a:schemeClr val="tx1"/>
              </a:buClr>
            </a:pPr>
            <a:r>
              <a:rPr lang="pl-PL" altLang="pl-PL" sz="2000" dirty="0" smtClean="0"/>
              <a:t>6. Wezwanie w trybie art. 26 ust. 1 lub ust. 2 wykonawcy, który uzyskał najwyższą ocenę,  do złożenia oświadczeń i dokumentów na potwierdzenie spełniania warunków udziału w postępowaniu oraz braku podstaw do wykluczenia.</a:t>
            </a:r>
          </a:p>
          <a:p>
            <a:pPr>
              <a:lnSpc>
                <a:spcPct val="80000"/>
              </a:lnSpc>
              <a:buClr>
                <a:schemeClr val="tx1"/>
              </a:buClr>
            </a:pPr>
            <a:endParaRPr lang="pl-PL" altLang="pl-PL" sz="1000" dirty="0" smtClean="0"/>
          </a:p>
          <a:p>
            <a:pPr>
              <a:lnSpc>
                <a:spcPct val="80000"/>
              </a:lnSpc>
              <a:buClr>
                <a:schemeClr val="tx1"/>
              </a:buClr>
            </a:pPr>
            <a:r>
              <a:rPr lang="pl-PL" altLang="pl-PL" sz="2000" dirty="0" smtClean="0"/>
              <a:t>7. W przypadku braku złożenia – wezwanie w trybie art. 26 ust. 3 do złożenia/uzupełnienia/poprawienia.</a:t>
            </a:r>
          </a:p>
          <a:p>
            <a:pPr>
              <a:lnSpc>
                <a:spcPct val="80000"/>
              </a:lnSpc>
              <a:buClr>
                <a:schemeClr val="tx1"/>
              </a:buClr>
            </a:pPr>
            <a:endParaRPr lang="pl-PL" altLang="pl-PL" sz="1000" dirty="0" smtClean="0"/>
          </a:p>
          <a:p>
            <a:pPr>
              <a:lnSpc>
                <a:spcPct val="80000"/>
              </a:lnSpc>
              <a:buClr>
                <a:schemeClr val="tx1"/>
              </a:buClr>
            </a:pPr>
            <a:r>
              <a:rPr lang="pl-PL" altLang="pl-PL" sz="2000" dirty="0" smtClean="0"/>
              <a:t>8. W razie niewykazania  braku podstaw do wykluczenia/spełniania warunków, ponowna ocena ofert (punktacja) i podjęcie działań z </a:t>
            </a:r>
            <a:r>
              <a:rPr lang="pl-PL" altLang="pl-PL" sz="2000" dirty="0" err="1" smtClean="0"/>
              <a:t>pkt</a:t>
            </a:r>
            <a:r>
              <a:rPr lang="pl-PL" altLang="pl-PL" sz="2000" dirty="0" smtClean="0"/>
              <a:t> 6</a:t>
            </a:r>
            <a:br>
              <a:rPr lang="pl-PL" altLang="pl-PL" sz="2000" dirty="0" smtClean="0"/>
            </a:br>
            <a:r>
              <a:rPr lang="pl-PL" altLang="pl-PL" sz="2000" dirty="0" smtClean="0"/>
              <a:t>i 6. I tak dalej, aż do skutku.</a:t>
            </a:r>
            <a:endParaRPr lang="pl-PL" altLang="pl-PL" sz="2000" dirty="0" smtClean="0">
              <a:sym typeface="Wingdings" pitchFamily="2" charset="2"/>
            </a:endParaRPr>
          </a:p>
          <a:p>
            <a:pPr>
              <a:lnSpc>
                <a:spcPct val="80000"/>
              </a:lnSpc>
              <a:buClr>
                <a:schemeClr val="tx1"/>
              </a:buClr>
            </a:pPr>
            <a:endParaRPr lang="pl-PL" altLang="pl-PL" sz="1000" dirty="0" smtClean="0">
              <a:sym typeface="Wingdings" pitchFamily="2" charset="2"/>
            </a:endParaRPr>
          </a:p>
          <a:p>
            <a:pPr>
              <a:lnSpc>
                <a:spcPct val="80000"/>
              </a:lnSpc>
              <a:buClr>
                <a:schemeClr val="tx1"/>
              </a:buClr>
            </a:pPr>
            <a:r>
              <a:rPr lang="pl-PL" altLang="pl-PL" sz="2000" dirty="0" smtClean="0">
                <a:sym typeface="Wingdings" pitchFamily="2" charset="2"/>
              </a:rPr>
              <a:t>9. Dokonanie wyboru oferty.</a:t>
            </a:r>
            <a:endParaRPr lang="pl-PL" altLang="pl-PL" sz="2000" dirty="0">
              <a:sym typeface="Wingdings" pitchFamily="2" charset="2"/>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132</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56686"/>
            <a:ext cx="7704856" cy="457356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dirty="0" smtClean="0"/>
          </a:p>
          <a:p>
            <a:pPr>
              <a:lnSpc>
                <a:spcPct val="80000"/>
              </a:lnSpc>
              <a:buFont typeface="Wingdings" pitchFamily="2" charset="2"/>
              <a:buChar char="Ø"/>
            </a:pPr>
            <a:r>
              <a:rPr lang="pl-PL" altLang="pl-PL" sz="2200" b="1" dirty="0" smtClean="0"/>
              <a:t>  Art. 89 ust. 1 ustawy – zamawiający odrzuca ofertę, jeżeli:</a:t>
            </a:r>
            <a:r>
              <a:rPr lang="pl-PL" altLang="pl-PL" sz="2000" b="1" dirty="0" smtClean="0"/>
              <a:t/>
            </a:r>
            <a:br>
              <a:rPr lang="pl-PL" altLang="pl-PL" sz="2000" b="1" dirty="0" smtClean="0"/>
            </a:br>
            <a:r>
              <a:rPr lang="pl-PL" altLang="pl-PL" sz="2000" b="1" dirty="0" smtClean="0"/>
              <a:t/>
            </a:r>
            <a:br>
              <a:rPr lang="pl-PL" altLang="pl-PL" sz="2000" b="1" dirty="0" smtClean="0"/>
            </a:br>
            <a:r>
              <a:rPr lang="pl-PL" altLang="pl-PL" sz="2000" dirty="0" smtClean="0"/>
              <a:t>1) jest niezgodna z ustawą;</a:t>
            </a:r>
            <a:br>
              <a:rPr lang="pl-PL" altLang="pl-PL" sz="2000" dirty="0" smtClean="0"/>
            </a:br>
            <a:r>
              <a:rPr lang="pl-PL" altLang="pl-PL" sz="1400" dirty="0" smtClean="0"/>
              <a:t/>
            </a:r>
            <a:br>
              <a:rPr lang="pl-PL" altLang="pl-PL" sz="1400" dirty="0" smtClean="0"/>
            </a:br>
            <a:r>
              <a:rPr lang="pl-PL" altLang="pl-PL" sz="2000" dirty="0" smtClean="0"/>
              <a:t>2) jej treść nie odpowiada treści specyfikacji istotnych warunków 	zamówienia, z zastrzeżeniem art. 87 ust. 2 </a:t>
            </a:r>
            <a:r>
              <a:rPr lang="pl-PL" altLang="pl-PL" sz="2000" dirty="0" err="1" smtClean="0"/>
              <a:t>pkt</a:t>
            </a:r>
            <a:r>
              <a:rPr lang="pl-PL" altLang="pl-PL" sz="2000" dirty="0" smtClean="0"/>
              <a:t> 3;</a:t>
            </a:r>
            <a:br>
              <a:rPr lang="pl-PL" altLang="pl-PL" sz="2000" dirty="0" smtClean="0"/>
            </a:br>
            <a:r>
              <a:rPr lang="pl-PL" altLang="pl-PL" sz="1400" dirty="0" smtClean="0"/>
              <a:t/>
            </a:r>
            <a:br>
              <a:rPr lang="pl-PL" altLang="pl-PL" sz="1400" dirty="0" smtClean="0"/>
            </a:br>
            <a:r>
              <a:rPr lang="pl-PL" altLang="pl-PL" sz="2000" dirty="0" err="1" smtClean="0"/>
              <a:t>3</a:t>
            </a:r>
            <a:r>
              <a:rPr lang="pl-PL" altLang="pl-PL" sz="2000" dirty="0" smtClean="0"/>
              <a:t>) jej złożenie stanowi czyn nieuczciwej konkurencji w rozumieniu 	przepisów o zwalczaniu nieuczciwej konkurencji;</a:t>
            </a:r>
            <a:br>
              <a:rPr lang="pl-PL" altLang="pl-PL" sz="2000" dirty="0" smtClean="0"/>
            </a:br>
            <a:r>
              <a:rPr lang="pl-PL" altLang="pl-PL" sz="1400" dirty="0" smtClean="0"/>
              <a:t/>
            </a:r>
            <a:br>
              <a:rPr lang="pl-PL" altLang="pl-PL" sz="1400" dirty="0" smtClean="0"/>
            </a:br>
            <a:r>
              <a:rPr lang="pl-PL" altLang="pl-PL" sz="2000" dirty="0" smtClean="0"/>
              <a:t>4) zawiera rażąco niską cenę lub koszt w stosunku do przedmiotu 	zamówienia;</a:t>
            </a:r>
            <a:br>
              <a:rPr lang="pl-PL" altLang="pl-PL" sz="2000" dirty="0" smtClean="0"/>
            </a:br>
            <a:r>
              <a:rPr lang="pl-PL" altLang="pl-PL" sz="1400" dirty="0" smtClean="0"/>
              <a:t/>
            </a:r>
            <a:br>
              <a:rPr lang="pl-PL" altLang="pl-PL" sz="1400" dirty="0" smtClean="0"/>
            </a:br>
            <a:r>
              <a:rPr lang="pl-PL" altLang="pl-PL" sz="2000" dirty="0" smtClean="0"/>
              <a:t>5) została złożona przez wykonawcę wykluczonego z udziału </a:t>
            </a:r>
            <a:br>
              <a:rPr lang="pl-PL" altLang="pl-PL" sz="2000" dirty="0" smtClean="0"/>
            </a:br>
            <a:r>
              <a:rPr lang="pl-PL" altLang="pl-PL" sz="2000" dirty="0" smtClean="0"/>
              <a:t>	w postępowaniu o udzielenie zamówienia lub niezaproszonego </a:t>
            </a:r>
            <a:br>
              <a:rPr lang="pl-PL" altLang="pl-PL" sz="2000" dirty="0" smtClean="0"/>
            </a:br>
            <a:r>
              <a:rPr lang="pl-PL" altLang="pl-PL" sz="2000" dirty="0" smtClean="0"/>
              <a:t>	do składania ofert;</a:t>
            </a:r>
            <a:br>
              <a:rPr lang="pl-PL" altLang="pl-PL" sz="2000" dirty="0" smtClean="0"/>
            </a:br>
            <a:r>
              <a:rPr lang="pl-PL" altLang="pl-PL" sz="1400" dirty="0" smtClean="0"/>
              <a:t/>
            </a:r>
            <a:br>
              <a:rPr lang="pl-PL" altLang="pl-PL" sz="1400" dirty="0" smtClean="0"/>
            </a:br>
            <a:r>
              <a:rPr lang="pl-PL" altLang="pl-PL" sz="2000" dirty="0" smtClean="0"/>
              <a:t>6) zawiera błędy w obliczeniu ceny;</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BADANIE OFERT - </a:t>
            </a:r>
          </a:p>
          <a:p>
            <a:r>
              <a:rPr lang="pl-PL" sz="3200" b="1" baseline="30000" dirty="0" smtClean="0">
                <a:solidFill>
                  <a:srgbClr val="636466"/>
                </a:solidFill>
                <a:latin typeface="Novecento wide Normal" pitchFamily="50" charset="-18"/>
              </a:rPr>
              <a:t>PRZESŁANKI ODRZUCENIA OFERTY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6966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200" b="1" dirty="0" smtClean="0"/>
          </a:p>
          <a:p>
            <a:pPr>
              <a:lnSpc>
                <a:spcPct val="80000"/>
              </a:lnSpc>
              <a:buFont typeface="Wingdings" pitchFamily="2" charset="2"/>
              <a:buChar char="Ø"/>
            </a:pPr>
            <a:r>
              <a:rPr lang="pl-PL" altLang="pl-PL" sz="2200" b="1" dirty="0" smtClean="0"/>
              <a:t>  Art. 89 ust. 1 ustawy – zamawiający odrzuca ofertę, jeżeli:</a:t>
            </a:r>
            <a:r>
              <a:rPr lang="pl-PL" altLang="pl-PL" sz="2000" b="1" dirty="0" smtClean="0"/>
              <a:t/>
            </a:r>
            <a:br>
              <a:rPr lang="pl-PL" altLang="pl-PL" sz="2000" b="1" dirty="0" smtClean="0"/>
            </a:br>
            <a:r>
              <a:rPr lang="pl-PL" altLang="pl-PL" sz="2000" b="1" dirty="0" smtClean="0"/>
              <a:t/>
            </a:r>
            <a:br>
              <a:rPr lang="pl-PL" altLang="pl-PL" sz="2000" b="1" dirty="0" smtClean="0"/>
            </a:br>
            <a:r>
              <a:rPr lang="pl-PL" altLang="pl-PL" sz="2000" dirty="0" smtClean="0"/>
              <a:t> 7) wykonawca w terminie 3 dni od dnia doręczenia zawiadomienia</a:t>
            </a:r>
            <a:br>
              <a:rPr lang="pl-PL" altLang="pl-PL" sz="2000" dirty="0" smtClean="0"/>
            </a:br>
            <a:r>
              <a:rPr lang="pl-PL" altLang="pl-PL" sz="2000" dirty="0" smtClean="0"/>
              <a:t>	nie zgodził się na poprawienie omyłki, o której mowa w art. 87 	ust. 2 </a:t>
            </a:r>
            <a:r>
              <a:rPr lang="pl-PL" altLang="pl-PL" sz="2000" dirty="0" err="1" smtClean="0"/>
              <a:t>pkt</a:t>
            </a:r>
            <a:r>
              <a:rPr lang="pl-PL" altLang="pl-PL" sz="2000" dirty="0" smtClean="0"/>
              <a:t> 3;</a:t>
            </a:r>
            <a:br>
              <a:rPr lang="pl-PL" altLang="pl-PL" sz="2000" dirty="0" smtClean="0"/>
            </a:br>
            <a:r>
              <a:rPr lang="pl-PL" altLang="pl-PL" sz="1000" dirty="0" smtClean="0"/>
              <a:t/>
            </a:r>
            <a:br>
              <a:rPr lang="pl-PL" altLang="pl-PL" sz="1000" dirty="0" smtClean="0"/>
            </a:br>
            <a:r>
              <a:rPr lang="pl-PL" altLang="pl-PL" sz="2000" dirty="0" smtClean="0"/>
              <a:t>7a) wykonawca nie wyraził zgody, o której mowa w art. 85 ust. 2 na 	przedłużenie terminu związania ofertą;</a:t>
            </a:r>
            <a:br>
              <a:rPr lang="pl-PL" altLang="pl-PL" sz="2000" dirty="0" smtClean="0"/>
            </a:br>
            <a:r>
              <a:rPr lang="pl-PL" altLang="pl-PL" sz="1000" dirty="0" smtClean="0"/>
              <a:t>	</a:t>
            </a:r>
            <a:br>
              <a:rPr lang="pl-PL" altLang="pl-PL" sz="1000" dirty="0" smtClean="0"/>
            </a:br>
            <a:r>
              <a:rPr lang="pl-PL" altLang="pl-PL" sz="2000" dirty="0" smtClean="0"/>
              <a:t>7b) wadium nie zostało wniesione lub zostało wniesione w sposób 	nieprawidłowy, jeżeli zamawiający żądał wniesienia wadium;</a:t>
            </a:r>
            <a:br>
              <a:rPr lang="pl-PL" altLang="pl-PL" sz="2000" dirty="0" smtClean="0"/>
            </a:br>
            <a:r>
              <a:rPr lang="pl-PL" altLang="pl-PL" sz="1000" dirty="0" smtClean="0"/>
              <a:t>	</a:t>
            </a:r>
            <a:r>
              <a:rPr lang="pl-PL" altLang="pl-PL" sz="2000" dirty="0" smtClean="0"/>
              <a:t/>
            </a:r>
            <a:br>
              <a:rPr lang="pl-PL" altLang="pl-PL" sz="2000" dirty="0" smtClean="0"/>
            </a:br>
            <a:r>
              <a:rPr lang="pl-PL" altLang="pl-PL" sz="2000" dirty="0" smtClean="0"/>
              <a:t>7c) oferta wariantowa nie spełnia wymagań, o których mowa w art. 83 	ust. 1a;</a:t>
            </a:r>
            <a:br>
              <a:rPr lang="pl-PL" altLang="pl-PL" sz="2000" dirty="0" smtClean="0"/>
            </a:br>
            <a:r>
              <a:rPr lang="pl-PL" altLang="pl-PL" sz="1000" dirty="0" smtClean="0"/>
              <a:t>	</a:t>
            </a:r>
            <a:r>
              <a:rPr lang="pl-PL" altLang="pl-PL" sz="2000" dirty="0" smtClean="0"/>
              <a:t/>
            </a:r>
            <a:br>
              <a:rPr lang="pl-PL" altLang="pl-PL" sz="2000" dirty="0" smtClean="0"/>
            </a:br>
            <a:r>
              <a:rPr lang="pl-PL" altLang="pl-PL" sz="2000" dirty="0" smtClean="0"/>
              <a:t>7d) jej przyjęcie naruszałoby bezpieczeństwo publiczne lub istotny 	interes bezpieczeństwa państwa, a tego bezpieczeństwa lub 	interesu nie można zagwarantować w inny sposób.</a:t>
            </a:r>
            <a:br>
              <a:rPr lang="pl-PL" altLang="pl-PL" sz="2000" dirty="0" smtClean="0"/>
            </a:br>
            <a:r>
              <a:rPr lang="pl-PL" altLang="pl-PL" sz="1000" dirty="0" smtClean="0"/>
              <a:t/>
            </a:r>
            <a:br>
              <a:rPr lang="pl-PL" altLang="pl-PL" sz="1000" dirty="0" smtClean="0"/>
            </a:br>
            <a:r>
              <a:rPr lang="pl-PL" altLang="pl-PL" sz="2000" dirty="0" smtClean="0"/>
              <a:t>8) jest nieważna na podstawie odrębnych przepisów. </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134</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BADANIE OFERT - </a:t>
            </a:r>
          </a:p>
          <a:p>
            <a:r>
              <a:rPr lang="pl-PL" sz="3200" b="1" baseline="30000" dirty="0" smtClean="0">
                <a:solidFill>
                  <a:srgbClr val="636466"/>
                </a:solidFill>
                <a:latin typeface="Novecento wide Normal" pitchFamily="50" charset="-18"/>
              </a:rPr>
              <a:t>PRZESŁANKI ODRZUCENIA OFERTY</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379180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dirty="0" smtClean="0"/>
          </a:p>
          <a:p>
            <a:pPr>
              <a:lnSpc>
                <a:spcPct val="80000"/>
              </a:lnSpc>
              <a:buFont typeface="Wingdings" pitchFamily="2" charset="2"/>
              <a:buChar char="Ø"/>
            </a:pPr>
            <a:endParaRPr lang="pl-PL" altLang="pl-PL" sz="2000" b="1" dirty="0" smtClean="0"/>
          </a:p>
          <a:p>
            <a:pPr>
              <a:lnSpc>
                <a:spcPct val="80000"/>
              </a:lnSpc>
              <a:buFont typeface="Wingdings" pitchFamily="2" charset="2"/>
              <a:buChar char="Ø"/>
            </a:pPr>
            <a:r>
              <a:rPr lang="pl-PL" altLang="pl-PL" sz="2200" b="1" dirty="0" smtClean="0"/>
              <a:t>  Art. 87 ust. 2 ustawy – zamawiający poprawia w ofercie:</a:t>
            </a:r>
            <a:r>
              <a:rPr lang="pl-PL" altLang="pl-PL" sz="2000" b="1" dirty="0" smtClean="0"/>
              <a:t/>
            </a:r>
            <a:br>
              <a:rPr lang="pl-PL" altLang="pl-PL" sz="2000" b="1" dirty="0" smtClean="0"/>
            </a:br>
            <a:r>
              <a:rPr lang="pl-PL" altLang="pl-PL" sz="2000" b="1" dirty="0" smtClean="0"/>
              <a:t/>
            </a:r>
            <a:br>
              <a:rPr lang="pl-PL" altLang="pl-PL" sz="2000" b="1" dirty="0" smtClean="0"/>
            </a:br>
            <a:r>
              <a:rPr lang="pl-PL" altLang="pl-PL" sz="2000" dirty="0" smtClean="0"/>
              <a:t>1) oczywiste omyłki pisarskie,</a:t>
            </a:r>
            <a:br>
              <a:rPr lang="pl-PL" altLang="pl-PL" sz="2000" dirty="0" smtClean="0"/>
            </a:br>
            <a:r>
              <a:rPr lang="pl-PL" altLang="pl-PL" sz="2000" dirty="0" smtClean="0"/>
              <a:t/>
            </a:r>
            <a:br>
              <a:rPr lang="pl-PL" altLang="pl-PL" sz="2000" dirty="0" smtClean="0"/>
            </a:br>
            <a:r>
              <a:rPr lang="pl-PL" altLang="pl-PL" sz="2000" dirty="0" smtClean="0"/>
              <a:t>2) oczywiste omyłki rachunkowe, z uwzględnieniem konsekwencji rachunkowych dokonanych poprawek,</a:t>
            </a:r>
            <a:br>
              <a:rPr lang="pl-PL" altLang="pl-PL" sz="2000" dirty="0" smtClean="0"/>
            </a:br>
            <a:r>
              <a:rPr lang="pl-PL" altLang="pl-PL" sz="2000" dirty="0" smtClean="0"/>
              <a:t/>
            </a:r>
            <a:br>
              <a:rPr lang="pl-PL" altLang="pl-PL" sz="2000" dirty="0" smtClean="0"/>
            </a:br>
            <a:r>
              <a:rPr lang="pl-PL" altLang="pl-PL" sz="2000" dirty="0" smtClean="0"/>
              <a:t>3) inne omyłki polegające na niezgodności oferty ze specyfikacją istotnych warunków zamówienia, niepowodujące istotnych zmian </a:t>
            </a:r>
            <a:br>
              <a:rPr lang="pl-PL" altLang="pl-PL" sz="2000" dirty="0" smtClean="0"/>
            </a:br>
            <a:r>
              <a:rPr lang="pl-PL" altLang="pl-PL" sz="2000" dirty="0" smtClean="0"/>
              <a:t>w treści oferty</a:t>
            </a:r>
            <a:br>
              <a:rPr lang="pl-PL" altLang="pl-PL" sz="2000" dirty="0" smtClean="0"/>
            </a:br>
            <a:r>
              <a:rPr lang="pl-PL" altLang="pl-PL" sz="2000" dirty="0" smtClean="0"/>
              <a:t/>
            </a:r>
            <a:br>
              <a:rPr lang="pl-PL" altLang="pl-PL" sz="2000" dirty="0" smtClean="0"/>
            </a:br>
            <a:r>
              <a:rPr lang="pl-PL" altLang="pl-PL" sz="2000" dirty="0" smtClean="0"/>
              <a:t>- niezwłocznie zawiadamiając o tym wykonawcę, którego oferta została poprawiona.</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135</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BADANIE OFERT – POPRAWA OMYŁEK W TREŚCI OFERTY</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386567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b="1" dirty="0" smtClean="0"/>
              <a:t/>
            </a:r>
            <a:br>
              <a:rPr lang="pl-PL" altLang="pl-PL" sz="2000" b="1" dirty="0" smtClean="0"/>
            </a:br>
            <a:r>
              <a:rPr lang="pl-PL" altLang="pl-PL" sz="2200" b="1" dirty="0" smtClean="0"/>
              <a:t>Przesłanki wezwania wykonawcy do wyjaśnienia </a:t>
            </a:r>
          </a:p>
          <a:p>
            <a:pPr>
              <a:lnSpc>
                <a:spcPct val="80000"/>
              </a:lnSpc>
              <a:buClr>
                <a:srgbClr val="A50021"/>
              </a:buClr>
            </a:pPr>
            <a:r>
              <a:rPr lang="pl-PL" altLang="pl-PL" sz="2200" b="1" dirty="0" smtClean="0"/>
              <a:t>ceny rażąco niskiej:</a:t>
            </a:r>
            <a:br>
              <a:rPr lang="pl-PL" altLang="pl-PL" sz="2200" b="1" dirty="0" smtClean="0"/>
            </a:br>
            <a:endParaRPr lang="pl-PL" altLang="pl-PL" sz="2200" b="1" dirty="0" smtClean="0"/>
          </a:p>
          <a:p>
            <a:pPr>
              <a:lnSpc>
                <a:spcPct val="80000"/>
              </a:lnSpc>
              <a:buClr>
                <a:srgbClr val="A50021"/>
              </a:buClr>
            </a:pPr>
            <a:r>
              <a:rPr lang="pl-PL" altLang="pl-PL" sz="2000" b="1" dirty="0" smtClean="0"/>
              <a:t/>
            </a:r>
            <a:br>
              <a:rPr lang="pl-PL" altLang="pl-PL" sz="2000" b="1" dirty="0" smtClean="0"/>
            </a:br>
            <a:r>
              <a:rPr lang="pl-PL" altLang="pl-PL" sz="2000" dirty="0" smtClean="0"/>
              <a:t>- jeżeli zaoferowana cena lub koszt, lub ich istotne części składowe, wydają się rażąco niskie w stosunku do przedmiotu zamówienia</a:t>
            </a:r>
            <a:br>
              <a:rPr lang="pl-PL" altLang="pl-PL" sz="2000" dirty="0" smtClean="0"/>
            </a:br>
            <a:r>
              <a:rPr lang="pl-PL" altLang="pl-PL" sz="2000" dirty="0" smtClean="0"/>
              <a:t/>
            </a:r>
            <a:br>
              <a:rPr lang="pl-PL" altLang="pl-PL" sz="2000" dirty="0" smtClean="0"/>
            </a:br>
            <a:r>
              <a:rPr lang="pl-PL" altLang="pl-PL" sz="2000" dirty="0" smtClean="0"/>
              <a:t>i</a:t>
            </a:r>
            <a:br>
              <a:rPr lang="pl-PL" altLang="pl-PL" sz="2000" dirty="0" smtClean="0"/>
            </a:br>
            <a:endParaRPr lang="pl-PL" altLang="pl-PL" sz="2000" dirty="0" smtClean="0"/>
          </a:p>
          <a:p>
            <a:pPr>
              <a:lnSpc>
                <a:spcPct val="80000"/>
              </a:lnSpc>
              <a:buClr>
                <a:srgbClr val="A50021"/>
              </a:buClr>
              <a:buFontTx/>
              <a:buChar char="-"/>
            </a:pPr>
            <a:r>
              <a:rPr lang="pl-PL" altLang="pl-PL" sz="2000" dirty="0" smtClean="0"/>
              <a:t>budzą wątpliwości zamawiającego co do możliwości wykonania przedmiotu zamówienia zgodnie z wymaganiami określonymi przez zamawiającego lub wynikającymi z odrębnych przepisów.</a:t>
            </a:r>
          </a:p>
          <a:p>
            <a:pPr>
              <a:lnSpc>
                <a:spcPct val="80000"/>
              </a:lnSpc>
              <a:buClr>
                <a:srgbClr val="A50021"/>
              </a:buClr>
              <a:buFontTx/>
              <a:buChar char="-"/>
            </a:pPr>
            <a:endParaRPr lang="pl-PL" altLang="pl-PL" sz="2000" dirty="0" smtClean="0"/>
          </a:p>
          <a:p>
            <a:pPr>
              <a:lnSpc>
                <a:spcPct val="80000"/>
              </a:lnSpc>
              <a:buClr>
                <a:srgbClr val="A50021"/>
              </a:buClr>
            </a:pPr>
            <a:r>
              <a:rPr lang="pl-PL" altLang="pl-PL" sz="2000" dirty="0" smtClean="0"/>
              <a:t>(art. 90 ust. 1 </a:t>
            </a:r>
            <a:r>
              <a:rPr lang="pl-PL" altLang="pl-PL" sz="2000" dirty="0" err="1" smtClean="0"/>
              <a:t>pzp</a:t>
            </a:r>
            <a:r>
              <a:rPr lang="pl-PL" altLang="pl-PL" sz="2000" dirty="0" smtClean="0"/>
              <a:t>)</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136</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BADANIE OFERT – </a:t>
            </a:r>
          </a:p>
          <a:p>
            <a:r>
              <a:rPr lang="pl-PL" sz="3200" b="1" baseline="30000" dirty="0" smtClean="0">
                <a:solidFill>
                  <a:srgbClr val="636466"/>
                </a:solidFill>
                <a:latin typeface="Novecento wide Normal" pitchFamily="50" charset="-18"/>
              </a:rPr>
              <a:t>    RAŻĄCO NISKA CENA</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08727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t>Przesłanki wezwania wykonawcy do wyjaśnienia </a:t>
            </a:r>
          </a:p>
          <a:p>
            <a:pPr>
              <a:lnSpc>
                <a:spcPct val="80000"/>
              </a:lnSpc>
              <a:buClr>
                <a:srgbClr val="A50021"/>
              </a:buClr>
            </a:pPr>
            <a:r>
              <a:rPr lang="pl-PL" altLang="pl-PL" sz="2200" b="1" dirty="0" smtClean="0"/>
              <a:t>ceny rażąco niskiej:</a:t>
            </a:r>
            <a:br>
              <a:rPr lang="pl-PL" altLang="pl-PL" sz="2200" b="1" dirty="0" smtClean="0"/>
            </a:br>
            <a:endParaRPr lang="pl-PL" altLang="pl-PL" sz="1000" b="1" dirty="0" smtClean="0"/>
          </a:p>
          <a:p>
            <a:pPr>
              <a:lnSpc>
                <a:spcPct val="80000"/>
              </a:lnSpc>
              <a:buClr>
                <a:srgbClr val="A50021"/>
              </a:buClr>
            </a:pPr>
            <a:r>
              <a:rPr lang="pl-PL" altLang="pl-PL" sz="2000" dirty="0" smtClean="0"/>
              <a:t>Rozwinięcie:</a:t>
            </a:r>
            <a:br>
              <a:rPr lang="pl-PL" altLang="pl-PL" sz="2000" dirty="0" smtClean="0"/>
            </a:br>
            <a:r>
              <a:rPr lang="pl-PL" altLang="pl-PL" sz="1000" dirty="0" smtClean="0"/>
              <a:t/>
            </a:r>
            <a:br>
              <a:rPr lang="pl-PL" altLang="pl-PL" sz="1000" dirty="0" smtClean="0"/>
            </a:br>
            <a:r>
              <a:rPr lang="pl-PL" altLang="pl-PL" sz="2000" dirty="0" smtClean="0"/>
              <a:t>W przypadku, gdy cena całkowita oferty jest niższa o co najmniej 30% od:	</a:t>
            </a:r>
            <a:br>
              <a:rPr lang="pl-PL" altLang="pl-PL" sz="2000" dirty="0" smtClean="0"/>
            </a:br>
            <a:r>
              <a:rPr lang="pl-PL" altLang="pl-PL" sz="1000" dirty="0" smtClean="0"/>
              <a:t/>
            </a:r>
            <a:br>
              <a:rPr lang="pl-PL" altLang="pl-PL" sz="1000" dirty="0" smtClean="0"/>
            </a:br>
            <a:r>
              <a:rPr lang="pl-PL" altLang="pl-PL" sz="2000" dirty="0" smtClean="0"/>
              <a:t>1) wartości zamówienia powiększonej o należny podatek od towarów i usług, ustalonej przed wszczęciem postępowania zgodnie z art. 35 ust. 1 </a:t>
            </a:r>
            <a:br>
              <a:rPr lang="pl-PL" altLang="pl-PL" sz="2000" dirty="0" smtClean="0"/>
            </a:br>
            <a:r>
              <a:rPr lang="pl-PL" altLang="pl-PL" sz="2000" dirty="0" smtClean="0"/>
              <a:t>i 2 lub średniej arytmetycznej cen wszystkich złożonych ofert, </a:t>
            </a:r>
            <a:r>
              <a:rPr lang="pl-PL" altLang="pl-PL" sz="2000" b="1" dirty="0" smtClean="0"/>
              <a:t>z</a:t>
            </a:r>
            <a:r>
              <a:rPr lang="pl-PL" altLang="pl-PL" sz="2000" b="1" u="sng" dirty="0" smtClean="0"/>
              <a:t>amawiający zwraca się o udzielenie wyjaśnień,</a:t>
            </a:r>
            <a:r>
              <a:rPr lang="pl-PL" altLang="pl-PL" sz="2000" dirty="0" smtClean="0"/>
              <a:t> chyba że rozbieżność wynika z okoliczności oczywistych, które nie wymagają wyjaśnienia;</a:t>
            </a:r>
            <a:br>
              <a:rPr lang="pl-PL" altLang="pl-PL" sz="2000" dirty="0" smtClean="0"/>
            </a:br>
            <a:r>
              <a:rPr lang="pl-PL" altLang="pl-PL" sz="1000" dirty="0" smtClean="0"/>
              <a:t/>
            </a:r>
            <a:br>
              <a:rPr lang="pl-PL" altLang="pl-PL" sz="1000" dirty="0" smtClean="0"/>
            </a:br>
            <a:r>
              <a:rPr lang="pl-PL" altLang="pl-PL" sz="2000" dirty="0" smtClean="0"/>
              <a:t>2) wartości zamówienia powiększonej o należny podatek od towarów i usług, zaktualizowanej z uwzględnieniem okoliczności, które nastąpiły po wszczęciu postępowania, w szczególności istotnej zmiany cen rynkowych, </a:t>
            </a:r>
            <a:r>
              <a:rPr lang="pl-PL" altLang="pl-PL" sz="2000" b="1" u="sng" dirty="0" smtClean="0"/>
              <a:t>zamawiający może zwrócić się o udzielenie wyjaśnień.</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137</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BADANIE OFERT – </a:t>
            </a:r>
          </a:p>
          <a:p>
            <a:r>
              <a:rPr lang="pl-PL" sz="3200" b="1" baseline="30000" dirty="0" smtClean="0">
                <a:solidFill>
                  <a:srgbClr val="636466"/>
                </a:solidFill>
                <a:latin typeface="Novecento wide Normal" pitchFamily="50" charset="-18"/>
              </a:rPr>
              <a:t>    RAŻĄCO NISKA CENA</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57356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dirty="0" smtClean="0"/>
              <a:t>Wezwanie do złożenia wyjaśnień:</a:t>
            </a:r>
            <a:r>
              <a:rPr lang="pl-PL" altLang="pl-PL" sz="2000" b="1" dirty="0" smtClean="0"/>
              <a:t/>
            </a:r>
            <a:br>
              <a:rPr lang="pl-PL" altLang="pl-PL" sz="2000" b="1" dirty="0" smtClean="0"/>
            </a:br>
            <a:r>
              <a:rPr lang="pl-PL" altLang="pl-PL" sz="1000" b="1" dirty="0" smtClean="0"/>
              <a:t/>
            </a:r>
            <a:br>
              <a:rPr lang="pl-PL" altLang="pl-PL" sz="1000" b="1" dirty="0" smtClean="0"/>
            </a:br>
            <a:r>
              <a:rPr lang="pl-PL" altLang="pl-PL" sz="2000" dirty="0" smtClean="0"/>
              <a:t>zamawiający wzywa do udzielenia wyjaśnień, w tym złożenia dowodów dotyczących wyliczenia ceny lub kosztu, w szczególności w zakresie:</a:t>
            </a:r>
            <a:br>
              <a:rPr lang="pl-PL" altLang="pl-PL" sz="2000" dirty="0" smtClean="0"/>
            </a:br>
            <a:r>
              <a:rPr lang="pl-PL" altLang="pl-PL" sz="1000" dirty="0" smtClean="0"/>
              <a:t/>
            </a:r>
            <a:br>
              <a:rPr lang="pl-PL" altLang="pl-PL" sz="1000" dirty="0" smtClean="0"/>
            </a:br>
            <a:r>
              <a:rPr lang="pl-PL" altLang="pl-PL" sz="2000" dirty="0" smtClean="0"/>
              <a:t>1) oszczędności metody wykonania zamówienia,</a:t>
            </a:r>
            <a:br>
              <a:rPr lang="pl-PL" altLang="pl-PL" sz="2000" dirty="0" smtClean="0"/>
            </a:br>
            <a:r>
              <a:rPr lang="pl-PL" altLang="pl-PL" sz="2000" dirty="0" smtClean="0"/>
              <a:t>2) wybranych rozwiązań technicznych,</a:t>
            </a:r>
            <a:br>
              <a:rPr lang="pl-PL" altLang="pl-PL" sz="2000" dirty="0" smtClean="0"/>
            </a:br>
            <a:r>
              <a:rPr lang="pl-PL" altLang="pl-PL" sz="2000" dirty="0" smtClean="0"/>
              <a:t>3) wyjątkowo sprzyjających warunków wykonywania zamówienia dostępnych dla wykonawcy,</a:t>
            </a:r>
            <a:br>
              <a:rPr lang="pl-PL" altLang="pl-PL" sz="2000" dirty="0" smtClean="0"/>
            </a:br>
            <a:r>
              <a:rPr lang="pl-PL" altLang="pl-PL" sz="2000" dirty="0" smtClean="0"/>
              <a:t>4) oryginalności projektu wykonawcy,</a:t>
            </a:r>
            <a:br>
              <a:rPr lang="pl-PL" altLang="pl-PL" sz="2000" dirty="0" smtClean="0"/>
            </a:br>
            <a:r>
              <a:rPr lang="pl-PL" altLang="pl-PL" sz="2000" dirty="0" smtClean="0"/>
              <a:t>5) kosztów pracy, których wartość przyjęta do ustalania ceny nie może być niższa od minimalnego wynagrodzenia za pracę albo minimalnej stawki godzinowej (…),</a:t>
            </a:r>
          </a:p>
          <a:p>
            <a:pPr>
              <a:lnSpc>
                <a:spcPct val="80000"/>
              </a:lnSpc>
              <a:buClr>
                <a:srgbClr val="A50021"/>
              </a:buClr>
            </a:pPr>
            <a:r>
              <a:rPr lang="pl-PL" altLang="pl-PL" sz="2000" dirty="0" smtClean="0"/>
              <a:t>6) pomocy publicznej udzielonej na podstawie odrębnych przepisów,</a:t>
            </a:r>
            <a:br>
              <a:rPr lang="pl-PL" altLang="pl-PL" sz="2000" dirty="0" smtClean="0"/>
            </a:br>
            <a:r>
              <a:rPr lang="pl-PL" altLang="pl-PL" sz="2000" dirty="0" smtClean="0"/>
              <a:t>7) wynikającym z przepisów prawa pracy i przepisów o zabezpieczeniu społecznym, obowiązujących w miejscu, w którym realizowane jest zamówienie,</a:t>
            </a:r>
            <a:br>
              <a:rPr lang="pl-PL" altLang="pl-PL" sz="2000" dirty="0" smtClean="0"/>
            </a:br>
            <a:r>
              <a:rPr lang="pl-PL" altLang="pl-PL" sz="2000" dirty="0" smtClean="0"/>
              <a:t>8) wynikającym z przepisów prawa ochrony środowiska,</a:t>
            </a:r>
            <a:br>
              <a:rPr lang="pl-PL" altLang="pl-PL" sz="2000" dirty="0" smtClean="0"/>
            </a:br>
            <a:r>
              <a:rPr lang="pl-PL" altLang="pl-PL" sz="2000" dirty="0" smtClean="0"/>
              <a:t>9) powierzenia wykonania części zamówienia podwykonawcy. </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138</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BADANIE OFERT – </a:t>
            </a:r>
          </a:p>
          <a:p>
            <a:r>
              <a:rPr lang="pl-PL" sz="3200" b="1" baseline="30000" dirty="0" smtClean="0">
                <a:solidFill>
                  <a:srgbClr val="636466"/>
                </a:solidFill>
                <a:latin typeface="Novecento wide Normal" pitchFamily="50" charset="-18"/>
              </a:rPr>
              <a:t>    RAŻĄCO NISKA CENA</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28425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defTabSz="449263">
              <a:lnSpc>
                <a:spcPct val="80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b="1" dirty="0" smtClean="0"/>
          </a:p>
          <a:p>
            <a:pPr marL="488950" indent="-381000"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b="1" dirty="0" smtClean="0"/>
              <a:t>2 grupy podstaw wykluczenia wykonawcy z postępowania:</a:t>
            </a:r>
            <a:r>
              <a:rPr lang="pl-PL" sz="2000" b="1" dirty="0" smtClean="0"/>
              <a:t/>
            </a:r>
            <a:br>
              <a:rPr lang="pl-PL" sz="2000" b="1" dirty="0" smtClean="0"/>
            </a:br>
            <a:r>
              <a:rPr lang="pl-PL" sz="2000" b="1" dirty="0" smtClean="0"/>
              <a:t/>
            </a:r>
            <a:br>
              <a:rPr lang="pl-PL" sz="2000" b="1" dirty="0" smtClean="0"/>
            </a:br>
            <a:r>
              <a:rPr lang="pl-PL" sz="2000" b="1" dirty="0" smtClean="0"/>
              <a:t/>
            </a:r>
            <a:br>
              <a:rPr lang="pl-PL" sz="2000" b="1" dirty="0" smtClean="0"/>
            </a:br>
            <a:r>
              <a:rPr lang="pl-PL" sz="2000" b="1" dirty="0" smtClean="0"/>
              <a:t>1) </a:t>
            </a:r>
            <a:r>
              <a:rPr lang="pl-PL" sz="2000" b="1" u="sng" dirty="0" smtClean="0"/>
              <a:t>podstawy obligatoryjne</a:t>
            </a:r>
            <a:r>
              <a:rPr lang="pl-PL" sz="2000" b="1" dirty="0" smtClean="0"/>
              <a:t>, </a:t>
            </a:r>
            <a:r>
              <a:rPr lang="pl-PL" sz="2000" dirty="0" smtClean="0"/>
              <a:t>wskazane w art. 24 ust. 1 </a:t>
            </a:r>
            <a:r>
              <a:rPr lang="pl-PL" sz="2000" dirty="0" err="1" smtClean="0"/>
              <a:t>pkt</a:t>
            </a:r>
            <a:r>
              <a:rPr lang="pl-PL" sz="2000" dirty="0" smtClean="0"/>
              <a:t> 12-23 ustawy </a:t>
            </a:r>
            <a:r>
              <a:rPr lang="pl-PL" sz="2000" dirty="0" err="1" smtClean="0"/>
              <a:t>pzp</a:t>
            </a:r>
            <a:r>
              <a:rPr lang="pl-PL" sz="2000" b="1" dirty="0" smtClean="0"/>
              <a:t/>
            </a:r>
            <a:br>
              <a:rPr lang="pl-PL" sz="2000" b="1" dirty="0" smtClean="0"/>
            </a:br>
            <a:r>
              <a:rPr lang="pl-PL" sz="2000" b="1" dirty="0" smtClean="0"/>
              <a:t/>
            </a:r>
            <a:br>
              <a:rPr lang="pl-PL" sz="2000" b="1" dirty="0" smtClean="0"/>
            </a:br>
            <a:r>
              <a:rPr lang="pl-PL" sz="2000" b="1" dirty="0" smtClean="0"/>
              <a:t>2)</a:t>
            </a:r>
            <a:r>
              <a:rPr lang="pl-PL" sz="2000" dirty="0" smtClean="0"/>
              <a:t> </a:t>
            </a:r>
            <a:r>
              <a:rPr lang="pl-PL" sz="2000" b="1" u="sng" dirty="0" smtClean="0"/>
              <a:t>podstawy fakultatywne</a:t>
            </a:r>
            <a:r>
              <a:rPr lang="pl-PL" sz="2000" b="1" dirty="0" smtClean="0"/>
              <a:t>, </a:t>
            </a:r>
            <a:r>
              <a:rPr lang="pl-PL" sz="2000" dirty="0" smtClean="0"/>
              <a:t>wskazane w art. 24 ust. 5 </a:t>
            </a:r>
            <a:r>
              <a:rPr lang="pl-PL" sz="2000" dirty="0" err="1" smtClean="0"/>
              <a:t>pkt</a:t>
            </a:r>
            <a:r>
              <a:rPr lang="pl-PL" sz="2000" dirty="0" smtClean="0"/>
              <a:t> 1- 8 ustawy </a:t>
            </a:r>
            <a:r>
              <a:rPr lang="pl-PL" sz="2000" dirty="0" err="1" smtClean="0"/>
              <a:t>pzp</a:t>
            </a:r>
            <a:r>
              <a:rPr lang="pl-PL" sz="2000" dirty="0" smtClean="0"/>
              <a:t> – zamawiający ma prawo zdecydować, które z podstaw fakultatywnych chce zastosować w danym postępowaniu o udzielenie zamówienia publicznego (podstawy te muszą zostać wskazane w ogłoszeniu lub specyfikacji istotnych warunków zamówienia)</a:t>
            </a:r>
            <a:br>
              <a:rPr lang="pl-PL" sz="2000" dirty="0" smtClean="0"/>
            </a:br>
            <a:r>
              <a:rPr lang="pl-PL" sz="2000" dirty="0" smtClean="0"/>
              <a:t/>
            </a:r>
            <a:br>
              <a:rPr lang="pl-PL" sz="2000" dirty="0" smtClean="0"/>
            </a:br>
            <a:r>
              <a:rPr lang="pl-PL" sz="2000" u="sng" dirty="0" smtClean="0"/>
              <a:t>Weryfikacja braku podstaw wykluczenia następuję w oparciu </a:t>
            </a:r>
            <a:br>
              <a:rPr lang="pl-PL" sz="2000" u="sng" dirty="0" smtClean="0"/>
            </a:br>
            <a:r>
              <a:rPr lang="pl-PL" sz="2000" u="sng" dirty="0" smtClean="0"/>
              <a:t>o oświadczenia i dokumenty wskazane przez zamawiającego </a:t>
            </a:r>
            <a:br>
              <a:rPr lang="pl-PL" sz="2000" u="sng" dirty="0" smtClean="0"/>
            </a:br>
            <a:r>
              <a:rPr lang="pl-PL" sz="2000" u="sng" dirty="0" smtClean="0"/>
              <a:t>w ogłoszeniu o zamówieniu oraz w SIWZ.</a:t>
            </a:r>
            <a:endParaRPr lang="pl-PL" sz="2000" u="sng"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139</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BRAKU PODSTAW   WYKLUCZENIA Z POSTĘPOWANIA</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556792"/>
            <a:ext cx="7632700" cy="4770537"/>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80000"/>
              </a:lnSpc>
              <a:buClr>
                <a:schemeClr val="tx1"/>
              </a:buClr>
              <a:buFontTx/>
              <a:buAutoNum type="arabicPeriod"/>
              <a:defRPr/>
            </a:pPr>
            <a:r>
              <a:rPr lang="en-GB" sz="2000" b="1" dirty="0" err="1" smtClean="0"/>
              <a:t>Orzecznictwo</a:t>
            </a:r>
            <a:r>
              <a:rPr lang="en-GB" sz="2000" b="1" dirty="0" smtClean="0"/>
              <a:t> </a:t>
            </a:r>
            <a:r>
              <a:rPr lang="pl-PL" sz="2000" b="1" dirty="0" smtClean="0"/>
              <a:t>Krajowej Izby Odwoławczej</a:t>
            </a:r>
            <a:r>
              <a:rPr lang="en-GB" sz="2000" b="1" dirty="0" smtClean="0"/>
              <a:t> </a:t>
            </a:r>
            <a:r>
              <a:rPr lang="en-GB" sz="2000" dirty="0" err="1" smtClean="0"/>
              <a:t>oraz</a:t>
            </a:r>
            <a:r>
              <a:rPr lang="en-GB" sz="2000" dirty="0" smtClean="0"/>
              <a:t> </a:t>
            </a:r>
            <a:r>
              <a:rPr lang="en-GB" sz="2000" b="1" dirty="0" err="1" smtClean="0"/>
              <a:t>orzecznictwo</a:t>
            </a:r>
            <a:r>
              <a:rPr lang="en-GB" sz="2000" b="1" dirty="0" smtClean="0"/>
              <a:t> </a:t>
            </a:r>
            <a:r>
              <a:rPr lang="pl-PL" sz="2000" b="1" dirty="0" smtClean="0"/>
              <a:t>s</a:t>
            </a:r>
            <a:r>
              <a:rPr lang="en-GB" sz="2000" b="1" dirty="0" err="1" smtClean="0"/>
              <a:t>ądów</a:t>
            </a:r>
            <a:r>
              <a:rPr lang="en-GB" sz="2000" b="1" dirty="0" smtClean="0"/>
              <a:t> </a:t>
            </a:r>
            <a:r>
              <a:rPr lang="pl-PL" sz="2000" dirty="0" smtClean="0"/>
              <a:t>w tym m.in. Sądów Okręgowych oraz Sądu Najwyższego.</a:t>
            </a:r>
          </a:p>
          <a:p>
            <a:pPr marL="666750" indent="-666750">
              <a:lnSpc>
                <a:spcPct val="80000"/>
              </a:lnSpc>
              <a:buClr>
                <a:schemeClr val="tx1"/>
              </a:buClr>
              <a:buFontTx/>
              <a:buAutoNum type="arabicPeriod"/>
              <a:defRPr/>
            </a:pPr>
            <a:endParaRPr lang="pl-PL" sz="1000" dirty="0" smtClean="0"/>
          </a:p>
          <a:p>
            <a:pPr marL="666750" indent="-666750">
              <a:lnSpc>
                <a:spcPct val="80000"/>
              </a:lnSpc>
              <a:buClr>
                <a:schemeClr val="tx1"/>
              </a:buClr>
              <a:buFontTx/>
              <a:buAutoNum type="arabicPeriod"/>
              <a:defRPr/>
            </a:pPr>
            <a:r>
              <a:rPr lang="en-GB" sz="2000" b="1" dirty="0" err="1" smtClean="0"/>
              <a:t>Orzecznictwo</a:t>
            </a:r>
            <a:r>
              <a:rPr lang="en-GB" sz="2000" b="1" dirty="0" smtClean="0"/>
              <a:t> </a:t>
            </a:r>
            <a:r>
              <a:rPr lang="en-GB" sz="2000" b="1" dirty="0" err="1" smtClean="0"/>
              <a:t>Trybunału</a:t>
            </a:r>
            <a:r>
              <a:rPr lang="en-GB" sz="2000" b="1" dirty="0" smtClean="0"/>
              <a:t> </a:t>
            </a:r>
            <a:r>
              <a:rPr lang="en-GB" sz="2000" b="1" dirty="0" err="1" smtClean="0"/>
              <a:t>Sprawiedliwości</a:t>
            </a:r>
            <a:r>
              <a:rPr lang="pl-PL" sz="2000" b="1" dirty="0" smtClean="0"/>
              <a:t> Unii Europejskiej</a:t>
            </a:r>
            <a:r>
              <a:rPr lang="pl-PL" sz="2000" dirty="0" smtClean="0"/>
              <a:t>.</a:t>
            </a:r>
          </a:p>
          <a:p>
            <a:pPr marL="666750" indent="-666750">
              <a:lnSpc>
                <a:spcPct val="80000"/>
              </a:lnSpc>
              <a:defRPr/>
            </a:pPr>
            <a:endParaRPr lang="en-GB" sz="1000" dirty="0" smtClean="0"/>
          </a:p>
          <a:p>
            <a:pPr marL="666750" indent="-666750">
              <a:lnSpc>
                <a:spcPct val="80000"/>
              </a:lnSpc>
              <a:buClr>
                <a:schemeClr val="tx1"/>
              </a:buClr>
              <a:buFontTx/>
              <a:buAutoNum type="arabicPeriod" startAt="3"/>
              <a:defRPr/>
            </a:pPr>
            <a:r>
              <a:rPr lang="en-GB" sz="2000" b="1" dirty="0" err="1" smtClean="0"/>
              <a:t>Opinie</a:t>
            </a:r>
            <a:r>
              <a:rPr lang="en-GB" sz="2000" b="1" dirty="0" smtClean="0"/>
              <a:t> </a:t>
            </a:r>
            <a:r>
              <a:rPr lang="en-GB" sz="2000" b="1" dirty="0" err="1" smtClean="0"/>
              <a:t>Urzędu</a:t>
            </a:r>
            <a:r>
              <a:rPr lang="en-GB" sz="2000" b="1" dirty="0" smtClean="0"/>
              <a:t> </a:t>
            </a:r>
            <a:r>
              <a:rPr lang="en-GB" sz="2000" b="1" dirty="0" err="1" smtClean="0"/>
              <a:t>Zamówień</a:t>
            </a:r>
            <a:r>
              <a:rPr lang="en-GB" sz="2000" b="1" dirty="0" smtClean="0"/>
              <a:t> </a:t>
            </a:r>
            <a:r>
              <a:rPr lang="en-GB" sz="2000" b="1" dirty="0" err="1" smtClean="0"/>
              <a:t>Publicznych</a:t>
            </a:r>
            <a:r>
              <a:rPr lang="en-GB" sz="2000" b="1" dirty="0" smtClean="0"/>
              <a:t> </a:t>
            </a:r>
            <a:r>
              <a:rPr lang="en-GB" sz="2000" dirty="0" smtClean="0"/>
              <a:t>– </a:t>
            </a:r>
            <a:r>
              <a:rPr lang="en-GB" sz="2000" dirty="0" err="1" smtClean="0"/>
              <a:t>Prezes</a:t>
            </a:r>
            <a:r>
              <a:rPr lang="en-GB" sz="2000" dirty="0" smtClean="0"/>
              <a:t> </a:t>
            </a:r>
            <a:r>
              <a:rPr lang="en-GB" sz="2000" dirty="0" err="1" smtClean="0"/>
              <a:t>Urzędu</a:t>
            </a:r>
            <a:r>
              <a:rPr lang="en-GB" sz="2000" dirty="0" smtClean="0"/>
              <a:t> </a:t>
            </a:r>
            <a:r>
              <a:rPr lang="en-GB" sz="2000" dirty="0" err="1" smtClean="0"/>
              <a:t>Zamówień</a:t>
            </a:r>
            <a:r>
              <a:rPr lang="en-GB" sz="2000" dirty="0" smtClean="0"/>
              <a:t> </a:t>
            </a:r>
            <a:r>
              <a:rPr lang="en-GB" sz="2000" dirty="0" err="1" smtClean="0"/>
              <a:t>Publicznych</a:t>
            </a:r>
            <a:r>
              <a:rPr lang="en-GB" sz="2000" dirty="0" smtClean="0"/>
              <a:t> </a:t>
            </a:r>
            <a:r>
              <a:rPr lang="en-GB" sz="2000" dirty="0" err="1" smtClean="0"/>
              <a:t>jako</a:t>
            </a:r>
            <a:r>
              <a:rPr lang="en-GB" sz="2000" dirty="0" smtClean="0"/>
              <a:t> </a:t>
            </a:r>
            <a:r>
              <a:rPr lang="en-GB" sz="2000" dirty="0" err="1" smtClean="0"/>
              <a:t>Centralny</a:t>
            </a:r>
            <a:r>
              <a:rPr lang="en-GB" sz="2000" dirty="0" smtClean="0"/>
              <a:t> Organ </a:t>
            </a:r>
            <a:r>
              <a:rPr lang="en-GB" sz="2000" dirty="0" err="1" smtClean="0"/>
              <a:t>Administracji</a:t>
            </a:r>
            <a:r>
              <a:rPr lang="en-GB" sz="2000" dirty="0" smtClean="0"/>
              <a:t> </a:t>
            </a:r>
            <a:r>
              <a:rPr lang="en-GB" sz="2000" dirty="0" err="1" smtClean="0"/>
              <a:t>Rządowej</a:t>
            </a:r>
            <a:r>
              <a:rPr lang="en-GB" sz="2000" dirty="0" smtClean="0"/>
              <a:t> </a:t>
            </a:r>
            <a:r>
              <a:rPr lang="en-GB" sz="2000" dirty="0" err="1" smtClean="0"/>
              <a:t>właściwy</a:t>
            </a:r>
            <a:r>
              <a:rPr lang="en-GB" sz="2000" dirty="0" smtClean="0"/>
              <a:t> w </a:t>
            </a:r>
            <a:r>
              <a:rPr lang="en-GB" sz="2000" dirty="0" err="1" smtClean="0"/>
              <a:t>sprawach</a:t>
            </a:r>
            <a:r>
              <a:rPr lang="en-GB" sz="2000" dirty="0" smtClean="0"/>
              <a:t> </a:t>
            </a:r>
            <a:r>
              <a:rPr lang="en-GB" sz="2000" dirty="0" err="1" smtClean="0"/>
              <a:t>zamówień</a:t>
            </a:r>
            <a:r>
              <a:rPr lang="en-GB" sz="2000" dirty="0" smtClean="0"/>
              <a:t> </a:t>
            </a:r>
            <a:r>
              <a:rPr lang="en-GB" sz="2000" dirty="0" err="1" smtClean="0"/>
              <a:t>publicznych</a:t>
            </a:r>
            <a:r>
              <a:rPr lang="en-GB" sz="2000" dirty="0" smtClean="0"/>
              <a:t>: </a:t>
            </a:r>
            <a:r>
              <a:rPr lang="en-GB" sz="2000" dirty="0" smtClean="0">
                <a:hlinkClick r:id="rId2"/>
              </a:rPr>
              <a:t>www.uzp.gov.pl</a:t>
            </a:r>
            <a:r>
              <a:rPr lang="en-GB" sz="2000" dirty="0" smtClean="0"/>
              <a:t> </a:t>
            </a:r>
            <a:endParaRPr lang="pl-PL" sz="2000" dirty="0" smtClean="0"/>
          </a:p>
          <a:p>
            <a:pPr marL="666750" indent="-666750">
              <a:lnSpc>
                <a:spcPct val="80000"/>
              </a:lnSpc>
              <a:defRPr/>
            </a:pPr>
            <a:endParaRPr lang="en-GB" sz="1000" dirty="0" smtClean="0"/>
          </a:p>
          <a:p>
            <a:pPr marL="666750" indent="-666750">
              <a:lnSpc>
                <a:spcPct val="80000"/>
              </a:lnSpc>
              <a:buClr>
                <a:schemeClr val="tx1"/>
              </a:buClr>
              <a:buFontTx/>
              <a:buAutoNum type="arabicPeriod" startAt="4"/>
              <a:defRPr/>
            </a:pPr>
            <a:r>
              <a:rPr lang="en-GB" sz="2000" b="1" dirty="0" err="1" smtClean="0"/>
              <a:t>Opinie</a:t>
            </a:r>
            <a:r>
              <a:rPr lang="en-GB" sz="2000" b="1" dirty="0" smtClean="0"/>
              <a:t> </a:t>
            </a:r>
            <a:r>
              <a:rPr lang="en-GB" sz="2000" b="1" dirty="0" err="1" smtClean="0"/>
              <a:t>i</a:t>
            </a:r>
            <a:r>
              <a:rPr lang="en-GB" sz="2000" b="1" dirty="0" smtClean="0"/>
              <a:t> </a:t>
            </a:r>
            <a:r>
              <a:rPr lang="en-GB" sz="2000" b="1" dirty="0" err="1" smtClean="0"/>
              <a:t>komentarze</a:t>
            </a:r>
            <a:r>
              <a:rPr lang="en-GB" sz="2000" b="1" dirty="0" smtClean="0"/>
              <a:t> </a:t>
            </a:r>
            <a:r>
              <a:rPr lang="en-GB" sz="2000" b="1" dirty="0" err="1" smtClean="0"/>
              <a:t>ekspertów</a:t>
            </a:r>
            <a:r>
              <a:rPr lang="en-GB" sz="2000" dirty="0" smtClean="0"/>
              <a:t> w </a:t>
            </a:r>
            <a:r>
              <a:rPr lang="en-GB" sz="2000" dirty="0" err="1" smtClean="0"/>
              <a:t>dziedzinie</a:t>
            </a:r>
            <a:r>
              <a:rPr lang="en-GB" sz="2000" dirty="0" smtClean="0"/>
              <a:t> </a:t>
            </a:r>
            <a:r>
              <a:rPr lang="en-GB" sz="2000" dirty="0" err="1" smtClean="0"/>
              <a:t>zamówień</a:t>
            </a:r>
            <a:r>
              <a:rPr lang="en-GB" sz="2000" dirty="0" smtClean="0"/>
              <a:t> </a:t>
            </a:r>
            <a:r>
              <a:rPr lang="en-GB" sz="2000" dirty="0" err="1" smtClean="0"/>
              <a:t>publicznych</a:t>
            </a:r>
            <a:r>
              <a:rPr lang="en-GB" sz="2000" dirty="0" smtClean="0"/>
              <a:t>, w </a:t>
            </a:r>
            <a:r>
              <a:rPr lang="en-GB" sz="2000" dirty="0" err="1" smtClean="0"/>
              <a:t>postaci</a:t>
            </a:r>
            <a:r>
              <a:rPr lang="en-GB" sz="2000" dirty="0" smtClean="0"/>
              <a:t> </a:t>
            </a:r>
            <a:r>
              <a:rPr lang="en-GB" sz="2000" dirty="0" err="1" smtClean="0"/>
              <a:t>podręczników</a:t>
            </a:r>
            <a:r>
              <a:rPr lang="en-GB" sz="2000" dirty="0" smtClean="0"/>
              <a:t> </a:t>
            </a:r>
            <a:r>
              <a:rPr lang="en-GB" sz="2000" dirty="0" err="1" smtClean="0"/>
              <a:t>i</a:t>
            </a:r>
            <a:r>
              <a:rPr lang="en-GB" sz="2000" dirty="0" smtClean="0"/>
              <a:t> </a:t>
            </a:r>
            <a:r>
              <a:rPr lang="en-GB" sz="2000" dirty="0" err="1" smtClean="0"/>
              <a:t>komentarzy</a:t>
            </a:r>
            <a:r>
              <a:rPr lang="en-GB" sz="2000" dirty="0" smtClean="0"/>
              <a:t> </a:t>
            </a:r>
            <a:r>
              <a:rPr lang="en-GB" sz="2000" dirty="0" err="1" smtClean="0"/>
              <a:t>lub</a:t>
            </a:r>
            <a:r>
              <a:rPr lang="en-GB" sz="2000" dirty="0" smtClean="0"/>
              <a:t> </a:t>
            </a:r>
            <a:r>
              <a:rPr lang="en-GB" sz="2000" dirty="0" err="1" smtClean="0"/>
              <a:t>artykułów</a:t>
            </a:r>
            <a:r>
              <a:rPr lang="pl-PL" sz="2000" dirty="0" smtClean="0"/>
              <a:t/>
            </a:r>
            <a:br>
              <a:rPr lang="pl-PL" sz="2000" dirty="0" smtClean="0"/>
            </a:br>
            <a:r>
              <a:rPr lang="en-GB" sz="2000" dirty="0" err="1" smtClean="0"/>
              <a:t>publikowanych</a:t>
            </a:r>
            <a:r>
              <a:rPr lang="en-GB" sz="2000" dirty="0" smtClean="0"/>
              <a:t> w </a:t>
            </a:r>
            <a:r>
              <a:rPr lang="en-GB" sz="2000" dirty="0" err="1" smtClean="0"/>
              <a:t>wyspecjalizowanych</a:t>
            </a:r>
            <a:r>
              <a:rPr lang="en-GB" sz="2000" dirty="0" smtClean="0"/>
              <a:t> </a:t>
            </a:r>
            <a:r>
              <a:rPr lang="en-GB" sz="2000" dirty="0" err="1" smtClean="0"/>
              <a:t>czasopismach</a:t>
            </a:r>
            <a:r>
              <a:rPr lang="pl-PL" sz="2000" dirty="0" smtClean="0"/>
              <a:t>.</a:t>
            </a:r>
            <a:br>
              <a:rPr lang="pl-PL" sz="2000" dirty="0" smtClean="0"/>
            </a:br>
            <a:endParaRPr lang="pl-PL" sz="1000" dirty="0" smtClean="0"/>
          </a:p>
          <a:p>
            <a:pPr marL="666750" indent="-666750">
              <a:lnSpc>
                <a:spcPct val="80000"/>
              </a:lnSpc>
              <a:buClr>
                <a:schemeClr val="tx1"/>
              </a:buClr>
              <a:defRPr/>
            </a:pPr>
            <a:r>
              <a:rPr lang="pl-PL" sz="2000" dirty="0" smtClean="0"/>
              <a:t>5.      	</a:t>
            </a:r>
            <a:r>
              <a:rPr lang="pl-PL" sz="2000" b="1" dirty="0" smtClean="0"/>
              <a:t>Właściwe wytyczne/postanowienia umowy o dofinansowanie/ Komunikat wyjaśniający</a:t>
            </a:r>
            <a:r>
              <a:rPr lang="pl-PL" sz="2000" dirty="0" smtClean="0"/>
              <a:t> Komisji dotyczący prawa wspólnotowego obowiązującego w dziedzinie udzielania zamówień, które nie są lub są jedynie częściowo objęte dyrektywami w sprawie zamówień publicznych (2006/C 179/02) – w przypadku współfinansowania zamówień ze środków </a:t>
            </a:r>
            <a:br>
              <a:rPr lang="pl-PL" sz="2000" dirty="0" smtClean="0"/>
            </a:br>
            <a:r>
              <a:rPr lang="pl-PL" sz="2000" dirty="0" smtClean="0"/>
              <a:t>Unii Europejskiej.</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a:t>
            </a:fld>
            <a:endParaRPr lang="pl-PL" altLang="pl-PL" dirty="0">
              <a:solidFill>
                <a:schemeClr val="accent3">
                  <a:lumMod val="75000"/>
                </a:schemeClr>
              </a:solidFill>
            </a:endParaRPr>
          </a:p>
        </p:txBody>
      </p:sp>
      <p:sp>
        <p:nvSpPr>
          <p:cNvPr id="7" name="TextBox 1"/>
          <p:cNvSpPr txBox="1"/>
          <p:nvPr/>
        </p:nvSpPr>
        <p:spPr>
          <a:xfrm>
            <a:off x="251520" y="692696"/>
            <a:ext cx="5112568" cy="72840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ŹRÓDŁA UZUPEŁNIAJĄCE</a:t>
            </a:r>
          </a:p>
        </p:txBody>
      </p:sp>
    </p:spTree>
    <p:extLst>
      <p:ext uri="{BB962C8B-B14F-4D97-AF65-F5344CB8AC3E}">
        <p14:creationId xmlns="" xmlns:p14="http://schemas.microsoft.com/office/powerpoint/2010/main" val="215410209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57971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t>SAMOOCZYSZCZENIE (</a:t>
            </a:r>
            <a:r>
              <a:rPr lang="pl-PL" altLang="pl-PL" sz="2200" b="1" dirty="0" err="1" smtClean="0"/>
              <a:t>self</a:t>
            </a:r>
            <a:r>
              <a:rPr lang="pl-PL" altLang="pl-PL" sz="2200" b="1" dirty="0" smtClean="0"/>
              <a:t> </a:t>
            </a:r>
            <a:r>
              <a:rPr lang="pl-PL" altLang="pl-PL" sz="2200" b="1" dirty="0" err="1" smtClean="0"/>
              <a:t>cleaning</a:t>
            </a:r>
            <a:r>
              <a:rPr lang="pl-PL" altLang="pl-PL" sz="2200" b="1" dirty="0" smtClean="0"/>
              <a:t>, procedura sanacyjna)</a:t>
            </a:r>
            <a:r>
              <a:rPr lang="pl-PL" altLang="pl-PL" sz="2200" dirty="0" smtClean="0"/>
              <a:t> 	</a:t>
            </a:r>
            <a:br>
              <a:rPr lang="pl-PL" altLang="pl-PL" sz="2200" dirty="0" smtClean="0"/>
            </a:br>
            <a:r>
              <a:rPr lang="pl-PL" altLang="pl-PL" sz="2200" dirty="0" smtClean="0"/>
              <a:t>zgodnie z art. 24 ust. 8 i ust. 9 ustawy </a:t>
            </a:r>
            <a:r>
              <a:rPr lang="pl-PL" altLang="pl-PL" sz="2200" dirty="0" err="1" smtClean="0"/>
              <a:t>pzp</a:t>
            </a:r>
            <a:r>
              <a:rPr lang="pl-PL" altLang="pl-PL" sz="2000" dirty="0" smtClean="0"/>
              <a:t/>
            </a:r>
            <a:br>
              <a:rPr lang="pl-PL" altLang="pl-PL" sz="2000" dirty="0" smtClean="0"/>
            </a:br>
            <a:r>
              <a:rPr lang="pl-PL" altLang="pl-PL" sz="1000" dirty="0" smtClean="0"/>
              <a:t>	</a:t>
            </a:r>
            <a:r>
              <a:rPr lang="pl-PL" altLang="pl-PL" sz="2000" dirty="0" smtClean="0"/>
              <a:t/>
            </a:r>
            <a:br>
              <a:rPr lang="pl-PL" altLang="pl-PL" sz="2000" dirty="0" smtClean="0"/>
            </a:br>
            <a:r>
              <a:rPr lang="pl-PL" altLang="pl-PL" sz="2000" dirty="0" smtClean="0"/>
              <a:t>Wykonawca, w odniesieniu do niektórych podstaw wykluczenia, może przedstawić dowody na to, że podjęte przez niego środki są wystarczające do wykazania jego rzetelności, w szczególności udowodnić:</a:t>
            </a:r>
            <a:br>
              <a:rPr lang="pl-PL" altLang="pl-PL" sz="2000" dirty="0" smtClean="0"/>
            </a:br>
            <a:r>
              <a:rPr lang="pl-PL" altLang="pl-PL" sz="1000" dirty="0" smtClean="0"/>
              <a:t/>
            </a:r>
            <a:br>
              <a:rPr lang="pl-PL" altLang="pl-PL" sz="1000" dirty="0" smtClean="0"/>
            </a:br>
            <a:r>
              <a:rPr lang="pl-PL" altLang="pl-PL" sz="2000" dirty="0" smtClean="0"/>
              <a:t>- naprawienie szkody wyrządzonej przestępstwem lub przestępstwem skarbowym, </a:t>
            </a:r>
            <a:br>
              <a:rPr lang="pl-PL" altLang="pl-PL" sz="2000" dirty="0" smtClean="0"/>
            </a:br>
            <a:r>
              <a:rPr lang="pl-PL" altLang="pl-PL" sz="2000" dirty="0" smtClean="0"/>
              <a:t>- zadośćuczynienie za doznaną krzywdę lub naprawienie szkody, </a:t>
            </a:r>
            <a:br>
              <a:rPr lang="pl-PL" altLang="pl-PL" sz="2000" dirty="0" smtClean="0"/>
            </a:br>
            <a:r>
              <a:rPr lang="pl-PL" altLang="pl-PL" sz="2000" dirty="0" smtClean="0"/>
              <a:t>- wyczerpujące wyjaśnienie stanu faktycznego oraz współpracę z organami ścigania oraz </a:t>
            </a:r>
            <a:br>
              <a:rPr lang="pl-PL" altLang="pl-PL" sz="2000" dirty="0" smtClean="0"/>
            </a:br>
            <a:r>
              <a:rPr lang="pl-PL" altLang="pl-PL" sz="2000" dirty="0" smtClean="0"/>
              <a:t>- podjęcie konkretnych środków technicznych, organizacyjnych i kadrowych, które są odpowiednie dla zapobiegania dalszym przestępstwom lub przestępstwom skarbowym lub nieprawidłowemu postępowaniu wykonawcy.</a:t>
            </a:r>
            <a:br>
              <a:rPr lang="pl-PL" altLang="pl-PL" sz="2000" dirty="0" smtClean="0"/>
            </a:br>
            <a:endParaRPr lang="pl-PL" altLang="pl-PL" sz="1000" dirty="0" smtClean="0"/>
          </a:p>
          <a:p>
            <a:pPr>
              <a:lnSpc>
                <a:spcPct val="80000"/>
              </a:lnSpc>
              <a:buClr>
                <a:srgbClr val="A50021"/>
              </a:buClr>
            </a:pPr>
            <a:r>
              <a:rPr lang="pl-PL" altLang="pl-PL" sz="2000" b="1" dirty="0" smtClean="0"/>
              <a:t>Dotyczy: art. 24 ust. 1 </a:t>
            </a:r>
            <a:r>
              <a:rPr lang="pl-PL" altLang="pl-PL" sz="2000" b="1" dirty="0" err="1" smtClean="0"/>
              <a:t>pkt</a:t>
            </a:r>
            <a:r>
              <a:rPr lang="pl-PL" altLang="pl-PL" sz="2000" b="1" dirty="0" smtClean="0"/>
              <a:t> 13 i 14 oraz 16-20; art. 24 ust. 5 </a:t>
            </a:r>
            <a:r>
              <a:rPr lang="pl-PL" altLang="pl-PL" sz="2000" b="1" dirty="0" err="1" smtClean="0"/>
              <a:t>pkt</a:t>
            </a:r>
            <a:r>
              <a:rPr lang="pl-PL" altLang="pl-PL" sz="2000" b="1" dirty="0" smtClean="0"/>
              <a:t> 1-8</a:t>
            </a:r>
            <a:r>
              <a:rPr lang="pl-PL" altLang="pl-PL" sz="2000" dirty="0" smtClean="0"/>
              <a:t> </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140</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BRAKU PODSTAW   WYKLUCZENIA Z POSTĘPOWANIA</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62280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t>  Warunki udziału w postępowaniu, określone przez zamawiającego w sposób proporcjonalny do przedmiotu zamówienia oraz umożliwiający ocenę zdolności wykonawcy </a:t>
            </a:r>
            <a:br>
              <a:rPr lang="pl-PL" altLang="pl-PL" sz="2200" b="1" dirty="0" smtClean="0"/>
            </a:br>
            <a:r>
              <a:rPr lang="pl-PL" altLang="pl-PL" sz="2200" b="1" dirty="0" smtClean="0"/>
              <a:t>do należytego wykonania zamówienia</a:t>
            </a:r>
          </a:p>
          <a:p>
            <a:pPr>
              <a:lnSpc>
                <a:spcPct val="80000"/>
              </a:lnSpc>
            </a:pPr>
            <a:r>
              <a:rPr lang="pl-PL" altLang="pl-PL" sz="2000" b="1" dirty="0" smtClean="0"/>
              <a:t/>
            </a:r>
            <a:br>
              <a:rPr lang="pl-PL" altLang="pl-PL" sz="2000" b="1" dirty="0" smtClean="0"/>
            </a:br>
            <a:r>
              <a:rPr lang="pl-PL" altLang="pl-PL" sz="2000" b="1" dirty="0" smtClean="0"/>
              <a:t>Art. 22 ust. 1b ustawy:</a:t>
            </a:r>
            <a:br>
              <a:rPr lang="pl-PL" altLang="pl-PL" sz="2000" b="1" dirty="0" smtClean="0"/>
            </a:br>
            <a:r>
              <a:rPr lang="pl-PL" altLang="pl-PL" sz="2000" b="1" dirty="0" smtClean="0"/>
              <a:t/>
            </a:r>
            <a:br>
              <a:rPr lang="pl-PL" altLang="pl-PL" sz="2000" b="1" dirty="0" smtClean="0"/>
            </a:br>
            <a:r>
              <a:rPr lang="pl-PL" altLang="pl-PL" sz="2000" dirty="0" smtClean="0"/>
              <a:t>Warunki udziału w postępowaniu mogą dotyczyć:</a:t>
            </a:r>
            <a:br>
              <a:rPr lang="pl-PL" altLang="pl-PL" sz="2000" dirty="0" smtClean="0"/>
            </a:br>
            <a:r>
              <a:rPr lang="pl-PL" altLang="pl-PL" sz="1000" dirty="0" smtClean="0"/>
              <a:t/>
            </a:r>
            <a:br>
              <a:rPr lang="pl-PL" altLang="pl-PL" sz="1000" dirty="0" smtClean="0"/>
            </a:br>
            <a:r>
              <a:rPr lang="pl-PL" altLang="pl-PL" sz="2000" dirty="0" smtClean="0"/>
              <a:t>1) kompetencji lub uprawnień do prowadzenia określonej działalności zawodowej, o ile wynika to z odrębnych przepisów;</a:t>
            </a:r>
            <a:br>
              <a:rPr lang="pl-PL" altLang="pl-PL" sz="2000" dirty="0" smtClean="0"/>
            </a:br>
            <a:r>
              <a:rPr lang="pl-PL" altLang="pl-PL" sz="1000" dirty="0" smtClean="0"/>
              <a:t/>
            </a:r>
            <a:br>
              <a:rPr lang="pl-PL" altLang="pl-PL" sz="1000" dirty="0" smtClean="0"/>
            </a:br>
            <a:r>
              <a:rPr lang="pl-PL" altLang="pl-PL" sz="2000" dirty="0" smtClean="0"/>
              <a:t>2) sytuacji ekonomicznej lub finansowej;</a:t>
            </a:r>
            <a:br>
              <a:rPr lang="pl-PL" altLang="pl-PL" sz="2000" dirty="0" smtClean="0"/>
            </a:br>
            <a:r>
              <a:rPr lang="pl-PL" altLang="pl-PL" sz="1000" dirty="0" smtClean="0"/>
              <a:t/>
            </a:r>
            <a:br>
              <a:rPr lang="pl-PL" altLang="pl-PL" sz="1000" dirty="0" smtClean="0"/>
            </a:br>
            <a:r>
              <a:rPr lang="pl-PL" altLang="pl-PL" sz="2000" dirty="0" smtClean="0"/>
              <a:t>3) zdolności technicznej lub zawodowej.</a:t>
            </a:r>
          </a:p>
          <a:p>
            <a:pPr>
              <a:lnSpc>
                <a:spcPct val="80000"/>
              </a:lnSpc>
            </a:pPr>
            <a:endParaRPr lang="pl-PL" altLang="pl-PL" sz="2000" dirty="0" smtClean="0"/>
          </a:p>
          <a:p>
            <a:pPr>
              <a:lnSpc>
                <a:spcPct val="80000"/>
              </a:lnSpc>
            </a:pPr>
            <a:r>
              <a:rPr lang="pl-PL" altLang="pl-PL" sz="2000" u="sng" dirty="0" smtClean="0"/>
              <a:t>Weryfikacja spełniania warunków następuję w oparciu o oświadczenia</a:t>
            </a:r>
            <a:br>
              <a:rPr lang="pl-PL" altLang="pl-PL" sz="2000" u="sng" dirty="0" smtClean="0"/>
            </a:br>
            <a:r>
              <a:rPr lang="pl-PL" altLang="pl-PL" sz="2000" u="sng" dirty="0" smtClean="0"/>
              <a:t>i dokumenty wskazane przez zamawiającego w ogłoszeniu o zamówieniu oraz w SIWZ.</a:t>
            </a:r>
            <a:endParaRPr lang="pl-PL" altLang="pl-PL" sz="2000" u="sng"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141</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SPEŁNIANIA WARUNKÓW UDZIAŁU</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378565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smtClean="0"/>
          </a:p>
          <a:p>
            <a:pPr>
              <a:lnSpc>
                <a:spcPct val="80000"/>
              </a:lnSpc>
              <a:buClr>
                <a:srgbClr val="A50021"/>
              </a:buClr>
            </a:pPr>
            <a:r>
              <a:rPr lang="pl-PL" altLang="pl-PL" sz="2200" b="1" dirty="0" smtClean="0"/>
              <a:t>KORZYSTANIE Z ZASOBÓW INNYCH PODMIOTÓW – art. 22a</a:t>
            </a:r>
            <a:r>
              <a:rPr lang="pl-PL" altLang="pl-PL" sz="2000" dirty="0" smtClean="0"/>
              <a:t/>
            </a:r>
            <a:br>
              <a:rPr lang="pl-PL" altLang="pl-PL" sz="2000" dirty="0" smtClean="0"/>
            </a:br>
            <a:endParaRPr lang="pl-PL" altLang="pl-PL" sz="2000" dirty="0" smtClean="0"/>
          </a:p>
          <a:p>
            <a:pPr>
              <a:lnSpc>
                <a:spcPct val="80000"/>
              </a:lnSpc>
              <a:buClr>
                <a:srgbClr val="A50021"/>
              </a:buClr>
            </a:pPr>
            <a:endParaRPr lang="pl-PL" altLang="pl-PL" sz="2000" dirty="0" smtClean="0"/>
          </a:p>
          <a:p>
            <a:pPr>
              <a:lnSpc>
                <a:spcPct val="80000"/>
              </a:lnSpc>
              <a:buClr>
                <a:srgbClr val="A50021"/>
              </a:buClr>
            </a:pPr>
            <a:r>
              <a:rPr lang="pl-PL" altLang="pl-PL" sz="2000" dirty="0" smtClean="0"/>
              <a:t>1) poleganie „w stosownych sytuacjach oraz w odniesieniu do konkretnego zamówienia, lub jego części” na:</a:t>
            </a:r>
            <a:br>
              <a:rPr lang="pl-PL" altLang="pl-PL" sz="2000" dirty="0" smtClean="0"/>
            </a:br>
            <a:r>
              <a:rPr lang="pl-PL" altLang="pl-PL" sz="2000" dirty="0" smtClean="0"/>
              <a:t/>
            </a:r>
            <a:br>
              <a:rPr lang="pl-PL" altLang="pl-PL" sz="2000" dirty="0" smtClean="0"/>
            </a:br>
            <a:r>
              <a:rPr lang="pl-PL" altLang="pl-PL" sz="2000" dirty="0" smtClean="0"/>
              <a:t>- zdolnościach technicznych lub zawodowych lub</a:t>
            </a:r>
            <a:br>
              <a:rPr lang="pl-PL" altLang="pl-PL" sz="2000" dirty="0" smtClean="0"/>
            </a:br>
            <a:r>
              <a:rPr lang="pl-PL" altLang="pl-PL" sz="2000" dirty="0" smtClean="0"/>
              <a:t>- sytuacji finansowej lub ekonomicznej innych podmiotów, </a:t>
            </a:r>
            <a:br>
              <a:rPr lang="pl-PL" altLang="pl-PL" sz="2000" dirty="0" smtClean="0"/>
            </a:br>
            <a:r>
              <a:rPr lang="pl-PL" altLang="pl-PL" sz="2000" dirty="0" smtClean="0"/>
              <a:t/>
            </a:r>
            <a:br>
              <a:rPr lang="pl-PL" altLang="pl-PL" sz="2000" dirty="0" smtClean="0"/>
            </a:br>
            <a:r>
              <a:rPr lang="pl-PL" altLang="pl-PL" sz="2000" dirty="0" smtClean="0"/>
              <a:t>niezależnie od charakteru prawnego łączących wykonawcę z danym podmiotem stosunków prawnych</a:t>
            </a:r>
          </a:p>
          <a:p>
            <a:pPr>
              <a:lnSpc>
                <a:spcPct val="80000"/>
              </a:lnSpc>
              <a:buClr>
                <a:srgbClr val="A50021"/>
              </a:buClr>
            </a:pPr>
            <a:r>
              <a:rPr lang="pl-PL" altLang="pl-PL" sz="2000" dirty="0" smtClean="0"/>
              <a:t/>
            </a:r>
            <a:br>
              <a:rPr lang="pl-PL" altLang="pl-PL" sz="2000" dirty="0" smtClean="0"/>
            </a:br>
            <a:r>
              <a:rPr lang="pl-PL" altLang="pl-PL" sz="2000" dirty="0" smtClean="0"/>
              <a:t>w celu:</a:t>
            </a:r>
            <a:br>
              <a:rPr lang="pl-PL" altLang="pl-PL" sz="2000" dirty="0" smtClean="0"/>
            </a:br>
            <a:r>
              <a:rPr lang="pl-PL" altLang="pl-PL" sz="2000" dirty="0" smtClean="0"/>
              <a:t>- potwierdzenia spełniania </a:t>
            </a:r>
            <a:r>
              <a:rPr lang="pl-PL" altLang="pl-PL" sz="2000" u="sng" dirty="0" smtClean="0"/>
              <a:t>warunków</a:t>
            </a:r>
            <a:r>
              <a:rPr lang="pl-PL" altLang="pl-PL" sz="2000" dirty="0" smtClean="0"/>
              <a:t> </a:t>
            </a:r>
            <a:r>
              <a:rPr lang="pl-PL" altLang="pl-PL" sz="2000" u="sng" dirty="0" smtClean="0"/>
              <a:t>udziału w postępowaniu</a:t>
            </a:r>
            <a:r>
              <a:rPr lang="pl-PL" altLang="pl-PL" sz="2000" dirty="0" smtClean="0"/>
              <a:t>, </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142</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SPEŁNIANIA WARUNKÓW UDZIAŁU</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30887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smtClean="0"/>
          </a:p>
          <a:p>
            <a:pPr>
              <a:lnSpc>
                <a:spcPct val="80000"/>
              </a:lnSpc>
              <a:buClr>
                <a:srgbClr val="A50021"/>
              </a:buClr>
            </a:pPr>
            <a:r>
              <a:rPr lang="pl-PL" altLang="pl-PL" sz="2200" b="1" dirty="0" smtClean="0"/>
              <a:t>KORZYSTANIE Z ZASOBÓW INNYCH PODMIOTÓW</a:t>
            </a:r>
            <a:r>
              <a:rPr lang="pl-PL" altLang="pl-PL" sz="2000" dirty="0" smtClean="0"/>
              <a:t/>
            </a:r>
            <a:br>
              <a:rPr lang="pl-PL" altLang="pl-PL" sz="2000" dirty="0" smtClean="0"/>
            </a:br>
            <a:endParaRPr lang="pl-PL" altLang="pl-PL" sz="2000" dirty="0" smtClean="0"/>
          </a:p>
          <a:p>
            <a:pPr>
              <a:lnSpc>
                <a:spcPct val="80000"/>
              </a:lnSpc>
              <a:buClr>
                <a:srgbClr val="A50021"/>
              </a:buClr>
            </a:pPr>
            <a:r>
              <a:rPr lang="pl-PL" altLang="pl-PL" sz="2000" dirty="0" smtClean="0"/>
              <a:t>2) udowodnienie zamawiającemu, że wykonawca będzie dysponował niezbędnymi zasobami innych podmiotów – w szczególności poprzez przedstawienie zobowiązania tych podmiotów do oddania wykonawcy do dyspozycji niezbędnych zasobów na potrzeby realizacji zamówienia,</a:t>
            </a:r>
            <a:br>
              <a:rPr lang="pl-PL" altLang="pl-PL" sz="2000" dirty="0" smtClean="0"/>
            </a:br>
            <a:r>
              <a:rPr lang="pl-PL" altLang="pl-PL" sz="2000" dirty="0" smtClean="0"/>
              <a:t/>
            </a:r>
            <a:br>
              <a:rPr lang="pl-PL" altLang="pl-PL" sz="2000" dirty="0" smtClean="0"/>
            </a:br>
            <a:r>
              <a:rPr lang="pl-PL" altLang="pl-PL" sz="2000" dirty="0" smtClean="0"/>
              <a:t>3) obowiązkowe badanie podstaw do wykluczenia innych podmiotów, </a:t>
            </a:r>
            <a:br>
              <a:rPr lang="pl-PL" altLang="pl-PL" sz="2000" dirty="0" smtClean="0"/>
            </a:br>
            <a:r>
              <a:rPr lang="pl-PL" altLang="pl-PL" sz="2000" dirty="0" smtClean="0"/>
              <a:t>w przypadku udostępniania przez nich swoich zdolności lub sytuacji finansowej lub ekonomicznej (podstawy do wykluczenia opisane </a:t>
            </a:r>
            <a:br>
              <a:rPr lang="pl-PL" altLang="pl-PL" sz="2000" dirty="0" smtClean="0"/>
            </a:br>
            <a:r>
              <a:rPr lang="pl-PL" altLang="pl-PL" sz="2000" dirty="0" smtClean="0"/>
              <a:t>w art. 24 ust. 1 </a:t>
            </a:r>
            <a:r>
              <a:rPr lang="pl-PL" altLang="pl-PL" sz="2000" dirty="0" err="1" smtClean="0"/>
              <a:t>pkt</a:t>
            </a:r>
            <a:r>
              <a:rPr lang="pl-PL" altLang="pl-PL" sz="2000" dirty="0" smtClean="0"/>
              <a:t> 13-22 i ust. 5),</a:t>
            </a:r>
          </a:p>
          <a:p>
            <a:pPr>
              <a:lnSpc>
                <a:spcPct val="80000"/>
              </a:lnSpc>
              <a:buClr>
                <a:srgbClr val="A50021"/>
              </a:buClr>
            </a:pPr>
            <a:endParaRPr lang="pl-PL" altLang="pl-PL" sz="2000" dirty="0" smtClean="0"/>
          </a:p>
          <a:p>
            <a:pPr>
              <a:lnSpc>
                <a:spcPct val="80000"/>
              </a:lnSpc>
              <a:buClr>
                <a:srgbClr val="A50021"/>
              </a:buClr>
            </a:pPr>
            <a:r>
              <a:rPr lang="pl-PL" altLang="pl-PL" sz="2000" dirty="0" smtClean="0"/>
              <a:t>4) w przypadku warunków dot. wykształcenia, kwalifikacji zawodowych </a:t>
            </a:r>
            <a:br>
              <a:rPr lang="pl-PL" altLang="pl-PL" sz="2000" dirty="0" smtClean="0"/>
            </a:br>
            <a:r>
              <a:rPr lang="pl-PL" altLang="pl-PL" sz="2000" dirty="0" smtClean="0"/>
              <a:t>lub doświadczenia, wykonawcy mogą polegać na zdolnościach innych podmiotów, gdy podmioty te zrealizują roboty budowlane lub usługi, do realizacji których te zdolności są wymagane,</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143</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SPEŁNIANIA WARUNKÓW UDZIAŁU</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65358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t>W celu wykazania braku podstaw wykluczenia oraz </a:t>
            </a:r>
            <a:br>
              <a:rPr lang="pl-PL" altLang="pl-PL" sz="2200" b="1" dirty="0" smtClean="0"/>
            </a:br>
            <a:r>
              <a:rPr lang="pl-PL" altLang="pl-PL" sz="2200" b="1" dirty="0" smtClean="0"/>
              <a:t>spełniania warunków udziału w postępowaniu, </a:t>
            </a:r>
            <a:br>
              <a:rPr lang="pl-PL" altLang="pl-PL" sz="2200" b="1" dirty="0" smtClean="0"/>
            </a:br>
            <a:r>
              <a:rPr lang="pl-PL" altLang="pl-PL" sz="2200" b="1" dirty="0" smtClean="0"/>
              <a:t>wykonawca składa wraz z ofertą lub wnioskiem </a:t>
            </a:r>
            <a:br>
              <a:rPr lang="pl-PL" altLang="pl-PL" sz="2200" b="1" dirty="0" smtClean="0"/>
            </a:br>
            <a:r>
              <a:rPr lang="pl-PL" altLang="pl-PL" sz="2200" b="1" dirty="0" smtClean="0"/>
              <a:t>o dopuszczenie do udziału w postępowaniu:</a:t>
            </a:r>
          </a:p>
          <a:p>
            <a:pPr>
              <a:lnSpc>
                <a:spcPct val="80000"/>
              </a:lnSpc>
              <a:buClr>
                <a:srgbClr val="A50021"/>
              </a:buClr>
            </a:pPr>
            <a:endParaRPr lang="pl-PL" altLang="pl-PL" sz="2200" b="1" dirty="0" smtClean="0"/>
          </a:p>
          <a:p>
            <a:pPr>
              <a:lnSpc>
                <a:spcPct val="80000"/>
              </a:lnSpc>
              <a:buClr>
                <a:srgbClr val="A50021"/>
              </a:buClr>
            </a:pPr>
            <a:r>
              <a:rPr lang="pl-PL" altLang="pl-PL" sz="2000" b="1" dirty="0" smtClean="0"/>
              <a:t>1. Pow. 30 000 euro ale poniżej kwoty unijnej:</a:t>
            </a:r>
            <a:r>
              <a:rPr lang="pl-PL" altLang="pl-PL" sz="2200" dirty="0" smtClean="0"/>
              <a:t/>
            </a:r>
            <a:br>
              <a:rPr lang="pl-PL" altLang="pl-PL" sz="2200" dirty="0" smtClean="0"/>
            </a:br>
            <a:r>
              <a:rPr lang="pl-PL" altLang="pl-PL" sz="2000" dirty="0" smtClean="0"/>
              <a:t>	- oświadczenie o braku podstaw wykluczenia oraz spełnianiu 	warunków udziału w postępowaniu.</a:t>
            </a:r>
          </a:p>
          <a:p>
            <a:pPr>
              <a:lnSpc>
                <a:spcPct val="80000"/>
              </a:lnSpc>
              <a:buClr>
                <a:srgbClr val="A50021"/>
              </a:buClr>
            </a:pPr>
            <a:endParaRPr lang="pl-PL" altLang="pl-PL" sz="1000" dirty="0" smtClean="0"/>
          </a:p>
          <a:p>
            <a:pPr>
              <a:lnSpc>
                <a:spcPct val="80000"/>
              </a:lnSpc>
              <a:buClr>
                <a:srgbClr val="A50021"/>
              </a:buClr>
            </a:pPr>
            <a:r>
              <a:rPr lang="pl-PL" altLang="pl-PL" sz="2000" b="1" dirty="0" smtClean="0"/>
              <a:t>2. Od kwoty unijnej wzwyż:</a:t>
            </a:r>
          </a:p>
          <a:p>
            <a:pPr>
              <a:lnSpc>
                <a:spcPct val="80000"/>
              </a:lnSpc>
              <a:buClr>
                <a:srgbClr val="A50021"/>
              </a:buClr>
            </a:pPr>
            <a:r>
              <a:rPr lang="pl-PL" altLang="pl-PL" sz="2000" dirty="0" smtClean="0"/>
              <a:t>	- oświadczenie w postaci Jednolitego Europejskiego Dokumentu 	Zamówienia (JEDZ), sporządzone zgodnie z wzorem 	standardowego formularza określonym w rozporządzeniu 	wykonawczym Komisji Europejskiej wydanym na podstawie art. 	59 ust. 2 dyrektywy 2014/24/UE oraz art. 80 ust. 3 dyrektywy  	2014/25/UE – Rozporządzenie Wykonawcze Komisji (UE) 2016/7 	z dnia 5 stycznia 2016 r. ustanawiające standardowy formularz 	jednolitego europejskiego dokumentu zamówieniowego </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144</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WSTĘPNE POTWIERDZENIE WYMAGAŃ ZAMAWIAJĄCEGO</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844824"/>
            <a:ext cx="7704856" cy="504138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t>JEDNOLITY EUROPEJSKI DOKUMENT ZAMÓWIENIA</a:t>
            </a:r>
            <a:r>
              <a:rPr lang="pl-PL" altLang="pl-PL" sz="2000" b="1" dirty="0" smtClean="0"/>
              <a:t/>
            </a:r>
            <a:br>
              <a:rPr lang="pl-PL" altLang="pl-PL" sz="2000" b="1" dirty="0" smtClean="0"/>
            </a:br>
            <a:r>
              <a:rPr lang="pl-PL" altLang="pl-PL" sz="1000" dirty="0" smtClean="0"/>
              <a:t/>
            </a:r>
            <a:br>
              <a:rPr lang="pl-PL" altLang="pl-PL" sz="1000" dirty="0" smtClean="0"/>
            </a:br>
            <a:r>
              <a:rPr lang="pl-PL" altLang="pl-PL" sz="2000" dirty="0" smtClean="0"/>
              <a:t>1) jest oświadczeniem stanowiącym wstępne potwierdzenie:</a:t>
            </a:r>
            <a:br>
              <a:rPr lang="pl-PL" altLang="pl-PL" sz="2000" dirty="0" smtClean="0"/>
            </a:br>
            <a:r>
              <a:rPr lang="pl-PL" altLang="pl-PL" sz="1000" dirty="0" smtClean="0"/>
              <a:t/>
            </a:r>
            <a:br>
              <a:rPr lang="pl-PL" altLang="pl-PL" sz="1000" dirty="0" smtClean="0"/>
            </a:br>
            <a:r>
              <a:rPr lang="pl-PL" altLang="pl-PL" sz="2000" dirty="0" smtClean="0"/>
              <a:t>- braku podstaw do wykluczenia wykonawcy oraz spełniania przez niego warunków udziału w postępowaniu, </a:t>
            </a:r>
            <a:br>
              <a:rPr lang="pl-PL" altLang="pl-PL" sz="2000" dirty="0" smtClean="0"/>
            </a:br>
            <a:r>
              <a:rPr lang="pl-PL" altLang="pl-PL" sz="2000" dirty="0" smtClean="0"/>
              <a:t>- spełniania kryteriów selekcji, dokonywanej w ramach postępowań, </a:t>
            </a:r>
            <a:br>
              <a:rPr lang="pl-PL" altLang="pl-PL" sz="2000" dirty="0" smtClean="0"/>
            </a:br>
            <a:r>
              <a:rPr lang="pl-PL" altLang="pl-PL" sz="2000" dirty="0" smtClean="0"/>
              <a:t>w których wykonawcy składają wnioski o dopuszczenie do udziału </a:t>
            </a:r>
            <a:br>
              <a:rPr lang="pl-PL" altLang="pl-PL" sz="2000" dirty="0" smtClean="0"/>
            </a:br>
            <a:r>
              <a:rPr lang="pl-PL" altLang="pl-PL" sz="2000" dirty="0" smtClean="0"/>
              <a:t>w postępowaniu, </a:t>
            </a:r>
            <a:br>
              <a:rPr lang="pl-PL" altLang="pl-PL" sz="2000" dirty="0" smtClean="0"/>
            </a:br>
            <a:r>
              <a:rPr lang="pl-PL" altLang="pl-PL" sz="2000" u="sng" dirty="0" smtClean="0"/>
              <a:t>w zakresie opisanym w ogłoszeniu o zamówieniu lub w SIWZ</a:t>
            </a:r>
            <a:r>
              <a:rPr lang="pl-PL" altLang="pl-PL" sz="2000" dirty="0" smtClean="0"/>
              <a:t>,</a:t>
            </a:r>
            <a:br>
              <a:rPr lang="pl-PL" altLang="pl-PL" sz="2000" dirty="0" smtClean="0"/>
            </a:br>
            <a:endParaRPr lang="pl-PL" altLang="pl-PL" sz="1000" dirty="0" smtClean="0"/>
          </a:p>
          <a:p>
            <a:pPr>
              <a:lnSpc>
                <a:spcPct val="80000"/>
              </a:lnSpc>
              <a:buClr>
                <a:srgbClr val="A50021"/>
              </a:buClr>
            </a:pPr>
            <a:r>
              <a:rPr lang="pl-PL" altLang="pl-PL" sz="2000" dirty="0" smtClean="0"/>
              <a:t>2) składany jest wraz z ofertą lub wnioskiem o dopuszczenie do udziału </a:t>
            </a:r>
            <a:br>
              <a:rPr lang="pl-PL" altLang="pl-PL" sz="2000" dirty="0" smtClean="0"/>
            </a:br>
            <a:r>
              <a:rPr lang="pl-PL" altLang="pl-PL" sz="2000" dirty="0" smtClean="0"/>
              <a:t>w postępowaniu (oświadczenie jest aktualne na dzień składania ofert lub wniosków o dopuszczenie do udziału w postępowaniu),</a:t>
            </a:r>
            <a:br>
              <a:rPr lang="pl-PL" altLang="pl-PL" sz="2000" dirty="0" smtClean="0"/>
            </a:br>
            <a:r>
              <a:rPr lang="pl-PL" altLang="pl-PL" sz="1000" dirty="0" smtClean="0"/>
              <a:t/>
            </a:r>
            <a:br>
              <a:rPr lang="pl-PL" altLang="pl-PL" sz="1000" dirty="0" smtClean="0"/>
            </a:br>
            <a:r>
              <a:rPr lang="pl-PL" altLang="pl-PL" sz="2000" dirty="0" smtClean="0"/>
              <a:t>3) oświadczenie to sporządza się zgodnie ze wzorem standardowego formularza określonego w rozporządzeniu wykonawczym Komisji Europejskiej wydanym na podstawie art. 59 ust. 2 dyrektywy klasycznej oraz art. 80 ust. 3 dyrektywy sektorowej,</a:t>
            </a:r>
            <a:br>
              <a:rPr lang="pl-PL" altLang="pl-PL" sz="2000" dirty="0" smtClean="0"/>
            </a:br>
            <a:r>
              <a:rPr lang="pl-PL" altLang="pl-PL" sz="1000" dirty="0" smtClean="0"/>
              <a:t/>
            </a:r>
            <a:br>
              <a:rPr lang="pl-PL" altLang="pl-PL" sz="1000" dirty="0" smtClean="0"/>
            </a:br>
            <a:r>
              <a:rPr lang="pl-PL" altLang="pl-PL" sz="2000" dirty="0" smtClean="0"/>
              <a:t>4) wzór formularza stanowi załącznik nr 2 do Rozporządzenia Wykonawczego Komisji (UE) 2016/7 z dnia 5 stycznia 2016 r.</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145</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WSTĘPNE POTWIERDZENIE WYMAGAŃ ZAMAWIAJĄCEGO</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844824"/>
            <a:ext cx="7704856" cy="47705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t>JEDNOLITY EUROPEJSKI DOKUMENT ZAMÓWIENIA</a:t>
            </a:r>
            <a:r>
              <a:rPr lang="pl-PL" altLang="pl-PL" sz="2000" b="1" dirty="0" smtClean="0"/>
              <a:t/>
            </a:r>
            <a:br>
              <a:rPr lang="pl-PL" altLang="pl-PL" sz="2000" b="1" dirty="0" smtClean="0"/>
            </a:br>
            <a:r>
              <a:rPr lang="pl-PL" altLang="pl-PL" sz="1000" dirty="0" smtClean="0"/>
              <a:t/>
            </a:r>
            <a:br>
              <a:rPr lang="pl-PL" altLang="pl-PL" sz="1000" dirty="0" smtClean="0"/>
            </a:br>
            <a:r>
              <a:rPr lang="pl-PL" altLang="pl-PL" sz="2000" dirty="0" smtClean="0"/>
              <a:t>5) w przypadku wykonawców wspólnie ubiegających się o zamówienie, jednolity dokument składa każdy z wykonawców wspólnie ubiegających się o zamówienia,</a:t>
            </a:r>
            <a:br>
              <a:rPr lang="pl-PL" altLang="pl-PL" sz="2000" dirty="0" smtClean="0"/>
            </a:br>
            <a:r>
              <a:rPr lang="pl-PL" altLang="pl-PL" sz="1000" dirty="0" smtClean="0"/>
              <a:t/>
            </a:r>
            <a:br>
              <a:rPr lang="pl-PL" altLang="pl-PL" sz="1000" dirty="0" smtClean="0"/>
            </a:br>
            <a:r>
              <a:rPr lang="pl-PL" altLang="pl-PL" sz="2000" dirty="0" smtClean="0"/>
              <a:t>6) w przypadku powoływania się na zasoby innego podmiotu, wykonawca składa jednolite dokumenty dotyczące tych podmiotów,</a:t>
            </a:r>
          </a:p>
          <a:p>
            <a:pPr>
              <a:lnSpc>
                <a:spcPct val="80000"/>
              </a:lnSpc>
              <a:buClr>
                <a:srgbClr val="A50021"/>
              </a:buClr>
            </a:pPr>
            <a:endParaRPr lang="pl-PL" altLang="pl-PL" sz="1000" dirty="0" smtClean="0"/>
          </a:p>
          <a:p>
            <a:pPr>
              <a:lnSpc>
                <a:spcPct val="80000"/>
              </a:lnSpc>
              <a:buClr>
                <a:srgbClr val="A50021"/>
              </a:buClr>
            </a:pPr>
            <a:r>
              <a:rPr lang="pl-PL" altLang="pl-PL" sz="2000" dirty="0" smtClean="0"/>
              <a:t>7) na żądanie zamawiającego odrębny JEDZ winni złożyć również zwykli podwykonawcy</a:t>
            </a:r>
            <a:br>
              <a:rPr lang="pl-PL" altLang="pl-PL" sz="2000" dirty="0" smtClean="0"/>
            </a:br>
            <a:r>
              <a:rPr lang="pl-PL" altLang="pl-PL" sz="1000" dirty="0" smtClean="0"/>
              <a:t/>
            </a:r>
            <a:br>
              <a:rPr lang="pl-PL" altLang="pl-PL" sz="1000" dirty="0" smtClean="0"/>
            </a:br>
            <a:r>
              <a:rPr lang="pl-PL" altLang="pl-PL" sz="2000" dirty="0" smtClean="0"/>
              <a:t>8) możliwość wykorzystania przez wykonawcę w jednolitym dokumencie nadal aktualnych informacji zawartych w innym jednolitym dokumencie złożonym w odrębnym postępowaniu,</a:t>
            </a:r>
            <a:br>
              <a:rPr lang="pl-PL" altLang="pl-PL" sz="2000" dirty="0" smtClean="0"/>
            </a:br>
            <a:r>
              <a:rPr lang="pl-PL" altLang="pl-PL" sz="1000" dirty="0" smtClean="0"/>
              <a:t/>
            </a:r>
            <a:br>
              <a:rPr lang="pl-PL" altLang="pl-PL" sz="1000" dirty="0" smtClean="0"/>
            </a:br>
            <a:r>
              <a:rPr lang="pl-PL" altLang="pl-PL" sz="2000" dirty="0" smtClean="0"/>
              <a:t>9) </a:t>
            </a:r>
            <a:r>
              <a:rPr lang="pl-PL" altLang="pl-PL" sz="2000" u="sng" dirty="0" smtClean="0"/>
              <a:t>oświadczenie na formularzu j/w składane jest w postępowaniach, </a:t>
            </a:r>
            <a:br>
              <a:rPr lang="pl-PL" altLang="pl-PL" sz="2000" u="sng" dirty="0" smtClean="0"/>
            </a:br>
            <a:r>
              <a:rPr lang="pl-PL" altLang="pl-PL" sz="2000" u="sng" dirty="0" smtClean="0"/>
              <a:t>w których wartość zamówienia jest równa lub przekracza tzw. kwoty unijne,</a:t>
            </a:r>
            <a:br>
              <a:rPr lang="pl-PL" altLang="pl-PL" sz="2000" u="sng" dirty="0" smtClean="0"/>
            </a:br>
            <a:r>
              <a:rPr lang="pl-PL" altLang="pl-PL" sz="1000" u="sng" dirty="0" smtClean="0"/>
              <a:t/>
            </a:r>
            <a:br>
              <a:rPr lang="pl-PL" altLang="pl-PL" sz="1000" u="sng" dirty="0" smtClean="0"/>
            </a:br>
            <a:r>
              <a:rPr lang="pl-PL" altLang="pl-PL" sz="2000" dirty="0" smtClean="0"/>
              <a:t>10) poniżej kwoty unijnej wykonawcy składają „zwykłe” oświadczenie </a:t>
            </a:r>
            <a:br>
              <a:rPr lang="pl-PL" altLang="pl-PL" sz="2000" dirty="0" smtClean="0"/>
            </a:br>
            <a:r>
              <a:rPr lang="pl-PL" altLang="pl-PL" sz="2000" dirty="0" smtClean="0"/>
              <a:t>w zakresie wskazanym przez zamawiającego w ogłoszeniu lub SIWZ. </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146</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WSTĘPNE POTWIERDZENIE WYMAGAŃ ZAMAWIAJĄCEGO</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556792"/>
            <a:ext cx="7704856" cy="504753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t> Zasada generalna </a:t>
            </a:r>
            <a:r>
              <a:rPr lang="pl-PL" altLang="pl-PL" sz="2000" b="1" dirty="0" smtClean="0"/>
              <a:t/>
            </a:r>
            <a:br>
              <a:rPr lang="pl-PL" altLang="pl-PL" sz="2000" b="1" dirty="0" smtClean="0"/>
            </a:br>
            <a:r>
              <a:rPr lang="pl-PL" altLang="pl-PL" sz="1000" b="1" dirty="0" smtClean="0"/>
              <a:t/>
            </a:r>
            <a:br>
              <a:rPr lang="pl-PL" altLang="pl-PL" sz="1000" b="1" dirty="0" smtClean="0"/>
            </a:br>
            <a:r>
              <a:rPr lang="pl-PL" altLang="pl-PL" sz="2000" dirty="0" smtClean="0">
                <a:ea typeface="Arial Unicode MS" pitchFamily="34" charset="-128"/>
                <a:cs typeface="Arial Unicode MS" pitchFamily="34" charset="-128"/>
              </a:rPr>
              <a:t>⇨ zgodnie z kryteriami wyboru oferty podanymi w ogłoszeniu o zamówieniu /SIWZ/ zaproszeniu do udziału w postępowaniu; spośród ofert niepodlegających odrzuceniu.</a:t>
            </a:r>
            <a:r>
              <a:rPr lang="pl-PL" altLang="pl-PL" sz="2000" dirty="0" smtClean="0"/>
              <a:t/>
            </a:r>
            <a:br>
              <a:rPr lang="pl-PL" altLang="pl-PL" sz="2000" dirty="0" smtClean="0"/>
            </a:br>
            <a:endParaRPr lang="pl-PL" altLang="pl-PL" sz="2000" dirty="0" smtClean="0"/>
          </a:p>
          <a:p>
            <a:pPr>
              <a:lnSpc>
                <a:spcPct val="80000"/>
              </a:lnSpc>
              <a:buFont typeface="Wingdings" pitchFamily="2" charset="2"/>
              <a:buChar char="Ø"/>
            </a:pPr>
            <a:r>
              <a:rPr lang="pl-PL" altLang="pl-PL" sz="2200" b="1" dirty="0" smtClean="0"/>
              <a:t> Niemożność dokonania wyboru oferty, w przypadku uzyskania tej samej liczby punktów (identyczny bilans ceny lub kosztu</a:t>
            </a:r>
            <a:br>
              <a:rPr lang="pl-PL" altLang="pl-PL" sz="2200" b="1" dirty="0" smtClean="0"/>
            </a:br>
            <a:r>
              <a:rPr lang="pl-PL" altLang="pl-PL" sz="2200" b="1" dirty="0" smtClean="0"/>
              <a:t> i innych kryteriów)</a:t>
            </a:r>
            <a:r>
              <a:rPr lang="pl-PL" altLang="pl-PL" sz="2000" b="1" dirty="0" smtClean="0"/>
              <a:t/>
            </a:r>
            <a:br>
              <a:rPr lang="pl-PL" altLang="pl-PL" sz="2000" b="1" dirty="0" smtClean="0"/>
            </a:br>
            <a:r>
              <a:rPr lang="pl-PL" altLang="pl-PL" sz="1000" b="1" dirty="0" smtClean="0"/>
              <a:t/>
            </a:r>
            <a:br>
              <a:rPr lang="pl-PL" altLang="pl-PL" sz="1000" b="1" dirty="0" smtClean="0"/>
            </a:br>
            <a:r>
              <a:rPr lang="pl-PL" altLang="pl-PL" sz="2000" dirty="0" smtClean="0">
                <a:ea typeface="Arial Unicode MS" pitchFamily="34" charset="-128"/>
                <a:cs typeface="Arial Unicode MS" pitchFamily="34" charset="-128"/>
              </a:rPr>
              <a:t>⇨</a:t>
            </a:r>
            <a:r>
              <a:rPr lang="pl-PL" altLang="pl-PL" sz="2000" b="1" dirty="0" smtClean="0"/>
              <a:t> </a:t>
            </a:r>
            <a:r>
              <a:rPr lang="pl-PL" altLang="pl-PL" sz="2000" dirty="0" smtClean="0"/>
              <a:t>obowiązek dokonania wyboru tej z ofert, która zawiera niższą cenę lub koszt,</a:t>
            </a:r>
            <a:br>
              <a:rPr lang="pl-PL" altLang="pl-PL" sz="2000" dirty="0" smtClean="0"/>
            </a:br>
            <a:r>
              <a:rPr lang="pl-PL" altLang="pl-PL" sz="2000" dirty="0" smtClean="0">
                <a:ea typeface="Arial Unicode MS" pitchFamily="34" charset="-128"/>
                <a:cs typeface="Arial Unicode MS" pitchFamily="34" charset="-128"/>
              </a:rPr>
              <a:t>⇨</a:t>
            </a:r>
            <a:r>
              <a:rPr lang="pl-PL" altLang="pl-PL" sz="2000" b="1" dirty="0" smtClean="0"/>
              <a:t> </a:t>
            </a:r>
            <a:r>
              <a:rPr lang="pl-PL" altLang="pl-PL" sz="2000" dirty="0" smtClean="0"/>
              <a:t>jeżeli zostały złożone oferty o takiej samej cenie lub koszcie, obowiązek wezwania wykonawców, którzy  złożyli te oferty, do złożenia ofert dodatkowych. </a:t>
            </a:r>
            <a:br>
              <a:rPr lang="pl-PL" altLang="pl-PL" sz="2000" dirty="0" smtClean="0"/>
            </a:br>
            <a:endParaRPr lang="pl-PL" altLang="pl-PL" sz="2000" dirty="0" smtClean="0"/>
          </a:p>
          <a:p>
            <a:pPr>
              <a:lnSpc>
                <a:spcPct val="80000"/>
              </a:lnSpc>
              <a:buFont typeface="Wingdings" pitchFamily="2" charset="2"/>
              <a:buChar char="Ø"/>
            </a:pPr>
            <a:r>
              <a:rPr lang="pl-PL" altLang="pl-PL" sz="2200" b="1" dirty="0" smtClean="0"/>
              <a:t> Gdy cena lub koszt jest jedynym kryterium wyboru oferty </a:t>
            </a:r>
            <a:br>
              <a:rPr lang="pl-PL" altLang="pl-PL" sz="2200" b="1" dirty="0" smtClean="0"/>
            </a:br>
            <a:r>
              <a:rPr lang="pl-PL" altLang="pl-PL" sz="2200" b="1" dirty="0" smtClean="0"/>
              <a:t>i zostały złożone oferty o takiej samej cenie lub koszcie</a:t>
            </a:r>
            <a:r>
              <a:rPr lang="pl-PL" altLang="pl-PL" sz="2000" b="1" dirty="0" smtClean="0"/>
              <a:t/>
            </a:r>
            <a:br>
              <a:rPr lang="pl-PL" altLang="pl-PL" sz="2000" b="1" dirty="0" smtClean="0"/>
            </a:br>
            <a:r>
              <a:rPr lang="pl-PL" altLang="pl-PL" sz="1000" b="1" dirty="0" smtClean="0"/>
              <a:t/>
            </a:r>
            <a:br>
              <a:rPr lang="pl-PL" altLang="pl-PL" sz="1000" b="1" dirty="0" smtClean="0"/>
            </a:br>
            <a:r>
              <a:rPr lang="pl-PL" altLang="pl-PL" sz="2000" dirty="0" smtClean="0">
                <a:ea typeface="Arial Unicode MS" pitchFamily="34" charset="-128"/>
                <a:cs typeface="Arial Unicode MS" pitchFamily="34" charset="-128"/>
              </a:rPr>
              <a:t>⇨</a:t>
            </a:r>
            <a:r>
              <a:rPr lang="pl-PL" altLang="pl-PL" sz="2000" dirty="0" smtClean="0"/>
              <a:t> obowiązek wezwania wykonawców, którzy złożyli te oferty, do złożenia ofert dodatkowych.</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147</a:t>
            </a:fld>
            <a:endParaRPr lang="pl-PL" altLang="pl-PL" dirty="0">
              <a:solidFill>
                <a:schemeClr val="accent3">
                  <a:lumMod val="75000"/>
                </a:schemeClr>
              </a:solidFill>
            </a:endParaRPr>
          </a:p>
        </p:txBody>
      </p:sp>
      <p:sp>
        <p:nvSpPr>
          <p:cNvPr id="7" name="TextBox 1"/>
          <p:cNvSpPr txBox="1"/>
          <p:nvPr/>
        </p:nvSpPr>
        <p:spPr>
          <a:xfrm>
            <a:off x="251520" y="719610"/>
            <a:ext cx="5112568" cy="748923"/>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DOKONANIE RANKINGU OFERT</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44824"/>
            <a:ext cx="7704856" cy="47705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t>SKŁADANIE DOKUMENTÓW NA POTWIERDZENIE OKOLICZNOŚCI, O KTÓRYCH MOWA W ART. 25 UST. 1</a:t>
            </a:r>
            <a:r>
              <a:rPr lang="pl-PL" altLang="pl-PL" sz="2000" b="1" dirty="0" smtClean="0"/>
              <a:t/>
            </a:r>
            <a:br>
              <a:rPr lang="pl-PL" altLang="pl-PL" sz="2000" b="1" dirty="0" smtClean="0"/>
            </a:br>
            <a:r>
              <a:rPr lang="pl-PL" altLang="pl-PL" sz="1000" b="1" dirty="0" smtClean="0"/>
              <a:t/>
            </a:r>
            <a:br>
              <a:rPr lang="pl-PL" altLang="pl-PL" sz="1000" b="1" dirty="0" smtClean="0"/>
            </a:br>
            <a:r>
              <a:rPr lang="pl-PL" altLang="pl-PL" sz="2000" dirty="0" smtClean="0"/>
              <a:t>1) ubiegając się o zamówienie wykonawca składa wraz z ofertą wyłącznie oświadczenie stanowiące wstępne potwierdzenie okoliczności, o których mowa w art. 25 ust. 1 ustawy:</a:t>
            </a:r>
            <a:br>
              <a:rPr lang="pl-PL" altLang="pl-PL" sz="2000" dirty="0" smtClean="0"/>
            </a:br>
            <a:r>
              <a:rPr lang="pl-PL" altLang="pl-PL" sz="1000" dirty="0" smtClean="0"/>
              <a:t/>
            </a:r>
            <a:br>
              <a:rPr lang="pl-PL" altLang="pl-PL" sz="1000" dirty="0" smtClean="0"/>
            </a:br>
            <a:r>
              <a:rPr lang="pl-PL" altLang="pl-PL" sz="2000" dirty="0" smtClean="0"/>
              <a:t>2) złożenie dokumentów tylko przez zwycięskiego wykonawcę – przed udzieleniem zmówienia -  zamawiający:</a:t>
            </a:r>
            <a:br>
              <a:rPr lang="pl-PL" altLang="pl-PL" sz="2000" dirty="0" smtClean="0"/>
            </a:br>
            <a:r>
              <a:rPr lang="pl-PL" altLang="pl-PL" sz="1000" dirty="0" smtClean="0"/>
              <a:t/>
            </a:r>
            <a:br>
              <a:rPr lang="pl-PL" altLang="pl-PL" sz="1000" dirty="0" smtClean="0"/>
            </a:br>
            <a:r>
              <a:rPr lang="pl-PL" altLang="pl-PL" sz="2000" dirty="0" smtClean="0"/>
              <a:t>-</a:t>
            </a:r>
            <a:r>
              <a:rPr lang="pl-PL" altLang="pl-PL" sz="2000" b="1" dirty="0" smtClean="0"/>
              <a:t>poniżej kwoty unijnej – </a:t>
            </a:r>
            <a:r>
              <a:rPr lang="pl-PL" altLang="pl-PL" sz="2000" b="1" u="sng" dirty="0" smtClean="0"/>
              <a:t>może wezwać </a:t>
            </a:r>
            <a:r>
              <a:rPr lang="pl-PL" altLang="pl-PL" sz="2000" dirty="0" smtClean="0"/>
              <a:t>do złożenia </a:t>
            </a:r>
            <a:r>
              <a:rPr lang="pl-PL" altLang="pl-PL" sz="2000" u="sng" dirty="0" smtClean="0"/>
              <a:t>aktualnych dokumentów </a:t>
            </a:r>
            <a:r>
              <a:rPr lang="pl-PL" altLang="pl-PL" sz="2000" dirty="0" smtClean="0"/>
              <a:t/>
            </a:r>
            <a:br>
              <a:rPr lang="pl-PL" altLang="pl-PL" sz="2000" dirty="0" smtClean="0"/>
            </a:br>
            <a:r>
              <a:rPr lang="pl-PL" altLang="pl-PL" sz="2000" dirty="0" smtClean="0"/>
              <a:t>-</a:t>
            </a:r>
            <a:r>
              <a:rPr lang="pl-PL" altLang="pl-PL" sz="2000" b="1" dirty="0" smtClean="0"/>
              <a:t>od kwoty unijnej wzwyż – </a:t>
            </a:r>
            <a:r>
              <a:rPr lang="pl-PL" altLang="pl-PL" sz="2000" b="1" u="sng" dirty="0" smtClean="0"/>
              <a:t>wzywa</a:t>
            </a:r>
            <a:r>
              <a:rPr lang="pl-PL" altLang="pl-PL" sz="2000" b="1" dirty="0" smtClean="0"/>
              <a:t> </a:t>
            </a:r>
            <a:r>
              <a:rPr lang="pl-PL" altLang="pl-PL" sz="2000" dirty="0" smtClean="0"/>
              <a:t>do złożenia </a:t>
            </a:r>
            <a:r>
              <a:rPr lang="pl-PL" altLang="pl-PL" sz="2000" u="sng" dirty="0" smtClean="0"/>
              <a:t>aktualnych </a:t>
            </a:r>
            <a:r>
              <a:rPr lang="pl-PL" altLang="pl-PL" sz="2000" dirty="0" smtClean="0"/>
              <a:t>dokumentów </a:t>
            </a:r>
            <a:br>
              <a:rPr lang="pl-PL" altLang="pl-PL" sz="2000" dirty="0" smtClean="0"/>
            </a:br>
            <a:r>
              <a:rPr lang="pl-PL" altLang="pl-PL" sz="1000" dirty="0" smtClean="0"/>
              <a:t/>
            </a:r>
            <a:br>
              <a:rPr lang="pl-PL" altLang="pl-PL" sz="1000" dirty="0" smtClean="0"/>
            </a:br>
            <a:r>
              <a:rPr lang="pl-PL" altLang="pl-PL" sz="2000" dirty="0" smtClean="0"/>
              <a:t>wykonawcę, którego oferta </a:t>
            </a:r>
            <a:r>
              <a:rPr lang="pl-PL" altLang="pl-PL" sz="2000" u="sng" dirty="0" smtClean="0"/>
              <a:t>została najwyżej oceniona</a:t>
            </a:r>
            <a:r>
              <a:rPr lang="pl-PL" altLang="pl-PL" sz="2000" dirty="0" smtClean="0"/>
              <a:t>, </a:t>
            </a:r>
            <a:br>
              <a:rPr lang="pl-PL" altLang="pl-PL" sz="2000" dirty="0" smtClean="0"/>
            </a:br>
            <a:r>
              <a:rPr lang="pl-PL" altLang="pl-PL" sz="2000" dirty="0" smtClean="0"/>
              <a:t>do złożenia w wyznaczonym terminie aktualnych dokumentów potwierdzających okoliczności, o których mowa w art. 25 ust. 1 ustawy,</a:t>
            </a:r>
            <a:br>
              <a:rPr lang="pl-PL" altLang="pl-PL" sz="2000" dirty="0" smtClean="0"/>
            </a:br>
            <a:r>
              <a:rPr lang="pl-PL" altLang="pl-PL" sz="1000" dirty="0" smtClean="0"/>
              <a:t/>
            </a:r>
            <a:br>
              <a:rPr lang="pl-PL" altLang="pl-PL" sz="1000" dirty="0" smtClean="0"/>
            </a:br>
            <a:r>
              <a:rPr lang="pl-PL" altLang="pl-PL" sz="2000" dirty="0" smtClean="0"/>
              <a:t>3) minimalny termin do złożenia dokumentów: </a:t>
            </a:r>
            <a:r>
              <a:rPr lang="pl-PL" altLang="pl-PL" sz="2000" b="1" dirty="0" smtClean="0"/>
              <a:t>5/10 dni </a:t>
            </a:r>
            <a:r>
              <a:rPr lang="pl-PL" altLang="pl-PL" sz="2000" dirty="0" smtClean="0"/>
              <a:t>w zależności od wartości zamówienia (dokumenty mają być aktualne na dzień ich złożenia)</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148</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POTWIERDZENIE WYMAGAŃ PRZEZ „ZWYCIĘSKIEGO” WYKONAWCĘ</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44824"/>
            <a:ext cx="7704856" cy="481978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t>SKŁADANIE DOKUMENTÓW NA POTWIERDZENIE OKOLICZNOŚCI, O KTÓRYCH MOWA W ART. 25 UST. 1</a:t>
            </a:r>
            <a:r>
              <a:rPr lang="pl-PL" altLang="pl-PL" sz="2000" b="1" dirty="0" smtClean="0"/>
              <a:t/>
            </a:r>
            <a:br>
              <a:rPr lang="pl-PL" altLang="pl-PL" sz="2000" b="1" dirty="0" smtClean="0"/>
            </a:br>
            <a:r>
              <a:rPr lang="pl-PL" altLang="pl-PL" sz="1000" b="1" dirty="0" smtClean="0"/>
              <a:t/>
            </a:r>
            <a:br>
              <a:rPr lang="pl-PL" altLang="pl-PL" sz="1000" b="1" dirty="0" smtClean="0"/>
            </a:br>
            <a:r>
              <a:rPr lang="pl-PL" altLang="pl-PL" sz="2000" dirty="0" smtClean="0"/>
              <a:t>4) jeżeli jest to niezbędne do zapewnienia odpowiedniego przebiegu postępowania, zamawiający może na każdym etapie postępowania wezwać wykonawców do złożenia wszystkich lub niektórych dokumentów (art. 26 ust. 2f),</a:t>
            </a:r>
          </a:p>
          <a:p>
            <a:pPr>
              <a:lnSpc>
                <a:spcPct val="80000"/>
              </a:lnSpc>
              <a:buClr>
                <a:srgbClr val="A50021"/>
              </a:buClr>
            </a:pPr>
            <a:endParaRPr lang="pl-PL" altLang="pl-PL" sz="1000" b="1" dirty="0" smtClean="0"/>
          </a:p>
          <a:p>
            <a:pPr>
              <a:lnSpc>
                <a:spcPct val="80000"/>
              </a:lnSpc>
              <a:buClr>
                <a:srgbClr val="A50021"/>
              </a:buClr>
            </a:pPr>
            <a:r>
              <a:rPr lang="pl-PL" altLang="pl-PL" sz="2000" dirty="0" smtClean="0"/>
              <a:t>5) możliwość ponownego żądania aktualnych oświadczeń lub dokumentów, jeżeli zachodzą uzasadnione podstawy do uznania, że złożone uprzednio oświadczenia lub dokumenty nie są już aktualne (art. 26 ust. 2f),</a:t>
            </a:r>
          </a:p>
          <a:p>
            <a:pPr>
              <a:lnSpc>
                <a:spcPct val="80000"/>
              </a:lnSpc>
              <a:buClr>
                <a:srgbClr val="A50021"/>
              </a:buClr>
            </a:pPr>
            <a:r>
              <a:rPr lang="pl-PL" altLang="pl-PL" sz="1000" b="1" dirty="0" smtClean="0"/>
              <a:t/>
            </a:r>
            <a:br>
              <a:rPr lang="pl-PL" altLang="pl-PL" sz="1000" b="1" dirty="0" smtClean="0"/>
            </a:br>
            <a:r>
              <a:rPr lang="pl-PL" altLang="pl-PL" sz="2000" dirty="0" smtClean="0"/>
              <a:t>6) wykonawca nie jest zobowiązany do złożenia dokumentów potwierdzających, że nie podlega wykluczeniu, spełnia warunki udziału</a:t>
            </a:r>
            <a:br>
              <a:rPr lang="pl-PL" altLang="pl-PL" sz="2000" dirty="0" smtClean="0"/>
            </a:br>
            <a:r>
              <a:rPr lang="pl-PL" altLang="pl-PL" sz="2000" dirty="0" smtClean="0"/>
              <a:t>w postępowaniu lub kryteria selekcji, jeżeli zamawiający posiada dokumenty dotyczące tego wykonawcy lub może je uzyskać za pomocą bezpłatnych i ogólnodostępnych baz danych, w szczególności rejestrów publicznych w rozumieniu ustawy z dnia 17 lutego 2005 r. o informatyzacji działalności podmiotów realizujących zadania publiczne,</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149</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POTWIERDZENIE WYMAGAŃ PRZEZ „ZWYCIĘSKIEGO” WYKONAWCĘ</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204864"/>
            <a:ext cx="7632700" cy="4031873"/>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Tx/>
              <a:buAutoNum type="arabicPeriod"/>
            </a:pPr>
            <a:endParaRPr lang="pl-PL" altLang="pl-PL" sz="2000" dirty="0" smtClean="0"/>
          </a:p>
          <a:p>
            <a:pPr>
              <a:lnSpc>
                <a:spcPct val="80000"/>
              </a:lnSpc>
              <a:buClr>
                <a:schemeClr val="tx1"/>
              </a:buClr>
            </a:pPr>
            <a:endParaRPr lang="pl-PL" altLang="pl-PL" sz="2000" dirty="0" smtClean="0"/>
          </a:p>
          <a:p>
            <a:pPr>
              <a:lnSpc>
                <a:spcPct val="80000"/>
              </a:lnSpc>
              <a:buClr>
                <a:schemeClr val="tx1"/>
              </a:buClr>
            </a:pPr>
            <a:r>
              <a:rPr lang="pl-PL" altLang="pl-PL" sz="2000" dirty="0" smtClean="0"/>
              <a:t>1</a:t>
            </a:r>
            <a:r>
              <a:rPr lang="pl-PL" altLang="pl-PL" sz="2000" dirty="0"/>
              <a:t>. </a:t>
            </a:r>
            <a:r>
              <a:rPr lang="pl-PL" altLang="pl-PL" sz="2000" dirty="0" smtClean="0"/>
              <a:t>	Rozporządzenie </a:t>
            </a:r>
            <a:r>
              <a:rPr lang="pl-PL" altLang="pl-PL" sz="2000" dirty="0"/>
              <a:t>Parlamentu Europejskiego i Rady (UE) </a:t>
            </a:r>
            <a:r>
              <a:rPr lang="pl-PL" altLang="pl-PL" sz="2000" dirty="0" smtClean="0"/>
              <a:t/>
            </a:r>
            <a:br>
              <a:rPr lang="pl-PL" altLang="pl-PL" sz="2000" dirty="0" smtClean="0"/>
            </a:br>
            <a:r>
              <a:rPr lang="pl-PL" altLang="pl-PL" sz="2000" dirty="0" smtClean="0"/>
              <a:t>	Nr 1300/2013 z </a:t>
            </a:r>
            <a:r>
              <a:rPr lang="pl-PL" altLang="pl-PL" sz="2000" dirty="0"/>
              <a:t>dnia 17 grudnia 2013 r. w sprawie Funduszu </a:t>
            </a:r>
            <a:r>
              <a:rPr lang="pl-PL" altLang="pl-PL" sz="2000" dirty="0" smtClean="0"/>
              <a:t>	Spójności i </a:t>
            </a:r>
            <a:r>
              <a:rPr lang="pl-PL" altLang="pl-PL" sz="2000" dirty="0"/>
              <a:t>uchylające rozporządzenie  (WE) nr 1084/2006</a:t>
            </a:r>
          </a:p>
          <a:p>
            <a:pPr>
              <a:lnSpc>
                <a:spcPct val="80000"/>
              </a:lnSpc>
              <a:buClr>
                <a:schemeClr val="tx1"/>
              </a:buClr>
            </a:pPr>
            <a:endParaRPr lang="pl-PL" altLang="pl-PL" sz="2000" dirty="0"/>
          </a:p>
          <a:p>
            <a:pPr>
              <a:lnSpc>
                <a:spcPct val="80000"/>
              </a:lnSpc>
              <a:buClr>
                <a:schemeClr val="tx1"/>
              </a:buClr>
            </a:pPr>
            <a:r>
              <a:rPr lang="pl-PL" altLang="pl-PL" sz="2000" dirty="0" smtClean="0"/>
              <a:t>2. 	Rozporządzenie </a:t>
            </a:r>
            <a:r>
              <a:rPr lang="pl-PL" altLang="pl-PL" sz="2000" dirty="0"/>
              <a:t>Parlamentu Europejskiego i Rady (UE) Nr </a:t>
            </a:r>
            <a:r>
              <a:rPr lang="pl-PL" altLang="pl-PL" sz="2000" dirty="0" smtClean="0"/>
              <a:t>	1301/2013 z </a:t>
            </a:r>
            <a:r>
              <a:rPr lang="pl-PL" altLang="pl-PL" sz="2000" dirty="0"/>
              <a:t>dnia 17 grudnia 2013 r. w sprawie Europejskiego </a:t>
            </a:r>
            <a:r>
              <a:rPr lang="pl-PL" altLang="pl-PL" sz="2000" dirty="0" smtClean="0"/>
              <a:t>	Funduszu </a:t>
            </a:r>
            <a:r>
              <a:rPr lang="pl-PL" altLang="pl-PL" sz="2000" dirty="0"/>
              <a:t>Rozwoju Regionalnego i przepisów szczególnych </a:t>
            </a:r>
            <a:r>
              <a:rPr lang="pl-PL" altLang="pl-PL" sz="2000" dirty="0" smtClean="0"/>
              <a:t>	dotyczących </a:t>
            </a:r>
            <a:r>
              <a:rPr lang="pl-PL" altLang="pl-PL" sz="2000" dirty="0"/>
              <a:t>celu „Inwestycje na rzecz wzrostu i zatrudnienia” </a:t>
            </a:r>
            <a:r>
              <a:rPr lang="pl-PL" altLang="pl-PL" sz="2000" dirty="0" smtClean="0"/>
              <a:t>	oraz </a:t>
            </a:r>
            <a:r>
              <a:rPr lang="pl-PL" altLang="pl-PL" sz="2000" dirty="0"/>
              <a:t>w sprawie uchylenia rozporządzenia (WE) nr </a:t>
            </a:r>
            <a:r>
              <a:rPr lang="pl-PL" altLang="pl-PL" sz="2000" dirty="0" smtClean="0"/>
              <a:t>1080/2006</a:t>
            </a:r>
          </a:p>
          <a:p>
            <a:pPr>
              <a:lnSpc>
                <a:spcPct val="80000"/>
              </a:lnSpc>
              <a:buClr>
                <a:schemeClr val="tx1"/>
              </a:buClr>
            </a:pPr>
            <a:endParaRPr lang="pl-PL" altLang="pl-PL" sz="2000" dirty="0"/>
          </a:p>
          <a:p>
            <a:pPr>
              <a:lnSpc>
                <a:spcPct val="80000"/>
              </a:lnSpc>
              <a:buClr>
                <a:schemeClr val="tx1"/>
              </a:buClr>
            </a:pPr>
            <a:endParaRPr lang="pl-PL" altLang="pl-PL" sz="2000" dirty="0"/>
          </a:p>
          <a:p>
            <a:pPr>
              <a:lnSpc>
                <a:spcPct val="80000"/>
              </a:lnSpc>
              <a:buClr>
                <a:schemeClr val="tx1"/>
              </a:buClr>
            </a:pPr>
            <a:endParaRPr lang="pl-PL" altLang="pl-PL" sz="2000" dirty="0"/>
          </a:p>
          <a:p>
            <a:pPr>
              <a:lnSpc>
                <a:spcPct val="80000"/>
              </a:lnSpc>
              <a:buClr>
                <a:schemeClr val="tx1"/>
              </a:buClr>
            </a:pPr>
            <a:r>
              <a:rPr lang="pl-PL" altLang="pl-PL" sz="2000" i="1" dirty="0" smtClean="0"/>
              <a:t>								</a:t>
            </a:r>
          </a:p>
          <a:p>
            <a:pPr>
              <a:lnSpc>
                <a:spcPct val="80000"/>
              </a:lnSpc>
            </a:pPr>
            <a:r>
              <a:rPr lang="pl-PL" altLang="pl-PL" sz="2000" dirty="0" smtClean="0"/>
              <a:t>	</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a:t>
            </a:fld>
            <a:endParaRPr lang="pl-PL" altLang="pl-PL" dirty="0">
              <a:solidFill>
                <a:schemeClr val="accent3">
                  <a:lumMod val="75000"/>
                </a:schemeClr>
              </a:solidFill>
            </a:endParaRPr>
          </a:p>
        </p:txBody>
      </p:sp>
      <p:sp>
        <p:nvSpPr>
          <p:cNvPr id="7" name="TextBox 1"/>
          <p:cNvSpPr txBox="1"/>
          <p:nvPr/>
        </p:nvSpPr>
        <p:spPr>
          <a:xfrm>
            <a:off x="251520" y="719610"/>
            <a:ext cx="5112568" cy="1364476"/>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UNIJNE PRZEPISY DOTYCZĄCE FUNDUSZY EUROPEJSKICH</a:t>
            </a:r>
          </a:p>
          <a:p>
            <a:endParaRPr lang="pl-PL" sz="3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411520191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57356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t>UZUPEŁNIANIE OŚWIADCZEŃ, JEDNOLITEGO DOKUMENTU </a:t>
            </a:r>
          </a:p>
          <a:p>
            <a:pPr>
              <a:lnSpc>
                <a:spcPct val="80000"/>
              </a:lnSpc>
              <a:buClr>
                <a:srgbClr val="A50021"/>
              </a:buClr>
            </a:pPr>
            <a:r>
              <a:rPr lang="pl-PL" altLang="pl-PL" sz="2200" b="1" dirty="0" smtClean="0"/>
              <a:t>ORAZ INNYCH DOKUMENTÓW I PEŁNOMOCNICTW</a:t>
            </a:r>
          </a:p>
          <a:p>
            <a:pPr>
              <a:lnSpc>
                <a:spcPct val="80000"/>
              </a:lnSpc>
              <a:buClr>
                <a:srgbClr val="A50021"/>
              </a:buClr>
            </a:pPr>
            <a:r>
              <a:rPr lang="pl-PL" altLang="pl-PL" sz="1000" b="1" dirty="0" smtClean="0"/>
              <a:t/>
            </a:r>
            <a:br>
              <a:rPr lang="pl-PL" altLang="pl-PL" sz="1000" b="1" dirty="0" smtClean="0"/>
            </a:br>
            <a:r>
              <a:rPr lang="pl-PL" altLang="pl-PL" sz="2000" dirty="0" smtClean="0"/>
              <a:t>1) wezwanie wykonawcy do:</a:t>
            </a:r>
            <a:br>
              <a:rPr lang="pl-PL" altLang="pl-PL" sz="2000" dirty="0" smtClean="0"/>
            </a:br>
            <a:r>
              <a:rPr lang="pl-PL" altLang="pl-PL" sz="2000" dirty="0" smtClean="0"/>
              <a:t>- złożenia,</a:t>
            </a:r>
            <a:br>
              <a:rPr lang="pl-PL" altLang="pl-PL" sz="2000" dirty="0" smtClean="0"/>
            </a:br>
            <a:r>
              <a:rPr lang="pl-PL" altLang="pl-PL" sz="2000" dirty="0" smtClean="0"/>
              <a:t>- uzupełnienia,</a:t>
            </a:r>
            <a:br>
              <a:rPr lang="pl-PL" altLang="pl-PL" sz="2000" dirty="0" smtClean="0"/>
            </a:br>
            <a:r>
              <a:rPr lang="pl-PL" altLang="pl-PL" sz="2000" dirty="0" smtClean="0"/>
              <a:t>- poprawienia lub udzielenia wyjaśnień.</a:t>
            </a:r>
            <a:br>
              <a:rPr lang="pl-PL" altLang="pl-PL" sz="2000" dirty="0" smtClean="0"/>
            </a:br>
            <a:r>
              <a:rPr lang="pl-PL" altLang="pl-PL" sz="1000" dirty="0" smtClean="0"/>
              <a:t/>
            </a:r>
            <a:br>
              <a:rPr lang="pl-PL" altLang="pl-PL" sz="1000" dirty="0" smtClean="0"/>
            </a:br>
            <a:r>
              <a:rPr lang="pl-PL" altLang="pl-PL" sz="2000" dirty="0" smtClean="0"/>
              <a:t>2) co podlega złożeniu, uzupełnieniu, poprawieniu:</a:t>
            </a:r>
            <a:br>
              <a:rPr lang="pl-PL" altLang="pl-PL" sz="2000" dirty="0" smtClean="0"/>
            </a:br>
            <a:r>
              <a:rPr lang="pl-PL" altLang="pl-PL" sz="2000" dirty="0" smtClean="0"/>
              <a:t>- oświadczenie lub Jednolity Europejski Dokument Zamówienia,</a:t>
            </a:r>
            <a:br>
              <a:rPr lang="pl-PL" altLang="pl-PL" sz="2000" dirty="0" smtClean="0"/>
            </a:br>
            <a:r>
              <a:rPr lang="pl-PL" altLang="pl-PL" sz="2000" dirty="0" smtClean="0"/>
              <a:t>- dokumenty składana na potwierdzenie okoliczności, o których mowa </a:t>
            </a:r>
            <a:br>
              <a:rPr lang="pl-PL" altLang="pl-PL" sz="2000" dirty="0" smtClean="0"/>
            </a:br>
            <a:r>
              <a:rPr lang="pl-PL" altLang="pl-PL" sz="2000" dirty="0" smtClean="0"/>
              <a:t>w art. 25 ust. 1 ustawy (tzw. dokumenty podmiotowe w zakresie warunków i kryteriów selekcji oraz dokumenty przedmiotowe),</a:t>
            </a:r>
            <a:br>
              <a:rPr lang="pl-PL" altLang="pl-PL" sz="2000" dirty="0" smtClean="0"/>
            </a:br>
            <a:r>
              <a:rPr lang="pl-PL" altLang="pl-PL" sz="1000" dirty="0" smtClean="0"/>
              <a:t/>
            </a:r>
            <a:br>
              <a:rPr lang="pl-PL" altLang="pl-PL" sz="1000" dirty="0" smtClean="0"/>
            </a:br>
            <a:r>
              <a:rPr lang="pl-PL" altLang="pl-PL" sz="2000" dirty="0" smtClean="0"/>
              <a:t>3) w jakich przypadkach:</a:t>
            </a:r>
            <a:br>
              <a:rPr lang="pl-PL" altLang="pl-PL" sz="2000" dirty="0" smtClean="0"/>
            </a:br>
            <a:r>
              <a:rPr lang="pl-PL" altLang="pl-PL" sz="2000" dirty="0" smtClean="0"/>
              <a:t>- braku złożenia w ogóle,</a:t>
            </a:r>
            <a:br>
              <a:rPr lang="pl-PL" altLang="pl-PL" sz="2000" dirty="0" smtClean="0"/>
            </a:br>
            <a:r>
              <a:rPr lang="pl-PL" altLang="pl-PL" sz="2000" dirty="0" smtClean="0"/>
              <a:t>- są one niekompletne,</a:t>
            </a:r>
            <a:br>
              <a:rPr lang="pl-PL" altLang="pl-PL" sz="2000" dirty="0" smtClean="0"/>
            </a:br>
            <a:r>
              <a:rPr lang="pl-PL" altLang="pl-PL" sz="2000" dirty="0" smtClean="0"/>
              <a:t>- zawierają błędy,</a:t>
            </a:r>
            <a:br>
              <a:rPr lang="pl-PL" altLang="pl-PL" sz="2000" dirty="0" smtClean="0"/>
            </a:br>
            <a:r>
              <a:rPr lang="pl-PL" altLang="pl-PL" sz="2000" dirty="0" smtClean="0"/>
              <a:t>- budzą wskazane przez zamawiającego wątpliwości,</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150</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UZUPEŁNIANIE DOKUMENTÓW OŚWIADCZEŃ I PEŁNOMOCNICTW</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08111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smtClean="0"/>
          </a:p>
          <a:p>
            <a:pPr>
              <a:lnSpc>
                <a:spcPct val="80000"/>
              </a:lnSpc>
              <a:buClr>
                <a:srgbClr val="A50021"/>
              </a:buClr>
            </a:pPr>
            <a:r>
              <a:rPr lang="pl-PL" altLang="pl-PL" sz="2200" b="1" dirty="0" smtClean="0"/>
              <a:t>UZUPEŁNIANIE OŚWIADCZEŃ, JEDNOLITEGO DOKUMENTU </a:t>
            </a:r>
          </a:p>
          <a:p>
            <a:pPr>
              <a:lnSpc>
                <a:spcPct val="80000"/>
              </a:lnSpc>
              <a:buClr>
                <a:srgbClr val="A50021"/>
              </a:buClr>
            </a:pPr>
            <a:r>
              <a:rPr lang="pl-PL" altLang="pl-PL" sz="2200" b="1" dirty="0" smtClean="0"/>
              <a:t>ORAZ INNYCH DOKUMENTÓW I PEŁNOMOCNICTW</a:t>
            </a:r>
          </a:p>
          <a:p>
            <a:pPr>
              <a:lnSpc>
                <a:spcPct val="80000"/>
              </a:lnSpc>
              <a:buClr>
                <a:srgbClr val="A50021"/>
              </a:buClr>
            </a:pPr>
            <a:r>
              <a:rPr lang="pl-PL" altLang="pl-PL" sz="2000" b="1" dirty="0" smtClean="0"/>
              <a:t/>
            </a:r>
            <a:br>
              <a:rPr lang="pl-PL" altLang="pl-PL" sz="2000" b="1" dirty="0" smtClean="0"/>
            </a:br>
            <a:r>
              <a:rPr lang="pl-PL" altLang="pl-PL" sz="2000" dirty="0" smtClean="0"/>
              <a:t> 4) w jakim terminie:</a:t>
            </a:r>
            <a:br>
              <a:rPr lang="pl-PL" altLang="pl-PL" sz="2000" dirty="0" smtClean="0"/>
            </a:br>
            <a:r>
              <a:rPr lang="pl-PL" altLang="pl-PL" sz="2000" dirty="0" smtClean="0"/>
              <a:t>- wskazanym przez zamawiającego,</a:t>
            </a:r>
            <a:br>
              <a:rPr lang="pl-PL" altLang="pl-PL" sz="2000" dirty="0" smtClean="0"/>
            </a:br>
            <a:r>
              <a:rPr lang="pl-PL" altLang="pl-PL" sz="2000" dirty="0" smtClean="0"/>
              <a:t/>
            </a:r>
            <a:br>
              <a:rPr lang="pl-PL" altLang="pl-PL" sz="2000" dirty="0" smtClean="0"/>
            </a:br>
            <a:r>
              <a:rPr lang="pl-PL" altLang="pl-PL" sz="2000" dirty="0" smtClean="0"/>
              <a:t>5) wyjątek od obowiązku wezwania do złożenia/uzupełnienia/poprawienia oświadczeń lub dokumentów:</a:t>
            </a:r>
            <a:br>
              <a:rPr lang="pl-PL" altLang="pl-PL" sz="2000" dirty="0" smtClean="0"/>
            </a:br>
            <a:r>
              <a:rPr lang="pl-PL" altLang="pl-PL" sz="2000" dirty="0" smtClean="0"/>
              <a:t>- oferta wykonawcy podlega odrzuceniu,</a:t>
            </a:r>
            <a:br>
              <a:rPr lang="pl-PL" altLang="pl-PL" sz="2000" dirty="0" smtClean="0"/>
            </a:br>
            <a:r>
              <a:rPr lang="pl-PL" altLang="pl-PL" sz="2000" dirty="0" smtClean="0"/>
              <a:t>- konieczne jest unieważnienie postępowania,</a:t>
            </a:r>
            <a:br>
              <a:rPr lang="pl-PL" altLang="pl-PL" sz="2000" dirty="0" smtClean="0"/>
            </a:br>
            <a:r>
              <a:rPr lang="pl-PL" altLang="pl-PL" sz="2000" dirty="0" smtClean="0"/>
              <a:t/>
            </a:r>
            <a:br>
              <a:rPr lang="pl-PL" altLang="pl-PL" sz="2000" dirty="0" smtClean="0"/>
            </a:br>
            <a:r>
              <a:rPr lang="pl-PL" altLang="pl-PL" sz="2000" dirty="0" smtClean="0"/>
              <a:t>6) złożeniu na wezwanie zamawiającego podlegają także brakujące </a:t>
            </a:r>
            <a:br>
              <a:rPr lang="pl-PL" altLang="pl-PL" sz="2000" dirty="0" smtClean="0"/>
            </a:br>
            <a:r>
              <a:rPr lang="pl-PL" altLang="pl-PL" sz="2000" dirty="0" smtClean="0"/>
              <a:t>lub wadliwe pełnomocnictwa,</a:t>
            </a:r>
            <a:br>
              <a:rPr lang="pl-PL" altLang="pl-PL" sz="2000" dirty="0" smtClean="0"/>
            </a:br>
            <a:endParaRPr lang="pl-PL" altLang="pl-PL" sz="2000" b="1" dirty="0" smtClean="0"/>
          </a:p>
          <a:p>
            <a:pPr>
              <a:lnSpc>
                <a:spcPct val="80000"/>
              </a:lnSpc>
              <a:buClr>
                <a:srgbClr val="A50021"/>
              </a:buClr>
            </a:pPr>
            <a:r>
              <a:rPr lang="pl-PL" altLang="pl-PL" sz="2000" dirty="0" smtClean="0"/>
              <a:t>Podstawa prawna: art. 26 ust. 3 i ust. 3a ustawy </a:t>
            </a:r>
            <a:r>
              <a:rPr lang="pl-PL" altLang="pl-PL" sz="2000" dirty="0" err="1" smtClean="0"/>
              <a:t>Pzp</a:t>
            </a:r>
            <a:r>
              <a:rPr lang="pl-PL" altLang="pl-PL" sz="2000" dirty="0" smtClean="0"/>
              <a:t>.</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151</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UZUPEŁNIANIE DOKUMENTÓW OŚWIADCZEŃ I PEŁNOMOCNICTW</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79515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88950" indent="-38100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b="1" dirty="0" smtClean="0"/>
              <a:t>Zgodnie z art. 92 ust. 1 ustawy:</a:t>
            </a:r>
            <a:r>
              <a:rPr lang="pl-PL" sz="2000" b="1" dirty="0" smtClean="0"/>
              <a:t/>
            </a:r>
            <a:br>
              <a:rPr lang="pl-PL" sz="2000" b="1" dirty="0" smtClean="0"/>
            </a:br>
            <a:endParaRPr lang="pl-PL" sz="1000" dirty="0" smtClean="0"/>
          </a:p>
          <a:p>
            <a:pPr>
              <a:buFont typeface="Wingdings" pitchFamily="2" charset="2"/>
              <a:buNone/>
              <a:defRPr/>
            </a:pPr>
            <a:r>
              <a:rPr lang="pl-PL" sz="2000" dirty="0" smtClean="0"/>
              <a:t>Zamawiający informuje niezwłocznie wszystkich wykonawców o:</a:t>
            </a:r>
          </a:p>
          <a:p>
            <a:pPr>
              <a:buFont typeface="Wingdings" pitchFamily="2" charset="2"/>
              <a:buNone/>
              <a:defRPr/>
            </a:pPr>
            <a:r>
              <a:rPr lang="pl-PL" sz="2000" dirty="0" smtClean="0"/>
              <a:t>1) wyborze najkorzystniejszej oferty, podając nazwę albo imię i nazwisko, siedzibę albo miejsce zamieszkania i adres, jeżeli jest miejscem wykonywania działalności wykonawcy, którego ofertę wybrano, oraz nazwy albo imiona i nazwiska, siedziby albo miejsca zamieszkania i adresy, jeżeli są miejscami wykonywania działalności wykonawców, którzy złożyli oferty, a także punktację przyznaną ofertom w każdym kryterium oceny ofert i łączną punktację,</a:t>
            </a:r>
          </a:p>
          <a:p>
            <a:pPr>
              <a:buFont typeface="Wingdings" pitchFamily="2" charset="2"/>
              <a:buNone/>
              <a:defRPr/>
            </a:pPr>
            <a:r>
              <a:rPr lang="pl-PL" sz="2000" dirty="0" smtClean="0"/>
              <a:t>2) wykonawcach, którzy zostali wykluczeni,</a:t>
            </a:r>
          </a:p>
          <a:p>
            <a:pPr>
              <a:buFont typeface="Wingdings" pitchFamily="2" charset="2"/>
              <a:buNone/>
              <a:defRPr/>
            </a:pPr>
            <a:r>
              <a:rPr lang="pl-PL" sz="2000" dirty="0" smtClean="0"/>
              <a:t>3) wykonawcach, których oferty zostały odrzucone, powodach odrzucenia oferty, a w przypadkach, o których mowa w art. 89 ust. 4 i 5, braku równoważności lub braku spełniania wymagań dotyczących wydajności lub funkcjonalności,</a:t>
            </a:r>
          </a:p>
          <a:p>
            <a:pPr>
              <a:buFont typeface="Wingdings" pitchFamily="2" charset="2"/>
              <a:buNone/>
              <a:defRPr/>
            </a:pPr>
            <a:r>
              <a:rPr lang="pl-PL" sz="2000" dirty="0" smtClean="0"/>
              <a:t>(…)</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152</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WYBÓR NAJKORZYSTNIEJSZEJ OFERTY</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700808"/>
            <a:ext cx="7704856" cy="48259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t> Art. 93 ust. 1 ustawy – zamawiający unieważnia </a:t>
            </a:r>
            <a:r>
              <a:rPr lang="pl-PL" altLang="pl-PL" sz="2200" b="1" dirty="0" err="1" smtClean="0"/>
              <a:t>postępowanie</a:t>
            </a:r>
            <a:r>
              <a:rPr lang="pl-PL" altLang="pl-PL" sz="2200" b="1" dirty="0" smtClean="0"/>
              <a:t> o udzielenie zamówienia, jeżeli:</a:t>
            </a:r>
            <a:r>
              <a:rPr lang="pl-PL" altLang="pl-PL" sz="2000" b="1" dirty="0" smtClean="0"/>
              <a:t/>
            </a:r>
            <a:br>
              <a:rPr lang="pl-PL" altLang="pl-PL" sz="2000" b="1" dirty="0" smtClean="0"/>
            </a:br>
            <a:r>
              <a:rPr lang="pl-PL" altLang="pl-PL" sz="2000" b="1" dirty="0" smtClean="0"/>
              <a:t/>
            </a:r>
            <a:br>
              <a:rPr lang="pl-PL" altLang="pl-PL" sz="2000" b="1" dirty="0" smtClean="0"/>
            </a:br>
            <a:r>
              <a:rPr lang="pl-PL" altLang="pl-PL" sz="2000" dirty="0" smtClean="0"/>
              <a:t>1) nie złożono żadnej oferty niepodlegającej odrzuceniu albo nie wpłynął żaden wniosek o dopuszczeniu do udziału w postępowaniu od wykonawcy niepodlegającego wykluczeniu, z zastrzeżeniem </a:t>
            </a:r>
            <a:r>
              <a:rPr lang="pl-PL" altLang="pl-PL" sz="2000" dirty="0" err="1" smtClean="0"/>
              <a:t>pkt</a:t>
            </a:r>
            <a:r>
              <a:rPr lang="pl-PL" altLang="pl-PL" sz="2000" dirty="0" smtClean="0"/>
              <a:t> 2 i 3;</a:t>
            </a:r>
            <a:br>
              <a:rPr lang="pl-PL" altLang="pl-PL" sz="2000" dirty="0" smtClean="0"/>
            </a:br>
            <a:r>
              <a:rPr lang="pl-PL" altLang="pl-PL" sz="1000" dirty="0" smtClean="0"/>
              <a:t/>
            </a:r>
            <a:br>
              <a:rPr lang="pl-PL" altLang="pl-PL" sz="1000" dirty="0" smtClean="0"/>
            </a:br>
            <a:r>
              <a:rPr lang="pl-PL" altLang="pl-PL" sz="2000" dirty="0" smtClean="0"/>
              <a:t>2) w postępowaniu prowadzonym w trybie zapytania o cenę nie złożono co najmniej dwóch ofert niepodlegających odrzuceniu;</a:t>
            </a:r>
            <a:br>
              <a:rPr lang="pl-PL" altLang="pl-PL" sz="2000" dirty="0" smtClean="0"/>
            </a:br>
            <a:r>
              <a:rPr lang="pl-PL" altLang="pl-PL" sz="1000" dirty="0" smtClean="0"/>
              <a:t/>
            </a:r>
            <a:br>
              <a:rPr lang="pl-PL" altLang="pl-PL" sz="1000" dirty="0" smtClean="0"/>
            </a:br>
            <a:r>
              <a:rPr lang="pl-PL" altLang="pl-PL" sz="2000" dirty="0" smtClean="0"/>
              <a:t>3) w postępowaniu prowadzonym w trybie licytacji elektronicznej wpłynęły mniej niż dwa wnioski o dopuszczenie do udziału w licytacji elektronicznej albo nie została złożona żadna oferty;</a:t>
            </a:r>
            <a:br>
              <a:rPr lang="pl-PL" altLang="pl-PL" sz="2000" dirty="0" smtClean="0"/>
            </a:br>
            <a:r>
              <a:rPr lang="pl-PL" altLang="pl-PL" sz="1000" dirty="0" smtClean="0"/>
              <a:t/>
            </a:r>
            <a:br>
              <a:rPr lang="pl-PL" altLang="pl-PL" sz="1000" dirty="0" smtClean="0"/>
            </a:br>
            <a:r>
              <a:rPr lang="pl-PL" altLang="pl-PL" sz="2000" dirty="0" smtClean="0"/>
              <a:t>4) cena najkorzystniejszej oferty lub oferta z najniższą ceną przewyższa kwotę, którą zamawiający zamierza przeznaczyć na sfinansowanie zamówienia, chyba że zamawiający może zwiększyć tę kwotę do ceny najkorzystniejszej oferty;</a:t>
            </a:r>
            <a:br>
              <a:rPr lang="pl-PL" altLang="pl-PL" sz="2000" dirty="0" smtClean="0"/>
            </a:br>
            <a:r>
              <a:rPr lang="pl-PL" altLang="pl-PL" sz="1000" dirty="0" smtClean="0"/>
              <a:t/>
            </a:r>
            <a:br>
              <a:rPr lang="pl-PL" altLang="pl-PL" sz="1000" dirty="0" smtClean="0"/>
            </a:br>
            <a:r>
              <a:rPr lang="pl-PL" altLang="pl-PL" sz="2000" dirty="0" smtClean="0"/>
              <a:t>5) w przypadkach, o których mowa w art. 91 ust. 5, zostały złożone oferty dodatkowe o takiej samej cenie;</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153</a:t>
            </a:fld>
            <a:endParaRPr lang="pl-PL" altLang="pl-PL" dirty="0">
              <a:solidFill>
                <a:schemeClr val="accent3">
                  <a:lumMod val="75000"/>
                </a:schemeClr>
              </a:solidFill>
            </a:endParaRPr>
          </a:p>
        </p:txBody>
      </p:sp>
      <p:sp>
        <p:nvSpPr>
          <p:cNvPr id="7" name="TextBox 1"/>
          <p:cNvSpPr txBox="1"/>
          <p:nvPr/>
        </p:nvSpPr>
        <p:spPr>
          <a:xfrm>
            <a:off x="251520" y="719610"/>
            <a:ext cx="5112568" cy="748923"/>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UNIEWAŻNIENIE POSTĘPOWANIA</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700808"/>
            <a:ext cx="7704856" cy="477669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dirty="0" smtClean="0"/>
          </a:p>
          <a:p>
            <a:pPr>
              <a:lnSpc>
                <a:spcPct val="80000"/>
              </a:lnSpc>
              <a:buFont typeface="Wingdings" pitchFamily="2" charset="2"/>
              <a:buChar char="Ø"/>
            </a:pPr>
            <a:r>
              <a:rPr lang="pl-PL" altLang="pl-PL" sz="2000" b="1" dirty="0" smtClean="0"/>
              <a:t> </a:t>
            </a:r>
            <a:r>
              <a:rPr lang="pl-PL" altLang="pl-PL" sz="2200" b="1" dirty="0" smtClean="0"/>
              <a:t>Art. 93 ust. 1 ustawy – zamawiający unieważnia </a:t>
            </a:r>
            <a:r>
              <a:rPr lang="pl-PL" altLang="pl-PL" sz="2200" b="1" dirty="0" err="1" smtClean="0"/>
              <a:t>postępowanie</a:t>
            </a:r>
            <a:r>
              <a:rPr lang="pl-PL" altLang="pl-PL" sz="2200" b="1" dirty="0" smtClean="0"/>
              <a:t> </a:t>
            </a:r>
            <a:br>
              <a:rPr lang="pl-PL" altLang="pl-PL" sz="2200" b="1" dirty="0" smtClean="0"/>
            </a:br>
            <a:r>
              <a:rPr lang="pl-PL" altLang="pl-PL" sz="2200" b="1" dirty="0" smtClean="0"/>
              <a:t>o udzielenie zamówienia, jeżeli:</a:t>
            </a:r>
            <a:r>
              <a:rPr lang="pl-PL" altLang="pl-PL" sz="2000" b="1" dirty="0" smtClean="0"/>
              <a:t/>
            </a:r>
            <a:br>
              <a:rPr lang="pl-PL" altLang="pl-PL" sz="2000" b="1" dirty="0" smtClean="0"/>
            </a:br>
            <a:r>
              <a:rPr lang="pl-PL" altLang="pl-PL" sz="2000" b="1" dirty="0" smtClean="0"/>
              <a:t/>
            </a:r>
            <a:br>
              <a:rPr lang="pl-PL" altLang="pl-PL" sz="2000" b="1" dirty="0" smtClean="0"/>
            </a:br>
            <a:r>
              <a:rPr lang="pl-PL" altLang="pl-PL" sz="2000" dirty="0" smtClean="0"/>
              <a:t> 6) wystąpiła istotna zmiana okoliczności powodująca, że prowadzenie postępowania lub wykonanie zamówienia nie leży w interesie publicznym, czego nie można było wcześniej przewidzieć;</a:t>
            </a:r>
            <a:br>
              <a:rPr lang="pl-PL" altLang="pl-PL" sz="2000" dirty="0" smtClean="0"/>
            </a:br>
            <a:r>
              <a:rPr lang="pl-PL" altLang="pl-PL" sz="2000" dirty="0" smtClean="0"/>
              <a:t/>
            </a:r>
            <a:br>
              <a:rPr lang="pl-PL" altLang="pl-PL" sz="2000" dirty="0" smtClean="0"/>
            </a:br>
            <a:r>
              <a:rPr lang="pl-PL" altLang="pl-PL" sz="2000" dirty="0" smtClean="0"/>
              <a:t>7) </a:t>
            </a:r>
            <a:r>
              <a:rPr lang="pl-PL" altLang="pl-PL" sz="2000" dirty="0" err="1" smtClean="0"/>
              <a:t>postępowanie</a:t>
            </a:r>
            <a:r>
              <a:rPr lang="pl-PL" altLang="pl-PL" sz="2000" dirty="0" smtClean="0"/>
              <a:t> obarczone jest niemożliwą do usunięcia wadą uniemożliwiającą zawarcie niepodlegającej unieważnieniu umowy </a:t>
            </a:r>
            <a:br>
              <a:rPr lang="pl-PL" altLang="pl-PL" sz="2000" dirty="0" smtClean="0"/>
            </a:br>
            <a:r>
              <a:rPr lang="pl-PL" altLang="pl-PL" sz="2000" dirty="0" smtClean="0"/>
              <a:t>w sprawie zamówienia publicznego.</a:t>
            </a:r>
            <a:br>
              <a:rPr lang="pl-PL" altLang="pl-PL" sz="2000" dirty="0" smtClean="0"/>
            </a:br>
            <a:r>
              <a:rPr lang="pl-PL" altLang="pl-PL" sz="2000" dirty="0" smtClean="0"/>
              <a:t/>
            </a:r>
            <a:br>
              <a:rPr lang="pl-PL" altLang="pl-PL" sz="2000" dirty="0" smtClean="0"/>
            </a:br>
            <a:r>
              <a:rPr lang="pl-PL" altLang="pl-PL" sz="2000" b="1" dirty="0" smtClean="0"/>
              <a:t>ust. 1a: </a:t>
            </a:r>
            <a:r>
              <a:rPr lang="pl-PL" altLang="pl-PL" sz="2000" dirty="0" smtClean="0"/>
              <a:t>możliwość unieważnienia postępowania, w przypadku nieuzyskania środków „zewnętrznych” (w tym środków z UE), o ile przewidziano to w ogłoszeniu o zamówieniu lub zaproszeniu (w zależności od trybu postępowania)</a:t>
            </a:r>
            <a:br>
              <a:rPr lang="pl-PL" altLang="pl-PL" sz="2000" dirty="0" smtClean="0"/>
            </a:br>
            <a:r>
              <a:rPr lang="pl-PL" altLang="pl-PL" sz="2000" dirty="0" smtClean="0"/>
              <a:t/>
            </a:r>
            <a:br>
              <a:rPr lang="pl-PL" altLang="pl-PL" sz="2000" dirty="0" smtClean="0"/>
            </a:br>
            <a:r>
              <a:rPr lang="pl-PL" altLang="pl-PL" sz="2000" dirty="0" smtClean="0"/>
              <a:t>+ możliwość unieważnienia postępowania przewidziana </a:t>
            </a:r>
            <a:r>
              <a:rPr lang="pl-PL" altLang="pl-PL" sz="2000" b="1" dirty="0" smtClean="0"/>
              <a:t>w</a:t>
            </a:r>
            <a:r>
              <a:rPr lang="pl-PL" altLang="pl-PL" sz="2000" dirty="0" smtClean="0"/>
              <a:t> </a:t>
            </a:r>
            <a:r>
              <a:rPr lang="pl-PL" altLang="pl-PL" sz="2000" b="1" dirty="0" smtClean="0"/>
              <a:t>ust. 1b </a:t>
            </a:r>
            <a:br>
              <a:rPr lang="pl-PL" altLang="pl-PL" sz="2000" b="1" dirty="0" smtClean="0"/>
            </a:br>
            <a:r>
              <a:rPr lang="pl-PL" altLang="pl-PL" sz="2000" b="1" dirty="0" smtClean="0"/>
              <a:t>i ust. 1d ustawy </a:t>
            </a:r>
            <a:r>
              <a:rPr lang="pl-PL" altLang="pl-PL" sz="2000" b="1" dirty="0" err="1" smtClean="0"/>
              <a:t>pzp</a:t>
            </a:r>
            <a:r>
              <a:rPr lang="pl-PL" altLang="pl-PL" sz="2000" b="1" dirty="0" smtClean="0"/>
              <a:t>.</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154</a:t>
            </a:fld>
            <a:endParaRPr lang="pl-PL" altLang="pl-PL" dirty="0">
              <a:solidFill>
                <a:schemeClr val="accent3">
                  <a:lumMod val="75000"/>
                </a:schemeClr>
              </a:solidFill>
            </a:endParaRPr>
          </a:p>
        </p:txBody>
      </p:sp>
      <p:sp>
        <p:nvSpPr>
          <p:cNvPr id="7" name="TextBox 1"/>
          <p:cNvSpPr txBox="1"/>
          <p:nvPr/>
        </p:nvSpPr>
        <p:spPr>
          <a:xfrm>
            <a:off x="251520" y="719610"/>
            <a:ext cx="5112568" cy="748923"/>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UNIEWAŻNIENIE POSTĘPOWANIA</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704856" cy="326243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rgbClr val="A50021"/>
              </a:buClr>
            </a:pPr>
            <a:endParaRPr lang="pl-PL" altLang="pl-PL" sz="2000" b="1" dirty="0" smtClean="0"/>
          </a:p>
          <a:p>
            <a:pPr algn="ctr">
              <a:buClr>
                <a:srgbClr val="A50021"/>
              </a:buClr>
            </a:pPr>
            <a:r>
              <a:rPr lang="pl-PL" altLang="pl-PL" sz="2400" b="1" dirty="0" smtClean="0"/>
              <a:t>ODWOŁANIE (Art. 180-198)</a:t>
            </a:r>
            <a:endParaRPr lang="pl-PL" altLang="pl-PL" sz="2400" b="1" dirty="0" smtClean="0">
              <a:cs typeface="Times New Roman" pitchFamily="18" charset="0"/>
            </a:endParaRPr>
          </a:p>
          <a:p>
            <a:pPr algn="ctr">
              <a:buClr>
                <a:srgbClr val="A50021"/>
              </a:buClr>
            </a:pPr>
            <a:endParaRPr lang="pl-PL" altLang="pl-PL" sz="900" dirty="0" smtClean="0"/>
          </a:p>
          <a:p>
            <a:pPr algn="ctr">
              <a:buClr>
                <a:srgbClr val="A50021"/>
              </a:buClr>
            </a:pPr>
            <a:r>
              <a:rPr lang="pl-PL" altLang="pl-PL" sz="2000" dirty="0" smtClean="0"/>
              <a:t>do Prezesa Krajowej Izby Odwoławczej</a:t>
            </a:r>
          </a:p>
          <a:p>
            <a:pPr algn="ctr">
              <a:buClr>
                <a:srgbClr val="A50021"/>
              </a:buClr>
            </a:pPr>
            <a:endParaRPr lang="pl-PL" altLang="pl-PL" sz="2000" b="1" dirty="0" smtClean="0">
              <a:ea typeface="Arial Unicode MS" pitchFamily="34" charset="-128"/>
              <a:cs typeface="Arial Unicode MS" pitchFamily="34" charset="-128"/>
            </a:endParaRPr>
          </a:p>
          <a:p>
            <a:pPr algn="ctr">
              <a:buClr>
                <a:srgbClr val="A50021"/>
              </a:buClr>
            </a:pPr>
            <a:r>
              <a:rPr lang="pl-PL" altLang="pl-PL" sz="2000" b="1" dirty="0" smtClean="0">
                <a:ea typeface="Arial Unicode MS" pitchFamily="34" charset="-128"/>
                <a:cs typeface="Arial Unicode MS" pitchFamily="34" charset="-128"/>
              </a:rPr>
              <a:t>⇩</a:t>
            </a:r>
            <a:endParaRPr lang="pl-PL" altLang="pl-PL" sz="2000" b="1" dirty="0" smtClean="0"/>
          </a:p>
          <a:p>
            <a:pPr algn="ctr">
              <a:buClr>
                <a:srgbClr val="A50021"/>
              </a:buClr>
            </a:pPr>
            <a:endParaRPr lang="pl-PL" altLang="pl-PL" sz="2000" b="1" dirty="0" smtClean="0"/>
          </a:p>
          <a:p>
            <a:pPr algn="ctr">
              <a:buClr>
                <a:srgbClr val="A50021"/>
              </a:buClr>
            </a:pPr>
            <a:r>
              <a:rPr lang="pl-PL" altLang="pl-PL" sz="2400" b="1" dirty="0" smtClean="0"/>
              <a:t>SKARGA (Art. 198a- 198g)</a:t>
            </a:r>
          </a:p>
          <a:p>
            <a:pPr algn="ctr">
              <a:buClr>
                <a:srgbClr val="A50021"/>
              </a:buClr>
            </a:pPr>
            <a:endParaRPr lang="pl-PL" altLang="pl-PL" sz="900" b="1" dirty="0" smtClean="0">
              <a:cs typeface="Times New Roman" pitchFamily="18" charset="0"/>
            </a:endParaRPr>
          </a:p>
          <a:p>
            <a:pPr algn="ctr">
              <a:buClr>
                <a:srgbClr val="A50021"/>
              </a:buClr>
            </a:pPr>
            <a:r>
              <a:rPr lang="pl-PL" altLang="pl-PL" sz="2000" dirty="0" smtClean="0"/>
              <a:t>do Sądu Okręgowego siedziby lub miejsca zamieszkania </a:t>
            </a:r>
            <a:br>
              <a:rPr lang="pl-PL" altLang="pl-PL" sz="2000" dirty="0" smtClean="0"/>
            </a:br>
            <a:r>
              <a:rPr lang="pl-PL" altLang="pl-PL" sz="2000" dirty="0" smtClean="0"/>
              <a:t>zamawiającego za pośrednictwem Prezesa KIO</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155</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ŚRODKI OCHRONY PRAWNEJ</a:t>
            </a:r>
          </a:p>
          <a:p>
            <a:endParaRPr lang="pl-PL" sz="32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420422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t>Podmioty uprawnione do wnoszenia ŚOP</a:t>
            </a:r>
            <a:r>
              <a:rPr lang="pl-PL" altLang="pl-PL" sz="2000" dirty="0" smtClean="0"/>
              <a:t/>
            </a:r>
            <a:br>
              <a:rPr lang="pl-PL" altLang="pl-PL" sz="2000" dirty="0" smtClean="0"/>
            </a:br>
            <a:r>
              <a:rPr lang="pl-PL" altLang="pl-PL" sz="2000" dirty="0" smtClean="0"/>
              <a:t>1) wykonawcy,</a:t>
            </a:r>
            <a:br>
              <a:rPr lang="pl-PL" altLang="pl-PL" sz="2000" dirty="0" smtClean="0"/>
            </a:br>
            <a:r>
              <a:rPr lang="pl-PL" altLang="pl-PL" sz="2000" dirty="0" smtClean="0"/>
              <a:t>2) uczestnicy konkursu,</a:t>
            </a:r>
            <a:br>
              <a:rPr lang="pl-PL" altLang="pl-PL" sz="2000" dirty="0" smtClean="0"/>
            </a:br>
            <a:r>
              <a:rPr lang="pl-PL" altLang="pl-PL" sz="2000" dirty="0" smtClean="0"/>
              <a:t>3) inne podmioty,</a:t>
            </a:r>
            <a:br>
              <a:rPr lang="pl-PL" altLang="pl-PL" sz="2000" dirty="0" smtClean="0"/>
            </a:br>
            <a:r>
              <a:rPr lang="pl-PL" altLang="pl-PL" sz="2000" dirty="0" smtClean="0"/>
              <a:t>4) organizacje wpisane na listę, o której mowa w art. 154 </a:t>
            </a:r>
            <a:r>
              <a:rPr lang="pl-PL" altLang="pl-PL" sz="2000" dirty="0" err="1" smtClean="0"/>
              <a:t>pkt</a:t>
            </a:r>
            <a:r>
              <a:rPr lang="pl-PL" altLang="pl-PL" sz="2000" dirty="0" smtClean="0"/>
              <a:t> 5 ustawy,   </a:t>
            </a:r>
            <a:br>
              <a:rPr lang="pl-PL" altLang="pl-PL" sz="2000" dirty="0" smtClean="0"/>
            </a:br>
            <a:r>
              <a:rPr lang="pl-PL" altLang="pl-PL" sz="2000" dirty="0" smtClean="0"/>
              <a:t>5) zamawiający – możliwość wniesienia skargi na orzeczenie 	 	 Krajowej Izby Odwoławczej zwaną dalej Izbą lub w skrócie KIO.</a:t>
            </a:r>
          </a:p>
          <a:p>
            <a:pPr>
              <a:lnSpc>
                <a:spcPct val="80000"/>
              </a:lnSpc>
            </a:pPr>
            <a:endParaRPr lang="pl-PL" altLang="pl-PL" sz="1400" dirty="0" smtClean="0"/>
          </a:p>
          <a:p>
            <a:pPr>
              <a:lnSpc>
                <a:spcPct val="80000"/>
              </a:lnSpc>
              <a:buFont typeface="Wingdings" pitchFamily="2" charset="2"/>
              <a:buChar char="Ø"/>
            </a:pPr>
            <a:r>
              <a:rPr lang="pl-PL" altLang="pl-PL" sz="2200" b="1" dirty="0" smtClean="0"/>
              <a:t> Przesłanki warunkujące stosowanie ŚOP</a:t>
            </a:r>
            <a:r>
              <a:rPr lang="pl-PL" altLang="pl-PL" sz="2000" dirty="0" smtClean="0"/>
              <a:t/>
            </a:r>
            <a:br>
              <a:rPr lang="pl-PL" altLang="pl-PL" sz="2000" dirty="0" smtClean="0"/>
            </a:br>
            <a:r>
              <a:rPr lang="pl-PL" altLang="pl-PL" sz="2000" dirty="0" smtClean="0"/>
              <a:t>1) interes w uzyskaniu zamówienia („ma lub miał”),</a:t>
            </a:r>
            <a:br>
              <a:rPr lang="pl-PL" altLang="pl-PL" sz="2000" dirty="0" smtClean="0"/>
            </a:br>
            <a:r>
              <a:rPr lang="pl-PL" altLang="pl-PL" sz="2000" dirty="0" smtClean="0"/>
              <a:t>2) poniesienie szkody („poniósł lub może ponieść”),</a:t>
            </a:r>
            <a:br>
              <a:rPr lang="pl-PL" altLang="pl-PL" sz="2000" dirty="0" smtClean="0"/>
            </a:br>
            <a:r>
              <a:rPr lang="pl-PL" altLang="pl-PL" sz="2000" dirty="0" smtClean="0"/>
              <a:t>3) naruszenie przez zamawiającego przepisów ustawy </a:t>
            </a:r>
            <a:r>
              <a:rPr lang="pl-PL" altLang="pl-PL" sz="2000" dirty="0" err="1" smtClean="0"/>
              <a:t>Pzp</a:t>
            </a:r>
            <a:r>
              <a:rPr lang="pl-PL" altLang="pl-PL" sz="2000" dirty="0" smtClean="0"/>
              <a:t>.</a:t>
            </a:r>
          </a:p>
          <a:p>
            <a:pPr>
              <a:lnSpc>
                <a:spcPct val="80000"/>
              </a:lnSpc>
            </a:pPr>
            <a:endParaRPr lang="pl-PL" altLang="pl-PL" sz="1400" dirty="0" smtClean="0"/>
          </a:p>
          <a:p>
            <a:pPr>
              <a:lnSpc>
                <a:spcPct val="80000"/>
              </a:lnSpc>
              <a:buFont typeface="Wingdings" pitchFamily="2" charset="2"/>
              <a:buChar char="Ø"/>
            </a:pPr>
            <a:r>
              <a:rPr lang="pl-PL" altLang="pl-PL" sz="2200" b="1" dirty="0" smtClean="0"/>
              <a:t>Wyjątki co do zasady korzystania ze ŚOP</a:t>
            </a:r>
            <a:r>
              <a:rPr lang="pl-PL" altLang="pl-PL" sz="2000" b="1" dirty="0" smtClean="0"/>
              <a:t/>
            </a:r>
            <a:br>
              <a:rPr lang="pl-PL" altLang="pl-PL" sz="2000" b="1" dirty="0" smtClean="0"/>
            </a:br>
            <a:r>
              <a:rPr lang="pl-PL" altLang="pl-PL" sz="2000" dirty="0" smtClean="0"/>
              <a:t>- w postępowaniach o wartości zamówienia poniżej kwoty unijnej, odwołanie można wnieść jedynie w czterech przypadkach, wyszczególnionych w art. 180 ust. 2 ustawy.</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156</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ŚRODKI OCHRONY PRAWNEJ</a:t>
            </a:r>
          </a:p>
          <a:p>
            <a:endParaRPr lang="pl-PL" sz="32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435196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smtClean="0"/>
          </a:p>
          <a:p>
            <a:pPr>
              <a:lnSpc>
                <a:spcPct val="80000"/>
              </a:lnSpc>
              <a:buClr>
                <a:srgbClr val="A50021"/>
              </a:buClr>
            </a:pPr>
            <a:r>
              <a:rPr lang="pl-PL" altLang="pl-PL" sz="2200" b="1" dirty="0" smtClean="0"/>
              <a:t>Odwołanie od czynności w postępowaniu o udzielenie zamówienia o wartości zamówienia mniejszej od tzw. </a:t>
            </a:r>
          </a:p>
          <a:p>
            <a:pPr>
              <a:lnSpc>
                <a:spcPct val="80000"/>
              </a:lnSpc>
              <a:buClr>
                <a:srgbClr val="A50021"/>
              </a:buClr>
            </a:pPr>
            <a:r>
              <a:rPr lang="pl-PL" altLang="pl-PL" sz="2200" b="1" dirty="0" smtClean="0"/>
              <a:t>kwot unijnych (art. 180 ust. 2 </a:t>
            </a:r>
            <a:r>
              <a:rPr lang="pl-PL" altLang="pl-PL" sz="2200" b="1" dirty="0" err="1" smtClean="0"/>
              <a:t>pzp</a:t>
            </a:r>
            <a:r>
              <a:rPr lang="pl-PL" altLang="pl-PL" sz="2200" b="1" dirty="0" smtClean="0"/>
              <a:t>):</a:t>
            </a:r>
          </a:p>
          <a:p>
            <a:pPr>
              <a:lnSpc>
                <a:spcPct val="80000"/>
              </a:lnSpc>
              <a:buClr>
                <a:srgbClr val="A50021"/>
              </a:buClr>
            </a:pPr>
            <a:r>
              <a:rPr lang="pl-PL" altLang="pl-PL" sz="2000" dirty="0" smtClean="0"/>
              <a:t/>
            </a:r>
            <a:br>
              <a:rPr lang="pl-PL" altLang="pl-PL" sz="2000" dirty="0" smtClean="0"/>
            </a:br>
            <a:r>
              <a:rPr lang="pl-PL" altLang="pl-PL" sz="2000" dirty="0" smtClean="0"/>
              <a:t>	1) wyboru trybu NBO, ZWR i ZOC,</a:t>
            </a:r>
            <a:br>
              <a:rPr lang="pl-PL" altLang="pl-PL" sz="2000" dirty="0" smtClean="0"/>
            </a:br>
            <a:r>
              <a:rPr lang="pl-PL" altLang="pl-PL" sz="2000" dirty="0" smtClean="0"/>
              <a:t>	</a:t>
            </a:r>
            <a:br>
              <a:rPr lang="pl-PL" altLang="pl-PL" sz="2000" dirty="0" smtClean="0"/>
            </a:br>
            <a:r>
              <a:rPr lang="pl-PL" altLang="pl-PL" sz="2000" dirty="0" smtClean="0"/>
              <a:t>	2) określenia warunków udziału w postępowaniu,</a:t>
            </a:r>
            <a:br>
              <a:rPr lang="pl-PL" altLang="pl-PL" sz="2000" dirty="0" smtClean="0"/>
            </a:br>
            <a:r>
              <a:rPr lang="pl-PL" altLang="pl-PL" sz="2000" dirty="0" smtClean="0"/>
              <a:t>	</a:t>
            </a:r>
            <a:br>
              <a:rPr lang="pl-PL" altLang="pl-PL" sz="2000" dirty="0" smtClean="0"/>
            </a:br>
            <a:r>
              <a:rPr lang="pl-PL" altLang="pl-PL" sz="2000" dirty="0" smtClean="0"/>
              <a:t>	3) wykluczenia odwołującego z postępowania o udzielenie 	zamówienia,</a:t>
            </a:r>
            <a:br>
              <a:rPr lang="pl-PL" altLang="pl-PL" sz="2000" dirty="0" smtClean="0"/>
            </a:br>
            <a:r>
              <a:rPr lang="pl-PL" altLang="pl-PL" sz="2000" dirty="0" smtClean="0"/>
              <a:t>	</a:t>
            </a:r>
            <a:br>
              <a:rPr lang="pl-PL" altLang="pl-PL" sz="2000" dirty="0" smtClean="0"/>
            </a:br>
            <a:r>
              <a:rPr lang="pl-PL" altLang="pl-PL" sz="2000" dirty="0" smtClean="0"/>
              <a:t>	4) odrzucenia oferty odwołującego,</a:t>
            </a:r>
            <a:br>
              <a:rPr lang="pl-PL" altLang="pl-PL" sz="2000" dirty="0" smtClean="0"/>
            </a:br>
            <a:r>
              <a:rPr lang="pl-PL" altLang="pl-PL" sz="2000" dirty="0" smtClean="0"/>
              <a:t>	</a:t>
            </a:r>
            <a:br>
              <a:rPr lang="pl-PL" altLang="pl-PL" sz="2000" dirty="0" smtClean="0"/>
            </a:br>
            <a:r>
              <a:rPr lang="pl-PL" altLang="pl-PL" sz="2000" dirty="0" smtClean="0"/>
              <a:t>	5) opisu przedmiotu zamówienia,</a:t>
            </a:r>
            <a:br>
              <a:rPr lang="pl-PL" altLang="pl-PL" sz="2000" dirty="0" smtClean="0"/>
            </a:br>
            <a:r>
              <a:rPr lang="pl-PL" altLang="pl-PL" sz="2000" dirty="0" smtClean="0"/>
              <a:t>	</a:t>
            </a:r>
            <a:br>
              <a:rPr lang="pl-PL" altLang="pl-PL" sz="2000" dirty="0" smtClean="0"/>
            </a:br>
            <a:r>
              <a:rPr lang="pl-PL" altLang="pl-PL" sz="2000" dirty="0" smtClean="0"/>
              <a:t>	6) wyboru oferty najkorzystniejszej.</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157</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ŚRODKI OCHRONY PRAWNEJ</a:t>
            </a:r>
          </a:p>
          <a:p>
            <a:endParaRPr lang="pl-PL" sz="32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6043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u="sng" dirty="0" smtClean="0"/>
              <a:t>Gdzie wnosi się odwołanie:</a:t>
            </a:r>
            <a:r>
              <a:rPr lang="pl-PL" altLang="pl-PL" sz="2000" b="1" u="sng" dirty="0" smtClean="0"/>
              <a:t/>
            </a:r>
            <a:br>
              <a:rPr lang="pl-PL" altLang="pl-PL" sz="2000" b="1" u="sng" dirty="0" smtClean="0"/>
            </a:br>
            <a:r>
              <a:rPr lang="pl-PL" altLang="pl-PL" sz="2000" dirty="0" smtClean="0"/>
              <a:t>Prezes KIO w Warszawie.</a:t>
            </a:r>
          </a:p>
          <a:p>
            <a:pPr>
              <a:lnSpc>
                <a:spcPct val="80000"/>
              </a:lnSpc>
              <a:buFont typeface="Wingdings" pitchFamily="2" charset="2"/>
              <a:buChar char="Ø"/>
            </a:pPr>
            <a:endParaRPr lang="pl-PL" altLang="pl-PL" sz="1000" dirty="0" smtClean="0"/>
          </a:p>
          <a:p>
            <a:pPr>
              <a:lnSpc>
                <a:spcPct val="80000"/>
              </a:lnSpc>
              <a:buFont typeface="Wingdings" pitchFamily="2" charset="2"/>
              <a:buChar char="Ø"/>
            </a:pPr>
            <a:r>
              <a:rPr lang="pl-PL" altLang="pl-PL" sz="2000" b="1" u="sng" dirty="0" smtClean="0"/>
              <a:t>Termin wniesienia odwołania:</a:t>
            </a:r>
            <a:r>
              <a:rPr lang="pl-PL" altLang="pl-PL" sz="2000" dirty="0" smtClean="0"/>
              <a:t/>
            </a:r>
            <a:br>
              <a:rPr lang="pl-PL" altLang="pl-PL" sz="2000" dirty="0" smtClean="0"/>
            </a:br>
            <a:r>
              <a:rPr lang="pl-PL" altLang="pl-PL" sz="2000" dirty="0" smtClean="0"/>
              <a:t>Zgodnie z art. 182 ustawy </a:t>
            </a:r>
            <a:r>
              <a:rPr lang="pl-PL" altLang="pl-PL" sz="2000" dirty="0" err="1" smtClean="0"/>
              <a:t>Pzp</a:t>
            </a:r>
            <a:r>
              <a:rPr lang="pl-PL" altLang="pl-PL" sz="2000" dirty="0" smtClean="0"/>
              <a:t> (5/10/15 dni w zależności od czynności i wartości zamówienia)</a:t>
            </a:r>
            <a:br>
              <a:rPr lang="pl-PL" altLang="pl-PL" sz="2000" dirty="0" smtClean="0"/>
            </a:br>
            <a:endParaRPr lang="pl-PL" altLang="pl-PL" sz="1000" b="1" u="sng" dirty="0" smtClean="0"/>
          </a:p>
          <a:p>
            <a:pPr>
              <a:lnSpc>
                <a:spcPct val="80000"/>
              </a:lnSpc>
              <a:buFont typeface="Wingdings" pitchFamily="2" charset="2"/>
              <a:buChar char="Ø"/>
            </a:pPr>
            <a:r>
              <a:rPr lang="pl-PL" altLang="pl-PL" sz="2200" b="1" u="sng" dirty="0" smtClean="0"/>
              <a:t>Forma odwołania:</a:t>
            </a:r>
            <a:r>
              <a:rPr lang="pl-PL" altLang="pl-PL" sz="2000" b="1" dirty="0" smtClean="0"/>
              <a:t/>
            </a:r>
            <a:br>
              <a:rPr lang="pl-PL" altLang="pl-PL" sz="2000" b="1" dirty="0" smtClean="0"/>
            </a:br>
            <a:r>
              <a:rPr lang="pl-PL" altLang="pl-PL" sz="2000" dirty="0" smtClean="0"/>
              <a:t>w formie pisemnej opatrzonej własnoręcznym podpisem </a:t>
            </a:r>
            <a:br>
              <a:rPr lang="pl-PL" altLang="pl-PL" sz="2000" dirty="0" smtClean="0"/>
            </a:br>
            <a:r>
              <a:rPr lang="pl-PL" altLang="pl-PL" sz="2000" dirty="0" smtClean="0"/>
              <a:t>lub w formie elektronicznej opatrzonej kwalifikowanym podpisem elektronicznym</a:t>
            </a:r>
          </a:p>
          <a:p>
            <a:pPr>
              <a:lnSpc>
                <a:spcPct val="80000"/>
              </a:lnSpc>
              <a:buFont typeface="Wingdings" pitchFamily="2" charset="2"/>
              <a:buChar char="Ø"/>
            </a:pPr>
            <a:endParaRPr lang="pl-PL" altLang="pl-PL" sz="1000" dirty="0" smtClean="0"/>
          </a:p>
          <a:p>
            <a:pPr>
              <a:lnSpc>
                <a:spcPct val="80000"/>
              </a:lnSpc>
              <a:buFont typeface="Wingdings" pitchFamily="2" charset="2"/>
              <a:buChar char="Ø"/>
            </a:pPr>
            <a:r>
              <a:rPr lang="pl-PL" altLang="pl-PL" sz="2200" b="1" u="sng" dirty="0" smtClean="0"/>
              <a:t>Zawartość odwołania:</a:t>
            </a:r>
            <a:r>
              <a:rPr lang="pl-PL" altLang="pl-PL" sz="2000" dirty="0" smtClean="0"/>
              <a:t/>
            </a:r>
            <a:br>
              <a:rPr lang="pl-PL" altLang="pl-PL" sz="2000" dirty="0" smtClean="0"/>
            </a:br>
            <a:r>
              <a:rPr lang="pl-PL" altLang="pl-PL" sz="2000" dirty="0" smtClean="0"/>
              <a:t>- wskazanie czynności lub zaniechania czynności zamawiającego,</a:t>
            </a:r>
            <a:br>
              <a:rPr lang="pl-PL" altLang="pl-PL" sz="2000" dirty="0" smtClean="0"/>
            </a:br>
            <a:r>
              <a:rPr lang="pl-PL" altLang="pl-PL" sz="2000" dirty="0" smtClean="0"/>
              <a:t>której zarzuca się niezgodność z przepisami ustawy,</a:t>
            </a:r>
            <a:br>
              <a:rPr lang="pl-PL" altLang="pl-PL" sz="2000" dirty="0" smtClean="0"/>
            </a:br>
            <a:r>
              <a:rPr lang="pl-PL" altLang="pl-PL" sz="2000" dirty="0" smtClean="0"/>
              <a:t>- żądanie,</a:t>
            </a:r>
            <a:br>
              <a:rPr lang="pl-PL" altLang="pl-PL" sz="2000" dirty="0" smtClean="0"/>
            </a:br>
            <a:r>
              <a:rPr lang="pl-PL" altLang="pl-PL" sz="2000" dirty="0" smtClean="0"/>
              <a:t>- zwięzłe przedstawienie zarzutów,</a:t>
            </a:r>
            <a:br>
              <a:rPr lang="pl-PL" altLang="pl-PL" sz="2000" dirty="0" smtClean="0"/>
            </a:br>
            <a:r>
              <a:rPr lang="pl-PL" altLang="pl-PL" sz="2000" dirty="0" smtClean="0"/>
              <a:t>- wskazanie okoliczności faktycznych i prawnych uzasadniających wniesienie odwołania.</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158</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2400" b="1" baseline="30000" dirty="0" smtClean="0">
                <a:solidFill>
                  <a:srgbClr val="636466"/>
                </a:solidFill>
                <a:latin typeface="Novecento wide Normal" pitchFamily="50" charset="-18"/>
              </a:rPr>
              <a:t> </a:t>
            </a:r>
            <a:r>
              <a:rPr lang="pl-PL" sz="24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ODWOŁANIE</a:t>
            </a:r>
          </a:p>
          <a:p>
            <a:endParaRPr lang="pl-PL" sz="32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361329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endParaRPr lang="pl-PL" altLang="pl-PL" sz="2000" b="1" u="sng" dirty="0" smtClean="0"/>
          </a:p>
          <a:p>
            <a:pPr>
              <a:lnSpc>
                <a:spcPct val="80000"/>
              </a:lnSpc>
            </a:pPr>
            <a:endParaRPr lang="pl-PL" altLang="pl-PL" sz="2000" b="1" u="sng" dirty="0" smtClean="0"/>
          </a:p>
          <a:p>
            <a:pPr>
              <a:lnSpc>
                <a:spcPct val="80000"/>
              </a:lnSpc>
              <a:buFont typeface="Wingdings" pitchFamily="2" charset="2"/>
              <a:buChar char="Ø"/>
            </a:pPr>
            <a:r>
              <a:rPr lang="pl-PL" altLang="pl-PL" sz="2000" b="1" u="sng" dirty="0" smtClean="0"/>
              <a:t> </a:t>
            </a:r>
            <a:r>
              <a:rPr lang="pl-PL" altLang="pl-PL" sz="2200" b="1" u="sng" dirty="0" smtClean="0"/>
              <a:t>Formalności związane z wniesieniem odwołania:</a:t>
            </a:r>
            <a:r>
              <a:rPr lang="pl-PL" altLang="pl-PL" sz="2000" b="1" u="sng" dirty="0" smtClean="0"/>
              <a:t/>
            </a:r>
            <a:br>
              <a:rPr lang="pl-PL" altLang="pl-PL" sz="2000" b="1" u="sng" dirty="0" smtClean="0"/>
            </a:br>
            <a:r>
              <a:rPr lang="pl-PL" altLang="pl-PL" sz="2000" dirty="0" smtClean="0"/>
              <a:t>- uiszczenie wpisu,</a:t>
            </a:r>
            <a:br>
              <a:rPr lang="pl-PL" altLang="pl-PL" sz="2000" dirty="0" smtClean="0"/>
            </a:br>
            <a:r>
              <a:rPr lang="pl-PL" altLang="pl-PL" sz="2000" dirty="0" smtClean="0"/>
              <a:t>- przesłanie kopii odwołania zamawiającemu.</a:t>
            </a:r>
            <a:br>
              <a:rPr lang="pl-PL" altLang="pl-PL" sz="2000" dirty="0" smtClean="0"/>
            </a:br>
            <a:endParaRPr lang="pl-PL" altLang="pl-PL" sz="2000" dirty="0" smtClean="0"/>
          </a:p>
          <a:p>
            <a:pPr>
              <a:lnSpc>
                <a:spcPct val="80000"/>
              </a:lnSpc>
            </a:pPr>
            <a:endParaRPr lang="pl-PL" altLang="pl-PL" sz="2000" dirty="0" smtClean="0"/>
          </a:p>
          <a:p>
            <a:pPr>
              <a:lnSpc>
                <a:spcPct val="80000"/>
              </a:lnSpc>
              <a:buFont typeface="Wingdings" pitchFamily="2" charset="2"/>
              <a:buChar char="Ø"/>
            </a:pPr>
            <a:r>
              <a:rPr lang="pl-PL" altLang="pl-PL" sz="2200" b="1" u="sng" dirty="0" smtClean="0"/>
              <a:t> Skutki wniesienia odwołania dla prowadzonego postępowania:</a:t>
            </a:r>
            <a:r>
              <a:rPr lang="pl-PL" altLang="pl-PL" sz="2000" b="1" u="sng" dirty="0" smtClean="0"/>
              <a:t/>
            </a:r>
            <a:br>
              <a:rPr lang="pl-PL" altLang="pl-PL" sz="2000" b="1" u="sng" dirty="0" smtClean="0"/>
            </a:br>
            <a:r>
              <a:rPr lang="pl-PL" altLang="pl-PL" sz="2000" dirty="0" smtClean="0"/>
              <a:t/>
            </a:r>
            <a:br>
              <a:rPr lang="pl-PL" altLang="pl-PL" sz="2000" dirty="0" smtClean="0"/>
            </a:br>
            <a:r>
              <a:rPr lang="pl-PL" altLang="pl-PL" sz="2000" dirty="0" smtClean="0"/>
              <a:t>- zawieszenie biegu terminu związania ofertą do czasu ogłoszenia przez Izbę orzeczenia (w przypadku wniesienia odwołania po otwarciu ofert),</a:t>
            </a:r>
            <a:br>
              <a:rPr lang="pl-PL" altLang="pl-PL" sz="2000" dirty="0" smtClean="0"/>
            </a:br>
            <a:r>
              <a:rPr lang="pl-PL" altLang="pl-PL" sz="2000" dirty="0" smtClean="0"/>
              <a:t>- do czasu ogłoszenia przez Izbę wyroku, lub postanowienia kończącego postępowania odwoławcze, zamawiający nie może zawrzeć umowy.  </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159</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2400" b="1" baseline="30000" dirty="0" smtClean="0">
                <a:solidFill>
                  <a:srgbClr val="636466"/>
                </a:solidFill>
                <a:latin typeface="Novecento wide Normal" pitchFamily="50" charset="-18"/>
              </a:rPr>
              <a:t> </a:t>
            </a:r>
            <a:r>
              <a:rPr lang="pl-PL" sz="24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ODWOŁANIE</a:t>
            </a:r>
          </a:p>
          <a:p>
            <a:endParaRPr lang="pl-PL" sz="32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204864"/>
            <a:ext cx="7632700" cy="427809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endParaRPr lang="pl-PL" altLang="pl-PL" sz="2000" dirty="0"/>
          </a:p>
          <a:p>
            <a:pPr>
              <a:lnSpc>
                <a:spcPct val="80000"/>
              </a:lnSpc>
              <a:buClr>
                <a:schemeClr val="tx1"/>
              </a:buClr>
            </a:pPr>
            <a:r>
              <a:rPr lang="pl-PL" altLang="pl-PL" sz="2000" dirty="0" smtClean="0"/>
              <a:t>3. 	Rozporządzenie </a:t>
            </a:r>
            <a:r>
              <a:rPr lang="pl-PL" altLang="pl-PL" sz="2000" dirty="0"/>
              <a:t>Parlamentu Europejskiego i Rady (UE) Nr </a:t>
            </a:r>
            <a:r>
              <a:rPr lang="pl-PL" altLang="pl-PL" sz="2000" dirty="0" smtClean="0"/>
              <a:t>	1303/2013 z </a:t>
            </a:r>
            <a:r>
              <a:rPr lang="pl-PL" altLang="pl-PL" sz="2000" dirty="0"/>
              <a:t>dnia 17 grudnia 2013 r. ustanawiające wspólne </a:t>
            </a:r>
            <a:r>
              <a:rPr lang="pl-PL" altLang="pl-PL" sz="2000" dirty="0" smtClean="0"/>
              <a:t>	przepisy </a:t>
            </a:r>
            <a:r>
              <a:rPr lang="pl-PL" altLang="pl-PL" sz="2000" dirty="0"/>
              <a:t>dotyczące Europejskiego Funduszu Rozwoju </a:t>
            </a:r>
            <a:r>
              <a:rPr lang="pl-PL" altLang="pl-PL" sz="2000" dirty="0" smtClean="0"/>
              <a:t>	Regionalnego</a:t>
            </a:r>
            <a:r>
              <a:rPr lang="pl-PL" altLang="pl-PL" sz="2000" dirty="0"/>
              <a:t>, Europejskiego Funduszu Społecznego, Funduszu </a:t>
            </a:r>
            <a:r>
              <a:rPr lang="pl-PL" altLang="pl-PL" sz="2000" dirty="0" smtClean="0"/>
              <a:t>	Spójności</a:t>
            </a:r>
            <a:r>
              <a:rPr lang="pl-PL" altLang="pl-PL" sz="2000" dirty="0"/>
              <a:t>, Europejskiego Funduszu Rolnego na rzecz Rozwoju </a:t>
            </a:r>
            <a:r>
              <a:rPr lang="pl-PL" altLang="pl-PL" sz="2000" dirty="0" smtClean="0"/>
              <a:t>	Obszarów </a:t>
            </a:r>
            <a:r>
              <a:rPr lang="pl-PL" altLang="pl-PL" sz="2000" dirty="0"/>
              <a:t>Wiejskich oraz Europejskiego Funduszu Morskiego </a:t>
            </a:r>
            <a:br>
              <a:rPr lang="pl-PL" altLang="pl-PL" sz="2000" dirty="0"/>
            </a:br>
            <a:r>
              <a:rPr lang="pl-PL" altLang="pl-PL" sz="2000" dirty="0" smtClean="0"/>
              <a:t>	i </a:t>
            </a:r>
            <a:r>
              <a:rPr lang="pl-PL" altLang="pl-PL" sz="2000" dirty="0"/>
              <a:t>Rybackiego oraz ustanawiające przepisy ogólne dotyczące </a:t>
            </a:r>
            <a:r>
              <a:rPr lang="pl-PL" altLang="pl-PL" sz="2000" dirty="0" smtClean="0"/>
              <a:t>	Europejskiego </a:t>
            </a:r>
            <a:r>
              <a:rPr lang="pl-PL" altLang="pl-PL" sz="2000" dirty="0"/>
              <a:t>Funduszu Rozwoju Regionalnego Europejskiego </a:t>
            </a:r>
            <a:r>
              <a:rPr lang="pl-PL" altLang="pl-PL" sz="2000" dirty="0" smtClean="0"/>
              <a:t>	Funduszu </a:t>
            </a:r>
            <a:r>
              <a:rPr lang="pl-PL" altLang="pl-PL" sz="2000" dirty="0"/>
              <a:t>Społecznego, Funduszu Spójności i Europejskiego </a:t>
            </a:r>
            <a:r>
              <a:rPr lang="pl-PL" altLang="pl-PL" sz="2000" dirty="0" smtClean="0"/>
              <a:t>	Funduszu </a:t>
            </a:r>
            <a:r>
              <a:rPr lang="pl-PL" altLang="pl-PL" sz="2000" dirty="0"/>
              <a:t>Morskiego i Rybackiego oraz uchylające </a:t>
            </a:r>
            <a:r>
              <a:rPr lang="pl-PL" altLang="pl-PL" sz="2000" dirty="0" smtClean="0"/>
              <a:t>rozporządzenie 	Rady </a:t>
            </a:r>
            <a:r>
              <a:rPr lang="pl-PL" altLang="pl-PL" sz="2000" dirty="0"/>
              <a:t>(WE) nr 1083/2006</a:t>
            </a:r>
          </a:p>
          <a:p>
            <a:pPr>
              <a:lnSpc>
                <a:spcPct val="80000"/>
              </a:lnSpc>
              <a:buClr>
                <a:schemeClr val="tx1"/>
              </a:buClr>
            </a:pPr>
            <a:endParaRPr lang="pl-PL" altLang="pl-PL" sz="2000" dirty="0"/>
          </a:p>
          <a:p>
            <a:pPr>
              <a:lnSpc>
                <a:spcPct val="80000"/>
              </a:lnSpc>
              <a:buClr>
                <a:schemeClr val="tx1"/>
              </a:buClr>
            </a:pPr>
            <a:r>
              <a:rPr lang="pl-PL" altLang="pl-PL" sz="2000" dirty="0"/>
              <a:t>4. 	</a:t>
            </a:r>
            <a:r>
              <a:rPr lang="pl-PL" altLang="pl-PL" sz="2000" dirty="0" smtClean="0"/>
              <a:t>Rozporządzenie Parlamentu Europejskiego i Rady (UE) Nr 	1304/2013 z dnia 17 grudnia 2013 r. w sprawie Europejskiego 	Funduszu Społecznego i uchylające rozporządzenie Rady (WE) </a:t>
            </a:r>
            <a:br>
              <a:rPr lang="pl-PL" altLang="pl-PL" sz="2000" dirty="0" smtClean="0"/>
            </a:br>
            <a:r>
              <a:rPr lang="pl-PL" altLang="pl-PL" sz="2000" dirty="0" smtClean="0"/>
              <a:t>	nr 1081/2006</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a:t>
            </a:fld>
            <a:endParaRPr lang="pl-PL" altLang="pl-PL" dirty="0">
              <a:solidFill>
                <a:schemeClr val="accent3">
                  <a:lumMod val="75000"/>
                </a:schemeClr>
              </a:solidFill>
            </a:endParaRPr>
          </a:p>
        </p:txBody>
      </p:sp>
      <p:sp>
        <p:nvSpPr>
          <p:cNvPr id="7" name="TextBox 1"/>
          <p:cNvSpPr txBox="1"/>
          <p:nvPr/>
        </p:nvSpPr>
        <p:spPr>
          <a:xfrm>
            <a:off x="251520" y="719610"/>
            <a:ext cx="5112568" cy="1364476"/>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UNIJNE PRZEPISY DOTYCZĄCE FUNDUSZY EUROPEJSKICH</a:t>
            </a:r>
          </a:p>
          <a:p>
            <a:endParaRPr lang="pl-PL" sz="3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44925920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423500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defRPr/>
            </a:pPr>
            <a:r>
              <a:rPr lang="pl-PL" sz="2200" b="1" dirty="0" smtClean="0"/>
              <a:t>PODMIOTY UPRAWNIONE DO WNIESIENIA SKARGI</a:t>
            </a:r>
            <a:r>
              <a:rPr lang="pl-PL" sz="2000" b="1" u="sng" dirty="0" smtClean="0"/>
              <a:t/>
            </a:r>
            <a:br>
              <a:rPr lang="pl-PL" sz="2000" b="1" u="sng" dirty="0" smtClean="0"/>
            </a:br>
            <a:endParaRPr lang="pl-PL" sz="1000" b="1" u="sng" dirty="0" smtClean="0"/>
          </a:p>
          <a:p>
            <a:pPr>
              <a:lnSpc>
                <a:spcPct val="80000"/>
              </a:lnSpc>
              <a:buClr>
                <a:srgbClr val="A50021"/>
              </a:buClr>
              <a:defRPr/>
            </a:pPr>
            <a:r>
              <a:rPr lang="pl-PL" sz="2000" dirty="0" smtClean="0"/>
              <a:t>- uczestnicy postępowania odwoławczego przed Krajową Izbą Odwoławczą (odwołujący, zamawiający, przystępujący do postępowania odwoławczego),</a:t>
            </a:r>
            <a:br>
              <a:rPr lang="pl-PL" sz="2000" dirty="0" smtClean="0"/>
            </a:br>
            <a:r>
              <a:rPr lang="pl-PL" sz="2000" dirty="0" smtClean="0"/>
              <a:t>- Prezes UZP</a:t>
            </a:r>
          </a:p>
          <a:p>
            <a:pPr>
              <a:lnSpc>
                <a:spcPct val="80000"/>
              </a:lnSpc>
              <a:buClr>
                <a:srgbClr val="A50021"/>
              </a:buClr>
              <a:defRPr/>
            </a:pPr>
            <a:endParaRPr lang="pl-PL" sz="2000" dirty="0" smtClean="0"/>
          </a:p>
          <a:p>
            <a:pPr>
              <a:lnSpc>
                <a:spcPct val="80000"/>
              </a:lnSpc>
              <a:buClr>
                <a:srgbClr val="A50021"/>
              </a:buClr>
              <a:defRPr/>
            </a:pPr>
            <a:r>
              <a:rPr lang="pl-PL" sz="2200" b="1" dirty="0" smtClean="0"/>
              <a:t>PRZEDMIOT SKARGI</a:t>
            </a:r>
            <a:r>
              <a:rPr lang="pl-PL" sz="2200" dirty="0" smtClean="0"/>
              <a:t> </a:t>
            </a:r>
          </a:p>
          <a:p>
            <a:pPr>
              <a:lnSpc>
                <a:spcPct val="80000"/>
              </a:lnSpc>
              <a:buClr>
                <a:srgbClr val="A50021"/>
              </a:buClr>
              <a:defRPr/>
            </a:pPr>
            <a:endParaRPr lang="pl-PL" sz="1000" dirty="0" smtClean="0"/>
          </a:p>
          <a:p>
            <a:pPr>
              <a:lnSpc>
                <a:spcPct val="80000"/>
              </a:lnSpc>
              <a:buClr>
                <a:srgbClr val="A50021"/>
              </a:buClr>
              <a:defRPr/>
            </a:pPr>
            <a:r>
              <a:rPr lang="pl-PL" sz="2000" dirty="0" smtClean="0"/>
              <a:t>- Orzeczenie Krajowej Izby Odwoławczej: skarga na wyrok KIO lub postanowienie kończące </a:t>
            </a:r>
            <a:r>
              <a:rPr lang="pl-PL" sz="2000" dirty="0" err="1" smtClean="0"/>
              <a:t>postępowanie</a:t>
            </a:r>
            <a:r>
              <a:rPr lang="pl-PL" sz="2000" dirty="0" smtClean="0"/>
              <a:t> odwoławcze</a:t>
            </a:r>
          </a:p>
          <a:p>
            <a:pPr>
              <a:lnSpc>
                <a:spcPct val="80000"/>
              </a:lnSpc>
              <a:buClr>
                <a:srgbClr val="A50021"/>
              </a:buClr>
              <a:defRPr/>
            </a:pPr>
            <a:endParaRPr lang="pl-PL" sz="2000" dirty="0" smtClean="0"/>
          </a:p>
          <a:p>
            <a:pPr>
              <a:lnSpc>
                <a:spcPct val="80000"/>
              </a:lnSpc>
              <a:buClr>
                <a:srgbClr val="A50021"/>
              </a:buClr>
              <a:defRPr/>
            </a:pPr>
            <a:r>
              <a:rPr lang="pl-PL" sz="2200" b="1" dirty="0" smtClean="0"/>
              <a:t>ADRESAT SKARGI</a:t>
            </a:r>
          </a:p>
          <a:p>
            <a:pPr>
              <a:lnSpc>
                <a:spcPct val="80000"/>
              </a:lnSpc>
              <a:buClr>
                <a:srgbClr val="A50021"/>
              </a:buClr>
              <a:defRPr/>
            </a:pPr>
            <a:endParaRPr lang="pl-PL" sz="1000" b="1" dirty="0" smtClean="0"/>
          </a:p>
          <a:p>
            <a:pPr>
              <a:lnSpc>
                <a:spcPct val="80000"/>
              </a:lnSpc>
              <a:buClr>
                <a:srgbClr val="A50021"/>
              </a:buClr>
              <a:defRPr/>
            </a:pPr>
            <a:r>
              <a:rPr lang="pl-PL" sz="2000" dirty="0" smtClean="0"/>
              <a:t>- sąd okręgowy właściwy dla siedziby lub miejsca zamieszkania zamawiającego, </a:t>
            </a:r>
            <a:br>
              <a:rPr lang="pl-PL" sz="2000" dirty="0" smtClean="0"/>
            </a:br>
            <a:r>
              <a:rPr lang="pl-PL" sz="2000" dirty="0" smtClean="0"/>
              <a:t>- skargę wnosi się za pośrednictwem Prezesa Krajowej Izby Odwoławczej,</a:t>
            </a:r>
            <a:br>
              <a:rPr lang="pl-PL" sz="2000" dirty="0" smtClean="0"/>
            </a:br>
            <a:r>
              <a:rPr lang="pl-PL" sz="2000" dirty="0" smtClean="0"/>
              <a:t>- odpis skargi należy przesłać przeciwnikowi skargi. </a:t>
            </a:r>
            <a:endParaRPr 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160</a:t>
            </a:fld>
            <a:endParaRPr lang="pl-PL" altLang="pl-PL" dirty="0">
              <a:solidFill>
                <a:schemeClr val="accent3">
                  <a:lumMod val="75000"/>
                </a:schemeClr>
              </a:solidFill>
            </a:endParaRPr>
          </a:p>
        </p:txBody>
      </p:sp>
      <p:sp>
        <p:nvSpPr>
          <p:cNvPr id="7" name="TextBox 1"/>
          <p:cNvSpPr txBox="1"/>
          <p:nvPr/>
        </p:nvSpPr>
        <p:spPr>
          <a:xfrm>
            <a:off x="251520" y="719610"/>
            <a:ext cx="5112568" cy="954107"/>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2400" b="1" baseline="30000" dirty="0" smtClean="0">
                <a:solidFill>
                  <a:srgbClr val="636466"/>
                </a:solidFill>
                <a:latin typeface="Novecento wide Normal" pitchFamily="50" charset="-18"/>
              </a:rPr>
              <a:t> </a:t>
            </a:r>
            <a:r>
              <a:rPr lang="pl-PL" sz="24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SKARGA NA ORZECZENIE KIO</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406265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defRPr/>
            </a:pPr>
            <a:r>
              <a:rPr lang="pl-PL" sz="2200" b="1" dirty="0" smtClean="0">
                <a:effectLst>
                  <a:outerShdw blurRad="38100" dist="38100" dir="2700000" algn="tl">
                    <a:srgbClr val="000000">
                      <a:alpha val="43137"/>
                    </a:srgbClr>
                  </a:outerShdw>
                </a:effectLst>
              </a:rPr>
              <a:t>TERMINY</a:t>
            </a:r>
            <a:r>
              <a:rPr lang="pl-PL" sz="2000" b="1" u="sng" dirty="0" smtClean="0"/>
              <a:t/>
            </a:r>
            <a:br>
              <a:rPr lang="pl-PL" sz="2000" b="1" u="sng" dirty="0" smtClean="0"/>
            </a:br>
            <a:r>
              <a:rPr lang="pl-PL" sz="2000" dirty="0" smtClean="0"/>
              <a:t/>
            </a:r>
            <a:br>
              <a:rPr lang="pl-PL" sz="2000" dirty="0" smtClean="0"/>
            </a:br>
            <a:r>
              <a:rPr lang="pl-PL" sz="2000" dirty="0" smtClean="0"/>
              <a:t>- skargę wnosi się w terminie 7 dni od dnia </a:t>
            </a:r>
            <a:r>
              <a:rPr lang="pl-PL" sz="2000" u="sng" dirty="0" smtClean="0"/>
              <a:t>doręczenia</a:t>
            </a:r>
            <a:r>
              <a:rPr lang="pl-PL" sz="2000" dirty="0" smtClean="0"/>
              <a:t> orzeczenia Krajowej Izby Odwoławczej,</a:t>
            </a:r>
            <a:br>
              <a:rPr lang="pl-PL" sz="2000" dirty="0" smtClean="0"/>
            </a:br>
            <a:r>
              <a:rPr lang="pl-PL" sz="2000" dirty="0" smtClean="0"/>
              <a:t/>
            </a:r>
            <a:br>
              <a:rPr lang="pl-PL" sz="2000" dirty="0" smtClean="0"/>
            </a:br>
            <a:r>
              <a:rPr lang="pl-PL" sz="2000" dirty="0" smtClean="0"/>
              <a:t>- złożenie skargi w placówce pocztowej operatora wyznaczonego jest równoznaczne z jej wniesieniem,</a:t>
            </a:r>
            <a:br>
              <a:rPr lang="pl-PL" sz="2000" dirty="0" smtClean="0"/>
            </a:br>
            <a:r>
              <a:rPr lang="pl-PL" sz="2000" dirty="0" smtClean="0"/>
              <a:t/>
            </a:r>
            <a:br>
              <a:rPr lang="pl-PL" sz="2000" dirty="0" smtClean="0"/>
            </a:br>
            <a:r>
              <a:rPr lang="pl-PL" sz="2000" dirty="0" smtClean="0"/>
              <a:t>- Prezes KIO ma obowiązek przekazać skargę wraz z aktami postępowania do właściwego sądu w terminie 7 dni od dnia jej otrzymania,</a:t>
            </a:r>
            <a:br>
              <a:rPr lang="pl-PL" sz="2000" dirty="0" smtClean="0"/>
            </a:br>
            <a:r>
              <a:rPr lang="pl-PL" sz="2000" dirty="0" smtClean="0"/>
              <a:t/>
            </a:r>
            <a:br>
              <a:rPr lang="pl-PL" sz="2000" dirty="0" smtClean="0"/>
            </a:br>
            <a:r>
              <a:rPr lang="pl-PL" sz="2000" dirty="0" smtClean="0"/>
              <a:t>- Prezes Urzędu Zamówień Publicznych może wnieść skargę na orzeczenie KIO w terminie 21 dni od dnia </a:t>
            </a:r>
            <a:r>
              <a:rPr lang="pl-PL" sz="2000" u="sng" dirty="0" smtClean="0"/>
              <a:t>wydania</a:t>
            </a:r>
            <a:r>
              <a:rPr lang="pl-PL" sz="2000" dirty="0" smtClean="0"/>
              <a:t> orzeczenia,</a:t>
            </a:r>
            <a:br>
              <a:rPr lang="pl-PL" sz="2000" dirty="0" smtClean="0"/>
            </a:br>
            <a:r>
              <a:rPr lang="pl-PL" sz="2000" dirty="0" smtClean="0"/>
              <a:t/>
            </a:r>
            <a:br>
              <a:rPr lang="pl-PL" sz="2000" dirty="0" smtClean="0"/>
            </a:br>
            <a:r>
              <a:rPr lang="pl-PL" sz="2000" dirty="0" smtClean="0"/>
              <a:t>- sąd rozpoznaje skargę niezwłocznie, nie później jednak niż w terminie </a:t>
            </a:r>
            <a:br>
              <a:rPr lang="pl-PL" sz="2000" dirty="0" smtClean="0"/>
            </a:br>
            <a:r>
              <a:rPr lang="pl-PL" sz="2000" dirty="0" smtClean="0"/>
              <a:t>1 miesiąca od dnia wpływu skargi do sądu (termin instrukcyjny)</a:t>
            </a:r>
            <a:endParaRPr 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161</a:t>
            </a:fld>
            <a:endParaRPr lang="pl-PL" altLang="pl-PL" dirty="0">
              <a:solidFill>
                <a:schemeClr val="accent3">
                  <a:lumMod val="75000"/>
                </a:schemeClr>
              </a:solidFill>
            </a:endParaRPr>
          </a:p>
        </p:txBody>
      </p:sp>
      <p:sp>
        <p:nvSpPr>
          <p:cNvPr id="7" name="TextBox 1"/>
          <p:cNvSpPr txBox="1"/>
          <p:nvPr/>
        </p:nvSpPr>
        <p:spPr>
          <a:xfrm>
            <a:off x="251520" y="719610"/>
            <a:ext cx="5112568" cy="954107"/>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2400" b="1" baseline="30000" dirty="0" smtClean="0">
                <a:solidFill>
                  <a:srgbClr val="636466"/>
                </a:solidFill>
                <a:latin typeface="Novecento wide Normal" pitchFamily="50" charset="-18"/>
              </a:rPr>
              <a:t> </a:t>
            </a:r>
            <a:r>
              <a:rPr lang="pl-PL" sz="24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SKARGA NA ORZECZENIE KIO</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492896"/>
            <a:ext cx="7704856" cy="339169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lnSpc>
                <a:spcPct val="80000"/>
              </a:lnSpc>
            </a:pPr>
            <a:endParaRPr lang="pl-PL" altLang="pl-PL" sz="2000" dirty="0" smtClean="0"/>
          </a:p>
          <a:p>
            <a:pPr>
              <a:lnSpc>
                <a:spcPct val="80000"/>
              </a:lnSpc>
              <a:buFont typeface="Wingdings" pitchFamily="2" charset="2"/>
              <a:buChar char="Ø"/>
            </a:pPr>
            <a:r>
              <a:rPr lang="pl-PL" altLang="pl-PL" sz="2400" b="1" u="sng" dirty="0" smtClean="0"/>
              <a:t> III Etap:</a:t>
            </a:r>
            <a:r>
              <a:rPr lang="pl-PL" altLang="pl-PL" sz="2000" b="1" u="sng" dirty="0" smtClean="0"/>
              <a:t/>
            </a:r>
            <a:br>
              <a:rPr lang="pl-PL" altLang="pl-PL" sz="2000" b="1" u="sng" dirty="0" smtClean="0"/>
            </a:br>
            <a:r>
              <a:rPr lang="pl-PL" altLang="pl-PL" sz="2000" b="1" u="sng" dirty="0" smtClean="0"/>
              <a:t/>
            </a:r>
            <a:br>
              <a:rPr lang="pl-PL" altLang="pl-PL" sz="2000" b="1" u="sng" dirty="0" smtClean="0"/>
            </a:br>
            <a:r>
              <a:rPr lang="pl-PL" altLang="pl-PL" sz="2200" b="1" u="sng" dirty="0" smtClean="0"/>
              <a:t>Udzielenie zamówienia - zawarcie umowy w sprawie zamówienia publicznego:</a:t>
            </a:r>
          </a:p>
          <a:p>
            <a:pPr>
              <a:lnSpc>
                <a:spcPct val="80000"/>
              </a:lnSpc>
            </a:pPr>
            <a:endParaRPr lang="pl-PL" altLang="pl-PL" sz="2000" b="1" u="sng" dirty="0" smtClean="0"/>
          </a:p>
          <a:p>
            <a:pPr algn="ctr">
              <a:lnSpc>
                <a:spcPct val="80000"/>
              </a:lnSpc>
            </a:pPr>
            <a:r>
              <a:rPr lang="pl-PL" altLang="pl-PL" sz="2000" b="1" u="sng" dirty="0" smtClean="0"/>
              <a:t/>
            </a:r>
            <a:br>
              <a:rPr lang="pl-PL" altLang="pl-PL" sz="2000" b="1" u="sng" dirty="0" smtClean="0"/>
            </a:br>
            <a:r>
              <a:rPr lang="pl-PL" altLang="pl-PL" sz="2000" dirty="0" smtClean="0"/>
              <a:t>- obowiązek ogłoszenia o udzieleniu zamówienia, o ile </a:t>
            </a:r>
            <a:r>
              <a:rPr lang="pl-PL" altLang="pl-PL" sz="2000" dirty="0" err="1" smtClean="0"/>
              <a:t>postępowanie</a:t>
            </a:r>
            <a:r>
              <a:rPr lang="pl-PL" altLang="pl-PL" sz="2000" dirty="0" smtClean="0"/>
              <a:t> prowadzone było zgodnie z przepisami ustawy PZP </a:t>
            </a:r>
            <a:br>
              <a:rPr lang="pl-PL" altLang="pl-PL" sz="2000" dirty="0" smtClean="0"/>
            </a:br>
            <a:r>
              <a:rPr lang="pl-PL" altLang="pl-PL" sz="2000" dirty="0" smtClean="0"/>
              <a:t/>
            </a:r>
            <a:br>
              <a:rPr lang="pl-PL" altLang="pl-PL" sz="2000" dirty="0" smtClean="0"/>
            </a:br>
            <a:r>
              <a:rPr lang="pl-PL" altLang="pl-PL" sz="2000" dirty="0" smtClean="0"/>
              <a:t>(zamieszczenie ogłoszenia w Biuletynie Zamówień Publicznych lub </a:t>
            </a:r>
            <a:br>
              <a:rPr lang="pl-PL" altLang="pl-PL" sz="2000" dirty="0" smtClean="0"/>
            </a:br>
            <a:r>
              <a:rPr lang="pl-PL" altLang="pl-PL" sz="2000" dirty="0" smtClean="0"/>
              <a:t>przekazanie tego ogłoszenia do Urzędu Publikacji Unii Europejskiej, </a:t>
            </a:r>
            <a:br>
              <a:rPr lang="pl-PL" altLang="pl-PL" sz="2000" dirty="0" smtClean="0"/>
            </a:br>
            <a:r>
              <a:rPr lang="pl-PL" altLang="pl-PL" sz="2000" dirty="0" smtClean="0"/>
              <a:t>w terminie do 30 dni od dnia zawarcia umowy).</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162</a:t>
            </a:fld>
            <a:endParaRPr lang="pl-PL" altLang="pl-PL" dirty="0">
              <a:solidFill>
                <a:schemeClr val="accent3">
                  <a:lumMod val="75000"/>
                </a:schemeClr>
              </a:solidFill>
            </a:endParaRPr>
          </a:p>
        </p:txBody>
      </p:sp>
      <p:sp>
        <p:nvSpPr>
          <p:cNvPr id="7" name="TextBox 1"/>
          <p:cNvSpPr txBox="1"/>
          <p:nvPr/>
        </p:nvSpPr>
        <p:spPr>
          <a:xfrm>
            <a:off x="251520" y="719610"/>
            <a:ext cx="5112568" cy="1569660"/>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SCHEMAT PROCEDURY ZAMÓWIENIOWEJ</a:t>
            </a:r>
          </a:p>
          <a:p>
            <a:endParaRPr lang="pl-PL" sz="32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492896"/>
            <a:ext cx="7704856" cy="424731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90000"/>
              </a:lnSpc>
              <a:buFont typeface="Wingdings" pitchFamily="2" charset="2"/>
              <a:buChar char="Ø"/>
            </a:pPr>
            <a:r>
              <a:rPr lang="pl-PL" altLang="pl-PL" sz="2000" dirty="0" smtClean="0"/>
              <a:t> Obowiązek zawarcia umowy w formie pisemnej </a:t>
            </a:r>
            <a:br>
              <a:rPr lang="pl-PL" altLang="pl-PL" sz="2000" dirty="0" smtClean="0"/>
            </a:br>
            <a:r>
              <a:rPr lang="pl-PL" altLang="pl-PL" sz="2000" dirty="0" smtClean="0"/>
              <a:t>(pod rygorem nieważności)</a:t>
            </a:r>
            <a:br>
              <a:rPr lang="pl-PL" altLang="pl-PL" sz="2000" dirty="0" smtClean="0"/>
            </a:br>
            <a:endParaRPr lang="pl-PL" altLang="pl-PL" sz="1000" dirty="0" smtClean="0"/>
          </a:p>
          <a:p>
            <a:pPr>
              <a:lnSpc>
                <a:spcPct val="90000"/>
              </a:lnSpc>
              <a:buFont typeface="Wingdings" pitchFamily="2" charset="2"/>
              <a:buChar char="Ø"/>
            </a:pPr>
            <a:r>
              <a:rPr lang="pl-PL" altLang="pl-PL" sz="2000" dirty="0" smtClean="0"/>
              <a:t> Obowiązek zawarcia umowy o treści zgodnej (identycznej) </a:t>
            </a:r>
            <a:br>
              <a:rPr lang="pl-PL" altLang="pl-PL" sz="2000" dirty="0" smtClean="0"/>
            </a:br>
            <a:r>
              <a:rPr lang="pl-PL" altLang="pl-PL" sz="2000" dirty="0" smtClean="0"/>
              <a:t>z wzorem umowy, stanowiącym załącznik do SIWZ</a:t>
            </a:r>
            <a:br>
              <a:rPr lang="pl-PL" altLang="pl-PL" sz="2000" dirty="0" smtClean="0"/>
            </a:br>
            <a:endParaRPr lang="pl-PL" altLang="pl-PL" sz="1000" dirty="0" smtClean="0"/>
          </a:p>
          <a:p>
            <a:pPr>
              <a:lnSpc>
                <a:spcPct val="90000"/>
              </a:lnSpc>
              <a:buFont typeface="Wingdings" pitchFamily="2" charset="2"/>
              <a:buChar char="Ø"/>
            </a:pPr>
            <a:r>
              <a:rPr lang="pl-PL" altLang="pl-PL" sz="2000" dirty="0" smtClean="0"/>
              <a:t> Obowiązek zawarcia umowy po upływie terminów zgodnych </a:t>
            </a:r>
            <a:br>
              <a:rPr lang="pl-PL" altLang="pl-PL" sz="2000" dirty="0" smtClean="0"/>
            </a:br>
            <a:r>
              <a:rPr lang="pl-PL" altLang="pl-PL" sz="2000" dirty="0" smtClean="0"/>
              <a:t>z przepisami ustawy </a:t>
            </a:r>
            <a:r>
              <a:rPr lang="pl-PL" altLang="pl-PL" sz="2000" dirty="0" err="1" smtClean="0"/>
              <a:t>Pzp</a:t>
            </a:r>
            <a:r>
              <a:rPr lang="pl-PL" altLang="pl-PL" sz="2000" dirty="0" smtClean="0"/>
              <a:t> (5/10/15 dni od dnia przekazania zawiadomienia o wyborze najkorzystniejszej oferty – w zależności od wartości zamówienia oraz od sposobu przekazania zawiadomienia) – tzw. termin </a:t>
            </a:r>
            <a:r>
              <a:rPr lang="pl-PL" altLang="pl-PL" sz="2000" dirty="0" err="1" smtClean="0"/>
              <a:t>standstill</a:t>
            </a:r>
            <a:r>
              <a:rPr lang="pl-PL" altLang="pl-PL" sz="2000" dirty="0" smtClean="0"/>
              <a:t/>
            </a:r>
            <a:br>
              <a:rPr lang="pl-PL" altLang="pl-PL" sz="2000" dirty="0" smtClean="0"/>
            </a:br>
            <a:endParaRPr lang="pl-PL" altLang="pl-PL" sz="1000" dirty="0" smtClean="0"/>
          </a:p>
          <a:p>
            <a:pPr>
              <a:lnSpc>
                <a:spcPct val="90000"/>
              </a:lnSpc>
              <a:buFont typeface="Wingdings" pitchFamily="2" charset="2"/>
              <a:buChar char="Ø"/>
            </a:pPr>
            <a:r>
              <a:rPr lang="pl-PL" altLang="pl-PL" sz="2000" dirty="0" smtClean="0"/>
              <a:t> Obowiązkowe zapisy dotyczące waloryzacji wynagrodzenia, </a:t>
            </a:r>
            <a:br>
              <a:rPr lang="pl-PL" altLang="pl-PL" sz="2000" dirty="0" smtClean="0"/>
            </a:br>
            <a:r>
              <a:rPr lang="pl-PL" altLang="pl-PL" sz="2000" dirty="0" smtClean="0"/>
              <a:t>przy umowach, których okres realizacji przekracza 12 miesięcy.</a:t>
            </a:r>
            <a:br>
              <a:rPr lang="pl-PL" altLang="pl-PL" sz="2000" dirty="0" smtClean="0"/>
            </a:br>
            <a:endParaRPr lang="pl-PL" altLang="pl-PL" sz="1000" dirty="0" smtClean="0"/>
          </a:p>
          <a:p>
            <a:pPr>
              <a:lnSpc>
                <a:spcPct val="90000"/>
              </a:lnSpc>
              <a:buFont typeface="Wingdings" pitchFamily="2" charset="2"/>
              <a:buChar char="Ø"/>
            </a:pPr>
            <a:r>
              <a:rPr lang="pl-PL" altLang="pl-PL" sz="2000" dirty="0" smtClean="0"/>
              <a:t> Zakaz zmiany treści umowy (</a:t>
            </a:r>
            <a:r>
              <a:rPr lang="pl-PL" altLang="pl-PL" sz="2000" dirty="0" err="1" smtClean="0"/>
              <a:t>aneksowania</a:t>
            </a:r>
            <a:r>
              <a:rPr lang="pl-PL" altLang="pl-PL" sz="2000" dirty="0" smtClean="0"/>
              <a:t>) za wyjątkiem przypadków opisanych w art. 144 ust. 1 </a:t>
            </a:r>
            <a:r>
              <a:rPr lang="pl-PL" altLang="pl-PL" sz="2000" dirty="0" err="1" smtClean="0"/>
              <a:t>pkt</a:t>
            </a:r>
            <a:r>
              <a:rPr lang="pl-PL" altLang="pl-PL" sz="2000" dirty="0" smtClean="0"/>
              <a:t> 1-6 ustawy.</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163</a:t>
            </a:fld>
            <a:endParaRPr lang="pl-PL" altLang="pl-PL" dirty="0">
              <a:solidFill>
                <a:schemeClr val="accent3">
                  <a:lumMod val="75000"/>
                </a:schemeClr>
              </a:solidFill>
            </a:endParaRPr>
          </a:p>
        </p:txBody>
      </p:sp>
      <p:sp>
        <p:nvSpPr>
          <p:cNvPr id="7" name="TextBox 1"/>
          <p:cNvSpPr txBox="1"/>
          <p:nvPr/>
        </p:nvSpPr>
        <p:spPr>
          <a:xfrm>
            <a:off x="251520" y="719610"/>
            <a:ext cx="5112568" cy="1569660"/>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UMOWY W SPRAWACH ZAMÓWIEŃ PUBLICZNYCH</a:t>
            </a:r>
          </a:p>
          <a:p>
            <a:endParaRPr lang="pl-PL" sz="32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704856" cy="43273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err="1" smtClean="0"/>
              <a:t>Aneksowanie</a:t>
            </a:r>
            <a:r>
              <a:rPr lang="pl-PL" altLang="pl-PL" sz="2200" b="1" dirty="0" smtClean="0"/>
              <a:t> umów</a:t>
            </a:r>
            <a:r>
              <a:rPr lang="pl-PL" altLang="pl-PL" sz="2200" dirty="0" smtClean="0"/>
              <a:t> – 6 okoliczności dokonywania zmian</a:t>
            </a:r>
            <a:br>
              <a:rPr lang="pl-PL" altLang="pl-PL" sz="2200" dirty="0" smtClean="0"/>
            </a:br>
            <a:r>
              <a:rPr lang="pl-PL" altLang="pl-PL" sz="2200" dirty="0" smtClean="0"/>
              <a:t>w umowach, opisanych w art. 144 ust. 1:</a:t>
            </a:r>
            <a:r>
              <a:rPr lang="pl-PL" altLang="pl-PL" sz="2000" dirty="0" smtClean="0"/>
              <a:t/>
            </a:r>
            <a:br>
              <a:rPr lang="pl-PL" altLang="pl-PL" sz="2000" dirty="0" smtClean="0"/>
            </a:br>
            <a:r>
              <a:rPr lang="pl-PL" altLang="pl-PL" sz="2000" dirty="0" smtClean="0"/>
              <a:t/>
            </a:r>
            <a:br>
              <a:rPr lang="pl-PL" altLang="pl-PL" sz="2000" dirty="0" smtClean="0"/>
            </a:br>
            <a:r>
              <a:rPr lang="pl-PL" altLang="pl-PL" sz="2000" dirty="0" smtClean="0"/>
              <a:t>1) zmiany zostały przewidziane w ogłoszeniu lub SIWZ w postaci </a:t>
            </a:r>
            <a:br>
              <a:rPr lang="pl-PL" altLang="pl-PL" sz="2000" dirty="0" smtClean="0"/>
            </a:br>
            <a:r>
              <a:rPr lang="pl-PL" altLang="pl-PL" sz="2000" dirty="0" smtClean="0"/>
              <a:t>	</a:t>
            </a:r>
            <a:r>
              <a:rPr lang="pl-PL" altLang="pl-PL" sz="2000" b="1" u="sng" dirty="0" smtClean="0"/>
              <a:t>jednoznacznych postanowień</a:t>
            </a:r>
            <a:r>
              <a:rPr lang="pl-PL" altLang="pl-PL" sz="2000" dirty="0" smtClean="0"/>
              <a:t>, które określają ich zakres, </a:t>
            </a:r>
            <a:br>
              <a:rPr lang="pl-PL" altLang="pl-PL" sz="2000" dirty="0" smtClean="0"/>
            </a:br>
            <a:r>
              <a:rPr lang="pl-PL" altLang="pl-PL" sz="2000" dirty="0" smtClean="0"/>
              <a:t>	w szczególności możliwość zmiany wysokości wynagrodzenia 	wykonawcy, i charakter oraz warunki wprowadzenia zmian;</a:t>
            </a:r>
            <a:br>
              <a:rPr lang="pl-PL" altLang="pl-PL" sz="2000" dirty="0" smtClean="0"/>
            </a:br>
            <a:r>
              <a:rPr lang="pl-PL" altLang="pl-PL" sz="2000" dirty="0" smtClean="0"/>
              <a:t/>
            </a:r>
            <a:br>
              <a:rPr lang="pl-PL" altLang="pl-PL" sz="2000" dirty="0" smtClean="0"/>
            </a:br>
            <a:r>
              <a:rPr lang="pl-PL" altLang="pl-PL" sz="2000" dirty="0" smtClean="0"/>
              <a:t>2) zmiany dotyczą zamawiania dodatkowych dostaw, usług lub </a:t>
            </a:r>
            <a:br>
              <a:rPr lang="pl-PL" altLang="pl-PL" sz="2000" dirty="0" smtClean="0"/>
            </a:br>
            <a:r>
              <a:rPr lang="pl-PL" altLang="pl-PL" sz="2000" dirty="0" smtClean="0"/>
              <a:t>	robót 	budowlanych, od dotychczasowego wykonawcy, 	nieobjętych zamówieniem podstawowym, o ile stały się 	niezbędne, pod warunkiem spełnienia wymogów podanych </a:t>
            </a:r>
            <a:br>
              <a:rPr lang="pl-PL" altLang="pl-PL" sz="2000" dirty="0" smtClean="0"/>
            </a:br>
            <a:r>
              <a:rPr lang="pl-PL" altLang="pl-PL" sz="2000" dirty="0" smtClean="0"/>
              <a:t>	w art. 144 ust. 1 </a:t>
            </a:r>
            <a:r>
              <a:rPr lang="pl-PL" altLang="pl-PL" sz="2000" dirty="0" err="1" smtClean="0"/>
              <a:t>pkt</a:t>
            </a:r>
            <a:r>
              <a:rPr lang="pl-PL" altLang="pl-PL" sz="2000" dirty="0" smtClean="0"/>
              <a:t> 2;</a:t>
            </a:r>
            <a:br>
              <a:rPr lang="pl-PL" altLang="pl-PL" sz="2000" dirty="0" smtClean="0"/>
            </a:br>
            <a:r>
              <a:rPr lang="pl-PL" altLang="pl-PL" sz="2000" dirty="0" smtClean="0"/>
              <a:t/>
            </a:r>
            <a:br>
              <a:rPr lang="pl-PL" altLang="pl-PL" sz="2000" dirty="0" smtClean="0"/>
            </a:br>
            <a:r>
              <a:rPr lang="pl-PL" altLang="pl-PL" sz="2000" dirty="0" smtClean="0"/>
              <a:t>3) okoliczności, których zamawiający działając z należytą starannością 	nie mógł przewidzieć – zgodnie z art. 144 ust. 1 </a:t>
            </a:r>
            <a:r>
              <a:rPr lang="pl-PL" altLang="pl-PL" sz="2000" dirty="0" err="1" smtClean="0"/>
              <a:t>pkt</a:t>
            </a:r>
            <a:r>
              <a:rPr lang="pl-PL" altLang="pl-PL" sz="2000" dirty="0" smtClean="0"/>
              <a:t> 3 lit. a i b;</a:t>
            </a:r>
            <a:br>
              <a:rPr lang="pl-PL" altLang="pl-PL" sz="2000" dirty="0" smtClean="0"/>
            </a:b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164</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ZMIANY W ZAWARTYCH UMOWACH</a:t>
            </a:r>
          </a:p>
          <a:p>
            <a:endParaRPr lang="pl-PL" sz="32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704856" cy="47705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b="1" dirty="0" err="1" smtClean="0"/>
              <a:t>Aneksowanie</a:t>
            </a:r>
            <a:r>
              <a:rPr lang="pl-PL" altLang="pl-PL" sz="2000" b="1" dirty="0" smtClean="0"/>
              <a:t> umów</a:t>
            </a:r>
            <a:r>
              <a:rPr lang="pl-PL" altLang="pl-PL" sz="2000" dirty="0" smtClean="0"/>
              <a:t> – 6 okoliczności dokonywania zmian</a:t>
            </a:r>
            <a:br>
              <a:rPr lang="pl-PL" altLang="pl-PL" sz="2000" dirty="0" smtClean="0"/>
            </a:br>
            <a:r>
              <a:rPr lang="pl-PL" altLang="pl-PL" sz="2000" dirty="0" smtClean="0"/>
              <a:t>w umowach, opisanych w art. 144 ust. 1: </a:t>
            </a:r>
            <a:br>
              <a:rPr lang="pl-PL" altLang="pl-PL" sz="2000" dirty="0" smtClean="0"/>
            </a:br>
            <a:r>
              <a:rPr lang="pl-PL" altLang="pl-PL" sz="2000" dirty="0" smtClean="0"/>
              <a:t/>
            </a:r>
            <a:br>
              <a:rPr lang="pl-PL" altLang="pl-PL" sz="2000" dirty="0" smtClean="0"/>
            </a:br>
            <a:r>
              <a:rPr lang="pl-PL" altLang="pl-PL" sz="2000" dirty="0" smtClean="0"/>
              <a:t> 4) zmiana wykonawcy – zgodnie z okolicznościami opisanymi	</a:t>
            </a:r>
            <a:br>
              <a:rPr lang="pl-PL" altLang="pl-PL" sz="2000" dirty="0" smtClean="0"/>
            </a:br>
            <a:r>
              <a:rPr lang="pl-PL" altLang="pl-PL" sz="2000" dirty="0" smtClean="0"/>
              <a:t>	w art. 144 ust. 1 </a:t>
            </a:r>
            <a:r>
              <a:rPr lang="pl-PL" altLang="pl-PL" sz="2000" dirty="0" err="1" smtClean="0"/>
              <a:t>pkt</a:t>
            </a:r>
            <a:r>
              <a:rPr lang="pl-PL" altLang="pl-PL" sz="2000" dirty="0" smtClean="0"/>
              <a:t> 4;</a:t>
            </a:r>
            <a:br>
              <a:rPr lang="pl-PL" altLang="pl-PL" sz="2000" dirty="0" smtClean="0"/>
            </a:br>
            <a:r>
              <a:rPr lang="pl-PL" altLang="pl-PL" sz="1000" dirty="0" smtClean="0"/>
              <a:t/>
            </a:r>
            <a:br>
              <a:rPr lang="pl-PL" altLang="pl-PL" sz="1000" dirty="0" smtClean="0"/>
            </a:br>
            <a:r>
              <a:rPr lang="pl-PL" altLang="pl-PL" sz="2000" dirty="0" smtClean="0"/>
              <a:t>5) zmiany, niezależnie od ich wartości, nie są istotne w rozumieniu 	art. 144 ust. 1e ustawy (przepis ten definiuje kiedy zmianę 	postanowień zawartych w umowie uznaje się za istotną);</a:t>
            </a:r>
            <a:br>
              <a:rPr lang="pl-PL" altLang="pl-PL" sz="2000" dirty="0" smtClean="0"/>
            </a:br>
            <a:r>
              <a:rPr lang="pl-PL" altLang="pl-PL" sz="1000" dirty="0" smtClean="0"/>
              <a:t/>
            </a:r>
            <a:br>
              <a:rPr lang="pl-PL" altLang="pl-PL" sz="1000" dirty="0" smtClean="0"/>
            </a:br>
            <a:r>
              <a:rPr lang="pl-PL" altLang="pl-PL" sz="2000" dirty="0" smtClean="0"/>
              <a:t>6) łączna wartość zmian jest mniejsza od tzw. kwot unijnych i 	zarazem 	jest mniejsza od 10% wartości zamówienia określonej 	pierwotnie w umowie w przypadku zamówień na usługi lub 	dostawy albo, w przypadku zamówień na roboty budowlane – 	jest mniejsza od 15% wartości zamówienia określonej pierwotnie 	w umowie.</a:t>
            </a:r>
            <a:br>
              <a:rPr lang="pl-PL" altLang="pl-PL" sz="2000" dirty="0" smtClean="0"/>
            </a:br>
            <a:r>
              <a:rPr lang="pl-PL" altLang="pl-PL" sz="1000" dirty="0" smtClean="0"/>
              <a:t/>
            </a:r>
            <a:br>
              <a:rPr lang="pl-PL" altLang="pl-PL" sz="1000" dirty="0" smtClean="0"/>
            </a:br>
            <a:r>
              <a:rPr lang="pl-PL" altLang="pl-PL" sz="2000" dirty="0" smtClean="0"/>
              <a:t>W przypadku zmian opisanych w </a:t>
            </a:r>
            <a:r>
              <a:rPr lang="pl-PL" altLang="pl-PL" sz="2000" dirty="0" err="1" smtClean="0"/>
              <a:t>pkt</a:t>
            </a:r>
            <a:r>
              <a:rPr lang="pl-PL" altLang="pl-PL" sz="2000" dirty="0" smtClean="0"/>
              <a:t> 2) i 3) po dokonaniu zmiany umowy, zamawiający jest zobowiązany do zamieszczenia w BZP lub przekazania do UPUE ogłoszenia o zmianie umowy. </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165</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ZMIANY W ZAWARTYCH UMOWACH</a:t>
            </a:r>
          </a:p>
          <a:p>
            <a:endParaRPr lang="pl-PL" sz="32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704856" cy="427809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dirty="0" smtClean="0"/>
              <a:t>1) Podział lub zaniżenie wartości zamówienia w celu uniknięcia stosowania przepisów </a:t>
            </a:r>
            <a:r>
              <a:rPr lang="pl-PL" altLang="pl-PL" sz="2000" dirty="0" err="1" smtClean="0"/>
              <a:t>pzp</a:t>
            </a:r>
            <a:endParaRPr lang="pl-PL" altLang="pl-PL" sz="2000" dirty="0" smtClean="0"/>
          </a:p>
          <a:p>
            <a:pPr>
              <a:lnSpc>
                <a:spcPct val="80000"/>
              </a:lnSpc>
              <a:buClr>
                <a:srgbClr val="A50021"/>
              </a:buClr>
            </a:pPr>
            <a:endParaRPr lang="pl-PL" altLang="pl-PL" sz="2000" dirty="0" smtClean="0"/>
          </a:p>
          <a:p>
            <a:pPr>
              <a:lnSpc>
                <a:spcPct val="80000"/>
              </a:lnSpc>
              <a:buClr>
                <a:srgbClr val="A50021"/>
              </a:buClr>
            </a:pPr>
            <a:r>
              <a:rPr lang="pl-PL" altLang="pl-PL" sz="2000" dirty="0" smtClean="0"/>
              <a:t>2) Przeprowadzenie postępowania w niewłaściwym trybie (brak przesłanek do zastosowania trybu innego niż tryb podstawowy</a:t>
            </a:r>
          </a:p>
          <a:p>
            <a:pPr>
              <a:lnSpc>
                <a:spcPct val="80000"/>
              </a:lnSpc>
              <a:buClr>
                <a:srgbClr val="A50021"/>
              </a:buClr>
            </a:pPr>
            <a:endParaRPr lang="pl-PL" altLang="pl-PL" sz="2000" dirty="0" smtClean="0"/>
          </a:p>
          <a:p>
            <a:pPr>
              <a:lnSpc>
                <a:spcPct val="80000"/>
              </a:lnSpc>
              <a:buClr>
                <a:srgbClr val="A50021"/>
              </a:buClr>
            </a:pPr>
            <a:r>
              <a:rPr lang="pl-PL" altLang="pl-PL" sz="2000" dirty="0" smtClean="0"/>
              <a:t>3) </a:t>
            </a:r>
            <a:r>
              <a:rPr lang="pl-PL" sz="2000" dirty="0" smtClean="0"/>
              <a:t>niekonkurencyjnego opisu przedmiotu zamówienia poprzez nieuzasadnione wskazanie znaków towarowych, patentów lub pochodzenia towarów, bez dopuszczenia składania ofert równoważnych </a:t>
            </a:r>
            <a:br>
              <a:rPr lang="pl-PL" sz="2000" dirty="0" smtClean="0"/>
            </a:br>
            <a:r>
              <a:rPr lang="pl-PL" sz="2000" dirty="0" smtClean="0"/>
              <a:t>i opisu równoważności</a:t>
            </a:r>
          </a:p>
          <a:p>
            <a:pPr>
              <a:lnSpc>
                <a:spcPct val="80000"/>
              </a:lnSpc>
              <a:buClr>
                <a:srgbClr val="A50021"/>
              </a:buClr>
            </a:pPr>
            <a:endParaRPr lang="pl-PL" altLang="pl-PL" sz="2000" dirty="0" smtClean="0"/>
          </a:p>
          <a:p>
            <a:pPr>
              <a:lnSpc>
                <a:spcPct val="80000"/>
              </a:lnSpc>
              <a:buClr>
                <a:srgbClr val="A50021"/>
              </a:buClr>
            </a:pPr>
            <a:r>
              <a:rPr lang="pl-PL" altLang="pl-PL" sz="2000" dirty="0" smtClean="0"/>
              <a:t>4) </a:t>
            </a:r>
            <a:r>
              <a:rPr lang="pl-PL" sz="2000" dirty="0" smtClean="0"/>
              <a:t>ustalenia nieprawidłowych terminów składania ofert lub nieuprawnionego skracania terminów składania ofert</a:t>
            </a:r>
          </a:p>
          <a:p>
            <a:pPr>
              <a:lnSpc>
                <a:spcPct val="80000"/>
              </a:lnSpc>
              <a:buClr>
                <a:srgbClr val="A50021"/>
              </a:buClr>
            </a:pPr>
            <a:endParaRPr lang="pl-PL" altLang="pl-PL" sz="2000" dirty="0" smtClean="0"/>
          </a:p>
          <a:p>
            <a:pPr>
              <a:lnSpc>
                <a:spcPct val="80000"/>
              </a:lnSpc>
              <a:buClr>
                <a:srgbClr val="A50021"/>
              </a:buClr>
            </a:pPr>
            <a:r>
              <a:rPr lang="pl-PL" altLang="pl-PL" sz="2000" dirty="0" smtClean="0"/>
              <a:t>5) </a:t>
            </a:r>
            <a:r>
              <a:rPr lang="pl-PL" sz="2000" dirty="0" smtClean="0"/>
              <a:t>ustalenia nieprawidłowych warunków udziału w postępowaniu o udzielenie zamówienia publicznego prowadzących do dyskryminacji wykonawców</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166</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NAJCZĘŚCIEJ POPEŁNIANE BŁĘDY PRZY ZAMÓWIENIACH Z PZP</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704856" cy="425347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dirty="0" smtClean="0"/>
              <a:t>6) </a:t>
            </a:r>
            <a:r>
              <a:rPr lang="pl-PL" sz="2000" dirty="0" smtClean="0"/>
              <a:t>ustalenia warunków udziału w postępowaniu o udzielenie zamówienia publicznego przewyższających potrzeby niezbędne do osiągnięcia celów projektu</a:t>
            </a:r>
          </a:p>
          <a:p>
            <a:pPr>
              <a:lnSpc>
                <a:spcPct val="80000"/>
              </a:lnSpc>
              <a:buClr>
                <a:srgbClr val="A50021"/>
              </a:buClr>
            </a:pPr>
            <a:endParaRPr lang="pl-PL" altLang="pl-PL" sz="2000" dirty="0" smtClean="0"/>
          </a:p>
          <a:p>
            <a:pPr>
              <a:lnSpc>
                <a:spcPct val="80000"/>
              </a:lnSpc>
              <a:buClr>
                <a:srgbClr val="A50021"/>
              </a:buClr>
            </a:pPr>
            <a:r>
              <a:rPr lang="pl-PL" altLang="pl-PL" sz="2000" dirty="0" smtClean="0"/>
              <a:t>7) </a:t>
            </a:r>
            <a:r>
              <a:rPr lang="pl-PL" sz="2000" dirty="0" smtClean="0"/>
              <a:t>żądania od członków konsorcjum spełnienia wszystkich warunków udziału w postępowaniu</a:t>
            </a:r>
          </a:p>
          <a:p>
            <a:pPr>
              <a:lnSpc>
                <a:spcPct val="80000"/>
              </a:lnSpc>
              <a:buClr>
                <a:srgbClr val="A50021"/>
              </a:buClr>
            </a:pPr>
            <a:endParaRPr lang="pl-PL" altLang="pl-PL" sz="2000" dirty="0" smtClean="0"/>
          </a:p>
          <a:p>
            <a:pPr>
              <a:lnSpc>
                <a:spcPct val="80000"/>
              </a:lnSpc>
              <a:buClr>
                <a:srgbClr val="A50021"/>
              </a:buClr>
            </a:pPr>
            <a:r>
              <a:rPr lang="pl-PL" altLang="pl-PL" sz="2000" dirty="0" smtClean="0"/>
              <a:t>8) </a:t>
            </a:r>
            <a:r>
              <a:rPr lang="pl-PL" sz="2000" dirty="0" smtClean="0"/>
              <a:t>żądania przez zamawiającego przedłożenia przez wykonawców dokumentów nie wymaganych przepisami</a:t>
            </a:r>
          </a:p>
          <a:p>
            <a:pPr>
              <a:lnSpc>
                <a:spcPct val="80000"/>
              </a:lnSpc>
              <a:buClr>
                <a:srgbClr val="A50021"/>
              </a:buClr>
            </a:pPr>
            <a:endParaRPr lang="pl-PL" altLang="pl-PL" sz="2000" dirty="0" smtClean="0"/>
          </a:p>
          <a:p>
            <a:pPr>
              <a:lnSpc>
                <a:spcPct val="80000"/>
              </a:lnSpc>
              <a:buClr>
                <a:srgbClr val="A50021"/>
              </a:buClr>
            </a:pPr>
            <a:r>
              <a:rPr lang="pl-PL" altLang="pl-PL" sz="2000" dirty="0" smtClean="0"/>
              <a:t>9) </a:t>
            </a:r>
            <a:r>
              <a:rPr lang="pl-PL" sz="2000" dirty="0" smtClean="0"/>
              <a:t>żądania przez zamawiającego wykazania przez wykonawcę doświadczenia w realizacji zamówień współfinansowanych ze środków UE lub krajowych w sytuacji kiedy nie jest to niezbędne do potwierdzenia zdolności wykonawcy do realizacji zamówienia</a:t>
            </a:r>
          </a:p>
          <a:p>
            <a:pPr>
              <a:lnSpc>
                <a:spcPct val="80000"/>
              </a:lnSpc>
              <a:buClr>
                <a:srgbClr val="A50021"/>
              </a:buClr>
            </a:pPr>
            <a:endParaRPr lang="pl-PL" altLang="pl-PL" sz="2000" dirty="0" smtClean="0"/>
          </a:p>
          <a:p>
            <a:pPr>
              <a:lnSpc>
                <a:spcPct val="80000"/>
              </a:lnSpc>
              <a:buClr>
                <a:srgbClr val="A50021"/>
              </a:buClr>
            </a:pPr>
            <a:r>
              <a:rPr lang="pl-PL" altLang="pl-PL" sz="2000" dirty="0" smtClean="0"/>
              <a:t>10) </a:t>
            </a:r>
            <a:r>
              <a:rPr lang="pl-PL" sz="2000" dirty="0" smtClean="0"/>
              <a:t>nieprzestrzeganie przepisów dotyczących publikacji ogłoszeń o zamówieniu lub ich zmian</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167</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NAJCZĘŚCIEJ POPEŁNIANE BŁĘDY PRZY ZAMÓWIENIACH Z PZP</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780928"/>
            <a:ext cx="7704856" cy="206210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dirty="0" smtClean="0"/>
              <a:t>11) </a:t>
            </a:r>
            <a:r>
              <a:rPr lang="pl-PL" sz="2000" dirty="0" smtClean="0"/>
              <a:t>nieuprawnione ograniczanie podwykonawstwa</a:t>
            </a:r>
          </a:p>
          <a:p>
            <a:pPr>
              <a:lnSpc>
                <a:spcPct val="80000"/>
              </a:lnSpc>
              <a:buClr>
                <a:srgbClr val="A50021"/>
              </a:buClr>
            </a:pPr>
            <a:endParaRPr lang="pl-PL" altLang="pl-PL" sz="2000" dirty="0" smtClean="0"/>
          </a:p>
          <a:p>
            <a:pPr>
              <a:lnSpc>
                <a:spcPct val="80000"/>
              </a:lnSpc>
              <a:buClr>
                <a:srgbClr val="A50021"/>
              </a:buClr>
            </a:pPr>
            <a:r>
              <a:rPr lang="pl-PL" altLang="pl-PL" sz="2000" dirty="0" smtClean="0"/>
              <a:t>12) </a:t>
            </a:r>
            <a:r>
              <a:rPr lang="pl-PL" sz="2000" dirty="0" smtClean="0"/>
              <a:t>ustalenie nieprawidłowych kryteriów oceny ofert</a:t>
            </a:r>
          </a:p>
          <a:p>
            <a:pPr>
              <a:lnSpc>
                <a:spcPct val="80000"/>
              </a:lnSpc>
              <a:buClr>
                <a:srgbClr val="A50021"/>
              </a:buClr>
            </a:pPr>
            <a:endParaRPr lang="pl-PL" altLang="pl-PL" sz="2000" dirty="0" smtClean="0"/>
          </a:p>
          <a:p>
            <a:pPr>
              <a:lnSpc>
                <a:spcPct val="80000"/>
              </a:lnSpc>
              <a:buClr>
                <a:srgbClr val="A50021"/>
              </a:buClr>
            </a:pPr>
            <a:r>
              <a:rPr lang="pl-PL" altLang="pl-PL" sz="2000" dirty="0" smtClean="0"/>
              <a:t>13) </a:t>
            </a:r>
            <a:r>
              <a:rPr lang="pl-PL" sz="2000" dirty="0" smtClean="0"/>
              <a:t>prowadzenia postępowania z naruszeniem zasady transparentności, uczciwej konkurencji lub równego traktowania wykonawców</a:t>
            </a:r>
          </a:p>
          <a:p>
            <a:pPr>
              <a:lnSpc>
                <a:spcPct val="80000"/>
              </a:lnSpc>
              <a:buClr>
                <a:srgbClr val="A50021"/>
              </a:buClr>
            </a:pPr>
            <a:endParaRPr lang="pl-PL" altLang="pl-PL" sz="2000" dirty="0" smtClean="0"/>
          </a:p>
          <a:p>
            <a:pPr>
              <a:lnSpc>
                <a:spcPct val="80000"/>
              </a:lnSpc>
              <a:buClr>
                <a:srgbClr val="A50021"/>
              </a:buClr>
            </a:pPr>
            <a:r>
              <a:rPr lang="pl-PL" altLang="pl-PL" sz="2000" dirty="0" smtClean="0"/>
              <a:t>14) </a:t>
            </a:r>
            <a:r>
              <a:rPr lang="pl-PL" sz="2000" dirty="0" smtClean="0"/>
              <a:t>nieuprawniona zmiana treści umowy zawartej z wykonawcą</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168</a:t>
            </a:fld>
            <a:endParaRPr lang="pl-PL" altLang="pl-PL" dirty="0">
              <a:solidFill>
                <a:schemeClr val="accent3">
                  <a:lumMod val="75000"/>
                </a:schemeClr>
              </a:solidFill>
            </a:endParaRPr>
          </a:p>
        </p:txBody>
      </p:sp>
      <p:sp>
        <p:nvSpPr>
          <p:cNvPr id="7" name="TextBox 1"/>
          <p:cNvSpPr txBox="1"/>
          <p:nvPr/>
        </p:nvSpPr>
        <p:spPr>
          <a:xfrm>
            <a:off x="251520" y="719610"/>
            <a:ext cx="5112568" cy="173380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NAJCZĘŚCIEJ POPEŁNIANE BŁĘDY PRZY ZAMÓWIENIACH Z PZP</a:t>
            </a:r>
          </a:p>
          <a:p>
            <a:endParaRPr lang="pl-PL" sz="32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16832"/>
            <a:ext cx="7704856" cy="427809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dirty="0" smtClean="0"/>
          </a:p>
          <a:p>
            <a:pPr>
              <a:lnSpc>
                <a:spcPct val="80000"/>
              </a:lnSpc>
              <a:buClr>
                <a:srgbClr val="A50021"/>
              </a:buClr>
            </a:pPr>
            <a:r>
              <a:rPr lang="pl-PL" altLang="pl-PL" sz="2000" dirty="0" smtClean="0"/>
              <a:t>1) </a:t>
            </a:r>
            <a:r>
              <a:rPr lang="pl-PL" sz="2000" dirty="0" smtClean="0"/>
              <a:t>podział lub zaniżenie szacunkowej wartości zamówienia w celu ominięcia stosowania zasady konkurencyjności</a:t>
            </a:r>
          </a:p>
          <a:p>
            <a:pPr>
              <a:lnSpc>
                <a:spcPct val="80000"/>
              </a:lnSpc>
              <a:buClr>
                <a:srgbClr val="A50021"/>
              </a:buClr>
            </a:pPr>
            <a:endParaRPr lang="pl-PL" sz="1000" dirty="0" smtClean="0"/>
          </a:p>
          <a:p>
            <a:pPr>
              <a:lnSpc>
                <a:spcPct val="80000"/>
              </a:lnSpc>
              <a:buClr>
                <a:srgbClr val="A50021"/>
              </a:buClr>
            </a:pPr>
            <a:r>
              <a:rPr lang="pl-PL" sz="2000" dirty="0" smtClean="0"/>
              <a:t>2) nieupublicznienie zapytania ofertowego na wyodrębnionym portalu (baza konkurencyjności) lub na stronie internetowej beneficjenta</a:t>
            </a:r>
          </a:p>
          <a:p>
            <a:pPr>
              <a:lnSpc>
                <a:spcPct val="80000"/>
              </a:lnSpc>
              <a:buClr>
                <a:srgbClr val="A50021"/>
              </a:buClr>
            </a:pPr>
            <a:endParaRPr lang="pl-PL" sz="1000" dirty="0" smtClean="0"/>
          </a:p>
          <a:p>
            <a:pPr>
              <a:lnSpc>
                <a:spcPct val="80000"/>
              </a:lnSpc>
              <a:buClr>
                <a:srgbClr val="A50021"/>
              </a:buClr>
            </a:pPr>
            <a:r>
              <a:rPr lang="pl-PL" sz="2000" dirty="0" smtClean="0"/>
              <a:t>3) nieokreślenie kryteriów oceny ofert</a:t>
            </a:r>
          </a:p>
          <a:p>
            <a:pPr>
              <a:lnSpc>
                <a:spcPct val="80000"/>
              </a:lnSpc>
              <a:buClr>
                <a:srgbClr val="A50021"/>
              </a:buClr>
            </a:pPr>
            <a:endParaRPr lang="pl-PL" sz="1000" dirty="0" smtClean="0"/>
          </a:p>
          <a:p>
            <a:pPr>
              <a:lnSpc>
                <a:spcPct val="80000"/>
              </a:lnSpc>
              <a:buClr>
                <a:srgbClr val="A50021"/>
              </a:buClr>
            </a:pPr>
            <a:r>
              <a:rPr lang="pl-PL" sz="2000" dirty="0" smtClean="0"/>
              <a:t>4) określenia terminu składania ofert w sposób uniemożliwiający potencjalnym wykonawcom złożenie ofert</a:t>
            </a:r>
          </a:p>
          <a:p>
            <a:pPr>
              <a:lnSpc>
                <a:spcPct val="80000"/>
              </a:lnSpc>
              <a:buClr>
                <a:srgbClr val="A50021"/>
              </a:buClr>
            </a:pPr>
            <a:endParaRPr lang="pl-PL" sz="1000" dirty="0" smtClean="0"/>
          </a:p>
          <a:p>
            <a:pPr>
              <a:lnSpc>
                <a:spcPct val="80000"/>
              </a:lnSpc>
              <a:buClr>
                <a:srgbClr val="A50021"/>
              </a:buClr>
            </a:pPr>
            <a:r>
              <a:rPr lang="pl-PL" sz="2000" dirty="0" smtClean="0"/>
              <a:t>5) zawarcia umowy z podmiotem powiązanym z zamawiającym osobowo lub kapitałowo, jeśli na rynku istnieje inny potencjalny wykonawca danego zamówienia publicznego</a:t>
            </a:r>
          </a:p>
          <a:p>
            <a:pPr>
              <a:lnSpc>
                <a:spcPct val="80000"/>
              </a:lnSpc>
              <a:buClr>
                <a:srgbClr val="A50021"/>
              </a:buClr>
            </a:pPr>
            <a:endParaRPr lang="pl-PL" sz="1000" dirty="0" smtClean="0"/>
          </a:p>
          <a:p>
            <a:pPr>
              <a:lnSpc>
                <a:spcPct val="80000"/>
              </a:lnSpc>
              <a:buClr>
                <a:srgbClr val="A50021"/>
              </a:buClr>
            </a:pPr>
            <a:r>
              <a:rPr lang="pl-PL" sz="2000" dirty="0" smtClean="0"/>
              <a:t>6) nieupublicznienia lub nieprawidłowego upublicznienia informacji o wyborze najkorzystniejszej oferty</a:t>
            </a:r>
          </a:p>
          <a:p>
            <a:pPr>
              <a:lnSpc>
                <a:spcPct val="80000"/>
              </a:lnSpc>
              <a:buClr>
                <a:srgbClr val="A50021"/>
              </a:buClr>
            </a:pPr>
            <a:endParaRPr lang="pl-PL" sz="1000" dirty="0" smtClean="0"/>
          </a:p>
          <a:p>
            <a:pPr>
              <a:lnSpc>
                <a:spcPct val="80000"/>
              </a:lnSpc>
              <a:buClr>
                <a:srgbClr val="A50021"/>
              </a:buClr>
            </a:pPr>
            <a:r>
              <a:rPr lang="pl-PL" sz="2000" dirty="0" smtClean="0"/>
              <a:t>7) zawarcia umowy ustnej.</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169</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NAJCZĘŚCIEJ POPEŁNIANE BŁĘDY DOT. ZASADY KONKURENCYJNOŚCI</a:t>
            </a:r>
          </a:p>
        </p:txBody>
      </p:sp>
    </p:spTree>
    <p:extLst>
      <p:ext uri="{BB962C8B-B14F-4D97-AF65-F5344CB8AC3E}">
        <p14:creationId xmlns="" xmlns:p14="http://schemas.microsoft.com/office/powerpoint/2010/main" val="1825178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204864"/>
            <a:ext cx="7632700" cy="427809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80000"/>
              </a:lnSpc>
              <a:buClr>
                <a:schemeClr val="tx1"/>
              </a:buClr>
              <a:defRPr/>
            </a:pPr>
            <a:r>
              <a:rPr lang="pl-PL" sz="2000" dirty="0"/>
              <a:t>1. Ustawa z dnia 11 lipca 2014 r. o zasadach realizacji programów </a:t>
            </a:r>
            <a:br>
              <a:rPr lang="pl-PL" sz="2000" dirty="0"/>
            </a:br>
            <a:r>
              <a:rPr lang="pl-PL" sz="2000" dirty="0"/>
              <a:t>w zakresie polityki spójności finansowanych w perspektywie finansowej 2014 - 2020 </a:t>
            </a:r>
            <a:br>
              <a:rPr lang="pl-PL" sz="2000" dirty="0"/>
            </a:br>
            <a:r>
              <a:rPr lang="pl-PL" sz="2000" dirty="0"/>
              <a:t>(tekst jednolity: Dz.U. z 2016 r. poz. 217, z późn.zm.)</a:t>
            </a:r>
          </a:p>
          <a:p>
            <a:pPr marL="666750" indent="-666750">
              <a:lnSpc>
                <a:spcPct val="80000"/>
              </a:lnSpc>
              <a:buClr>
                <a:schemeClr val="tx1"/>
              </a:buClr>
              <a:defRPr/>
            </a:pPr>
            <a:endParaRPr lang="pl-PL" sz="2000" dirty="0"/>
          </a:p>
          <a:p>
            <a:pPr marL="666750" indent="-666750">
              <a:lnSpc>
                <a:spcPct val="80000"/>
              </a:lnSpc>
              <a:buClr>
                <a:schemeClr val="tx1"/>
              </a:buClr>
              <a:defRPr/>
            </a:pPr>
            <a:r>
              <a:rPr lang="pl-PL" sz="2000" dirty="0"/>
              <a:t>2. Rozporządzenie Ministra Rozwoju z dnia 29 stycznia 2016 r. w sprawie warunków obniżania wartości korekt finansowych oraz wydatków poniesionych nieprawidłowo związanych z udzielaniem zamówień (Dz.U. poz. 200, z późn.zm.: Dz.U. z 2017 r. poz. 615).</a:t>
            </a:r>
          </a:p>
          <a:p>
            <a:pPr marL="666750" indent="-666750">
              <a:lnSpc>
                <a:spcPct val="80000"/>
              </a:lnSpc>
              <a:buClr>
                <a:schemeClr val="tx1"/>
              </a:buClr>
              <a:defRPr/>
            </a:pPr>
            <a:endParaRPr lang="pl-PL" sz="2000" b="1" u="sng" dirty="0"/>
          </a:p>
          <a:p>
            <a:pPr marL="666750" indent="-666750">
              <a:lnSpc>
                <a:spcPct val="80000"/>
              </a:lnSpc>
              <a:buClr>
                <a:schemeClr val="tx1"/>
              </a:buClr>
              <a:defRPr/>
            </a:pPr>
            <a:r>
              <a:rPr lang="pl-PL" sz="2200" b="1" u="sng" dirty="0"/>
              <a:t>Wybrane Wytyczne</a:t>
            </a:r>
            <a:r>
              <a:rPr lang="pl-PL" sz="2200" u="sng" dirty="0"/>
              <a:t>:</a:t>
            </a:r>
          </a:p>
          <a:p>
            <a:pPr marL="666750" indent="-666750">
              <a:lnSpc>
                <a:spcPct val="80000"/>
              </a:lnSpc>
              <a:buClr>
                <a:schemeClr val="tx1"/>
              </a:buClr>
              <a:defRPr/>
            </a:pPr>
            <a:endParaRPr lang="pl-PL" sz="1050" dirty="0"/>
          </a:p>
          <a:p>
            <a:pPr marL="666750" indent="-666750">
              <a:lnSpc>
                <a:spcPct val="80000"/>
              </a:lnSpc>
              <a:buClr>
                <a:schemeClr val="tx1"/>
              </a:buClr>
              <a:defRPr/>
            </a:pPr>
            <a:r>
              <a:rPr lang="pl-PL" sz="2000" dirty="0"/>
              <a:t>1. Wytyczne w zakresie kwalifikowalności wydatków w ramach Europejskiego Funduszu Rozwoju Regionalnego, Europejskiego Funduszu Społecznego oraz Funduszu Spójności na lata 2014 - 2020 – MR/H 2014-2020/12(02)/09/2016, obowiązują od 19.09.2016 r.</a:t>
            </a:r>
            <a:endParaRPr lang="pl-PL" sz="105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17</a:t>
            </a:fld>
            <a:endParaRPr lang="pl-PL" altLang="pl-PL" dirty="0">
              <a:solidFill>
                <a:schemeClr val="accent3">
                  <a:lumMod val="75000"/>
                </a:schemeClr>
              </a:solidFill>
            </a:endParaRPr>
          </a:p>
        </p:txBody>
      </p:sp>
      <p:sp>
        <p:nvSpPr>
          <p:cNvPr id="7" name="TextBox 1"/>
          <p:cNvSpPr txBox="1"/>
          <p:nvPr/>
        </p:nvSpPr>
        <p:spPr>
          <a:xfrm>
            <a:off x="251520" y="719610"/>
            <a:ext cx="5112568" cy="138499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KRAJOWE  PRZEPISY I WYTYCZNE DOTYCZĄCE FUNDUSZY EUROPEJSKICH</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988840"/>
            <a:ext cx="7632700" cy="462280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r>
              <a:rPr lang="pl-PL" altLang="pl-PL" sz="2000" b="1" dirty="0" smtClean="0"/>
              <a:t>1.</a:t>
            </a:r>
            <a:r>
              <a:rPr lang="pl-PL" altLang="pl-PL" sz="2000" dirty="0" smtClean="0"/>
              <a:t> Odpowiedzialność dyscyplinarna poszczególnych pracowników, którym powierzono wykonywanie poszczególnych czynności dot. przygotowania i przeprowadzenia postępowania o udzielenie zamówienia publicznego.</a:t>
            </a:r>
            <a:br>
              <a:rPr lang="pl-PL" altLang="pl-PL" sz="2000" dirty="0" smtClean="0"/>
            </a:br>
            <a:endParaRPr lang="pl-PL" altLang="pl-PL" sz="800" dirty="0" smtClean="0"/>
          </a:p>
          <a:p>
            <a:pPr>
              <a:lnSpc>
                <a:spcPct val="80000"/>
              </a:lnSpc>
            </a:pPr>
            <a:r>
              <a:rPr lang="pl-PL" altLang="pl-PL" sz="2000" b="1" dirty="0" smtClean="0"/>
              <a:t>2. </a:t>
            </a:r>
            <a:r>
              <a:rPr lang="pl-PL" altLang="pl-PL" sz="2000" dirty="0" smtClean="0"/>
              <a:t>Odpowiedzialność za naruszenie dyscypliny finansów publicznych.</a:t>
            </a:r>
            <a:br>
              <a:rPr lang="pl-PL" altLang="pl-PL" sz="2000" dirty="0" smtClean="0"/>
            </a:br>
            <a:endParaRPr lang="pl-PL" altLang="pl-PL" sz="800" dirty="0" smtClean="0"/>
          </a:p>
          <a:p>
            <a:pPr>
              <a:lnSpc>
                <a:spcPct val="80000"/>
              </a:lnSpc>
            </a:pPr>
            <a:r>
              <a:rPr lang="pl-PL" altLang="pl-PL" sz="2000" b="1" dirty="0" smtClean="0"/>
              <a:t>3. </a:t>
            </a:r>
            <a:r>
              <a:rPr lang="pl-PL" altLang="pl-PL" sz="2000" dirty="0" smtClean="0"/>
              <a:t>Odpowiedzialność karna za popełnienie przestępstwa, zgodnie </a:t>
            </a:r>
            <a:br>
              <a:rPr lang="pl-PL" altLang="pl-PL" sz="2000" dirty="0" smtClean="0"/>
            </a:br>
            <a:r>
              <a:rPr lang="pl-PL" altLang="pl-PL" sz="2000" dirty="0" smtClean="0"/>
              <a:t>z właściwymi przepisami.</a:t>
            </a:r>
            <a:br>
              <a:rPr lang="pl-PL" altLang="pl-PL" sz="2000" dirty="0" smtClean="0"/>
            </a:br>
            <a:endParaRPr lang="pl-PL" altLang="pl-PL" sz="800" dirty="0" smtClean="0"/>
          </a:p>
          <a:p>
            <a:pPr>
              <a:lnSpc>
                <a:spcPct val="80000"/>
              </a:lnSpc>
            </a:pPr>
            <a:r>
              <a:rPr lang="pl-PL" altLang="pl-PL" sz="2000" b="1" dirty="0" smtClean="0"/>
              <a:t>4. </a:t>
            </a:r>
            <a:r>
              <a:rPr lang="pl-PL" altLang="pl-PL" sz="2000" dirty="0" smtClean="0"/>
              <a:t>Wymierzanie korekt finansowych lub uznanie wydatków za niekwalifikowane, przy projektach realizowanych z udziałem środków unijnych.</a:t>
            </a:r>
          </a:p>
          <a:p>
            <a:pPr>
              <a:lnSpc>
                <a:spcPct val="80000"/>
              </a:lnSpc>
            </a:pPr>
            <a:endParaRPr lang="pl-PL" altLang="pl-PL" sz="800" dirty="0" smtClean="0"/>
          </a:p>
          <a:p>
            <a:pPr>
              <a:lnSpc>
                <a:spcPct val="80000"/>
              </a:lnSpc>
            </a:pPr>
            <a:r>
              <a:rPr lang="pl-PL" altLang="pl-PL" sz="2000" b="1" dirty="0" smtClean="0"/>
              <a:t>5. </a:t>
            </a:r>
            <a:r>
              <a:rPr lang="pl-PL" altLang="pl-PL" sz="2000" dirty="0" smtClean="0"/>
              <a:t>Składanie przez wykonawców ubiegających się o zamówienia środków ochrony prawnej zgodnie z przepisami ustawy.</a:t>
            </a:r>
          </a:p>
          <a:p>
            <a:pPr>
              <a:lnSpc>
                <a:spcPct val="80000"/>
              </a:lnSpc>
            </a:pPr>
            <a:endParaRPr lang="pl-PL" altLang="pl-PL" sz="800" dirty="0" smtClean="0"/>
          </a:p>
          <a:p>
            <a:pPr>
              <a:lnSpc>
                <a:spcPct val="80000"/>
              </a:lnSpc>
            </a:pPr>
            <a:r>
              <a:rPr lang="pl-PL" altLang="pl-PL" sz="2000" b="1" dirty="0" smtClean="0"/>
              <a:t>6. </a:t>
            </a:r>
            <a:r>
              <a:rPr lang="pl-PL" altLang="pl-PL" sz="2000" dirty="0" smtClean="0"/>
              <a:t>Kara finansowa nakładana przez Krajową Izbę Odwoławczą </a:t>
            </a:r>
            <a:br>
              <a:rPr lang="pl-PL" altLang="pl-PL" sz="2000" dirty="0" smtClean="0"/>
            </a:br>
            <a:r>
              <a:rPr lang="pl-PL" altLang="pl-PL" sz="2000" dirty="0" smtClean="0"/>
              <a:t>(KIO) w postępowaniu odwoławczym.</a:t>
            </a:r>
            <a:br>
              <a:rPr lang="pl-PL" altLang="pl-PL" sz="2000" dirty="0" smtClean="0"/>
            </a:br>
            <a:endParaRPr lang="pl-PL" altLang="pl-PL" sz="800" dirty="0" smtClean="0"/>
          </a:p>
          <a:p>
            <a:pPr>
              <a:lnSpc>
                <a:spcPct val="80000"/>
              </a:lnSpc>
            </a:pPr>
            <a:r>
              <a:rPr lang="pl-PL" altLang="pl-PL" sz="2000" b="1" dirty="0" smtClean="0"/>
              <a:t>7. </a:t>
            </a:r>
            <a:r>
              <a:rPr lang="pl-PL" altLang="pl-PL" sz="2000" dirty="0" smtClean="0"/>
              <a:t>Unieważnienie umowy w sprawie zamówienia publicznego przez odpowiednie organy (KIO lub sąd)</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170</a:t>
            </a:fld>
            <a:endParaRPr lang="pl-PL" altLang="pl-PL" dirty="0">
              <a:solidFill>
                <a:schemeClr val="accent3">
                  <a:lumMod val="75000"/>
                </a:schemeClr>
              </a:solidFill>
            </a:endParaRPr>
          </a:p>
        </p:txBody>
      </p:sp>
      <p:sp>
        <p:nvSpPr>
          <p:cNvPr id="7" name="TextBox 1"/>
          <p:cNvSpPr txBox="1"/>
          <p:nvPr/>
        </p:nvSpPr>
        <p:spPr>
          <a:xfrm>
            <a:off x="251520" y="719610"/>
            <a:ext cx="5112568" cy="111825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SKUTKI NIEPRAWIDŁOWOŚCI PRZY UDZIELANIU ZAMÓWIEŃ PUBLICZNYCH</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188" y="1252538"/>
            <a:ext cx="7993062" cy="646112"/>
          </a:xfrm>
          <a:prstGeom prst="rect">
            <a:avLst/>
          </a:prstGeom>
        </p:spPr>
        <p:txBody>
          <a:bodyPr>
            <a:spAutoFit/>
          </a:bodyPr>
          <a:lstStyle/>
          <a:p>
            <a:pPr>
              <a:defRPr/>
            </a:pPr>
            <a:endParaRPr lang="pl-PL" dirty="0">
              <a:solidFill>
                <a:schemeClr val="bg2">
                  <a:lumMod val="25000"/>
                </a:schemeClr>
              </a:solidFill>
            </a:endParaRPr>
          </a:p>
          <a:p>
            <a:pPr marL="285750" indent="-285750">
              <a:buFont typeface="Arial" panose="020B0604020202020204" pitchFamily="34" charset="0"/>
              <a:buChar char="•"/>
              <a:defRPr/>
            </a:pPr>
            <a:endParaRPr lang="pl-PL" dirty="0">
              <a:solidFill>
                <a:schemeClr val="bg2">
                  <a:lumMod val="25000"/>
                </a:schemeClr>
              </a:solidFill>
            </a:endParaRPr>
          </a:p>
        </p:txBody>
      </p:sp>
      <p:sp>
        <p:nvSpPr>
          <p:cNvPr id="3" name="pole tekstowe 2"/>
          <p:cNvSpPr txBox="1"/>
          <p:nvPr/>
        </p:nvSpPr>
        <p:spPr>
          <a:xfrm>
            <a:off x="395288" y="1898650"/>
            <a:ext cx="8353425" cy="3600986"/>
          </a:xfrm>
          <a:prstGeom prst="rect">
            <a:avLst/>
          </a:prstGeom>
          <a:noFill/>
        </p:spPr>
        <p:txBody>
          <a:bodyPr>
            <a:spAutoFit/>
          </a:bodyPr>
          <a:lstStyle/>
          <a:p>
            <a:pPr algn="ctr">
              <a:lnSpc>
                <a:spcPct val="150000"/>
              </a:lnSpc>
              <a:defRPr/>
            </a:pPr>
            <a:r>
              <a:rPr lang="pl-PL" sz="4400" b="1" dirty="0" smtClean="0">
                <a:solidFill>
                  <a:srgbClr val="636466"/>
                </a:solidFill>
                <a:latin typeface="Novecento wide Normal"/>
              </a:rPr>
              <a:t>Dziękuję </a:t>
            </a:r>
            <a:r>
              <a:rPr lang="pl-PL" sz="4400" b="1" dirty="0">
                <a:solidFill>
                  <a:srgbClr val="636466"/>
                </a:solidFill>
                <a:latin typeface="Novecento wide Normal"/>
              </a:rPr>
              <a:t>za </a:t>
            </a:r>
            <a:r>
              <a:rPr lang="pl-PL" sz="4400" b="1" dirty="0" smtClean="0">
                <a:solidFill>
                  <a:srgbClr val="636466"/>
                </a:solidFill>
                <a:latin typeface="Novecento wide Normal"/>
              </a:rPr>
              <a:t>uwagę</a:t>
            </a:r>
          </a:p>
          <a:p>
            <a:pPr>
              <a:lnSpc>
                <a:spcPct val="150000"/>
              </a:lnSpc>
              <a:defRPr/>
            </a:pPr>
            <a:endParaRPr lang="pl-PL" sz="4400" b="1" dirty="0" smtClean="0">
              <a:solidFill>
                <a:srgbClr val="636466"/>
              </a:solidFill>
              <a:latin typeface="Novecento wide Normal"/>
            </a:endParaRPr>
          </a:p>
          <a:p>
            <a:pPr>
              <a:lnSpc>
                <a:spcPct val="150000"/>
              </a:lnSpc>
              <a:defRPr/>
            </a:pPr>
            <a:endParaRPr lang="pl-PL" sz="4400" b="1" dirty="0" smtClean="0">
              <a:solidFill>
                <a:srgbClr val="636466"/>
              </a:solidFill>
              <a:latin typeface="Novecento wide Normal"/>
            </a:endParaRPr>
          </a:p>
          <a:p>
            <a:pPr>
              <a:lnSpc>
                <a:spcPct val="150000"/>
              </a:lnSpc>
              <a:defRPr/>
            </a:pPr>
            <a:r>
              <a:rPr lang="pl-PL" sz="2000" b="1" dirty="0" smtClean="0">
                <a:solidFill>
                  <a:srgbClr val="636466"/>
                </a:solidFill>
                <a:latin typeface="Novecento wide Normal"/>
              </a:rPr>
              <a:t>Grzegorz Soluch, 14.06.2017 r.</a:t>
            </a:r>
          </a:p>
        </p:txBody>
      </p:sp>
      <p:sp>
        <p:nvSpPr>
          <p:cNvPr id="5" name="Symbol zastępczy numeru slajdu 4"/>
          <p:cNvSpPr>
            <a:spLocks noGrp="1"/>
          </p:cNvSpPr>
          <p:nvPr>
            <p:ph type="sldNum" sz="quarter" idx="12"/>
          </p:nvPr>
        </p:nvSpPr>
        <p:spPr/>
        <p:txBody>
          <a:bodyPr/>
          <a:lstStyle/>
          <a:p>
            <a:pPr>
              <a:defRPr/>
            </a:pPr>
            <a:fld id="{7CBD2211-8191-4BFC-8C43-3285CB15119D}" type="slidenum">
              <a:rPr lang="pl-PL" altLang="pl-PL" smtClean="0">
                <a:solidFill>
                  <a:schemeClr val="accent3">
                    <a:lumMod val="75000"/>
                  </a:schemeClr>
                </a:solidFill>
              </a:rPr>
              <a:pPr>
                <a:defRPr/>
              </a:pPr>
              <a:t>171</a:t>
            </a:fld>
            <a:endParaRPr lang="pl-PL" altLang="pl-PL" dirty="0">
              <a:solidFill>
                <a:schemeClr val="accent3">
                  <a:lumMod val="75000"/>
                </a:schemeClr>
              </a:solidFill>
            </a:endParaRPr>
          </a:p>
        </p:txBody>
      </p:sp>
    </p:spTree>
    <p:extLst>
      <p:ext uri="{BB962C8B-B14F-4D97-AF65-F5344CB8AC3E}">
        <p14:creationId xmlns="" xmlns:p14="http://schemas.microsoft.com/office/powerpoint/2010/main" val="3622577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276872"/>
            <a:ext cx="7632700" cy="415498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000" dirty="0" smtClean="0"/>
              <a:t>4. Wytyczne programowe w zakresie kwalifikowania wydatków </a:t>
            </a:r>
            <a:br>
              <a:rPr lang="pl-PL" altLang="pl-PL" sz="2000" dirty="0" smtClean="0"/>
            </a:br>
            <a:r>
              <a:rPr lang="pl-PL" altLang="pl-PL" sz="2000" dirty="0" smtClean="0"/>
              <a:t>z Europejskiego Funduszu Rozwoju Regionalnego Programu Operacyjnego Województwa Śląskiego na lata 2014-2020 – zatwierdzone przez Zarząd Województwa Śląskiego uchwałą </a:t>
            </a:r>
            <a:br>
              <a:rPr lang="pl-PL" altLang="pl-PL" sz="2000" dirty="0" smtClean="0"/>
            </a:br>
            <a:r>
              <a:rPr lang="pl-PL" altLang="pl-PL" sz="2000" dirty="0" smtClean="0"/>
              <a:t>w dniu 25.08.2015 r. nr 1576/62/V/2015</a:t>
            </a:r>
            <a:endParaRPr lang="pl-PL" altLang="pl-PL" sz="1000" b="1" dirty="0" smtClean="0"/>
          </a:p>
          <a:p>
            <a:pPr>
              <a:lnSpc>
                <a:spcPct val="80000"/>
              </a:lnSpc>
              <a:buClr>
                <a:schemeClr val="tx1"/>
              </a:buClr>
            </a:pPr>
            <a:endParaRPr lang="pl-PL" altLang="pl-PL" sz="1000" u="sng" dirty="0" smtClean="0"/>
          </a:p>
          <a:p>
            <a:pPr>
              <a:lnSpc>
                <a:spcPct val="80000"/>
              </a:lnSpc>
              <a:buClr>
                <a:schemeClr val="tx1"/>
              </a:buClr>
            </a:pPr>
            <a:r>
              <a:rPr lang="pl-PL" altLang="pl-PL" sz="2000" u="sng" dirty="0" smtClean="0"/>
              <a:t>4a. Aktualizacje: </a:t>
            </a:r>
            <a:r>
              <a:rPr lang="pl-PL" altLang="pl-PL" sz="2000" b="1" dirty="0" smtClean="0"/>
              <a:t/>
            </a:r>
            <a:br>
              <a:rPr lang="pl-PL" altLang="pl-PL" sz="2000" b="1" dirty="0" smtClean="0"/>
            </a:br>
            <a:r>
              <a:rPr lang="pl-PL" altLang="pl-PL" sz="2000" dirty="0" smtClean="0"/>
              <a:t>Uchwała Zarządu Województwa Śląskiego nr 554/104/V/2016 </a:t>
            </a:r>
            <a:br>
              <a:rPr lang="pl-PL" altLang="pl-PL" sz="2000" dirty="0" smtClean="0"/>
            </a:br>
            <a:r>
              <a:rPr lang="pl-PL" altLang="pl-PL" sz="2000" dirty="0" smtClean="0"/>
              <a:t>	z 30.03.2016 r.</a:t>
            </a:r>
          </a:p>
          <a:p>
            <a:pPr>
              <a:lnSpc>
                <a:spcPct val="80000"/>
              </a:lnSpc>
              <a:buClr>
                <a:schemeClr val="tx1"/>
              </a:buClr>
            </a:pPr>
            <a:r>
              <a:rPr lang="pl-PL" altLang="pl-PL" sz="2000" dirty="0" smtClean="0"/>
              <a:t>Uchwała Zarządu Województwa Śląskiego nr 1459/126/V/2016 </a:t>
            </a:r>
            <a:br>
              <a:rPr lang="pl-PL" altLang="pl-PL" sz="2000" dirty="0" smtClean="0"/>
            </a:br>
            <a:r>
              <a:rPr lang="pl-PL" altLang="pl-PL" sz="2000" dirty="0" smtClean="0"/>
              <a:t>	z 19.07.2016 r.</a:t>
            </a:r>
          </a:p>
          <a:p>
            <a:pPr>
              <a:lnSpc>
                <a:spcPct val="80000"/>
              </a:lnSpc>
              <a:buClr>
                <a:schemeClr val="tx1"/>
              </a:buClr>
            </a:pPr>
            <a:r>
              <a:rPr lang="pl-PL" altLang="pl-PL" sz="2000" dirty="0" smtClean="0"/>
              <a:t>Uchwała Zarządu Województwa Śląskiego nr 2241/152/V/2016 </a:t>
            </a:r>
            <a:br>
              <a:rPr lang="pl-PL" altLang="pl-PL" sz="2000" dirty="0" smtClean="0"/>
            </a:br>
            <a:r>
              <a:rPr lang="pl-PL" altLang="pl-PL" sz="2000" dirty="0" smtClean="0"/>
              <a:t>	z 8.11.2016 r.</a:t>
            </a:r>
            <a:endParaRPr lang="pl-PL" altLang="pl-PL" sz="1000" dirty="0" smtClean="0"/>
          </a:p>
          <a:p>
            <a:pPr>
              <a:lnSpc>
                <a:spcPct val="80000"/>
              </a:lnSpc>
              <a:buClr>
                <a:schemeClr val="tx1"/>
              </a:buClr>
            </a:pPr>
            <a:endParaRPr lang="pl-PL" altLang="pl-PL" sz="1000" dirty="0" smtClean="0"/>
          </a:p>
          <a:p>
            <a:pPr>
              <a:lnSpc>
                <a:spcPct val="80000"/>
              </a:lnSpc>
              <a:buClr>
                <a:schemeClr val="tx1"/>
              </a:buClr>
            </a:pPr>
            <a:r>
              <a:rPr lang="pl-PL" altLang="pl-PL" sz="2000" dirty="0" smtClean="0"/>
              <a:t>5. Podręcznik dla beneficjentów EFRR RPO WSL 2014-2020, wersja 3 (załącznik nr 11 do uchwały Nr 1764/134/V/2016 z 30.08.2016 r.  Zarządu Województwa Śląskiego).</a:t>
            </a:r>
            <a:endParaRPr lang="pl-PL" altLang="pl-PL" sz="1000" b="1" dirty="0" smtClean="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18</a:t>
            </a:fld>
            <a:endParaRPr lang="pl-PL" altLang="pl-PL" dirty="0">
              <a:solidFill>
                <a:schemeClr val="accent3">
                  <a:lumMod val="75000"/>
                </a:schemeClr>
              </a:solidFill>
            </a:endParaRPr>
          </a:p>
        </p:txBody>
      </p:sp>
      <p:sp>
        <p:nvSpPr>
          <p:cNvPr id="7" name="TextBox 1"/>
          <p:cNvSpPr txBox="1"/>
          <p:nvPr/>
        </p:nvSpPr>
        <p:spPr>
          <a:xfrm>
            <a:off x="251520" y="719610"/>
            <a:ext cx="5112568" cy="138499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KRAJOWE  PRZEPISY I WYTYCZNE DOTYCZĄCE FUNDUSZY EUROPEJSKICH</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3068960"/>
            <a:ext cx="7632700" cy="265303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endParaRPr lang="pl-PL" altLang="pl-PL" sz="2000" dirty="0" smtClean="0"/>
          </a:p>
          <a:p>
            <a:pPr>
              <a:lnSpc>
                <a:spcPct val="80000"/>
              </a:lnSpc>
              <a:buClr>
                <a:schemeClr val="tx1"/>
              </a:buClr>
            </a:pPr>
            <a:r>
              <a:rPr lang="pl-PL" altLang="pl-PL" sz="2400" b="1" dirty="0" smtClean="0"/>
              <a:t>Zamawiający w rozumieniu ustawy Prawo zamówień publicznych</a:t>
            </a:r>
            <a:r>
              <a:rPr lang="pl-PL" altLang="pl-PL" sz="2000" dirty="0" smtClean="0"/>
              <a:t> zobowiązani są przy udzielaniu zamówień do stosowania przepisów w/</a:t>
            </a:r>
            <a:r>
              <a:rPr lang="pl-PL" altLang="pl-PL" sz="2000" dirty="0" err="1" smtClean="0"/>
              <a:t>w</a:t>
            </a:r>
            <a:r>
              <a:rPr lang="pl-PL" altLang="pl-PL" sz="2000" dirty="0" smtClean="0"/>
              <a:t> ustawy oraz prawa unijnego.</a:t>
            </a:r>
          </a:p>
          <a:p>
            <a:pPr>
              <a:lnSpc>
                <a:spcPct val="80000"/>
              </a:lnSpc>
              <a:buClr>
                <a:schemeClr val="tx1"/>
              </a:buClr>
            </a:pPr>
            <a:endParaRPr lang="pl-PL" altLang="pl-PL" sz="2000" dirty="0" smtClean="0"/>
          </a:p>
          <a:p>
            <a:pPr>
              <a:lnSpc>
                <a:spcPct val="80000"/>
              </a:lnSpc>
              <a:buClr>
                <a:schemeClr val="tx1"/>
              </a:buClr>
            </a:pPr>
            <a:r>
              <a:rPr lang="pl-PL" altLang="pl-PL" sz="2000" b="1" dirty="0" smtClean="0"/>
              <a:t>UWAGA</a:t>
            </a:r>
            <a:r>
              <a:rPr lang="pl-PL" altLang="pl-PL" sz="2000" dirty="0" smtClean="0"/>
              <a:t>: w przypadku rozbieżności między prawem unijnym a prawem krajowym, prawo unijne ma pierwszeństwo przed prawem krajowym.</a:t>
            </a:r>
          </a:p>
          <a:p>
            <a:pPr>
              <a:lnSpc>
                <a:spcPct val="80000"/>
              </a:lnSpc>
              <a:buClr>
                <a:schemeClr val="tx1"/>
              </a:buClr>
            </a:pPr>
            <a:endParaRPr lang="pl-PL" altLang="pl-PL" sz="2000" dirty="0" smtClean="0"/>
          </a:p>
          <a:p>
            <a:pPr>
              <a:lnSpc>
                <a:spcPct val="80000"/>
              </a:lnSpc>
              <a:buClr>
                <a:schemeClr val="tx1"/>
              </a:buClr>
            </a:pPr>
            <a:r>
              <a:rPr lang="pl-PL" altLang="pl-PL" sz="2000" dirty="0" smtClean="0"/>
              <a:t>W przypadku zamówień, do których z uwagi na wartość nie znajdują zastosowania przepisy ustawy, stosuje się </a:t>
            </a:r>
            <a:r>
              <a:rPr lang="pl-PL" altLang="pl-PL" sz="2000" b="1" dirty="0" smtClean="0"/>
              <a:t>właściwe wytyczne</a:t>
            </a:r>
            <a:r>
              <a:rPr lang="pl-PL" altLang="pl-PL" sz="2000" dirty="0" smtClean="0"/>
              <a:t>.</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19</a:t>
            </a:fld>
            <a:endParaRPr lang="pl-PL" altLang="pl-PL" dirty="0">
              <a:solidFill>
                <a:schemeClr val="accent3">
                  <a:lumMod val="75000"/>
                </a:schemeClr>
              </a:solidFill>
            </a:endParaRPr>
          </a:p>
        </p:txBody>
      </p:sp>
      <p:sp>
        <p:nvSpPr>
          <p:cNvPr id="7" name="TextBox 1"/>
          <p:cNvSpPr txBox="1"/>
          <p:nvPr/>
        </p:nvSpPr>
        <p:spPr>
          <a:xfrm>
            <a:off x="251520" y="719610"/>
            <a:ext cx="5112568" cy="19389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UDZIELANIE ZAMÓWIEŃ PUBLICZNYCH WSPÓŁFINANSOWANYCH ZE ŚRODKÓW UE PRZEZ ZAMAWIAJĄCYCH W ROZUMIENIU USTAWY PZP</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650" y="2060575"/>
            <a:ext cx="7632700" cy="433965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eaLnBrk="1" hangingPunct="1">
              <a:buFont typeface="Wingdings" pitchFamily="2" charset="2"/>
              <a:buNone/>
              <a:defRPr/>
            </a:pPr>
            <a:r>
              <a:rPr lang="pl-PL" altLang="pl-PL" sz="2000" b="1" dirty="0" smtClean="0">
                <a:latin typeface="+mj-lt"/>
                <a:cs typeface="Lucida Sans Unicode" pitchFamily="34" charset="0"/>
              </a:rPr>
              <a:t>	</a:t>
            </a:r>
            <a:r>
              <a:rPr lang="en-GB" altLang="pl-PL" sz="2400" b="1" dirty="0" smtClean="0">
                <a:latin typeface="+mj-lt"/>
                <a:cs typeface="Lucida Sans Unicode" pitchFamily="34" charset="0"/>
              </a:rPr>
              <a:t>PODSTAWOWY AKT PRAWNY:</a:t>
            </a:r>
            <a:endParaRPr lang="pl-PL" altLang="pl-PL" sz="2400" b="1" dirty="0" smtClean="0">
              <a:latin typeface="+mj-lt"/>
              <a:cs typeface="Lucida Sans Unicode" pitchFamily="34" charset="0"/>
            </a:endParaRPr>
          </a:p>
          <a:p>
            <a:pPr eaLnBrk="1" hangingPunct="1">
              <a:buFont typeface="Wingdings" pitchFamily="2" charset="2"/>
              <a:buNone/>
              <a:defRPr/>
            </a:pPr>
            <a:endParaRPr lang="en-GB" altLang="pl-PL" sz="1400" b="1" dirty="0" smtClean="0">
              <a:latin typeface="+mj-lt"/>
              <a:cs typeface="Lucida Sans Unicode" pitchFamily="34" charset="0"/>
            </a:endParaRPr>
          </a:p>
          <a:p>
            <a:pPr eaLnBrk="1" hangingPunct="1">
              <a:buFont typeface="Wingdings" pitchFamily="2" charset="2"/>
              <a:buChar char="Ø"/>
              <a:defRPr/>
            </a:pPr>
            <a:r>
              <a:rPr lang="pl-PL" altLang="pl-PL" sz="2000" dirty="0" smtClean="0">
                <a:latin typeface="+mj-lt"/>
                <a:cs typeface="Lucida Sans Unicode" pitchFamily="34" charset="0"/>
              </a:rPr>
              <a:t>  </a:t>
            </a:r>
            <a:r>
              <a:rPr lang="en-GB" altLang="pl-PL" sz="2000" dirty="0" err="1" smtClean="0">
                <a:latin typeface="+mj-lt"/>
                <a:cs typeface="Lucida Sans Unicode" pitchFamily="34" charset="0"/>
              </a:rPr>
              <a:t>Ustawa</a:t>
            </a:r>
            <a:r>
              <a:rPr lang="en-GB" altLang="pl-PL" sz="2000" dirty="0" smtClean="0">
                <a:latin typeface="+mj-lt"/>
                <a:cs typeface="Lucida Sans Unicode" pitchFamily="34" charset="0"/>
              </a:rPr>
              <a:t> z </a:t>
            </a:r>
            <a:r>
              <a:rPr lang="en-GB" altLang="pl-PL" sz="2000" dirty="0" err="1" smtClean="0">
                <a:latin typeface="+mj-lt"/>
                <a:cs typeface="Lucida Sans Unicode" pitchFamily="34" charset="0"/>
              </a:rPr>
              <a:t>dnia</a:t>
            </a:r>
            <a:r>
              <a:rPr lang="en-GB" altLang="pl-PL" sz="2000" dirty="0" smtClean="0">
                <a:latin typeface="+mj-lt"/>
                <a:cs typeface="Lucida Sans Unicode" pitchFamily="34" charset="0"/>
              </a:rPr>
              <a:t> 29.01.2004 r. </a:t>
            </a:r>
            <a:r>
              <a:rPr lang="en-GB" altLang="pl-PL" sz="2000" dirty="0" err="1" smtClean="0">
                <a:latin typeface="+mj-lt"/>
                <a:cs typeface="Lucida Sans Unicode" pitchFamily="34" charset="0"/>
              </a:rPr>
              <a:t>Prawo</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zamówień</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pu</a:t>
            </a:r>
            <a:r>
              <a:rPr lang="pl-PL" altLang="pl-PL" sz="2000" dirty="0" smtClean="0">
                <a:latin typeface="+mj-lt"/>
                <a:cs typeface="Lucida Sans Unicode" pitchFamily="34" charset="0"/>
              </a:rPr>
              <a:t>b</a:t>
            </a:r>
            <a:r>
              <a:rPr lang="en-GB" altLang="pl-PL" sz="2000" dirty="0" err="1" smtClean="0">
                <a:latin typeface="+mj-lt"/>
                <a:cs typeface="Lucida Sans Unicode" pitchFamily="34" charset="0"/>
              </a:rPr>
              <a:t>licznych</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tekst</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jednolity</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Dz.U</a:t>
            </a:r>
            <a:r>
              <a:rPr lang="en-GB" altLang="pl-PL" sz="2000" dirty="0" smtClean="0">
                <a:latin typeface="+mj-lt"/>
                <a:cs typeface="Lucida Sans Unicode" pitchFamily="34" charset="0"/>
              </a:rPr>
              <a:t>. z </a:t>
            </a:r>
            <a:r>
              <a:rPr lang="pl-PL" altLang="pl-PL" sz="2000" dirty="0" smtClean="0">
                <a:latin typeface="+mj-lt"/>
                <a:cs typeface="Lucida Sans Unicode" pitchFamily="34" charset="0"/>
              </a:rPr>
              <a:t>22.12.</a:t>
            </a:r>
            <a:r>
              <a:rPr lang="en-GB" altLang="pl-PL" sz="2000" dirty="0" smtClean="0">
                <a:latin typeface="+mj-lt"/>
                <a:cs typeface="Lucida Sans Unicode" pitchFamily="34" charset="0"/>
              </a:rPr>
              <a:t>20</a:t>
            </a:r>
            <a:r>
              <a:rPr lang="pl-PL" altLang="pl-PL" sz="2000" dirty="0" smtClean="0">
                <a:latin typeface="+mj-lt"/>
                <a:cs typeface="Lucida Sans Unicode" pitchFamily="34" charset="0"/>
              </a:rPr>
              <a:t>15</a:t>
            </a:r>
            <a:r>
              <a:rPr lang="en-GB" altLang="pl-PL" sz="2000" dirty="0" smtClean="0">
                <a:latin typeface="+mj-lt"/>
                <a:cs typeface="Lucida Sans Unicode" pitchFamily="34" charset="0"/>
              </a:rPr>
              <a:t> r</a:t>
            </a:r>
            <a:r>
              <a:rPr lang="pl-PL" altLang="pl-PL" sz="2000" dirty="0" smtClean="0">
                <a:latin typeface="+mj-lt"/>
                <a:cs typeface="Lucida Sans Unicode" pitchFamily="34" charset="0"/>
              </a:rPr>
              <a:t>.,</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poz</a:t>
            </a:r>
            <a:r>
              <a:rPr lang="en-GB" altLang="pl-PL" sz="2000" dirty="0" smtClean="0">
                <a:latin typeface="+mj-lt"/>
                <a:cs typeface="Lucida Sans Unicode" pitchFamily="34" charset="0"/>
              </a:rPr>
              <a:t>. </a:t>
            </a:r>
            <a:r>
              <a:rPr lang="pl-PL" altLang="pl-PL" sz="2000" dirty="0" smtClean="0">
                <a:latin typeface="+mj-lt"/>
                <a:cs typeface="Lucida Sans Unicode" pitchFamily="34" charset="0"/>
              </a:rPr>
              <a:t>2164, z </a:t>
            </a:r>
            <a:r>
              <a:rPr lang="pl-PL" altLang="pl-PL" sz="2000" dirty="0" err="1" smtClean="0">
                <a:latin typeface="+mj-lt"/>
                <a:cs typeface="Lucida Sans Unicode" pitchFamily="34" charset="0"/>
              </a:rPr>
              <a:t>późn.zm</a:t>
            </a:r>
            <a:r>
              <a:rPr lang="pl-PL" altLang="pl-PL" sz="2000" dirty="0" smtClean="0">
                <a:latin typeface="+mj-lt"/>
                <a:cs typeface="Lucida Sans Unicode" pitchFamily="34" charset="0"/>
              </a:rPr>
              <a:t>.: z 2016 r.: poz. 831, 996, 1020, 1250, 1265, 1579, 1920, 2260).</a:t>
            </a:r>
            <a:endParaRPr lang="en-GB" altLang="pl-PL" sz="2000" dirty="0" smtClean="0">
              <a:latin typeface="+mj-lt"/>
              <a:cs typeface="Lucida Sans Unicode" pitchFamily="34" charset="0"/>
            </a:endParaRPr>
          </a:p>
          <a:p>
            <a:pPr eaLnBrk="1" hangingPunct="1">
              <a:buFont typeface="Wingdings" pitchFamily="2" charset="2"/>
              <a:buNone/>
              <a:defRPr/>
            </a:pPr>
            <a:r>
              <a:rPr lang="pl-PL" altLang="pl-PL" sz="1400" b="1" dirty="0" smtClean="0">
                <a:latin typeface="+mj-lt"/>
                <a:cs typeface="Lucida Sans Unicode" pitchFamily="34" charset="0"/>
              </a:rPr>
              <a:t>	</a:t>
            </a:r>
          </a:p>
          <a:p>
            <a:pPr eaLnBrk="1" hangingPunct="1">
              <a:buFont typeface="Wingdings" pitchFamily="2" charset="2"/>
              <a:buNone/>
              <a:defRPr/>
            </a:pPr>
            <a:r>
              <a:rPr lang="pl-PL" altLang="pl-PL" sz="2000" b="1" dirty="0" smtClean="0">
                <a:latin typeface="+mj-lt"/>
                <a:cs typeface="Lucida Sans Unicode" pitchFamily="34" charset="0"/>
              </a:rPr>
              <a:t>	</a:t>
            </a:r>
            <a:r>
              <a:rPr lang="en-GB" altLang="pl-PL" sz="2400" b="1" dirty="0" smtClean="0">
                <a:latin typeface="+mj-lt"/>
                <a:cs typeface="Lucida Sans Unicode" pitchFamily="34" charset="0"/>
              </a:rPr>
              <a:t>AKTY WYKONAWCZE DO USTAWY:</a:t>
            </a:r>
            <a:endParaRPr lang="pl-PL" altLang="pl-PL" sz="2400" b="1" dirty="0" smtClean="0">
              <a:latin typeface="+mj-lt"/>
              <a:cs typeface="Lucida Sans Unicode" pitchFamily="34" charset="0"/>
            </a:endParaRPr>
          </a:p>
          <a:p>
            <a:pPr eaLnBrk="1" hangingPunct="1">
              <a:buFont typeface="Wingdings" pitchFamily="2" charset="2"/>
              <a:buNone/>
              <a:defRPr/>
            </a:pPr>
            <a:endParaRPr lang="en-GB" altLang="pl-PL" sz="1400" b="1" dirty="0" smtClean="0">
              <a:latin typeface="+mj-lt"/>
              <a:cs typeface="Lucida Sans Unicode" pitchFamily="34" charset="0"/>
            </a:endParaRPr>
          </a:p>
          <a:p>
            <a:pPr eaLnBrk="1" hangingPunct="1">
              <a:buFont typeface="Wingdings" pitchFamily="2" charset="2"/>
              <a:buChar char="Ø"/>
              <a:defRPr/>
            </a:pPr>
            <a:r>
              <a:rPr lang="pl-PL" altLang="pl-PL" sz="2000" dirty="0" smtClean="0">
                <a:latin typeface="+mj-lt"/>
                <a:cs typeface="Lucida Sans Unicode" pitchFamily="34" charset="0"/>
              </a:rPr>
              <a:t>  9</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Rozporządzeń</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Prezesa</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Rady</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Ministrów</a:t>
            </a:r>
            <a:endParaRPr lang="en-GB" altLang="pl-PL" sz="2000" dirty="0" smtClean="0">
              <a:latin typeface="+mj-lt"/>
              <a:cs typeface="Lucida Sans Unicode" pitchFamily="34" charset="0"/>
            </a:endParaRPr>
          </a:p>
          <a:p>
            <a:pPr eaLnBrk="1" hangingPunct="1">
              <a:buFont typeface="Wingdings" pitchFamily="2" charset="2"/>
              <a:buChar char="Ø"/>
              <a:defRPr/>
            </a:pPr>
            <a:r>
              <a:rPr lang="pl-PL" altLang="pl-PL" sz="2000" dirty="0" smtClean="0">
                <a:latin typeface="+mj-lt"/>
                <a:cs typeface="Lucida Sans Unicode" pitchFamily="34" charset="0"/>
              </a:rPr>
              <a:t>  3</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Rozporządzeni</a:t>
            </a:r>
            <a:r>
              <a:rPr lang="pl-PL" altLang="pl-PL" sz="2000" dirty="0" smtClean="0">
                <a:latin typeface="+mj-lt"/>
                <a:cs typeface="Lucida Sans Unicode" pitchFamily="34" charset="0"/>
              </a:rPr>
              <a:t>a</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Rady</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Ministrów</a:t>
            </a:r>
            <a:endParaRPr lang="pl-PL" altLang="pl-PL" sz="2000" dirty="0" smtClean="0">
              <a:latin typeface="+mj-lt"/>
              <a:cs typeface="Lucida Sans Unicode" pitchFamily="34" charset="0"/>
            </a:endParaRPr>
          </a:p>
          <a:p>
            <a:pPr eaLnBrk="1" hangingPunct="1">
              <a:buFont typeface="Wingdings" pitchFamily="2" charset="2"/>
              <a:buChar char="Ø"/>
              <a:defRPr/>
            </a:pPr>
            <a:r>
              <a:rPr lang="pl-PL" altLang="pl-PL" sz="2000" dirty="0" smtClean="0">
                <a:latin typeface="+mj-lt"/>
                <a:cs typeface="Lucida Sans Unicode" pitchFamily="34" charset="0"/>
              </a:rPr>
              <a:t>  5 Rozporządzenia Ministra Rozwoju/i Finansów</a:t>
            </a:r>
            <a:endParaRPr lang="en-GB" altLang="pl-PL" sz="2000" dirty="0" smtClean="0">
              <a:latin typeface="+mj-lt"/>
              <a:cs typeface="Lucida Sans Unicode" pitchFamily="34" charset="0"/>
            </a:endParaRPr>
          </a:p>
          <a:p>
            <a:pPr eaLnBrk="1" hangingPunct="1">
              <a:buFont typeface="Wingdings" pitchFamily="2" charset="2"/>
              <a:buChar char="Ø"/>
              <a:defRPr/>
            </a:pPr>
            <a:r>
              <a:rPr lang="pl-PL" altLang="pl-PL" sz="2000" dirty="0" smtClean="0">
                <a:latin typeface="+mj-lt"/>
                <a:cs typeface="Lucida Sans Unicode" pitchFamily="34" charset="0"/>
              </a:rPr>
              <a:t>  2</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Rozporządzenia</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Ministra</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Infrastruktury</a:t>
            </a:r>
            <a:endParaRPr lang="en-GB" altLang="pl-PL" sz="2000" dirty="0" smtClean="0">
              <a:latin typeface="+mj-lt"/>
              <a:cs typeface="Lucida Sans Unicode" pitchFamily="34" charset="0"/>
            </a:endParaRPr>
          </a:p>
          <a:p>
            <a:pPr eaLnBrk="1" hangingPunct="1">
              <a:buFont typeface="Wingdings" pitchFamily="2" charset="2"/>
              <a:buChar char="Ø"/>
              <a:defRPr/>
            </a:pPr>
            <a:r>
              <a:rPr lang="pl-PL" altLang="pl-PL" sz="2000" dirty="0" smtClean="0">
                <a:latin typeface="+mj-lt"/>
                <a:cs typeface="Lucida Sans Unicode" pitchFamily="34" charset="0"/>
              </a:rPr>
              <a:t>  1</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Zarządzeni</a:t>
            </a:r>
            <a:r>
              <a:rPr lang="pl-PL" altLang="pl-PL" sz="2000" dirty="0" smtClean="0">
                <a:latin typeface="+mj-lt"/>
                <a:cs typeface="Lucida Sans Unicode" pitchFamily="34" charset="0"/>
              </a:rPr>
              <a:t>e</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Prezesa</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Rady</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Ministrów</a:t>
            </a:r>
            <a:r>
              <a:rPr lang="en-GB" altLang="pl-PL" sz="2000" dirty="0" smtClean="0">
                <a:latin typeface="+mj-lt"/>
                <a:cs typeface="Lucida Sans Unicode" pitchFamily="34" charset="0"/>
              </a:rPr>
              <a:t> </a:t>
            </a:r>
            <a:r>
              <a:rPr lang="pl-PL" altLang="pl-PL" sz="2000" dirty="0" smtClean="0">
                <a:latin typeface="+mj-lt"/>
                <a:cs typeface="Lucida Sans Unicode" pitchFamily="34" charset="0"/>
              </a:rPr>
              <a:t>(statut UZP)</a:t>
            </a:r>
            <a:r>
              <a:rPr lang="pl-PL" altLang="pl-PL" sz="2000" dirty="0" smtClean="0">
                <a:latin typeface="Lucida Sans Unicode" pitchFamily="34" charset="0"/>
                <a:cs typeface="Lucida Sans Unicode" pitchFamily="34" charset="0"/>
              </a:rPr>
              <a:t/>
            </a:r>
            <a:br>
              <a:rPr lang="pl-PL" altLang="pl-PL" sz="2000" dirty="0" smtClean="0">
                <a:latin typeface="Lucida Sans Unicode" pitchFamily="34" charset="0"/>
                <a:cs typeface="Lucida Sans Unicode" pitchFamily="34" charset="0"/>
              </a:rPr>
            </a:br>
            <a:r>
              <a:rPr lang="pl-PL" altLang="pl-PL" sz="1400" dirty="0" smtClean="0">
                <a:latin typeface="Lucida Sans Unicode" pitchFamily="34" charset="0"/>
                <a:cs typeface="Lucida Sans Unicode" pitchFamily="34" charset="0"/>
              </a:rPr>
              <a:t/>
            </a:r>
            <a:br>
              <a:rPr lang="pl-PL" altLang="pl-PL" sz="1400" dirty="0" smtClean="0">
                <a:latin typeface="Lucida Sans Unicode" pitchFamily="34" charset="0"/>
                <a:cs typeface="Lucida Sans Unicode" pitchFamily="34" charset="0"/>
              </a:rPr>
            </a:br>
            <a:r>
              <a:rPr lang="pl-PL" altLang="pl-PL" sz="1200" u="sng" dirty="0" smtClean="0">
                <a:latin typeface="Lucida Sans Unicode" pitchFamily="34" charset="0"/>
                <a:cs typeface="Lucida Sans Unicode" pitchFamily="34" charset="0"/>
              </a:rPr>
              <a:t>W/w liczby nie zawierają rozporządzeń zmieniających</a:t>
            </a:r>
            <a:endParaRPr lang="en-GB" altLang="pl-PL" sz="2800" dirty="0" smtClean="0">
              <a:latin typeface="Lucida Sans Unicode" pitchFamily="34" charset="0"/>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r>
              <a:rPr lang="pl-PL" sz="2600" b="1" baseline="30000" dirty="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SYSTEM ZAMÓWIEŃ PUBLICZNYCH </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 xmlns:p14="http://schemas.microsoft.com/office/powerpoint/2010/main" val="776071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3068960"/>
            <a:ext cx="7632700" cy="191437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endParaRPr lang="pl-PL" altLang="pl-PL" sz="2000" dirty="0" smtClean="0"/>
          </a:p>
          <a:p>
            <a:pPr>
              <a:lnSpc>
                <a:spcPct val="80000"/>
              </a:lnSpc>
              <a:buClr>
                <a:schemeClr val="tx1"/>
              </a:buClr>
            </a:pPr>
            <a:endParaRPr lang="pl-PL" altLang="pl-PL" sz="2000" dirty="0" smtClean="0"/>
          </a:p>
          <a:p>
            <a:pPr>
              <a:lnSpc>
                <a:spcPct val="80000"/>
              </a:lnSpc>
              <a:buClr>
                <a:schemeClr val="tx1"/>
              </a:buClr>
            </a:pPr>
            <a:r>
              <a:rPr lang="pl-PL" altLang="pl-PL" sz="2000" dirty="0" smtClean="0"/>
              <a:t>Zamawiający, którzy</a:t>
            </a:r>
            <a:r>
              <a:rPr lang="pl-PL" altLang="pl-PL" sz="2000" b="1" dirty="0" smtClean="0"/>
              <a:t> </a:t>
            </a:r>
            <a:r>
              <a:rPr lang="pl-PL" altLang="pl-PL" sz="2400" b="1" dirty="0" smtClean="0"/>
              <a:t>nie są zamawiającymi </a:t>
            </a:r>
            <a:r>
              <a:rPr lang="pl-PL" altLang="pl-PL" sz="2000" dirty="0" smtClean="0"/>
              <a:t>w rozumieniu przepisów ustawy Prawo zamówień publicznych i nie są zobowiązani do stosowania jej przepisów, stosują postanowienia właściwych wytycznych,</a:t>
            </a:r>
            <a:br>
              <a:rPr lang="pl-PL" altLang="pl-PL" sz="2000" dirty="0" smtClean="0"/>
            </a:br>
            <a:r>
              <a:rPr lang="pl-PL" altLang="pl-PL" sz="2000" dirty="0" smtClean="0"/>
              <a:t>a w szczególności przy zamówieniach o wartości pow. 50 000 zł netto </a:t>
            </a:r>
            <a:r>
              <a:rPr lang="pl-PL" altLang="pl-PL" sz="2400" b="1" u="sng" dirty="0" smtClean="0"/>
              <a:t>zasadę konkurencyjności</a:t>
            </a:r>
            <a:r>
              <a:rPr lang="pl-PL" altLang="pl-PL" sz="2000" b="1" u="sng" dirty="0" smtClean="0"/>
              <a:t>.</a:t>
            </a:r>
            <a:endParaRPr lang="pl-PL" altLang="pl-PL" sz="2000" b="1" u="sng"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20</a:t>
            </a:fld>
            <a:endParaRPr lang="pl-PL" altLang="pl-PL" dirty="0">
              <a:solidFill>
                <a:schemeClr val="accent3">
                  <a:lumMod val="75000"/>
                </a:schemeClr>
              </a:solidFill>
            </a:endParaRPr>
          </a:p>
        </p:txBody>
      </p:sp>
      <p:sp>
        <p:nvSpPr>
          <p:cNvPr id="7" name="TextBox 1"/>
          <p:cNvSpPr txBox="1"/>
          <p:nvPr/>
        </p:nvSpPr>
        <p:spPr>
          <a:xfrm>
            <a:off x="251520" y="719610"/>
            <a:ext cx="5112568" cy="19389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UDZIELANIE ZAMÓWIEŃ PUBLICZNYCH WSPÓŁFINANSOWANYCH ZE ŚRODKÓW UE PRZEZ PODMIOTY NIEZOBOWIĄZANE DO STOSOWANIA USTAWY PZP</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276872"/>
            <a:ext cx="7632700" cy="4087273"/>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774700" indent="-666750" defTabSz="449263">
              <a:lnSpc>
                <a:spcPct val="80000"/>
              </a:lnSpc>
              <a:buClr>
                <a:schemeClr val="tx1"/>
              </a:buClr>
              <a:buSzPct val="100000"/>
              <a:buFont typeface="StarSymbol"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b="1" dirty="0" err="1" smtClean="0"/>
              <a:t>Jednostki</a:t>
            </a:r>
            <a:r>
              <a:rPr lang="en-GB" sz="2200" b="1" dirty="0" smtClean="0"/>
              <a:t> </a:t>
            </a:r>
            <a:r>
              <a:rPr lang="en-GB" sz="2200" b="1" dirty="0" err="1" smtClean="0"/>
              <a:t>sektora</a:t>
            </a:r>
            <a:r>
              <a:rPr lang="en-GB" sz="2200" b="1" dirty="0" smtClean="0"/>
              <a:t> </a:t>
            </a:r>
            <a:r>
              <a:rPr lang="en-GB" sz="2200" b="1" dirty="0" err="1" smtClean="0"/>
              <a:t>finansów</a:t>
            </a:r>
            <a:r>
              <a:rPr lang="en-GB" sz="2200" b="1" dirty="0" smtClean="0"/>
              <a:t> </a:t>
            </a:r>
            <a:r>
              <a:rPr lang="en-GB" sz="2200" b="1" dirty="0" err="1" smtClean="0"/>
              <a:t>publicznych</a:t>
            </a:r>
            <a:r>
              <a:rPr lang="en-GB" sz="2200" b="1" dirty="0" smtClean="0"/>
              <a:t> w </a:t>
            </a:r>
            <a:r>
              <a:rPr lang="en-GB" sz="2200" b="1" dirty="0" err="1" smtClean="0"/>
              <a:t>rozumieniu</a:t>
            </a:r>
            <a:r>
              <a:rPr lang="en-GB" sz="2200" b="1" dirty="0" smtClean="0"/>
              <a:t> </a:t>
            </a:r>
            <a:r>
              <a:rPr lang="en-GB" sz="2200" b="1" dirty="0" err="1" smtClean="0"/>
              <a:t>przepisów</a:t>
            </a:r>
            <a:r>
              <a:rPr lang="en-GB" sz="2200" b="1" dirty="0" smtClean="0"/>
              <a:t> o </a:t>
            </a:r>
            <a:r>
              <a:rPr lang="en-GB" sz="2200" b="1" dirty="0" err="1" smtClean="0"/>
              <a:t>finansach</a:t>
            </a:r>
            <a:r>
              <a:rPr lang="en-GB" sz="2200" b="1" dirty="0" smtClean="0"/>
              <a:t> </a:t>
            </a:r>
            <a:r>
              <a:rPr lang="en-GB" sz="2200" b="1" dirty="0" err="1" smtClean="0"/>
              <a:t>publicznych</a:t>
            </a:r>
            <a:r>
              <a:rPr lang="en-GB" sz="2200" b="1" dirty="0" smtClean="0"/>
              <a:t>:</a:t>
            </a:r>
            <a:endParaRPr lang="pl-PL" sz="2200" b="1" dirty="0" smtClean="0"/>
          </a:p>
          <a:p>
            <a:pPr marL="774700" indent="-6667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000" dirty="0" smtClean="0"/>
              <a:t/>
            </a:r>
            <a:br>
              <a:rPr lang="en-GB" sz="2000" dirty="0" smtClean="0"/>
            </a:br>
            <a:r>
              <a:rPr lang="pl-PL" sz="2000" dirty="0" smtClean="0"/>
              <a:t>1</a:t>
            </a:r>
            <a:r>
              <a:rPr lang="en-GB" sz="2000" dirty="0" smtClean="0"/>
              <a:t>) </a:t>
            </a:r>
            <a:r>
              <a:rPr lang="en-GB" sz="2000" dirty="0" err="1" smtClean="0"/>
              <a:t>organy</a:t>
            </a:r>
            <a:r>
              <a:rPr lang="en-GB" sz="2000" dirty="0" smtClean="0"/>
              <a:t> </a:t>
            </a:r>
            <a:r>
              <a:rPr lang="en-GB" sz="2000" dirty="0" err="1" smtClean="0"/>
              <a:t>władzy</a:t>
            </a:r>
            <a:r>
              <a:rPr lang="en-GB" sz="2000" dirty="0" smtClean="0"/>
              <a:t> </a:t>
            </a:r>
            <a:r>
              <a:rPr lang="en-GB" sz="2000" dirty="0" err="1" smtClean="0"/>
              <a:t>publicznej</a:t>
            </a:r>
            <a:r>
              <a:rPr lang="en-GB" sz="2000" dirty="0" smtClean="0"/>
              <a:t> (</a:t>
            </a:r>
            <a:r>
              <a:rPr lang="en-GB" sz="2000" dirty="0" err="1" smtClean="0"/>
              <a:t>organy</a:t>
            </a:r>
            <a:r>
              <a:rPr lang="en-GB" sz="2000" dirty="0" smtClean="0"/>
              <a:t> </a:t>
            </a:r>
            <a:r>
              <a:rPr lang="en-GB" sz="2000" dirty="0" err="1" smtClean="0"/>
              <a:t>administracji</a:t>
            </a:r>
            <a:r>
              <a:rPr lang="en-GB" sz="2000" dirty="0" smtClean="0"/>
              <a:t> </a:t>
            </a:r>
            <a:r>
              <a:rPr lang="en-GB" sz="2000" dirty="0" err="1" smtClean="0"/>
              <a:t>rządowej</a:t>
            </a:r>
            <a:r>
              <a:rPr lang="en-GB" sz="2000" dirty="0" smtClean="0"/>
              <a:t>, </a:t>
            </a:r>
            <a:r>
              <a:rPr lang="en-GB" sz="2000" dirty="0" err="1" smtClean="0"/>
              <a:t>organy</a:t>
            </a:r>
            <a:r>
              <a:rPr lang="en-GB" sz="2000" dirty="0" smtClean="0"/>
              <a:t> </a:t>
            </a:r>
            <a:r>
              <a:rPr lang="en-GB" sz="2000" dirty="0" err="1" smtClean="0"/>
              <a:t>kontroli</a:t>
            </a:r>
            <a:r>
              <a:rPr lang="en-GB" sz="2000" dirty="0" smtClean="0"/>
              <a:t> </a:t>
            </a:r>
            <a:r>
              <a:rPr lang="en-GB" sz="2000" dirty="0" err="1" smtClean="0"/>
              <a:t>państwowej</a:t>
            </a:r>
            <a:r>
              <a:rPr lang="en-GB" sz="2000" dirty="0" smtClean="0"/>
              <a:t> </a:t>
            </a:r>
            <a:r>
              <a:rPr lang="en-GB" sz="2000" dirty="0" err="1" smtClean="0"/>
              <a:t>i</a:t>
            </a:r>
            <a:r>
              <a:rPr lang="en-GB" sz="2000" dirty="0" smtClean="0"/>
              <a:t> </a:t>
            </a:r>
            <a:r>
              <a:rPr lang="en-GB" sz="2000" dirty="0" err="1" smtClean="0"/>
              <a:t>ochrony</a:t>
            </a:r>
            <a:r>
              <a:rPr lang="en-GB" sz="2000" dirty="0" smtClean="0"/>
              <a:t> </a:t>
            </a:r>
            <a:r>
              <a:rPr lang="en-GB" sz="2000" dirty="0" err="1" smtClean="0"/>
              <a:t>prawa</a:t>
            </a:r>
            <a:r>
              <a:rPr lang="en-GB" sz="2000" dirty="0" smtClean="0"/>
              <a:t>, </a:t>
            </a:r>
            <a:r>
              <a:rPr lang="en-GB" sz="2000" dirty="0" err="1" smtClean="0"/>
              <a:t>sądy</a:t>
            </a:r>
            <a:r>
              <a:rPr lang="en-GB" sz="2000" dirty="0" smtClean="0"/>
              <a:t> </a:t>
            </a:r>
            <a:r>
              <a:rPr lang="en-GB" sz="2000" dirty="0" err="1" smtClean="0"/>
              <a:t>i</a:t>
            </a:r>
            <a:r>
              <a:rPr lang="en-GB" sz="2000" dirty="0" smtClean="0"/>
              <a:t> </a:t>
            </a:r>
            <a:r>
              <a:rPr lang="en-GB" sz="2000" dirty="0" err="1" smtClean="0"/>
              <a:t>trybunały</a:t>
            </a:r>
            <a:r>
              <a:rPr lang="en-GB" sz="2000" dirty="0" smtClean="0"/>
              <a:t>)</a:t>
            </a:r>
            <a:r>
              <a:rPr lang="pl-PL" sz="2000" dirty="0" smtClean="0"/>
              <a:t>;</a:t>
            </a:r>
            <a:r>
              <a:rPr lang="en-GB" sz="2000" dirty="0" smtClean="0"/>
              <a:t/>
            </a:r>
            <a:br>
              <a:rPr lang="en-GB" sz="2000" dirty="0" smtClean="0"/>
            </a:br>
            <a:r>
              <a:rPr lang="pl-PL" sz="2000" dirty="0" smtClean="0"/>
              <a:t>2</a:t>
            </a:r>
            <a:r>
              <a:rPr lang="en-GB" sz="2000" dirty="0" smtClean="0"/>
              <a:t>) </a:t>
            </a:r>
            <a:r>
              <a:rPr lang="en-GB" sz="2000" dirty="0" err="1" smtClean="0"/>
              <a:t>jednostki</a:t>
            </a:r>
            <a:r>
              <a:rPr lang="en-GB" sz="2000" dirty="0" smtClean="0"/>
              <a:t> </a:t>
            </a:r>
            <a:r>
              <a:rPr lang="en-GB" sz="2000" dirty="0" err="1" smtClean="0"/>
              <a:t>samorządu</a:t>
            </a:r>
            <a:r>
              <a:rPr lang="en-GB" sz="2000" dirty="0" smtClean="0"/>
              <a:t> </a:t>
            </a:r>
            <a:r>
              <a:rPr lang="en-GB" sz="2000" dirty="0" err="1" smtClean="0"/>
              <a:t>terytorialnego</a:t>
            </a:r>
            <a:r>
              <a:rPr lang="en-GB" sz="2000" dirty="0" smtClean="0"/>
              <a:t> </a:t>
            </a:r>
            <a:r>
              <a:rPr lang="pl-PL" sz="2000" dirty="0" smtClean="0"/>
              <a:t>oraz</a:t>
            </a:r>
            <a:r>
              <a:rPr lang="en-GB" sz="2000" dirty="0" smtClean="0"/>
              <a:t> </a:t>
            </a:r>
            <a:r>
              <a:rPr lang="en-GB" sz="2000" dirty="0" err="1" smtClean="0"/>
              <a:t>ich</a:t>
            </a:r>
            <a:r>
              <a:rPr lang="en-GB" sz="2000" dirty="0" smtClean="0"/>
              <a:t> </a:t>
            </a:r>
            <a:r>
              <a:rPr lang="en-GB" sz="2000" dirty="0" err="1" smtClean="0"/>
              <a:t>związki</a:t>
            </a:r>
            <a:r>
              <a:rPr lang="pl-PL" sz="2000" dirty="0" smtClean="0"/>
              <a:t>;</a:t>
            </a:r>
            <a:r>
              <a:rPr lang="en-GB" sz="2000" dirty="0" smtClean="0"/>
              <a:t/>
            </a:r>
            <a:br>
              <a:rPr lang="en-GB" sz="2000" dirty="0" smtClean="0"/>
            </a:br>
            <a:r>
              <a:rPr lang="pl-PL" sz="2000" dirty="0" smtClean="0"/>
              <a:t>2a) związki metropolitarne;</a:t>
            </a:r>
            <a:br>
              <a:rPr lang="pl-PL" sz="2000" dirty="0" smtClean="0"/>
            </a:br>
            <a:r>
              <a:rPr lang="pl-PL" sz="2000" dirty="0" smtClean="0"/>
              <a:t>3</a:t>
            </a:r>
            <a:r>
              <a:rPr lang="en-GB" sz="2000" dirty="0" smtClean="0"/>
              <a:t>) </a:t>
            </a:r>
            <a:r>
              <a:rPr lang="en-GB" sz="2000" dirty="0" err="1" smtClean="0"/>
              <a:t>jednostki</a:t>
            </a:r>
            <a:r>
              <a:rPr lang="en-GB" sz="2000" dirty="0" smtClean="0"/>
              <a:t> </a:t>
            </a:r>
            <a:r>
              <a:rPr lang="en-GB" sz="2000" dirty="0" err="1" smtClean="0"/>
              <a:t>budżetowe</a:t>
            </a:r>
            <a:r>
              <a:rPr lang="pl-PL" sz="2000" dirty="0" smtClean="0"/>
              <a:t>;</a:t>
            </a:r>
            <a:br>
              <a:rPr lang="pl-PL" sz="2000" dirty="0" smtClean="0"/>
            </a:br>
            <a:r>
              <a:rPr lang="pl-PL" sz="2000" dirty="0" smtClean="0"/>
              <a:t>4) samorządowe zakłady budżetowe;</a:t>
            </a:r>
            <a:br>
              <a:rPr lang="pl-PL" sz="2000" dirty="0" smtClean="0"/>
            </a:br>
            <a:r>
              <a:rPr lang="pl-PL" sz="2000" dirty="0" smtClean="0"/>
              <a:t>5) agencje wykonawcze;</a:t>
            </a:r>
            <a:br>
              <a:rPr lang="pl-PL" sz="2000" dirty="0" smtClean="0"/>
            </a:br>
            <a:r>
              <a:rPr lang="pl-PL" sz="2000" dirty="0" smtClean="0"/>
              <a:t>6) instytucje gospodarki budżetowej;</a:t>
            </a:r>
            <a:br>
              <a:rPr lang="pl-PL" sz="2000" dirty="0" smtClean="0"/>
            </a:br>
            <a:r>
              <a:rPr lang="pl-PL" sz="2000" dirty="0" smtClean="0"/>
              <a:t>7</a:t>
            </a:r>
            <a:r>
              <a:rPr lang="en-GB" sz="2000" dirty="0" smtClean="0"/>
              <a:t>) </a:t>
            </a:r>
            <a:r>
              <a:rPr lang="en-GB" sz="2000" dirty="0" err="1" smtClean="0"/>
              <a:t>państwowe</a:t>
            </a:r>
            <a:r>
              <a:rPr lang="en-GB" sz="2000" dirty="0" smtClean="0"/>
              <a:t> </a:t>
            </a:r>
            <a:r>
              <a:rPr lang="en-GB" sz="2000" dirty="0" err="1" smtClean="0"/>
              <a:t>fundusze</a:t>
            </a:r>
            <a:r>
              <a:rPr lang="en-GB" sz="2000" dirty="0" smtClean="0"/>
              <a:t> </a:t>
            </a:r>
            <a:r>
              <a:rPr lang="en-GB" sz="2000" dirty="0" err="1" smtClean="0"/>
              <a:t>celowe</a:t>
            </a:r>
            <a:r>
              <a:rPr lang="pl-PL" sz="2000" dirty="0" smtClean="0"/>
              <a:t>;</a:t>
            </a:r>
            <a:br>
              <a:rPr lang="pl-PL" sz="2000" dirty="0" smtClean="0"/>
            </a:br>
            <a:r>
              <a:rPr lang="pl-PL" sz="2000" dirty="0" smtClean="0"/>
              <a:t>8) ZUS i zarządzane przez niego fundusze oraz KRUS i fundusze zarządzane przez Prezesa KRUS;</a:t>
            </a:r>
            <a:br>
              <a:rPr lang="pl-PL" sz="2000" dirty="0" smtClean="0"/>
            </a:br>
            <a:r>
              <a:rPr lang="pl-PL" sz="2000" dirty="0" smtClean="0"/>
              <a:t>9) Narodowy Fundusz Zdrowia;</a:t>
            </a:r>
            <a:br>
              <a:rPr lang="pl-PL" sz="2000" dirty="0" smtClean="0"/>
            </a:br>
            <a:endParaRPr lang="en-GB" sz="2000" dirty="0" smtClean="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21</a:t>
            </a:fld>
            <a:endParaRPr lang="pl-PL" altLang="pl-PL" dirty="0">
              <a:solidFill>
                <a:schemeClr val="accent3">
                  <a:lumMod val="75000"/>
                </a:schemeClr>
              </a:solidFill>
            </a:endParaRPr>
          </a:p>
        </p:txBody>
      </p:sp>
      <p:sp>
        <p:nvSpPr>
          <p:cNvPr id="7" name="TextBox 1"/>
          <p:cNvSpPr txBox="1"/>
          <p:nvPr/>
        </p:nvSpPr>
        <p:spPr>
          <a:xfrm>
            <a:off x="251520" y="719610"/>
            <a:ext cx="5112568" cy="134395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ZAMAWIAJĄCY W ROZUMIENIU PZP</a:t>
            </a:r>
          </a:p>
          <a:p>
            <a:endParaRPr lang="pl-PL" sz="3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632700" cy="3619452"/>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774700" indent="-666750" defTabSz="449263">
              <a:lnSpc>
                <a:spcPct val="80000"/>
              </a:lnSpc>
              <a:buClr>
                <a:schemeClr val="tx1"/>
              </a:buClr>
              <a:buSzPct val="100000"/>
              <a:buFont typeface="StarSymbol"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200" b="1" dirty="0" smtClean="0"/>
          </a:p>
          <a:p>
            <a:pPr marL="774700" indent="-666750" defTabSz="449263">
              <a:lnSpc>
                <a:spcPct val="80000"/>
              </a:lnSpc>
              <a:buClr>
                <a:schemeClr val="tx1"/>
              </a:buClr>
              <a:buSzPct val="100000"/>
              <a:buFont typeface="StarSymbol"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b="1" dirty="0" err="1" smtClean="0"/>
              <a:t>Jednostki</a:t>
            </a:r>
            <a:r>
              <a:rPr lang="en-GB" sz="2200" b="1" dirty="0" smtClean="0"/>
              <a:t> </a:t>
            </a:r>
            <a:r>
              <a:rPr lang="en-GB" sz="2200" b="1" dirty="0" err="1" smtClean="0"/>
              <a:t>sektora</a:t>
            </a:r>
            <a:r>
              <a:rPr lang="en-GB" sz="2200" b="1" dirty="0" smtClean="0"/>
              <a:t> </a:t>
            </a:r>
            <a:r>
              <a:rPr lang="en-GB" sz="2200" b="1" dirty="0" err="1" smtClean="0"/>
              <a:t>finansów</a:t>
            </a:r>
            <a:r>
              <a:rPr lang="en-GB" sz="2200" b="1" dirty="0" smtClean="0"/>
              <a:t> </a:t>
            </a:r>
            <a:r>
              <a:rPr lang="en-GB" sz="2200" b="1" dirty="0" err="1" smtClean="0"/>
              <a:t>publicznych</a:t>
            </a:r>
            <a:r>
              <a:rPr lang="en-GB" sz="2200" b="1" dirty="0" smtClean="0"/>
              <a:t> w </a:t>
            </a:r>
            <a:r>
              <a:rPr lang="en-GB" sz="2200" b="1" dirty="0" err="1" smtClean="0"/>
              <a:t>rozumieniu</a:t>
            </a:r>
            <a:r>
              <a:rPr lang="en-GB" sz="2200" b="1" dirty="0" smtClean="0"/>
              <a:t> </a:t>
            </a:r>
            <a:r>
              <a:rPr lang="en-GB" sz="2200" b="1" dirty="0" err="1" smtClean="0"/>
              <a:t>przepisów</a:t>
            </a:r>
            <a:r>
              <a:rPr lang="en-GB" sz="2200" b="1" dirty="0" smtClean="0"/>
              <a:t> o </a:t>
            </a:r>
            <a:r>
              <a:rPr lang="en-GB" sz="2200" b="1" dirty="0" err="1" smtClean="0"/>
              <a:t>finansach</a:t>
            </a:r>
            <a:r>
              <a:rPr lang="en-GB" sz="2200" b="1" dirty="0" smtClean="0"/>
              <a:t> </a:t>
            </a:r>
            <a:r>
              <a:rPr lang="en-GB" sz="2200" b="1" dirty="0" err="1" smtClean="0"/>
              <a:t>publicznych</a:t>
            </a:r>
            <a:r>
              <a:rPr lang="en-GB" sz="2200" b="1" dirty="0" smtClean="0"/>
              <a:t>:</a:t>
            </a:r>
            <a:r>
              <a:rPr lang="en-GB" sz="2000" dirty="0" smtClean="0"/>
              <a:t/>
            </a:r>
            <a:br>
              <a:rPr lang="en-GB" sz="2000" dirty="0" smtClean="0"/>
            </a:br>
            <a:r>
              <a:rPr lang="pl-PL" sz="2000" dirty="0" smtClean="0"/>
              <a:t/>
            </a:r>
            <a:br>
              <a:rPr lang="pl-PL" sz="2000" dirty="0" smtClean="0"/>
            </a:br>
            <a:r>
              <a:rPr lang="pl-PL" sz="2000" dirty="0" smtClean="0"/>
              <a:t>10) samodzielne publiczne zakłady opieki zdrowotnej;</a:t>
            </a:r>
            <a:r>
              <a:rPr lang="en-GB" sz="2000" dirty="0" smtClean="0"/>
              <a:t/>
            </a:r>
            <a:br>
              <a:rPr lang="en-GB" sz="2000" dirty="0" smtClean="0"/>
            </a:br>
            <a:r>
              <a:rPr lang="pl-PL" sz="2000" dirty="0" smtClean="0"/>
              <a:t>11) uczelnie publiczne;</a:t>
            </a:r>
            <a:br>
              <a:rPr lang="pl-PL" sz="2000" dirty="0" smtClean="0"/>
            </a:br>
            <a:r>
              <a:rPr lang="pl-PL" sz="2000" dirty="0" smtClean="0"/>
              <a:t>12) Polska Akademia Nauk i tworzone przez nią jednostki organizacyjne;</a:t>
            </a:r>
            <a:r>
              <a:rPr lang="en-GB" sz="2000" dirty="0" smtClean="0"/>
              <a:t/>
            </a:r>
            <a:br>
              <a:rPr lang="en-GB" sz="2000" dirty="0" smtClean="0"/>
            </a:br>
            <a:r>
              <a:rPr lang="pl-PL" sz="2000" dirty="0" smtClean="0"/>
              <a:t>13) państwowe i samorządowe instytucje kultury oraz państwowe instytucje kultury;</a:t>
            </a:r>
            <a:br>
              <a:rPr lang="pl-PL" sz="2000" dirty="0" smtClean="0"/>
            </a:br>
            <a:r>
              <a:rPr lang="pl-PL" sz="2000" dirty="0" smtClean="0"/>
              <a:t>14) inne państwowe lub samorządowe osoby prawne utworzone na podstawie odrębnych ustaw w celu wykonywania zadań publicznych, z wyłączeniem przedsiębiorstw, instytutów badawczych, banków  i spółek prawa handlowego.</a:t>
            </a:r>
            <a:endParaRPr lang="en-GB" sz="2000" dirty="0" smtClean="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22</a:t>
            </a:fld>
            <a:endParaRPr lang="pl-PL" altLang="pl-PL" dirty="0">
              <a:solidFill>
                <a:schemeClr val="accent3">
                  <a:lumMod val="75000"/>
                </a:schemeClr>
              </a:solidFill>
            </a:endParaRPr>
          </a:p>
        </p:txBody>
      </p:sp>
      <p:sp>
        <p:nvSpPr>
          <p:cNvPr id="7" name="TextBox 1"/>
          <p:cNvSpPr txBox="1"/>
          <p:nvPr/>
        </p:nvSpPr>
        <p:spPr>
          <a:xfrm>
            <a:off x="251520" y="719610"/>
            <a:ext cx="5112568" cy="134395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ZAMAWIAJĄCY W ROZUMIENIU PZP</a:t>
            </a:r>
          </a:p>
          <a:p>
            <a:endParaRPr lang="pl-PL" sz="3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484784"/>
            <a:ext cx="7632700" cy="493981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774700" indent="-666750" defTabSz="449263">
              <a:lnSpc>
                <a:spcPct val="90000"/>
              </a:lnSpc>
              <a:buClr>
                <a:schemeClr val="tx1"/>
              </a:buClr>
              <a:buSzPct val="100000"/>
              <a:buFont typeface="StarSymbol" charset="0"/>
              <a:buAutoNum type="arabicPeriod" startAt="2"/>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pl-PL" sz="2000" b="1" dirty="0" err="1" smtClean="0"/>
              <a:t>Inne</a:t>
            </a:r>
            <a:r>
              <a:rPr lang="en-GB" altLang="pl-PL" sz="2000" b="1" dirty="0" smtClean="0"/>
              <a:t>, </a:t>
            </a:r>
            <a:r>
              <a:rPr lang="en-GB" altLang="pl-PL" sz="2000" b="1" dirty="0" err="1" smtClean="0"/>
              <a:t>niż</a:t>
            </a:r>
            <a:r>
              <a:rPr lang="en-GB" altLang="pl-PL" sz="2000" b="1" dirty="0" smtClean="0"/>
              <a:t> </a:t>
            </a:r>
            <a:r>
              <a:rPr lang="en-GB" altLang="pl-PL" sz="2000" b="1" dirty="0" err="1" smtClean="0"/>
              <a:t>określone</a:t>
            </a:r>
            <a:r>
              <a:rPr lang="en-GB" altLang="pl-PL" sz="2000" b="1" dirty="0" smtClean="0"/>
              <a:t> w </a:t>
            </a:r>
            <a:r>
              <a:rPr lang="en-GB" altLang="pl-PL" sz="2000" b="1" dirty="0" err="1" smtClean="0"/>
              <a:t>pkt</a:t>
            </a:r>
            <a:r>
              <a:rPr lang="en-GB" altLang="pl-PL" sz="2000" b="1" dirty="0" smtClean="0"/>
              <a:t> 1, </a:t>
            </a:r>
            <a:r>
              <a:rPr lang="en-GB" altLang="pl-PL" sz="2000" b="1" dirty="0" err="1" smtClean="0"/>
              <a:t>państwowe</a:t>
            </a:r>
            <a:r>
              <a:rPr lang="en-GB" altLang="pl-PL" sz="2000" b="1" dirty="0" smtClean="0"/>
              <a:t>  </a:t>
            </a:r>
            <a:r>
              <a:rPr lang="en-GB" altLang="pl-PL" sz="2000" b="1" dirty="0" err="1" smtClean="0"/>
              <a:t>jednostki</a:t>
            </a:r>
            <a:r>
              <a:rPr lang="en-GB" altLang="pl-PL" sz="2000" b="1" dirty="0" smtClean="0"/>
              <a:t> </a:t>
            </a:r>
            <a:r>
              <a:rPr lang="en-GB" altLang="pl-PL" sz="2000" b="1" dirty="0" err="1" smtClean="0"/>
              <a:t>organizacyjne</a:t>
            </a:r>
            <a:r>
              <a:rPr lang="en-GB" altLang="pl-PL" sz="2000" b="1" dirty="0" smtClean="0"/>
              <a:t> </a:t>
            </a:r>
            <a:r>
              <a:rPr lang="en-GB" altLang="pl-PL" sz="2000" b="1" dirty="0" err="1" smtClean="0"/>
              <a:t>nieposiadające</a:t>
            </a:r>
            <a:r>
              <a:rPr lang="en-GB" altLang="pl-PL" sz="2000" b="1" dirty="0" smtClean="0"/>
              <a:t> </a:t>
            </a:r>
            <a:r>
              <a:rPr lang="en-GB" altLang="pl-PL" sz="2000" b="1" dirty="0" err="1" smtClean="0"/>
              <a:t>osobowości</a:t>
            </a:r>
            <a:r>
              <a:rPr lang="en-GB" altLang="pl-PL" sz="2000" b="1" dirty="0" smtClean="0"/>
              <a:t> </a:t>
            </a:r>
            <a:r>
              <a:rPr lang="en-GB" altLang="pl-PL" sz="2000" b="1" dirty="0" err="1" smtClean="0"/>
              <a:t>prawnej</a:t>
            </a:r>
            <a:r>
              <a:rPr lang="pl-PL" altLang="pl-PL" sz="2000" b="1" dirty="0" smtClean="0"/>
              <a:t/>
            </a:r>
            <a:br>
              <a:rPr lang="pl-PL" altLang="pl-PL" sz="2000" b="1" dirty="0" smtClean="0"/>
            </a:br>
            <a:endParaRPr lang="en-GB" altLang="pl-PL" sz="1000" i="1" dirty="0" smtClean="0"/>
          </a:p>
          <a:p>
            <a:pPr marL="774700" indent="-666750" defTabSz="449263">
              <a:lnSpc>
                <a:spcPct val="90000"/>
              </a:lnSpc>
              <a:buClr>
                <a:schemeClr val="tx1"/>
              </a:buClr>
              <a:buSzPct val="100000"/>
              <a:buFont typeface="StarSymbol" charset="0"/>
              <a:buAutoNum type="arabicPeriod" startAt="2"/>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altLang="pl-PL" sz="2000" b="1" dirty="0" smtClean="0"/>
              <a:t>P</a:t>
            </a:r>
            <a:r>
              <a:rPr lang="en-GB" altLang="pl-PL" sz="2000" b="1" dirty="0" err="1" smtClean="0"/>
              <a:t>odmioty</a:t>
            </a:r>
            <a:r>
              <a:rPr lang="en-GB" altLang="pl-PL" sz="2000" b="1" dirty="0" smtClean="0"/>
              <a:t> </a:t>
            </a:r>
            <a:r>
              <a:rPr lang="en-GB" altLang="pl-PL" sz="2000" b="1" dirty="0" err="1" smtClean="0"/>
              <a:t>prawa</a:t>
            </a:r>
            <a:r>
              <a:rPr lang="en-GB" altLang="pl-PL" sz="2000" b="1" dirty="0" smtClean="0"/>
              <a:t> </a:t>
            </a:r>
            <a:r>
              <a:rPr lang="en-GB" altLang="pl-PL" sz="2000" b="1" dirty="0" err="1" smtClean="0"/>
              <a:t>publicznego</a:t>
            </a:r>
            <a:r>
              <a:rPr lang="en-GB" altLang="pl-PL" sz="2000" dirty="0" smtClean="0"/>
              <a:t> – </a:t>
            </a:r>
            <a:r>
              <a:rPr lang="en-GB" altLang="pl-PL" sz="2000" dirty="0" err="1" smtClean="0"/>
              <a:t>inne</a:t>
            </a:r>
            <a:r>
              <a:rPr lang="en-GB" altLang="pl-PL" sz="2000" dirty="0" smtClean="0"/>
              <a:t> </a:t>
            </a:r>
            <a:r>
              <a:rPr lang="en-GB" altLang="pl-PL" sz="2000" dirty="0" err="1" smtClean="0"/>
              <a:t>niż</a:t>
            </a:r>
            <a:r>
              <a:rPr lang="en-GB" altLang="pl-PL" sz="2000" dirty="0" smtClean="0"/>
              <a:t> w </a:t>
            </a:r>
            <a:r>
              <a:rPr lang="en-GB" altLang="pl-PL" sz="2000" dirty="0" err="1" smtClean="0"/>
              <a:t>pkt</a:t>
            </a:r>
            <a:r>
              <a:rPr lang="en-GB" altLang="pl-PL" sz="2000" dirty="0" smtClean="0"/>
              <a:t> 1 </a:t>
            </a:r>
            <a:r>
              <a:rPr lang="en-GB" altLang="pl-PL" sz="2000" dirty="0" err="1" smtClean="0"/>
              <a:t>osoby</a:t>
            </a:r>
            <a:r>
              <a:rPr lang="en-GB" altLang="pl-PL" sz="2000" dirty="0" smtClean="0"/>
              <a:t> </a:t>
            </a:r>
            <a:r>
              <a:rPr lang="en-GB" altLang="pl-PL" sz="2000" dirty="0" err="1" smtClean="0"/>
              <a:t>prawne</a:t>
            </a:r>
            <a:r>
              <a:rPr lang="en-GB" altLang="pl-PL" sz="2000" dirty="0" smtClean="0"/>
              <a:t>:</a:t>
            </a:r>
            <a:br>
              <a:rPr lang="en-GB" altLang="pl-PL" sz="2000" dirty="0" smtClean="0"/>
            </a:br>
            <a:r>
              <a:rPr lang="en-GB" altLang="pl-PL" sz="2000" dirty="0" smtClean="0"/>
              <a:t>1) </a:t>
            </a:r>
            <a:r>
              <a:rPr lang="en-GB" altLang="pl-PL" sz="2000" dirty="0" err="1" smtClean="0"/>
              <a:t>utworzone</a:t>
            </a:r>
            <a:r>
              <a:rPr lang="en-GB" altLang="pl-PL" sz="2000" dirty="0" smtClean="0"/>
              <a:t> w </a:t>
            </a:r>
            <a:r>
              <a:rPr lang="en-GB" altLang="pl-PL" sz="2000" dirty="0" err="1" smtClean="0"/>
              <a:t>szczególnym</a:t>
            </a:r>
            <a:r>
              <a:rPr lang="en-GB" altLang="pl-PL" sz="2000" dirty="0" smtClean="0"/>
              <a:t> </a:t>
            </a:r>
            <a:r>
              <a:rPr lang="en-GB" altLang="pl-PL" sz="2000" dirty="0" err="1" smtClean="0"/>
              <a:t>celu</a:t>
            </a:r>
            <a:r>
              <a:rPr lang="en-GB" altLang="pl-PL" sz="2000" dirty="0" smtClean="0"/>
              <a:t> </a:t>
            </a:r>
            <a:r>
              <a:rPr lang="en-GB" altLang="pl-PL" sz="2000" dirty="0" err="1" smtClean="0"/>
              <a:t>zaspokajania</a:t>
            </a:r>
            <a:r>
              <a:rPr lang="en-GB" altLang="pl-PL" sz="2000" dirty="0" smtClean="0"/>
              <a:t> </a:t>
            </a:r>
            <a:r>
              <a:rPr lang="en-GB" altLang="pl-PL" sz="2000" dirty="0" err="1" smtClean="0"/>
              <a:t>potrzeb</a:t>
            </a:r>
            <a:r>
              <a:rPr lang="en-GB" altLang="pl-PL" sz="2000" dirty="0" smtClean="0"/>
              <a:t> o </a:t>
            </a:r>
            <a:r>
              <a:rPr lang="en-GB" altLang="pl-PL" sz="2000" dirty="0" err="1" smtClean="0"/>
              <a:t>charakterze</a:t>
            </a:r>
            <a:r>
              <a:rPr lang="en-GB" altLang="pl-PL" sz="2000" dirty="0" smtClean="0"/>
              <a:t> </a:t>
            </a:r>
            <a:r>
              <a:rPr lang="en-GB" altLang="pl-PL" sz="2000" dirty="0" err="1" smtClean="0"/>
              <a:t>powszechnym</a:t>
            </a:r>
            <a:r>
              <a:rPr lang="en-GB" altLang="pl-PL" sz="2000" dirty="0" smtClean="0"/>
              <a:t> </a:t>
            </a:r>
            <a:br>
              <a:rPr lang="en-GB" altLang="pl-PL" sz="2000" dirty="0" smtClean="0"/>
            </a:br>
            <a:r>
              <a:rPr lang="en-GB" altLang="pl-PL" sz="2000" dirty="0" smtClean="0"/>
              <a:t>2) </a:t>
            </a:r>
            <a:r>
              <a:rPr lang="en-GB" altLang="pl-PL" sz="2000" dirty="0" err="1" smtClean="0"/>
              <a:t>niemające</a:t>
            </a:r>
            <a:r>
              <a:rPr lang="en-GB" altLang="pl-PL" sz="2000" dirty="0" smtClean="0"/>
              <a:t> </a:t>
            </a:r>
            <a:r>
              <a:rPr lang="en-GB" altLang="pl-PL" sz="2000" dirty="0" err="1" smtClean="0"/>
              <a:t>charakteru</a:t>
            </a:r>
            <a:r>
              <a:rPr lang="en-GB" altLang="pl-PL" sz="2000" dirty="0" smtClean="0"/>
              <a:t> </a:t>
            </a:r>
            <a:r>
              <a:rPr lang="en-GB" altLang="pl-PL" sz="2000" dirty="0" err="1" smtClean="0"/>
              <a:t>przemysłowego</a:t>
            </a:r>
            <a:r>
              <a:rPr lang="en-GB" altLang="pl-PL" sz="2000" dirty="0" smtClean="0"/>
              <a:t> </a:t>
            </a:r>
            <a:r>
              <a:rPr lang="en-GB" altLang="pl-PL" sz="2000" dirty="0" err="1" smtClean="0"/>
              <a:t>ani</a:t>
            </a:r>
            <a:r>
              <a:rPr lang="en-GB" altLang="pl-PL" sz="2000" dirty="0" smtClean="0"/>
              <a:t> </a:t>
            </a:r>
            <a:r>
              <a:rPr lang="en-GB" altLang="pl-PL" sz="2000" dirty="0" err="1" smtClean="0"/>
              <a:t>handlowego</a:t>
            </a:r>
            <a:r>
              <a:rPr lang="en-GB" altLang="pl-PL" sz="2000" dirty="0" smtClean="0"/>
              <a:t/>
            </a:r>
            <a:br>
              <a:rPr lang="en-GB" altLang="pl-PL" sz="2000" dirty="0" smtClean="0"/>
            </a:br>
            <a:r>
              <a:rPr lang="en-GB" altLang="pl-PL" sz="2000" dirty="0" smtClean="0"/>
              <a:t>3) w </a:t>
            </a:r>
            <a:r>
              <a:rPr lang="en-GB" altLang="pl-PL" sz="2000" dirty="0" err="1" smtClean="0"/>
              <a:t>których</a:t>
            </a:r>
            <a:r>
              <a:rPr lang="en-GB" altLang="pl-PL" sz="2000" dirty="0" smtClean="0"/>
              <a:t> </a:t>
            </a:r>
            <a:r>
              <a:rPr lang="en-GB" altLang="pl-PL" sz="2000" dirty="0" err="1" smtClean="0"/>
              <a:t>podmioty</a:t>
            </a:r>
            <a:r>
              <a:rPr lang="en-GB" altLang="pl-PL" sz="2000" dirty="0" smtClean="0"/>
              <a:t> </a:t>
            </a:r>
            <a:r>
              <a:rPr lang="en-GB" altLang="pl-PL" sz="2000" dirty="0" err="1" smtClean="0"/>
              <a:t>wyszczególnione</a:t>
            </a:r>
            <a:r>
              <a:rPr lang="en-GB" altLang="pl-PL" sz="2000" dirty="0" smtClean="0"/>
              <a:t> w </a:t>
            </a:r>
            <a:r>
              <a:rPr lang="en-GB" altLang="pl-PL" sz="2000" dirty="0" err="1" smtClean="0"/>
              <a:t>pkt</a:t>
            </a:r>
            <a:r>
              <a:rPr lang="en-GB" altLang="pl-PL" sz="2000" dirty="0" smtClean="0"/>
              <a:t> 1 </a:t>
            </a:r>
            <a:r>
              <a:rPr lang="en-GB" altLang="pl-PL" sz="2000" dirty="0" err="1" smtClean="0"/>
              <a:t>i</a:t>
            </a:r>
            <a:r>
              <a:rPr lang="en-GB" altLang="pl-PL" sz="2000" dirty="0" smtClean="0"/>
              <a:t> 2</a:t>
            </a:r>
            <a:r>
              <a:rPr lang="pl-PL" altLang="pl-PL" sz="2000" dirty="0" smtClean="0"/>
              <a:t> </a:t>
            </a:r>
            <a:r>
              <a:rPr lang="pl-PL" altLang="pl-PL" sz="2000" i="1" dirty="0" smtClean="0"/>
              <a:t>(art.3 ust.1 </a:t>
            </a:r>
            <a:r>
              <a:rPr lang="pl-PL" altLang="pl-PL" sz="2000" i="1" dirty="0" err="1" smtClean="0"/>
              <a:t>pzp</a:t>
            </a:r>
            <a:r>
              <a:rPr lang="pl-PL" altLang="pl-PL" sz="2000" i="1" dirty="0" smtClean="0"/>
              <a:t>)</a:t>
            </a:r>
            <a:r>
              <a:rPr lang="en-GB" altLang="pl-PL" sz="2000" dirty="0" smtClean="0"/>
              <a:t>, </a:t>
            </a:r>
            <a:r>
              <a:rPr lang="en-GB" altLang="pl-PL" sz="2000" dirty="0" err="1" smtClean="0"/>
              <a:t>pojedyńczo</a:t>
            </a:r>
            <a:r>
              <a:rPr lang="en-GB" altLang="pl-PL" sz="2000" dirty="0" smtClean="0"/>
              <a:t> </a:t>
            </a:r>
            <a:r>
              <a:rPr lang="en-GB" altLang="pl-PL" sz="2000" dirty="0" err="1" smtClean="0"/>
              <a:t>lub</a:t>
            </a:r>
            <a:r>
              <a:rPr lang="en-GB" altLang="pl-PL" sz="2000" dirty="0" smtClean="0"/>
              <a:t> </a:t>
            </a:r>
            <a:r>
              <a:rPr lang="en-GB" altLang="pl-PL" sz="2000" dirty="0" err="1" smtClean="0"/>
              <a:t>wspólnie</a:t>
            </a:r>
            <a:r>
              <a:rPr lang="en-GB" altLang="pl-PL" sz="2000" dirty="0" smtClean="0"/>
              <a:t>, </a:t>
            </a:r>
            <a:r>
              <a:rPr lang="en-GB" altLang="pl-PL" sz="2000" dirty="0" err="1" smtClean="0"/>
              <a:t>bezpośrednio</a:t>
            </a:r>
            <a:r>
              <a:rPr lang="en-GB" altLang="pl-PL" sz="2000" dirty="0" smtClean="0"/>
              <a:t> </a:t>
            </a:r>
            <a:r>
              <a:rPr lang="en-GB" altLang="pl-PL" sz="2000" dirty="0" err="1" smtClean="0"/>
              <a:t>lub</a:t>
            </a:r>
            <a:r>
              <a:rPr lang="en-GB" altLang="pl-PL" sz="2000" dirty="0" smtClean="0"/>
              <a:t> </a:t>
            </a:r>
            <a:r>
              <a:rPr lang="en-GB" altLang="pl-PL" sz="2000" dirty="0" err="1" smtClean="0"/>
              <a:t>pośrednio</a:t>
            </a:r>
            <a:r>
              <a:rPr lang="en-GB" altLang="pl-PL" sz="2000" dirty="0" smtClean="0"/>
              <a:t> </a:t>
            </a:r>
            <a:r>
              <a:rPr lang="en-GB" altLang="pl-PL" sz="2000" dirty="0" err="1" smtClean="0"/>
              <a:t>przez</a:t>
            </a:r>
            <a:r>
              <a:rPr lang="en-GB" altLang="pl-PL" sz="2000" dirty="0" smtClean="0"/>
              <a:t> </a:t>
            </a:r>
            <a:r>
              <a:rPr lang="en-GB" altLang="pl-PL" sz="2000" dirty="0" err="1" smtClean="0"/>
              <a:t>inny</a:t>
            </a:r>
            <a:r>
              <a:rPr lang="en-GB" altLang="pl-PL" sz="2000" dirty="0" smtClean="0"/>
              <a:t> </a:t>
            </a:r>
            <a:r>
              <a:rPr lang="en-GB" altLang="pl-PL" sz="2000" dirty="0" err="1" smtClean="0"/>
              <a:t>podmiot</a:t>
            </a:r>
            <a:r>
              <a:rPr lang="en-GB" altLang="pl-PL" sz="2000" dirty="0" smtClean="0"/>
              <a:t>:</a:t>
            </a:r>
            <a:br>
              <a:rPr lang="en-GB" altLang="pl-PL" sz="2000" dirty="0" smtClean="0"/>
            </a:br>
            <a:r>
              <a:rPr lang="pl-PL" altLang="pl-PL" sz="2000" dirty="0" smtClean="0"/>
              <a:t>	</a:t>
            </a:r>
            <a:r>
              <a:rPr lang="en-GB" altLang="pl-PL" sz="2000" dirty="0" smtClean="0"/>
              <a:t>a) </a:t>
            </a:r>
            <a:r>
              <a:rPr lang="en-GB" altLang="pl-PL" sz="2000" dirty="0" err="1" smtClean="0"/>
              <a:t>finansują</a:t>
            </a:r>
            <a:r>
              <a:rPr lang="en-GB" altLang="pl-PL" sz="2000" dirty="0" smtClean="0"/>
              <a:t> je w </a:t>
            </a:r>
            <a:r>
              <a:rPr lang="en-GB" altLang="pl-PL" sz="2000" dirty="0" err="1" smtClean="0"/>
              <a:t>ponad</a:t>
            </a:r>
            <a:r>
              <a:rPr lang="en-GB" altLang="pl-PL" sz="2000" dirty="0" smtClean="0"/>
              <a:t> 50%, </a:t>
            </a:r>
            <a:r>
              <a:rPr lang="en-GB" altLang="pl-PL" sz="2000" dirty="0" err="1" smtClean="0"/>
              <a:t>lub</a:t>
            </a:r>
            <a:r>
              <a:rPr lang="en-GB" altLang="pl-PL" sz="2000" dirty="0" smtClean="0"/>
              <a:t/>
            </a:r>
            <a:br>
              <a:rPr lang="en-GB" altLang="pl-PL" sz="2000" dirty="0" smtClean="0"/>
            </a:br>
            <a:r>
              <a:rPr lang="en-GB" altLang="pl-PL" sz="2000" dirty="0" smtClean="0"/>
              <a:t>	b) </a:t>
            </a:r>
            <a:r>
              <a:rPr lang="en-GB" altLang="pl-PL" sz="2000" dirty="0" err="1" smtClean="0"/>
              <a:t>posiadają</a:t>
            </a:r>
            <a:r>
              <a:rPr lang="en-GB" altLang="pl-PL" sz="2000" dirty="0" smtClean="0"/>
              <a:t> </a:t>
            </a:r>
            <a:r>
              <a:rPr lang="en-GB" altLang="pl-PL" sz="2000" dirty="0" err="1" smtClean="0"/>
              <a:t>ponad</a:t>
            </a:r>
            <a:r>
              <a:rPr lang="en-GB" altLang="pl-PL" sz="2000" dirty="0" smtClean="0"/>
              <a:t> </a:t>
            </a:r>
            <a:r>
              <a:rPr lang="en-GB" altLang="pl-PL" sz="2000" dirty="0" err="1" smtClean="0"/>
              <a:t>połowę</a:t>
            </a:r>
            <a:r>
              <a:rPr lang="en-GB" altLang="pl-PL" sz="2000" dirty="0" smtClean="0"/>
              <a:t> </a:t>
            </a:r>
            <a:r>
              <a:rPr lang="en-GB" altLang="pl-PL" sz="2000" dirty="0" err="1" smtClean="0"/>
              <a:t>udziałów</a:t>
            </a:r>
            <a:r>
              <a:rPr lang="en-GB" altLang="pl-PL" sz="2000" dirty="0" smtClean="0"/>
              <a:t> </a:t>
            </a:r>
            <a:r>
              <a:rPr lang="en-GB" altLang="pl-PL" sz="2000" dirty="0" err="1" smtClean="0"/>
              <a:t>albo</a:t>
            </a:r>
            <a:r>
              <a:rPr lang="en-GB" altLang="pl-PL" sz="2000" dirty="0" smtClean="0"/>
              <a:t> </a:t>
            </a:r>
            <a:r>
              <a:rPr lang="en-GB" altLang="pl-PL" sz="2000" dirty="0" err="1" smtClean="0"/>
              <a:t>akcji</a:t>
            </a:r>
            <a:r>
              <a:rPr lang="en-GB" altLang="pl-PL" sz="2000" dirty="0" smtClean="0"/>
              <a:t>, </a:t>
            </a:r>
            <a:r>
              <a:rPr lang="en-GB" altLang="pl-PL" sz="2000" dirty="0" err="1" smtClean="0"/>
              <a:t>lub</a:t>
            </a:r>
            <a:r>
              <a:rPr lang="en-GB" altLang="pl-PL" sz="2000" dirty="0" smtClean="0"/>
              <a:t/>
            </a:r>
            <a:br>
              <a:rPr lang="en-GB" altLang="pl-PL" sz="2000" dirty="0" smtClean="0"/>
            </a:br>
            <a:r>
              <a:rPr lang="en-GB" altLang="pl-PL" sz="2000" dirty="0" smtClean="0"/>
              <a:t>	c) </a:t>
            </a:r>
            <a:r>
              <a:rPr lang="en-GB" altLang="pl-PL" sz="2000" dirty="0" err="1" smtClean="0"/>
              <a:t>sprawują</a:t>
            </a:r>
            <a:r>
              <a:rPr lang="en-GB" altLang="pl-PL" sz="2000" dirty="0" smtClean="0"/>
              <a:t> </a:t>
            </a:r>
            <a:r>
              <a:rPr lang="en-GB" altLang="pl-PL" sz="2000" dirty="0" err="1" smtClean="0"/>
              <a:t>nadzór</a:t>
            </a:r>
            <a:r>
              <a:rPr lang="en-GB" altLang="pl-PL" sz="2000" dirty="0" smtClean="0"/>
              <a:t> </a:t>
            </a:r>
            <a:r>
              <a:rPr lang="en-GB" altLang="pl-PL" sz="2000" dirty="0" err="1" smtClean="0"/>
              <a:t>nad</a:t>
            </a:r>
            <a:r>
              <a:rPr lang="en-GB" altLang="pl-PL" sz="2000" dirty="0" smtClean="0"/>
              <a:t> </a:t>
            </a:r>
            <a:r>
              <a:rPr lang="en-GB" altLang="pl-PL" sz="2000" dirty="0" err="1" smtClean="0"/>
              <a:t>organem</a:t>
            </a:r>
            <a:r>
              <a:rPr lang="en-GB" altLang="pl-PL" sz="2000" dirty="0" smtClean="0"/>
              <a:t> </a:t>
            </a:r>
            <a:r>
              <a:rPr lang="en-GB" altLang="pl-PL" sz="2000" dirty="0" err="1" smtClean="0"/>
              <a:t>zarządzającym</a:t>
            </a:r>
            <a:r>
              <a:rPr lang="en-GB" altLang="pl-PL" sz="2000" dirty="0" smtClean="0"/>
              <a:t>, </a:t>
            </a:r>
            <a:r>
              <a:rPr lang="en-GB" altLang="pl-PL" sz="2000" dirty="0" err="1" smtClean="0"/>
              <a:t>lub</a:t>
            </a:r>
            <a:r>
              <a:rPr lang="en-GB" altLang="pl-PL" sz="2000" dirty="0" smtClean="0"/>
              <a:t/>
            </a:r>
            <a:br>
              <a:rPr lang="en-GB" altLang="pl-PL" sz="2000" dirty="0" smtClean="0"/>
            </a:br>
            <a:r>
              <a:rPr lang="en-GB" altLang="pl-PL" sz="2000" dirty="0" smtClean="0"/>
              <a:t>	d) </a:t>
            </a:r>
            <a:r>
              <a:rPr lang="en-GB" altLang="pl-PL" sz="2000" dirty="0" err="1" smtClean="0"/>
              <a:t>mają</a:t>
            </a:r>
            <a:r>
              <a:rPr lang="en-GB" altLang="pl-PL" sz="2000" dirty="0" smtClean="0"/>
              <a:t> </a:t>
            </a:r>
            <a:r>
              <a:rPr lang="en-GB" altLang="pl-PL" sz="2000" dirty="0" err="1" smtClean="0"/>
              <a:t>prawo</a:t>
            </a:r>
            <a:r>
              <a:rPr lang="en-GB" altLang="pl-PL" sz="2000" dirty="0" smtClean="0"/>
              <a:t> do </a:t>
            </a:r>
            <a:r>
              <a:rPr lang="en-GB" altLang="pl-PL" sz="2000" dirty="0" err="1" smtClean="0"/>
              <a:t>powoływania</a:t>
            </a:r>
            <a:r>
              <a:rPr lang="en-GB" altLang="pl-PL" sz="2000" dirty="0" smtClean="0"/>
              <a:t> </a:t>
            </a:r>
            <a:r>
              <a:rPr lang="en-GB" altLang="pl-PL" sz="2000" dirty="0" err="1" smtClean="0"/>
              <a:t>ponad</a:t>
            </a:r>
            <a:r>
              <a:rPr lang="en-GB" altLang="pl-PL" sz="2000" dirty="0" smtClean="0"/>
              <a:t> </a:t>
            </a:r>
            <a:r>
              <a:rPr lang="en-GB" altLang="pl-PL" sz="2000" dirty="0" err="1" smtClean="0"/>
              <a:t>połowy</a:t>
            </a:r>
            <a:r>
              <a:rPr lang="en-GB" altLang="pl-PL" sz="2000" dirty="0" smtClean="0"/>
              <a:t> </a:t>
            </a:r>
            <a:r>
              <a:rPr lang="en-GB" altLang="pl-PL" sz="2000" dirty="0" err="1" smtClean="0"/>
              <a:t>składu</a:t>
            </a:r>
            <a:r>
              <a:rPr lang="en-GB" altLang="pl-PL" sz="2000" dirty="0" smtClean="0"/>
              <a:t> </a:t>
            </a:r>
            <a:r>
              <a:rPr lang="pl-PL" altLang="pl-PL" sz="2000" dirty="0" smtClean="0"/>
              <a:t>	</a:t>
            </a:r>
            <a:r>
              <a:rPr lang="en-GB" altLang="pl-PL" sz="2000" dirty="0" err="1" smtClean="0"/>
              <a:t>organu</a:t>
            </a:r>
            <a:r>
              <a:rPr lang="en-GB" altLang="pl-PL" sz="2000" dirty="0" smtClean="0"/>
              <a:t> </a:t>
            </a:r>
            <a:r>
              <a:rPr lang="pl-PL" altLang="pl-PL" sz="2000" dirty="0" smtClean="0"/>
              <a:t> </a:t>
            </a:r>
            <a:r>
              <a:rPr lang="en-GB" altLang="pl-PL" sz="2000" dirty="0" err="1" smtClean="0"/>
              <a:t>nadzorczego</a:t>
            </a:r>
            <a:r>
              <a:rPr lang="en-GB" altLang="pl-PL" sz="2000" dirty="0" smtClean="0"/>
              <a:t>	</a:t>
            </a:r>
            <a:r>
              <a:rPr lang="en-GB" altLang="pl-PL" sz="2000" dirty="0" err="1" smtClean="0"/>
              <a:t>zarządzającego</a:t>
            </a:r>
            <a:r>
              <a:rPr lang="en-GB" altLang="pl-PL" sz="2000" dirty="0" smtClean="0"/>
              <a:t>.</a:t>
            </a:r>
            <a:r>
              <a:rPr lang="pl-PL" altLang="pl-PL" sz="2000" dirty="0" smtClean="0"/>
              <a:t/>
            </a:r>
            <a:br>
              <a:rPr lang="pl-PL" altLang="pl-PL" sz="2000" dirty="0" smtClean="0"/>
            </a:br>
            <a:r>
              <a:rPr lang="pl-PL" altLang="pl-PL" sz="2000" dirty="0" smtClean="0"/>
              <a:t>	- o ile osoba prawna nie działa w zwykłych warunkach 	rynkowych, jej celem nie jest wypracowanie zysku i nie 	ponosi strat wynikających z prowadzenia działalności. </a:t>
            </a:r>
            <a:endParaRPr lang="en-GB" altLang="pl-PL" sz="2000" dirty="0" smtClean="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23</a:t>
            </a:fld>
            <a:endParaRPr lang="pl-PL" altLang="pl-PL" dirty="0">
              <a:solidFill>
                <a:schemeClr val="accent3">
                  <a:lumMod val="75000"/>
                </a:schemeClr>
              </a:solidFill>
            </a:endParaRPr>
          </a:p>
        </p:txBody>
      </p:sp>
      <p:sp>
        <p:nvSpPr>
          <p:cNvPr id="7" name="TextBox 1"/>
          <p:cNvSpPr txBox="1"/>
          <p:nvPr/>
        </p:nvSpPr>
        <p:spPr>
          <a:xfrm>
            <a:off x="251520" y="719610"/>
            <a:ext cx="5112568" cy="72840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ZAMAWIAJĄCY W ROZUMIENIU PZP</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484784"/>
            <a:ext cx="7632700" cy="524759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774700" indent="-666750" defTabSz="449263">
              <a:lnSpc>
                <a:spcPct val="9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altLang="pl-PL" sz="2000" b="1" dirty="0" smtClean="0"/>
              <a:t>3a.	 </a:t>
            </a:r>
            <a:r>
              <a:rPr lang="en-GB" altLang="pl-PL" sz="2000" b="1" dirty="0" err="1" smtClean="0"/>
              <a:t>Związki</a:t>
            </a:r>
            <a:r>
              <a:rPr lang="en-GB" altLang="pl-PL" sz="2000" b="1" dirty="0" smtClean="0"/>
              <a:t> </a:t>
            </a:r>
            <a:r>
              <a:rPr lang="en-GB" altLang="pl-PL" sz="2000" b="1" dirty="0" err="1" smtClean="0"/>
              <a:t>podmiotów</a:t>
            </a:r>
            <a:r>
              <a:rPr lang="en-GB" altLang="pl-PL" sz="2000" dirty="0" smtClean="0"/>
              <a:t>, o </a:t>
            </a:r>
            <a:r>
              <a:rPr lang="en-GB" altLang="pl-PL" sz="2000" dirty="0" err="1" smtClean="0"/>
              <a:t>których</a:t>
            </a:r>
            <a:r>
              <a:rPr lang="en-GB" altLang="pl-PL" sz="2000" dirty="0" smtClean="0"/>
              <a:t> </a:t>
            </a:r>
            <a:r>
              <a:rPr lang="en-GB" altLang="pl-PL" sz="2000" dirty="0" err="1" smtClean="0"/>
              <a:t>mowa</a:t>
            </a:r>
            <a:r>
              <a:rPr lang="en-GB" altLang="pl-PL" sz="2000" dirty="0" smtClean="0"/>
              <a:t> w </a:t>
            </a:r>
            <a:r>
              <a:rPr lang="en-GB" altLang="pl-PL" sz="2000" dirty="0" err="1" smtClean="0"/>
              <a:t>pkt</a:t>
            </a:r>
            <a:r>
              <a:rPr lang="en-GB" altLang="pl-PL" sz="2000" dirty="0" smtClean="0"/>
              <a:t> 1 </a:t>
            </a:r>
            <a:r>
              <a:rPr lang="en-GB" altLang="pl-PL" sz="2000" dirty="0" err="1" smtClean="0"/>
              <a:t>i</a:t>
            </a:r>
            <a:r>
              <a:rPr lang="en-GB" altLang="pl-PL" sz="2000" dirty="0" smtClean="0"/>
              <a:t> 2 </a:t>
            </a:r>
            <a:r>
              <a:rPr lang="en-GB" altLang="pl-PL" sz="2000" dirty="0" err="1" smtClean="0"/>
              <a:t>lub</a:t>
            </a:r>
            <a:r>
              <a:rPr lang="en-GB" altLang="pl-PL" sz="2000" dirty="0" smtClean="0"/>
              <a:t> </a:t>
            </a:r>
            <a:r>
              <a:rPr lang="en-GB" altLang="pl-PL" sz="2000" dirty="0" err="1" smtClean="0"/>
              <a:t>podmiotów</a:t>
            </a:r>
            <a:r>
              <a:rPr lang="en-GB" altLang="pl-PL" sz="2000" dirty="0" smtClean="0"/>
              <a:t>, </a:t>
            </a:r>
            <a:r>
              <a:rPr lang="pl-PL" altLang="pl-PL" sz="2000" dirty="0" smtClean="0"/>
              <a:t/>
            </a:r>
            <a:br>
              <a:rPr lang="pl-PL" altLang="pl-PL" sz="2000" dirty="0" smtClean="0"/>
            </a:br>
            <a:r>
              <a:rPr lang="en-GB" altLang="pl-PL" sz="2000" dirty="0" smtClean="0"/>
              <a:t>o </a:t>
            </a:r>
            <a:r>
              <a:rPr lang="en-GB" altLang="pl-PL" sz="2000" dirty="0" err="1" smtClean="0"/>
              <a:t>których</a:t>
            </a:r>
            <a:r>
              <a:rPr lang="en-GB" altLang="pl-PL" sz="2000" dirty="0" smtClean="0"/>
              <a:t> </a:t>
            </a:r>
            <a:r>
              <a:rPr lang="en-GB" altLang="pl-PL" sz="2000" dirty="0" err="1" smtClean="0"/>
              <a:t>mowa</a:t>
            </a:r>
            <a:r>
              <a:rPr lang="en-GB" altLang="pl-PL" sz="2000" dirty="0" smtClean="0"/>
              <a:t> w </a:t>
            </a:r>
            <a:r>
              <a:rPr lang="en-GB" altLang="pl-PL" sz="2000" dirty="0" err="1" smtClean="0"/>
              <a:t>pkt</a:t>
            </a:r>
            <a:r>
              <a:rPr lang="en-GB" altLang="pl-PL" sz="2000" dirty="0" smtClean="0"/>
              <a:t> 3.</a:t>
            </a:r>
            <a:r>
              <a:rPr lang="pl-PL" altLang="pl-PL" sz="2000" dirty="0" smtClean="0"/>
              <a:t/>
            </a:r>
            <a:br>
              <a:rPr lang="pl-PL" altLang="pl-PL" sz="2000" dirty="0" smtClean="0"/>
            </a:br>
            <a:endParaRPr lang="pl-PL" altLang="pl-PL" sz="1000" dirty="0" smtClean="0"/>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b="1" dirty="0" smtClean="0"/>
              <a:t>4.	</a:t>
            </a:r>
            <a:r>
              <a:rPr lang="en-GB" sz="2000" b="1" dirty="0" err="1" smtClean="0"/>
              <a:t>Zamawiający</a:t>
            </a:r>
            <a:r>
              <a:rPr lang="en-GB" sz="2000" b="1" dirty="0" smtClean="0"/>
              <a:t> </a:t>
            </a:r>
            <a:r>
              <a:rPr lang="en-GB" sz="2000" b="1" dirty="0" err="1" smtClean="0"/>
              <a:t>sektorowi</a:t>
            </a:r>
            <a:r>
              <a:rPr lang="pl-PL" sz="2000" i="1" dirty="0" smtClean="0"/>
              <a:t/>
            </a:r>
            <a:br>
              <a:rPr lang="pl-PL" sz="2000" i="1" dirty="0" smtClean="0"/>
            </a:br>
            <a:endParaRPr lang="en-GB" sz="1000" i="1" dirty="0" smtClean="0"/>
          </a:p>
          <a:p>
            <a:pPr marL="774700" indent="-666750" defTabSz="449263">
              <a:buClr>
                <a:schemeClr val="tx1"/>
              </a:buClr>
              <a:buSzPct val="100000"/>
              <a:buFont typeface="StarSymbol" charset="0"/>
              <a:buAutoNum type="arabicPeriod" startAt="5"/>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000" b="1" dirty="0" err="1" smtClean="0"/>
              <a:t>Inne</a:t>
            </a:r>
            <a:r>
              <a:rPr lang="en-GB" sz="2000" b="1" dirty="0" smtClean="0"/>
              <a:t> </a:t>
            </a:r>
            <a:r>
              <a:rPr lang="en-GB" sz="2000" b="1" dirty="0" err="1" smtClean="0"/>
              <a:t>niż</a:t>
            </a:r>
            <a:r>
              <a:rPr lang="en-GB" sz="2000" b="1" dirty="0" smtClean="0"/>
              <a:t> </a:t>
            </a:r>
            <a:r>
              <a:rPr lang="en-GB" sz="2000" b="1" dirty="0" err="1" smtClean="0"/>
              <a:t>określone</a:t>
            </a:r>
            <a:r>
              <a:rPr lang="en-GB" sz="2000" b="1" dirty="0" smtClean="0"/>
              <a:t> w </a:t>
            </a:r>
            <a:r>
              <a:rPr lang="en-GB" sz="2000" b="1" dirty="0" err="1" smtClean="0"/>
              <a:t>pkt</a:t>
            </a:r>
            <a:r>
              <a:rPr lang="en-GB" sz="2000" b="1" dirty="0" smtClean="0"/>
              <a:t> 1 </a:t>
            </a:r>
            <a:r>
              <a:rPr lang="pl-PL" sz="2000" b="1" dirty="0" smtClean="0"/>
              <a:t>-</a:t>
            </a:r>
            <a:r>
              <a:rPr lang="en-GB" sz="2000" b="1" dirty="0" smtClean="0"/>
              <a:t> </a:t>
            </a:r>
            <a:r>
              <a:rPr lang="pl-PL" sz="2000" b="1" dirty="0" smtClean="0"/>
              <a:t>4</a:t>
            </a:r>
            <a:r>
              <a:rPr lang="en-GB" sz="2000" b="1" dirty="0" smtClean="0"/>
              <a:t> </a:t>
            </a:r>
            <a:r>
              <a:rPr lang="en-GB" sz="2000" b="1" dirty="0" err="1" smtClean="0"/>
              <a:t>podmioty</a:t>
            </a:r>
            <a:r>
              <a:rPr lang="en-GB" sz="2000" dirty="0" smtClean="0"/>
              <a:t>, </a:t>
            </a:r>
            <a:r>
              <a:rPr lang="en-GB" sz="2000" dirty="0" err="1" smtClean="0"/>
              <a:t>jeżeli</a:t>
            </a:r>
            <a:r>
              <a:rPr lang="en-GB" sz="2000" dirty="0" smtClean="0"/>
              <a:t> </a:t>
            </a:r>
            <a:r>
              <a:rPr lang="en-GB" sz="2000" dirty="0" err="1" smtClean="0"/>
              <a:t>zachodzą</a:t>
            </a:r>
            <a:r>
              <a:rPr lang="en-GB" sz="2000" dirty="0" smtClean="0"/>
              <a:t> </a:t>
            </a:r>
            <a:r>
              <a:rPr lang="en-GB" sz="2000" dirty="0" err="1" smtClean="0"/>
              <a:t>następujące</a:t>
            </a:r>
            <a:r>
              <a:rPr lang="en-GB" sz="2000" dirty="0" smtClean="0"/>
              <a:t> </a:t>
            </a:r>
            <a:r>
              <a:rPr lang="en-GB" sz="2000" dirty="0" err="1" smtClean="0"/>
              <a:t>okoliczności</a:t>
            </a:r>
            <a:r>
              <a:rPr lang="en-GB" sz="2000" dirty="0" smtClean="0"/>
              <a:t>:</a:t>
            </a:r>
            <a:br>
              <a:rPr lang="en-GB" sz="2000" dirty="0" smtClean="0"/>
            </a:br>
            <a:r>
              <a:rPr lang="en-GB" sz="2000" dirty="0" smtClean="0"/>
              <a:t>a) </a:t>
            </a:r>
            <a:r>
              <a:rPr lang="en-GB" sz="2000" dirty="0" err="1" smtClean="0"/>
              <a:t>ponad</a:t>
            </a:r>
            <a:r>
              <a:rPr lang="en-GB" sz="2000" dirty="0" smtClean="0"/>
              <a:t> 50% </a:t>
            </a:r>
            <a:r>
              <a:rPr lang="en-GB" sz="2000" dirty="0" err="1" smtClean="0"/>
              <a:t>wartości</a:t>
            </a:r>
            <a:r>
              <a:rPr lang="en-GB" sz="2000" dirty="0" smtClean="0"/>
              <a:t> </a:t>
            </a:r>
            <a:r>
              <a:rPr lang="en-GB" sz="2000" dirty="0" err="1" smtClean="0"/>
              <a:t>udzielanego</a:t>
            </a:r>
            <a:r>
              <a:rPr lang="en-GB" sz="2000" dirty="0" smtClean="0"/>
              <a:t> zamówienia jest </a:t>
            </a:r>
            <a:r>
              <a:rPr lang="en-GB" sz="2000" dirty="0" err="1" smtClean="0"/>
              <a:t>finansowane</a:t>
            </a:r>
            <a:r>
              <a:rPr lang="en-GB" sz="2000" dirty="0" smtClean="0"/>
              <a:t> </a:t>
            </a:r>
            <a:r>
              <a:rPr lang="en-GB" sz="2000" dirty="0" err="1" smtClean="0"/>
              <a:t>ze</a:t>
            </a:r>
            <a:r>
              <a:rPr lang="en-GB" sz="2000" dirty="0" smtClean="0"/>
              <a:t> </a:t>
            </a:r>
            <a:r>
              <a:rPr lang="en-GB" sz="2000" dirty="0" err="1" smtClean="0"/>
              <a:t>środków</a:t>
            </a:r>
            <a:r>
              <a:rPr lang="en-GB" sz="2000" dirty="0" smtClean="0"/>
              <a:t> </a:t>
            </a:r>
            <a:r>
              <a:rPr lang="en-GB" sz="2000" dirty="0" err="1" smtClean="0"/>
              <a:t>publicznych</a:t>
            </a:r>
            <a:r>
              <a:rPr lang="en-GB" sz="2000" dirty="0" smtClean="0"/>
              <a:t> </a:t>
            </a:r>
            <a:r>
              <a:rPr lang="en-GB" sz="2000" dirty="0" err="1" smtClean="0"/>
              <a:t>lub</a:t>
            </a:r>
            <a:r>
              <a:rPr lang="en-GB" sz="2000" dirty="0" smtClean="0"/>
              <a:t> </a:t>
            </a:r>
            <a:r>
              <a:rPr lang="en-GB" sz="2000" dirty="0" err="1" smtClean="0"/>
              <a:t>przez</a:t>
            </a:r>
            <a:r>
              <a:rPr lang="en-GB" sz="2000" dirty="0" smtClean="0"/>
              <a:t> </a:t>
            </a:r>
            <a:r>
              <a:rPr lang="en-GB" sz="2000" dirty="0" err="1" smtClean="0"/>
              <a:t>podmioty</a:t>
            </a:r>
            <a:r>
              <a:rPr lang="en-GB" sz="2000" dirty="0" smtClean="0"/>
              <a:t>, </a:t>
            </a:r>
            <a:r>
              <a:rPr lang="pl-PL" sz="2000" dirty="0" smtClean="0"/>
              <a:t/>
            </a:r>
            <a:br>
              <a:rPr lang="pl-PL" sz="2000" dirty="0" smtClean="0"/>
            </a:br>
            <a:r>
              <a:rPr lang="en-GB" sz="2000" dirty="0" smtClean="0"/>
              <a:t>o </a:t>
            </a:r>
            <a:r>
              <a:rPr lang="en-GB" sz="2000" dirty="0" err="1" smtClean="0"/>
              <a:t>których</a:t>
            </a:r>
            <a:r>
              <a:rPr lang="en-GB" sz="2000" dirty="0" smtClean="0"/>
              <a:t> </a:t>
            </a:r>
            <a:r>
              <a:rPr lang="en-GB" sz="2000" dirty="0" err="1" smtClean="0"/>
              <a:t>mowa</a:t>
            </a:r>
            <a:r>
              <a:rPr lang="en-GB" sz="2000" dirty="0" smtClean="0"/>
              <a:t> w </a:t>
            </a:r>
            <a:r>
              <a:rPr lang="en-GB" sz="2000" dirty="0" err="1" smtClean="0"/>
              <a:t>pkt</a:t>
            </a:r>
            <a:r>
              <a:rPr lang="en-GB" sz="2000" dirty="0" smtClean="0"/>
              <a:t> 1-</a:t>
            </a:r>
            <a:r>
              <a:rPr lang="pl-PL" sz="2000" dirty="0" smtClean="0"/>
              <a:t>3a</a:t>
            </a:r>
            <a:r>
              <a:rPr lang="en-GB" sz="2000" dirty="0" smtClean="0"/>
              <a:t>,</a:t>
            </a:r>
            <a:br>
              <a:rPr lang="en-GB" sz="2000" dirty="0" smtClean="0"/>
            </a:br>
            <a:r>
              <a:rPr lang="en-GB" sz="2000" dirty="0" smtClean="0"/>
              <a:t>b) </a:t>
            </a:r>
            <a:r>
              <a:rPr lang="en-GB" sz="2000" dirty="0" err="1" smtClean="0"/>
              <a:t>wartość</a:t>
            </a:r>
            <a:r>
              <a:rPr lang="en-GB" sz="2000" dirty="0" smtClean="0"/>
              <a:t> zamówienia jest </a:t>
            </a:r>
            <a:r>
              <a:rPr lang="en-GB" sz="2000" dirty="0" err="1" smtClean="0"/>
              <a:t>równa</a:t>
            </a:r>
            <a:r>
              <a:rPr lang="en-GB" sz="2000" dirty="0" smtClean="0"/>
              <a:t> </a:t>
            </a:r>
            <a:r>
              <a:rPr lang="en-GB" sz="2000" dirty="0" err="1" smtClean="0"/>
              <a:t>lub</a:t>
            </a:r>
            <a:r>
              <a:rPr lang="en-GB" sz="2000" dirty="0" smtClean="0"/>
              <a:t> </a:t>
            </a:r>
            <a:r>
              <a:rPr lang="en-GB" sz="2000" dirty="0" err="1" smtClean="0"/>
              <a:t>przekracza</a:t>
            </a:r>
            <a:r>
              <a:rPr lang="en-GB" sz="2000" dirty="0" smtClean="0"/>
              <a:t> </a:t>
            </a:r>
            <a:r>
              <a:rPr lang="en-GB" sz="2000" dirty="0" err="1" smtClean="0"/>
              <a:t>kwoty</a:t>
            </a:r>
            <a:r>
              <a:rPr lang="pl-PL" sz="2000" dirty="0" smtClean="0"/>
              <a:t> </a:t>
            </a:r>
            <a:r>
              <a:rPr lang="en-GB" sz="2000" dirty="0" err="1" smtClean="0"/>
              <a:t>unijne</a:t>
            </a:r>
            <a:r>
              <a:rPr lang="en-GB" sz="2000" dirty="0" smtClean="0"/>
              <a:t>,</a:t>
            </a:r>
            <a:br>
              <a:rPr lang="en-GB" sz="2000" dirty="0" smtClean="0"/>
            </a:br>
            <a:r>
              <a:rPr lang="en-GB" sz="2000" dirty="0" smtClean="0"/>
              <a:t>c) </a:t>
            </a:r>
            <a:r>
              <a:rPr lang="en-GB" sz="2000" dirty="0" err="1" smtClean="0"/>
              <a:t>przedmiotem</a:t>
            </a:r>
            <a:r>
              <a:rPr lang="en-GB" sz="2000" dirty="0" smtClean="0"/>
              <a:t> zamówienia </a:t>
            </a:r>
            <a:r>
              <a:rPr lang="en-GB" sz="2000" dirty="0" err="1" smtClean="0"/>
              <a:t>są</a:t>
            </a:r>
            <a:r>
              <a:rPr lang="en-GB" sz="2000" dirty="0" smtClean="0"/>
              <a:t> </a:t>
            </a:r>
            <a:r>
              <a:rPr lang="en-GB" sz="2000" dirty="0" err="1" smtClean="0"/>
              <a:t>roboty</a:t>
            </a:r>
            <a:r>
              <a:rPr lang="en-GB" sz="2000" dirty="0" smtClean="0"/>
              <a:t> </a:t>
            </a:r>
            <a:r>
              <a:rPr lang="en-GB" sz="2000" dirty="0" err="1" smtClean="0"/>
              <a:t>budowlane</a:t>
            </a:r>
            <a:r>
              <a:rPr lang="en-GB" sz="2000" dirty="0" smtClean="0"/>
              <a:t> </a:t>
            </a:r>
            <a:r>
              <a:rPr lang="pl-PL" sz="2000" dirty="0" smtClean="0"/>
              <a:t>w zakresie inżynierii lądowej lub wodnej określone w załączniku II do dyrektywy 2014/24/UE, budowy szpitali, obiektów sportowych, rekreacyjnych lub wypoczynkowych, budynków szkolnych, budynków szkół wyższych lub budynków wykorzystywanych przez administrację publiczną lub usługi związane z takimi robotami budowlanymi.</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24</a:t>
            </a:fld>
            <a:endParaRPr lang="pl-PL" altLang="pl-PL" dirty="0">
              <a:solidFill>
                <a:schemeClr val="accent3">
                  <a:lumMod val="75000"/>
                </a:schemeClr>
              </a:solidFill>
            </a:endParaRPr>
          </a:p>
        </p:txBody>
      </p:sp>
      <p:sp>
        <p:nvSpPr>
          <p:cNvPr id="7" name="TextBox 1"/>
          <p:cNvSpPr txBox="1"/>
          <p:nvPr/>
        </p:nvSpPr>
        <p:spPr>
          <a:xfrm>
            <a:off x="251520" y="719610"/>
            <a:ext cx="5112568" cy="72840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ZAMAWIAJĄCY W ROZUMIENIU PZP</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844824"/>
            <a:ext cx="7632700" cy="453047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StarSymbol" charset="0"/>
              <a:buAutoNum type="arabicPeriod"/>
            </a:pPr>
            <a:r>
              <a:rPr lang="pl-PL" altLang="pl-PL" sz="2000" b="1" u="sng" dirty="0" smtClean="0">
                <a:solidFill>
                  <a:srgbClr val="000000"/>
                </a:solidFill>
              </a:rPr>
              <a:t> </a:t>
            </a:r>
            <a:r>
              <a:rPr lang="en-GB" altLang="pl-PL" sz="2000" b="1" u="sng" dirty="0" smtClean="0">
                <a:solidFill>
                  <a:srgbClr val="000000"/>
                </a:solidFill>
              </a:rPr>
              <a:t>ZAMÓWIENIA PUBLICZNE </a:t>
            </a:r>
            <a:r>
              <a:rPr lang="en-GB" altLang="pl-PL" sz="2000" dirty="0" smtClean="0">
                <a:solidFill>
                  <a:srgbClr val="000000"/>
                </a:solidFill>
              </a:rPr>
              <a:t>– </a:t>
            </a:r>
            <a:r>
              <a:rPr lang="en-GB" altLang="pl-PL" sz="2000" dirty="0" err="1" smtClean="0">
                <a:solidFill>
                  <a:srgbClr val="000000"/>
                </a:solidFill>
              </a:rPr>
              <a:t>umowy</a:t>
            </a:r>
            <a:r>
              <a:rPr lang="en-GB" altLang="pl-PL" sz="2000" dirty="0" smtClean="0">
                <a:solidFill>
                  <a:srgbClr val="000000"/>
                </a:solidFill>
              </a:rPr>
              <a:t> </a:t>
            </a:r>
            <a:r>
              <a:rPr lang="en-GB" altLang="pl-PL" sz="2000" dirty="0" err="1" smtClean="0">
                <a:solidFill>
                  <a:srgbClr val="000000"/>
                </a:solidFill>
              </a:rPr>
              <a:t>odpłatne</a:t>
            </a:r>
            <a:r>
              <a:rPr lang="en-GB" altLang="pl-PL" sz="2000" dirty="0" smtClean="0">
                <a:solidFill>
                  <a:srgbClr val="000000"/>
                </a:solidFill>
              </a:rPr>
              <a:t> </a:t>
            </a:r>
            <a:r>
              <a:rPr lang="en-GB" altLang="pl-PL" sz="2000" dirty="0" err="1" smtClean="0">
                <a:solidFill>
                  <a:srgbClr val="000000"/>
                </a:solidFill>
              </a:rPr>
              <a:t>zawierane</a:t>
            </a:r>
            <a:r>
              <a:rPr lang="en-GB" altLang="pl-PL" sz="2000" dirty="0" smtClean="0">
                <a:solidFill>
                  <a:srgbClr val="000000"/>
                </a:solidFill>
              </a:rPr>
              <a:t> </a:t>
            </a:r>
            <a:r>
              <a:rPr lang="en-GB" altLang="pl-PL" sz="2000" dirty="0" err="1" smtClean="0">
                <a:solidFill>
                  <a:srgbClr val="000000"/>
                </a:solidFill>
              </a:rPr>
              <a:t>między</a:t>
            </a:r>
            <a:r>
              <a:rPr lang="en-GB" altLang="pl-PL" sz="2000" dirty="0" smtClean="0">
                <a:solidFill>
                  <a:srgbClr val="000000"/>
                </a:solidFill>
              </a:rPr>
              <a:t> </a:t>
            </a:r>
            <a:r>
              <a:rPr lang="en-GB" altLang="pl-PL" sz="2000" dirty="0" err="1" smtClean="0">
                <a:solidFill>
                  <a:srgbClr val="000000"/>
                </a:solidFill>
              </a:rPr>
              <a:t>zamawiającym</a:t>
            </a:r>
            <a:r>
              <a:rPr lang="en-GB" altLang="pl-PL" sz="2000" dirty="0" smtClean="0">
                <a:solidFill>
                  <a:srgbClr val="000000"/>
                </a:solidFill>
              </a:rPr>
              <a:t>, a </a:t>
            </a:r>
            <a:r>
              <a:rPr lang="en-GB" altLang="pl-PL" sz="2000" dirty="0" err="1" smtClean="0">
                <a:solidFill>
                  <a:srgbClr val="000000"/>
                </a:solidFill>
              </a:rPr>
              <a:t>wykonawcą</a:t>
            </a:r>
            <a:r>
              <a:rPr lang="en-GB" altLang="pl-PL" sz="2000" dirty="0" smtClean="0">
                <a:solidFill>
                  <a:srgbClr val="000000"/>
                </a:solidFill>
              </a:rPr>
              <a:t>, </a:t>
            </a:r>
            <a:r>
              <a:rPr lang="en-GB" altLang="pl-PL" sz="2000" dirty="0" err="1" smtClean="0">
                <a:solidFill>
                  <a:srgbClr val="000000"/>
                </a:solidFill>
              </a:rPr>
              <a:t>których</a:t>
            </a:r>
            <a:r>
              <a:rPr lang="en-GB" altLang="pl-PL" sz="2000" dirty="0" smtClean="0">
                <a:solidFill>
                  <a:srgbClr val="000000"/>
                </a:solidFill>
              </a:rPr>
              <a:t> </a:t>
            </a:r>
            <a:r>
              <a:rPr lang="en-GB" altLang="pl-PL" sz="2000" dirty="0" err="1" smtClean="0">
                <a:solidFill>
                  <a:srgbClr val="000000"/>
                </a:solidFill>
              </a:rPr>
              <a:t>przedmiotem</a:t>
            </a:r>
            <a:r>
              <a:rPr lang="en-GB" altLang="pl-PL" sz="2000" dirty="0" smtClean="0">
                <a:solidFill>
                  <a:srgbClr val="000000"/>
                </a:solidFill>
              </a:rPr>
              <a:t> </a:t>
            </a:r>
            <a:r>
              <a:rPr lang="en-GB" altLang="pl-PL" sz="2000" dirty="0" err="1" smtClean="0">
                <a:solidFill>
                  <a:srgbClr val="000000"/>
                </a:solidFill>
              </a:rPr>
              <a:t>są</a:t>
            </a:r>
            <a:r>
              <a:rPr lang="en-GB" altLang="pl-PL" sz="2000" dirty="0" smtClean="0">
                <a:solidFill>
                  <a:srgbClr val="000000"/>
                </a:solidFill>
              </a:rPr>
              <a:t> </a:t>
            </a:r>
            <a:r>
              <a:rPr lang="en-GB" altLang="pl-PL" sz="2000" dirty="0" err="1" smtClean="0">
                <a:solidFill>
                  <a:srgbClr val="000000"/>
                </a:solidFill>
              </a:rPr>
              <a:t>usługi</a:t>
            </a:r>
            <a:r>
              <a:rPr lang="en-GB" altLang="pl-PL" sz="2000" dirty="0" smtClean="0">
                <a:solidFill>
                  <a:srgbClr val="000000"/>
                </a:solidFill>
              </a:rPr>
              <a:t>, </a:t>
            </a:r>
            <a:r>
              <a:rPr lang="en-GB" altLang="pl-PL" sz="2000" dirty="0" err="1" smtClean="0">
                <a:solidFill>
                  <a:srgbClr val="000000"/>
                </a:solidFill>
              </a:rPr>
              <a:t>dostawy</a:t>
            </a:r>
            <a:r>
              <a:rPr lang="en-GB" altLang="pl-PL" sz="2000" dirty="0" smtClean="0">
                <a:solidFill>
                  <a:srgbClr val="000000"/>
                </a:solidFill>
              </a:rPr>
              <a:t> </a:t>
            </a:r>
            <a:r>
              <a:rPr lang="en-GB" altLang="pl-PL" sz="2000" dirty="0" err="1" smtClean="0">
                <a:solidFill>
                  <a:srgbClr val="000000"/>
                </a:solidFill>
              </a:rPr>
              <a:t>lub</a:t>
            </a:r>
            <a:r>
              <a:rPr lang="en-GB" altLang="pl-PL" sz="2000" dirty="0" smtClean="0">
                <a:solidFill>
                  <a:srgbClr val="000000"/>
                </a:solidFill>
              </a:rPr>
              <a:t> </a:t>
            </a:r>
            <a:r>
              <a:rPr lang="en-GB" altLang="pl-PL" sz="2000" dirty="0" err="1" smtClean="0">
                <a:solidFill>
                  <a:srgbClr val="000000"/>
                </a:solidFill>
              </a:rPr>
              <a:t>roboty</a:t>
            </a:r>
            <a:r>
              <a:rPr lang="en-GB" altLang="pl-PL" sz="2000" dirty="0" smtClean="0">
                <a:solidFill>
                  <a:srgbClr val="000000"/>
                </a:solidFill>
              </a:rPr>
              <a:t> </a:t>
            </a:r>
            <a:r>
              <a:rPr lang="en-GB" altLang="pl-PL" sz="2000" dirty="0" err="1" smtClean="0">
                <a:solidFill>
                  <a:srgbClr val="000000"/>
                </a:solidFill>
              </a:rPr>
              <a:t>budowlane</a:t>
            </a:r>
            <a:endParaRPr lang="en-GB" altLang="pl-PL" sz="2000" dirty="0" smtClean="0">
              <a:solidFill>
                <a:srgbClr val="000000"/>
              </a:solidFill>
            </a:endParaRPr>
          </a:p>
          <a:p>
            <a:pPr>
              <a:lnSpc>
                <a:spcPct val="80000"/>
              </a:lnSpc>
              <a:buFont typeface="StarSymbol" charset="0"/>
              <a:buAutoNum type="arabicPeriod"/>
            </a:pPr>
            <a:endParaRPr lang="pl-PL" altLang="pl-PL" sz="2000" dirty="0" smtClean="0">
              <a:solidFill>
                <a:srgbClr val="000000"/>
              </a:solidFill>
            </a:endParaRPr>
          </a:p>
          <a:p>
            <a:pPr>
              <a:lnSpc>
                <a:spcPct val="80000"/>
              </a:lnSpc>
              <a:buFont typeface="StarSymbol" charset="0"/>
              <a:buAutoNum type="arabicPeriod"/>
            </a:pPr>
            <a:r>
              <a:rPr lang="pl-PL" altLang="pl-PL" sz="2000" b="1" u="sng" dirty="0" smtClean="0">
                <a:solidFill>
                  <a:srgbClr val="000000"/>
                </a:solidFill>
              </a:rPr>
              <a:t> </a:t>
            </a:r>
            <a:r>
              <a:rPr lang="en-GB" altLang="pl-PL" sz="2000" b="1" u="sng" dirty="0" smtClean="0">
                <a:solidFill>
                  <a:srgbClr val="000000"/>
                </a:solidFill>
              </a:rPr>
              <a:t>ZAMAWIAJĄCY </a:t>
            </a:r>
            <a:r>
              <a:rPr lang="en-GB" altLang="pl-PL" sz="2000" dirty="0" smtClean="0">
                <a:solidFill>
                  <a:srgbClr val="000000"/>
                </a:solidFill>
              </a:rPr>
              <a:t>– </a:t>
            </a:r>
            <a:r>
              <a:rPr lang="en-GB" altLang="pl-PL" sz="2000" dirty="0" err="1" smtClean="0">
                <a:solidFill>
                  <a:srgbClr val="000000"/>
                </a:solidFill>
              </a:rPr>
              <a:t>osoba</a:t>
            </a:r>
            <a:r>
              <a:rPr lang="en-GB" altLang="pl-PL" sz="2000" dirty="0" smtClean="0">
                <a:solidFill>
                  <a:srgbClr val="000000"/>
                </a:solidFill>
              </a:rPr>
              <a:t> </a:t>
            </a:r>
            <a:r>
              <a:rPr lang="en-GB" altLang="pl-PL" sz="2000" dirty="0" err="1" smtClean="0">
                <a:solidFill>
                  <a:srgbClr val="000000"/>
                </a:solidFill>
              </a:rPr>
              <a:t>fizyczna</a:t>
            </a:r>
            <a:r>
              <a:rPr lang="en-GB" altLang="pl-PL" sz="2000" dirty="0" smtClean="0">
                <a:solidFill>
                  <a:srgbClr val="000000"/>
                </a:solidFill>
              </a:rPr>
              <a:t>, </a:t>
            </a:r>
            <a:r>
              <a:rPr lang="en-GB" altLang="pl-PL" sz="2000" dirty="0" err="1" smtClean="0">
                <a:solidFill>
                  <a:srgbClr val="000000"/>
                </a:solidFill>
              </a:rPr>
              <a:t>osoba</a:t>
            </a:r>
            <a:r>
              <a:rPr lang="en-GB" altLang="pl-PL" sz="2000" dirty="0" smtClean="0">
                <a:solidFill>
                  <a:srgbClr val="000000"/>
                </a:solidFill>
              </a:rPr>
              <a:t> </a:t>
            </a:r>
            <a:r>
              <a:rPr lang="en-GB" altLang="pl-PL" sz="2000" dirty="0" err="1" smtClean="0">
                <a:solidFill>
                  <a:srgbClr val="000000"/>
                </a:solidFill>
              </a:rPr>
              <a:t>prawna</a:t>
            </a:r>
            <a:r>
              <a:rPr lang="en-GB" altLang="pl-PL" sz="2000" dirty="0" smtClean="0">
                <a:solidFill>
                  <a:srgbClr val="000000"/>
                </a:solidFill>
              </a:rPr>
              <a:t> </a:t>
            </a:r>
            <a:r>
              <a:rPr lang="en-GB" altLang="pl-PL" sz="2000" dirty="0" err="1" smtClean="0">
                <a:solidFill>
                  <a:srgbClr val="000000"/>
                </a:solidFill>
              </a:rPr>
              <a:t>albo</a:t>
            </a:r>
            <a:r>
              <a:rPr lang="en-GB" altLang="pl-PL" sz="2000" dirty="0" smtClean="0">
                <a:solidFill>
                  <a:srgbClr val="000000"/>
                </a:solidFill>
              </a:rPr>
              <a:t> </a:t>
            </a:r>
            <a:r>
              <a:rPr lang="en-GB" altLang="pl-PL" sz="2000" dirty="0" err="1" smtClean="0">
                <a:solidFill>
                  <a:srgbClr val="000000"/>
                </a:solidFill>
              </a:rPr>
              <a:t>jednostka</a:t>
            </a:r>
            <a:r>
              <a:rPr lang="pl-PL" altLang="pl-PL" sz="2000" dirty="0" smtClean="0">
                <a:solidFill>
                  <a:srgbClr val="000000"/>
                </a:solidFill>
              </a:rPr>
              <a:t> </a:t>
            </a:r>
            <a:r>
              <a:rPr lang="en-GB" altLang="pl-PL" sz="2000" dirty="0" err="1" smtClean="0">
                <a:solidFill>
                  <a:srgbClr val="000000"/>
                </a:solidFill>
              </a:rPr>
              <a:t>organizacyjna</a:t>
            </a:r>
            <a:r>
              <a:rPr lang="en-GB" altLang="pl-PL" sz="2000" dirty="0" smtClean="0">
                <a:solidFill>
                  <a:srgbClr val="000000"/>
                </a:solidFill>
              </a:rPr>
              <a:t> </a:t>
            </a:r>
            <a:r>
              <a:rPr lang="en-GB" altLang="pl-PL" sz="2000" dirty="0" err="1" smtClean="0">
                <a:solidFill>
                  <a:srgbClr val="000000"/>
                </a:solidFill>
              </a:rPr>
              <a:t>nieposiadająca</a:t>
            </a:r>
            <a:r>
              <a:rPr lang="en-GB" altLang="pl-PL" sz="2000" dirty="0" smtClean="0">
                <a:solidFill>
                  <a:srgbClr val="000000"/>
                </a:solidFill>
              </a:rPr>
              <a:t> </a:t>
            </a:r>
            <a:r>
              <a:rPr lang="en-GB" altLang="pl-PL" sz="2000" dirty="0" err="1" smtClean="0">
                <a:solidFill>
                  <a:srgbClr val="000000"/>
                </a:solidFill>
              </a:rPr>
              <a:t>osobowości</a:t>
            </a:r>
            <a:r>
              <a:rPr lang="en-GB" altLang="pl-PL" sz="2000" dirty="0" smtClean="0">
                <a:solidFill>
                  <a:srgbClr val="000000"/>
                </a:solidFill>
              </a:rPr>
              <a:t> </a:t>
            </a:r>
            <a:r>
              <a:rPr lang="en-GB" altLang="pl-PL" sz="2000" dirty="0" err="1" smtClean="0">
                <a:solidFill>
                  <a:srgbClr val="000000"/>
                </a:solidFill>
              </a:rPr>
              <a:t>prawnej</a:t>
            </a:r>
            <a:r>
              <a:rPr lang="pl-PL" altLang="pl-PL" sz="2000" dirty="0" smtClean="0">
                <a:solidFill>
                  <a:srgbClr val="000000"/>
                </a:solidFill>
              </a:rPr>
              <a:t> </a:t>
            </a:r>
            <a:r>
              <a:rPr lang="en-GB" altLang="pl-PL" sz="2000" dirty="0" err="1" smtClean="0">
                <a:solidFill>
                  <a:srgbClr val="000000"/>
                </a:solidFill>
              </a:rPr>
              <a:t>obowiązana</a:t>
            </a:r>
            <a:r>
              <a:rPr lang="en-GB" altLang="pl-PL" sz="2000" dirty="0" smtClean="0">
                <a:solidFill>
                  <a:srgbClr val="000000"/>
                </a:solidFill>
              </a:rPr>
              <a:t> </a:t>
            </a:r>
            <a:r>
              <a:rPr lang="pl-PL" altLang="pl-PL" sz="2000" dirty="0" smtClean="0">
                <a:solidFill>
                  <a:srgbClr val="000000"/>
                </a:solidFill>
              </a:rPr>
              <a:t/>
            </a:r>
            <a:br>
              <a:rPr lang="pl-PL" altLang="pl-PL" sz="2000" dirty="0" smtClean="0">
                <a:solidFill>
                  <a:srgbClr val="000000"/>
                </a:solidFill>
              </a:rPr>
            </a:br>
            <a:r>
              <a:rPr lang="en-GB" altLang="pl-PL" sz="2000" dirty="0" smtClean="0">
                <a:solidFill>
                  <a:srgbClr val="000000"/>
                </a:solidFill>
              </a:rPr>
              <a:t>do </a:t>
            </a:r>
            <a:r>
              <a:rPr lang="en-GB" altLang="pl-PL" sz="2000" dirty="0" err="1" smtClean="0">
                <a:solidFill>
                  <a:srgbClr val="000000"/>
                </a:solidFill>
              </a:rPr>
              <a:t>stosowania</a:t>
            </a:r>
            <a:r>
              <a:rPr lang="en-GB" altLang="pl-PL" sz="2000" dirty="0" smtClean="0">
                <a:solidFill>
                  <a:srgbClr val="000000"/>
                </a:solidFill>
              </a:rPr>
              <a:t> </a:t>
            </a:r>
            <a:r>
              <a:rPr lang="en-GB" altLang="pl-PL" sz="2000" dirty="0" err="1" smtClean="0">
                <a:solidFill>
                  <a:srgbClr val="000000"/>
                </a:solidFill>
              </a:rPr>
              <a:t>ustawy</a:t>
            </a:r>
            <a:endParaRPr lang="en-GB" altLang="pl-PL" sz="2000" dirty="0" smtClean="0">
              <a:solidFill>
                <a:srgbClr val="000000"/>
              </a:solidFill>
            </a:endParaRPr>
          </a:p>
          <a:p>
            <a:pPr>
              <a:lnSpc>
                <a:spcPct val="80000"/>
              </a:lnSpc>
              <a:buFont typeface="StarSymbol" charset="0"/>
              <a:buAutoNum type="arabicPeriod"/>
            </a:pPr>
            <a:endParaRPr lang="pl-PL" altLang="pl-PL" sz="2000" dirty="0" smtClean="0">
              <a:solidFill>
                <a:srgbClr val="000000"/>
              </a:solidFill>
            </a:endParaRPr>
          </a:p>
          <a:p>
            <a:pPr>
              <a:lnSpc>
                <a:spcPct val="80000"/>
              </a:lnSpc>
              <a:buFont typeface="StarSymbol" charset="0"/>
              <a:buAutoNum type="arabicPeriod"/>
            </a:pPr>
            <a:r>
              <a:rPr lang="pl-PL" altLang="pl-PL" sz="2000" b="1" u="sng" dirty="0" smtClean="0">
                <a:solidFill>
                  <a:srgbClr val="000000"/>
                </a:solidFill>
              </a:rPr>
              <a:t> </a:t>
            </a:r>
            <a:r>
              <a:rPr lang="en-GB" altLang="pl-PL" sz="2000" b="1" u="sng" dirty="0" smtClean="0">
                <a:solidFill>
                  <a:srgbClr val="000000"/>
                </a:solidFill>
              </a:rPr>
              <a:t>KIEROWNIK ZAMAWIAJĄCEGO </a:t>
            </a:r>
            <a:r>
              <a:rPr lang="en-GB" altLang="pl-PL" sz="2000" dirty="0" smtClean="0">
                <a:solidFill>
                  <a:srgbClr val="000000"/>
                </a:solidFill>
              </a:rPr>
              <a:t>– </a:t>
            </a:r>
            <a:r>
              <a:rPr lang="en-GB" altLang="pl-PL" sz="2000" dirty="0" err="1" smtClean="0">
                <a:solidFill>
                  <a:srgbClr val="000000"/>
                </a:solidFill>
              </a:rPr>
              <a:t>osoba</a:t>
            </a:r>
            <a:r>
              <a:rPr lang="en-GB" altLang="pl-PL" sz="2000" dirty="0" smtClean="0">
                <a:solidFill>
                  <a:srgbClr val="000000"/>
                </a:solidFill>
              </a:rPr>
              <a:t> </a:t>
            </a:r>
            <a:r>
              <a:rPr lang="en-GB" altLang="pl-PL" sz="2000" dirty="0" err="1" smtClean="0">
                <a:solidFill>
                  <a:srgbClr val="000000"/>
                </a:solidFill>
              </a:rPr>
              <a:t>lub</a:t>
            </a:r>
            <a:r>
              <a:rPr lang="en-GB" altLang="pl-PL" sz="2000" dirty="0" smtClean="0">
                <a:solidFill>
                  <a:srgbClr val="000000"/>
                </a:solidFill>
              </a:rPr>
              <a:t> organ, </a:t>
            </a:r>
            <a:r>
              <a:rPr lang="en-GB" altLang="pl-PL" sz="2000" dirty="0" err="1" smtClean="0">
                <a:solidFill>
                  <a:srgbClr val="000000"/>
                </a:solidFill>
              </a:rPr>
              <a:t>który</a:t>
            </a:r>
            <a:r>
              <a:rPr lang="en-GB" altLang="pl-PL" sz="2000" dirty="0" smtClean="0">
                <a:solidFill>
                  <a:srgbClr val="000000"/>
                </a:solidFill>
              </a:rPr>
              <a:t> – </a:t>
            </a:r>
            <a:r>
              <a:rPr lang="en-GB" altLang="pl-PL" sz="2000" dirty="0" err="1" smtClean="0">
                <a:solidFill>
                  <a:srgbClr val="000000"/>
                </a:solidFill>
              </a:rPr>
              <a:t>zgodnie</a:t>
            </a:r>
            <a:r>
              <a:rPr lang="en-GB" altLang="pl-PL" sz="2000" dirty="0" smtClean="0">
                <a:solidFill>
                  <a:srgbClr val="000000"/>
                </a:solidFill>
              </a:rPr>
              <a:t> z </a:t>
            </a:r>
            <a:r>
              <a:rPr lang="en-GB" altLang="pl-PL" sz="2000" dirty="0" err="1" smtClean="0">
                <a:solidFill>
                  <a:srgbClr val="000000"/>
                </a:solidFill>
              </a:rPr>
              <a:t>obowiązującymi</a:t>
            </a:r>
            <a:r>
              <a:rPr lang="en-GB" altLang="pl-PL" sz="2000" dirty="0" smtClean="0">
                <a:solidFill>
                  <a:srgbClr val="000000"/>
                </a:solidFill>
              </a:rPr>
              <a:t> </a:t>
            </a:r>
            <a:r>
              <a:rPr lang="en-GB" altLang="pl-PL" sz="2000" dirty="0" err="1" smtClean="0">
                <a:solidFill>
                  <a:srgbClr val="000000"/>
                </a:solidFill>
              </a:rPr>
              <a:t>przepisami</a:t>
            </a:r>
            <a:r>
              <a:rPr lang="en-GB" altLang="pl-PL" sz="2000" dirty="0" smtClean="0">
                <a:solidFill>
                  <a:srgbClr val="000000"/>
                </a:solidFill>
              </a:rPr>
              <a:t>, </a:t>
            </a:r>
            <a:r>
              <a:rPr lang="en-GB" altLang="pl-PL" sz="2000" dirty="0" err="1" smtClean="0">
                <a:solidFill>
                  <a:srgbClr val="000000"/>
                </a:solidFill>
              </a:rPr>
              <a:t>statutem</a:t>
            </a:r>
            <a:r>
              <a:rPr lang="en-GB" altLang="pl-PL" sz="2000" dirty="0" smtClean="0">
                <a:solidFill>
                  <a:srgbClr val="000000"/>
                </a:solidFill>
              </a:rPr>
              <a:t> </a:t>
            </a:r>
            <a:r>
              <a:rPr lang="en-GB" altLang="pl-PL" sz="2000" dirty="0" err="1" smtClean="0">
                <a:solidFill>
                  <a:srgbClr val="000000"/>
                </a:solidFill>
              </a:rPr>
              <a:t>lub</a:t>
            </a:r>
            <a:r>
              <a:rPr lang="en-GB" altLang="pl-PL" sz="2000" dirty="0" smtClean="0">
                <a:solidFill>
                  <a:srgbClr val="000000"/>
                </a:solidFill>
              </a:rPr>
              <a:t> </a:t>
            </a:r>
            <a:r>
              <a:rPr lang="en-GB" altLang="pl-PL" sz="2000" dirty="0" err="1" smtClean="0">
                <a:solidFill>
                  <a:srgbClr val="000000"/>
                </a:solidFill>
              </a:rPr>
              <a:t>umową</a:t>
            </a:r>
            <a:r>
              <a:rPr lang="en-GB" altLang="pl-PL" sz="2000" dirty="0" smtClean="0">
                <a:solidFill>
                  <a:srgbClr val="000000"/>
                </a:solidFill>
              </a:rPr>
              <a:t> – jest </a:t>
            </a:r>
            <a:r>
              <a:rPr lang="en-GB" altLang="pl-PL" sz="2000" dirty="0" err="1" smtClean="0">
                <a:solidFill>
                  <a:srgbClr val="000000"/>
                </a:solidFill>
              </a:rPr>
              <a:t>uprawniony</a:t>
            </a:r>
            <a:r>
              <a:rPr lang="en-GB" altLang="pl-PL" sz="2000" dirty="0" smtClean="0">
                <a:solidFill>
                  <a:srgbClr val="000000"/>
                </a:solidFill>
              </a:rPr>
              <a:t> do </a:t>
            </a:r>
            <a:r>
              <a:rPr lang="en-GB" altLang="pl-PL" sz="2000" dirty="0" err="1" smtClean="0">
                <a:solidFill>
                  <a:srgbClr val="000000"/>
                </a:solidFill>
              </a:rPr>
              <a:t>zarządzania</a:t>
            </a:r>
            <a:r>
              <a:rPr lang="en-GB" altLang="pl-PL" sz="2000" dirty="0" smtClean="0">
                <a:solidFill>
                  <a:srgbClr val="000000"/>
                </a:solidFill>
              </a:rPr>
              <a:t> </a:t>
            </a:r>
            <a:r>
              <a:rPr lang="en-GB" altLang="pl-PL" sz="2000" dirty="0" err="1" smtClean="0">
                <a:solidFill>
                  <a:srgbClr val="000000"/>
                </a:solidFill>
              </a:rPr>
              <a:t>zamawiającym</a:t>
            </a:r>
            <a:r>
              <a:rPr lang="en-GB" altLang="pl-PL" sz="2000" dirty="0" smtClean="0">
                <a:solidFill>
                  <a:srgbClr val="000000"/>
                </a:solidFill>
              </a:rPr>
              <a:t>, z </a:t>
            </a:r>
            <a:r>
              <a:rPr lang="en-GB" altLang="pl-PL" sz="2000" dirty="0" err="1" smtClean="0">
                <a:solidFill>
                  <a:srgbClr val="000000"/>
                </a:solidFill>
              </a:rPr>
              <a:t>wyłączeniem</a:t>
            </a:r>
            <a:r>
              <a:rPr lang="en-GB" altLang="pl-PL" sz="2000" dirty="0" smtClean="0">
                <a:solidFill>
                  <a:srgbClr val="000000"/>
                </a:solidFill>
              </a:rPr>
              <a:t> </a:t>
            </a:r>
            <a:r>
              <a:rPr lang="en-GB" altLang="pl-PL" sz="2000" dirty="0" err="1" smtClean="0">
                <a:solidFill>
                  <a:srgbClr val="000000"/>
                </a:solidFill>
              </a:rPr>
              <a:t>pełnomocników</a:t>
            </a:r>
            <a:r>
              <a:rPr lang="en-GB" altLang="pl-PL" sz="2000" dirty="0" smtClean="0">
                <a:solidFill>
                  <a:srgbClr val="000000"/>
                </a:solidFill>
              </a:rPr>
              <a:t> </a:t>
            </a:r>
            <a:r>
              <a:rPr lang="en-GB" altLang="pl-PL" sz="2000" dirty="0" err="1" smtClean="0">
                <a:solidFill>
                  <a:srgbClr val="000000"/>
                </a:solidFill>
              </a:rPr>
              <a:t>ustanowionych</a:t>
            </a:r>
            <a:r>
              <a:rPr lang="en-GB" altLang="pl-PL" sz="2000" dirty="0" smtClean="0">
                <a:solidFill>
                  <a:srgbClr val="000000"/>
                </a:solidFill>
              </a:rPr>
              <a:t> </a:t>
            </a:r>
            <a:r>
              <a:rPr lang="en-GB" altLang="pl-PL" sz="2000" dirty="0" err="1" smtClean="0">
                <a:solidFill>
                  <a:srgbClr val="000000"/>
                </a:solidFill>
              </a:rPr>
              <a:t>przez</a:t>
            </a:r>
            <a:r>
              <a:rPr lang="en-GB" altLang="pl-PL" sz="2000" dirty="0" smtClean="0">
                <a:solidFill>
                  <a:srgbClr val="000000"/>
                </a:solidFill>
              </a:rPr>
              <a:t> </a:t>
            </a:r>
            <a:r>
              <a:rPr lang="en-GB" altLang="pl-PL" sz="2000" dirty="0" err="1" smtClean="0">
                <a:solidFill>
                  <a:srgbClr val="000000"/>
                </a:solidFill>
              </a:rPr>
              <a:t>zamawiającego</a:t>
            </a:r>
            <a:endParaRPr lang="en-GB" altLang="pl-PL" sz="2000" dirty="0" smtClean="0">
              <a:solidFill>
                <a:srgbClr val="000000"/>
              </a:solidFill>
            </a:endParaRPr>
          </a:p>
          <a:p>
            <a:pPr>
              <a:lnSpc>
                <a:spcPct val="80000"/>
              </a:lnSpc>
              <a:buFont typeface="StarSymbol" charset="0"/>
              <a:buAutoNum type="arabicPeriod"/>
            </a:pPr>
            <a:endParaRPr lang="pl-PL" altLang="pl-PL" sz="2000" dirty="0" smtClean="0">
              <a:solidFill>
                <a:srgbClr val="000000"/>
              </a:solidFill>
            </a:endParaRPr>
          </a:p>
          <a:p>
            <a:pPr>
              <a:lnSpc>
                <a:spcPct val="80000"/>
              </a:lnSpc>
              <a:buFont typeface="StarSymbol" charset="0"/>
              <a:buAutoNum type="arabicPeriod"/>
            </a:pPr>
            <a:r>
              <a:rPr lang="pl-PL" altLang="pl-PL" sz="2000" b="1" u="sng" dirty="0" smtClean="0">
                <a:solidFill>
                  <a:srgbClr val="000000"/>
                </a:solidFill>
              </a:rPr>
              <a:t> </a:t>
            </a:r>
            <a:r>
              <a:rPr lang="en-GB" altLang="pl-PL" sz="2000" b="1" u="sng" dirty="0" smtClean="0">
                <a:solidFill>
                  <a:srgbClr val="000000"/>
                </a:solidFill>
              </a:rPr>
              <a:t>WYKONAWCA</a:t>
            </a:r>
            <a:r>
              <a:rPr lang="en-GB" altLang="pl-PL" sz="2000" dirty="0" smtClean="0">
                <a:solidFill>
                  <a:srgbClr val="000000"/>
                </a:solidFill>
              </a:rPr>
              <a:t> – </a:t>
            </a:r>
            <a:r>
              <a:rPr lang="en-GB" altLang="pl-PL" sz="2000" dirty="0" err="1" smtClean="0">
                <a:solidFill>
                  <a:srgbClr val="000000"/>
                </a:solidFill>
              </a:rPr>
              <a:t>osoba</a:t>
            </a:r>
            <a:r>
              <a:rPr lang="en-GB" altLang="pl-PL" sz="2000" dirty="0" smtClean="0">
                <a:solidFill>
                  <a:srgbClr val="000000"/>
                </a:solidFill>
              </a:rPr>
              <a:t> </a:t>
            </a:r>
            <a:r>
              <a:rPr lang="en-GB" altLang="pl-PL" sz="2000" dirty="0" err="1" smtClean="0">
                <a:solidFill>
                  <a:srgbClr val="000000"/>
                </a:solidFill>
              </a:rPr>
              <a:t>fizyczna</a:t>
            </a:r>
            <a:r>
              <a:rPr lang="en-GB" altLang="pl-PL" sz="2000" dirty="0" smtClean="0">
                <a:solidFill>
                  <a:srgbClr val="000000"/>
                </a:solidFill>
              </a:rPr>
              <a:t>, </a:t>
            </a:r>
            <a:r>
              <a:rPr lang="en-GB" altLang="pl-PL" sz="2000" dirty="0" err="1" smtClean="0">
                <a:solidFill>
                  <a:srgbClr val="000000"/>
                </a:solidFill>
              </a:rPr>
              <a:t>osoba</a:t>
            </a:r>
            <a:r>
              <a:rPr lang="en-GB" altLang="pl-PL" sz="2000" dirty="0" smtClean="0">
                <a:solidFill>
                  <a:srgbClr val="000000"/>
                </a:solidFill>
              </a:rPr>
              <a:t> </a:t>
            </a:r>
            <a:r>
              <a:rPr lang="en-GB" altLang="pl-PL" sz="2000" dirty="0" err="1" smtClean="0">
                <a:solidFill>
                  <a:srgbClr val="000000"/>
                </a:solidFill>
              </a:rPr>
              <a:t>prawna</a:t>
            </a:r>
            <a:r>
              <a:rPr lang="en-GB" altLang="pl-PL" sz="2000" dirty="0" smtClean="0">
                <a:solidFill>
                  <a:srgbClr val="000000"/>
                </a:solidFill>
              </a:rPr>
              <a:t> </a:t>
            </a:r>
            <a:r>
              <a:rPr lang="en-GB" altLang="pl-PL" sz="2000" dirty="0" err="1" smtClean="0">
                <a:solidFill>
                  <a:srgbClr val="000000"/>
                </a:solidFill>
              </a:rPr>
              <a:t>albo</a:t>
            </a:r>
            <a:r>
              <a:rPr lang="en-GB" altLang="pl-PL" sz="2000" dirty="0" smtClean="0">
                <a:solidFill>
                  <a:srgbClr val="000000"/>
                </a:solidFill>
              </a:rPr>
              <a:t> </a:t>
            </a:r>
            <a:r>
              <a:rPr lang="en-GB" altLang="pl-PL" sz="2000" dirty="0" err="1" smtClean="0">
                <a:solidFill>
                  <a:srgbClr val="000000"/>
                </a:solidFill>
              </a:rPr>
              <a:t>jednostka</a:t>
            </a:r>
            <a:r>
              <a:rPr lang="en-GB" altLang="pl-PL" sz="2000" dirty="0" smtClean="0">
                <a:solidFill>
                  <a:srgbClr val="000000"/>
                </a:solidFill>
              </a:rPr>
              <a:t> </a:t>
            </a:r>
            <a:r>
              <a:rPr lang="en-GB" altLang="pl-PL" sz="2000" dirty="0" err="1" smtClean="0">
                <a:solidFill>
                  <a:srgbClr val="000000"/>
                </a:solidFill>
              </a:rPr>
              <a:t>organizacyjna</a:t>
            </a:r>
            <a:r>
              <a:rPr lang="en-GB" altLang="pl-PL" sz="2000" dirty="0" smtClean="0">
                <a:solidFill>
                  <a:srgbClr val="000000"/>
                </a:solidFill>
              </a:rPr>
              <a:t> </a:t>
            </a:r>
            <a:r>
              <a:rPr lang="en-GB" altLang="pl-PL" sz="2000" dirty="0" err="1" smtClean="0">
                <a:solidFill>
                  <a:srgbClr val="000000"/>
                </a:solidFill>
              </a:rPr>
              <a:t>nieposiadająca</a:t>
            </a:r>
            <a:r>
              <a:rPr lang="en-GB" altLang="pl-PL" sz="2000" dirty="0" smtClean="0">
                <a:solidFill>
                  <a:srgbClr val="000000"/>
                </a:solidFill>
              </a:rPr>
              <a:t> </a:t>
            </a:r>
            <a:r>
              <a:rPr lang="en-GB" altLang="pl-PL" sz="2000" dirty="0" err="1" smtClean="0">
                <a:solidFill>
                  <a:srgbClr val="000000"/>
                </a:solidFill>
              </a:rPr>
              <a:t>osobowości</a:t>
            </a:r>
            <a:r>
              <a:rPr lang="en-GB" altLang="pl-PL" sz="2000" dirty="0" smtClean="0">
                <a:solidFill>
                  <a:srgbClr val="000000"/>
                </a:solidFill>
              </a:rPr>
              <a:t> </a:t>
            </a:r>
            <a:r>
              <a:rPr lang="en-GB" altLang="pl-PL" sz="2000" dirty="0" err="1" smtClean="0">
                <a:solidFill>
                  <a:srgbClr val="000000"/>
                </a:solidFill>
              </a:rPr>
              <a:t>prawnej</a:t>
            </a:r>
            <a:r>
              <a:rPr lang="en-GB" altLang="pl-PL" sz="2000" dirty="0" smtClean="0">
                <a:solidFill>
                  <a:srgbClr val="000000"/>
                </a:solidFill>
              </a:rPr>
              <a:t>, </a:t>
            </a:r>
            <a:r>
              <a:rPr lang="en-GB" altLang="pl-PL" sz="2000" dirty="0" err="1" smtClean="0">
                <a:solidFill>
                  <a:srgbClr val="000000"/>
                </a:solidFill>
              </a:rPr>
              <a:t>która</a:t>
            </a:r>
            <a:r>
              <a:rPr lang="en-GB" altLang="pl-PL" sz="2000" dirty="0" smtClean="0">
                <a:solidFill>
                  <a:srgbClr val="000000"/>
                </a:solidFill>
              </a:rPr>
              <a:t> </a:t>
            </a:r>
            <a:r>
              <a:rPr lang="en-GB" altLang="pl-PL" sz="2000" dirty="0" err="1" smtClean="0">
                <a:solidFill>
                  <a:srgbClr val="000000"/>
                </a:solidFill>
              </a:rPr>
              <a:t>ubiega</a:t>
            </a:r>
            <a:r>
              <a:rPr lang="en-GB" altLang="pl-PL" sz="2000" dirty="0" smtClean="0">
                <a:solidFill>
                  <a:srgbClr val="000000"/>
                </a:solidFill>
              </a:rPr>
              <a:t> </a:t>
            </a:r>
            <a:r>
              <a:rPr lang="en-GB" altLang="pl-PL" sz="2000" dirty="0" err="1" smtClean="0">
                <a:solidFill>
                  <a:srgbClr val="000000"/>
                </a:solidFill>
              </a:rPr>
              <a:t>się</a:t>
            </a:r>
            <a:r>
              <a:rPr lang="en-GB" altLang="pl-PL" sz="2000" dirty="0" smtClean="0">
                <a:solidFill>
                  <a:srgbClr val="000000"/>
                </a:solidFill>
              </a:rPr>
              <a:t> </a:t>
            </a:r>
            <a:r>
              <a:rPr lang="pl-PL" altLang="pl-PL" sz="2000" dirty="0" smtClean="0">
                <a:solidFill>
                  <a:srgbClr val="000000"/>
                </a:solidFill>
              </a:rPr>
              <a:t/>
            </a:r>
            <a:br>
              <a:rPr lang="pl-PL" altLang="pl-PL" sz="2000" dirty="0" smtClean="0">
                <a:solidFill>
                  <a:srgbClr val="000000"/>
                </a:solidFill>
              </a:rPr>
            </a:br>
            <a:r>
              <a:rPr lang="en-GB" altLang="pl-PL" sz="2000" dirty="0" smtClean="0">
                <a:solidFill>
                  <a:srgbClr val="000000"/>
                </a:solidFill>
              </a:rPr>
              <a:t>o udzielenie zamówienia </a:t>
            </a:r>
            <a:r>
              <a:rPr lang="en-GB" altLang="pl-PL" sz="2000" dirty="0" err="1" smtClean="0">
                <a:solidFill>
                  <a:srgbClr val="000000"/>
                </a:solidFill>
              </a:rPr>
              <a:t>publicznego</a:t>
            </a:r>
            <a:r>
              <a:rPr lang="en-GB" altLang="pl-PL" sz="2000" dirty="0" smtClean="0">
                <a:solidFill>
                  <a:srgbClr val="000000"/>
                </a:solidFill>
              </a:rPr>
              <a:t>, </a:t>
            </a:r>
            <a:r>
              <a:rPr lang="en-GB" altLang="pl-PL" sz="2000" dirty="0" err="1" smtClean="0">
                <a:solidFill>
                  <a:srgbClr val="000000"/>
                </a:solidFill>
              </a:rPr>
              <a:t>złożyła</a:t>
            </a:r>
            <a:r>
              <a:rPr lang="en-GB" altLang="pl-PL" sz="2000" dirty="0" smtClean="0">
                <a:solidFill>
                  <a:srgbClr val="000000"/>
                </a:solidFill>
              </a:rPr>
              <a:t> </a:t>
            </a:r>
            <a:r>
              <a:rPr lang="en-GB" altLang="pl-PL" sz="2000" dirty="0" err="1" smtClean="0">
                <a:solidFill>
                  <a:srgbClr val="000000"/>
                </a:solidFill>
              </a:rPr>
              <a:t>ofertę</a:t>
            </a:r>
            <a:r>
              <a:rPr lang="en-GB" altLang="pl-PL" sz="2000" dirty="0" smtClean="0">
                <a:solidFill>
                  <a:srgbClr val="000000"/>
                </a:solidFill>
              </a:rPr>
              <a:t> </a:t>
            </a:r>
            <a:r>
              <a:rPr lang="en-GB" altLang="pl-PL" sz="2000" dirty="0" err="1" smtClean="0">
                <a:solidFill>
                  <a:srgbClr val="000000"/>
                </a:solidFill>
              </a:rPr>
              <a:t>lub</a:t>
            </a:r>
            <a:r>
              <a:rPr lang="en-GB" altLang="pl-PL" sz="2000" dirty="0" smtClean="0">
                <a:solidFill>
                  <a:srgbClr val="000000"/>
                </a:solidFill>
              </a:rPr>
              <a:t> </a:t>
            </a:r>
            <a:r>
              <a:rPr lang="en-GB" altLang="pl-PL" sz="2000" dirty="0" err="1" smtClean="0">
                <a:solidFill>
                  <a:srgbClr val="000000"/>
                </a:solidFill>
              </a:rPr>
              <a:t>zawarła</a:t>
            </a:r>
            <a:r>
              <a:rPr lang="en-GB" altLang="pl-PL" sz="2000" dirty="0" smtClean="0">
                <a:solidFill>
                  <a:srgbClr val="000000"/>
                </a:solidFill>
              </a:rPr>
              <a:t> </a:t>
            </a:r>
            <a:r>
              <a:rPr lang="en-GB" altLang="pl-PL" sz="2000" dirty="0" err="1" smtClean="0">
                <a:solidFill>
                  <a:srgbClr val="000000"/>
                </a:solidFill>
              </a:rPr>
              <a:t>umowę</a:t>
            </a:r>
            <a:r>
              <a:rPr lang="en-GB" altLang="pl-PL" sz="2000" dirty="0" smtClean="0">
                <a:solidFill>
                  <a:srgbClr val="000000"/>
                </a:solidFill>
              </a:rPr>
              <a:t> w </a:t>
            </a:r>
            <a:r>
              <a:rPr lang="en-GB" altLang="pl-PL" sz="2000" dirty="0" err="1" smtClean="0">
                <a:solidFill>
                  <a:srgbClr val="000000"/>
                </a:solidFill>
              </a:rPr>
              <a:t>sprawie</a:t>
            </a:r>
            <a:r>
              <a:rPr lang="en-GB" altLang="pl-PL" sz="2000" dirty="0" smtClean="0">
                <a:solidFill>
                  <a:srgbClr val="000000"/>
                </a:solidFill>
              </a:rPr>
              <a:t> zamówienia </a:t>
            </a:r>
            <a:r>
              <a:rPr lang="en-GB" altLang="pl-PL" sz="2000" dirty="0" err="1" smtClean="0">
                <a:solidFill>
                  <a:srgbClr val="000000"/>
                </a:solidFill>
              </a:rPr>
              <a:t>publicznego</a:t>
            </a:r>
            <a:r>
              <a:rPr lang="en-GB" altLang="pl-PL" sz="2000" dirty="0" smtClean="0">
                <a:solidFill>
                  <a:srgbClr val="000000"/>
                </a:solidFill>
              </a:rPr>
              <a:t/>
            </a:r>
            <a:br>
              <a:rPr lang="en-GB" altLang="pl-PL" sz="2000" dirty="0" smtClean="0">
                <a:solidFill>
                  <a:srgbClr val="000000"/>
                </a:solidFill>
              </a:rPr>
            </a:br>
            <a:endParaRPr lang="en-GB" altLang="pl-PL" sz="2000" dirty="0">
              <a:solidFill>
                <a:srgbClr val="000000"/>
              </a:solidFill>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25</a:t>
            </a:fld>
            <a:endParaRPr lang="pl-PL" altLang="pl-PL" dirty="0">
              <a:solidFill>
                <a:schemeClr val="accent3">
                  <a:lumMod val="75000"/>
                </a:schemeClr>
              </a:solidFill>
            </a:endParaRPr>
          </a:p>
        </p:txBody>
      </p:sp>
      <p:sp>
        <p:nvSpPr>
          <p:cNvPr id="7" name="TextBox 1"/>
          <p:cNvSpPr txBox="1"/>
          <p:nvPr/>
        </p:nvSpPr>
        <p:spPr>
          <a:xfrm>
            <a:off x="251520" y="719610"/>
            <a:ext cx="5112568" cy="81047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WYBRANE DEFINICJE – SŁOWNICZEK</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669856"/>
            <a:ext cx="7632700" cy="478284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Calibri" pitchFamily="34" charset="0"/>
              <a:buAutoNum type="arabicPeriod" startAt="5"/>
            </a:pPr>
            <a:r>
              <a:rPr lang="pl-PL" altLang="pl-PL" sz="2000" b="1" u="sng" dirty="0" smtClean="0"/>
              <a:t>POSTĘPOWANIE O UDZIELENIE ZAMÓWIENIA </a:t>
            </a:r>
            <a:r>
              <a:rPr lang="pl-PL" altLang="pl-PL" sz="2000" dirty="0" smtClean="0"/>
              <a:t>– </a:t>
            </a:r>
            <a:r>
              <a:rPr lang="pl-PL" altLang="pl-PL" sz="2000" dirty="0" err="1" smtClean="0"/>
              <a:t>postępowanie</a:t>
            </a:r>
            <a:r>
              <a:rPr lang="pl-PL" altLang="pl-PL" sz="2000" dirty="0" smtClean="0"/>
              <a:t> wszczynane w drodze publicznego ogłoszenia o zamówieniu lub przesłania zaproszenia do składania ofert albo przesłania zaproszenia do negocjacji w celu dokonania wyboru oferty wykonawcy, z którym zostanie zawarta umowa w sprawie zamówienia publicznego, lub – </a:t>
            </a:r>
            <a:br>
              <a:rPr lang="pl-PL" altLang="pl-PL" sz="2000" dirty="0" smtClean="0"/>
            </a:br>
            <a:r>
              <a:rPr lang="pl-PL" altLang="pl-PL" sz="2000" dirty="0" smtClean="0"/>
              <a:t>w przypadku trybu zamówienia z wolnej ręki – wynegocjowania postanowień takiej umowy</a:t>
            </a:r>
          </a:p>
          <a:p>
            <a:pPr>
              <a:lnSpc>
                <a:spcPct val="80000"/>
              </a:lnSpc>
              <a:buFont typeface="Calibri" pitchFamily="34" charset="0"/>
              <a:buAutoNum type="arabicPeriod" startAt="5"/>
            </a:pPr>
            <a:endParaRPr lang="pl-PL" altLang="pl-PL" sz="800" dirty="0" smtClean="0"/>
          </a:p>
          <a:p>
            <a:pPr>
              <a:lnSpc>
                <a:spcPct val="80000"/>
              </a:lnSpc>
              <a:buFont typeface="Calibri" pitchFamily="34" charset="0"/>
              <a:buAutoNum type="arabicPeriod" startAt="5"/>
            </a:pPr>
            <a:r>
              <a:rPr lang="en-GB" altLang="pl-PL" sz="2000" b="1" u="sng" dirty="0" smtClean="0"/>
              <a:t>DOSTAWY</a:t>
            </a:r>
            <a:r>
              <a:rPr lang="en-GB" altLang="pl-PL" sz="2000" dirty="0" smtClean="0"/>
              <a:t> – </a:t>
            </a:r>
            <a:r>
              <a:rPr lang="en-GB" altLang="pl-PL" sz="2000" dirty="0" err="1" smtClean="0"/>
              <a:t>nabywanie</a:t>
            </a:r>
            <a:r>
              <a:rPr lang="en-GB" altLang="pl-PL" sz="2000" dirty="0" smtClean="0"/>
              <a:t> </a:t>
            </a:r>
            <a:r>
              <a:rPr lang="en-GB" altLang="pl-PL" sz="2000" dirty="0" err="1" smtClean="0"/>
              <a:t>rzeczy</a:t>
            </a:r>
            <a:r>
              <a:rPr lang="pl-PL" altLang="pl-PL" sz="2000" dirty="0" smtClean="0"/>
              <a:t> </a:t>
            </a:r>
            <a:r>
              <a:rPr lang="en-GB" altLang="pl-PL" sz="2000" dirty="0" err="1" smtClean="0"/>
              <a:t>oraz</a:t>
            </a:r>
            <a:r>
              <a:rPr lang="en-GB" altLang="pl-PL" sz="2000" dirty="0" smtClean="0"/>
              <a:t> </a:t>
            </a:r>
            <a:r>
              <a:rPr lang="en-GB" altLang="pl-PL" sz="2000" dirty="0" err="1" smtClean="0"/>
              <a:t>innych</a:t>
            </a:r>
            <a:r>
              <a:rPr lang="en-GB" altLang="pl-PL" sz="2000" dirty="0" smtClean="0"/>
              <a:t> </a:t>
            </a:r>
            <a:r>
              <a:rPr lang="en-GB" altLang="pl-PL" sz="2000" dirty="0" err="1" smtClean="0"/>
              <a:t>dóbr</a:t>
            </a:r>
            <a:r>
              <a:rPr lang="en-GB" altLang="pl-PL" sz="2000" dirty="0" smtClean="0"/>
              <a:t>, w </a:t>
            </a:r>
            <a:r>
              <a:rPr lang="en-GB" altLang="pl-PL" sz="2000" dirty="0" err="1" smtClean="0"/>
              <a:t>szczególności</a:t>
            </a:r>
            <a:r>
              <a:rPr lang="en-GB" altLang="pl-PL" sz="2000" dirty="0" smtClean="0"/>
              <a:t> </a:t>
            </a:r>
            <a:r>
              <a:rPr lang="en-GB" altLang="pl-PL" sz="2000" dirty="0" err="1" smtClean="0"/>
              <a:t>na</a:t>
            </a:r>
            <a:r>
              <a:rPr lang="en-GB" altLang="pl-PL" sz="2000" dirty="0" smtClean="0"/>
              <a:t> </a:t>
            </a:r>
            <a:r>
              <a:rPr lang="en-GB" altLang="pl-PL" sz="2000" dirty="0" err="1" smtClean="0"/>
              <a:t>podstawie</a:t>
            </a:r>
            <a:r>
              <a:rPr lang="en-GB" altLang="pl-PL" sz="2000" dirty="0" smtClean="0"/>
              <a:t> </a:t>
            </a:r>
            <a:r>
              <a:rPr lang="en-GB" altLang="pl-PL" sz="2000" dirty="0" err="1" smtClean="0"/>
              <a:t>umowy</a:t>
            </a:r>
            <a:r>
              <a:rPr lang="en-GB" altLang="pl-PL" sz="2000" dirty="0" smtClean="0"/>
              <a:t> </a:t>
            </a:r>
            <a:r>
              <a:rPr lang="en-GB" altLang="pl-PL" sz="2000" dirty="0" err="1" smtClean="0"/>
              <a:t>sprzedaży</a:t>
            </a:r>
            <a:r>
              <a:rPr lang="en-GB" altLang="pl-PL" sz="2000" dirty="0" smtClean="0"/>
              <a:t>, </a:t>
            </a:r>
            <a:r>
              <a:rPr lang="en-GB" altLang="pl-PL" sz="2000" dirty="0" err="1" smtClean="0"/>
              <a:t>dostawy</a:t>
            </a:r>
            <a:r>
              <a:rPr lang="en-GB" altLang="pl-PL" sz="2000" dirty="0" smtClean="0"/>
              <a:t>, </a:t>
            </a:r>
            <a:r>
              <a:rPr lang="en-GB" altLang="pl-PL" sz="2000" dirty="0" err="1" smtClean="0"/>
              <a:t>najmu</a:t>
            </a:r>
            <a:r>
              <a:rPr lang="en-GB" altLang="pl-PL" sz="2000" dirty="0" smtClean="0"/>
              <a:t>, </a:t>
            </a:r>
            <a:r>
              <a:rPr lang="en-GB" altLang="pl-PL" sz="2000" dirty="0" err="1" smtClean="0"/>
              <a:t>dzierżawy</a:t>
            </a:r>
            <a:r>
              <a:rPr lang="en-GB" altLang="pl-PL" sz="2000" dirty="0" smtClean="0"/>
              <a:t> </a:t>
            </a:r>
            <a:r>
              <a:rPr lang="en-GB" altLang="pl-PL" sz="2000" dirty="0" err="1" smtClean="0"/>
              <a:t>oraz</a:t>
            </a:r>
            <a:r>
              <a:rPr lang="en-GB" altLang="pl-PL" sz="2000" dirty="0" smtClean="0"/>
              <a:t> </a:t>
            </a:r>
            <a:r>
              <a:rPr lang="en-GB" altLang="pl-PL" sz="2000" dirty="0" err="1" smtClean="0"/>
              <a:t>leasingu</a:t>
            </a:r>
            <a:r>
              <a:rPr lang="en-GB" altLang="pl-PL" sz="2000" dirty="0" smtClean="0"/>
              <a:t> </a:t>
            </a:r>
            <a:r>
              <a:rPr lang="pl-PL" altLang="pl-PL" sz="2000" dirty="0" smtClean="0"/>
              <a:t/>
            </a:r>
            <a:br>
              <a:rPr lang="pl-PL" altLang="pl-PL" sz="2000" dirty="0" smtClean="0"/>
            </a:br>
            <a:r>
              <a:rPr lang="pl-PL" altLang="pl-PL" sz="2000" dirty="0" smtClean="0"/>
              <a:t>z opcją lub bez opcji zakupu, które może obejmować dodatkowo rozmieszczenie lub instalację</a:t>
            </a:r>
            <a:r>
              <a:rPr lang="en-GB" altLang="pl-PL" sz="2000" dirty="0" smtClean="0"/>
              <a:t> </a:t>
            </a:r>
            <a:endParaRPr lang="pl-PL" altLang="pl-PL" sz="2000" dirty="0" smtClean="0"/>
          </a:p>
          <a:p>
            <a:pPr>
              <a:lnSpc>
                <a:spcPct val="80000"/>
              </a:lnSpc>
              <a:buFont typeface="Calibri" pitchFamily="34" charset="0"/>
              <a:buAutoNum type="arabicPeriod" startAt="5"/>
            </a:pPr>
            <a:endParaRPr lang="pl-PL" altLang="pl-PL" sz="800" dirty="0" smtClean="0"/>
          </a:p>
          <a:p>
            <a:pPr>
              <a:lnSpc>
                <a:spcPct val="80000"/>
              </a:lnSpc>
              <a:buFont typeface="Calibri" pitchFamily="34" charset="0"/>
              <a:buAutoNum type="arabicPeriod" startAt="5"/>
            </a:pPr>
            <a:r>
              <a:rPr lang="en-GB" altLang="pl-PL" sz="2000" b="1" u="sng" dirty="0" smtClean="0"/>
              <a:t>USŁUGI</a:t>
            </a:r>
            <a:r>
              <a:rPr lang="en-GB" altLang="pl-PL" sz="2000" dirty="0" smtClean="0"/>
              <a:t> – </a:t>
            </a:r>
            <a:r>
              <a:rPr lang="pl-PL" altLang="pl-PL" sz="2000" dirty="0" smtClean="0"/>
              <a:t>wszelkie świadczenia, których przedmiotem nie są </a:t>
            </a:r>
            <a:br>
              <a:rPr lang="pl-PL" altLang="pl-PL" sz="2000" dirty="0" smtClean="0"/>
            </a:br>
            <a:r>
              <a:rPr lang="pl-PL" altLang="pl-PL" sz="2000" dirty="0" smtClean="0"/>
              <a:t>roboty budowlane lub dostawy</a:t>
            </a:r>
          </a:p>
          <a:p>
            <a:pPr>
              <a:lnSpc>
                <a:spcPct val="80000"/>
              </a:lnSpc>
              <a:buFont typeface="Calibri" pitchFamily="34" charset="0"/>
              <a:buAutoNum type="arabicPeriod" startAt="5"/>
            </a:pPr>
            <a:endParaRPr lang="pl-PL" altLang="pl-PL" sz="800" dirty="0" smtClean="0"/>
          </a:p>
          <a:p>
            <a:pPr>
              <a:lnSpc>
                <a:spcPct val="80000"/>
              </a:lnSpc>
              <a:buFont typeface="Calibri" pitchFamily="34" charset="0"/>
              <a:buAutoNum type="arabicPeriod" startAt="5"/>
            </a:pPr>
            <a:r>
              <a:rPr lang="en-GB" altLang="pl-PL" sz="2000" b="1" u="sng" dirty="0" smtClean="0"/>
              <a:t>ROBOTY BUDOWLANE </a:t>
            </a:r>
            <a:r>
              <a:rPr lang="en-GB" altLang="pl-PL" sz="2000" dirty="0" smtClean="0"/>
              <a:t>–</a:t>
            </a:r>
            <a:r>
              <a:rPr lang="pl-PL" altLang="pl-PL" sz="2000" dirty="0" smtClean="0"/>
              <a:t> wykonanie albo zaprojektowanie </a:t>
            </a:r>
            <a:br>
              <a:rPr lang="pl-PL" altLang="pl-PL" sz="2000" dirty="0" smtClean="0"/>
            </a:br>
            <a:r>
              <a:rPr lang="pl-PL" altLang="pl-PL" sz="2000" dirty="0" smtClean="0"/>
              <a:t>i wykonanie robót budowlanych określonych w przepisach wydanych na podstawie art. 2c lub obiektu budowlanego,  a także realizację obiektu budowlanego, za pomocą dowolnych środków, zgodnie z wymaganiami określonymi przez zamawiającego</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26</a:t>
            </a:fld>
            <a:endParaRPr lang="pl-PL" altLang="pl-PL" dirty="0">
              <a:solidFill>
                <a:schemeClr val="accent3">
                  <a:lumMod val="75000"/>
                </a:schemeClr>
              </a:solidFill>
            </a:endParaRPr>
          </a:p>
        </p:txBody>
      </p:sp>
      <p:sp>
        <p:nvSpPr>
          <p:cNvPr id="7" name="TextBox 1"/>
          <p:cNvSpPr txBox="1"/>
          <p:nvPr/>
        </p:nvSpPr>
        <p:spPr>
          <a:xfrm>
            <a:off x="251520" y="719610"/>
            <a:ext cx="5112568" cy="81047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WYBRANE DEFINICJE – SŁOWNICZEK</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6"/>
            <a:ext cx="7632700" cy="428425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Calibri" pitchFamily="34" charset="0"/>
              <a:buAutoNum type="arabicPeriod" startAt="9"/>
            </a:pPr>
            <a:endParaRPr lang="pl-PL" altLang="pl-PL" sz="2000" b="1" dirty="0" smtClean="0"/>
          </a:p>
          <a:p>
            <a:pPr>
              <a:lnSpc>
                <a:spcPct val="80000"/>
              </a:lnSpc>
              <a:buFont typeface="Calibri" pitchFamily="34" charset="0"/>
              <a:buAutoNum type="arabicPeriod" startAt="9"/>
            </a:pPr>
            <a:r>
              <a:rPr lang="pl-PL" altLang="pl-PL" sz="2000" b="1" u="sng" dirty="0" smtClean="0"/>
              <a:t>OBIEKT BUDOWLANY </a:t>
            </a:r>
            <a:r>
              <a:rPr lang="pl-PL" altLang="pl-PL" sz="2000" b="1" dirty="0" smtClean="0"/>
              <a:t>- </a:t>
            </a:r>
            <a:r>
              <a:rPr lang="pl-PL" altLang="pl-PL" sz="2000" dirty="0" smtClean="0"/>
              <a:t>wynik całości robót budowlanych </a:t>
            </a:r>
            <a:br>
              <a:rPr lang="pl-PL" altLang="pl-PL" sz="2000" dirty="0" smtClean="0"/>
            </a:br>
            <a:r>
              <a:rPr lang="pl-PL" altLang="pl-PL" sz="2000" dirty="0" smtClean="0"/>
              <a:t>w zakresie budownictwa lub inżynierii lądowej lub wodnej, który może samoistnie spełniać funkcję gospodarczą lub techniczną</a:t>
            </a:r>
          </a:p>
          <a:p>
            <a:pPr>
              <a:lnSpc>
                <a:spcPct val="80000"/>
              </a:lnSpc>
              <a:buFont typeface="Calibri" pitchFamily="34" charset="0"/>
              <a:buAutoNum type="arabicPeriod" startAt="9"/>
            </a:pPr>
            <a:endParaRPr lang="pl-PL" altLang="pl-PL" sz="2000" b="1" dirty="0" smtClean="0"/>
          </a:p>
          <a:p>
            <a:pPr>
              <a:lnSpc>
                <a:spcPct val="80000"/>
              </a:lnSpc>
              <a:buFont typeface="Calibri" pitchFamily="34" charset="0"/>
              <a:buAutoNum type="arabicPeriod" startAt="9"/>
            </a:pPr>
            <a:r>
              <a:rPr lang="en-GB" altLang="pl-PL" sz="2000" b="1" u="sng" dirty="0" smtClean="0"/>
              <a:t>NAJKORZYSTNIEJSZA OFERTA</a:t>
            </a:r>
            <a:r>
              <a:rPr lang="en-GB" altLang="pl-PL" sz="2000" u="sng" dirty="0" smtClean="0"/>
              <a:t> </a:t>
            </a:r>
            <a:r>
              <a:rPr lang="en-GB" altLang="pl-PL" sz="2000" dirty="0" smtClean="0"/>
              <a:t>–</a:t>
            </a:r>
            <a:r>
              <a:rPr lang="en-GB" altLang="pl-PL" sz="2000" b="1" dirty="0" smtClean="0"/>
              <a:t> </a:t>
            </a:r>
            <a:r>
              <a:rPr lang="en-GB" altLang="pl-PL" sz="2000" dirty="0" err="1" smtClean="0"/>
              <a:t>oferta</a:t>
            </a:r>
            <a:r>
              <a:rPr lang="pl-PL" altLang="pl-PL" sz="2000" dirty="0" smtClean="0"/>
              <a:t>:</a:t>
            </a:r>
          </a:p>
          <a:p>
            <a:pPr>
              <a:lnSpc>
                <a:spcPct val="80000"/>
              </a:lnSpc>
            </a:pPr>
            <a:r>
              <a:rPr lang="pl-PL" altLang="pl-PL" sz="2000" dirty="0" smtClean="0"/>
              <a:t>	</a:t>
            </a:r>
            <a:br>
              <a:rPr lang="pl-PL" altLang="pl-PL" sz="2000" dirty="0" smtClean="0"/>
            </a:br>
            <a:r>
              <a:rPr lang="pl-PL" altLang="pl-PL" sz="2000" dirty="0" smtClean="0"/>
              <a:t>a) </a:t>
            </a:r>
            <a:r>
              <a:rPr lang="en-GB" altLang="pl-PL" sz="2000" dirty="0" err="1" smtClean="0"/>
              <a:t>która</a:t>
            </a:r>
            <a:r>
              <a:rPr lang="en-GB" altLang="pl-PL" sz="2000" dirty="0" smtClean="0"/>
              <a:t> </a:t>
            </a:r>
            <a:r>
              <a:rPr lang="en-GB" altLang="pl-PL" sz="2000" dirty="0" err="1" smtClean="0"/>
              <a:t>przedstawia</a:t>
            </a:r>
            <a:r>
              <a:rPr lang="en-GB" altLang="pl-PL" sz="2000" dirty="0" smtClean="0"/>
              <a:t> </a:t>
            </a:r>
            <a:r>
              <a:rPr lang="en-GB" altLang="pl-PL" sz="2000" dirty="0" err="1" smtClean="0"/>
              <a:t>najkorzystniejszy</a:t>
            </a:r>
            <a:r>
              <a:rPr lang="en-GB" altLang="pl-PL" sz="2000" dirty="0" smtClean="0"/>
              <a:t> </a:t>
            </a:r>
            <a:r>
              <a:rPr lang="en-GB" altLang="pl-PL" sz="2000" dirty="0" err="1" smtClean="0"/>
              <a:t>bilans</a:t>
            </a:r>
            <a:r>
              <a:rPr lang="en-GB" altLang="pl-PL" sz="2000" dirty="0" smtClean="0"/>
              <a:t> </a:t>
            </a:r>
            <a:r>
              <a:rPr lang="en-GB" altLang="pl-PL" sz="2000" dirty="0" err="1" smtClean="0"/>
              <a:t>ceny</a:t>
            </a:r>
            <a:r>
              <a:rPr lang="pl-PL" altLang="pl-PL" sz="2000" dirty="0" smtClean="0"/>
              <a:t> lub kosztu</a:t>
            </a:r>
            <a:r>
              <a:rPr lang="en-GB" altLang="pl-PL" sz="2000" dirty="0" smtClean="0"/>
              <a:t> </a:t>
            </a:r>
            <a:r>
              <a:rPr lang="en-GB" altLang="pl-PL" sz="2000" dirty="0" err="1" smtClean="0"/>
              <a:t>i</a:t>
            </a:r>
            <a:r>
              <a:rPr lang="en-GB" altLang="pl-PL" sz="2000" dirty="0" smtClean="0"/>
              <a:t> </a:t>
            </a:r>
            <a:r>
              <a:rPr lang="en-GB" altLang="pl-PL" sz="2000" dirty="0" err="1" smtClean="0"/>
              <a:t>innych</a:t>
            </a:r>
            <a:r>
              <a:rPr lang="en-GB" altLang="pl-PL" sz="2000" dirty="0" smtClean="0"/>
              <a:t> </a:t>
            </a:r>
            <a:r>
              <a:rPr lang="en-GB" altLang="pl-PL" sz="2000" dirty="0" err="1" smtClean="0"/>
              <a:t>kryt</a:t>
            </a:r>
            <a:r>
              <a:rPr lang="pl-PL" altLang="pl-PL" sz="2000" dirty="0" smtClean="0"/>
              <a:t>e</a:t>
            </a:r>
            <a:r>
              <a:rPr lang="en-GB" altLang="pl-PL" sz="2000" dirty="0" err="1" smtClean="0"/>
              <a:t>riów</a:t>
            </a:r>
            <a:r>
              <a:rPr lang="en-GB" altLang="pl-PL" sz="2000" dirty="0" smtClean="0"/>
              <a:t> </a:t>
            </a:r>
            <a:r>
              <a:rPr lang="en-GB" altLang="pl-PL" sz="2000" dirty="0" err="1" smtClean="0"/>
              <a:t>odnoszących</a:t>
            </a:r>
            <a:r>
              <a:rPr lang="en-GB" altLang="pl-PL" sz="2000" dirty="0" smtClean="0"/>
              <a:t> </a:t>
            </a:r>
            <a:r>
              <a:rPr lang="en-GB" altLang="pl-PL" sz="2000" dirty="0" err="1" smtClean="0"/>
              <a:t>się</a:t>
            </a:r>
            <a:r>
              <a:rPr lang="en-GB" altLang="pl-PL" sz="2000" dirty="0" smtClean="0"/>
              <a:t> do </a:t>
            </a:r>
            <a:r>
              <a:rPr lang="en-GB" altLang="pl-PL" sz="2000" dirty="0" err="1" smtClean="0"/>
              <a:t>przedmiotu</a:t>
            </a:r>
            <a:r>
              <a:rPr lang="en-GB" altLang="pl-PL" sz="2000" dirty="0" smtClean="0"/>
              <a:t> zamówienia </a:t>
            </a:r>
            <a:r>
              <a:rPr lang="en-GB" altLang="pl-PL" sz="2000" dirty="0" err="1" smtClean="0"/>
              <a:t>publicznego</a:t>
            </a:r>
            <a:r>
              <a:rPr lang="pl-PL" altLang="pl-PL" sz="2000" dirty="0" smtClean="0"/>
              <a:t> w szczególności w przypadku zamówień w zakresie działalności twórczej lub naukowej, których przedmiotu nie można z góry opisać w sposób jednoznaczny i wyczerpujący lub która najlepiej spełnia kryteria inne niż cena lub koszt, gdy cena lub koszt jest stała</a:t>
            </a:r>
            <a:br>
              <a:rPr lang="pl-PL" altLang="pl-PL" sz="2000" dirty="0" smtClean="0"/>
            </a:br>
            <a:r>
              <a:rPr lang="pl-PL" altLang="pl-PL" sz="1000" dirty="0" smtClean="0"/>
              <a:t/>
            </a:r>
            <a:br>
              <a:rPr lang="pl-PL" altLang="pl-PL" sz="1000" dirty="0" smtClean="0"/>
            </a:br>
            <a:r>
              <a:rPr lang="pl-PL" altLang="pl-PL" sz="2000" dirty="0" smtClean="0"/>
              <a:t>albo  </a:t>
            </a:r>
            <a:r>
              <a:rPr lang="en-GB" altLang="pl-PL" sz="2000" dirty="0" smtClean="0"/>
              <a:t> </a:t>
            </a:r>
            <a:r>
              <a:rPr lang="pl-PL" altLang="pl-PL" sz="2000" dirty="0" smtClean="0"/>
              <a:t/>
            </a:r>
            <a:br>
              <a:rPr lang="pl-PL" altLang="pl-PL" sz="2000" dirty="0" smtClean="0"/>
            </a:br>
            <a:r>
              <a:rPr lang="pl-PL" altLang="pl-PL" sz="1000" dirty="0" smtClean="0"/>
              <a:t/>
            </a:r>
            <a:br>
              <a:rPr lang="pl-PL" altLang="pl-PL" sz="1000" dirty="0" smtClean="0"/>
            </a:br>
            <a:r>
              <a:rPr lang="pl-PL" altLang="pl-PL" sz="2000" dirty="0" smtClean="0"/>
              <a:t>b) </a:t>
            </a:r>
            <a:r>
              <a:rPr lang="en-GB" altLang="pl-PL" sz="2000" dirty="0" smtClean="0"/>
              <a:t>z </a:t>
            </a:r>
            <a:r>
              <a:rPr lang="en-GB" altLang="pl-PL" sz="2000" dirty="0" err="1" smtClean="0"/>
              <a:t>najniższą</a:t>
            </a:r>
            <a:r>
              <a:rPr lang="en-GB" altLang="pl-PL" sz="2000" dirty="0" smtClean="0"/>
              <a:t> </a:t>
            </a:r>
            <a:r>
              <a:rPr lang="en-GB" altLang="pl-PL" sz="2000" dirty="0" err="1" smtClean="0"/>
              <a:t>ceną</a:t>
            </a:r>
            <a:r>
              <a:rPr lang="pl-PL" altLang="pl-PL" sz="2000" dirty="0" smtClean="0"/>
              <a:t> lub kosztem, gdy jedynym kryterium jest cena lub koszt.</a:t>
            </a:r>
            <a:endParaRPr lang="pl-PL" altLang="pl-PL" sz="1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27</a:t>
            </a:fld>
            <a:endParaRPr lang="pl-PL" altLang="pl-PL" dirty="0">
              <a:solidFill>
                <a:schemeClr val="accent3">
                  <a:lumMod val="75000"/>
                </a:schemeClr>
              </a:solidFill>
            </a:endParaRPr>
          </a:p>
        </p:txBody>
      </p:sp>
      <p:sp>
        <p:nvSpPr>
          <p:cNvPr id="7" name="TextBox 1"/>
          <p:cNvSpPr txBox="1"/>
          <p:nvPr/>
        </p:nvSpPr>
        <p:spPr>
          <a:xfrm>
            <a:off x="251520" y="719610"/>
            <a:ext cx="5112568" cy="81047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WYBRANE DEFINICJE – SŁOWNICZEK</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6"/>
            <a:ext cx="7632700" cy="452431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Calibri" pitchFamily="34" charset="0"/>
              <a:buAutoNum type="arabicPeriod" startAt="11"/>
            </a:pPr>
            <a:r>
              <a:rPr lang="en-GB" altLang="pl-PL" sz="2000" b="1" dirty="0" smtClean="0"/>
              <a:t>CENA</a:t>
            </a:r>
            <a:r>
              <a:rPr lang="en-GB" altLang="pl-PL" sz="2000" dirty="0" smtClean="0"/>
              <a:t> – </a:t>
            </a:r>
            <a:r>
              <a:rPr lang="en-GB" altLang="pl-PL" sz="2000" dirty="0" err="1" smtClean="0"/>
              <a:t>należy</a:t>
            </a:r>
            <a:r>
              <a:rPr lang="en-GB" altLang="pl-PL" sz="2000" dirty="0" smtClean="0"/>
              <a:t> </a:t>
            </a:r>
            <a:r>
              <a:rPr lang="en-GB" altLang="pl-PL" sz="2000" dirty="0" err="1" smtClean="0"/>
              <a:t>przez</a:t>
            </a:r>
            <a:r>
              <a:rPr lang="en-GB" altLang="pl-PL" sz="2000" dirty="0" smtClean="0"/>
              <a:t> to </a:t>
            </a:r>
            <a:r>
              <a:rPr lang="en-GB" altLang="pl-PL" sz="2000" dirty="0" err="1" smtClean="0"/>
              <a:t>rozumieć</a:t>
            </a:r>
            <a:r>
              <a:rPr lang="en-GB" altLang="pl-PL" sz="2000" dirty="0" smtClean="0"/>
              <a:t> </a:t>
            </a:r>
            <a:r>
              <a:rPr lang="en-GB" altLang="pl-PL" sz="2000" dirty="0" err="1" smtClean="0"/>
              <a:t>cenę</a:t>
            </a:r>
            <a:r>
              <a:rPr lang="en-GB" altLang="pl-PL" sz="2000" dirty="0" smtClean="0"/>
              <a:t> w </a:t>
            </a:r>
            <a:r>
              <a:rPr lang="en-GB" altLang="pl-PL" sz="2000" dirty="0" err="1" smtClean="0"/>
              <a:t>rozumieniu</a:t>
            </a:r>
            <a:r>
              <a:rPr lang="en-GB" altLang="pl-PL" sz="2000" dirty="0" smtClean="0"/>
              <a:t> art. 3 </a:t>
            </a:r>
            <a:r>
              <a:rPr lang="pl-PL" altLang="pl-PL" sz="2000" dirty="0" smtClean="0"/>
              <a:t/>
            </a:r>
            <a:br>
              <a:rPr lang="pl-PL" altLang="pl-PL" sz="2000" dirty="0" smtClean="0"/>
            </a:br>
            <a:r>
              <a:rPr lang="en-GB" altLang="pl-PL" sz="2000" dirty="0" err="1" smtClean="0"/>
              <a:t>ust</a:t>
            </a:r>
            <a:r>
              <a:rPr lang="en-GB" altLang="pl-PL" sz="2000" dirty="0" smtClean="0"/>
              <a:t>. 1 </a:t>
            </a:r>
            <a:r>
              <a:rPr lang="en-GB" altLang="pl-PL" sz="2000" dirty="0" err="1" smtClean="0"/>
              <a:t>pkt</a:t>
            </a:r>
            <a:r>
              <a:rPr lang="en-GB" altLang="pl-PL" sz="2000" dirty="0" smtClean="0"/>
              <a:t> 1 </a:t>
            </a:r>
            <a:r>
              <a:rPr lang="pl-PL" altLang="pl-PL" sz="2000" dirty="0" smtClean="0"/>
              <a:t>i ust. 2 </a:t>
            </a:r>
            <a:r>
              <a:rPr lang="en-GB" altLang="pl-PL" sz="2000" dirty="0" err="1" smtClean="0"/>
              <a:t>ustawy</a:t>
            </a:r>
            <a:r>
              <a:rPr lang="en-GB" altLang="pl-PL" sz="2000" dirty="0" smtClean="0"/>
              <a:t> z </a:t>
            </a:r>
            <a:r>
              <a:rPr lang="en-GB" altLang="pl-PL" sz="2000" dirty="0" err="1" smtClean="0"/>
              <a:t>dnia</a:t>
            </a:r>
            <a:r>
              <a:rPr lang="pl-PL" altLang="pl-PL" sz="2000" dirty="0" smtClean="0"/>
              <a:t> 9 maja 2014 r. o informowaniu o cenach towarów i usług (</a:t>
            </a:r>
            <a:r>
              <a:rPr lang="pl-PL" altLang="pl-PL" sz="2000" dirty="0" err="1" smtClean="0"/>
              <a:t>Dz.U</a:t>
            </a:r>
            <a:r>
              <a:rPr lang="pl-PL" altLang="pl-PL" sz="2000" dirty="0" smtClean="0"/>
              <a:t>. poz. 915, z </a:t>
            </a:r>
            <a:r>
              <a:rPr lang="pl-PL" altLang="pl-PL" sz="2000" dirty="0" err="1" smtClean="0"/>
              <a:t>późn.zm</a:t>
            </a:r>
            <a:r>
              <a:rPr lang="pl-PL" altLang="pl-PL" sz="2000" dirty="0" smtClean="0"/>
              <a:t>.</a:t>
            </a:r>
            <a:r>
              <a:rPr lang="en-GB" altLang="pl-PL" sz="2000" dirty="0" smtClean="0"/>
              <a:t>):</a:t>
            </a:r>
            <a:r>
              <a:rPr lang="pl-PL" altLang="pl-PL" sz="2000" dirty="0" smtClean="0"/>
              <a:t/>
            </a:r>
            <a:br>
              <a:rPr lang="pl-PL" altLang="pl-PL" sz="2000" dirty="0" smtClean="0"/>
            </a:br>
            <a:r>
              <a:rPr lang="pl-PL" altLang="pl-PL" sz="1000" dirty="0" smtClean="0"/>
              <a:t/>
            </a:r>
            <a:br>
              <a:rPr lang="pl-PL" altLang="pl-PL" sz="1000" dirty="0" smtClean="0"/>
            </a:br>
            <a:r>
              <a:rPr lang="pl-PL" altLang="pl-PL" sz="2000" dirty="0" smtClean="0"/>
              <a:t>ust. 1 </a:t>
            </a:r>
            <a:r>
              <a:rPr lang="pl-PL" altLang="pl-PL" sz="2000" dirty="0" err="1" smtClean="0"/>
              <a:t>pkt</a:t>
            </a:r>
            <a:r>
              <a:rPr lang="pl-PL" altLang="pl-PL" sz="2000" dirty="0" smtClean="0"/>
              <a:t> 1: cena - </a:t>
            </a:r>
            <a:r>
              <a:rPr lang="en-GB" altLang="pl-PL" sz="2000" dirty="0" err="1" smtClean="0"/>
              <a:t>wartość</a:t>
            </a:r>
            <a:r>
              <a:rPr lang="en-GB" altLang="pl-PL" sz="2000" dirty="0" smtClean="0"/>
              <a:t> </a:t>
            </a:r>
            <a:r>
              <a:rPr lang="en-GB" altLang="pl-PL" sz="2000" dirty="0" err="1" smtClean="0"/>
              <a:t>wyrażona</a:t>
            </a:r>
            <a:r>
              <a:rPr lang="en-GB" altLang="pl-PL" sz="2000" dirty="0" smtClean="0"/>
              <a:t> w </a:t>
            </a:r>
            <a:r>
              <a:rPr lang="en-GB" altLang="pl-PL" sz="2000" dirty="0" err="1" smtClean="0"/>
              <a:t>jednostkach</a:t>
            </a:r>
            <a:r>
              <a:rPr lang="en-GB" altLang="pl-PL" sz="2000" dirty="0" smtClean="0"/>
              <a:t> </a:t>
            </a:r>
            <a:r>
              <a:rPr lang="en-GB" altLang="pl-PL" sz="2000" dirty="0" err="1" smtClean="0"/>
              <a:t>pieniężnych</a:t>
            </a:r>
            <a:r>
              <a:rPr lang="en-GB" altLang="pl-PL" sz="2000" dirty="0" smtClean="0"/>
              <a:t>, </a:t>
            </a:r>
            <a:r>
              <a:rPr lang="en-GB" altLang="pl-PL" sz="2000" dirty="0" err="1" smtClean="0"/>
              <a:t>którą</a:t>
            </a:r>
            <a:r>
              <a:rPr lang="en-GB" altLang="pl-PL" sz="2000" dirty="0" smtClean="0"/>
              <a:t> </a:t>
            </a:r>
            <a:r>
              <a:rPr lang="en-GB" altLang="pl-PL" sz="2000" dirty="0" err="1" smtClean="0"/>
              <a:t>kupujący</a:t>
            </a:r>
            <a:r>
              <a:rPr lang="en-GB" altLang="pl-PL" sz="2000" dirty="0" smtClean="0"/>
              <a:t> jest </a:t>
            </a:r>
            <a:r>
              <a:rPr lang="en-GB" altLang="pl-PL" sz="2000" dirty="0" err="1" smtClean="0"/>
              <a:t>obowiązany</a:t>
            </a:r>
            <a:r>
              <a:rPr lang="en-GB" altLang="pl-PL" sz="2000" dirty="0" smtClean="0"/>
              <a:t> </a:t>
            </a:r>
            <a:r>
              <a:rPr lang="en-GB" altLang="pl-PL" sz="2000" dirty="0" err="1" smtClean="0"/>
              <a:t>zapłacić</a:t>
            </a:r>
            <a:r>
              <a:rPr lang="en-GB" altLang="pl-PL" sz="2000" dirty="0" smtClean="0"/>
              <a:t> </a:t>
            </a:r>
            <a:r>
              <a:rPr lang="en-GB" altLang="pl-PL" sz="2000" dirty="0" err="1" smtClean="0"/>
              <a:t>przedsiębiorcy</a:t>
            </a:r>
            <a:r>
              <a:rPr lang="en-GB" altLang="pl-PL" sz="2000" dirty="0" smtClean="0"/>
              <a:t> </a:t>
            </a:r>
            <a:r>
              <a:rPr lang="en-GB" altLang="pl-PL" sz="2000" dirty="0" err="1" smtClean="0"/>
              <a:t>za</a:t>
            </a:r>
            <a:r>
              <a:rPr lang="en-GB" altLang="pl-PL" sz="2000" dirty="0" smtClean="0"/>
              <a:t> </a:t>
            </a:r>
            <a:r>
              <a:rPr lang="en-GB" altLang="pl-PL" sz="2000" dirty="0" err="1" smtClean="0"/>
              <a:t>towar</a:t>
            </a:r>
            <a:r>
              <a:rPr lang="en-GB" altLang="pl-PL" sz="2000" dirty="0" smtClean="0"/>
              <a:t> </a:t>
            </a:r>
            <a:r>
              <a:rPr lang="en-GB" altLang="pl-PL" sz="2000" dirty="0" err="1" smtClean="0"/>
              <a:t>lub</a:t>
            </a:r>
            <a:r>
              <a:rPr lang="en-GB" altLang="pl-PL" sz="2000" dirty="0" smtClean="0"/>
              <a:t> </a:t>
            </a:r>
            <a:r>
              <a:rPr lang="en-GB" altLang="pl-PL" sz="2000" dirty="0" err="1" smtClean="0"/>
              <a:t>usługę</a:t>
            </a:r>
            <a:r>
              <a:rPr lang="en-GB" altLang="pl-PL" sz="2000" dirty="0" smtClean="0"/>
              <a:t>; </a:t>
            </a:r>
            <a:r>
              <a:rPr lang="pl-PL" altLang="pl-PL" sz="2000" dirty="0" smtClean="0"/>
              <a:t/>
            </a:r>
            <a:br>
              <a:rPr lang="pl-PL" altLang="pl-PL" sz="2000" dirty="0" smtClean="0"/>
            </a:br>
            <a:r>
              <a:rPr lang="pl-PL" altLang="pl-PL" sz="2000" dirty="0" smtClean="0"/>
              <a:t>ust. 2: </a:t>
            </a:r>
            <a:r>
              <a:rPr lang="en-GB" altLang="pl-PL" sz="2000" dirty="0" smtClean="0"/>
              <a:t>w </a:t>
            </a:r>
            <a:r>
              <a:rPr lang="en-GB" altLang="pl-PL" sz="2000" dirty="0" err="1" smtClean="0"/>
              <a:t>cenie</a:t>
            </a:r>
            <a:r>
              <a:rPr lang="en-GB" altLang="pl-PL" sz="2000" dirty="0" smtClean="0"/>
              <a:t> </a:t>
            </a:r>
            <a:r>
              <a:rPr lang="en-GB" altLang="pl-PL" sz="2000" dirty="0" err="1" smtClean="0"/>
              <a:t>uwzględnia</a:t>
            </a:r>
            <a:r>
              <a:rPr lang="en-GB" altLang="pl-PL" sz="2000" dirty="0" smtClean="0"/>
              <a:t> </a:t>
            </a:r>
            <a:r>
              <a:rPr lang="en-GB" altLang="pl-PL" sz="2000" dirty="0" err="1" smtClean="0"/>
              <a:t>się</a:t>
            </a:r>
            <a:r>
              <a:rPr lang="en-GB" altLang="pl-PL" sz="2000" dirty="0" smtClean="0"/>
              <a:t> </a:t>
            </a:r>
            <a:r>
              <a:rPr lang="en-GB" altLang="pl-PL" sz="2000" dirty="0" err="1" smtClean="0"/>
              <a:t>podatek</a:t>
            </a:r>
            <a:r>
              <a:rPr lang="en-GB" altLang="pl-PL" sz="2000" dirty="0" smtClean="0"/>
              <a:t> </a:t>
            </a:r>
            <a:r>
              <a:rPr lang="en-GB" altLang="pl-PL" sz="2000" dirty="0" err="1" smtClean="0"/>
              <a:t>od</a:t>
            </a:r>
            <a:r>
              <a:rPr lang="en-GB" altLang="pl-PL" sz="2000" dirty="0" smtClean="0"/>
              <a:t> </a:t>
            </a:r>
            <a:r>
              <a:rPr lang="en-GB" altLang="pl-PL" sz="2000" dirty="0" err="1" smtClean="0"/>
              <a:t>towarów</a:t>
            </a:r>
            <a:r>
              <a:rPr lang="en-GB" altLang="pl-PL" sz="2000" dirty="0" smtClean="0"/>
              <a:t> </a:t>
            </a:r>
            <a:r>
              <a:rPr lang="en-GB" altLang="pl-PL" sz="2000" dirty="0" err="1" smtClean="0"/>
              <a:t>i</a:t>
            </a:r>
            <a:r>
              <a:rPr lang="en-GB" altLang="pl-PL" sz="2000" dirty="0" smtClean="0"/>
              <a:t> </a:t>
            </a:r>
            <a:r>
              <a:rPr lang="en-GB" altLang="pl-PL" sz="2000" dirty="0" err="1" smtClean="0"/>
              <a:t>usług</a:t>
            </a:r>
            <a:r>
              <a:rPr lang="en-GB" altLang="pl-PL" sz="2000" dirty="0" smtClean="0"/>
              <a:t> </a:t>
            </a:r>
            <a:r>
              <a:rPr lang="en-GB" altLang="pl-PL" sz="2000" dirty="0" err="1" smtClean="0"/>
              <a:t>oraz</a:t>
            </a:r>
            <a:r>
              <a:rPr lang="en-GB" altLang="pl-PL" sz="2000" dirty="0" smtClean="0"/>
              <a:t> </a:t>
            </a:r>
            <a:r>
              <a:rPr lang="en-GB" altLang="pl-PL" sz="2000" dirty="0" err="1" smtClean="0"/>
              <a:t>podatek</a:t>
            </a:r>
            <a:r>
              <a:rPr lang="en-GB" altLang="pl-PL" sz="2000" dirty="0" smtClean="0"/>
              <a:t> </a:t>
            </a:r>
            <a:r>
              <a:rPr lang="en-GB" altLang="pl-PL" sz="2000" dirty="0" err="1" smtClean="0"/>
              <a:t>akcyzowy</a:t>
            </a:r>
            <a:r>
              <a:rPr lang="en-GB" altLang="pl-PL" sz="2000" dirty="0" smtClean="0"/>
              <a:t>, </a:t>
            </a:r>
            <a:r>
              <a:rPr lang="en-GB" altLang="pl-PL" sz="2000" dirty="0" err="1" smtClean="0"/>
              <a:t>jeżeli</a:t>
            </a:r>
            <a:r>
              <a:rPr lang="en-GB" altLang="pl-PL" sz="2000" dirty="0" smtClean="0"/>
              <a:t> </a:t>
            </a:r>
            <a:r>
              <a:rPr lang="en-GB" altLang="pl-PL" sz="2000" dirty="0" err="1" smtClean="0"/>
              <a:t>na</a:t>
            </a:r>
            <a:r>
              <a:rPr lang="en-GB" altLang="pl-PL" sz="2000" dirty="0" smtClean="0"/>
              <a:t> </a:t>
            </a:r>
            <a:r>
              <a:rPr lang="en-GB" altLang="pl-PL" sz="2000" dirty="0" err="1" smtClean="0"/>
              <a:t>podstawie</a:t>
            </a:r>
            <a:r>
              <a:rPr lang="en-GB" altLang="pl-PL" sz="2000" dirty="0" smtClean="0"/>
              <a:t> </a:t>
            </a:r>
            <a:r>
              <a:rPr lang="en-GB" altLang="pl-PL" sz="2000" dirty="0" err="1" smtClean="0"/>
              <a:t>odrębnych</a:t>
            </a:r>
            <a:r>
              <a:rPr lang="en-GB" altLang="pl-PL" sz="2000" dirty="0" smtClean="0"/>
              <a:t> </a:t>
            </a:r>
            <a:r>
              <a:rPr lang="en-GB" altLang="pl-PL" sz="2000" dirty="0" err="1" smtClean="0"/>
              <a:t>przepisów</a:t>
            </a:r>
            <a:r>
              <a:rPr lang="en-GB" altLang="pl-PL" sz="2000" dirty="0" smtClean="0"/>
              <a:t> </a:t>
            </a:r>
            <a:r>
              <a:rPr lang="en-GB" altLang="pl-PL" sz="2000" dirty="0" err="1" smtClean="0"/>
              <a:t>sprzedaż</a:t>
            </a:r>
            <a:r>
              <a:rPr lang="en-GB" altLang="pl-PL" sz="2000" dirty="0" smtClean="0"/>
              <a:t> </a:t>
            </a:r>
            <a:r>
              <a:rPr lang="en-GB" altLang="pl-PL" sz="2000" dirty="0" err="1" smtClean="0"/>
              <a:t>towaru</a:t>
            </a:r>
            <a:r>
              <a:rPr lang="en-GB" altLang="pl-PL" sz="2000" dirty="0" smtClean="0"/>
              <a:t> (</a:t>
            </a:r>
            <a:r>
              <a:rPr lang="en-GB" altLang="pl-PL" sz="2000" dirty="0" err="1" smtClean="0"/>
              <a:t>usługi</a:t>
            </a:r>
            <a:r>
              <a:rPr lang="en-GB" altLang="pl-PL" sz="2000" dirty="0" smtClean="0"/>
              <a:t>) </a:t>
            </a:r>
            <a:r>
              <a:rPr lang="en-GB" altLang="pl-PL" sz="2000" dirty="0" err="1" smtClean="0"/>
              <a:t>podlega</a:t>
            </a:r>
            <a:r>
              <a:rPr lang="en-GB" altLang="pl-PL" sz="2000" dirty="0" smtClean="0"/>
              <a:t> </a:t>
            </a:r>
            <a:r>
              <a:rPr lang="en-GB" altLang="pl-PL" sz="2000" dirty="0" err="1" smtClean="0"/>
              <a:t>obciążeniu</a:t>
            </a:r>
            <a:r>
              <a:rPr lang="en-GB" altLang="pl-PL" sz="2000" dirty="0" smtClean="0"/>
              <a:t> </a:t>
            </a:r>
            <a:r>
              <a:rPr lang="en-GB" altLang="pl-PL" sz="2000" dirty="0" err="1" smtClean="0"/>
              <a:t>podatkiem</a:t>
            </a:r>
            <a:r>
              <a:rPr lang="en-GB" altLang="pl-PL" sz="2000" dirty="0" smtClean="0"/>
              <a:t> </a:t>
            </a:r>
            <a:r>
              <a:rPr lang="en-GB" altLang="pl-PL" sz="2000" dirty="0" err="1" smtClean="0"/>
              <a:t>od</a:t>
            </a:r>
            <a:r>
              <a:rPr lang="en-GB" altLang="pl-PL" sz="2000" dirty="0" smtClean="0"/>
              <a:t> </a:t>
            </a:r>
            <a:r>
              <a:rPr lang="en-GB" altLang="pl-PL" sz="2000" dirty="0" err="1" smtClean="0"/>
              <a:t>towarów</a:t>
            </a:r>
            <a:r>
              <a:rPr lang="pl-PL" altLang="pl-PL" sz="2000" dirty="0" smtClean="0"/>
              <a:t> </a:t>
            </a:r>
            <a:r>
              <a:rPr lang="en-GB" altLang="pl-PL" sz="2000" dirty="0" err="1" smtClean="0"/>
              <a:t>i</a:t>
            </a:r>
            <a:r>
              <a:rPr lang="en-GB" altLang="pl-PL" sz="2000" dirty="0" smtClean="0"/>
              <a:t> </a:t>
            </a:r>
            <a:r>
              <a:rPr lang="en-GB" altLang="pl-PL" sz="2000" dirty="0" err="1" smtClean="0"/>
              <a:t>usług</a:t>
            </a:r>
            <a:r>
              <a:rPr lang="en-GB" altLang="pl-PL" sz="2000" dirty="0" smtClean="0"/>
              <a:t> </a:t>
            </a:r>
            <a:r>
              <a:rPr lang="en-GB" altLang="pl-PL" sz="2000" dirty="0" err="1" smtClean="0"/>
              <a:t>oraz</a:t>
            </a:r>
            <a:r>
              <a:rPr lang="en-GB" altLang="pl-PL" sz="2000" dirty="0" smtClean="0"/>
              <a:t> </a:t>
            </a:r>
            <a:r>
              <a:rPr lang="en-GB" altLang="pl-PL" sz="2000" dirty="0" err="1" smtClean="0"/>
              <a:t>podatkiem</a:t>
            </a:r>
            <a:r>
              <a:rPr lang="en-GB" altLang="pl-PL" sz="2000" dirty="0" smtClean="0"/>
              <a:t> </a:t>
            </a:r>
            <a:r>
              <a:rPr lang="en-GB" altLang="pl-PL" sz="2000" dirty="0" err="1" smtClean="0"/>
              <a:t>akcyzowym</a:t>
            </a:r>
            <a:r>
              <a:rPr lang="pl-PL" altLang="pl-PL" sz="2000" dirty="0" smtClean="0"/>
              <a:t>. </a:t>
            </a:r>
            <a:br>
              <a:rPr lang="pl-PL" altLang="pl-PL" sz="2000" dirty="0" smtClean="0"/>
            </a:br>
            <a:r>
              <a:rPr lang="pl-PL" altLang="pl-PL" sz="2000" dirty="0" smtClean="0"/>
              <a:t>Przez cenę rozumie się również stawkę taryfową.</a:t>
            </a:r>
          </a:p>
          <a:p>
            <a:pPr>
              <a:lnSpc>
                <a:spcPct val="80000"/>
              </a:lnSpc>
              <a:buClr>
                <a:schemeClr val="tx1"/>
              </a:buClr>
              <a:buFont typeface="Calibri" pitchFamily="34" charset="0"/>
              <a:buAutoNum type="arabicPeriod" startAt="11"/>
            </a:pPr>
            <a:endParaRPr lang="pl-PL" altLang="pl-PL" sz="1000" dirty="0" smtClean="0"/>
          </a:p>
          <a:p>
            <a:pPr>
              <a:lnSpc>
                <a:spcPct val="80000"/>
              </a:lnSpc>
              <a:buClr>
                <a:schemeClr val="tx1"/>
              </a:buClr>
              <a:buFont typeface="Calibri" pitchFamily="34" charset="0"/>
              <a:buAutoNum type="arabicPeriod" startAt="11"/>
            </a:pPr>
            <a:endParaRPr lang="pl-PL" altLang="pl-PL" sz="1000" dirty="0" smtClean="0"/>
          </a:p>
          <a:p>
            <a:pPr>
              <a:lnSpc>
                <a:spcPct val="80000"/>
              </a:lnSpc>
            </a:pPr>
            <a:r>
              <a:rPr lang="pl-PL" altLang="pl-PL" sz="2000" b="1" dirty="0" smtClean="0"/>
              <a:t>12. CYKL ŻYCIA – </a:t>
            </a:r>
            <a:r>
              <a:rPr lang="pl-PL" altLang="pl-PL" sz="2000" dirty="0" smtClean="0"/>
              <a:t>wszelkie możliwe kolejne lub powiązane fazy </a:t>
            </a:r>
            <a:br>
              <a:rPr lang="pl-PL" altLang="pl-PL" sz="2000" dirty="0" smtClean="0"/>
            </a:br>
            <a:r>
              <a:rPr lang="pl-PL" altLang="pl-PL" sz="2000" dirty="0" smtClean="0"/>
              <a:t>istnienia przedmiotu dostawy, usługi lub roboty budowlanej, </a:t>
            </a:r>
            <a:br>
              <a:rPr lang="pl-PL" altLang="pl-PL" sz="2000" dirty="0" smtClean="0"/>
            </a:br>
            <a:r>
              <a:rPr lang="pl-PL" altLang="pl-PL" sz="2000" dirty="0" smtClean="0"/>
              <a:t>w szczególności badanie, rozwój, projektowanie przemysłowe, testowanie, produkcję, transport, używanie, naprawę, modernizację, zmianę, utrzymanie przez okres istnienia, logistykę, szkolenie, zużycie, wyburzenie, wycofanie i usuwanie.</a:t>
            </a:r>
            <a:r>
              <a:rPr lang="en-GB" altLang="pl-PL" sz="2000" b="1" dirty="0" smtClean="0"/>
              <a:t> </a:t>
            </a:r>
            <a:endParaRPr lang="pl-PL" altLang="pl-PL" sz="1000" b="1" dirty="0" smtClean="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28</a:t>
            </a:fld>
            <a:endParaRPr lang="pl-PL" altLang="pl-PL" dirty="0">
              <a:solidFill>
                <a:schemeClr val="accent3">
                  <a:lumMod val="75000"/>
                </a:schemeClr>
              </a:solidFill>
            </a:endParaRPr>
          </a:p>
        </p:txBody>
      </p:sp>
      <p:sp>
        <p:nvSpPr>
          <p:cNvPr id="7" name="TextBox 1"/>
          <p:cNvSpPr txBox="1"/>
          <p:nvPr/>
        </p:nvSpPr>
        <p:spPr>
          <a:xfrm>
            <a:off x="251520" y="719610"/>
            <a:ext cx="5112568" cy="81047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WYBRANE DEFINICJE – SŁOWNICZEK</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772816"/>
            <a:ext cx="7632700" cy="3791807"/>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endParaRPr lang="pl-PL" altLang="pl-PL" sz="2000" b="1" dirty="0" smtClean="0"/>
          </a:p>
          <a:p>
            <a:pPr>
              <a:lnSpc>
                <a:spcPct val="80000"/>
              </a:lnSpc>
              <a:buFont typeface="Calibri" pitchFamily="34" charset="0"/>
              <a:buAutoNum type="arabicPeriod" startAt="13"/>
            </a:pPr>
            <a:r>
              <a:rPr lang="pl-PL" altLang="pl-PL" sz="2000" b="1" dirty="0" smtClean="0"/>
              <a:t>OZNAKOWANIE – </a:t>
            </a:r>
            <a:r>
              <a:rPr lang="pl-PL" altLang="pl-PL" sz="2000" dirty="0" smtClean="0"/>
              <a:t>zaświadczenie, poświadczenie lub każdy inny dokument, potwierdzający, że obiekt budowlany, produkt, usługa, proces lub procedura spełniają określone wymogi.</a:t>
            </a:r>
            <a:r>
              <a:rPr lang="pl-PL" altLang="pl-PL" sz="2000" b="1" dirty="0" smtClean="0"/>
              <a:t> </a:t>
            </a:r>
          </a:p>
          <a:p>
            <a:pPr>
              <a:lnSpc>
                <a:spcPct val="80000"/>
              </a:lnSpc>
              <a:buFont typeface="Calibri" pitchFamily="34" charset="0"/>
              <a:buAutoNum type="arabicPeriod" startAt="13"/>
            </a:pPr>
            <a:endParaRPr lang="pl-PL" altLang="pl-PL" sz="2000" b="1" dirty="0" smtClean="0"/>
          </a:p>
          <a:p>
            <a:pPr>
              <a:lnSpc>
                <a:spcPct val="80000"/>
              </a:lnSpc>
              <a:buFont typeface="Calibri" pitchFamily="34" charset="0"/>
              <a:buAutoNum type="arabicPeriod" startAt="13"/>
            </a:pPr>
            <a:r>
              <a:rPr lang="pl-PL" altLang="pl-PL" sz="2000" b="1" dirty="0" smtClean="0"/>
              <a:t>ŚRODKI KOMUNIKACJI ELEKTRONICZNEJ -</a:t>
            </a:r>
            <a:br>
              <a:rPr lang="pl-PL" altLang="pl-PL" sz="2000" b="1" dirty="0" smtClean="0"/>
            </a:br>
            <a:r>
              <a:rPr lang="pl-PL" altLang="pl-PL" sz="2000" dirty="0" smtClean="0"/>
              <a:t>należy przez to rozumieć środki komunikacji elektronicznej</a:t>
            </a:r>
            <a:br>
              <a:rPr lang="pl-PL" altLang="pl-PL" sz="2000" dirty="0" smtClean="0"/>
            </a:br>
            <a:r>
              <a:rPr lang="pl-PL" altLang="pl-PL" sz="2000" dirty="0" smtClean="0"/>
              <a:t>w rozumieniu ustawy z dnia 18 lipca 2002 r. o świadczeniu usług</a:t>
            </a:r>
            <a:br>
              <a:rPr lang="pl-PL" altLang="pl-PL" sz="2000" dirty="0" smtClean="0"/>
            </a:br>
            <a:r>
              <a:rPr lang="pl-PL" altLang="pl-PL" sz="2000" dirty="0" smtClean="0"/>
              <a:t>drogą elektroniczną (</a:t>
            </a:r>
            <a:r>
              <a:rPr lang="pl-PL" altLang="pl-PL" sz="2000" dirty="0" err="1" smtClean="0"/>
              <a:t>Dz.U</a:t>
            </a:r>
            <a:r>
              <a:rPr lang="pl-PL" altLang="pl-PL" sz="2000" dirty="0" smtClean="0"/>
              <a:t>. z 2013 r. poz. 1422, z 2015 r. poz. 1844 </a:t>
            </a:r>
            <a:br>
              <a:rPr lang="pl-PL" altLang="pl-PL" sz="2000" dirty="0" smtClean="0"/>
            </a:br>
            <a:r>
              <a:rPr lang="pl-PL" altLang="pl-PL" sz="2000" dirty="0" smtClean="0"/>
              <a:t>oraz z 2016 r. poz. 147 i 615) lub faks.</a:t>
            </a:r>
          </a:p>
          <a:p>
            <a:pPr>
              <a:lnSpc>
                <a:spcPct val="80000"/>
              </a:lnSpc>
              <a:buFont typeface="Calibri" pitchFamily="34" charset="0"/>
              <a:buAutoNum type="arabicPeriod" startAt="13"/>
            </a:pPr>
            <a:endParaRPr lang="pl-PL" altLang="pl-PL" sz="2000" b="1" dirty="0" smtClean="0"/>
          </a:p>
          <a:p>
            <a:pPr>
              <a:lnSpc>
                <a:spcPct val="80000"/>
              </a:lnSpc>
              <a:buFont typeface="Calibri" pitchFamily="34" charset="0"/>
              <a:buAutoNum type="arabicPeriod" startAt="13"/>
            </a:pPr>
            <a:r>
              <a:rPr lang="pl-PL" altLang="pl-PL" sz="2000" b="1" dirty="0" smtClean="0"/>
              <a:t>PROTOKÓŁ – </a:t>
            </a:r>
            <a:r>
              <a:rPr lang="pl-PL" altLang="pl-PL" sz="2000" dirty="0" smtClean="0"/>
              <a:t>dokument sporządzany przez zamawiającego</a:t>
            </a:r>
            <a:br>
              <a:rPr lang="pl-PL" altLang="pl-PL" sz="2000" dirty="0" smtClean="0"/>
            </a:br>
            <a:r>
              <a:rPr lang="pl-PL" altLang="pl-PL" sz="2000" dirty="0" smtClean="0"/>
              <a:t>w formie pisemnej, który potwierdza przebieg postępowania </a:t>
            </a:r>
            <a:br>
              <a:rPr lang="pl-PL" altLang="pl-PL" sz="2000" dirty="0" smtClean="0"/>
            </a:br>
            <a:r>
              <a:rPr lang="pl-PL" altLang="pl-PL" sz="2000" dirty="0" smtClean="0"/>
              <a:t>o udzielenie zamówienia publicznego.</a:t>
            </a:r>
            <a:r>
              <a:rPr lang="en-GB" altLang="pl-PL" sz="2000" b="1" dirty="0" smtClean="0"/>
              <a:t/>
            </a:r>
            <a:br>
              <a:rPr lang="en-GB" altLang="pl-PL" sz="2000" b="1" dirty="0" smtClean="0"/>
            </a:b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29</a:t>
            </a:fld>
            <a:endParaRPr lang="pl-PL" altLang="pl-PL" dirty="0">
              <a:solidFill>
                <a:schemeClr val="accent3">
                  <a:lumMod val="75000"/>
                </a:schemeClr>
              </a:solidFill>
            </a:endParaRPr>
          </a:p>
        </p:txBody>
      </p:sp>
      <p:sp>
        <p:nvSpPr>
          <p:cNvPr id="7" name="TextBox 1"/>
          <p:cNvSpPr txBox="1"/>
          <p:nvPr/>
        </p:nvSpPr>
        <p:spPr>
          <a:xfrm>
            <a:off x="251520" y="719610"/>
            <a:ext cx="5112568" cy="81047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WYBRANE DEFINICJE – SŁOWNICZEK</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405649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80000"/>
              </a:lnSpc>
              <a:buClr>
                <a:schemeClr val="tx1"/>
              </a:buClr>
              <a:defRPr/>
            </a:pPr>
            <a:endParaRPr lang="pl-PL" sz="2400" b="1" dirty="0" smtClean="0">
              <a:latin typeface="+mj-lt"/>
              <a:cs typeface="Lucida Sans Unicode" pitchFamily="34" charset="0"/>
            </a:endParaRPr>
          </a:p>
          <a:p>
            <a:pPr marL="666750" indent="-666750">
              <a:lnSpc>
                <a:spcPct val="80000"/>
              </a:lnSpc>
              <a:buClr>
                <a:schemeClr val="tx1"/>
              </a:buClr>
              <a:defRPr/>
            </a:pPr>
            <a:r>
              <a:rPr lang="en-GB" sz="2400" b="1" dirty="0" smtClean="0">
                <a:latin typeface="+mj-lt"/>
                <a:cs typeface="Lucida Sans Unicode" pitchFamily="34" charset="0"/>
              </a:rPr>
              <a:t>ROZPORZĄDZENIA </a:t>
            </a:r>
            <a:r>
              <a:rPr lang="en-GB" sz="2400" b="1" dirty="0">
                <a:latin typeface="+mj-lt"/>
                <a:cs typeface="Lucida Sans Unicode" pitchFamily="34" charset="0"/>
              </a:rPr>
              <a:t>PREZESA RADY MINISTR</a:t>
            </a:r>
            <a:r>
              <a:rPr lang="pl-PL" sz="2400" b="1" dirty="0">
                <a:latin typeface="+mj-lt"/>
                <a:cs typeface="Lucida Sans Unicode" pitchFamily="34" charset="0"/>
              </a:rPr>
              <a:t>Ó</a:t>
            </a:r>
            <a:r>
              <a:rPr lang="en-GB" sz="2400" b="1" dirty="0">
                <a:latin typeface="+mj-lt"/>
                <a:cs typeface="Lucida Sans Unicode" pitchFamily="34" charset="0"/>
              </a:rPr>
              <a:t>W:</a:t>
            </a:r>
            <a:endParaRPr lang="pl-PL" sz="2400" b="1" dirty="0">
              <a:latin typeface="+mj-lt"/>
              <a:cs typeface="Lucida Sans Unicode" pitchFamily="34" charset="0"/>
            </a:endParaRPr>
          </a:p>
          <a:p>
            <a:pPr marL="666750" indent="-666750">
              <a:lnSpc>
                <a:spcPct val="80000"/>
              </a:lnSpc>
              <a:buClr>
                <a:schemeClr val="tx1"/>
              </a:buClr>
              <a:defRPr/>
            </a:pPr>
            <a:endParaRPr lang="pl-PL" sz="1400" dirty="0">
              <a:latin typeface="+mj-lt"/>
              <a:cs typeface="Lucida Sans Unicode" pitchFamily="34" charset="0"/>
            </a:endParaRPr>
          </a:p>
          <a:p>
            <a:pPr>
              <a:lnSpc>
                <a:spcPct val="80000"/>
              </a:lnSpc>
              <a:buClr>
                <a:schemeClr val="tx2"/>
              </a:buClr>
              <a:buSzPct val="90000"/>
              <a:defRPr/>
            </a:pPr>
            <a:r>
              <a:rPr lang="pl-PL" sz="2000" dirty="0">
                <a:latin typeface="+mj-lt"/>
                <a:cs typeface="Lucida Sans Unicode" pitchFamily="34" charset="0"/>
              </a:rPr>
              <a:t>1. Rozporządzenie Prezesa Rady Ministrów z dnia 28.07.2016 r. </a:t>
            </a:r>
            <a:r>
              <a:rPr lang="pl-PL" sz="2000" dirty="0" smtClean="0">
                <a:latin typeface="+mj-lt"/>
                <a:cs typeface="Lucida Sans Unicode" pitchFamily="34" charset="0"/>
              </a:rPr>
              <a:t/>
            </a:r>
            <a:br>
              <a:rPr lang="pl-PL" sz="2000" dirty="0" smtClean="0">
                <a:latin typeface="+mj-lt"/>
                <a:cs typeface="Lucida Sans Unicode" pitchFamily="34" charset="0"/>
              </a:rPr>
            </a:br>
            <a:r>
              <a:rPr lang="pl-PL" sz="2000" dirty="0" smtClean="0">
                <a:latin typeface="+mj-lt"/>
                <a:cs typeface="Lucida Sans Unicode" pitchFamily="34" charset="0"/>
              </a:rPr>
              <a:t>	w </a:t>
            </a:r>
            <a:r>
              <a:rPr lang="pl-PL" sz="2000" dirty="0">
                <a:latin typeface="+mj-lt"/>
                <a:cs typeface="Lucida Sans Unicode" pitchFamily="34" charset="0"/>
              </a:rPr>
              <a:t>sprawie wykazu usług w dziedzinach obronności </a:t>
            </a:r>
            <a:r>
              <a:rPr lang="pl-PL" sz="2000" dirty="0" smtClean="0">
                <a:latin typeface="+mj-lt"/>
                <a:cs typeface="Lucida Sans Unicode" pitchFamily="34" charset="0"/>
              </a:rPr>
              <a:t>i 	bezpieczeństwa </a:t>
            </a:r>
            <a:r>
              <a:rPr lang="pl-PL" sz="2000" dirty="0">
                <a:latin typeface="+mj-lt"/>
                <a:cs typeface="Lucida Sans Unicode" pitchFamily="34" charset="0"/>
              </a:rPr>
              <a:t>państwa o charakterze priorytetowym </a:t>
            </a:r>
            <a:r>
              <a:rPr lang="pl-PL" sz="2000" dirty="0" smtClean="0">
                <a:latin typeface="+mj-lt"/>
                <a:cs typeface="Lucida Sans Unicode" pitchFamily="34" charset="0"/>
              </a:rPr>
              <a:t>i 	</a:t>
            </a:r>
            <a:r>
              <a:rPr lang="pl-PL" sz="2000" dirty="0" err="1" smtClean="0">
                <a:latin typeface="+mj-lt"/>
                <a:cs typeface="Lucida Sans Unicode" pitchFamily="34" charset="0"/>
              </a:rPr>
              <a:t>niepriorytetowym</a:t>
            </a:r>
            <a:r>
              <a:rPr lang="pl-PL" sz="2000" dirty="0" smtClean="0">
                <a:latin typeface="+mj-lt"/>
                <a:cs typeface="Lucida Sans Unicode" pitchFamily="34" charset="0"/>
              </a:rPr>
              <a:t> (</a:t>
            </a:r>
            <a:r>
              <a:rPr lang="pl-PL" sz="2000" dirty="0">
                <a:latin typeface="+mj-lt"/>
                <a:cs typeface="Lucida Sans Unicode" pitchFamily="34" charset="0"/>
              </a:rPr>
              <a:t>Dz.U. z 2016 r. poz. 1135)</a:t>
            </a:r>
          </a:p>
          <a:p>
            <a:pPr marL="666750" indent="-666750">
              <a:lnSpc>
                <a:spcPct val="80000"/>
              </a:lnSpc>
              <a:buClr>
                <a:schemeClr val="tx1"/>
              </a:buClr>
              <a:buFont typeface="Tahoma" pitchFamily="34" charset="0"/>
              <a:buAutoNum type="arabicPeriod"/>
              <a:defRPr/>
            </a:pPr>
            <a:endParaRPr lang="pl-PL" sz="1000" dirty="0">
              <a:latin typeface="+mj-lt"/>
              <a:cs typeface="Lucida Sans Unicode" pitchFamily="34" charset="0"/>
            </a:endParaRPr>
          </a:p>
          <a:p>
            <a:pPr>
              <a:lnSpc>
                <a:spcPct val="80000"/>
              </a:lnSpc>
              <a:buClr>
                <a:schemeClr val="tx2"/>
              </a:buClr>
              <a:buSzPct val="90000"/>
              <a:defRPr/>
            </a:pPr>
            <a:r>
              <a:rPr lang="pl-PL" sz="2000" dirty="0">
                <a:latin typeface="+mj-lt"/>
                <a:cs typeface="Lucida Sans Unicode" pitchFamily="34" charset="0"/>
              </a:rPr>
              <a:t>2. Rozporządzenie Prezesa Rady Ministrów z dnia 28.12.2015 r. </a:t>
            </a:r>
            <a:r>
              <a:rPr lang="pl-PL" sz="2000" dirty="0" smtClean="0">
                <a:latin typeface="+mj-lt"/>
                <a:cs typeface="Lucida Sans Unicode" pitchFamily="34" charset="0"/>
              </a:rPr>
              <a:t/>
            </a:r>
            <a:br>
              <a:rPr lang="pl-PL" sz="2000" dirty="0" smtClean="0">
                <a:latin typeface="+mj-lt"/>
                <a:cs typeface="Lucida Sans Unicode" pitchFamily="34" charset="0"/>
              </a:rPr>
            </a:br>
            <a:r>
              <a:rPr lang="pl-PL" sz="2000" dirty="0" smtClean="0">
                <a:latin typeface="+mj-lt"/>
                <a:cs typeface="Lucida Sans Unicode" pitchFamily="34" charset="0"/>
              </a:rPr>
              <a:t>	w </a:t>
            </a:r>
            <a:r>
              <a:rPr lang="pl-PL" sz="2000" dirty="0">
                <a:latin typeface="+mj-lt"/>
                <a:cs typeface="Lucida Sans Unicode" pitchFamily="34" charset="0"/>
              </a:rPr>
              <a:t>sprawie kwot wartości zamówień oraz konkursów, od </a:t>
            </a:r>
            <a:r>
              <a:rPr lang="pl-PL" sz="2000" dirty="0" smtClean="0">
                <a:latin typeface="+mj-lt"/>
                <a:cs typeface="Lucida Sans Unicode" pitchFamily="34" charset="0"/>
              </a:rPr>
              <a:t>których 	jest </a:t>
            </a:r>
            <a:r>
              <a:rPr lang="pl-PL" sz="2000" dirty="0">
                <a:latin typeface="+mj-lt"/>
                <a:cs typeface="Lucida Sans Unicode" pitchFamily="34" charset="0"/>
              </a:rPr>
              <a:t>uzależniony obowiązek przekazywania ogłoszeń </a:t>
            </a:r>
            <a:r>
              <a:rPr lang="pl-PL" sz="2000" dirty="0" smtClean="0">
                <a:latin typeface="+mj-lt"/>
                <a:cs typeface="Lucida Sans Unicode" pitchFamily="34" charset="0"/>
              </a:rPr>
              <a:t>Urzędowi 	Publikacji Unii </a:t>
            </a:r>
            <a:r>
              <a:rPr lang="pl-PL" sz="2000" dirty="0">
                <a:latin typeface="+mj-lt"/>
                <a:cs typeface="Lucida Sans Unicode" pitchFamily="34" charset="0"/>
              </a:rPr>
              <a:t>Europejskiej </a:t>
            </a:r>
            <a:r>
              <a:rPr lang="pl-PL" sz="2000" dirty="0" smtClean="0">
                <a:latin typeface="+mj-lt"/>
                <a:cs typeface="Lucida Sans Unicode" pitchFamily="34" charset="0"/>
              </a:rPr>
              <a:t>(</a:t>
            </a:r>
            <a:r>
              <a:rPr lang="pl-PL" sz="2000" dirty="0">
                <a:latin typeface="+mj-lt"/>
                <a:cs typeface="Lucida Sans Unicode" pitchFamily="34" charset="0"/>
              </a:rPr>
              <a:t>Dz.U. z 2015 r. poz. 2263, z późn.zm.)</a:t>
            </a:r>
            <a:br>
              <a:rPr lang="pl-PL" sz="2000" dirty="0">
                <a:latin typeface="+mj-lt"/>
                <a:cs typeface="Lucida Sans Unicode" pitchFamily="34" charset="0"/>
              </a:rPr>
            </a:br>
            <a:endParaRPr lang="pl-PL" sz="1000" dirty="0">
              <a:latin typeface="+mj-lt"/>
              <a:cs typeface="Lucida Sans Unicode" pitchFamily="34" charset="0"/>
            </a:endParaRPr>
          </a:p>
          <a:p>
            <a:pPr>
              <a:lnSpc>
                <a:spcPct val="80000"/>
              </a:lnSpc>
              <a:buSzPct val="90000"/>
              <a:defRPr/>
            </a:pPr>
            <a:r>
              <a:rPr lang="pl-PL" sz="2000" dirty="0">
                <a:latin typeface="+mj-lt"/>
                <a:cs typeface="Lucida Sans Unicode" pitchFamily="34" charset="0"/>
              </a:rPr>
              <a:t>3. Rozporządzenie Prezesa Rady Ministrów z dnia 28.12.2015 </a:t>
            </a:r>
            <a:r>
              <a:rPr lang="pl-PL" sz="2000" dirty="0" smtClean="0">
                <a:latin typeface="+mj-lt"/>
                <a:cs typeface="Lucida Sans Unicode" pitchFamily="34" charset="0"/>
              </a:rPr>
              <a:t>r. </a:t>
            </a:r>
            <a:br>
              <a:rPr lang="pl-PL" sz="2000" dirty="0" smtClean="0">
                <a:latin typeface="+mj-lt"/>
                <a:cs typeface="Lucida Sans Unicode" pitchFamily="34" charset="0"/>
              </a:rPr>
            </a:br>
            <a:r>
              <a:rPr lang="pl-PL" sz="2000" dirty="0" smtClean="0">
                <a:latin typeface="+mj-lt"/>
                <a:cs typeface="Lucida Sans Unicode" pitchFamily="34" charset="0"/>
              </a:rPr>
              <a:t>	w </a:t>
            </a:r>
            <a:r>
              <a:rPr lang="pl-PL" sz="2000" dirty="0">
                <a:latin typeface="+mj-lt"/>
                <a:cs typeface="Lucida Sans Unicode" pitchFamily="34" charset="0"/>
              </a:rPr>
              <a:t>sprawie średniego kursu złotego w stosunku do euro </a:t>
            </a:r>
            <a:r>
              <a:rPr lang="pl-PL" sz="2000" dirty="0" smtClean="0">
                <a:latin typeface="+mj-lt"/>
                <a:cs typeface="Lucida Sans Unicode" pitchFamily="34" charset="0"/>
              </a:rPr>
              <a:t>	stanowiącego </a:t>
            </a:r>
            <a:r>
              <a:rPr lang="pl-PL" sz="2000" dirty="0">
                <a:latin typeface="+mj-lt"/>
                <a:cs typeface="Lucida Sans Unicode" pitchFamily="34" charset="0"/>
              </a:rPr>
              <a:t>podstawę przeliczania wartości zamówień </a:t>
            </a:r>
            <a:r>
              <a:rPr lang="pl-PL" sz="2000" dirty="0" smtClean="0">
                <a:latin typeface="+mj-lt"/>
                <a:cs typeface="Lucida Sans Unicode" pitchFamily="34" charset="0"/>
              </a:rPr>
              <a:t>	publicznych (</a:t>
            </a:r>
            <a:r>
              <a:rPr lang="pl-PL" sz="2000" dirty="0">
                <a:latin typeface="+mj-lt"/>
                <a:cs typeface="Lucida Sans Unicode" pitchFamily="34" charset="0"/>
              </a:rPr>
              <a:t>Dz.U. z 2015 r. poz. 2254)</a:t>
            </a:r>
            <a:endParaRPr lang="pl-PL" altLang="pl-PL" dirty="0">
              <a:latin typeface="+mj-lt"/>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 xmlns:p14="http://schemas.microsoft.com/office/powerpoint/2010/main" val="3585142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807277"/>
            <a:ext cx="7632700" cy="397031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r>
              <a:rPr lang="pl-PL" altLang="pl-PL" sz="2200" b="1" u="sng" dirty="0" smtClean="0"/>
              <a:t>U</a:t>
            </a:r>
            <a:r>
              <a:rPr lang="en-GB" altLang="pl-PL" sz="2200" b="1" u="sng" dirty="0" err="1" smtClean="0"/>
              <a:t>stawy</a:t>
            </a:r>
            <a:r>
              <a:rPr lang="en-GB" altLang="pl-PL" sz="2200" b="1" u="sng" dirty="0" smtClean="0"/>
              <a:t> </a:t>
            </a:r>
            <a:r>
              <a:rPr lang="en-GB" altLang="pl-PL" sz="2200" b="1" u="sng" dirty="0" err="1" smtClean="0"/>
              <a:t>nie</a:t>
            </a:r>
            <a:r>
              <a:rPr lang="en-GB" altLang="pl-PL" sz="2200" b="1" u="sng" dirty="0" smtClean="0"/>
              <a:t> </a:t>
            </a:r>
            <a:r>
              <a:rPr lang="en-GB" altLang="pl-PL" sz="2200" b="1" u="sng" dirty="0" err="1" smtClean="0"/>
              <a:t>stosuje</a:t>
            </a:r>
            <a:r>
              <a:rPr lang="en-GB" altLang="pl-PL" sz="2200" b="1" u="sng" dirty="0" smtClean="0"/>
              <a:t> </a:t>
            </a:r>
            <a:r>
              <a:rPr lang="en-GB" altLang="pl-PL" sz="2200" b="1" u="sng" dirty="0" err="1" smtClean="0"/>
              <a:t>się</a:t>
            </a:r>
            <a:r>
              <a:rPr lang="en-GB" altLang="pl-PL" sz="2200" b="1" u="sng" dirty="0" smtClean="0"/>
              <a:t> d</a:t>
            </a:r>
            <a:r>
              <a:rPr lang="pl-PL" altLang="pl-PL" sz="2200" b="1" u="sng" dirty="0" smtClean="0"/>
              <a:t>o (wybrane wyłączenia na podstawie art. 4 ustawy Prawo zamówień publicznych)</a:t>
            </a:r>
            <a:r>
              <a:rPr lang="en-GB" altLang="pl-PL" sz="2200" b="1" u="sng" dirty="0" smtClean="0"/>
              <a:t>:</a:t>
            </a:r>
            <a:r>
              <a:rPr lang="pl-PL" altLang="pl-PL" sz="2000" b="1" u="sng" dirty="0" smtClean="0"/>
              <a:t/>
            </a:r>
            <a:br>
              <a:rPr lang="pl-PL" altLang="pl-PL" sz="2000" b="1" u="sng" dirty="0" smtClean="0"/>
            </a:br>
            <a:endParaRPr lang="en-GB" altLang="pl-PL" sz="2000" b="1" u="sng" dirty="0" smtClean="0"/>
          </a:p>
          <a:p>
            <a:pPr>
              <a:buFont typeface="StarSymbol" charset="0"/>
              <a:buAutoNum type="arabicPeriod"/>
            </a:pPr>
            <a:r>
              <a:rPr lang="pl-PL" altLang="pl-PL" sz="2000" b="1" dirty="0" smtClean="0"/>
              <a:t> Z</a:t>
            </a:r>
            <a:r>
              <a:rPr lang="en-GB" altLang="pl-PL" sz="2000" b="1" dirty="0" err="1" smtClean="0"/>
              <a:t>amówień</a:t>
            </a:r>
            <a:r>
              <a:rPr lang="en-GB" altLang="pl-PL" sz="2000" b="1" dirty="0" smtClean="0"/>
              <a:t> </a:t>
            </a:r>
            <a:r>
              <a:rPr lang="pl-PL" altLang="pl-PL" sz="2000" b="1" dirty="0" smtClean="0"/>
              <a:t>lub konkursów </a:t>
            </a:r>
            <a:r>
              <a:rPr lang="en-GB" altLang="pl-PL" sz="2000" b="1" dirty="0" err="1" smtClean="0"/>
              <a:t>udzielanych</a:t>
            </a:r>
            <a:r>
              <a:rPr lang="en-GB" altLang="pl-PL" sz="2000" b="1" dirty="0" smtClean="0"/>
              <a:t> </a:t>
            </a:r>
            <a:r>
              <a:rPr lang="en-GB" altLang="pl-PL" sz="2000" b="1" dirty="0" err="1" smtClean="0"/>
              <a:t>na</a:t>
            </a:r>
            <a:r>
              <a:rPr lang="en-GB" altLang="pl-PL" sz="2000" b="1" dirty="0" smtClean="0"/>
              <a:t> </a:t>
            </a:r>
            <a:r>
              <a:rPr lang="en-GB" altLang="pl-PL" sz="2000" b="1" dirty="0" err="1" smtClean="0"/>
              <a:t>podstawie</a:t>
            </a:r>
            <a:r>
              <a:rPr lang="en-GB" altLang="pl-PL" sz="2000" b="1" dirty="0" smtClean="0"/>
              <a:t> </a:t>
            </a:r>
            <a:r>
              <a:rPr lang="pl-PL" altLang="pl-PL" sz="2000" b="1" dirty="0" smtClean="0"/>
              <a:t>innej niż określona ustawą, procedury </a:t>
            </a:r>
            <a:r>
              <a:rPr lang="pl-PL" altLang="pl-PL" sz="2000" dirty="0" smtClean="0"/>
              <a:t>– organizacji międzynarodowej, umowy międzynarodowej, międzynarodowej instytucji finansującej - zgodnie </a:t>
            </a:r>
            <a:br>
              <a:rPr lang="pl-PL" altLang="pl-PL" sz="2000" dirty="0" smtClean="0"/>
            </a:br>
            <a:r>
              <a:rPr lang="pl-PL" altLang="pl-PL" sz="2000" dirty="0" smtClean="0"/>
              <a:t>z postanowieniami zawartymi w art. 4 </a:t>
            </a:r>
            <a:r>
              <a:rPr lang="pl-PL" altLang="pl-PL" sz="2000" dirty="0" err="1" smtClean="0"/>
              <a:t>pkt</a:t>
            </a:r>
            <a:r>
              <a:rPr lang="pl-PL" altLang="pl-PL" sz="2000" dirty="0" smtClean="0"/>
              <a:t> 1), 1a) i 1b)</a:t>
            </a:r>
            <a:br>
              <a:rPr lang="pl-PL" altLang="pl-PL" sz="2000" dirty="0" smtClean="0"/>
            </a:br>
            <a:endParaRPr lang="en-GB" altLang="pl-PL" sz="1400" dirty="0" smtClean="0"/>
          </a:p>
          <a:p>
            <a:pPr>
              <a:buFont typeface="StarSymbol" charset="0"/>
              <a:buAutoNum type="arabicPeriod"/>
            </a:pPr>
            <a:r>
              <a:rPr lang="pl-PL" altLang="pl-PL" sz="2000" b="1" dirty="0" smtClean="0"/>
              <a:t> Z</a:t>
            </a:r>
            <a:r>
              <a:rPr lang="en-GB" altLang="pl-PL" sz="2000" b="1" dirty="0" err="1" smtClean="0"/>
              <a:t>amówień</a:t>
            </a:r>
            <a:r>
              <a:rPr lang="en-GB" altLang="pl-PL" sz="2000" b="1" dirty="0" smtClean="0"/>
              <a:t> </a:t>
            </a:r>
            <a:r>
              <a:rPr lang="en-GB" altLang="pl-PL" sz="2000" b="1" dirty="0" err="1" smtClean="0"/>
              <a:t>Narodowego</a:t>
            </a:r>
            <a:r>
              <a:rPr lang="en-GB" altLang="pl-PL" sz="2000" b="1" dirty="0" smtClean="0"/>
              <a:t> </a:t>
            </a:r>
            <a:r>
              <a:rPr lang="en-GB" altLang="pl-PL" sz="2000" b="1" dirty="0" err="1" smtClean="0"/>
              <a:t>Banku</a:t>
            </a:r>
            <a:r>
              <a:rPr lang="en-GB" altLang="pl-PL" sz="2000" b="1" dirty="0" smtClean="0"/>
              <a:t> </a:t>
            </a:r>
            <a:r>
              <a:rPr lang="en-GB" altLang="pl-PL" sz="2000" b="1" dirty="0" err="1" smtClean="0"/>
              <a:t>Polskiego</a:t>
            </a:r>
            <a:r>
              <a:rPr lang="en-GB" altLang="pl-PL" sz="2000" b="1" dirty="0" smtClean="0"/>
              <a:t> </a:t>
            </a:r>
            <a:r>
              <a:rPr lang="pl-PL" altLang="pl-PL" sz="2000" b="1" dirty="0" smtClean="0"/>
              <a:t/>
            </a:r>
            <a:br>
              <a:rPr lang="pl-PL" altLang="pl-PL" sz="2000" b="1" dirty="0" smtClean="0"/>
            </a:br>
            <a:r>
              <a:rPr lang="en-GB" altLang="pl-PL" sz="2000" i="1" dirty="0" smtClean="0"/>
              <a:t>(</a:t>
            </a:r>
            <a:r>
              <a:rPr lang="en-GB" altLang="pl-PL" sz="2000" i="1" dirty="0" err="1" smtClean="0"/>
              <a:t>zgodnie</a:t>
            </a:r>
            <a:r>
              <a:rPr lang="en-GB" altLang="pl-PL" sz="2000" i="1" dirty="0" smtClean="0"/>
              <a:t> z </a:t>
            </a:r>
            <a:r>
              <a:rPr lang="en-GB" altLang="pl-PL" sz="2000" i="1" dirty="0" err="1" smtClean="0"/>
              <a:t>wyliczeniem</a:t>
            </a:r>
            <a:r>
              <a:rPr lang="en-GB" altLang="pl-PL" sz="2000" i="1" dirty="0" smtClean="0"/>
              <a:t> w art. 4   </a:t>
            </a:r>
            <a:r>
              <a:rPr lang="en-GB" altLang="pl-PL" sz="2000" i="1" dirty="0" err="1" smtClean="0"/>
              <a:t>pkt</a:t>
            </a:r>
            <a:r>
              <a:rPr lang="en-GB" altLang="pl-PL" sz="2000" i="1" dirty="0" smtClean="0"/>
              <a:t> 2 </a:t>
            </a:r>
            <a:r>
              <a:rPr lang="en-GB" altLang="pl-PL" sz="2000" i="1" dirty="0" err="1" smtClean="0"/>
              <a:t>ustawy</a:t>
            </a:r>
            <a:r>
              <a:rPr lang="en-GB" altLang="pl-PL" sz="2000" i="1" dirty="0" smtClean="0"/>
              <a:t> PZP)</a:t>
            </a:r>
            <a:r>
              <a:rPr lang="pl-PL" altLang="pl-PL" sz="2000" i="1" dirty="0" smtClean="0"/>
              <a:t/>
            </a:r>
            <a:br>
              <a:rPr lang="pl-PL" altLang="pl-PL" sz="2000" i="1" dirty="0" smtClean="0"/>
            </a:br>
            <a:endParaRPr lang="pl-PL" altLang="pl-PL" sz="1400" i="1" dirty="0" smtClean="0"/>
          </a:p>
          <a:p>
            <a:r>
              <a:rPr lang="pl-PL" altLang="pl-PL" sz="2000" b="1" dirty="0" smtClean="0"/>
              <a:t>2a. Zamówień Banku Gospodarstwa Krajowego </a:t>
            </a:r>
            <a:br>
              <a:rPr lang="pl-PL" altLang="pl-PL" sz="2000" b="1" dirty="0" smtClean="0"/>
            </a:br>
            <a:r>
              <a:rPr lang="pl-PL" altLang="pl-PL" sz="2000" i="1" dirty="0" smtClean="0"/>
              <a:t>(zgodnie z wyliczeniem w art. 4 </a:t>
            </a:r>
            <a:r>
              <a:rPr lang="pl-PL" altLang="pl-PL" sz="2000" i="1" dirty="0" err="1" smtClean="0"/>
              <a:t>pkt</a:t>
            </a:r>
            <a:r>
              <a:rPr lang="pl-PL" altLang="pl-PL" sz="2000" i="1" dirty="0" smtClean="0"/>
              <a:t> 2a ustawy PZP)</a:t>
            </a:r>
            <a:endParaRPr lang="en-GB"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30</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65902"/>
            <a:ext cx="7632700" cy="470898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buFont typeface="StarSymbol" charset="0"/>
              <a:buAutoNum type="arabicPeriod" startAt="3"/>
            </a:pPr>
            <a:r>
              <a:rPr lang="pl-PL" altLang="pl-PL" sz="2000" b="1" dirty="0" smtClean="0"/>
              <a:t>Z</a:t>
            </a:r>
            <a:r>
              <a:rPr lang="en-GB" altLang="pl-PL" sz="2000" b="1" dirty="0" err="1" smtClean="0"/>
              <a:t>amówień</a:t>
            </a:r>
            <a:r>
              <a:rPr lang="en-GB" altLang="pl-PL" sz="2000" b="1" dirty="0" smtClean="0"/>
              <a:t>, </a:t>
            </a:r>
            <a:r>
              <a:rPr lang="en-GB" altLang="pl-PL" sz="2000" b="1" dirty="0" err="1" smtClean="0"/>
              <a:t>których</a:t>
            </a:r>
            <a:r>
              <a:rPr lang="en-GB" altLang="pl-PL" sz="2000" b="1" dirty="0" smtClean="0"/>
              <a:t> </a:t>
            </a:r>
            <a:r>
              <a:rPr lang="en-GB" altLang="pl-PL" sz="2000" b="1" dirty="0" err="1" smtClean="0"/>
              <a:t>przedmiotem</a:t>
            </a:r>
            <a:r>
              <a:rPr lang="en-GB" altLang="pl-PL" sz="2000" b="1" dirty="0" smtClean="0"/>
              <a:t> </a:t>
            </a:r>
            <a:r>
              <a:rPr lang="en-GB" altLang="pl-PL" sz="2000" b="1" dirty="0" err="1" smtClean="0"/>
              <a:t>są</a:t>
            </a:r>
            <a:r>
              <a:rPr lang="pl-PL" altLang="pl-PL" sz="2000" b="1" dirty="0" smtClean="0"/>
              <a:t> (art. 4 </a:t>
            </a:r>
            <a:r>
              <a:rPr lang="pl-PL" altLang="pl-PL" sz="2000" b="1" dirty="0" err="1" smtClean="0"/>
              <a:t>pkt</a:t>
            </a:r>
            <a:r>
              <a:rPr lang="pl-PL" altLang="pl-PL" sz="2000" b="1" dirty="0" smtClean="0"/>
              <a:t> 3 lit. a-l)</a:t>
            </a:r>
            <a:r>
              <a:rPr lang="en-GB" altLang="pl-PL" sz="2000" b="1" dirty="0" smtClean="0"/>
              <a:t>:</a:t>
            </a:r>
            <a:r>
              <a:rPr lang="pl-PL" altLang="pl-PL" sz="2000" b="1" dirty="0" smtClean="0"/>
              <a:t/>
            </a:r>
            <a:br>
              <a:rPr lang="pl-PL" altLang="pl-PL" sz="2000" b="1" dirty="0" smtClean="0"/>
            </a:br>
            <a:r>
              <a:rPr lang="en-GB" altLang="pl-PL" sz="2000" b="1" dirty="0" smtClean="0"/>
              <a:t/>
            </a:r>
            <a:br>
              <a:rPr lang="en-GB" altLang="pl-PL" sz="2000" b="1" dirty="0" smtClean="0"/>
            </a:br>
            <a:r>
              <a:rPr lang="en-GB" altLang="pl-PL" sz="2000" dirty="0" smtClean="0"/>
              <a:t>*</a:t>
            </a:r>
            <a:r>
              <a:rPr lang="en-GB" altLang="pl-PL" sz="2000" b="1" dirty="0" smtClean="0"/>
              <a:t> </a:t>
            </a:r>
            <a:r>
              <a:rPr lang="en-GB" altLang="pl-PL" sz="2000" dirty="0" err="1" smtClean="0"/>
              <a:t>usługi</a:t>
            </a:r>
            <a:r>
              <a:rPr lang="en-GB" altLang="pl-PL" sz="2000" dirty="0" smtClean="0"/>
              <a:t> </a:t>
            </a:r>
            <a:r>
              <a:rPr lang="en-GB" altLang="pl-PL" sz="2000" dirty="0" err="1" smtClean="0"/>
              <a:t>arbitrażowe</a:t>
            </a:r>
            <a:r>
              <a:rPr lang="en-GB" altLang="pl-PL" sz="2000" dirty="0" smtClean="0"/>
              <a:t> </a:t>
            </a:r>
            <a:r>
              <a:rPr lang="en-GB" altLang="pl-PL" sz="2000" dirty="0" err="1" smtClean="0"/>
              <a:t>lub</a:t>
            </a:r>
            <a:r>
              <a:rPr lang="en-GB" altLang="pl-PL" sz="2000" dirty="0" smtClean="0"/>
              <a:t> </a:t>
            </a:r>
            <a:r>
              <a:rPr lang="en-GB" altLang="pl-PL" sz="2000" dirty="0" err="1" smtClean="0"/>
              <a:t>pojednawcze</a:t>
            </a:r>
            <a:r>
              <a:rPr lang="en-GB" altLang="pl-PL" sz="2000" dirty="0" smtClean="0"/>
              <a:t>,</a:t>
            </a:r>
            <a:br>
              <a:rPr lang="en-GB" altLang="pl-PL" sz="2000" dirty="0" smtClean="0"/>
            </a:br>
            <a:r>
              <a:rPr lang="en-GB" altLang="pl-PL" sz="2000" dirty="0" smtClean="0"/>
              <a:t>* </a:t>
            </a:r>
            <a:r>
              <a:rPr lang="en-GB" altLang="pl-PL" sz="2000" dirty="0" err="1" smtClean="0"/>
              <a:t>usługi</a:t>
            </a:r>
            <a:r>
              <a:rPr lang="en-GB" altLang="pl-PL" sz="2000" dirty="0" smtClean="0"/>
              <a:t> NBP,</a:t>
            </a:r>
            <a:br>
              <a:rPr lang="en-GB" altLang="pl-PL" sz="2000" dirty="0" smtClean="0"/>
            </a:br>
            <a:r>
              <a:rPr lang="en-GB" altLang="pl-PL" sz="2000" dirty="0" smtClean="0"/>
              <a:t>* </a:t>
            </a:r>
            <a:r>
              <a:rPr lang="en-GB" altLang="pl-PL" sz="2000" dirty="0" err="1" smtClean="0"/>
              <a:t>usługi</a:t>
            </a:r>
            <a:r>
              <a:rPr lang="en-GB" altLang="pl-PL" sz="2000" dirty="0" smtClean="0"/>
              <a:t> </a:t>
            </a:r>
            <a:r>
              <a:rPr lang="pl-PL" altLang="pl-PL" sz="2000" dirty="0" smtClean="0"/>
              <a:t>badawcze i rozwojowe </a:t>
            </a:r>
            <a:r>
              <a:rPr lang="pl-PL" altLang="pl-PL" sz="2000" i="1" dirty="0" smtClean="0"/>
              <a:t>(zgodnie z przesłankami zawartymi </a:t>
            </a:r>
            <a:br>
              <a:rPr lang="pl-PL" altLang="pl-PL" sz="2000" i="1" dirty="0" smtClean="0"/>
            </a:br>
            <a:r>
              <a:rPr lang="en-GB" altLang="pl-PL" sz="2000" i="1" dirty="0" smtClean="0"/>
              <a:t>w art. 4 </a:t>
            </a:r>
            <a:r>
              <a:rPr lang="en-GB" altLang="pl-PL" sz="2000" i="1" dirty="0" err="1" smtClean="0"/>
              <a:t>pkt</a:t>
            </a:r>
            <a:r>
              <a:rPr lang="en-GB" altLang="pl-PL" sz="2000" i="1" dirty="0" smtClean="0"/>
              <a:t> 3</a:t>
            </a:r>
            <a:r>
              <a:rPr lang="pl-PL" altLang="pl-PL" sz="2000" i="1" dirty="0" smtClean="0"/>
              <a:t>)</a:t>
            </a:r>
            <a:r>
              <a:rPr lang="en-GB" altLang="pl-PL" sz="2000" i="1" dirty="0" smtClean="0"/>
              <a:t> </a:t>
            </a:r>
            <a:r>
              <a:rPr lang="en-GB" altLang="pl-PL" sz="2000" i="1" dirty="0" err="1" smtClean="0"/>
              <a:t>lit.e</a:t>
            </a:r>
            <a:r>
              <a:rPr lang="en-GB" altLang="pl-PL" sz="2000" i="1" dirty="0" smtClean="0"/>
              <a:t>)</a:t>
            </a:r>
            <a:r>
              <a:rPr lang="en-GB" altLang="pl-PL" sz="2000" dirty="0" smtClean="0"/>
              <a:t>,</a:t>
            </a:r>
            <a:r>
              <a:rPr lang="pl-PL" altLang="pl-PL" sz="2000" dirty="0" smtClean="0"/>
              <a:t/>
            </a:r>
            <a:br>
              <a:rPr lang="pl-PL" altLang="pl-PL" sz="2000" dirty="0" smtClean="0"/>
            </a:br>
            <a:r>
              <a:rPr lang="en-GB" altLang="pl-PL" sz="2000" dirty="0" smtClean="0"/>
              <a:t>* </a:t>
            </a:r>
            <a:r>
              <a:rPr lang="pl-PL" altLang="pl-PL" sz="2000" dirty="0" smtClean="0"/>
              <a:t>usługi prawne </a:t>
            </a:r>
            <a:r>
              <a:rPr lang="pl-PL" altLang="pl-PL" sz="2000" i="1" dirty="0" smtClean="0"/>
              <a:t>(zgodnie ze wskazaniem zawartym w art. 4 </a:t>
            </a:r>
            <a:br>
              <a:rPr lang="pl-PL" altLang="pl-PL" sz="2000" i="1" dirty="0" smtClean="0"/>
            </a:br>
            <a:r>
              <a:rPr lang="pl-PL" altLang="pl-PL" sz="2000" i="1" dirty="0" err="1" smtClean="0"/>
              <a:t>pkt</a:t>
            </a:r>
            <a:r>
              <a:rPr lang="pl-PL" altLang="pl-PL" sz="2000" i="1" dirty="0" smtClean="0"/>
              <a:t> 3) lit. </a:t>
            </a:r>
            <a:r>
              <a:rPr lang="pl-PL" altLang="pl-PL" sz="2000" i="1" dirty="0" err="1" smtClean="0"/>
              <a:t>ea</a:t>
            </a:r>
            <a:r>
              <a:rPr lang="pl-PL" altLang="pl-PL" sz="2000" i="1" dirty="0" smtClean="0"/>
              <a:t>)</a:t>
            </a:r>
            <a:r>
              <a:rPr lang="en-GB" altLang="pl-PL" sz="2000" i="1" dirty="0" smtClean="0"/>
              <a:t/>
            </a:r>
            <a:br>
              <a:rPr lang="en-GB" altLang="pl-PL" sz="2000" i="1" dirty="0" smtClean="0"/>
            </a:br>
            <a:r>
              <a:rPr lang="en-GB" altLang="pl-PL" sz="2000" dirty="0" smtClean="0"/>
              <a:t>*</a:t>
            </a:r>
            <a:r>
              <a:rPr lang="en-GB" altLang="pl-PL" sz="2000" b="1" dirty="0" smtClean="0"/>
              <a:t> </a:t>
            </a:r>
            <a:r>
              <a:rPr lang="pl-PL" altLang="pl-PL" sz="2000" dirty="0" smtClean="0"/>
              <a:t>nabycie audycji i materiałów do audycji lub ich opracowanie, produkcja lub koprodukcja, jeżeli są przeznaczone na potrzeby świadczenia audiowizualnych usług medialnych lub radiowych usług medialnych – udzielanych przez dostawców audiowizualnych lub radiowych usług medialnych,</a:t>
            </a:r>
            <a:br>
              <a:rPr lang="pl-PL" altLang="pl-PL" sz="2000" dirty="0" smtClean="0"/>
            </a:br>
            <a:r>
              <a:rPr lang="en-GB" altLang="pl-PL" sz="2000" dirty="0" smtClean="0"/>
              <a:t> *</a:t>
            </a:r>
            <a:r>
              <a:rPr lang="en-GB" altLang="pl-PL" sz="2000" b="1" dirty="0" smtClean="0"/>
              <a:t> </a:t>
            </a:r>
            <a:r>
              <a:rPr lang="en-GB" altLang="pl-PL" sz="2000" dirty="0" err="1" smtClean="0"/>
              <a:t>zakup</a:t>
            </a:r>
            <a:r>
              <a:rPr lang="en-GB" altLang="pl-PL" sz="2000" dirty="0" smtClean="0"/>
              <a:t> </a:t>
            </a:r>
            <a:r>
              <a:rPr lang="en-GB" altLang="pl-PL" sz="2000" dirty="0" err="1" smtClean="0"/>
              <a:t>czasu</a:t>
            </a:r>
            <a:r>
              <a:rPr lang="en-GB" altLang="pl-PL" sz="2000" dirty="0" smtClean="0"/>
              <a:t> </a:t>
            </a:r>
            <a:r>
              <a:rPr lang="en-GB" altLang="pl-PL" sz="2000" dirty="0" err="1" smtClean="0"/>
              <a:t>antenowego</a:t>
            </a:r>
            <a:r>
              <a:rPr lang="pl-PL" altLang="pl-PL" sz="2000" dirty="0" smtClean="0"/>
              <a:t> lub audycji od dostawców audiowizualnych lub radiowych usług medialnych, </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31</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5"/>
            <a:ext cx="7632700" cy="4770537"/>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buFont typeface="StarSymbol" charset="0"/>
              <a:buAutoNum type="arabicPeriod" startAt="3"/>
            </a:pPr>
            <a:r>
              <a:rPr lang="pl-PL" altLang="pl-PL" sz="2000" b="1" dirty="0" smtClean="0"/>
              <a:t>Z</a:t>
            </a:r>
            <a:r>
              <a:rPr lang="en-GB" altLang="pl-PL" sz="2000" b="1" dirty="0" err="1" smtClean="0"/>
              <a:t>amówień</a:t>
            </a:r>
            <a:r>
              <a:rPr lang="en-GB" altLang="pl-PL" sz="2000" b="1" dirty="0" smtClean="0"/>
              <a:t>, </a:t>
            </a:r>
            <a:r>
              <a:rPr lang="en-GB" altLang="pl-PL" sz="2000" b="1" dirty="0" err="1" smtClean="0"/>
              <a:t>których</a:t>
            </a:r>
            <a:r>
              <a:rPr lang="en-GB" altLang="pl-PL" sz="2000" b="1" dirty="0" smtClean="0"/>
              <a:t> </a:t>
            </a:r>
            <a:r>
              <a:rPr lang="en-GB" altLang="pl-PL" sz="2000" b="1" dirty="0" err="1" smtClean="0"/>
              <a:t>przedmiotem</a:t>
            </a:r>
            <a:r>
              <a:rPr lang="en-GB" altLang="pl-PL" sz="2000" b="1" dirty="0" smtClean="0"/>
              <a:t> </a:t>
            </a:r>
            <a:r>
              <a:rPr lang="en-GB" altLang="pl-PL" sz="2000" b="1" dirty="0" err="1" smtClean="0"/>
              <a:t>są</a:t>
            </a:r>
            <a:r>
              <a:rPr lang="pl-PL" altLang="pl-PL" sz="2000" b="1" dirty="0" smtClean="0"/>
              <a:t> (art. 4 </a:t>
            </a:r>
            <a:r>
              <a:rPr lang="pl-PL" altLang="pl-PL" sz="2000" b="1" dirty="0" err="1" smtClean="0"/>
              <a:t>pkt</a:t>
            </a:r>
            <a:r>
              <a:rPr lang="pl-PL" altLang="pl-PL" sz="2000" b="1" dirty="0" smtClean="0"/>
              <a:t> 3 lit. a-l)</a:t>
            </a:r>
            <a:r>
              <a:rPr lang="en-GB" altLang="pl-PL" sz="2000" b="1" dirty="0" smtClean="0"/>
              <a:t>:</a:t>
            </a:r>
            <a:r>
              <a:rPr lang="pl-PL" altLang="pl-PL" sz="2000" b="1" dirty="0" smtClean="0"/>
              <a:t/>
            </a:r>
            <a:br>
              <a:rPr lang="pl-PL" altLang="pl-PL" sz="2000" b="1" dirty="0" smtClean="0"/>
            </a:br>
            <a:r>
              <a:rPr lang="en-GB" altLang="pl-PL" sz="2400" b="1" dirty="0" smtClean="0"/>
              <a:t/>
            </a:r>
            <a:br>
              <a:rPr lang="en-GB" altLang="pl-PL" sz="2400" b="1" dirty="0" smtClean="0"/>
            </a:br>
            <a:r>
              <a:rPr lang="en-GB" altLang="pl-PL" sz="2000" dirty="0" smtClean="0"/>
              <a:t> * </a:t>
            </a:r>
            <a:r>
              <a:rPr lang="en-GB" altLang="pl-PL" sz="2000" dirty="0" err="1" smtClean="0"/>
              <a:t>nabycie</a:t>
            </a:r>
            <a:r>
              <a:rPr lang="en-GB" altLang="pl-PL" sz="2000" dirty="0" smtClean="0"/>
              <a:t> </a:t>
            </a:r>
            <a:r>
              <a:rPr lang="en-GB" altLang="pl-PL" sz="2000" dirty="0" err="1" smtClean="0"/>
              <a:t>własności</a:t>
            </a:r>
            <a:r>
              <a:rPr lang="en-GB" altLang="pl-PL" sz="2000" dirty="0" smtClean="0"/>
              <a:t> </a:t>
            </a:r>
            <a:r>
              <a:rPr lang="pl-PL" altLang="pl-PL" sz="2000" dirty="0" smtClean="0"/>
              <a:t>lub innych praw do istniejących budynków lub nieruchomości</a:t>
            </a:r>
            <a:r>
              <a:rPr lang="en-GB" altLang="pl-PL" sz="2000" dirty="0" smtClean="0"/>
              <a:t>,</a:t>
            </a:r>
            <a:br>
              <a:rPr lang="en-GB" altLang="pl-PL" sz="2000" dirty="0" smtClean="0"/>
            </a:br>
            <a:r>
              <a:rPr lang="en-GB" altLang="pl-PL" sz="2000" dirty="0" smtClean="0"/>
              <a:t>* </a:t>
            </a:r>
            <a:r>
              <a:rPr lang="en-GB" altLang="pl-PL" sz="2000" dirty="0" err="1" smtClean="0"/>
              <a:t>usługi</a:t>
            </a:r>
            <a:r>
              <a:rPr lang="en-GB" altLang="pl-PL" sz="2000" dirty="0" smtClean="0"/>
              <a:t> </a:t>
            </a:r>
            <a:r>
              <a:rPr lang="en-GB" altLang="pl-PL" sz="2000" dirty="0" err="1" smtClean="0"/>
              <a:t>finansowe</a:t>
            </a:r>
            <a:r>
              <a:rPr lang="en-GB" altLang="pl-PL" sz="2000" dirty="0" smtClean="0"/>
              <a:t> z</a:t>
            </a:r>
            <a:r>
              <a:rPr lang="pl-PL" altLang="pl-PL" sz="2000" dirty="0" smtClean="0"/>
              <a:t>w</a:t>
            </a:r>
            <a:r>
              <a:rPr lang="en-GB" altLang="pl-PL" sz="2000" dirty="0" err="1" smtClean="0"/>
              <a:t>iązane</a:t>
            </a:r>
            <a:r>
              <a:rPr lang="en-GB" altLang="pl-PL" sz="2000" dirty="0" smtClean="0"/>
              <a:t> z </a:t>
            </a:r>
            <a:r>
              <a:rPr lang="en-GB" altLang="pl-PL" sz="2000" dirty="0" err="1" smtClean="0"/>
              <a:t>emisją</a:t>
            </a:r>
            <a:r>
              <a:rPr lang="en-GB" altLang="pl-PL" sz="2000" dirty="0" smtClean="0"/>
              <a:t>, </a:t>
            </a:r>
            <a:r>
              <a:rPr lang="en-GB" altLang="pl-PL" sz="2000" dirty="0" err="1" smtClean="0"/>
              <a:t>sprzedażą</a:t>
            </a:r>
            <a:r>
              <a:rPr lang="en-GB" altLang="pl-PL" sz="2000" dirty="0" smtClean="0"/>
              <a:t>, </a:t>
            </a:r>
            <a:r>
              <a:rPr lang="en-GB" altLang="pl-PL" sz="2000" dirty="0" err="1" smtClean="0"/>
              <a:t>kupnem</a:t>
            </a:r>
            <a:r>
              <a:rPr lang="en-GB" altLang="pl-PL" sz="2000" dirty="0" smtClean="0"/>
              <a:t> </a:t>
            </a:r>
            <a:r>
              <a:rPr lang="en-GB" altLang="pl-PL" sz="2000" dirty="0" err="1" smtClean="0"/>
              <a:t>lub</a:t>
            </a:r>
            <a:r>
              <a:rPr lang="en-GB" altLang="pl-PL" sz="2000" dirty="0" smtClean="0"/>
              <a:t> </a:t>
            </a:r>
            <a:r>
              <a:rPr lang="pl-PL" altLang="pl-PL" sz="2000" dirty="0" smtClean="0"/>
              <a:t>zbyciem </a:t>
            </a:r>
            <a:r>
              <a:rPr lang="en-GB" altLang="pl-PL" sz="2000" dirty="0" err="1" smtClean="0"/>
              <a:t>papierów</a:t>
            </a:r>
            <a:r>
              <a:rPr lang="en-GB" altLang="pl-PL" sz="2000" dirty="0" smtClean="0"/>
              <a:t> </a:t>
            </a:r>
            <a:r>
              <a:rPr lang="en-GB" altLang="pl-PL" sz="2000" dirty="0" err="1" smtClean="0"/>
              <a:t>wartościowych</a:t>
            </a:r>
            <a:r>
              <a:rPr lang="en-GB" altLang="pl-PL" sz="2000" dirty="0" smtClean="0"/>
              <a:t> </a:t>
            </a:r>
            <a:r>
              <a:rPr lang="en-GB" altLang="pl-PL" sz="2000" dirty="0" err="1" smtClean="0"/>
              <a:t>lub</a:t>
            </a:r>
            <a:r>
              <a:rPr lang="en-GB" altLang="pl-PL" sz="2000" dirty="0" smtClean="0"/>
              <a:t> </a:t>
            </a:r>
            <a:r>
              <a:rPr lang="en-GB" altLang="pl-PL" sz="2000" dirty="0" err="1" smtClean="0"/>
              <a:t>innych</a:t>
            </a:r>
            <a:r>
              <a:rPr lang="en-GB" altLang="pl-PL" sz="2000" dirty="0" smtClean="0"/>
              <a:t> </a:t>
            </a:r>
            <a:r>
              <a:rPr lang="en-GB" altLang="pl-PL" sz="2000" dirty="0" err="1" smtClean="0"/>
              <a:t>instrumentów</a:t>
            </a:r>
            <a:r>
              <a:rPr lang="en-GB" altLang="pl-PL" sz="2000" dirty="0" smtClean="0"/>
              <a:t> </a:t>
            </a:r>
            <a:r>
              <a:rPr lang="en-GB" altLang="pl-PL" sz="2000" dirty="0" err="1" smtClean="0"/>
              <a:t>finansowych</a:t>
            </a:r>
            <a:r>
              <a:rPr lang="pl-PL" altLang="pl-PL" sz="2000" dirty="0" smtClean="0"/>
              <a:t> (…) –</a:t>
            </a:r>
            <a:r>
              <a:rPr lang="pl-PL" altLang="pl-PL" sz="2000" dirty="0" err="1" smtClean="0"/>
              <a:t>lit.j</a:t>
            </a:r>
            <a:r>
              <a:rPr lang="en-GB" altLang="pl-PL" sz="2000" dirty="0" smtClean="0"/>
              <a:t>,</a:t>
            </a:r>
            <a:r>
              <a:rPr lang="pl-PL" altLang="pl-PL" sz="2000" dirty="0" smtClean="0"/>
              <a:t/>
            </a:r>
            <a:br>
              <a:rPr lang="pl-PL" altLang="pl-PL" sz="2000" dirty="0" smtClean="0"/>
            </a:br>
            <a:r>
              <a:rPr lang="pl-PL" altLang="pl-PL" sz="2000" dirty="0" smtClean="0"/>
              <a:t>* pożyczki lub kredyty (…), z wyjątkiem kredytów zaciąganych przez jednostki samorządu terytorialnego (</a:t>
            </a:r>
            <a:r>
              <a:rPr lang="pl-PL" altLang="pl-PL" sz="2000" dirty="0" err="1" smtClean="0"/>
              <a:t>j.s.t</a:t>
            </a:r>
            <a:r>
              <a:rPr lang="pl-PL" altLang="pl-PL" sz="2000" dirty="0" smtClean="0"/>
              <a:t>.) w granicach upoważnień zawartych w uchwale budżetowej,</a:t>
            </a:r>
            <a:r>
              <a:rPr lang="en-GB" altLang="pl-PL" sz="2000" dirty="0" smtClean="0"/>
              <a:t> </a:t>
            </a:r>
            <a:r>
              <a:rPr lang="pl-PL" altLang="pl-PL" sz="2000" dirty="0" smtClean="0"/>
              <a:t/>
            </a:r>
            <a:br>
              <a:rPr lang="pl-PL" altLang="pl-PL" sz="2000" dirty="0" smtClean="0"/>
            </a:br>
            <a:r>
              <a:rPr lang="pl-PL" altLang="pl-PL" sz="2000" dirty="0" smtClean="0"/>
              <a:t>* usługi w dziedzinie obrony cywilnej, ochrony ludności (…) </a:t>
            </a:r>
            <a:r>
              <a:rPr lang="pl-PL" altLang="pl-PL" sz="2000" i="1" dirty="0" smtClean="0"/>
              <a:t>– zgodnie ze wskazaniem zawartym w art. 4 </a:t>
            </a:r>
            <a:r>
              <a:rPr lang="pl-PL" altLang="pl-PL" sz="2000" i="1" dirty="0" err="1" smtClean="0"/>
              <a:t>pkt</a:t>
            </a:r>
            <a:r>
              <a:rPr lang="pl-PL" altLang="pl-PL" sz="2000" i="1" dirty="0" smtClean="0"/>
              <a:t> 3) lit. </a:t>
            </a:r>
            <a:r>
              <a:rPr lang="pl-PL" altLang="pl-PL" sz="2000" i="1" dirty="0" err="1" smtClean="0"/>
              <a:t>jb</a:t>
            </a:r>
            <a:r>
              <a:rPr lang="pl-PL" altLang="pl-PL" sz="2000" i="1" dirty="0" smtClean="0"/>
              <a:t>)</a:t>
            </a:r>
            <a:br>
              <a:rPr lang="pl-PL" altLang="pl-PL" sz="2000" i="1" dirty="0" smtClean="0"/>
            </a:br>
            <a:r>
              <a:rPr lang="pl-PL" altLang="pl-PL" sz="2000" dirty="0" smtClean="0"/>
              <a:t>*dostawy uprawnień do emisji do powietrza gazów cieplarnianych i innych substancji, jednostek poświadczonej redukcji emisji oraz jednostek redukcji emisji (…) – </a:t>
            </a:r>
            <a:r>
              <a:rPr lang="pl-PL" altLang="pl-PL" sz="2000" dirty="0" err="1" smtClean="0"/>
              <a:t>lit.k</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32</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790147"/>
            <a:ext cx="7632700" cy="4321183"/>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buFont typeface="StarSymbol" charset="0"/>
              <a:buAutoNum type="arabicPeriod" startAt="3"/>
            </a:pPr>
            <a:r>
              <a:rPr lang="pl-PL" altLang="pl-PL" sz="2000" b="1" dirty="0" smtClean="0"/>
              <a:t>  Z</a:t>
            </a:r>
            <a:r>
              <a:rPr lang="en-GB" altLang="pl-PL" sz="2000" b="1" dirty="0" err="1" smtClean="0"/>
              <a:t>amówień</a:t>
            </a:r>
            <a:r>
              <a:rPr lang="en-GB" altLang="pl-PL" sz="2000" b="1" dirty="0" smtClean="0"/>
              <a:t>, </a:t>
            </a:r>
            <a:r>
              <a:rPr lang="en-GB" altLang="pl-PL" sz="2000" b="1" dirty="0" err="1" smtClean="0"/>
              <a:t>których</a:t>
            </a:r>
            <a:r>
              <a:rPr lang="en-GB" altLang="pl-PL" sz="2000" b="1" dirty="0" smtClean="0"/>
              <a:t> </a:t>
            </a:r>
            <a:r>
              <a:rPr lang="en-GB" altLang="pl-PL" sz="2000" b="1" dirty="0" err="1" smtClean="0"/>
              <a:t>przedmiotem</a:t>
            </a:r>
            <a:r>
              <a:rPr lang="en-GB" altLang="pl-PL" sz="2000" b="1" dirty="0" smtClean="0"/>
              <a:t> </a:t>
            </a:r>
            <a:r>
              <a:rPr lang="en-GB" altLang="pl-PL" sz="2000" b="1" dirty="0" err="1" smtClean="0"/>
              <a:t>są</a:t>
            </a:r>
            <a:r>
              <a:rPr lang="pl-PL" altLang="pl-PL" sz="2000" b="1" dirty="0" smtClean="0"/>
              <a:t> (art. 4 </a:t>
            </a:r>
            <a:r>
              <a:rPr lang="pl-PL" altLang="pl-PL" sz="2000" b="1" dirty="0" err="1" smtClean="0"/>
              <a:t>pkt</a:t>
            </a:r>
            <a:r>
              <a:rPr lang="pl-PL" altLang="pl-PL" sz="2000" b="1" dirty="0" smtClean="0"/>
              <a:t> 3 lit. a-l)</a:t>
            </a:r>
            <a:r>
              <a:rPr lang="en-GB" altLang="pl-PL" sz="2000" b="1" dirty="0" smtClean="0"/>
              <a:t>:</a:t>
            </a:r>
            <a:r>
              <a:rPr lang="en-GB" altLang="pl-PL" sz="2400" b="1" dirty="0" smtClean="0"/>
              <a:t/>
            </a:r>
            <a:br>
              <a:rPr lang="en-GB" altLang="pl-PL" sz="2400" b="1" dirty="0" smtClean="0"/>
            </a:br>
            <a:r>
              <a:rPr lang="pl-PL" altLang="pl-PL" sz="2000" dirty="0" smtClean="0"/>
              <a:t> * usługi Banku Gospodarstwa Krajowego w zakresie bankowej obsługi jednostek, o których mowa w art. 3 ust. 1 </a:t>
            </a:r>
            <a:r>
              <a:rPr lang="pl-PL" altLang="pl-PL" sz="2000" dirty="0" err="1" smtClean="0"/>
              <a:t>pkt</a:t>
            </a:r>
            <a:r>
              <a:rPr lang="pl-PL" altLang="pl-PL" sz="2000" dirty="0" smtClean="0"/>
              <a:t> 1 i 2, </a:t>
            </a:r>
            <a:br>
              <a:rPr lang="pl-PL" altLang="pl-PL" sz="2000" dirty="0" smtClean="0"/>
            </a:br>
            <a:r>
              <a:rPr lang="pl-PL" altLang="pl-PL" sz="2000" dirty="0" smtClean="0"/>
              <a:t>z wyłączeniem </a:t>
            </a:r>
            <a:r>
              <a:rPr lang="pl-PL" altLang="pl-PL" sz="2000" dirty="0" err="1" smtClean="0"/>
              <a:t>j.s.t</a:t>
            </a:r>
            <a:r>
              <a:rPr lang="pl-PL" altLang="pl-PL" sz="2000" dirty="0" smtClean="0"/>
              <a:t>.</a:t>
            </a:r>
            <a:br>
              <a:rPr lang="pl-PL" altLang="pl-PL" sz="2000" dirty="0" smtClean="0"/>
            </a:br>
            <a:endParaRPr lang="pl-PL" altLang="pl-PL" sz="1400" dirty="0" smtClean="0"/>
          </a:p>
          <a:p>
            <a:pPr>
              <a:lnSpc>
                <a:spcPct val="80000"/>
              </a:lnSpc>
              <a:buFont typeface="StarSymbol" charset="0"/>
              <a:buAutoNum type="arabicPeriod" startAt="4"/>
            </a:pPr>
            <a:r>
              <a:rPr lang="pl-PL" altLang="pl-PL" sz="2000" b="1" dirty="0" smtClean="0"/>
              <a:t>  U</a:t>
            </a:r>
            <a:r>
              <a:rPr lang="en-GB" altLang="pl-PL" sz="2000" b="1" dirty="0" err="1" smtClean="0"/>
              <a:t>mów</a:t>
            </a:r>
            <a:r>
              <a:rPr lang="en-GB" altLang="pl-PL" sz="2000" b="1" dirty="0" smtClean="0"/>
              <a:t> z </a:t>
            </a:r>
            <a:r>
              <a:rPr lang="en-GB" altLang="pl-PL" sz="2000" b="1" dirty="0" err="1" smtClean="0"/>
              <a:t>zakresu</a:t>
            </a:r>
            <a:r>
              <a:rPr lang="en-GB" altLang="pl-PL" sz="2000" b="1" dirty="0" smtClean="0"/>
              <a:t> </a:t>
            </a:r>
            <a:r>
              <a:rPr lang="en-GB" altLang="pl-PL" sz="2000" b="1" dirty="0" err="1" smtClean="0"/>
              <a:t>prawa</a:t>
            </a:r>
            <a:r>
              <a:rPr lang="en-GB" altLang="pl-PL" sz="2000" b="1" dirty="0" smtClean="0"/>
              <a:t> </a:t>
            </a:r>
            <a:r>
              <a:rPr lang="en-GB" altLang="pl-PL" sz="2000" b="1" dirty="0" err="1" smtClean="0"/>
              <a:t>pracy</a:t>
            </a:r>
            <a:endParaRPr lang="pl-PL" altLang="pl-PL" sz="2000" b="1" dirty="0" smtClean="0"/>
          </a:p>
          <a:p>
            <a:pPr>
              <a:lnSpc>
                <a:spcPct val="80000"/>
              </a:lnSpc>
              <a:buFont typeface="StarSymbol" charset="0"/>
              <a:buAutoNum type="arabicPeriod" startAt="4"/>
            </a:pPr>
            <a:endParaRPr lang="en-GB" altLang="pl-PL" sz="1400" b="1" dirty="0" smtClean="0"/>
          </a:p>
          <a:p>
            <a:pPr>
              <a:lnSpc>
                <a:spcPct val="80000"/>
              </a:lnSpc>
              <a:buFont typeface="StarSymbol" charset="0"/>
              <a:buAutoNum type="arabicPeriod" startAt="4"/>
            </a:pPr>
            <a:r>
              <a:rPr lang="pl-PL" altLang="pl-PL" sz="2000" b="1" dirty="0" smtClean="0"/>
              <a:t>Z</a:t>
            </a:r>
            <a:r>
              <a:rPr lang="en-GB" altLang="pl-PL" sz="2000" b="1" dirty="0" err="1" smtClean="0"/>
              <a:t>amówień</a:t>
            </a:r>
            <a:r>
              <a:rPr lang="en-GB" altLang="pl-PL" sz="2000" b="1" dirty="0" smtClean="0"/>
              <a:t> </a:t>
            </a:r>
            <a:r>
              <a:rPr lang="pl-PL" altLang="pl-PL" sz="2000" b="1" dirty="0" smtClean="0"/>
              <a:t>zawierających informacje niejawne</a:t>
            </a:r>
            <a:r>
              <a:rPr lang="pl-PL" altLang="pl-PL" sz="2000" dirty="0" smtClean="0"/>
              <a:t> </a:t>
            </a:r>
            <a:r>
              <a:rPr lang="pl-PL" altLang="pl-PL" sz="2000" b="1" dirty="0" smtClean="0"/>
              <a:t>lub jeżeli wymaga tego istotny interes bezpieczeństwa państwa</a:t>
            </a:r>
            <a:r>
              <a:rPr lang="pl-PL" altLang="pl-PL" sz="2000" dirty="0" smtClean="0"/>
              <a:t/>
            </a:r>
            <a:br>
              <a:rPr lang="pl-PL" altLang="pl-PL" sz="2000" dirty="0" smtClean="0"/>
            </a:br>
            <a:r>
              <a:rPr lang="pl-PL" altLang="pl-PL" sz="2000" dirty="0" smtClean="0"/>
              <a:t>(zgodnie z treścią art. 4 </a:t>
            </a:r>
            <a:r>
              <a:rPr lang="pl-PL" altLang="pl-PL" sz="2000" dirty="0" err="1" smtClean="0"/>
              <a:t>pkt</a:t>
            </a:r>
            <a:r>
              <a:rPr lang="pl-PL" altLang="pl-PL" sz="2000" dirty="0" smtClean="0"/>
              <a:t> 5 ustawy </a:t>
            </a:r>
            <a:r>
              <a:rPr lang="pl-PL" altLang="pl-PL" sz="2000" dirty="0" err="1" smtClean="0"/>
              <a:t>Pzp</a:t>
            </a:r>
            <a:r>
              <a:rPr lang="pl-PL" altLang="pl-PL" sz="2000" dirty="0" smtClean="0"/>
              <a:t>)</a:t>
            </a:r>
            <a:br>
              <a:rPr lang="pl-PL" altLang="pl-PL" sz="2000" dirty="0" smtClean="0"/>
            </a:br>
            <a:endParaRPr lang="pl-PL" altLang="pl-PL" sz="1400" dirty="0" smtClean="0"/>
          </a:p>
          <a:p>
            <a:pPr>
              <a:lnSpc>
                <a:spcPct val="80000"/>
              </a:lnSpc>
            </a:pPr>
            <a:r>
              <a:rPr lang="pl-PL" altLang="pl-PL" sz="2000" dirty="0" smtClean="0"/>
              <a:t>5a. (przepis został uchylony)</a:t>
            </a:r>
            <a:br>
              <a:rPr lang="pl-PL" altLang="pl-PL" sz="2000" dirty="0" smtClean="0"/>
            </a:br>
            <a:endParaRPr lang="pl-PL" altLang="pl-PL" sz="1400" dirty="0" smtClean="0"/>
          </a:p>
          <a:p>
            <a:pPr>
              <a:lnSpc>
                <a:spcPct val="80000"/>
              </a:lnSpc>
            </a:pPr>
            <a:r>
              <a:rPr lang="pl-PL" altLang="pl-PL" sz="2000" b="1" dirty="0" smtClean="0"/>
              <a:t>5b.  Zamówień dotyczących dostaw/usług</a:t>
            </a:r>
            <a:r>
              <a:rPr lang="en-GB" altLang="pl-PL" sz="2000" b="1" dirty="0" smtClean="0"/>
              <a:t>, do </a:t>
            </a:r>
            <a:r>
              <a:rPr lang="en-GB" altLang="pl-PL" sz="2000" b="1" dirty="0" err="1" smtClean="0"/>
              <a:t>których</a:t>
            </a:r>
            <a:r>
              <a:rPr lang="en-GB" altLang="pl-PL" sz="2000" b="1" dirty="0" smtClean="0"/>
              <a:t> </a:t>
            </a:r>
            <a:r>
              <a:rPr lang="en-GB" altLang="pl-PL" sz="2000" b="1" dirty="0" err="1" smtClean="0"/>
              <a:t>stosuje</a:t>
            </a:r>
            <a:r>
              <a:rPr lang="en-GB" altLang="pl-PL" sz="2000" b="1" dirty="0" smtClean="0"/>
              <a:t> </a:t>
            </a:r>
            <a:r>
              <a:rPr lang="en-GB" altLang="pl-PL" sz="2000" b="1" dirty="0" err="1" smtClean="0"/>
              <a:t>się</a:t>
            </a:r>
            <a:r>
              <a:rPr lang="en-GB" altLang="pl-PL" sz="2000" b="1" dirty="0" smtClean="0"/>
              <a:t> art. </a:t>
            </a:r>
            <a:r>
              <a:rPr lang="pl-PL" altLang="pl-PL" sz="2000" b="1" dirty="0" smtClean="0"/>
              <a:t>346</a:t>
            </a:r>
            <a:r>
              <a:rPr lang="en-GB" altLang="pl-PL" sz="2000" b="1" dirty="0" smtClean="0"/>
              <a:t> </a:t>
            </a:r>
            <a:r>
              <a:rPr lang="pl-PL" altLang="pl-PL" sz="2000" b="1" dirty="0" smtClean="0"/>
              <a:t>TFUE</a:t>
            </a:r>
            <a:r>
              <a:rPr lang="en-GB" altLang="pl-PL" sz="2000" dirty="0" smtClean="0"/>
              <a:t> </a:t>
            </a:r>
            <a:r>
              <a:rPr lang="pl-PL" altLang="pl-PL" sz="2400" i="1" dirty="0" smtClean="0"/>
              <a:t>- </a:t>
            </a:r>
            <a:r>
              <a:rPr lang="en-GB" altLang="pl-PL" sz="2000" i="1" dirty="0" smtClean="0"/>
              <a:t>zamówienia </a:t>
            </a:r>
            <a:r>
              <a:rPr lang="en-GB" altLang="pl-PL" sz="2000" i="1" dirty="0" err="1" smtClean="0"/>
              <a:t>związane</a:t>
            </a:r>
            <a:r>
              <a:rPr lang="en-GB" altLang="pl-PL" sz="2000" i="1" dirty="0" smtClean="0"/>
              <a:t> z </a:t>
            </a:r>
            <a:r>
              <a:rPr lang="en-GB" altLang="pl-PL" sz="2000" i="1" dirty="0" err="1" smtClean="0"/>
              <a:t>produkcją</a:t>
            </a:r>
            <a:r>
              <a:rPr lang="en-GB" altLang="pl-PL" sz="2000" i="1" dirty="0" smtClean="0"/>
              <a:t> </a:t>
            </a:r>
            <a:r>
              <a:rPr lang="en-GB" altLang="pl-PL" sz="2000" i="1" dirty="0" err="1" smtClean="0"/>
              <a:t>albo</a:t>
            </a:r>
            <a:r>
              <a:rPr lang="en-GB" altLang="pl-PL" sz="2000" i="1" dirty="0" smtClean="0"/>
              <a:t> </a:t>
            </a:r>
            <a:r>
              <a:rPr lang="en-GB" altLang="pl-PL" sz="2000" i="1" dirty="0" err="1" smtClean="0"/>
              <a:t>handlem</a:t>
            </a:r>
            <a:r>
              <a:rPr lang="en-GB" altLang="pl-PL" sz="2000" i="1" dirty="0" smtClean="0"/>
              <a:t> </a:t>
            </a:r>
            <a:r>
              <a:rPr lang="en-GB" altLang="pl-PL" sz="2000" i="1" dirty="0" err="1" smtClean="0"/>
              <a:t>bronią</a:t>
            </a:r>
            <a:r>
              <a:rPr lang="en-GB" altLang="pl-PL" sz="2000" i="1" dirty="0" smtClean="0"/>
              <a:t>, </a:t>
            </a:r>
            <a:r>
              <a:rPr lang="en-GB" altLang="pl-PL" sz="2000" i="1" dirty="0" err="1" smtClean="0"/>
              <a:t>amunicją</a:t>
            </a:r>
            <a:r>
              <a:rPr lang="en-GB" altLang="pl-PL" sz="2000" i="1" dirty="0" smtClean="0"/>
              <a:t> </a:t>
            </a:r>
            <a:r>
              <a:rPr lang="en-GB" altLang="pl-PL" sz="2000" i="1" dirty="0" err="1" smtClean="0"/>
              <a:t>lub</a:t>
            </a:r>
            <a:r>
              <a:rPr lang="en-GB" altLang="pl-PL" sz="2000" i="1" dirty="0" smtClean="0"/>
              <a:t> </a:t>
            </a:r>
            <a:r>
              <a:rPr lang="en-GB" altLang="pl-PL" sz="2000" i="1" dirty="0" err="1" smtClean="0"/>
              <a:t>materiałami</a:t>
            </a:r>
            <a:r>
              <a:rPr lang="en-GB" altLang="pl-PL" sz="2000" i="1" dirty="0" smtClean="0"/>
              <a:t> </a:t>
            </a:r>
            <a:r>
              <a:rPr lang="en-GB" altLang="pl-PL" sz="2000" i="1" dirty="0" err="1" smtClean="0"/>
              <a:t>wojennymi</a:t>
            </a:r>
            <a:r>
              <a:rPr lang="pl-PL" altLang="pl-PL" sz="2000" i="1" dirty="0" smtClean="0"/>
              <a:t> , jeżeli wymaga tego podstawowy interes bezpieczeństwa państwa</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33</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6"/>
            <a:ext cx="7632700" cy="485671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774700" indent="-666750" defTabSz="449263">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i="1" dirty="0" smtClean="0"/>
          </a:p>
          <a:p>
            <a:pPr marL="774700" indent="-666750" defTabSz="449263">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i="1" dirty="0" smtClean="0"/>
          </a:p>
          <a:p>
            <a:pPr marL="774700" indent="-666750" defTabSz="449263">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b="1" dirty="0" smtClean="0">
                <a:effectLst>
                  <a:outerShdw blurRad="38100" dist="38100" dir="2700000" algn="tl">
                    <a:srgbClr val="C0C0C0"/>
                  </a:outerShdw>
                </a:effectLst>
              </a:rPr>
              <a:t>5c.	Zamówień dotyczących wytwarzania i dystrybucji:</a:t>
            </a:r>
            <a:br>
              <a:rPr lang="pl-PL" sz="2000" b="1" dirty="0" smtClean="0">
                <a:effectLst>
                  <a:outerShdw blurRad="38100" dist="38100" dir="2700000" algn="tl">
                    <a:srgbClr val="C0C0C0"/>
                  </a:outerShdw>
                </a:effectLst>
              </a:rPr>
            </a:br>
            <a:r>
              <a:rPr lang="pl-PL" sz="2000" dirty="0" smtClean="0"/>
              <a:t>a) dokumentów publicznych i ich personalizacji,</a:t>
            </a:r>
            <a:br>
              <a:rPr lang="pl-PL" sz="2000" dirty="0" smtClean="0"/>
            </a:br>
            <a:r>
              <a:rPr lang="pl-PL" sz="2000" dirty="0" smtClean="0"/>
              <a:t>b) druków o strategicznym znaczeniu dla bezpieczeństwa państwa,</a:t>
            </a:r>
            <a:br>
              <a:rPr lang="pl-PL" sz="2000" dirty="0" smtClean="0"/>
            </a:br>
            <a:r>
              <a:rPr lang="pl-PL" sz="2000" dirty="0" smtClean="0"/>
              <a:t>c) znaków akcyzy.</a:t>
            </a:r>
          </a:p>
          <a:p>
            <a:pPr marL="774700" indent="-666750" defTabSz="449263">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400" dirty="0" smtClean="0"/>
          </a:p>
          <a:p>
            <a:pPr marL="774700" indent="-666750" defTabSz="449263">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000" b="1" dirty="0" smtClean="0"/>
              <a:t>6.	Z</a:t>
            </a:r>
            <a:r>
              <a:rPr lang="en-GB" altLang="pl-PL" sz="2000" b="1" dirty="0" err="1" smtClean="0"/>
              <a:t>amówień</a:t>
            </a:r>
            <a:r>
              <a:rPr lang="en-GB" altLang="pl-PL" sz="2000" b="1" dirty="0" smtClean="0"/>
              <a:t> </a:t>
            </a:r>
            <a:r>
              <a:rPr lang="en-GB" altLang="pl-PL" sz="2000" b="1" dirty="0" err="1" smtClean="0"/>
              <a:t>na</a:t>
            </a:r>
            <a:r>
              <a:rPr lang="en-GB" altLang="pl-PL" sz="2000" b="1" dirty="0" smtClean="0"/>
              <a:t> </a:t>
            </a:r>
            <a:r>
              <a:rPr lang="en-GB" altLang="pl-PL" sz="2000" b="1" dirty="0" err="1" smtClean="0"/>
              <a:t>usługi</a:t>
            </a:r>
            <a:r>
              <a:rPr lang="en-GB" altLang="pl-PL" sz="2000" b="1" dirty="0" smtClean="0"/>
              <a:t> </a:t>
            </a:r>
            <a:r>
              <a:rPr lang="en-GB" altLang="pl-PL" sz="2000" b="1" dirty="0" err="1" smtClean="0"/>
              <a:t>udzielane</a:t>
            </a:r>
            <a:r>
              <a:rPr lang="en-GB" altLang="pl-PL" sz="2000" b="1" dirty="0" smtClean="0"/>
              <a:t> </a:t>
            </a:r>
            <a:r>
              <a:rPr lang="en-GB" altLang="pl-PL" sz="2000" b="1" dirty="0" err="1" smtClean="0"/>
              <a:t>innemu</a:t>
            </a:r>
            <a:r>
              <a:rPr lang="en-GB" altLang="pl-PL" sz="2000" b="1" dirty="0" smtClean="0"/>
              <a:t> </a:t>
            </a:r>
            <a:r>
              <a:rPr lang="en-GB" altLang="pl-PL" sz="2000" b="1" dirty="0" err="1" smtClean="0"/>
              <a:t>zamawiającemu</a:t>
            </a:r>
            <a:r>
              <a:rPr lang="en-GB" altLang="pl-PL" sz="2000" b="1" dirty="0" smtClean="0"/>
              <a:t>, </a:t>
            </a:r>
            <a:r>
              <a:rPr lang="pl-PL" altLang="pl-PL" sz="2000" b="1" dirty="0" smtClean="0"/>
              <a:t/>
            </a:r>
            <a:br>
              <a:rPr lang="pl-PL" altLang="pl-PL" sz="2000" b="1" dirty="0" smtClean="0"/>
            </a:br>
            <a:r>
              <a:rPr lang="en-GB" altLang="pl-PL" sz="2000" dirty="0" smtClean="0"/>
              <a:t>o</a:t>
            </a:r>
            <a:r>
              <a:rPr lang="en-GB" altLang="pl-PL" sz="2000" b="1" dirty="0" smtClean="0"/>
              <a:t> </a:t>
            </a:r>
            <a:r>
              <a:rPr lang="en-GB" altLang="pl-PL" sz="2000" dirty="0" err="1" smtClean="0"/>
              <a:t>którym</a:t>
            </a:r>
            <a:r>
              <a:rPr lang="en-GB" altLang="pl-PL" sz="2000" dirty="0" smtClean="0"/>
              <a:t> </a:t>
            </a:r>
            <a:r>
              <a:rPr lang="en-GB" altLang="pl-PL" sz="2000" dirty="0" err="1" smtClean="0"/>
              <a:t>mowa</a:t>
            </a:r>
            <a:r>
              <a:rPr lang="en-GB" altLang="pl-PL" sz="2000" dirty="0" smtClean="0"/>
              <a:t> w art. 3 </a:t>
            </a:r>
            <a:r>
              <a:rPr lang="en-GB" altLang="pl-PL" sz="2000" dirty="0" err="1" smtClean="0"/>
              <a:t>ust</a:t>
            </a:r>
            <a:r>
              <a:rPr lang="en-GB" altLang="pl-PL" sz="2000" dirty="0" smtClean="0"/>
              <a:t>. 1 </a:t>
            </a:r>
            <a:r>
              <a:rPr lang="en-GB" altLang="pl-PL" sz="2000" dirty="0" err="1" smtClean="0"/>
              <a:t>pkt</a:t>
            </a:r>
            <a:r>
              <a:rPr lang="en-GB" altLang="pl-PL" sz="2000" dirty="0" smtClean="0"/>
              <a:t> 1-3a, </a:t>
            </a:r>
            <a:r>
              <a:rPr lang="en-GB" altLang="pl-PL" sz="2000" dirty="0" err="1" smtClean="0"/>
              <a:t>któremu</a:t>
            </a:r>
            <a:r>
              <a:rPr lang="en-GB" altLang="pl-PL" sz="2000" dirty="0" smtClean="0"/>
              <a:t> </a:t>
            </a:r>
            <a:r>
              <a:rPr lang="pl-PL" altLang="pl-PL" sz="2000" dirty="0" smtClean="0"/>
              <a:t>wyłączne prawo do świadczenia tych usług </a:t>
            </a:r>
            <a:r>
              <a:rPr lang="en-GB" altLang="pl-PL" sz="2000" dirty="0" err="1" smtClean="0"/>
              <a:t>przyznano</a:t>
            </a:r>
            <a:r>
              <a:rPr lang="en-GB" altLang="pl-PL" sz="2000" dirty="0" smtClean="0"/>
              <a:t> w </a:t>
            </a:r>
            <a:r>
              <a:rPr lang="en-GB" altLang="pl-PL" sz="2000" dirty="0" err="1" smtClean="0"/>
              <a:t>drodze</a:t>
            </a:r>
            <a:r>
              <a:rPr lang="en-GB" altLang="pl-PL" sz="2000" dirty="0" smtClean="0"/>
              <a:t> </a:t>
            </a:r>
            <a:r>
              <a:rPr lang="en-GB" altLang="pl-PL" sz="2000" dirty="0" err="1" smtClean="0"/>
              <a:t>ustawy</a:t>
            </a:r>
            <a:r>
              <a:rPr lang="en-GB" altLang="pl-PL" sz="2000" dirty="0" smtClean="0"/>
              <a:t> </a:t>
            </a:r>
            <a:r>
              <a:rPr lang="pl-PL" altLang="pl-PL" sz="2000" dirty="0" smtClean="0"/>
              <a:t/>
            </a:r>
            <a:br>
              <a:rPr lang="pl-PL" altLang="pl-PL" sz="2000" dirty="0" smtClean="0"/>
            </a:br>
            <a:r>
              <a:rPr lang="en-GB" altLang="pl-PL" sz="2000" dirty="0" err="1" smtClean="0"/>
              <a:t>lub</a:t>
            </a:r>
            <a:r>
              <a:rPr lang="en-GB" altLang="pl-PL" sz="2000" dirty="0" smtClean="0"/>
              <a:t> </a:t>
            </a:r>
            <a:r>
              <a:rPr lang="pl-PL" altLang="pl-PL" sz="2000" dirty="0" smtClean="0"/>
              <a:t>innego aktu normatywnego, który podlega publikacji.</a:t>
            </a:r>
            <a:br>
              <a:rPr lang="pl-PL" altLang="pl-PL" sz="2000" dirty="0" smtClean="0"/>
            </a:br>
            <a:endParaRPr lang="pl-PL" altLang="pl-PL" sz="1400" dirty="0" smtClean="0"/>
          </a:p>
          <a:p>
            <a:pPr marL="774700" indent="-666750" defTabSz="449263">
              <a:lnSpc>
                <a:spcPct val="80000"/>
              </a:lnSpc>
              <a:buFont typeface="Calibri" pitchFamily="34" charset="0"/>
              <a:buAutoNum type="arabicPeriod" startAt="7"/>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000" b="1" dirty="0" smtClean="0"/>
              <a:t>P</a:t>
            </a:r>
            <a:r>
              <a:rPr lang="en-GB" altLang="pl-PL" sz="2000" b="1" dirty="0" err="1" smtClean="0"/>
              <a:t>rzyznawania</a:t>
            </a:r>
            <a:r>
              <a:rPr lang="en-GB" altLang="pl-PL" sz="2000" b="1" dirty="0" smtClean="0"/>
              <a:t> </a:t>
            </a:r>
            <a:r>
              <a:rPr lang="en-GB" altLang="pl-PL" sz="2000" b="1" dirty="0" err="1" smtClean="0"/>
              <a:t>dotacji</a:t>
            </a:r>
            <a:r>
              <a:rPr lang="en-GB" altLang="pl-PL" sz="2000" b="1" dirty="0" smtClean="0"/>
              <a:t> </a:t>
            </a:r>
            <a:r>
              <a:rPr lang="en-GB" altLang="pl-PL" sz="2000" b="1" dirty="0" err="1" smtClean="0"/>
              <a:t>ze</a:t>
            </a:r>
            <a:r>
              <a:rPr lang="en-GB" altLang="pl-PL" sz="2000" b="1" dirty="0" smtClean="0"/>
              <a:t> </a:t>
            </a:r>
            <a:r>
              <a:rPr lang="en-GB" altLang="pl-PL" sz="2000" b="1" dirty="0" err="1" smtClean="0"/>
              <a:t>środków</a:t>
            </a:r>
            <a:r>
              <a:rPr lang="en-GB" altLang="pl-PL" sz="2000" b="1" dirty="0" smtClean="0"/>
              <a:t> </a:t>
            </a:r>
            <a:r>
              <a:rPr lang="en-GB" altLang="pl-PL" sz="2000" b="1" dirty="0" err="1" smtClean="0"/>
              <a:t>publicznych</a:t>
            </a:r>
            <a:r>
              <a:rPr lang="en-GB" altLang="pl-PL" sz="2000" b="1" dirty="0" smtClean="0"/>
              <a:t>,</a:t>
            </a:r>
            <a:r>
              <a:rPr lang="pl-PL" altLang="pl-PL" sz="2000" dirty="0" smtClean="0"/>
              <a:t/>
            </a:r>
            <a:br>
              <a:rPr lang="pl-PL" altLang="pl-PL" sz="2000" dirty="0" smtClean="0"/>
            </a:br>
            <a:r>
              <a:rPr lang="pl-PL" altLang="pl-PL" sz="2000" dirty="0" smtClean="0"/>
              <a:t>j</a:t>
            </a:r>
            <a:r>
              <a:rPr lang="en-GB" altLang="pl-PL" sz="2000" dirty="0" err="1" smtClean="0"/>
              <a:t>eżeli</a:t>
            </a:r>
            <a:r>
              <a:rPr lang="en-GB" altLang="pl-PL" sz="2000" dirty="0" smtClean="0"/>
              <a:t> </a:t>
            </a:r>
            <a:r>
              <a:rPr lang="en-GB" altLang="pl-PL" sz="2000" dirty="0" err="1" smtClean="0"/>
              <a:t>dotacje</a:t>
            </a:r>
            <a:r>
              <a:rPr lang="en-GB" altLang="pl-PL" sz="2000" dirty="0" smtClean="0"/>
              <a:t> </a:t>
            </a:r>
            <a:r>
              <a:rPr lang="en-GB" altLang="pl-PL" sz="2000" dirty="0" err="1" smtClean="0"/>
              <a:t>te</a:t>
            </a:r>
            <a:r>
              <a:rPr lang="en-GB" altLang="pl-PL" sz="2000" dirty="0" smtClean="0"/>
              <a:t> </a:t>
            </a:r>
            <a:r>
              <a:rPr lang="en-GB" altLang="pl-PL" sz="2000" dirty="0" err="1" smtClean="0"/>
              <a:t>są</a:t>
            </a:r>
            <a:r>
              <a:rPr lang="en-GB" altLang="pl-PL" sz="2000" dirty="0" smtClean="0"/>
              <a:t> </a:t>
            </a:r>
            <a:r>
              <a:rPr lang="en-GB" altLang="pl-PL" sz="2000" dirty="0" err="1" smtClean="0"/>
              <a:t>przyznawane</a:t>
            </a:r>
            <a:r>
              <a:rPr lang="en-GB" altLang="pl-PL" sz="2000" dirty="0" smtClean="0"/>
              <a:t> </a:t>
            </a:r>
            <a:r>
              <a:rPr lang="en-GB" altLang="pl-PL" sz="2000" dirty="0" err="1" smtClean="0"/>
              <a:t>na</a:t>
            </a:r>
            <a:r>
              <a:rPr lang="en-GB" altLang="pl-PL" sz="2000" dirty="0" smtClean="0"/>
              <a:t> </a:t>
            </a:r>
            <a:r>
              <a:rPr lang="en-GB" altLang="pl-PL" sz="2000" dirty="0" err="1" smtClean="0"/>
              <a:t>podstawie</a:t>
            </a:r>
            <a:r>
              <a:rPr lang="en-GB" altLang="pl-PL" sz="2000" dirty="0" smtClean="0"/>
              <a:t> </a:t>
            </a:r>
            <a:r>
              <a:rPr lang="en-GB" altLang="pl-PL" sz="2000" dirty="0" err="1" smtClean="0"/>
              <a:t>ustaw</a:t>
            </a:r>
            <a:endParaRPr lang="pl-PL" altLang="pl-PL" sz="2000" dirty="0" smtClean="0"/>
          </a:p>
          <a:p>
            <a:pPr marL="774700" indent="-666750" defTabSz="449263">
              <a:lnSpc>
                <a:spcPct val="80000"/>
              </a:lnSpc>
              <a:buFont typeface="StarSymbol" charset="0"/>
              <a:buAutoNum type="arabicPeriod" startAt="7"/>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altLang="pl-PL" sz="1400" dirty="0" smtClean="0"/>
          </a:p>
          <a:p>
            <a:pPr marL="774700" indent="-666750" defTabSz="449263">
              <a:lnSpc>
                <a:spcPct val="80000"/>
              </a:lnSpc>
              <a:buFont typeface="StarSymbol" charset="0"/>
              <a:buAutoNum type="arabicPeriod" startAt="7"/>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000" b="1" dirty="0" smtClean="0"/>
              <a:t>Z</a:t>
            </a:r>
            <a:r>
              <a:rPr lang="en-GB" altLang="pl-PL" sz="2000" b="1" dirty="0" err="1" smtClean="0"/>
              <a:t>amówień</a:t>
            </a:r>
            <a:r>
              <a:rPr lang="en-GB" altLang="pl-PL" sz="2000" b="1" dirty="0" smtClean="0"/>
              <a:t> </a:t>
            </a:r>
            <a:r>
              <a:rPr lang="en-GB" altLang="pl-PL" sz="2000" b="1" dirty="0" err="1" smtClean="0"/>
              <a:t>i</a:t>
            </a:r>
            <a:r>
              <a:rPr lang="en-GB" altLang="pl-PL" sz="2000" b="1" dirty="0" smtClean="0"/>
              <a:t> </a:t>
            </a:r>
            <a:r>
              <a:rPr lang="en-GB" altLang="pl-PL" sz="2000" b="1" dirty="0" err="1" smtClean="0"/>
              <a:t>konkursów</a:t>
            </a:r>
            <a:r>
              <a:rPr lang="en-GB" altLang="pl-PL" sz="2000" b="1" dirty="0" smtClean="0"/>
              <a:t>, </a:t>
            </a:r>
            <a:r>
              <a:rPr lang="en-GB" altLang="pl-PL" sz="2000" dirty="0" err="1" smtClean="0"/>
              <a:t>których</a:t>
            </a:r>
            <a:r>
              <a:rPr lang="en-GB" altLang="pl-PL" sz="2000" dirty="0" smtClean="0"/>
              <a:t> </a:t>
            </a:r>
            <a:r>
              <a:rPr lang="en-GB" altLang="pl-PL" sz="2000" dirty="0" err="1" smtClean="0"/>
              <a:t>wartość</a:t>
            </a:r>
            <a:r>
              <a:rPr lang="en-GB" altLang="pl-PL" sz="2000" dirty="0" smtClean="0"/>
              <a:t> </a:t>
            </a:r>
            <a:r>
              <a:rPr lang="en-GB" altLang="pl-PL" sz="2000" dirty="0" err="1" smtClean="0"/>
              <a:t>nie</a:t>
            </a:r>
            <a:r>
              <a:rPr lang="en-GB" altLang="pl-PL" sz="2000" dirty="0" smtClean="0"/>
              <a:t> </a:t>
            </a:r>
            <a:r>
              <a:rPr lang="en-GB" altLang="pl-PL" sz="2000" dirty="0" err="1" smtClean="0"/>
              <a:t>przekracza</a:t>
            </a:r>
            <a:r>
              <a:rPr lang="en-GB" altLang="pl-PL" sz="2000" dirty="0" smtClean="0"/>
              <a:t> </a:t>
            </a:r>
            <a:r>
              <a:rPr lang="en-GB" altLang="pl-PL" sz="2000" dirty="0" err="1" smtClean="0"/>
              <a:t>wyrażonej</a:t>
            </a:r>
            <a:r>
              <a:rPr lang="en-GB" altLang="pl-PL" sz="2000" dirty="0" smtClean="0"/>
              <a:t> w z</a:t>
            </a:r>
            <a:r>
              <a:rPr lang="pl-PL" altLang="pl-PL" sz="2000" dirty="0" err="1" smtClean="0"/>
              <a:t>łotych</a:t>
            </a:r>
            <a:r>
              <a:rPr lang="en-GB" altLang="pl-PL" sz="2000" dirty="0" smtClean="0"/>
              <a:t> </a:t>
            </a:r>
            <a:r>
              <a:rPr lang="en-GB" altLang="pl-PL" sz="2000" dirty="0" err="1" smtClean="0"/>
              <a:t>równowartości</a:t>
            </a:r>
            <a:r>
              <a:rPr lang="en-GB" altLang="pl-PL" sz="2000" dirty="0" smtClean="0"/>
              <a:t> </a:t>
            </a:r>
            <a:r>
              <a:rPr lang="en-GB" altLang="pl-PL" sz="2000" dirty="0" err="1" smtClean="0"/>
              <a:t>kwoty</a:t>
            </a:r>
            <a:r>
              <a:rPr lang="en-GB" altLang="pl-PL" sz="2000" dirty="0" smtClean="0"/>
              <a:t> </a:t>
            </a:r>
            <a:r>
              <a:rPr lang="pl-PL" altLang="pl-PL" sz="2000" b="1" u="sng" dirty="0" smtClean="0"/>
              <a:t>30 000 euro</a:t>
            </a:r>
          </a:p>
          <a:p>
            <a:pPr marL="774700" indent="-666750" defTabSz="449263">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t/>
            </a:r>
            <a:br>
              <a:rPr lang="pl-PL" sz="2000" dirty="0" smtClean="0"/>
            </a:br>
            <a:r>
              <a:rPr lang="en-GB" sz="2000" dirty="0" smtClean="0"/>
              <a:t/>
            </a:r>
            <a:br>
              <a:rPr lang="en-GB" sz="2000" dirty="0" smtClean="0"/>
            </a:b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34</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878902"/>
            <a:ext cx="7632700" cy="470898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buClr>
                <a:schemeClr val="tx2"/>
              </a:buClr>
            </a:pPr>
            <a:r>
              <a:rPr lang="pl-PL" altLang="pl-PL" sz="2200" b="1" dirty="0" smtClean="0"/>
              <a:t>SPOSÓB UDZIELANIA ZAMÓWIEŃ DO 30 000 EURO:</a:t>
            </a:r>
            <a:r>
              <a:rPr lang="pl-PL" altLang="pl-PL" sz="2000" b="1" dirty="0" smtClean="0"/>
              <a:t/>
            </a:r>
            <a:br>
              <a:rPr lang="pl-PL" altLang="pl-PL" sz="2000" b="1" dirty="0" smtClean="0"/>
            </a:br>
            <a:endParaRPr lang="pl-PL" altLang="pl-PL" sz="1000" b="1" u="sng" dirty="0" smtClean="0"/>
          </a:p>
          <a:p>
            <a:pPr>
              <a:buClr>
                <a:schemeClr val="tx2"/>
              </a:buClr>
            </a:pPr>
            <a:r>
              <a:rPr lang="pl-PL" altLang="pl-PL" sz="2000" dirty="0" smtClean="0"/>
              <a:t>1. Stosowanie zasad dokonywania wydatków publicznych określonych przepisami ustawy z dnia 27.08.2009 r. o finansach publicznych (tekst jednolity </a:t>
            </a:r>
            <a:r>
              <a:rPr lang="pl-PL" altLang="pl-PL" sz="2000" dirty="0" err="1" smtClean="0"/>
              <a:t>Dz.U</a:t>
            </a:r>
            <a:r>
              <a:rPr lang="pl-PL" altLang="pl-PL" sz="2000" dirty="0" smtClean="0"/>
              <a:t>. z 2016 r. poz. 1870, z </a:t>
            </a:r>
            <a:r>
              <a:rPr lang="pl-PL" altLang="pl-PL" sz="2000" dirty="0" err="1" smtClean="0"/>
              <a:t>późn.zm</a:t>
            </a:r>
            <a:r>
              <a:rPr lang="pl-PL" altLang="pl-PL" sz="2000" dirty="0" smtClean="0"/>
              <a:t>.) – o ile zamawiającym jest jednostka sektora finansów publicznych lub podmiot dysponujący środkami publicznymi:</a:t>
            </a:r>
            <a:br>
              <a:rPr lang="pl-PL" altLang="pl-PL" sz="2000" dirty="0" smtClean="0"/>
            </a:br>
            <a:r>
              <a:rPr lang="pl-PL" altLang="pl-PL" sz="2000" dirty="0" smtClean="0"/>
              <a:t>- celowość,</a:t>
            </a:r>
            <a:br>
              <a:rPr lang="pl-PL" altLang="pl-PL" sz="2000" dirty="0" smtClean="0"/>
            </a:br>
            <a:r>
              <a:rPr lang="pl-PL" altLang="pl-PL" sz="2000" dirty="0" smtClean="0"/>
              <a:t>- oszczędność,</a:t>
            </a:r>
            <a:br>
              <a:rPr lang="pl-PL" altLang="pl-PL" sz="2000" dirty="0" smtClean="0"/>
            </a:br>
            <a:r>
              <a:rPr lang="pl-PL" altLang="pl-PL" sz="2000" dirty="0" smtClean="0"/>
              <a:t>- efektywność.</a:t>
            </a:r>
          </a:p>
          <a:p>
            <a:pPr>
              <a:buClr>
                <a:schemeClr val="tx2"/>
              </a:buClr>
            </a:pPr>
            <a:endParaRPr lang="pl-PL" altLang="pl-PL" sz="500" dirty="0" smtClean="0"/>
          </a:p>
          <a:p>
            <a:pPr>
              <a:buClr>
                <a:schemeClr val="tx2"/>
              </a:buClr>
            </a:pPr>
            <a:r>
              <a:rPr lang="pl-PL" altLang="pl-PL" sz="2000" dirty="0" smtClean="0"/>
              <a:t>2.  Stosowanie wewnętrznego regulaminu udzielania zamówień publicznych – o ile regulamin taki obowiązuje u danego zamawiającego.</a:t>
            </a:r>
          </a:p>
          <a:p>
            <a:pPr>
              <a:buClr>
                <a:schemeClr val="tx2"/>
              </a:buClr>
            </a:pPr>
            <a:endParaRPr lang="pl-PL" altLang="pl-PL" sz="500" dirty="0" smtClean="0"/>
          </a:p>
          <a:p>
            <a:pPr>
              <a:buClr>
                <a:schemeClr val="tx2"/>
              </a:buClr>
            </a:pPr>
            <a:r>
              <a:rPr lang="pl-PL" altLang="pl-PL" sz="2000" dirty="0" smtClean="0"/>
              <a:t>3.  Stosowanie odpowiednich wytycznych udzielania zamówień, obowiązujących przy projektach współfinansowanych ze środków zewnętrznych, a w szczególności ze środków UE.</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41242"/>
            <a:ext cx="7632700" cy="47705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smtClean="0">
                <a:ea typeface="Arial Unicode MS" pitchFamily="34" charset="-128"/>
                <a:cs typeface="Arial Unicode MS" pitchFamily="34" charset="-128"/>
              </a:rPr>
              <a:t>Udzielanie zamówień do 30 000 euro w ramach RPO Województwa Śląskiego na lata 2014 – 2020</a:t>
            </a:r>
            <a:endParaRPr lang="pl-PL" altLang="pl-PL" sz="2200" dirty="0" smtClean="0">
              <a:ea typeface="Arial Unicode MS" pitchFamily="34" charset="-128"/>
              <a:cs typeface="Arial Unicode MS" pitchFamily="34" charset="-128"/>
            </a:endParaRPr>
          </a:p>
          <a:p>
            <a:pPr>
              <a:buClr>
                <a:schemeClr val="tx2"/>
              </a:buClr>
            </a:pPr>
            <a:r>
              <a:rPr lang="pl-PL" altLang="pl-PL" sz="2000" dirty="0" smtClean="0">
                <a:ea typeface="Arial Unicode MS" pitchFamily="34" charset="-128"/>
                <a:cs typeface="Arial Unicode MS" pitchFamily="34" charset="-128"/>
              </a:rPr>
              <a:t>1. Zgodnie z:</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a) </a:t>
            </a:r>
            <a:r>
              <a:rPr lang="pl-PL" altLang="pl-PL" sz="2000" b="1" dirty="0" smtClean="0">
                <a:ea typeface="Arial Unicode MS" pitchFamily="34" charset="-128"/>
                <a:cs typeface="Arial Unicode MS" pitchFamily="34" charset="-128"/>
              </a:rPr>
              <a:t>wytycznymi horyzontalnymi </a:t>
            </a:r>
            <a:r>
              <a:rPr lang="pl-PL" altLang="pl-PL" sz="2000" dirty="0" smtClean="0">
                <a:ea typeface="Arial Unicode MS" pitchFamily="34" charset="-128"/>
                <a:cs typeface="Arial Unicode MS" pitchFamily="34" charset="-128"/>
              </a:rPr>
              <a:t>– Wytyczne w zakresie 	</a:t>
            </a:r>
            <a:r>
              <a:rPr lang="pl-PL" altLang="pl-PL" sz="2000" dirty="0" err="1" smtClean="0">
                <a:ea typeface="Arial Unicode MS" pitchFamily="34" charset="-128"/>
                <a:cs typeface="Arial Unicode MS" pitchFamily="34" charset="-128"/>
              </a:rPr>
              <a:t>kwalifikowalności</a:t>
            </a:r>
            <a:r>
              <a:rPr lang="pl-PL" altLang="pl-PL" sz="2000" dirty="0" smtClean="0">
                <a:ea typeface="Arial Unicode MS" pitchFamily="34" charset="-128"/>
                <a:cs typeface="Arial Unicode MS" pitchFamily="34" charset="-128"/>
              </a:rPr>
              <a:t> wydatków w ramach Europejskiego Funduszu 	Rozwoju Regionalnego, Europejskiego Funduszu Społecznego 	oraz Funduszu Spójności na lata 2014 – 2020 – </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MR/H 2014-2020/12 (02)/09/2016 – obowiązują od 19.09.2016 r.</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b) </a:t>
            </a:r>
            <a:r>
              <a:rPr lang="pl-PL" altLang="pl-PL" sz="2000" b="1" dirty="0" smtClean="0">
                <a:ea typeface="Arial Unicode MS" pitchFamily="34" charset="-128"/>
                <a:cs typeface="Arial Unicode MS" pitchFamily="34" charset="-128"/>
              </a:rPr>
              <a:t>wytycznymi dot. RPO Województwa Śląskiego na lata 2014 - 	2020</a:t>
            </a:r>
            <a:r>
              <a:rPr lang="pl-PL" altLang="pl-PL" sz="2000" dirty="0" smtClean="0">
                <a:ea typeface="Arial Unicode MS" pitchFamily="34" charset="-128"/>
                <a:cs typeface="Arial Unicode MS" pitchFamily="34" charset="-128"/>
              </a:rPr>
              <a:t> – Wytyczne programowe w zakresie kwalifikowania 	wydatków z EFRR w ramach RPO Województwa Śląskiego na lata 	2014 – 2020 – zał. nr 1 do Uchwały Zarządu Województwa 	Śląskiego nr 2241/152/V/2016 z 8.11.2016 r.</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c) </a:t>
            </a:r>
            <a:r>
              <a:rPr lang="pl-PL" altLang="pl-PL" sz="2000" b="1" dirty="0" smtClean="0">
                <a:ea typeface="Arial Unicode MS" pitchFamily="34" charset="-128"/>
                <a:cs typeface="Arial Unicode MS" pitchFamily="34" charset="-128"/>
              </a:rPr>
              <a:t>Przewodnikiem dla beneficjentów EFRR RPO WSL 2014-2020</a:t>
            </a:r>
            <a:br>
              <a:rPr lang="pl-PL" altLang="pl-PL" sz="2000" b="1" dirty="0" smtClean="0">
                <a:ea typeface="Arial Unicode MS" pitchFamily="34" charset="-128"/>
                <a:cs typeface="Arial Unicode MS" pitchFamily="34" charset="-128"/>
              </a:rPr>
            </a:br>
            <a:r>
              <a:rPr lang="pl-PL" altLang="pl-PL" sz="2000" b="1" dirty="0" smtClean="0">
                <a:ea typeface="Arial Unicode MS" pitchFamily="34" charset="-128"/>
                <a:cs typeface="Arial Unicode MS" pitchFamily="34" charset="-128"/>
              </a:rPr>
              <a:t>	</a:t>
            </a:r>
            <a:r>
              <a:rPr lang="pl-PL" altLang="pl-PL" sz="2000" dirty="0" smtClean="0">
                <a:ea typeface="Arial Unicode MS" pitchFamily="34" charset="-128"/>
                <a:cs typeface="Arial Unicode MS" pitchFamily="34" charset="-128"/>
              </a:rPr>
              <a:t>d) </a:t>
            </a:r>
            <a:r>
              <a:rPr lang="pl-PL" altLang="pl-PL" sz="2000" b="1" dirty="0" smtClean="0">
                <a:ea typeface="Arial Unicode MS" pitchFamily="34" charset="-128"/>
                <a:cs typeface="Arial Unicode MS" pitchFamily="34" charset="-128"/>
              </a:rPr>
              <a:t>z zachowaniem zasad zawartych w Komunikacie KE</a:t>
            </a:r>
            <a:endParaRPr lang="pl-PL" altLang="pl-PL" sz="1400" b="1" dirty="0" smtClean="0">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36</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44824"/>
            <a:ext cx="7632700" cy="495520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smtClean="0">
                <a:ea typeface="Arial Unicode MS" pitchFamily="34" charset="-128"/>
                <a:cs typeface="Arial Unicode MS" pitchFamily="34" charset="-128"/>
              </a:rPr>
              <a:t>Udzielanie zamówień do 30 000 euro w ramach Regionalnego Programu Operacyjnego Województwa Śląskiego </a:t>
            </a:r>
          </a:p>
          <a:p>
            <a:pPr algn="ctr">
              <a:buClr>
                <a:schemeClr val="tx2"/>
              </a:buClr>
            </a:pPr>
            <a:r>
              <a:rPr lang="pl-PL" altLang="pl-PL" sz="2200" b="1" dirty="0" smtClean="0">
                <a:ea typeface="Arial Unicode MS" pitchFamily="34" charset="-128"/>
                <a:cs typeface="Arial Unicode MS" pitchFamily="34" charset="-128"/>
              </a:rPr>
              <a:t>na lata 2014 – 2020</a:t>
            </a:r>
          </a:p>
          <a:p>
            <a:pPr>
              <a:buClr>
                <a:schemeClr val="tx2"/>
              </a:buClr>
            </a:pPr>
            <a:endParaRPr lang="pl-PL" altLang="pl-PL" sz="1000" dirty="0" smtClean="0">
              <a:ea typeface="Arial Unicode MS" pitchFamily="34" charset="-128"/>
              <a:cs typeface="Arial Unicode MS" pitchFamily="34" charset="-128"/>
            </a:endParaRPr>
          </a:p>
          <a:p>
            <a:pPr>
              <a:buClr>
                <a:schemeClr val="tx2"/>
              </a:buClr>
            </a:pPr>
            <a:r>
              <a:rPr lang="pl-PL" altLang="pl-PL" sz="2000" dirty="0" smtClean="0">
                <a:ea typeface="Arial Unicode MS" pitchFamily="34" charset="-128"/>
                <a:cs typeface="Arial Unicode MS" pitchFamily="34" charset="-128"/>
              </a:rPr>
              <a:t>2. W przypadku zamówień o wartości </a:t>
            </a:r>
            <a:r>
              <a:rPr lang="pl-PL" altLang="pl-PL" sz="2000" b="1" dirty="0" smtClean="0">
                <a:ea typeface="Arial Unicode MS" pitchFamily="34" charset="-128"/>
                <a:cs typeface="Arial Unicode MS" pitchFamily="34" charset="-128"/>
              </a:rPr>
              <a:t>poniżej 20 000 zł netto </a:t>
            </a:r>
            <a:r>
              <a:rPr lang="pl-PL" altLang="pl-PL" sz="2000" dirty="0" smtClean="0">
                <a:ea typeface="Arial Unicode MS" pitchFamily="34" charset="-128"/>
                <a:cs typeface="Arial Unicode MS" pitchFamily="34" charset="-128"/>
              </a:rPr>
              <a:t>(bez VAT):</a:t>
            </a:r>
          </a:p>
          <a:p>
            <a:pPr>
              <a:buClr>
                <a:schemeClr val="tx2"/>
              </a:buClr>
            </a:pPr>
            <a:r>
              <a:rPr lang="pl-PL" altLang="pl-PL" sz="500" dirty="0" smtClean="0">
                <a:ea typeface="Arial Unicode MS" pitchFamily="34" charset="-128"/>
                <a:cs typeface="Arial Unicode MS" pitchFamily="34" charset="-128"/>
              </a:rPr>
              <a:t>	</a:t>
            </a:r>
            <a:r>
              <a:rPr lang="pl-PL" altLang="pl-PL" sz="1000" dirty="0" smtClean="0">
                <a:ea typeface="Arial Unicode MS" pitchFamily="34" charset="-128"/>
                <a:cs typeface="Arial Unicode MS" pitchFamily="34" charset="-128"/>
              </a:rPr>
              <a:t/>
            </a:r>
            <a:br>
              <a:rPr lang="pl-PL" altLang="pl-PL" sz="1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a) wybór najkorzystniejszej oferty oraz poniesienie wydatku 	winno nastąpić w sposób racjonalny, efektywny i przejrzysty, </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z zachowaniem uzyskiwania najlepszych efektów z danych 	nakładów,</a:t>
            </a:r>
            <a:br>
              <a:rPr lang="pl-PL" altLang="pl-PL" sz="2000" dirty="0" smtClean="0">
                <a:ea typeface="Arial Unicode MS" pitchFamily="34" charset="-128"/>
                <a:cs typeface="Arial Unicode MS" pitchFamily="34" charset="-128"/>
              </a:rPr>
            </a:br>
            <a:endParaRPr lang="pl-PL" altLang="pl-PL" sz="500" dirty="0" smtClean="0">
              <a:ea typeface="Arial Unicode MS" pitchFamily="34" charset="-128"/>
              <a:cs typeface="Arial Unicode MS" pitchFamily="34" charset="-128"/>
            </a:endParaRPr>
          </a:p>
          <a:p>
            <a:pPr>
              <a:buClr>
                <a:schemeClr val="tx2"/>
              </a:buClr>
            </a:pPr>
            <a:r>
              <a:rPr lang="pl-PL" altLang="pl-PL" sz="2000" dirty="0" smtClean="0">
                <a:ea typeface="Arial Unicode MS" pitchFamily="34" charset="-128"/>
                <a:cs typeface="Arial Unicode MS" pitchFamily="34" charset="-128"/>
              </a:rPr>
              <a:t>	b) beneficjent jest zobowiązany do udokumentowania 	przeprowadzonego postępowania z wykorzystaniem np. 	wydruków cenowych/ofert z rozeznania rynku wraz z pisemnym 	uzasadnieniem wyboru oferty zawierającym takie elementy jak 	np. potwierdzenie rozesłania zaproszeń do składania ofert do 3 	potencjalnych wykonawców.</a:t>
            </a:r>
            <a:endParaRPr lang="pl-PL" altLang="pl-PL" sz="2000" dirty="0">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37</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44824"/>
            <a:ext cx="7632700" cy="501675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smtClean="0">
                <a:ea typeface="Arial Unicode MS" pitchFamily="34" charset="-128"/>
                <a:cs typeface="Arial Unicode MS" pitchFamily="34" charset="-128"/>
              </a:rPr>
              <a:t>Udzielanie zamówień do 30 000 euro w ramach Regionalnego Programu Operacyjnego Województwa Śląskiego </a:t>
            </a:r>
          </a:p>
          <a:p>
            <a:pPr algn="ctr">
              <a:buClr>
                <a:schemeClr val="tx2"/>
              </a:buClr>
            </a:pPr>
            <a:r>
              <a:rPr lang="pl-PL" altLang="pl-PL" sz="2200" b="1" dirty="0" smtClean="0">
                <a:ea typeface="Arial Unicode MS" pitchFamily="34" charset="-128"/>
                <a:cs typeface="Arial Unicode MS" pitchFamily="34" charset="-128"/>
              </a:rPr>
              <a:t>na lata 2014 – 2020</a:t>
            </a:r>
          </a:p>
          <a:p>
            <a:pPr>
              <a:buClr>
                <a:schemeClr val="tx2"/>
              </a:buClr>
            </a:pPr>
            <a:endParaRPr lang="pl-PL" altLang="pl-PL" sz="500" dirty="0" smtClean="0">
              <a:ea typeface="Arial Unicode MS" pitchFamily="34" charset="-128"/>
              <a:cs typeface="Arial Unicode MS" pitchFamily="34" charset="-128"/>
            </a:endParaRPr>
          </a:p>
          <a:p>
            <a:pPr>
              <a:buClr>
                <a:schemeClr val="tx2"/>
              </a:buClr>
            </a:pPr>
            <a:r>
              <a:rPr lang="pl-PL" altLang="pl-PL" sz="2000" dirty="0" smtClean="0">
                <a:ea typeface="Arial Unicode MS" pitchFamily="34" charset="-128"/>
                <a:cs typeface="Arial Unicode MS" pitchFamily="34" charset="-128"/>
              </a:rPr>
              <a:t>3. W przypadku zamówień o wartości </a:t>
            </a:r>
            <a:r>
              <a:rPr lang="pl-PL" altLang="pl-PL" sz="2000" b="1" dirty="0" smtClean="0">
                <a:ea typeface="Arial Unicode MS" pitchFamily="34" charset="-128"/>
                <a:cs typeface="Arial Unicode MS" pitchFamily="34" charset="-128"/>
              </a:rPr>
              <a:t>od 20 000 zł netto </a:t>
            </a:r>
            <a:r>
              <a:rPr lang="pl-PL" altLang="pl-PL" sz="2000" dirty="0" smtClean="0">
                <a:ea typeface="Arial Unicode MS" pitchFamily="34" charset="-128"/>
                <a:cs typeface="Arial Unicode MS" pitchFamily="34" charset="-128"/>
              </a:rPr>
              <a:t>(bez VAT) </a:t>
            </a:r>
            <a:r>
              <a:rPr lang="pl-PL" altLang="pl-PL" sz="2000" b="1" dirty="0" smtClean="0">
                <a:ea typeface="Arial Unicode MS" pitchFamily="34" charset="-128"/>
                <a:cs typeface="Arial Unicode MS" pitchFamily="34" charset="-128"/>
              </a:rPr>
              <a:t/>
            </a:r>
            <a:br>
              <a:rPr lang="pl-PL" altLang="pl-PL" sz="2000" b="1" dirty="0" smtClean="0">
                <a:ea typeface="Arial Unicode MS" pitchFamily="34" charset="-128"/>
                <a:cs typeface="Arial Unicode MS" pitchFamily="34" charset="-128"/>
              </a:rPr>
            </a:br>
            <a:r>
              <a:rPr lang="pl-PL" altLang="pl-PL" sz="2000" b="1" dirty="0" smtClean="0">
                <a:ea typeface="Arial Unicode MS" pitchFamily="34" charset="-128"/>
                <a:cs typeface="Arial Unicode MS" pitchFamily="34" charset="-128"/>
              </a:rPr>
              <a:t>do 50 000 zł netto włącznie</a:t>
            </a:r>
            <a:r>
              <a:rPr lang="pl-PL" altLang="pl-PL" sz="2000" dirty="0" smtClean="0">
                <a:ea typeface="Arial Unicode MS" pitchFamily="34" charset="-128"/>
                <a:cs typeface="Arial Unicode MS" pitchFamily="34" charset="-128"/>
              </a:rPr>
              <a:t> (bez VAT):</a:t>
            </a:r>
          </a:p>
          <a:p>
            <a:pPr>
              <a:buClr>
                <a:schemeClr val="tx2"/>
              </a:buClr>
            </a:pPr>
            <a:r>
              <a:rPr lang="pl-PL" altLang="pl-PL" sz="2000" dirty="0" smtClean="0">
                <a:ea typeface="Arial Unicode MS" pitchFamily="34" charset="-128"/>
                <a:cs typeface="Arial Unicode MS" pitchFamily="34" charset="-128"/>
              </a:rPr>
              <a:t>	a) należy upublicznić zapytanie ofertowe na stronie internetowej 	beneficjenta lub innej powszechnie dostępnej stronie 	przeznaczonej do umieszczania zapytań ofertowych w celu 	wybrania najkorzystniejszej oferty. Beneficjent jest zobowiązany 	do udokumentowania dokonanego upublicznienia (np. zrzut 	ekranu),</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b) wybór najkorzystniejszej oferty oraz poniesienie wydatku 	winno nastąpić w sposób racjonalny, efektywny i przejrzysty,</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c) beneficjent jest zobowiązany do udokumentowania 	przeprowadzonego postępowania.</a:t>
            </a:r>
            <a:endParaRPr lang="pl-PL" altLang="pl-PL" sz="2000" dirty="0">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38</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44824"/>
            <a:ext cx="7632700" cy="47243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smtClean="0">
                <a:ea typeface="Arial Unicode MS" pitchFamily="34" charset="-128"/>
                <a:cs typeface="Arial Unicode MS" pitchFamily="34" charset="-128"/>
              </a:rPr>
              <a:t>Udzielanie zamówień do 30 000 euro w ramach Regionalnego Programu Operacyjnego Województwa Śląskiego </a:t>
            </a:r>
          </a:p>
          <a:p>
            <a:pPr algn="ctr">
              <a:buClr>
                <a:schemeClr val="tx2"/>
              </a:buClr>
            </a:pPr>
            <a:r>
              <a:rPr lang="pl-PL" altLang="pl-PL" sz="2200" b="1" dirty="0" smtClean="0">
                <a:ea typeface="Arial Unicode MS" pitchFamily="34" charset="-128"/>
                <a:cs typeface="Arial Unicode MS" pitchFamily="34" charset="-128"/>
              </a:rPr>
              <a:t>na lata 2014 – 2020</a:t>
            </a:r>
          </a:p>
          <a:p>
            <a:pPr>
              <a:buClr>
                <a:schemeClr val="tx2"/>
              </a:buClr>
            </a:pPr>
            <a:endParaRPr lang="pl-PL" altLang="pl-PL" sz="500" dirty="0" smtClean="0">
              <a:ea typeface="Arial Unicode MS" pitchFamily="34" charset="-128"/>
              <a:cs typeface="Arial Unicode MS" pitchFamily="34" charset="-128"/>
            </a:endParaRPr>
          </a:p>
          <a:p>
            <a:pPr>
              <a:buClr>
                <a:schemeClr val="tx2"/>
              </a:buClr>
            </a:pPr>
            <a:r>
              <a:rPr lang="pl-PL" altLang="pl-PL" sz="2000" dirty="0" smtClean="0">
                <a:ea typeface="Arial Unicode MS" pitchFamily="34" charset="-128"/>
                <a:cs typeface="Arial Unicode MS" pitchFamily="34" charset="-128"/>
              </a:rPr>
              <a:t>4. W przypadku zamówień o wartości </a:t>
            </a:r>
            <a:r>
              <a:rPr lang="pl-PL" altLang="pl-PL" sz="2000" b="1" dirty="0" smtClean="0">
                <a:ea typeface="Arial Unicode MS" pitchFamily="34" charset="-128"/>
                <a:cs typeface="Arial Unicode MS" pitchFamily="34" charset="-128"/>
              </a:rPr>
              <a:t>powyżej 50 000 zł netto </a:t>
            </a:r>
            <a:r>
              <a:rPr lang="pl-PL" altLang="pl-PL" sz="2000" dirty="0" smtClean="0">
                <a:ea typeface="Arial Unicode MS" pitchFamily="34" charset="-128"/>
                <a:cs typeface="Arial Unicode MS" pitchFamily="34" charset="-128"/>
              </a:rPr>
              <a:t>- bez VAT, beneficjent jest zobowiązany do stosowania procedury określonej w wytycznych horyzontalnych oraz w Przewodniku dla Beneficjentów EFRR RPO WSL 2014-2020 – stosowanie </a:t>
            </a:r>
            <a:r>
              <a:rPr lang="pl-PL" altLang="pl-PL" sz="2000" b="1" u="sng" dirty="0" smtClean="0">
                <a:ea typeface="Arial Unicode MS" pitchFamily="34" charset="-128"/>
                <a:cs typeface="Arial Unicode MS" pitchFamily="34" charset="-128"/>
              </a:rPr>
              <a:t>zasady konkurencyjności</a:t>
            </a:r>
            <a:r>
              <a:rPr lang="pl-PL" altLang="pl-PL" sz="2000" dirty="0" smtClean="0">
                <a:ea typeface="Arial Unicode MS" pitchFamily="34" charset="-128"/>
                <a:cs typeface="Arial Unicode MS" pitchFamily="34" charset="-128"/>
              </a:rPr>
              <a:t>:</a:t>
            </a:r>
            <a:br>
              <a:rPr lang="pl-PL" altLang="pl-PL" sz="2000" dirty="0" smtClean="0">
                <a:ea typeface="Arial Unicode MS" pitchFamily="34" charset="-128"/>
                <a:cs typeface="Arial Unicode MS" pitchFamily="34" charset="-128"/>
              </a:rPr>
            </a:br>
            <a:r>
              <a:rPr lang="pl-PL" altLang="pl-PL" sz="1000" dirty="0" smtClean="0">
                <a:ea typeface="Arial Unicode MS" pitchFamily="34" charset="-128"/>
                <a:cs typeface="Arial Unicode MS" pitchFamily="34" charset="-128"/>
              </a:rPr>
              <a:t/>
            </a:r>
            <a:br>
              <a:rPr lang="pl-PL" altLang="pl-PL" sz="1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a) do opisu przedmiotu zamówienia stosuje się nazwy i kody CPV,</a:t>
            </a:r>
            <a:br>
              <a:rPr lang="pl-PL" altLang="pl-PL" sz="2000" dirty="0" smtClean="0">
                <a:ea typeface="Arial Unicode MS" pitchFamily="34" charset="-128"/>
                <a:cs typeface="Arial Unicode MS" pitchFamily="34" charset="-128"/>
              </a:rPr>
            </a:br>
            <a:r>
              <a:rPr lang="pl-PL" altLang="pl-PL" sz="1000" dirty="0" smtClean="0">
                <a:ea typeface="Arial Unicode MS" pitchFamily="34" charset="-128"/>
                <a:cs typeface="Arial Unicode MS" pitchFamily="34" charset="-128"/>
              </a:rPr>
              <a:t>	</a:t>
            </a:r>
            <a:r>
              <a:rPr lang="pl-PL" altLang="pl-PL" sz="2000" dirty="0" smtClean="0">
                <a:ea typeface="Arial Unicode MS" pitchFamily="34" charset="-128"/>
                <a:cs typeface="Arial Unicode MS" pitchFamily="34" charset="-128"/>
              </a:rPr>
              <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b) zakaz dzielenia zamówienia na części lub zaniżania jego 	wartości,</a:t>
            </a:r>
            <a:br>
              <a:rPr lang="pl-PL" altLang="pl-PL" sz="2000" dirty="0" smtClean="0">
                <a:ea typeface="Arial Unicode MS" pitchFamily="34" charset="-128"/>
                <a:cs typeface="Arial Unicode MS" pitchFamily="34" charset="-128"/>
              </a:rPr>
            </a:br>
            <a:r>
              <a:rPr lang="pl-PL" altLang="pl-PL" sz="1000" dirty="0" smtClean="0">
                <a:ea typeface="Arial Unicode MS" pitchFamily="34" charset="-128"/>
                <a:cs typeface="Arial Unicode MS" pitchFamily="34" charset="-128"/>
              </a:rPr>
              <a:t/>
            </a:r>
            <a:br>
              <a:rPr lang="pl-PL" altLang="pl-PL" sz="1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c) warunki udziału określane są w sposób proporcjonalny do 	przedmiotu zamówienia, zapewniający zachowanie uczciwej 	konkurencji i równego traktowania wykonawców,</a:t>
            </a:r>
            <a:endParaRPr lang="pl-PL" altLang="pl-PL" sz="2000" dirty="0">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39</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388414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80000"/>
              </a:lnSpc>
              <a:buClr>
                <a:schemeClr val="tx1"/>
              </a:buClr>
              <a:defRPr/>
            </a:pPr>
            <a:endParaRPr lang="pl-PL" sz="2400" b="1" dirty="0" smtClean="0">
              <a:latin typeface="+mj-lt"/>
              <a:cs typeface="Lucida Sans Unicode" pitchFamily="34" charset="0"/>
            </a:endParaRPr>
          </a:p>
          <a:p>
            <a:pPr marL="666750" indent="-666750">
              <a:lnSpc>
                <a:spcPct val="80000"/>
              </a:lnSpc>
              <a:buClr>
                <a:schemeClr val="tx1"/>
              </a:buClr>
              <a:defRPr/>
            </a:pPr>
            <a:r>
              <a:rPr lang="en-GB" sz="2400" b="1" dirty="0" smtClean="0">
                <a:latin typeface="+mj-lt"/>
                <a:cs typeface="Lucida Sans Unicode" pitchFamily="34" charset="0"/>
              </a:rPr>
              <a:t>ROZPORZĄDZENIA </a:t>
            </a:r>
            <a:r>
              <a:rPr lang="en-GB" sz="2400" b="1" dirty="0">
                <a:latin typeface="+mj-lt"/>
                <a:cs typeface="Lucida Sans Unicode" pitchFamily="34" charset="0"/>
              </a:rPr>
              <a:t>PREZESA RADY MINISTR</a:t>
            </a:r>
            <a:r>
              <a:rPr lang="pl-PL" sz="2400" b="1" dirty="0">
                <a:latin typeface="+mj-lt"/>
                <a:cs typeface="Lucida Sans Unicode" pitchFamily="34" charset="0"/>
              </a:rPr>
              <a:t>Ó</a:t>
            </a:r>
            <a:r>
              <a:rPr lang="en-GB" sz="2400" b="1" dirty="0">
                <a:latin typeface="+mj-lt"/>
                <a:cs typeface="Lucida Sans Unicode" pitchFamily="34" charset="0"/>
              </a:rPr>
              <a:t>W:</a:t>
            </a:r>
            <a:endParaRPr lang="pl-PL" sz="2400" b="1" dirty="0">
              <a:latin typeface="+mj-lt"/>
              <a:cs typeface="Lucida Sans Unicode" pitchFamily="34" charset="0"/>
            </a:endParaRPr>
          </a:p>
          <a:p>
            <a:pPr marL="666750" indent="-666750">
              <a:lnSpc>
                <a:spcPct val="80000"/>
              </a:lnSpc>
              <a:buClr>
                <a:schemeClr val="tx1"/>
              </a:buClr>
              <a:defRPr/>
            </a:pPr>
            <a:endParaRPr lang="pl-PL" sz="2000" dirty="0">
              <a:latin typeface="+mj-lt"/>
              <a:cs typeface="Lucida Sans Unicode" pitchFamily="34" charset="0"/>
            </a:endParaRPr>
          </a:p>
          <a:p>
            <a:pPr>
              <a:lnSpc>
                <a:spcPct val="80000"/>
              </a:lnSpc>
              <a:buClr>
                <a:schemeClr val="tx1"/>
              </a:buClr>
              <a:buSzPct val="90000"/>
              <a:defRPr/>
            </a:pPr>
            <a:r>
              <a:rPr lang="pl-PL" sz="2000" dirty="0">
                <a:latin typeface="+mj-lt"/>
                <a:cs typeface="Lucida Sans Unicode" pitchFamily="34" charset="0"/>
              </a:rPr>
              <a:t>4. Rozporządzenie Prezesa Rady Ministrów z dnia 10.05.2011 r. </a:t>
            </a:r>
            <a:r>
              <a:rPr lang="pl-PL" sz="2000" dirty="0" smtClean="0">
                <a:latin typeface="+mj-lt"/>
                <a:cs typeface="Lucida Sans Unicode" pitchFamily="34" charset="0"/>
              </a:rPr>
              <a:t/>
            </a:r>
            <a:br>
              <a:rPr lang="pl-PL" sz="2000" dirty="0" smtClean="0">
                <a:latin typeface="+mj-lt"/>
                <a:cs typeface="Lucida Sans Unicode" pitchFamily="34" charset="0"/>
              </a:rPr>
            </a:br>
            <a:r>
              <a:rPr lang="pl-PL" sz="2000" dirty="0" smtClean="0">
                <a:latin typeface="+mj-lt"/>
                <a:cs typeface="Lucida Sans Unicode" pitchFamily="34" charset="0"/>
              </a:rPr>
              <a:t>	w </a:t>
            </a:r>
            <a:r>
              <a:rPr lang="pl-PL" sz="2000" dirty="0">
                <a:latin typeface="+mj-lt"/>
                <a:cs typeface="Lucida Sans Unicode" pitchFamily="34" charset="0"/>
              </a:rPr>
              <a:t>sprawie innych niż cena obowiązkowych kryteriów oceny </a:t>
            </a:r>
            <a:r>
              <a:rPr lang="pl-PL" sz="2000" dirty="0" smtClean="0">
                <a:latin typeface="+mj-lt"/>
                <a:cs typeface="Lucida Sans Unicode" pitchFamily="34" charset="0"/>
              </a:rPr>
              <a:t>ofert </a:t>
            </a:r>
            <a:br>
              <a:rPr lang="pl-PL" sz="2000" dirty="0" smtClean="0">
                <a:latin typeface="+mj-lt"/>
                <a:cs typeface="Lucida Sans Unicode" pitchFamily="34" charset="0"/>
              </a:rPr>
            </a:br>
            <a:r>
              <a:rPr lang="pl-PL" sz="2000" dirty="0" smtClean="0">
                <a:latin typeface="+mj-lt"/>
                <a:cs typeface="Lucida Sans Unicode" pitchFamily="34" charset="0"/>
              </a:rPr>
              <a:t>	w </a:t>
            </a:r>
            <a:r>
              <a:rPr lang="pl-PL" sz="2000" dirty="0">
                <a:latin typeface="+mj-lt"/>
                <a:cs typeface="Lucida Sans Unicode" pitchFamily="34" charset="0"/>
              </a:rPr>
              <a:t>odniesieniu do niektórych rodzajów zamówień </a:t>
            </a:r>
            <a:r>
              <a:rPr lang="pl-PL" sz="2000" dirty="0" smtClean="0">
                <a:latin typeface="+mj-lt"/>
                <a:cs typeface="Lucida Sans Unicode" pitchFamily="34" charset="0"/>
              </a:rPr>
              <a:t>publicznych </a:t>
            </a:r>
            <a:br>
              <a:rPr lang="pl-PL" sz="2000" dirty="0" smtClean="0">
                <a:latin typeface="+mj-lt"/>
                <a:cs typeface="Lucida Sans Unicode" pitchFamily="34" charset="0"/>
              </a:rPr>
            </a:br>
            <a:r>
              <a:rPr lang="pl-PL" sz="2000" dirty="0" smtClean="0">
                <a:latin typeface="+mj-lt"/>
                <a:cs typeface="Lucida Sans Unicode" pitchFamily="34" charset="0"/>
              </a:rPr>
              <a:t>	(</a:t>
            </a:r>
            <a:r>
              <a:rPr lang="pl-PL" sz="2000" dirty="0">
                <a:latin typeface="+mj-lt"/>
                <a:cs typeface="Lucida Sans Unicode" pitchFamily="34" charset="0"/>
              </a:rPr>
              <a:t>Dz.U. z 2011 r. Nr 96, poz. 559)</a:t>
            </a:r>
          </a:p>
          <a:p>
            <a:pPr marL="666750" indent="-666750">
              <a:lnSpc>
                <a:spcPct val="80000"/>
              </a:lnSpc>
              <a:buClr>
                <a:schemeClr val="tx1"/>
              </a:buClr>
              <a:buSzPct val="90000"/>
              <a:buFont typeface="+mj-lt"/>
              <a:buAutoNum type="arabicPeriod" startAt="4"/>
              <a:defRPr/>
            </a:pPr>
            <a:endParaRPr lang="pl-PL" altLang="pl-PL" sz="1000" dirty="0">
              <a:latin typeface="+mj-lt"/>
              <a:cs typeface="Lucida Sans Unicode" pitchFamily="34" charset="0"/>
            </a:endParaRPr>
          </a:p>
          <a:p>
            <a:pPr>
              <a:lnSpc>
                <a:spcPct val="80000"/>
              </a:lnSpc>
              <a:buClr>
                <a:schemeClr val="tx1"/>
              </a:buClr>
              <a:buSzPct val="90000"/>
              <a:defRPr/>
            </a:pPr>
            <a:r>
              <a:rPr lang="pl-PL" altLang="pl-PL" sz="2000" dirty="0">
                <a:latin typeface="+mj-lt"/>
                <a:cs typeface="Lucida Sans Unicode" pitchFamily="34" charset="0"/>
              </a:rPr>
              <a:t>5. Rozporządzenie Prezesa Rady Ministrów z dnia </a:t>
            </a:r>
            <a:r>
              <a:rPr lang="pl-PL" altLang="pl-PL" sz="2000" dirty="0" smtClean="0">
                <a:latin typeface="+mj-lt"/>
                <a:cs typeface="Lucida Sans Unicode" pitchFamily="34" charset="0"/>
              </a:rPr>
              <a:t>22.03.2010 r.</a:t>
            </a:r>
            <a:r>
              <a:rPr lang="pl-PL" altLang="pl-PL" sz="2000" dirty="0">
                <a:latin typeface="+mj-lt"/>
                <a:cs typeface="Lucida Sans Unicode" pitchFamily="34" charset="0"/>
              </a:rPr>
              <a:t> </a:t>
            </a:r>
            <a:r>
              <a:rPr lang="pl-PL" altLang="pl-PL" sz="2000" dirty="0" smtClean="0">
                <a:latin typeface="+mj-lt"/>
                <a:cs typeface="Lucida Sans Unicode" pitchFamily="34" charset="0"/>
              </a:rPr>
              <a:t/>
            </a:r>
            <a:br>
              <a:rPr lang="pl-PL" altLang="pl-PL" sz="2000" dirty="0" smtClean="0">
                <a:latin typeface="+mj-lt"/>
                <a:cs typeface="Lucida Sans Unicode" pitchFamily="34" charset="0"/>
              </a:rPr>
            </a:br>
            <a:r>
              <a:rPr lang="pl-PL" altLang="pl-PL" sz="2000" dirty="0" smtClean="0">
                <a:latin typeface="+mj-lt"/>
                <a:cs typeface="Lucida Sans Unicode" pitchFamily="34" charset="0"/>
              </a:rPr>
              <a:t>	w </a:t>
            </a:r>
            <a:r>
              <a:rPr lang="pl-PL" altLang="pl-PL" sz="2000" dirty="0">
                <a:latin typeface="+mj-lt"/>
                <a:cs typeface="Lucida Sans Unicode" pitchFamily="34" charset="0"/>
              </a:rPr>
              <a:t>sprawie regulaminu postępowania przy rozpoznawaniu </a:t>
            </a:r>
            <a:r>
              <a:rPr lang="pl-PL" altLang="pl-PL" sz="2000" dirty="0" smtClean="0">
                <a:latin typeface="+mj-lt"/>
                <a:cs typeface="Lucida Sans Unicode" pitchFamily="34" charset="0"/>
              </a:rPr>
              <a:t>	</a:t>
            </a:r>
            <a:r>
              <a:rPr lang="pl-PL" altLang="pl-PL" sz="2000" dirty="0" err="1" smtClean="0">
                <a:latin typeface="+mj-lt"/>
                <a:cs typeface="Lucida Sans Unicode" pitchFamily="34" charset="0"/>
              </a:rPr>
              <a:t>odwołań</a:t>
            </a:r>
            <a:r>
              <a:rPr lang="pl-PL" altLang="pl-PL" sz="2000" dirty="0" smtClean="0">
                <a:latin typeface="+mj-lt"/>
                <a:cs typeface="Lucida Sans Unicode" pitchFamily="34" charset="0"/>
              </a:rPr>
              <a:t> </a:t>
            </a:r>
            <a:r>
              <a:rPr lang="pl-PL" altLang="pl-PL" sz="2000" dirty="0">
                <a:latin typeface="+mj-lt"/>
                <a:cs typeface="Lucida Sans Unicode" pitchFamily="34" charset="0"/>
              </a:rPr>
              <a:t>(tekst jednolity: Dz.U. z 2014 r. poz. 964, z późn.zm.)</a:t>
            </a:r>
          </a:p>
          <a:p>
            <a:pPr marL="666750" indent="-666750">
              <a:lnSpc>
                <a:spcPct val="80000"/>
              </a:lnSpc>
              <a:buClr>
                <a:schemeClr val="tx1"/>
              </a:buClr>
              <a:buSzPct val="90000"/>
              <a:buFont typeface="+mj-lt"/>
              <a:buAutoNum type="arabicPeriod" startAt="4"/>
              <a:defRPr/>
            </a:pPr>
            <a:endParaRPr lang="pl-PL" altLang="pl-PL" sz="1000" dirty="0">
              <a:latin typeface="+mj-lt"/>
              <a:cs typeface="Lucida Sans Unicode" pitchFamily="34" charset="0"/>
            </a:endParaRPr>
          </a:p>
          <a:p>
            <a:pPr>
              <a:lnSpc>
                <a:spcPct val="80000"/>
              </a:lnSpc>
              <a:buClr>
                <a:schemeClr val="tx1"/>
              </a:buClr>
              <a:buSzPct val="90000"/>
              <a:defRPr/>
            </a:pPr>
            <a:r>
              <a:rPr lang="pl-PL" altLang="pl-PL" sz="2000" dirty="0">
                <a:latin typeface="+mj-lt"/>
                <a:cs typeface="Lucida Sans Unicode" pitchFamily="34" charset="0"/>
              </a:rPr>
              <a:t>6. Rozporządzenie Prezesa Rady Ministrów z dnia 15.03.2010 r. </a:t>
            </a:r>
            <a:r>
              <a:rPr lang="pl-PL" altLang="pl-PL" sz="2000" dirty="0" smtClean="0">
                <a:latin typeface="+mj-lt"/>
                <a:cs typeface="Lucida Sans Unicode" pitchFamily="34" charset="0"/>
              </a:rPr>
              <a:t/>
            </a:r>
            <a:br>
              <a:rPr lang="pl-PL" altLang="pl-PL" sz="2000" dirty="0" smtClean="0">
                <a:latin typeface="+mj-lt"/>
                <a:cs typeface="Lucida Sans Unicode" pitchFamily="34" charset="0"/>
              </a:rPr>
            </a:br>
            <a:r>
              <a:rPr lang="pl-PL" altLang="pl-PL" sz="2000" dirty="0" smtClean="0">
                <a:latin typeface="+mj-lt"/>
                <a:cs typeface="Lucida Sans Unicode" pitchFamily="34" charset="0"/>
              </a:rPr>
              <a:t>	w </a:t>
            </a:r>
            <a:r>
              <a:rPr lang="pl-PL" altLang="pl-PL" sz="2000" dirty="0">
                <a:latin typeface="+mj-lt"/>
                <a:cs typeface="Lucida Sans Unicode" pitchFamily="34" charset="0"/>
              </a:rPr>
              <a:t>sprawie wysokości i sposobu pobierania wpisu od </a:t>
            </a:r>
            <a:r>
              <a:rPr lang="pl-PL" altLang="pl-PL" sz="2000" dirty="0" smtClean="0">
                <a:latin typeface="+mj-lt"/>
                <a:cs typeface="Lucida Sans Unicode" pitchFamily="34" charset="0"/>
              </a:rPr>
              <a:t>odwołania 	oraz </a:t>
            </a:r>
            <a:r>
              <a:rPr lang="pl-PL" altLang="pl-PL" sz="2000" dirty="0">
                <a:latin typeface="+mj-lt"/>
                <a:cs typeface="Lucida Sans Unicode" pitchFamily="34" charset="0"/>
              </a:rPr>
              <a:t>rodzajów kosztów w postępowaniu </a:t>
            </a:r>
            <a:r>
              <a:rPr lang="pl-PL" altLang="pl-PL" sz="2000" dirty="0" smtClean="0">
                <a:latin typeface="+mj-lt"/>
                <a:cs typeface="Lucida Sans Unicode" pitchFamily="34" charset="0"/>
              </a:rPr>
              <a:t>odwoławczym </a:t>
            </a:r>
            <a:r>
              <a:rPr lang="pl-PL" altLang="pl-PL" sz="2000" dirty="0">
                <a:latin typeface="+mj-lt"/>
                <a:cs typeface="Lucida Sans Unicode" pitchFamily="34" charset="0"/>
              </a:rPr>
              <a:t>i sposobu </a:t>
            </a:r>
            <a:r>
              <a:rPr lang="pl-PL" altLang="pl-PL" sz="2000" dirty="0" smtClean="0">
                <a:latin typeface="+mj-lt"/>
                <a:cs typeface="Lucida Sans Unicode" pitchFamily="34" charset="0"/>
              </a:rPr>
              <a:t>	ich </a:t>
            </a:r>
            <a:r>
              <a:rPr lang="pl-PL" altLang="pl-PL" sz="2000" dirty="0">
                <a:latin typeface="+mj-lt"/>
                <a:cs typeface="Lucida Sans Unicode" pitchFamily="34" charset="0"/>
              </a:rPr>
              <a:t>rozliczania </a:t>
            </a:r>
            <a:r>
              <a:rPr lang="pl-PL" altLang="pl-PL" sz="2000" dirty="0" smtClean="0">
                <a:latin typeface="+mj-lt"/>
                <a:cs typeface="Lucida Sans Unicode" pitchFamily="34" charset="0"/>
              </a:rPr>
              <a:t>(</a:t>
            </a:r>
            <a:r>
              <a:rPr lang="pl-PL" altLang="pl-PL" sz="2000" dirty="0">
                <a:latin typeface="+mj-lt"/>
                <a:cs typeface="Lucida Sans Unicode" pitchFamily="34" charset="0"/>
              </a:rPr>
              <a:t>Dz.U. z 2010 r. Nr 41, poz. 238, z późn.zm.)</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 xmlns:p14="http://schemas.microsoft.com/office/powerpoint/2010/main" val="1243118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793278"/>
            <a:ext cx="7632700" cy="47243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smtClean="0">
                <a:ea typeface="Arial Unicode MS" pitchFamily="34" charset="-128"/>
                <a:cs typeface="Arial Unicode MS" pitchFamily="34" charset="-128"/>
              </a:rPr>
              <a:t>Udzielanie zamówień do 30 000 euro w ramach Regionalnego Programu Operacyjnego Województwa Śląskiego </a:t>
            </a:r>
          </a:p>
          <a:p>
            <a:pPr algn="ctr">
              <a:buClr>
                <a:schemeClr val="tx2"/>
              </a:buClr>
            </a:pPr>
            <a:r>
              <a:rPr lang="pl-PL" altLang="pl-PL" sz="2200" b="1" dirty="0" smtClean="0">
                <a:ea typeface="Arial Unicode MS" pitchFamily="34" charset="-128"/>
                <a:cs typeface="Arial Unicode MS" pitchFamily="34" charset="-128"/>
              </a:rPr>
              <a:t>na lata 2014 – 2020</a:t>
            </a:r>
          </a:p>
          <a:p>
            <a:pPr>
              <a:buClr>
                <a:schemeClr val="tx2"/>
              </a:buClr>
            </a:pPr>
            <a:endParaRPr lang="pl-PL" altLang="pl-PL" sz="500" dirty="0" smtClean="0">
              <a:ea typeface="Arial Unicode MS" pitchFamily="34" charset="-128"/>
              <a:cs typeface="Arial Unicode MS" pitchFamily="34" charset="-128"/>
            </a:endParaRPr>
          </a:p>
          <a:p>
            <a:pPr>
              <a:buClr>
                <a:schemeClr val="tx2"/>
              </a:buClr>
            </a:pPr>
            <a:r>
              <a:rPr lang="pl-PL" altLang="pl-PL" sz="2000" dirty="0" smtClean="0">
                <a:ea typeface="Arial Unicode MS" pitchFamily="34" charset="-128"/>
                <a:cs typeface="Arial Unicode MS" pitchFamily="34" charset="-128"/>
              </a:rPr>
              <a:t>4. Stosowanie </a:t>
            </a:r>
            <a:r>
              <a:rPr lang="pl-PL" altLang="pl-PL" sz="2000" b="1" u="sng" dirty="0" smtClean="0">
                <a:ea typeface="Arial Unicode MS" pitchFamily="34" charset="-128"/>
                <a:cs typeface="Arial Unicode MS" pitchFamily="34" charset="-128"/>
              </a:rPr>
              <a:t>zasady konkurencyjności</a:t>
            </a:r>
            <a:r>
              <a:rPr lang="pl-PL" altLang="pl-PL" sz="2000" dirty="0" smtClean="0">
                <a:ea typeface="Arial Unicode MS" pitchFamily="34" charset="-128"/>
                <a:cs typeface="Arial Unicode MS" pitchFamily="34" charset="-128"/>
              </a:rPr>
              <a:t>:</a:t>
            </a:r>
            <a:br>
              <a:rPr lang="pl-PL" altLang="pl-PL" sz="2000" dirty="0" smtClean="0">
                <a:ea typeface="Arial Unicode MS" pitchFamily="34" charset="-128"/>
                <a:cs typeface="Arial Unicode MS" pitchFamily="34" charset="-128"/>
              </a:rPr>
            </a:br>
            <a:r>
              <a:rPr lang="pl-PL" altLang="pl-PL" sz="1000" dirty="0" smtClean="0">
                <a:ea typeface="Arial Unicode MS" pitchFamily="34" charset="-128"/>
                <a:cs typeface="Arial Unicode MS" pitchFamily="34" charset="-128"/>
              </a:rPr>
              <a:t/>
            </a:r>
            <a:br>
              <a:rPr lang="pl-PL" altLang="pl-PL" sz="1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d) kryteria oceny ofert:</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 każde kryterium musi odnosić się do przedmiotu zamówienia,</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 muszą być sformułowane jednoznacznie i precyzyjnie,</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 wagi powinny być określone w sposób umożliwiający wybór 	najkorzystniejszej oferty,</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 kryteria nie mogą odnosić się do właściwości wykonawcy,</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 co do zasady oprócz ceny należy określić także inne kryteria,</a:t>
            </a:r>
            <a:br>
              <a:rPr lang="pl-PL" altLang="pl-PL" sz="2000" dirty="0" smtClean="0">
                <a:ea typeface="Arial Unicode MS" pitchFamily="34" charset="-128"/>
                <a:cs typeface="Arial Unicode MS" pitchFamily="34" charset="-128"/>
              </a:rPr>
            </a:br>
            <a:r>
              <a:rPr lang="pl-PL" altLang="pl-PL" sz="1000" dirty="0" smtClean="0">
                <a:ea typeface="Arial Unicode MS" pitchFamily="34" charset="-128"/>
                <a:cs typeface="Arial Unicode MS" pitchFamily="34" charset="-128"/>
              </a:rPr>
              <a:t/>
            </a:r>
            <a:br>
              <a:rPr lang="pl-PL" altLang="pl-PL" sz="1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e) konieczność upublicznienia zapytania ofertowego na stronie</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hlinkClick r:id="rId2"/>
              </a:rPr>
              <a:t>https://bazakonkurencyjnosci.funduszeeuropejskie.gov.pl</a:t>
            </a:r>
            <a:r>
              <a:rPr lang="pl-PL" altLang="pl-PL" sz="2000" dirty="0" smtClean="0">
                <a:ea typeface="Arial Unicode MS" pitchFamily="34" charset="-128"/>
                <a:cs typeface="Arial Unicode MS" pitchFamily="34" charset="-128"/>
              </a:rPr>
              <a:t> </a:t>
            </a:r>
            <a:endParaRPr lang="pl-PL" altLang="pl-PL" sz="2000" dirty="0">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40</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844824"/>
            <a:ext cx="7632700" cy="441659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smtClean="0">
                <a:ea typeface="Arial Unicode MS" pitchFamily="34" charset="-128"/>
                <a:cs typeface="Arial Unicode MS" pitchFamily="34" charset="-128"/>
              </a:rPr>
              <a:t>Udzielanie zamówień do 30 000 euro w ramach Regionalnego Programu Operacyjnego Województwa Śląskiego </a:t>
            </a:r>
          </a:p>
          <a:p>
            <a:pPr algn="ctr">
              <a:buClr>
                <a:schemeClr val="tx2"/>
              </a:buClr>
            </a:pPr>
            <a:r>
              <a:rPr lang="pl-PL" altLang="pl-PL" sz="2200" b="1" dirty="0" smtClean="0">
                <a:ea typeface="Arial Unicode MS" pitchFamily="34" charset="-128"/>
                <a:cs typeface="Arial Unicode MS" pitchFamily="34" charset="-128"/>
              </a:rPr>
              <a:t>na lata 2014 – 2020</a:t>
            </a:r>
          </a:p>
          <a:p>
            <a:pPr>
              <a:buClr>
                <a:schemeClr val="tx2"/>
              </a:buClr>
            </a:pPr>
            <a:endParaRPr lang="pl-PL" altLang="pl-PL" sz="500" dirty="0" smtClean="0">
              <a:ea typeface="Arial Unicode MS" pitchFamily="34" charset="-128"/>
              <a:cs typeface="Arial Unicode MS" pitchFamily="34" charset="-128"/>
            </a:endParaRPr>
          </a:p>
          <a:p>
            <a:pPr>
              <a:buClr>
                <a:schemeClr val="tx2"/>
              </a:buClr>
            </a:pPr>
            <a:r>
              <a:rPr lang="pl-PL" altLang="pl-PL" sz="2000" dirty="0" smtClean="0">
                <a:ea typeface="Arial Unicode MS" pitchFamily="34" charset="-128"/>
                <a:cs typeface="Arial Unicode MS" pitchFamily="34" charset="-128"/>
              </a:rPr>
              <a:t>4. Stosowanie </a:t>
            </a:r>
            <a:r>
              <a:rPr lang="pl-PL" altLang="pl-PL" sz="2000" b="1" u="sng" dirty="0" smtClean="0">
                <a:ea typeface="Arial Unicode MS" pitchFamily="34" charset="-128"/>
                <a:cs typeface="Arial Unicode MS" pitchFamily="34" charset="-128"/>
              </a:rPr>
              <a:t>zasady konkurencyjności</a:t>
            </a:r>
            <a:r>
              <a:rPr lang="pl-PL" altLang="pl-PL" sz="2000" dirty="0" smtClean="0">
                <a:ea typeface="Arial Unicode MS" pitchFamily="34" charset="-128"/>
                <a:cs typeface="Arial Unicode MS" pitchFamily="34" charset="-128"/>
              </a:rPr>
              <a:t>:</a:t>
            </a:r>
            <a:br>
              <a:rPr lang="pl-PL" altLang="pl-PL" sz="2000" dirty="0" smtClean="0">
                <a:ea typeface="Arial Unicode MS" pitchFamily="34" charset="-128"/>
                <a:cs typeface="Arial Unicode MS" pitchFamily="34" charset="-128"/>
              </a:rPr>
            </a:br>
            <a:r>
              <a:rPr lang="pl-PL" altLang="pl-PL" sz="1000" dirty="0" smtClean="0">
                <a:ea typeface="Arial Unicode MS" pitchFamily="34" charset="-128"/>
                <a:cs typeface="Arial Unicode MS" pitchFamily="34" charset="-128"/>
              </a:rPr>
              <a:t/>
            </a:r>
            <a:br>
              <a:rPr lang="pl-PL" altLang="pl-PL" sz="1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f) odpowiednia treść zapytania ofertowego, zgodnie z rozdz. 6, </a:t>
            </a:r>
            <a:r>
              <a:rPr lang="pl-PL" altLang="pl-PL" sz="2000" dirty="0" err="1" smtClean="0">
                <a:ea typeface="Arial Unicode MS" pitchFamily="34" charset="-128"/>
                <a:cs typeface="Arial Unicode MS" pitchFamily="34" charset="-128"/>
              </a:rPr>
              <a:t>pkt</a:t>
            </a:r>
            <a:r>
              <a:rPr lang="pl-PL" altLang="pl-PL" sz="2000" dirty="0" smtClean="0">
                <a:ea typeface="Arial Unicode MS" pitchFamily="34" charset="-128"/>
                <a:cs typeface="Arial Unicode MS" pitchFamily="34" charset="-128"/>
              </a:rPr>
              <a:t> 6.5.2 </a:t>
            </a:r>
            <a:r>
              <a:rPr lang="pl-PL" altLang="pl-PL" sz="2000" dirty="0" err="1" smtClean="0">
                <a:ea typeface="Arial Unicode MS" pitchFamily="34" charset="-128"/>
                <a:cs typeface="Arial Unicode MS" pitchFamily="34" charset="-128"/>
              </a:rPr>
              <a:t>ppkt</a:t>
            </a:r>
            <a:r>
              <a:rPr lang="pl-PL" altLang="pl-PL" sz="2000" dirty="0" smtClean="0">
                <a:ea typeface="Arial Unicode MS" pitchFamily="34" charset="-128"/>
                <a:cs typeface="Arial Unicode MS" pitchFamily="34" charset="-128"/>
              </a:rPr>
              <a:t> 8 wytycznych horyzontalnych,</a:t>
            </a:r>
            <a:br>
              <a:rPr lang="pl-PL" altLang="pl-PL" sz="2000" dirty="0" smtClean="0">
                <a:ea typeface="Arial Unicode MS" pitchFamily="34" charset="-128"/>
                <a:cs typeface="Arial Unicode MS" pitchFamily="34" charset="-128"/>
              </a:rPr>
            </a:br>
            <a:r>
              <a:rPr lang="pl-PL" altLang="pl-PL" sz="1000" dirty="0" smtClean="0">
                <a:ea typeface="Arial Unicode MS" pitchFamily="34" charset="-128"/>
                <a:cs typeface="Arial Unicode MS" pitchFamily="34" charset="-128"/>
              </a:rPr>
              <a:t/>
            </a:r>
            <a:br>
              <a:rPr lang="pl-PL" altLang="pl-PL" sz="1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g) umowa musi być zawarta w formie pisemnej,</a:t>
            </a:r>
            <a:br>
              <a:rPr lang="pl-PL" altLang="pl-PL" sz="2000" dirty="0" smtClean="0">
                <a:ea typeface="Arial Unicode MS" pitchFamily="34" charset="-128"/>
                <a:cs typeface="Arial Unicode MS" pitchFamily="34" charset="-128"/>
              </a:rPr>
            </a:br>
            <a:r>
              <a:rPr lang="pl-PL" altLang="pl-PL" sz="1000" dirty="0" smtClean="0">
                <a:ea typeface="Arial Unicode MS" pitchFamily="34" charset="-128"/>
                <a:cs typeface="Arial Unicode MS" pitchFamily="34" charset="-128"/>
              </a:rPr>
              <a:t/>
            </a:r>
            <a:br>
              <a:rPr lang="pl-PL" altLang="pl-PL" sz="1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h) zamawiający ma obowiązek sporządzenia w formie pisemnej protokołu, zawierającego informacje, zgodne z wytycznymi,</a:t>
            </a:r>
            <a:br>
              <a:rPr lang="pl-PL" altLang="pl-PL" sz="2000" dirty="0" smtClean="0">
                <a:ea typeface="Arial Unicode MS" pitchFamily="34" charset="-128"/>
                <a:cs typeface="Arial Unicode MS" pitchFamily="34" charset="-128"/>
              </a:rPr>
            </a:br>
            <a:r>
              <a:rPr lang="pl-PL" altLang="pl-PL" sz="1000" dirty="0" smtClean="0">
                <a:ea typeface="Arial Unicode MS" pitchFamily="34" charset="-128"/>
                <a:cs typeface="Arial Unicode MS" pitchFamily="34" charset="-128"/>
              </a:rPr>
              <a:t/>
            </a:r>
            <a:br>
              <a:rPr lang="pl-PL" altLang="pl-PL" sz="1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i) informację o wyniku postępowania należy upublicznić w taki sposób, w jaki zostało upublicznione zapytanie ofertowe,</a:t>
            </a:r>
            <a:endParaRPr lang="pl-PL" altLang="pl-PL" sz="2000" dirty="0">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41</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844824"/>
            <a:ext cx="7632700" cy="457048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smtClean="0">
                <a:ea typeface="Arial Unicode MS" pitchFamily="34" charset="-128"/>
                <a:cs typeface="Arial Unicode MS" pitchFamily="34" charset="-128"/>
              </a:rPr>
              <a:t>Udzielanie zamówień do 30 000 euro w ramach Regionalnego Programu Operacyjnego Województwa Śląskiego </a:t>
            </a:r>
          </a:p>
          <a:p>
            <a:pPr algn="ctr">
              <a:buClr>
                <a:schemeClr val="tx2"/>
              </a:buClr>
            </a:pPr>
            <a:r>
              <a:rPr lang="pl-PL" altLang="pl-PL" sz="2200" b="1" dirty="0" smtClean="0">
                <a:ea typeface="Arial Unicode MS" pitchFamily="34" charset="-128"/>
                <a:cs typeface="Arial Unicode MS" pitchFamily="34" charset="-128"/>
              </a:rPr>
              <a:t>na lata 2014 – 2020</a:t>
            </a:r>
          </a:p>
          <a:p>
            <a:pPr>
              <a:buClr>
                <a:schemeClr val="tx2"/>
              </a:buClr>
            </a:pPr>
            <a:endParaRPr lang="pl-PL" altLang="pl-PL" sz="500" dirty="0" smtClean="0">
              <a:ea typeface="Arial Unicode MS" pitchFamily="34" charset="-128"/>
              <a:cs typeface="Arial Unicode MS" pitchFamily="34" charset="-128"/>
            </a:endParaRPr>
          </a:p>
          <a:p>
            <a:pPr>
              <a:buClr>
                <a:schemeClr val="tx2"/>
              </a:buClr>
            </a:pPr>
            <a:r>
              <a:rPr lang="pl-PL" altLang="pl-PL" sz="2000" dirty="0" smtClean="0">
                <a:ea typeface="Arial Unicode MS" pitchFamily="34" charset="-128"/>
                <a:cs typeface="Arial Unicode MS" pitchFamily="34" charset="-128"/>
              </a:rPr>
              <a:t>4. Stosowanie </a:t>
            </a:r>
            <a:r>
              <a:rPr lang="pl-PL" altLang="pl-PL" sz="2000" b="1" u="sng" dirty="0" smtClean="0">
                <a:ea typeface="Arial Unicode MS" pitchFamily="34" charset="-128"/>
                <a:cs typeface="Arial Unicode MS" pitchFamily="34" charset="-128"/>
              </a:rPr>
              <a:t>zasady konkurencyjności</a:t>
            </a:r>
            <a:r>
              <a:rPr lang="pl-PL" altLang="pl-PL" sz="2000" dirty="0" smtClean="0">
                <a:ea typeface="Arial Unicode MS" pitchFamily="34" charset="-128"/>
                <a:cs typeface="Arial Unicode MS" pitchFamily="34" charset="-128"/>
              </a:rPr>
              <a:t>:</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j) co do zasady, nie jest możliwe dokonywanie istotnych zmian</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w treści umowy chyba, że zamawiający przewidzi takie zmiany,</a:t>
            </a:r>
            <a:br>
              <a:rPr lang="pl-PL" altLang="pl-PL" sz="2000" dirty="0" smtClean="0">
                <a:ea typeface="Arial Unicode MS" pitchFamily="34" charset="-128"/>
                <a:cs typeface="Arial Unicode MS" pitchFamily="34" charset="-128"/>
              </a:rPr>
            </a:br>
            <a:r>
              <a:rPr lang="pl-PL" altLang="pl-PL" sz="1000" dirty="0" smtClean="0">
                <a:ea typeface="Arial Unicode MS" pitchFamily="34" charset="-128"/>
                <a:cs typeface="Arial Unicode MS" pitchFamily="34" charset="-128"/>
              </a:rPr>
              <a:t/>
            </a:r>
            <a:br>
              <a:rPr lang="pl-PL" altLang="pl-PL" sz="1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k) stosowanie zasad związanych z uniknięciem konfliktu interesów:</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 zakaz udzielenia zamówienia podmiotowi powiązanemu 	osobowo lub kapitałowo,</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 osoby wykonujące czynności po stronie zamawiającego </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	nie mogą być powiązane osobowo lub kapitałowo z wykonawcą.</a:t>
            </a:r>
          </a:p>
          <a:p>
            <a:pPr>
              <a:buClr>
                <a:schemeClr val="tx2"/>
              </a:buClr>
            </a:pPr>
            <a:endParaRPr lang="pl-PL" altLang="pl-PL" sz="2000" dirty="0">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42</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65539"/>
            <a:ext cx="7632700" cy="4684359"/>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altLang="pl-PL" sz="2000" b="1" dirty="0" smtClean="0"/>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400" b="1" dirty="0" smtClean="0"/>
              <a:t>WYŁĄCZENIA STOSOWANIA USTAWY W PRZYPADKU NIEKTÓRYCH ZAMÓWIEŃ PONIŻEJ TZW. KWOTY UNIJNEJ</a:t>
            </a:r>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altLang="pl-PL" sz="2000" dirty="0" smtClean="0"/>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000" dirty="0" smtClean="0"/>
              <a:t>1.  Dostawy lub usługi służące wyłącznie do celów prac badawczych,  	eksperymentalnych, naukowych lub rozwojowych (…) </a:t>
            </a:r>
            <a:endParaRPr lang="en-GB" altLang="pl-PL" sz="2000" dirty="0" smtClean="0"/>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altLang="pl-PL" sz="1000" dirty="0" smtClean="0"/>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000" dirty="0" smtClean="0"/>
              <a:t>2.  Dostawy lub usługi z zakresu działalności kulturalnej (…)</a:t>
            </a:r>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dirty="0" smtClean="0"/>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t>3.  Z</a:t>
            </a:r>
            <a:r>
              <a:rPr lang="en-GB" sz="2000" dirty="0" err="1" smtClean="0"/>
              <a:t>amówie</a:t>
            </a:r>
            <a:r>
              <a:rPr lang="pl-PL" sz="2000" dirty="0" err="1" smtClean="0"/>
              <a:t>nia</a:t>
            </a:r>
            <a:r>
              <a:rPr lang="pl-PL" sz="2000" dirty="0" smtClean="0"/>
              <a:t> udzielane przez inne niż określone w art. 4 </a:t>
            </a:r>
            <a:r>
              <a:rPr lang="pl-PL" sz="2000" dirty="0" err="1" smtClean="0"/>
              <a:t>pkt</a:t>
            </a:r>
            <a:r>
              <a:rPr lang="pl-PL" sz="2000" dirty="0" smtClean="0"/>
              <a:t> 3 lit. g 	podmioty, których przedmiotem działalności jest produkcja</a:t>
            </a:r>
            <a:br>
              <a:rPr lang="pl-PL" sz="2000" dirty="0" smtClean="0"/>
            </a:br>
            <a:r>
              <a:rPr lang="pl-PL" sz="2000" dirty="0" smtClean="0"/>
              <a:t>	i koprodukcja audycji i materiałów do audycji lub ich 	opracowanie (…)</a:t>
            </a:r>
            <a:endParaRPr lang="pl-PL" altLang="pl-PL" sz="2000" dirty="0" smtClean="0"/>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dirty="0" smtClean="0"/>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t>4.  Dostawy lub usługi z zakresu działalności oświatowej związanej </a:t>
            </a:r>
            <a:br>
              <a:rPr lang="pl-PL" sz="2000" dirty="0" smtClean="0"/>
            </a:br>
            <a:r>
              <a:rPr lang="pl-PL" sz="2000" dirty="0" smtClean="0"/>
              <a:t>z gromadzeniem w bibliotekach szkolnych podręczników (…)</a:t>
            </a: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dirty="0" smtClean="0"/>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t>5. Usługi lub roboty budowlane realizujące przedsięwzięcia rewitalizacyjne zawarte w gminnym programie rewitalizacji</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43</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628800"/>
            <a:ext cx="7632700" cy="504445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300" b="1" dirty="0" smtClean="0"/>
              <a:t>WYŁĄCZENIA STOSOWANIA USTAWY W PRZYPADKU NIEKTÓRYCH ZAMÓWIEŃ PONIŻEJ TZW. KWOTY UNIJNEJ</a:t>
            </a: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dirty="0" smtClean="0"/>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t>6. Usługi z zakresu leśnictwa objęte kodami CPV (…)</a:t>
            </a: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500" dirty="0" smtClean="0"/>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t>7. Zamówienia udzielane w ramach realizacji współpracy rozwojowej przez jednostki wojskowe o których mowa w ustawie z dnia 17 grudnia 1998 r. o zasadach użycia lub pobytu Sił Zbrojnych Rzeczypospolitej Polskiej poza granicami państwa (Dz. U. z 2014 r. poz. 1510)</a:t>
            </a: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500" dirty="0" smtClean="0"/>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t>8. Zamówienia udzielane przez Ministra Sprawiedliwości – Prokuratora Generalnego albo jednostki organizacyjne mu podległe lub przez niego nadzorowane przywięziennym zakładom pracy (…)</a:t>
            </a: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500" dirty="0" smtClean="0"/>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t>9. Zamówienia udzielane przez zarządzającego specjalną strefą ekonomiczną, o którym mowa w  o specjalnych strefach ekonomicznych (</a:t>
            </a:r>
            <a:r>
              <a:rPr lang="pl-PL" sz="2000" dirty="0" err="1" smtClean="0"/>
              <a:t>Dz.U</a:t>
            </a:r>
            <a:r>
              <a:rPr lang="pl-PL" sz="2000" dirty="0" smtClean="0"/>
              <a:t>. z 2015 r. poz. 282), będącego podmiotem, o którym mowa w art. 3 ust. 1 </a:t>
            </a:r>
            <a:r>
              <a:rPr lang="pl-PL" sz="2000" dirty="0" err="1" smtClean="0"/>
              <a:t>pkt</a:t>
            </a:r>
            <a:r>
              <a:rPr lang="pl-PL" sz="2000" dirty="0" smtClean="0"/>
              <a:t> 3.</a:t>
            </a:r>
            <a:endParaRPr 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44</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988975"/>
            <a:ext cx="7632700" cy="486902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dirty="0" smtClean="0"/>
              <a:t>Wykaz usług objętych załącznikami nr XIV (Dyrektywa klasyczna) i XVII (dyrektywa sektorowa):</a:t>
            </a:r>
            <a:r>
              <a:rPr lang="pl-PL" altLang="pl-PL" sz="2000" dirty="0" smtClean="0"/>
              <a:t/>
            </a:r>
            <a:br>
              <a:rPr lang="pl-PL" altLang="pl-PL" sz="2000" dirty="0" smtClean="0"/>
            </a:br>
            <a:r>
              <a:rPr lang="pl-PL" altLang="pl-PL" sz="1000" dirty="0" smtClean="0"/>
              <a:t>	</a:t>
            </a:r>
            <a:br>
              <a:rPr lang="pl-PL" altLang="pl-PL" sz="1000" dirty="0" smtClean="0"/>
            </a:br>
            <a:r>
              <a:rPr lang="pl-PL" altLang="pl-PL" sz="2000" dirty="0" smtClean="0"/>
              <a:t>	- usługi zdrowotne, społeczne i pokrewne,</a:t>
            </a:r>
            <a:br>
              <a:rPr lang="pl-PL" altLang="pl-PL" sz="2000" dirty="0" smtClean="0"/>
            </a:br>
            <a:r>
              <a:rPr lang="pl-PL" altLang="pl-PL" sz="2000" dirty="0" smtClean="0"/>
              <a:t>     	- usługi administracyjne w zakresie edukacji, opieki zdrowotnej </a:t>
            </a:r>
            <a:br>
              <a:rPr lang="pl-PL" altLang="pl-PL" sz="2000" dirty="0" smtClean="0"/>
            </a:br>
            <a:r>
              <a:rPr lang="pl-PL" altLang="pl-PL" sz="2000" dirty="0" smtClean="0"/>
              <a:t>	  i kultury  </a:t>
            </a:r>
          </a:p>
          <a:p>
            <a:pPr>
              <a:lnSpc>
                <a:spcPct val="80000"/>
              </a:lnSpc>
              <a:buClr>
                <a:srgbClr val="A50021"/>
              </a:buClr>
            </a:pPr>
            <a:r>
              <a:rPr lang="pl-PL" altLang="pl-PL" sz="2000" b="1" dirty="0" smtClean="0"/>
              <a:t>     	</a:t>
            </a:r>
            <a:r>
              <a:rPr lang="pl-PL" altLang="pl-PL" sz="2000" dirty="0" smtClean="0"/>
              <a:t>- usługi w zakresie obowiązkowego ubezpieczenia społecznego,</a:t>
            </a:r>
          </a:p>
          <a:p>
            <a:pPr>
              <a:lnSpc>
                <a:spcPct val="80000"/>
              </a:lnSpc>
              <a:buClr>
                <a:srgbClr val="A50021"/>
              </a:buClr>
            </a:pPr>
            <a:r>
              <a:rPr lang="pl-PL" altLang="pl-PL" sz="2000" dirty="0" smtClean="0"/>
              <a:t>     	- świadczenia społeczne, </a:t>
            </a:r>
          </a:p>
          <a:p>
            <a:pPr>
              <a:lnSpc>
                <a:spcPct val="80000"/>
              </a:lnSpc>
              <a:buClr>
                <a:srgbClr val="A50021"/>
              </a:buClr>
            </a:pPr>
            <a:r>
              <a:rPr lang="pl-PL" altLang="pl-PL" sz="2000" b="1" dirty="0" smtClean="0"/>
              <a:t>     	</a:t>
            </a:r>
            <a:r>
              <a:rPr lang="pl-PL" altLang="pl-PL" sz="2000" dirty="0" smtClean="0"/>
              <a:t>- inne usługi komunalne, socjalne i osobiste,</a:t>
            </a:r>
            <a:br>
              <a:rPr lang="pl-PL" altLang="pl-PL" sz="2000" dirty="0" smtClean="0"/>
            </a:br>
            <a:r>
              <a:rPr lang="pl-PL" altLang="pl-PL" sz="2000" dirty="0" smtClean="0"/>
              <a:t>     	- usługi religijne,</a:t>
            </a:r>
            <a:br>
              <a:rPr lang="pl-PL" altLang="pl-PL" sz="2000" dirty="0" smtClean="0"/>
            </a:br>
            <a:r>
              <a:rPr lang="pl-PL" altLang="pl-PL" sz="2000" dirty="0" smtClean="0"/>
              <a:t>     	- usługi hotelowe i restauracyjne,</a:t>
            </a:r>
            <a:br>
              <a:rPr lang="pl-PL" altLang="pl-PL" sz="2000" dirty="0" smtClean="0"/>
            </a:br>
            <a:r>
              <a:rPr lang="pl-PL" altLang="pl-PL" sz="2000" dirty="0" smtClean="0"/>
              <a:t>     	- usługi prawne,</a:t>
            </a:r>
            <a:br>
              <a:rPr lang="pl-PL" altLang="pl-PL" sz="2000" dirty="0" smtClean="0"/>
            </a:br>
            <a:r>
              <a:rPr lang="pl-PL" altLang="pl-PL" sz="2000" dirty="0" smtClean="0"/>
              <a:t>     	- inne usługi administracyjne i rządowe,</a:t>
            </a:r>
            <a:br>
              <a:rPr lang="pl-PL" altLang="pl-PL" sz="2000" dirty="0" smtClean="0"/>
            </a:br>
            <a:r>
              <a:rPr lang="pl-PL" altLang="pl-PL" sz="2000" dirty="0" smtClean="0"/>
              <a:t>     	- świadczenie usług na rzecz społeczności,</a:t>
            </a:r>
            <a:br>
              <a:rPr lang="pl-PL" altLang="pl-PL" sz="2000" dirty="0" smtClean="0"/>
            </a:br>
            <a:r>
              <a:rPr lang="pl-PL" altLang="pl-PL" sz="2000" dirty="0" smtClean="0"/>
              <a:t>     	- usługi w zakresie więziennictwa, </a:t>
            </a:r>
            <a:r>
              <a:rPr lang="pl-PL" altLang="pl-PL" sz="2000" dirty="0" err="1" smtClean="0"/>
              <a:t>bezp.publiczn</a:t>
            </a:r>
            <a:r>
              <a:rPr lang="pl-PL" altLang="pl-PL" sz="2000" dirty="0" smtClean="0"/>
              <a:t>. i ratownictwa,</a:t>
            </a:r>
            <a:br>
              <a:rPr lang="pl-PL" altLang="pl-PL" sz="2000" dirty="0" smtClean="0"/>
            </a:br>
            <a:r>
              <a:rPr lang="pl-PL" altLang="pl-PL" sz="2000" dirty="0" smtClean="0"/>
              <a:t>	- usługi detektywistyczne i ochroniarskie,</a:t>
            </a:r>
            <a:br>
              <a:rPr lang="pl-PL" altLang="pl-PL" sz="2000" dirty="0" smtClean="0"/>
            </a:br>
            <a:r>
              <a:rPr lang="pl-PL" altLang="pl-PL" sz="2000" dirty="0" smtClean="0"/>
              <a:t>	- usługi międzynarodowe,</a:t>
            </a:r>
            <a:br>
              <a:rPr lang="pl-PL" altLang="pl-PL" sz="2000" dirty="0" smtClean="0"/>
            </a:br>
            <a:r>
              <a:rPr lang="pl-PL" altLang="pl-PL" sz="2000" dirty="0" smtClean="0"/>
              <a:t>	- usługi pocztowe,</a:t>
            </a:r>
            <a:br>
              <a:rPr lang="pl-PL" altLang="pl-PL" sz="2000" dirty="0" smtClean="0"/>
            </a:br>
            <a:r>
              <a:rPr lang="pl-PL" altLang="pl-PL" sz="2000" dirty="0" smtClean="0"/>
              <a:t>	- usługi różne.</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45</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CZĘŚCIOWE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USŁUGI SPOŁECZNE I INNE SZCZEGÓLNE USŁUGI</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132856"/>
            <a:ext cx="7632700" cy="432733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dirty="0" smtClean="0"/>
              <a:t>Szczególny sposób udzielania zamówień </a:t>
            </a:r>
            <a:r>
              <a:rPr lang="pl-PL" altLang="pl-PL" sz="2000" dirty="0" smtClean="0"/>
              <a:t>na usługi wymienione w zał. nr XIV do dyrektywy klasycznej, których wartość jest równa lub przekracza wyrażoną w złotych równowartość kwoty 750 000 euro (zamówienia klasyczne) lub 1 000 </a:t>
            </a:r>
            <a:r>
              <a:rPr lang="pl-PL" altLang="pl-PL" sz="2000" dirty="0" err="1" smtClean="0"/>
              <a:t>000</a:t>
            </a:r>
            <a:r>
              <a:rPr lang="pl-PL" altLang="pl-PL" sz="2000" dirty="0" smtClean="0"/>
              <a:t> euro (zamówienia sektorowe):</a:t>
            </a:r>
            <a:br>
              <a:rPr lang="pl-PL" altLang="pl-PL" sz="2000" dirty="0" smtClean="0"/>
            </a:br>
            <a:endParaRPr lang="pl-PL" altLang="pl-PL" sz="2000" dirty="0" smtClean="0"/>
          </a:p>
          <a:p>
            <a:pPr>
              <a:lnSpc>
                <a:spcPct val="80000"/>
              </a:lnSpc>
              <a:buClr>
                <a:srgbClr val="A50021"/>
              </a:buClr>
            </a:pPr>
            <a:r>
              <a:rPr lang="pl-PL" altLang="pl-PL" sz="2000" dirty="0" smtClean="0"/>
              <a:t>1) wszczęcie postępowania o udzielenie zamówienia za pomocą 	ogłoszenia o zamówieniu lub wstępnego ogłoszenia 	informacyjnego (w zamówieniach sektorowych nieco inaczej)</a:t>
            </a:r>
            <a:br>
              <a:rPr lang="pl-PL" altLang="pl-PL" sz="2000" dirty="0" smtClean="0"/>
            </a:br>
            <a:r>
              <a:rPr lang="pl-PL" altLang="pl-PL" sz="2000" dirty="0" smtClean="0"/>
              <a:t/>
            </a:r>
            <a:br>
              <a:rPr lang="pl-PL" altLang="pl-PL" sz="2000" dirty="0" smtClean="0"/>
            </a:br>
            <a:r>
              <a:rPr lang="pl-PL" altLang="pl-PL" sz="2000" dirty="0" smtClean="0"/>
              <a:t>2) stosowanie zasad równego traktowania i konkurencji, przejrzystości 	i proporcjonalności, a także przepisów art. 17, 18 i 93.</a:t>
            </a:r>
            <a:br>
              <a:rPr lang="pl-PL" altLang="pl-PL" sz="2000" dirty="0" smtClean="0"/>
            </a:br>
            <a:r>
              <a:rPr lang="pl-PL" altLang="pl-PL" sz="2000" dirty="0" smtClean="0"/>
              <a:t/>
            </a:r>
            <a:br>
              <a:rPr lang="pl-PL" altLang="pl-PL" sz="2000" dirty="0" smtClean="0"/>
            </a:br>
            <a:r>
              <a:rPr lang="pl-PL" altLang="pl-PL" sz="2000" dirty="0" smtClean="0"/>
              <a:t>3) do postępowania stosuje się przepisy:</a:t>
            </a:r>
            <a:br>
              <a:rPr lang="pl-PL" altLang="pl-PL" sz="2000" dirty="0" smtClean="0"/>
            </a:br>
            <a:r>
              <a:rPr lang="pl-PL" altLang="pl-PL" sz="2000" dirty="0" smtClean="0"/>
              <a:t>	- działu I rozdziału 2a (komunikacja zamawiającego z </a:t>
            </a:r>
            <a:r>
              <a:rPr lang="pl-PL" altLang="pl-PL" sz="2000" dirty="0" err="1" smtClean="0"/>
              <a:t>wykonaw</a:t>
            </a:r>
            <a:r>
              <a:rPr lang="pl-PL" altLang="pl-PL" sz="2000" dirty="0" smtClean="0"/>
              <a:t>.),</a:t>
            </a:r>
            <a:br>
              <a:rPr lang="pl-PL" altLang="pl-PL" sz="2000" dirty="0" smtClean="0"/>
            </a:br>
            <a:r>
              <a:rPr lang="pl-PL" altLang="pl-PL" sz="2000" dirty="0" smtClean="0"/>
              <a:t>	- działu II rozdziału 5 – dokumentowanie postępowania,</a:t>
            </a:r>
            <a:br>
              <a:rPr lang="pl-PL" altLang="pl-PL" sz="2000" dirty="0" smtClean="0"/>
            </a:br>
            <a:r>
              <a:rPr lang="pl-PL" altLang="pl-PL" sz="2000" dirty="0" smtClean="0"/>
              <a:t>	- działu V rozdziału 3 – kontrola udzielania zamówień,</a:t>
            </a:r>
            <a:br>
              <a:rPr lang="pl-PL" altLang="pl-PL" sz="2000" dirty="0" smtClean="0"/>
            </a:br>
            <a:r>
              <a:rPr lang="pl-PL" altLang="pl-PL" sz="2000" dirty="0" smtClean="0"/>
              <a:t>	- działu VI – środki ochrony prawnej</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46</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CZĘŚCIOWE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USŁUGI SPOŁECZNE I INNE SZCZEGÓLNE USŁUGI</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132856"/>
            <a:ext cx="7632700" cy="4081117"/>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smtClean="0"/>
          </a:p>
          <a:p>
            <a:pPr>
              <a:lnSpc>
                <a:spcPct val="80000"/>
              </a:lnSpc>
              <a:buClr>
                <a:srgbClr val="A50021"/>
              </a:buClr>
            </a:pPr>
            <a:r>
              <a:rPr lang="pl-PL" altLang="pl-PL" sz="2400" b="1" dirty="0" smtClean="0"/>
              <a:t>Szczególny sposób udzielania zamówień </a:t>
            </a:r>
            <a:r>
              <a:rPr lang="pl-PL" altLang="pl-PL" sz="2000" dirty="0" smtClean="0"/>
              <a:t>na usługi wymienione w zał. nr XIV do dyrektywy klasycznej, których wartość jest równa lub przekracza wyrażoną w złotych równowartość kwoty 750 000 euro (zamówienia klasyczne) lub 1 000 </a:t>
            </a:r>
            <a:r>
              <a:rPr lang="pl-PL" altLang="pl-PL" sz="2000" dirty="0" err="1" smtClean="0"/>
              <a:t>000</a:t>
            </a:r>
            <a:r>
              <a:rPr lang="pl-PL" altLang="pl-PL" sz="2000" dirty="0" smtClean="0"/>
              <a:t> euro (zamówienia sektorowe):</a:t>
            </a:r>
            <a:br>
              <a:rPr lang="pl-PL" altLang="pl-PL" sz="2000" dirty="0" smtClean="0"/>
            </a:br>
            <a:endParaRPr lang="pl-PL" altLang="pl-PL" sz="2000" dirty="0" smtClean="0"/>
          </a:p>
          <a:p>
            <a:pPr>
              <a:lnSpc>
                <a:spcPct val="80000"/>
              </a:lnSpc>
              <a:buClr>
                <a:srgbClr val="A50021"/>
              </a:buClr>
            </a:pPr>
            <a:endParaRPr lang="pl-PL" altLang="pl-PL" sz="2000" dirty="0" smtClean="0">
              <a:solidFill>
                <a:schemeClr val="tx2"/>
              </a:solidFill>
            </a:endParaRPr>
          </a:p>
          <a:p>
            <a:pPr>
              <a:lnSpc>
                <a:spcPct val="80000"/>
              </a:lnSpc>
              <a:buClr>
                <a:srgbClr val="A50021"/>
              </a:buClr>
            </a:pPr>
            <a:r>
              <a:rPr lang="pl-PL" altLang="pl-PL" sz="2000" dirty="0" smtClean="0"/>
              <a:t>4) trzy sposoby prowadzenia postępowania – </a:t>
            </a:r>
          </a:p>
          <a:p>
            <a:pPr>
              <a:lnSpc>
                <a:spcPct val="80000"/>
              </a:lnSpc>
              <a:buClr>
                <a:srgbClr val="A50021"/>
              </a:buClr>
            </a:pPr>
            <a:r>
              <a:rPr lang="pl-PL" altLang="pl-PL" sz="2000" dirty="0" smtClean="0"/>
              <a:t>	zgodnie z art. 138n/138r/138s/138t ustawy,</a:t>
            </a:r>
            <a:br>
              <a:rPr lang="pl-PL" altLang="pl-PL" sz="2000" dirty="0" smtClean="0"/>
            </a:br>
            <a:r>
              <a:rPr lang="pl-PL" altLang="pl-PL" sz="2000" dirty="0" smtClean="0"/>
              <a:t/>
            </a:r>
            <a:br>
              <a:rPr lang="pl-PL" altLang="pl-PL" sz="2000" dirty="0" smtClean="0"/>
            </a:br>
            <a:r>
              <a:rPr lang="pl-PL" altLang="pl-PL" sz="2000" dirty="0" smtClean="0"/>
              <a:t>5) odpowiednie stosowanie: </a:t>
            </a:r>
            <a:br>
              <a:rPr lang="pl-PL" altLang="pl-PL" sz="2000" dirty="0" smtClean="0"/>
            </a:br>
            <a:r>
              <a:rPr lang="pl-PL" altLang="pl-PL" sz="2000" dirty="0" smtClean="0"/>
              <a:t>	- art. 22-22d (warunki udziału w postępowaniu),</a:t>
            </a:r>
            <a:br>
              <a:rPr lang="pl-PL" altLang="pl-PL" sz="2000" dirty="0" smtClean="0"/>
            </a:br>
            <a:r>
              <a:rPr lang="pl-PL" altLang="pl-PL" sz="2000" dirty="0" smtClean="0"/>
              <a:t>	- art. 24 (podstawy wykluczenia),</a:t>
            </a:r>
          </a:p>
          <a:p>
            <a:pPr>
              <a:lnSpc>
                <a:spcPct val="80000"/>
              </a:lnSpc>
              <a:buClr>
                <a:srgbClr val="A50021"/>
              </a:buClr>
            </a:pPr>
            <a:r>
              <a:rPr lang="pl-PL" altLang="pl-PL" sz="2000" dirty="0" smtClean="0"/>
              <a:t>	- art. 29-30b (opis przedmiotu zamówienia),</a:t>
            </a:r>
            <a:br>
              <a:rPr lang="pl-PL" altLang="pl-PL" sz="2000" dirty="0" smtClean="0"/>
            </a:br>
            <a:r>
              <a:rPr lang="pl-PL" altLang="pl-PL" sz="2000" dirty="0" smtClean="0"/>
              <a:t>	- art. 32-35 (wartość zamówienia). </a:t>
            </a:r>
            <a:br>
              <a:rPr lang="pl-PL" altLang="pl-PL" sz="2000" dirty="0" smtClean="0"/>
            </a:b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47</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CZĘŚCIOWE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USŁUGI SPOŁECZNE I INNE SZCZEGÓLNE USŁUGI</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132855"/>
            <a:ext cx="7632700" cy="453047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dirty="0" smtClean="0"/>
          </a:p>
          <a:p>
            <a:pPr>
              <a:lnSpc>
                <a:spcPct val="80000"/>
              </a:lnSpc>
              <a:buClr>
                <a:srgbClr val="A50021"/>
              </a:buClr>
            </a:pPr>
            <a:r>
              <a:rPr lang="pl-PL" altLang="pl-PL" sz="2000" dirty="0" smtClean="0"/>
              <a:t>W przypadku w/</a:t>
            </a:r>
            <a:r>
              <a:rPr lang="pl-PL" altLang="pl-PL" sz="2000" dirty="0" err="1" smtClean="0"/>
              <a:t>w</a:t>
            </a:r>
            <a:r>
              <a:rPr lang="pl-PL" altLang="pl-PL" sz="2000" dirty="0" smtClean="0"/>
              <a:t> usług o wartości </a:t>
            </a:r>
            <a:r>
              <a:rPr lang="pl-PL" altLang="pl-PL" sz="2000" b="1" dirty="0" smtClean="0"/>
              <a:t>poniżej kwoty 750 000 euro </a:t>
            </a:r>
            <a:r>
              <a:rPr lang="pl-PL" altLang="pl-PL" sz="2000" dirty="0" smtClean="0"/>
              <a:t>(zamówienia klasyczne) </a:t>
            </a:r>
            <a:r>
              <a:rPr lang="pl-PL" altLang="pl-PL" sz="2000" b="1" dirty="0" smtClean="0"/>
              <a:t>lub 1 000 </a:t>
            </a:r>
            <a:r>
              <a:rPr lang="pl-PL" altLang="pl-PL" sz="2000" b="1" dirty="0" err="1" smtClean="0"/>
              <a:t>000</a:t>
            </a:r>
            <a:r>
              <a:rPr lang="pl-PL" altLang="pl-PL" sz="2000" b="1" dirty="0" smtClean="0"/>
              <a:t> euro </a:t>
            </a:r>
            <a:r>
              <a:rPr lang="pl-PL" altLang="pl-PL" sz="2000" dirty="0" smtClean="0"/>
              <a:t>(zamówienia sektorowe) – tzw. zamówienia podprogowe, zamawiający może udzielić zamówienia po przeprowadzeniu następującego postępowania:</a:t>
            </a:r>
            <a:br>
              <a:rPr lang="pl-PL" altLang="pl-PL" sz="2000" dirty="0" smtClean="0"/>
            </a:br>
            <a:r>
              <a:rPr lang="pl-PL" altLang="pl-PL" sz="2000" dirty="0" smtClean="0"/>
              <a:t/>
            </a:r>
            <a:br>
              <a:rPr lang="pl-PL" altLang="pl-PL" sz="2000" dirty="0" smtClean="0"/>
            </a:br>
            <a:r>
              <a:rPr lang="pl-PL" altLang="pl-PL" sz="2000" dirty="0" smtClean="0"/>
              <a:t>1) w sposób przejrzysty, obiektywny i </a:t>
            </a:r>
            <a:r>
              <a:rPr lang="pl-PL" altLang="pl-PL" sz="2000" dirty="0" err="1" smtClean="0"/>
              <a:t>niedyskryminacyjny</a:t>
            </a:r>
            <a:r>
              <a:rPr lang="pl-PL" altLang="pl-PL" sz="2000" dirty="0" smtClean="0"/>
              <a:t>,</a:t>
            </a:r>
            <a:br>
              <a:rPr lang="pl-PL" altLang="pl-PL" sz="2000" dirty="0" smtClean="0"/>
            </a:br>
            <a:r>
              <a:rPr lang="pl-PL" altLang="pl-PL" sz="2000" dirty="0" smtClean="0"/>
              <a:t/>
            </a:r>
            <a:br>
              <a:rPr lang="pl-PL" altLang="pl-PL" sz="2000" dirty="0" smtClean="0"/>
            </a:br>
            <a:r>
              <a:rPr lang="pl-PL" altLang="pl-PL" sz="2000" dirty="0" smtClean="0"/>
              <a:t>2) poprzez zamieszczenie na stronie podmiotowej Biuletynu 	Informacji Publicznej (przy braku strony BIP, na stronie 	internetowej) ogłoszenia o zamówieniu, które w szczególności 	zawiera nast. informacje:	</a:t>
            </a:r>
            <a:br>
              <a:rPr lang="pl-PL" altLang="pl-PL" sz="2000" dirty="0" smtClean="0"/>
            </a:br>
            <a:r>
              <a:rPr lang="pl-PL" altLang="pl-PL" sz="2000" dirty="0" smtClean="0"/>
              <a:t>	</a:t>
            </a:r>
            <a:br>
              <a:rPr lang="pl-PL" altLang="pl-PL" sz="2000" dirty="0" smtClean="0"/>
            </a:br>
            <a:r>
              <a:rPr lang="pl-PL" altLang="pl-PL" sz="2000" dirty="0" smtClean="0"/>
              <a:t>	- termin składania ofert,	</a:t>
            </a:r>
            <a:br>
              <a:rPr lang="pl-PL" altLang="pl-PL" sz="2000" dirty="0" smtClean="0"/>
            </a:br>
            <a:r>
              <a:rPr lang="pl-PL" altLang="pl-PL" sz="2000" dirty="0" smtClean="0"/>
              <a:t>	- opis przedmiotu zamówienia oraz określenie wielkości lub 	zakresu zamówienia,</a:t>
            </a:r>
            <a:br>
              <a:rPr lang="pl-PL" altLang="pl-PL" sz="2000" dirty="0" smtClean="0"/>
            </a:br>
            <a:r>
              <a:rPr lang="pl-PL" altLang="pl-PL" sz="2000" dirty="0" smtClean="0"/>
              <a:t>	- kryteria oceny ofert.</a:t>
            </a:r>
            <a:br>
              <a:rPr lang="pl-PL" altLang="pl-PL" sz="2000" dirty="0" smtClean="0"/>
            </a:b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48</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CZĘŚCIOWE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USŁUGI SPOŁECZNE I INNE SZCZEGÓLNE USŁUGI</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132856"/>
            <a:ext cx="7632700" cy="4031873"/>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dirty="0" smtClean="0"/>
          </a:p>
          <a:p>
            <a:pPr>
              <a:lnSpc>
                <a:spcPct val="80000"/>
              </a:lnSpc>
              <a:buClr>
                <a:srgbClr val="A50021"/>
              </a:buClr>
            </a:pPr>
            <a:r>
              <a:rPr lang="pl-PL" altLang="pl-PL" sz="2000" dirty="0" smtClean="0"/>
              <a:t>W przypadku w/</a:t>
            </a:r>
            <a:r>
              <a:rPr lang="pl-PL" altLang="pl-PL" sz="2000" dirty="0" err="1" smtClean="0"/>
              <a:t>w</a:t>
            </a:r>
            <a:r>
              <a:rPr lang="pl-PL" altLang="pl-PL" sz="2000" dirty="0" smtClean="0"/>
              <a:t> usług o wartości </a:t>
            </a:r>
            <a:r>
              <a:rPr lang="pl-PL" altLang="pl-PL" sz="2000" b="1" dirty="0" smtClean="0"/>
              <a:t>poniżej kwoty 750 000 euro </a:t>
            </a:r>
            <a:r>
              <a:rPr lang="pl-PL" altLang="pl-PL" sz="2000" dirty="0" smtClean="0"/>
              <a:t>(zamówienia klasyczne) </a:t>
            </a:r>
            <a:r>
              <a:rPr lang="pl-PL" altLang="pl-PL" sz="2000" b="1" dirty="0" smtClean="0"/>
              <a:t>lub 1 000 </a:t>
            </a:r>
            <a:r>
              <a:rPr lang="pl-PL" altLang="pl-PL" sz="2000" b="1" dirty="0" err="1" smtClean="0"/>
              <a:t>000</a:t>
            </a:r>
            <a:r>
              <a:rPr lang="pl-PL" altLang="pl-PL" sz="2000" b="1" dirty="0" smtClean="0"/>
              <a:t> euro </a:t>
            </a:r>
            <a:r>
              <a:rPr lang="pl-PL" altLang="pl-PL" sz="2000" dirty="0" smtClean="0"/>
              <a:t>(zamówienia sektorowe) – tzw. zamówienia podprogowe, zamawiający może udzielić zamówienia po przeprowadzeniu następującego postępowania:</a:t>
            </a:r>
            <a:br>
              <a:rPr lang="pl-PL" altLang="pl-PL" sz="2000" dirty="0" smtClean="0"/>
            </a:br>
            <a:r>
              <a:rPr lang="pl-PL" altLang="pl-PL" sz="2000" dirty="0" smtClean="0"/>
              <a:t/>
            </a:r>
            <a:br>
              <a:rPr lang="pl-PL" altLang="pl-PL" sz="2000" dirty="0" smtClean="0"/>
            </a:br>
            <a:r>
              <a:rPr lang="pl-PL" altLang="pl-PL" sz="2000" dirty="0" smtClean="0"/>
              <a:t/>
            </a:r>
            <a:br>
              <a:rPr lang="pl-PL" altLang="pl-PL" sz="2000" dirty="0" smtClean="0"/>
            </a:br>
            <a:r>
              <a:rPr lang="pl-PL" altLang="pl-PL" sz="2000" dirty="0" smtClean="0"/>
              <a:t>3) niezwłocznie po udzieleniu zamówienia zamieszczenie na stronie 	BIP (ewentualnie na stronie internetowej) informacji o udzieleniu 	zamówienia, z podaniem nazwy (firmy) albo imienia i nazwiska 	podmiotu, z którym zawarto umowę,</a:t>
            </a:r>
            <a:br>
              <a:rPr lang="pl-PL" altLang="pl-PL" sz="2000" dirty="0" smtClean="0"/>
            </a:br>
            <a:r>
              <a:rPr lang="pl-PL" altLang="pl-PL" sz="2000" dirty="0" smtClean="0"/>
              <a:t/>
            </a:r>
            <a:br>
              <a:rPr lang="pl-PL" altLang="pl-PL" sz="2000" dirty="0" smtClean="0"/>
            </a:br>
            <a:r>
              <a:rPr lang="pl-PL" altLang="pl-PL" sz="2000" dirty="0" smtClean="0"/>
              <a:t>4) w przypadku nieudzielenia zamówienia, zamieszczenie na stronie 	podmiotowej BIP (ewentualnie na stronie internetowej</a:t>
            </a:r>
            <a:r>
              <a:rPr lang="pl-PL" altLang="pl-PL" sz="2000" dirty="0" smtClean="0">
                <a:solidFill>
                  <a:schemeClr val="tx2"/>
                </a:solidFill>
              </a:rPr>
              <a:t>), 	</a:t>
            </a:r>
            <a:r>
              <a:rPr lang="pl-PL" altLang="pl-PL" sz="2000" dirty="0" smtClean="0"/>
              <a:t>informacji o nieudzieleniu zamówienia.</a:t>
            </a:r>
            <a:br>
              <a:rPr lang="pl-PL" altLang="pl-PL" sz="2000" dirty="0" smtClean="0"/>
            </a:b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49</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CZĘŚCIOWE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USŁUGI SPOŁECZNE I INNE SZCZEGÓLNE USŁUGI</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452431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80000"/>
              </a:lnSpc>
              <a:buClr>
                <a:schemeClr val="tx1"/>
              </a:buClr>
              <a:defRPr/>
            </a:pPr>
            <a:r>
              <a:rPr lang="pl-PL" sz="2000" b="1" dirty="0"/>
              <a:t>	</a:t>
            </a:r>
            <a:r>
              <a:rPr lang="en-GB" sz="2400" b="1" dirty="0"/>
              <a:t>ROZPORZĄDZENIA PREZESA RADY MINISTR</a:t>
            </a:r>
            <a:r>
              <a:rPr lang="pl-PL" sz="2400" b="1" dirty="0"/>
              <a:t>Ó</a:t>
            </a:r>
            <a:r>
              <a:rPr lang="en-GB" sz="2400" b="1" dirty="0"/>
              <a:t>W:</a:t>
            </a:r>
            <a:endParaRPr lang="pl-PL" sz="2400" b="1" dirty="0"/>
          </a:p>
          <a:p>
            <a:pPr marL="666750" indent="-666750">
              <a:lnSpc>
                <a:spcPct val="80000"/>
              </a:lnSpc>
              <a:buClr>
                <a:schemeClr val="tx1"/>
              </a:buClr>
              <a:defRPr/>
            </a:pPr>
            <a:endParaRPr lang="pl-PL" sz="1000" dirty="0"/>
          </a:p>
          <a:p>
            <a:pPr>
              <a:lnSpc>
                <a:spcPct val="80000"/>
              </a:lnSpc>
              <a:buClr>
                <a:schemeClr val="tx1"/>
              </a:buClr>
              <a:buSzPct val="90000"/>
              <a:defRPr/>
            </a:pPr>
            <a:r>
              <a:rPr lang="pl-PL" altLang="pl-PL" sz="2000" dirty="0"/>
              <a:t>7. Rozporządzenie Prezesa Rady Ministrów z dnia 9.07.2007 r. </a:t>
            </a:r>
            <a:br>
              <a:rPr lang="pl-PL" altLang="pl-PL" sz="2000" dirty="0"/>
            </a:br>
            <a:r>
              <a:rPr lang="pl-PL" altLang="pl-PL" sz="2000" dirty="0"/>
              <a:t>	w sprawie wielokrotności kwoty bazowej stanowiącej 	podstawę ustalenia wynagrodzenia zasadniczego Prezesa, 	wiceprezesa oraz pozostałych członków Krajowej Izby 	Odwoławczej (Dz.U. z 2007 r. Nr 128, poz. 885, z późn.zm.)</a:t>
            </a:r>
          </a:p>
          <a:p>
            <a:pPr marL="666750" indent="-666750">
              <a:lnSpc>
                <a:spcPct val="80000"/>
              </a:lnSpc>
              <a:buClr>
                <a:schemeClr val="tx1"/>
              </a:buClr>
              <a:buSzPct val="90000"/>
              <a:buFont typeface="+mj-lt"/>
              <a:buAutoNum type="arabicPeriod" startAt="7"/>
              <a:defRPr/>
            </a:pPr>
            <a:endParaRPr lang="pl-PL" altLang="pl-PL" sz="1000" dirty="0"/>
          </a:p>
          <a:p>
            <a:pPr>
              <a:lnSpc>
                <a:spcPct val="80000"/>
              </a:lnSpc>
              <a:buClr>
                <a:schemeClr val="tx1"/>
              </a:buClr>
              <a:buSzPct val="90000"/>
              <a:defRPr/>
            </a:pPr>
            <a:r>
              <a:rPr lang="pl-PL" altLang="pl-PL" sz="2000" dirty="0"/>
              <a:t>8. Rozporządzenie Prezesa Rady Ministrów z dnia 02.07.2007 r. </a:t>
            </a:r>
            <a:br>
              <a:rPr lang="pl-PL" altLang="pl-PL" sz="2000" dirty="0"/>
            </a:br>
            <a:r>
              <a:rPr lang="pl-PL" altLang="pl-PL" sz="2000" dirty="0"/>
              <a:t>	w sprawie trybu przeprowadzania postępowania 	kwalifikacyjnego na członków Krajowej Izby Odwoławczej, 	sposobu powoływania komisji kwalifikacyjnej, a także 	szczegółowego zakresu postępowania kwalifikacyjnego 	</a:t>
            </a:r>
            <a:br>
              <a:rPr lang="pl-PL" altLang="pl-PL" sz="2000" dirty="0"/>
            </a:br>
            <a:r>
              <a:rPr lang="pl-PL" altLang="pl-PL" sz="2000" dirty="0"/>
              <a:t>	(Dz.U. z 2007 r. Nr 120, poz. 820, z późn.zm.)</a:t>
            </a:r>
          </a:p>
          <a:p>
            <a:pPr marL="666750" indent="-666750">
              <a:lnSpc>
                <a:spcPct val="80000"/>
              </a:lnSpc>
              <a:buClr>
                <a:schemeClr val="tx1"/>
              </a:buClr>
              <a:buSzPct val="90000"/>
              <a:buFont typeface="+mj-lt"/>
              <a:buAutoNum type="arabicPeriod" startAt="7"/>
              <a:defRPr/>
            </a:pPr>
            <a:endParaRPr lang="pl-PL" altLang="pl-PL" sz="1000" dirty="0"/>
          </a:p>
          <a:p>
            <a:pPr>
              <a:lnSpc>
                <a:spcPct val="80000"/>
              </a:lnSpc>
              <a:buClr>
                <a:schemeClr val="tx1"/>
              </a:buClr>
              <a:buSzPct val="90000"/>
              <a:defRPr/>
            </a:pPr>
            <a:r>
              <a:rPr lang="pl-PL" altLang="pl-PL" sz="2000" dirty="0">
                <a:cs typeface="Arial" pitchFamily="34" charset="0"/>
              </a:rPr>
              <a:t>9. </a:t>
            </a:r>
            <a:r>
              <a:rPr lang="en-GB" altLang="pl-PL" sz="2000" dirty="0" err="1">
                <a:cs typeface="Arial" pitchFamily="34" charset="0"/>
              </a:rPr>
              <a:t>Rozporządzenie</a:t>
            </a:r>
            <a:r>
              <a:rPr lang="en-GB" altLang="pl-PL" sz="2000" dirty="0">
                <a:cs typeface="Arial" pitchFamily="34" charset="0"/>
              </a:rPr>
              <a:t> </a:t>
            </a:r>
            <a:r>
              <a:rPr lang="en-GB" altLang="pl-PL" sz="2000" dirty="0" err="1">
                <a:cs typeface="Arial" pitchFamily="34" charset="0"/>
              </a:rPr>
              <a:t>Prezesa</a:t>
            </a:r>
            <a:r>
              <a:rPr lang="en-GB" altLang="pl-PL" sz="2000" dirty="0">
                <a:cs typeface="Arial" pitchFamily="34" charset="0"/>
              </a:rPr>
              <a:t> </a:t>
            </a:r>
            <a:r>
              <a:rPr lang="en-GB" altLang="pl-PL" sz="2000" dirty="0" err="1">
                <a:cs typeface="Arial" pitchFamily="34" charset="0"/>
              </a:rPr>
              <a:t>Rady</a:t>
            </a:r>
            <a:r>
              <a:rPr lang="en-GB" altLang="pl-PL" sz="2000" dirty="0">
                <a:cs typeface="Arial" pitchFamily="34" charset="0"/>
              </a:rPr>
              <a:t> </a:t>
            </a:r>
            <a:r>
              <a:rPr lang="en-GB" altLang="pl-PL" sz="2000" dirty="0" err="1">
                <a:cs typeface="Arial" pitchFamily="34" charset="0"/>
              </a:rPr>
              <a:t>Ministrów</a:t>
            </a:r>
            <a:r>
              <a:rPr lang="en-GB" altLang="pl-PL" sz="2000" dirty="0">
                <a:cs typeface="Arial" pitchFamily="34" charset="0"/>
              </a:rPr>
              <a:t> z </a:t>
            </a:r>
            <a:r>
              <a:rPr lang="en-GB" altLang="pl-PL" sz="2000" dirty="0" err="1">
                <a:cs typeface="Arial" pitchFamily="34" charset="0"/>
              </a:rPr>
              <a:t>dnia</a:t>
            </a:r>
            <a:r>
              <a:rPr lang="en-GB" altLang="pl-PL" sz="2000" dirty="0">
                <a:cs typeface="Arial" pitchFamily="34" charset="0"/>
              </a:rPr>
              <a:t> 22.03.2004 r. </a:t>
            </a:r>
            <a:r>
              <a:rPr lang="pl-PL" altLang="pl-PL" sz="2000" dirty="0">
                <a:cs typeface="Arial" pitchFamily="34" charset="0"/>
              </a:rPr>
              <a:t/>
            </a:r>
            <a:br>
              <a:rPr lang="pl-PL" altLang="pl-PL" sz="2000" dirty="0">
                <a:cs typeface="Arial" pitchFamily="34" charset="0"/>
              </a:rPr>
            </a:br>
            <a:r>
              <a:rPr lang="pl-PL" altLang="pl-PL" sz="2000" dirty="0">
                <a:cs typeface="Arial" pitchFamily="34" charset="0"/>
              </a:rPr>
              <a:t>	</a:t>
            </a:r>
            <a:r>
              <a:rPr lang="en-GB" altLang="pl-PL" sz="2000" dirty="0">
                <a:cs typeface="Arial" pitchFamily="34" charset="0"/>
              </a:rPr>
              <a:t>w </a:t>
            </a:r>
            <a:r>
              <a:rPr lang="en-GB" altLang="pl-PL" sz="2000" dirty="0" err="1">
                <a:cs typeface="Arial" pitchFamily="34" charset="0"/>
              </a:rPr>
              <a:t>sprawie</a:t>
            </a:r>
            <a:r>
              <a:rPr lang="en-GB" altLang="pl-PL" sz="2000" dirty="0">
                <a:cs typeface="Arial" pitchFamily="34" charset="0"/>
              </a:rPr>
              <a:t> </a:t>
            </a:r>
            <a:r>
              <a:rPr lang="en-GB" altLang="pl-PL" sz="2000" dirty="0" err="1">
                <a:cs typeface="Arial" pitchFamily="34" charset="0"/>
              </a:rPr>
              <a:t>wysokości</a:t>
            </a:r>
            <a:r>
              <a:rPr lang="en-GB" altLang="pl-PL" sz="2000" dirty="0">
                <a:cs typeface="Arial" pitchFamily="34" charset="0"/>
              </a:rPr>
              <a:t> </a:t>
            </a:r>
            <a:r>
              <a:rPr lang="en-GB" altLang="pl-PL" sz="2000" dirty="0" err="1">
                <a:cs typeface="Arial" pitchFamily="34" charset="0"/>
              </a:rPr>
              <a:t>wynagrodzenia</a:t>
            </a:r>
            <a:r>
              <a:rPr lang="en-GB" altLang="pl-PL" sz="2000" dirty="0">
                <a:cs typeface="Arial" pitchFamily="34" charset="0"/>
              </a:rPr>
              <a:t> </a:t>
            </a:r>
            <a:r>
              <a:rPr lang="en-GB" altLang="pl-PL" sz="2000" dirty="0" err="1">
                <a:cs typeface="Arial" pitchFamily="34" charset="0"/>
              </a:rPr>
              <a:t>przewodniczącego</a:t>
            </a:r>
            <a:r>
              <a:rPr lang="en-GB" altLang="pl-PL" sz="2000" dirty="0">
                <a:cs typeface="Arial" pitchFamily="34" charset="0"/>
              </a:rPr>
              <a:t>,</a:t>
            </a:r>
            <a:r>
              <a:rPr lang="pl-PL" altLang="pl-PL" sz="2000" dirty="0">
                <a:cs typeface="Arial" pitchFamily="34" charset="0"/>
              </a:rPr>
              <a:t/>
            </a:r>
            <a:br>
              <a:rPr lang="pl-PL" altLang="pl-PL" sz="2000" dirty="0">
                <a:cs typeface="Arial" pitchFamily="34" charset="0"/>
              </a:rPr>
            </a:br>
            <a:r>
              <a:rPr lang="pl-PL" altLang="pl-PL" sz="2000" dirty="0">
                <a:cs typeface="Arial" pitchFamily="34" charset="0"/>
              </a:rPr>
              <a:t>	</a:t>
            </a:r>
            <a:r>
              <a:rPr lang="en-GB" altLang="pl-PL" sz="2000" dirty="0" err="1">
                <a:cs typeface="Arial" pitchFamily="34" charset="0"/>
              </a:rPr>
              <a:t>wiceprzewodniczącego</a:t>
            </a:r>
            <a:r>
              <a:rPr lang="en-GB" altLang="pl-PL" sz="2000" dirty="0">
                <a:cs typeface="Arial" pitchFamily="34" charset="0"/>
              </a:rPr>
              <a:t> </a:t>
            </a:r>
            <a:r>
              <a:rPr lang="en-GB" altLang="pl-PL" sz="2000" dirty="0" err="1">
                <a:cs typeface="Arial" pitchFamily="34" charset="0"/>
              </a:rPr>
              <a:t>i</a:t>
            </a:r>
            <a:r>
              <a:rPr lang="en-GB" altLang="pl-PL" sz="2000" dirty="0">
                <a:cs typeface="Arial" pitchFamily="34" charset="0"/>
              </a:rPr>
              <a:t> </a:t>
            </a:r>
            <a:r>
              <a:rPr lang="en-GB" altLang="pl-PL" sz="2000" dirty="0" err="1">
                <a:cs typeface="Arial" pitchFamily="34" charset="0"/>
              </a:rPr>
              <a:t>pozostałych</a:t>
            </a:r>
            <a:r>
              <a:rPr lang="en-GB" altLang="pl-PL" sz="2000" dirty="0">
                <a:cs typeface="Arial" pitchFamily="34" charset="0"/>
              </a:rPr>
              <a:t> </a:t>
            </a:r>
            <a:r>
              <a:rPr lang="en-GB" altLang="pl-PL" sz="2000" dirty="0" err="1">
                <a:cs typeface="Arial" pitchFamily="34" charset="0"/>
              </a:rPr>
              <a:t>członków</a:t>
            </a:r>
            <a:r>
              <a:rPr lang="en-GB" altLang="pl-PL" sz="2000" dirty="0">
                <a:cs typeface="Arial" pitchFamily="34" charset="0"/>
              </a:rPr>
              <a:t> </a:t>
            </a:r>
            <a:r>
              <a:rPr lang="en-GB" altLang="pl-PL" sz="2000" dirty="0" err="1">
                <a:cs typeface="Arial" pitchFamily="34" charset="0"/>
              </a:rPr>
              <a:t>Rady</a:t>
            </a:r>
            <a:r>
              <a:rPr lang="pl-PL" altLang="pl-PL" sz="2000" dirty="0">
                <a:cs typeface="Arial" pitchFamily="34" charset="0"/>
              </a:rPr>
              <a:t> 	</a:t>
            </a:r>
            <a:r>
              <a:rPr lang="en-GB" altLang="pl-PL" sz="2000" dirty="0" err="1">
                <a:cs typeface="Arial" pitchFamily="34" charset="0"/>
              </a:rPr>
              <a:t>Zamówień</a:t>
            </a:r>
            <a:r>
              <a:rPr lang="en-GB" altLang="pl-PL" sz="2000" dirty="0">
                <a:cs typeface="Arial" pitchFamily="34" charset="0"/>
              </a:rPr>
              <a:t> </a:t>
            </a:r>
            <a:r>
              <a:rPr lang="en-GB" altLang="pl-PL" sz="2000" dirty="0" err="1">
                <a:cs typeface="Arial" pitchFamily="34" charset="0"/>
              </a:rPr>
              <a:t>Publicznych</a:t>
            </a:r>
            <a:r>
              <a:rPr lang="en-GB" altLang="pl-PL" sz="2000" dirty="0">
                <a:cs typeface="Arial" pitchFamily="34" charset="0"/>
              </a:rPr>
              <a:t> (</a:t>
            </a:r>
            <a:r>
              <a:rPr lang="en-GB" altLang="pl-PL" sz="2000" dirty="0" err="1">
                <a:cs typeface="Arial" pitchFamily="34" charset="0"/>
              </a:rPr>
              <a:t>Dz.U</a:t>
            </a:r>
            <a:r>
              <a:rPr lang="en-GB" altLang="pl-PL" sz="2000" dirty="0">
                <a:cs typeface="Arial" pitchFamily="34" charset="0"/>
              </a:rPr>
              <a:t>. z 2006</a:t>
            </a:r>
            <a:r>
              <a:rPr lang="pl-PL" altLang="pl-PL" sz="2000" dirty="0">
                <a:cs typeface="Arial" pitchFamily="34" charset="0"/>
              </a:rPr>
              <a:t> </a:t>
            </a:r>
            <a:r>
              <a:rPr lang="en-GB" altLang="pl-PL" sz="2000" dirty="0">
                <a:cs typeface="Arial" pitchFamily="34" charset="0"/>
              </a:rPr>
              <a:t>r. </a:t>
            </a:r>
            <a:r>
              <a:rPr lang="en-GB" altLang="pl-PL" sz="2000" dirty="0" err="1">
                <a:cs typeface="Arial" pitchFamily="34" charset="0"/>
              </a:rPr>
              <a:t>Nr</a:t>
            </a:r>
            <a:r>
              <a:rPr lang="en-GB" altLang="pl-PL" sz="2000" dirty="0">
                <a:cs typeface="Arial" pitchFamily="34" charset="0"/>
              </a:rPr>
              <a:t> 49, </a:t>
            </a:r>
            <a:r>
              <a:rPr lang="en-GB" altLang="pl-PL" sz="2000" dirty="0" err="1">
                <a:cs typeface="Arial" pitchFamily="34" charset="0"/>
              </a:rPr>
              <a:t>poz</a:t>
            </a:r>
            <a:r>
              <a:rPr lang="en-GB" altLang="pl-PL" sz="2000" dirty="0">
                <a:cs typeface="Arial" pitchFamily="34" charset="0"/>
              </a:rPr>
              <a:t>. 470)</a:t>
            </a:r>
            <a:r>
              <a:rPr lang="en-GB" altLang="pl-PL" sz="2000" b="1" dirty="0">
                <a:cs typeface="Arial" pitchFamily="34" charset="0"/>
              </a:rPr>
              <a:t> </a:t>
            </a:r>
            <a:endParaRPr lang="pl-PL" altLang="pl-PL" sz="2000" dirty="0">
              <a:cs typeface="Arial"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 xmlns:p14="http://schemas.microsoft.com/office/powerpoint/2010/main" val="1481807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75152"/>
            <a:ext cx="7632700" cy="478284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u="sng" dirty="0" smtClean="0"/>
              <a:t> Przygotowanie postępowania o udzielenie zamówienia </a:t>
            </a:r>
            <a:r>
              <a:rPr lang="pl-PL" altLang="pl-PL" sz="2000" b="1" u="sng" dirty="0" smtClean="0"/>
              <a:t/>
            </a:r>
            <a:br>
              <a:rPr lang="pl-PL" altLang="pl-PL" sz="2000" b="1" u="sng" dirty="0" smtClean="0"/>
            </a:br>
            <a:r>
              <a:rPr lang="pl-PL" altLang="pl-PL" sz="2000" dirty="0" smtClean="0"/>
              <a:t>1) określenie przedmiotu zamówienia</a:t>
            </a:r>
            <a:br>
              <a:rPr lang="pl-PL" altLang="pl-PL" sz="2000" dirty="0" smtClean="0"/>
            </a:br>
            <a:r>
              <a:rPr lang="pl-PL" altLang="pl-PL" sz="2000" dirty="0" smtClean="0"/>
              <a:t>2) oszacowanie wartości zamówienia</a:t>
            </a:r>
            <a:br>
              <a:rPr lang="pl-PL" altLang="pl-PL" sz="2000" dirty="0" smtClean="0"/>
            </a:br>
            <a:r>
              <a:rPr lang="pl-PL" altLang="pl-PL" sz="2000" dirty="0" smtClean="0"/>
              <a:t>3) ujęcie zamówienia w budżecie/planie finansowym;</a:t>
            </a:r>
            <a:br>
              <a:rPr lang="pl-PL" altLang="pl-PL" sz="2000" dirty="0" smtClean="0"/>
            </a:br>
            <a:r>
              <a:rPr lang="pl-PL" altLang="pl-PL" sz="2000" dirty="0" smtClean="0"/>
              <a:t>4) wybór procedury - trybu udzielenia zamówienia publicznego zgodnie z ustawą albo rozeznania rynku do 30 000 euro; </a:t>
            </a:r>
            <a:br>
              <a:rPr lang="pl-PL" altLang="pl-PL" sz="2000" dirty="0" smtClean="0"/>
            </a:br>
            <a:r>
              <a:rPr lang="pl-PL" altLang="pl-PL" sz="2000" dirty="0" smtClean="0"/>
              <a:t>5) opracowanie SIWZ lub innego dokumentu np. zaproszenia do udziału w postępowaniu (do 30 000 euro może to być np. zapytanie ofertowe).</a:t>
            </a:r>
            <a:br>
              <a:rPr lang="pl-PL" altLang="pl-PL" sz="2000" dirty="0" smtClean="0"/>
            </a:br>
            <a:r>
              <a:rPr lang="pl-PL" altLang="pl-PL" sz="1000" dirty="0" smtClean="0"/>
              <a:t/>
            </a:r>
            <a:br>
              <a:rPr lang="pl-PL" altLang="pl-PL" sz="1000" dirty="0" smtClean="0"/>
            </a:br>
            <a:r>
              <a:rPr lang="pl-PL" altLang="pl-PL" sz="500" dirty="0" smtClean="0"/>
              <a:t> </a:t>
            </a:r>
            <a:endParaRPr lang="pl-PL" altLang="pl-PL" sz="500" b="1" u="sng" dirty="0" smtClean="0"/>
          </a:p>
          <a:p>
            <a:pPr>
              <a:lnSpc>
                <a:spcPct val="80000"/>
              </a:lnSpc>
              <a:buFont typeface="Wingdings" pitchFamily="2" charset="2"/>
              <a:buChar char="Ø"/>
            </a:pPr>
            <a:r>
              <a:rPr lang="pl-PL" altLang="pl-PL" sz="2200" b="1" u="sng" dirty="0" smtClean="0"/>
              <a:t> Przeprowadzenie postępowania o udzielenie zamówienia</a:t>
            </a:r>
            <a:r>
              <a:rPr lang="pl-PL" altLang="pl-PL" sz="2000" b="1" dirty="0" smtClean="0"/>
              <a:t/>
            </a:r>
            <a:br>
              <a:rPr lang="pl-PL" altLang="pl-PL" sz="2000" b="1" dirty="0" smtClean="0"/>
            </a:br>
            <a:r>
              <a:rPr lang="pl-PL" altLang="pl-PL" sz="2000" dirty="0" smtClean="0"/>
              <a:t>- zgodnie z wewnętrznym regulaminem udzielania zamówień </a:t>
            </a:r>
            <a:br>
              <a:rPr lang="pl-PL" altLang="pl-PL" sz="2000" dirty="0" smtClean="0"/>
            </a:br>
            <a:r>
              <a:rPr lang="pl-PL" altLang="pl-PL" sz="2000" dirty="0" smtClean="0"/>
              <a:t>(do 30 000 euro włącznie lub przy wartości mniejszej niż tzw. kwota unijna, przy zamówieniach sektorowych),</a:t>
            </a:r>
            <a:br>
              <a:rPr lang="pl-PL" altLang="pl-PL" sz="2000" dirty="0" smtClean="0"/>
            </a:br>
            <a:r>
              <a:rPr lang="pl-PL" altLang="pl-PL" sz="2000" dirty="0" smtClean="0"/>
              <a:t>- zgodnie z przepisami ustawy Prawo zamówień publicznych, w jednym </a:t>
            </a:r>
            <a:br>
              <a:rPr lang="pl-PL" altLang="pl-PL" sz="2000" dirty="0" smtClean="0"/>
            </a:br>
            <a:r>
              <a:rPr lang="pl-PL" altLang="pl-PL" sz="2000" dirty="0" smtClean="0"/>
              <a:t>z 9 trybów udzielania zamówień (powyżej 30 000 euro lub od kwot unijnych wzwyż przy zamówieniach sektorowych)</a:t>
            </a:r>
            <a:br>
              <a:rPr lang="pl-PL" altLang="pl-PL" sz="2000" dirty="0" smtClean="0"/>
            </a:br>
            <a:endParaRPr lang="pl-PL" altLang="pl-PL" sz="1000" dirty="0" smtClean="0"/>
          </a:p>
          <a:p>
            <a:pPr>
              <a:lnSpc>
                <a:spcPct val="80000"/>
              </a:lnSpc>
              <a:buFont typeface="Wingdings" pitchFamily="2" charset="2"/>
              <a:buChar char="Ø"/>
            </a:pPr>
            <a:r>
              <a:rPr lang="pl-PL" altLang="pl-PL" sz="2200" b="1" u="sng" dirty="0" smtClean="0"/>
              <a:t> Zawarcie umowy w sprawie zamówienia publicznego </a:t>
            </a:r>
            <a:r>
              <a:rPr lang="pl-PL" altLang="pl-PL" sz="2000" b="1" u="sng" dirty="0" smtClean="0"/>
              <a:t>(ewentualnie unieważnienie postępowania)</a:t>
            </a:r>
            <a:endParaRPr lang="pl-PL"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50</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SCHEMAT PROCEDURY ZAMÓWIENIOWEJ – ZAMAWIAJĄCY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W ROZUMIENIU USTAWY PZP</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539552" y="1772816"/>
            <a:ext cx="7632700" cy="486902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31800" indent="-323850" algn="ctr" defTabSz="449263">
              <a:lnSpc>
                <a:spcPct val="80000"/>
              </a:lnSpc>
              <a:buSzPct val="52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400" dirty="0" smtClean="0"/>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dirty="0" smtClean="0"/>
              <a:t>    </a:t>
            </a:r>
            <a:r>
              <a:rPr lang="pl-PL" sz="2200" dirty="0" smtClean="0"/>
              <a:t> </a:t>
            </a:r>
            <a:r>
              <a:rPr lang="en-GB" sz="2200" dirty="0" smtClean="0"/>
              <a:t>  </a:t>
            </a:r>
            <a:r>
              <a:rPr lang="pl-PL" sz="2200" b="1" dirty="0" smtClean="0"/>
              <a:t>30 000 </a:t>
            </a:r>
            <a:r>
              <a:rPr lang="en-GB" sz="2200" b="1" dirty="0" smtClean="0"/>
              <a:t>euro</a:t>
            </a:r>
            <a:r>
              <a:rPr lang="pl-PL" sz="2200" dirty="0" smtClean="0"/>
              <a:t>	</a:t>
            </a:r>
            <a:r>
              <a:rPr lang="en-GB" sz="2200" dirty="0" smtClean="0"/>
              <a:t>–          </a:t>
            </a:r>
            <a:r>
              <a:rPr lang="pl-PL" sz="2200" dirty="0" smtClean="0"/>
              <a:t>125 247,00</a:t>
            </a:r>
            <a:r>
              <a:rPr lang="en-GB" sz="2200" dirty="0" smtClean="0"/>
              <a:t> </a:t>
            </a:r>
            <a:r>
              <a:rPr lang="en-GB" sz="2200" dirty="0" err="1" smtClean="0"/>
              <a:t>zł</a:t>
            </a:r>
            <a:r>
              <a:rPr lang="pl-PL" sz="2200" dirty="0" err="1" smtClean="0"/>
              <a:t>otych</a:t>
            </a:r>
            <a:r>
              <a:rPr lang="pl-PL" sz="2200" dirty="0" smtClean="0"/>
              <a:t> netto </a:t>
            </a:r>
            <a:br>
              <a:rPr lang="pl-PL" sz="2200" dirty="0" smtClean="0"/>
            </a:br>
            <a:r>
              <a:rPr lang="pl-PL" sz="2000" dirty="0" smtClean="0"/>
              <a:t>         	      (kwota wolna od stosowania ustawy)</a:t>
            </a:r>
            <a:br>
              <a:rPr lang="pl-PL" sz="2000" dirty="0" smtClean="0"/>
            </a:br>
            <a:r>
              <a:rPr lang="pl-PL" sz="1000" dirty="0" smtClean="0"/>
              <a:t/>
            </a:r>
            <a:br>
              <a:rPr lang="pl-PL" sz="1000" dirty="0" smtClean="0"/>
            </a:br>
            <a:endParaRPr lang="pl-PL" sz="1000" dirty="0" smtClean="0"/>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dirty="0" smtClean="0"/>
              <a:t>     </a:t>
            </a:r>
            <a:r>
              <a:rPr lang="pl-PL" sz="2200" b="1" dirty="0" smtClean="0"/>
              <a:t>135 000 euro</a:t>
            </a:r>
            <a:r>
              <a:rPr lang="pl-PL" sz="2200" dirty="0" smtClean="0"/>
              <a:t>      </a:t>
            </a:r>
            <a:r>
              <a:rPr lang="en-US" sz="2200" dirty="0" smtClean="0"/>
              <a:t>­</a:t>
            </a:r>
            <a:r>
              <a:rPr lang="pl-PL" sz="2200" dirty="0" smtClean="0"/>
              <a:t>            563 611,50 złotych netto</a:t>
            </a:r>
            <a:endParaRPr lang="en-GB" sz="2200" dirty="0" smtClean="0"/>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dirty="0" smtClean="0"/>
              <a:t>     </a:t>
            </a:r>
            <a:r>
              <a:rPr lang="pl-PL" sz="2200" b="1" dirty="0" smtClean="0"/>
              <a:t>209 </a:t>
            </a:r>
            <a:r>
              <a:rPr lang="en-GB" sz="2200" b="1" dirty="0" smtClean="0"/>
              <a:t>000 euro </a:t>
            </a:r>
            <a:r>
              <a:rPr lang="en-GB" sz="2200" dirty="0" smtClean="0"/>
              <a:t>	–    	   </a:t>
            </a:r>
            <a:r>
              <a:rPr lang="pl-PL" sz="2200" dirty="0" smtClean="0"/>
              <a:t>  872 554,10</a:t>
            </a:r>
            <a:r>
              <a:rPr lang="en-GB" sz="2200" dirty="0" smtClean="0"/>
              <a:t> </a:t>
            </a:r>
            <a:r>
              <a:rPr lang="en-GB" sz="2200" dirty="0" err="1" smtClean="0"/>
              <a:t>zł</a:t>
            </a:r>
            <a:r>
              <a:rPr lang="pl-PL" sz="2200" dirty="0" err="1" smtClean="0"/>
              <a:t>otych</a:t>
            </a:r>
            <a:r>
              <a:rPr lang="pl-PL" sz="2200" dirty="0" smtClean="0"/>
              <a:t> netto </a:t>
            </a: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dirty="0" smtClean="0"/>
              <a:t>     </a:t>
            </a:r>
            <a:r>
              <a:rPr lang="pl-PL" sz="2200" b="1" dirty="0" smtClean="0"/>
              <a:t>418 000 euro</a:t>
            </a:r>
            <a:r>
              <a:rPr lang="pl-PL" sz="2200" dirty="0" smtClean="0"/>
              <a:t>	-	  1 745 108,20 złotych netto</a:t>
            </a:r>
          </a:p>
          <a:p>
            <a:pPr marL="863600" lvl="1" indent="-287338" defTabSz="449263">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dirty="0" smtClean="0"/>
              <a:t> </a:t>
            </a:r>
            <a:r>
              <a:rPr lang="pl-PL" sz="2000" dirty="0" smtClean="0"/>
              <a:t>(135/209/418 000 euro - tzw. kwoty unijne dla dostaw lub usług)</a:t>
            </a:r>
            <a:r>
              <a:rPr lang="pl-PL" dirty="0" smtClean="0"/>
              <a:t/>
            </a:r>
            <a:br>
              <a:rPr lang="pl-PL" dirty="0" smtClean="0"/>
            </a:br>
            <a:endParaRPr lang="en-GB" sz="1400" dirty="0" smtClean="0"/>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dirty="0" smtClean="0"/>
              <a:t>     </a:t>
            </a:r>
            <a:r>
              <a:rPr lang="en-GB" sz="2200" b="1" dirty="0" smtClean="0"/>
              <a:t>750</a:t>
            </a:r>
            <a:r>
              <a:rPr lang="pl-PL" sz="2200" b="1" dirty="0" smtClean="0"/>
              <a:t> </a:t>
            </a:r>
            <a:r>
              <a:rPr lang="en-GB" sz="2200" b="1" dirty="0" smtClean="0"/>
              <a:t>000 euro </a:t>
            </a:r>
            <a:r>
              <a:rPr lang="en-GB" sz="2200" dirty="0" smtClean="0"/>
              <a:t>	–  	 </a:t>
            </a:r>
            <a:r>
              <a:rPr lang="pl-PL" sz="2200" dirty="0" smtClean="0"/>
              <a:t>3 131 175 </a:t>
            </a:r>
            <a:r>
              <a:rPr lang="en-GB" sz="2200" dirty="0" err="1" smtClean="0"/>
              <a:t>zł</a:t>
            </a:r>
            <a:r>
              <a:rPr lang="pl-PL" sz="2200" dirty="0" err="1" smtClean="0"/>
              <a:t>otych</a:t>
            </a:r>
            <a:r>
              <a:rPr lang="pl-PL" sz="2200" dirty="0" smtClean="0"/>
              <a:t> netto</a:t>
            </a: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dirty="0" smtClean="0"/>
              <a:t>  </a:t>
            </a:r>
            <a:r>
              <a:rPr lang="pl-PL" sz="2200" b="1" dirty="0" smtClean="0"/>
              <a:t>1 000 </a:t>
            </a:r>
            <a:r>
              <a:rPr lang="pl-PL" sz="2200" b="1" dirty="0" err="1" smtClean="0"/>
              <a:t>000</a:t>
            </a:r>
            <a:r>
              <a:rPr lang="pl-PL" sz="2200" b="1" dirty="0" smtClean="0"/>
              <a:t> euro</a:t>
            </a:r>
            <a:r>
              <a:rPr lang="pl-PL" sz="2200" dirty="0" smtClean="0"/>
              <a:t>	-	 4 174 900 złotych netto</a:t>
            </a:r>
            <a:br>
              <a:rPr lang="pl-PL" sz="2200" dirty="0" smtClean="0"/>
            </a:br>
            <a:r>
              <a:rPr lang="pl-PL" sz="2000" dirty="0" smtClean="0"/>
              <a:t>(750 000 i 1 000 </a:t>
            </a:r>
            <a:r>
              <a:rPr lang="pl-PL" sz="2000" dirty="0" err="1" smtClean="0"/>
              <a:t>000</a:t>
            </a:r>
            <a:r>
              <a:rPr lang="pl-PL" sz="2000" dirty="0" smtClean="0"/>
              <a:t> euro – progi odnoszące się do zamówień publicznych na usługi społeczne i inne szczególne usługi)</a:t>
            </a:r>
            <a:r>
              <a:rPr lang="pl-PL" dirty="0" smtClean="0"/>
              <a:t/>
            </a:r>
            <a:br>
              <a:rPr lang="pl-PL" dirty="0" smtClean="0"/>
            </a:br>
            <a:endParaRPr lang="en-GB" sz="1400" dirty="0" smtClean="0"/>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dirty="0" smtClean="0"/>
              <a:t>  </a:t>
            </a:r>
            <a:r>
              <a:rPr lang="pl-PL" sz="2200" b="1" dirty="0" smtClean="0"/>
              <a:t>5 225 </a:t>
            </a:r>
            <a:r>
              <a:rPr lang="en-GB" sz="2200" b="1" dirty="0" smtClean="0"/>
              <a:t>000 euro </a:t>
            </a:r>
            <a:r>
              <a:rPr lang="en-GB" sz="2200" dirty="0" smtClean="0"/>
              <a:t>	– </a:t>
            </a:r>
            <a:r>
              <a:rPr lang="pl-PL" sz="2200" dirty="0" smtClean="0"/>
              <a:t>    21 813 852,50 </a:t>
            </a:r>
            <a:r>
              <a:rPr lang="en-GB" sz="2200" dirty="0" err="1" smtClean="0"/>
              <a:t>zł</a:t>
            </a:r>
            <a:r>
              <a:rPr lang="pl-PL" sz="2200" dirty="0" err="1" smtClean="0"/>
              <a:t>otych</a:t>
            </a:r>
            <a:r>
              <a:rPr lang="pl-PL" sz="2200" dirty="0" smtClean="0"/>
              <a:t> netto</a:t>
            </a:r>
            <a:br>
              <a:rPr lang="pl-PL" sz="2200" dirty="0" smtClean="0"/>
            </a:br>
            <a:r>
              <a:rPr lang="pl-PL" dirty="0" smtClean="0"/>
              <a:t> 	</a:t>
            </a:r>
            <a:r>
              <a:rPr lang="pl-PL" sz="2000" dirty="0" smtClean="0"/>
              <a:t>(tzw. kwota unijna dla robót budowlanych)</a:t>
            </a:r>
            <a:r>
              <a:rPr lang="pl-PL" dirty="0" smtClean="0"/>
              <a:t/>
            </a:r>
            <a:br>
              <a:rPr lang="pl-PL" dirty="0" smtClean="0"/>
            </a:br>
            <a:endParaRPr lang="en-GB" sz="1400" b="1" dirty="0" smtClean="0"/>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b="1" dirty="0" smtClean="0"/>
              <a:t>10</a:t>
            </a:r>
            <a:r>
              <a:rPr lang="pl-PL" sz="2200" b="1" dirty="0" smtClean="0"/>
              <a:t> </a:t>
            </a:r>
            <a:r>
              <a:rPr lang="en-GB" sz="2200" b="1" dirty="0" smtClean="0"/>
              <a:t>000</a:t>
            </a:r>
            <a:r>
              <a:rPr lang="pl-PL" sz="2200" b="1" dirty="0" smtClean="0"/>
              <a:t> </a:t>
            </a:r>
            <a:r>
              <a:rPr lang="en-GB" sz="2200" b="1" dirty="0" smtClean="0"/>
              <a:t>000 euro </a:t>
            </a:r>
            <a:r>
              <a:rPr lang="en-GB" sz="2200" dirty="0" smtClean="0"/>
              <a:t>	– </a:t>
            </a:r>
            <a:r>
              <a:rPr lang="pl-PL" sz="2200" dirty="0" smtClean="0"/>
              <a:t>     41 749 000</a:t>
            </a:r>
            <a:r>
              <a:rPr lang="en-GB" sz="2200" dirty="0" smtClean="0"/>
              <a:t> </a:t>
            </a:r>
            <a:r>
              <a:rPr lang="en-GB" sz="2200" dirty="0" err="1" smtClean="0"/>
              <a:t>zł</a:t>
            </a:r>
            <a:r>
              <a:rPr lang="pl-PL" sz="2200" dirty="0" err="1" smtClean="0"/>
              <a:t>otych</a:t>
            </a:r>
            <a:r>
              <a:rPr lang="pl-PL" sz="2200" dirty="0" smtClean="0"/>
              <a:t> netto</a:t>
            </a:r>
            <a:endParaRPr lang="en-GB" sz="2200" dirty="0" smtClean="0"/>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b="1" dirty="0" smtClean="0"/>
              <a:t>20</a:t>
            </a:r>
            <a:r>
              <a:rPr lang="pl-PL" sz="2200" b="1" dirty="0" smtClean="0"/>
              <a:t> </a:t>
            </a:r>
            <a:r>
              <a:rPr lang="en-GB" sz="2200" b="1" dirty="0" smtClean="0"/>
              <a:t>000</a:t>
            </a:r>
            <a:r>
              <a:rPr lang="pl-PL" sz="2200" b="1" dirty="0" smtClean="0"/>
              <a:t> </a:t>
            </a:r>
            <a:r>
              <a:rPr lang="en-GB" sz="2200" b="1" dirty="0" smtClean="0"/>
              <a:t>000 euro </a:t>
            </a:r>
            <a:r>
              <a:rPr lang="en-GB" sz="2200" dirty="0" smtClean="0"/>
              <a:t>	– </a:t>
            </a:r>
            <a:r>
              <a:rPr lang="pl-PL" sz="2200" dirty="0" smtClean="0"/>
              <a:t>     83 498 </a:t>
            </a:r>
            <a:r>
              <a:rPr lang="en-GB" sz="2200" dirty="0" smtClean="0"/>
              <a:t>000 </a:t>
            </a:r>
            <a:r>
              <a:rPr lang="en-GB" sz="2200" dirty="0" err="1" smtClean="0"/>
              <a:t>zł</a:t>
            </a:r>
            <a:r>
              <a:rPr lang="pl-PL" sz="2200" dirty="0" err="1" smtClean="0"/>
              <a:t>otych</a:t>
            </a:r>
            <a:r>
              <a:rPr lang="pl-PL" sz="2200" dirty="0" smtClean="0"/>
              <a:t> netto</a:t>
            </a:r>
            <a:r>
              <a:rPr lang="pl-PL" sz="800" dirty="0" smtClean="0"/>
              <a:t/>
            </a:r>
            <a:br>
              <a:rPr lang="pl-PL" sz="800" dirty="0" smtClean="0"/>
            </a:br>
            <a:r>
              <a:rPr lang="pl-PL" sz="2200" dirty="0" smtClean="0"/>
              <a:t>			</a:t>
            </a:r>
            <a:r>
              <a:rPr lang="en-GB" sz="2000" dirty="0" smtClean="0"/>
              <a:t>(1 euro = </a:t>
            </a:r>
            <a:r>
              <a:rPr lang="pl-PL" sz="2000" dirty="0" smtClean="0"/>
              <a:t>4</a:t>
            </a:r>
            <a:r>
              <a:rPr lang="en-GB" sz="2000" dirty="0" smtClean="0"/>
              <a:t>,</a:t>
            </a:r>
            <a:r>
              <a:rPr lang="pl-PL" sz="2000" dirty="0" smtClean="0"/>
              <a:t>1749</a:t>
            </a:r>
            <a:r>
              <a:rPr lang="en-GB" sz="2000" dirty="0" smtClean="0"/>
              <a:t> </a:t>
            </a:r>
            <a:r>
              <a:rPr lang="en-GB" sz="2000" dirty="0" err="1" smtClean="0"/>
              <a:t>zł</a:t>
            </a:r>
            <a:r>
              <a:rPr lang="pl-PL" sz="2000" dirty="0" smtClean="0"/>
              <a:t>)</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51</a:t>
            </a:fld>
            <a:endParaRPr lang="pl-PL" altLang="pl-PL" dirty="0">
              <a:solidFill>
                <a:schemeClr val="accent3">
                  <a:lumMod val="75000"/>
                </a:schemeClr>
              </a:solidFill>
            </a:endParaRPr>
          </a:p>
        </p:txBody>
      </p:sp>
      <p:sp>
        <p:nvSpPr>
          <p:cNvPr id="7" name="TextBox 1"/>
          <p:cNvSpPr txBox="1"/>
          <p:nvPr/>
        </p:nvSpPr>
        <p:spPr>
          <a:xfrm>
            <a:off x="251520" y="719610"/>
            <a:ext cx="5112568" cy="91307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KWOTY PROGOWE W ZAMÓWIENIACH</a:t>
            </a:r>
          </a:p>
          <a:p>
            <a:endParaRPr lang="pl-PL" sz="2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539552" y="1772816"/>
            <a:ext cx="7632700" cy="458587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lvl="1">
              <a:buFont typeface="Wingdings" pitchFamily="2" charset="2"/>
              <a:buChar char="Ø"/>
            </a:pPr>
            <a:endParaRPr lang="pl-PL" altLang="pl-PL" sz="1000" b="1" dirty="0" smtClean="0"/>
          </a:p>
          <a:p>
            <a:pPr lvl="1">
              <a:buFont typeface="Wingdings" pitchFamily="2" charset="2"/>
              <a:buChar char="Ø"/>
            </a:pPr>
            <a:r>
              <a:rPr lang="pl-PL" altLang="pl-PL" sz="2200" b="1" dirty="0" smtClean="0"/>
              <a:t>od 0 do 30.000 euro włącznie </a:t>
            </a:r>
            <a:r>
              <a:rPr lang="pl-PL" altLang="pl-PL" sz="2200" dirty="0" smtClean="0"/>
              <a:t>– </a:t>
            </a:r>
            <a:br>
              <a:rPr lang="pl-PL" altLang="pl-PL" sz="2200" dirty="0" smtClean="0"/>
            </a:br>
            <a:r>
              <a:rPr lang="pl-PL" altLang="pl-PL" sz="2200" dirty="0" smtClean="0"/>
              <a:t>nie stosuje się przepisów ustawy</a:t>
            </a:r>
          </a:p>
          <a:p>
            <a:pPr lvl="1"/>
            <a:endParaRPr lang="pl-PL" altLang="pl-PL" sz="1000" dirty="0" smtClean="0"/>
          </a:p>
          <a:p>
            <a:pPr lvl="1">
              <a:buFont typeface="Wingdings" pitchFamily="2" charset="2"/>
              <a:buChar char="Ø"/>
            </a:pPr>
            <a:r>
              <a:rPr lang="pl-PL" altLang="pl-PL" sz="2200" b="1" dirty="0" smtClean="0"/>
              <a:t>powyżej 30.000 euro ale poniżej progów unijnych </a:t>
            </a:r>
            <a:r>
              <a:rPr lang="pl-PL" altLang="pl-PL" sz="2200" dirty="0" smtClean="0"/>
              <a:t>– </a:t>
            </a:r>
            <a:br>
              <a:rPr lang="pl-PL" altLang="pl-PL" sz="2200" dirty="0" smtClean="0"/>
            </a:br>
            <a:r>
              <a:rPr lang="pl-PL" altLang="pl-PL" sz="2200" dirty="0" smtClean="0"/>
              <a:t>procedura uproszczona</a:t>
            </a:r>
          </a:p>
          <a:p>
            <a:pPr lvl="1">
              <a:buFont typeface="Wingdings" pitchFamily="2" charset="2"/>
              <a:buChar char="Ø"/>
            </a:pPr>
            <a:endParaRPr lang="pl-PL" altLang="pl-PL" sz="1000" dirty="0" smtClean="0"/>
          </a:p>
          <a:p>
            <a:pPr lvl="1">
              <a:buFont typeface="Wingdings" pitchFamily="2" charset="2"/>
              <a:buChar char="Ø"/>
            </a:pPr>
            <a:r>
              <a:rPr lang="pl-PL" altLang="pl-PL" sz="2200" b="1" dirty="0" smtClean="0"/>
              <a:t>od progów unijnych </a:t>
            </a:r>
            <a:r>
              <a:rPr lang="pl-PL" altLang="pl-PL" sz="2200" dirty="0" smtClean="0"/>
              <a:t>– </a:t>
            </a:r>
            <a:br>
              <a:rPr lang="pl-PL" altLang="pl-PL" sz="2200" dirty="0" smtClean="0"/>
            </a:br>
            <a:r>
              <a:rPr lang="pl-PL" altLang="pl-PL" sz="2200" dirty="0" smtClean="0"/>
              <a:t>procedura pełna (unijna</a:t>
            </a:r>
            <a:r>
              <a:rPr lang="pl-PL" altLang="pl-PL" sz="2200" u="sng" dirty="0" smtClean="0"/>
              <a:t>)</a:t>
            </a:r>
          </a:p>
          <a:p>
            <a:pPr lvl="1"/>
            <a:endParaRPr lang="pl-PL" altLang="pl-PL" sz="1000" dirty="0" smtClean="0"/>
          </a:p>
          <a:p>
            <a:pPr lvl="1">
              <a:buFont typeface="Wingdings" pitchFamily="2" charset="2"/>
              <a:buChar char="Ø"/>
            </a:pPr>
            <a:r>
              <a:rPr lang="pl-PL" altLang="pl-PL" sz="2200" b="1" dirty="0" smtClean="0"/>
              <a:t>od 10 mln euro (d/u) lub 20 mln euro (</a:t>
            </a:r>
            <a:r>
              <a:rPr lang="pl-PL" altLang="pl-PL" sz="2200" b="1" dirty="0" err="1" smtClean="0"/>
              <a:t>rb</a:t>
            </a:r>
            <a:r>
              <a:rPr lang="pl-PL" altLang="pl-PL" sz="2200" b="1" dirty="0" smtClean="0"/>
              <a:t>)</a:t>
            </a:r>
            <a:r>
              <a:rPr lang="pl-PL" altLang="pl-PL" sz="2200" dirty="0" smtClean="0"/>
              <a:t> – </a:t>
            </a:r>
            <a:br>
              <a:rPr lang="pl-PL" altLang="pl-PL" sz="2200" dirty="0" smtClean="0"/>
            </a:br>
            <a:r>
              <a:rPr lang="pl-PL" altLang="pl-PL" sz="2200" dirty="0" smtClean="0"/>
              <a:t>procedura zaostrzona</a:t>
            </a:r>
          </a:p>
          <a:p>
            <a:pPr lvl="1">
              <a:buFont typeface="Wingdings" pitchFamily="2" charset="2"/>
              <a:buChar char="Ø"/>
            </a:pPr>
            <a:endParaRPr lang="pl-PL" altLang="pl-PL" sz="1000" u="sng" dirty="0" smtClean="0"/>
          </a:p>
          <a:p>
            <a:pPr lvl="1">
              <a:buFont typeface="Wingdings" pitchFamily="2" charset="2"/>
              <a:buChar char="Ø"/>
            </a:pPr>
            <a:r>
              <a:rPr lang="pl-PL" altLang="pl-PL" sz="2200" b="1" dirty="0" smtClean="0"/>
              <a:t>Próg 750 000 euro i 1 000 </a:t>
            </a:r>
            <a:r>
              <a:rPr lang="pl-PL" altLang="pl-PL" sz="2200" b="1" dirty="0" err="1" smtClean="0"/>
              <a:t>000</a:t>
            </a:r>
            <a:r>
              <a:rPr lang="pl-PL" altLang="pl-PL" sz="2200" b="1" dirty="0" smtClean="0"/>
              <a:t> euro </a:t>
            </a:r>
            <a:r>
              <a:rPr lang="pl-PL" altLang="pl-PL" sz="2200" dirty="0" smtClean="0"/>
              <a:t>odnosi się do udzielania zamówień na usługi społeczne i inne szczególne usługi</a:t>
            </a:r>
            <a:endParaRPr lang="pl-PL" altLang="pl-PL" sz="22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52</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OZNACZENIE PROCEDUR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W ZALEŻNOŚCI OD PROGU</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99592" y="1772816"/>
            <a:ext cx="7632700" cy="453047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endParaRPr lang="pl-PL" altLang="pl-PL" sz="2000" dirty="0" smtClean="0"/>
          </a:p>
          <a:p>
            <a:pPr>
              <a:lnSpc>
                <a:spcPct val="80000"/>
              </a:lnSpc>
              <a:buFont typeface="StarSymbol" charset="0"/>
              <a:buAutoNum type="arabicPeriod"/>
            </a:pPr>
            <a:r>
              <a:rPr lang="en-GB" altLang="pl-PL" sz="2000" b="1" dirty="0" err="1" smtClean="0"/>
              <a:t>Zasada</a:t>
            </a:r>
            <a:r>
              <a:rPr lang="en-GB" altLang="pl-PL" sz="2000" b="1" dirty="0" smtClean="0"/>
              <a:t> </a:t>
            </a:r>
            <a:r>
              <a:rPr lang="en-GB" altLang="pl-PL" sz="2000" b="1" dirty="0" err="1" smtClean="0"/>
              <a:t>równ</a:t>
            </a:r>
            <a:r>
              <a:rPr lang="pl-PL" altLang="pl-PL" sz="2000" b="1" dirty="0" smtClean="0"/>
              <a:t>ego traktowania wykonawców</a:t>
            </a:r>
            <a:br>
              <a:rPr lang="pl-PL" altLang="pl-PL" sz="2000" b="1" dirty="0" smtClean="0"/>
            </a:br>
            <a:endParaRPr lang="en-GB" altLang="pl-PL" sz="2000" b="1" dirty="0" smtClean="0"/>
          </a:p>
          <a:p>
            <a:pPr>
              <a:lnSpc>
                <a:spcPct val="80000"/>
              </a:lnSpc>
              <a:buFont typeface="StarSymbol" charset="0"/>
              <a:buAutoNum type="arabicPeriod"/>
            </a:pPr>
            <a:r>
              <a:rPr lang="en-GB" altLang="pl-PL" sz="2000" b="1" dirty="0" err="1" smtClean="0"/>
              <a:t>Zasada</a:t>
            </a:r>
            <a:r>
              <a:rPr lang="en-GB" altLang="pl-PL" sz="2000" b="1" dirty="0" smtClean="0"/>
              <a:t> </a:t>
            </a:r>
            <a:r>
              <a:rPr lang="en-GB" altLang="pl-PL" sz="2000" b="1" dirty="0" err="1" smtClean="0"/>
              <a:t>uczciwej</a:t>
            </a:r>
            <a:r>
              <a:rPr lang="en-GB" altLang="pl-PL" sz="2000" b="1" dirty="0" smtClean="0"/>
              <a:t> </a:t>
            </a:r>
            <a:r>
              <a:rPr lang="en-GB" altLang="pl-PL" sz="2000" b="1" dirty="0" err="1" smtClean="0"/>
              <a:t>konkurencji</a:t>
            </a:r>
            <a:r>
              <a:rPr lang="pl-PL" altLang="pl-PL" sz="2000" b="1" dirty="0" smtClean="0"/>
              <a:t/>
            </a:r>
            <a:br>
              <a:rPr lang="pl-PL" altLang="pl-PL" sz="2000" b="1" dirty="0" smtClean="0"/>
            </a:br>
            <a:endParaRPr lang="pl-PL" altLang="pl-PL" sz="2000" b="1" dirty="0" smtClean="0"/>
          </a:p>
          <a:p>
            <a:pPr>
              <a:lnSpc>
                <a:spcPct val="80000"/>
              </a:lnSpc>
              <a:buFont typeface="StarSymbol" charset="0"/>
              <a:buAutoNum type="arabicPeriod"/>
            </a:pPr>
            <a:r>
              <a:rPr lang="pl-PL" altLang="pl-PL" sz="2000" b="1" dirty="0" smtClean="0"/>
              <a:t>Zasada proporcjonalności i przejrzystości</a:t>
            </a:r>
            <a:br>
              <a:rPr lang="pl-PL" altLang="pl-PL" sz="2000" b="1" dirty="0" smtClean="0"/>
            </a:br>
            <a:endParaRPr lang="pl-PL" altLang="pl-PL" sz="2000" b="1" dirty="0" smtClean="0"/>
          </a:p>
          <a:p>
            <a:pPr>
              <a:lnSpc>
                <a:spcPct val="80000"/>
              </a:lnSpc>
              <a:buFont typeface="StarSymbol" charset="0"/>
              <a:buAutoNum type="arabicPeriod"/>
            </a:pPr>
            <a:r>
              <a:rPr lang="pl-PL" altLang="pl-PL" sz="2000" b="1" dirty="0" smtClean="0"/>
              <a:t>Zasada wzajemności</a:t>
            </a:r>
            <a:br>
              <a:rPr lang="pl-PL" altLang="pl-PL" sz="2000" b="1" dirty="0" smtClean="0"/>
            </a:br>
            <a:endParaRPr lang="en-GB" altLang="pl-PL" sz="2000" b="1" dirty="0" smtClean="0"/>
          </a:p>
          <a:p>
            <a:pPr>
              <a:lnSpc>
                <a:spcPct val="80000"/>
              </a:lnSpc>
              <a:buFont typeface="StarSymbol" charset="0"/>
              <a:buAutoNum type="arabicPeriod"/>
            </a:pPr>
            <a:r>
              <a:rPr lang="en-GB" altLang="pl-PL" sz="2000" b="1" dirty="0" err="1" smtClean="0"/>
              <a:t>Zasada</a:t>
            </a:r>
            <a:r>
              <a:rPr lang="en-GB" altLang="pl-PL" sz="2000" b="1" dirty="0" smtClean="0"/>
              <a:t> </a:t>
            </a:r>
            <a:r>
              <a:rPr lang="en-GB" altLang="pl-PL" sz="2000" b="1" dirty="0" err="1" smtClean="0"/>
              <a:t>bezstronności</a:t>
            </a:r>
            <a:r>
              <a:rPr lang="en-GB" altLang="pl-PL" sz="2000" b="1" dirty="0" smtClean="0"/>
              <a:t> </a:t>
            </a:r>
            <a:r>
              <a:rPr lang="en-GB" altLang="pl-PL" sz="2000" b="1" dirty="0" err="1" smtClean="0"/>
              <a:t>oraz</a:t>
            </a:r>
            <a:r>
              <a:rPr lang="en-GB" altLang="pl-PL" sz="2000" b="1" dirty="0" smtClean="0"/>
              <a:t> </a:t>
            </a:r>
            <a:r>
              <a:rPr lang="en-GB" altLang="pl-PL" sz="2000" b="1" dirty="0" err="1" smtClean="0"/>
              <a:t>obiektywizmu</a:t>
            </a:r>
            <a:r>
              <a:rPr lang="pl-PL" altLang="pl-PL" sz="2000" b="1" dirty="0" smtClean="0"/>
              <a:t/>
            </a:r>
            <a:br>
              <a:rPr lang="pl-PL" altLang="pl-PL" sz="2000" b="1" dirty="0" smtClean="0"/>
            </a:br>
            <a:endParaRPr lang="en-GB" altLang="pl-PL" sz="2000" b="1" dirty="0" smtClean="0"/>
          </a:p>
          <a:p>
            <a:pPr>
              <a:lnSpc>
                <a:spcPct val="80000"/>
              </a:lnSpc>
              <a:buFont typeface="StarSymbol" charset="0"/>
              <a:buAutoNum type="arabicPeriod"/>
            </a:pPr>
            <a:r>
              <a:rPr lang="en-GB" altLang="pl-PL" sz="2000" b="1" dirty="0" err="1" smtClean="0"/>
              <a:t>Zasada</a:t>
            </a:r>
            <a:r>
              <a:rPr lang="en-GB" altLang="pl-PL" sz="2000" b="1" dirty="0" smtClean="0"/>
              <a:t> </a:t>
            </a:r>
            <a:r>
              <a:rPr lang="en-GB" altLang="pl-PL" sz="2000" b="1" dirty="0" err="1" smtClean="0"/>
              <a:t>pisemności</a:t>
            </a:r>
            <a:r>
              <a:rPr lang="pl-PL" altLang="pl-PL" sz="2000" b="1" dirty="0" smtClean="0"/>
              <a:t/>
            </a:r>
            <a:br>
              <a:rPr lang="pl-PL" altLang="pl-PL" sz="2000" b="1" dirty="0" smtClean="0"/>
            </a:br>
            <a:endParaRPr lang="pl-PL" altLang="pl-PL" sz="2000" b="1" dirty="0" smtClean="0"/>
          </a:p>
          <a:p>
            <a:pPr>
              <a:lnSpc>
                <a:spcPct val="80000"/>
              </a:lnSpc>
              <a:buFont typeface="StarSymbol" charset="0"/>
              <a:buAutoNum type="arabicPeriod"/>
            </a:pPr>
            <a:r>
              <a:rPr lang="pl-PL" altLang="pl-PL" sz="2000" b="1" dirty="0" smtClean="0"/>
              <a:t>Zasada prowadzenia postępowania w języku polskim</a:t>
            </a:r>
            <a:br>
              <a:rPr lang="pl-PL" altLang="pl-PL" sz="2000" b="1" dirty="0" smtClean="0"/>
            </a:br>
            <a:endParaRPr lang="pl-PL" altLang="pl-PL" sz="2000" b="1" dirty="0" smtClean="0"/>
          </a:p>
          <a:p>
            <a:pPr>
              <a:lnSpc>
                <a:spcPct val="80000"/>
              </a:lnSpc>
              <a:buFont typeface="StarSymbol" charset="0"/>
              <a:buAutoNum type="arabicPeriod"/>
            </a:pPr>
            <a:r>
              <a:rPr lang="en-GB" altLang="pl-PL" sz="2000" b="1" dirty="0" err="1" smtClean="0"/>
              <a:t>Zasada</a:t>
            </a:r>
            <a:r>
              <a:rPr lang="en-GB" altLang="pl-PL" sz="2000" b="1" dirty="0" smtClean="0"/>
              <a:t> </a:t>
            </a:r>
            <a:r>
              <a:rPr lang="en-GB" altLang="pl-PL" sz="2000" b="1" dirty="0" err="1" smtClean="0"/>
              <a:t>jawności</a:t>
            </a:r>
            <a:endParaRPr lang="pl-PL" altLang="pl-PL" sz="2000" b="1" dirty="0" smtClean="0"/>
          </a:p>
          <a:p>
            <a:pPr>
              <a:lnSpc>
                <a:spcPct val="80000"/>
              </a:lnSpc>
              <a:buFont typeface="StarSymbol" charset="0"/>
              <a:buAutoNum type="arabicPeriod"/>
            </a:pPr>
            <a:endParaRPr lang="pl-PL" altLang="pl-PL" sz="2000" b="1" dirty="0" smtClean="0"/>
          </a:p>
          <a:p>
            <a:pPr>
              <a:lnSpc>
                <a:spcPct val="80000"/>
              </a:lnSpc>
              <a:buFont typeface="StarSymbol" charset="0"/>
              <a:buAutoNum type="arabicPeriod"/>
            </a:pPr>
            <a:r>
              <a:rPr lang="en-GB" altLang="pl-PL" sz="2000" b="1" dirty="0" err="1" smtClean="0"/>
              <a:t>Zasada</a:t>
            </a:r>
            <a:r>
              <a:rPr lang="en-GB" altLang="pl-PL" sz="2000" b="1" dirty="0" smtClean="0"/>
              <a:t> </a:t>
            </a:r>
            <a:r>
              <a:rPr lang="pl-PL" altLang="pl-PL" sz="2000" b="1" dirty="0" smtClean="0"/>
              <a:t>prymatu </a:t>
            </a:r>
            <a:r>
              <a:rPr lang="en-GB" altLang="pl-PL" sz="2000" b="1" dirty="0" err="1" smtClean="0"/>
              <a:t>trybów</a:t>
            </a:r>
            <a:r>
              <a:rPr lang="en-GB" altLang="pl-PL" sz="2000" b="1" dirty="0" smtClean="0"/>
              <a:t> </a:t>
            </a:r>
            <a:r>
              <a:rPr lang="pl-PL" altLang="pl-PL" sz="2000" b="1" dirty="0" smtClean="0"/>
              <a:t>przetargowych</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53</a:t>
            </a:fld>
            <a:endParaRPr lang="pl-PL" altLang="pl-PL" dirty="0">
              <a:solidFill>
                <a:schemeClr val="accent3">
                  <a:lumMod val="75000"/>
                </a:schemeClr>
              </a:solidFill>
            </a:endParaRPr>
          </a:p>
        </p:txBody>
      </p:sp>
      <p:sp>
        <p:nvSpPr>
          <p:cNvPr id="7" name="TextBox 1"/>
          <p:cNvSpPr txBox="1"/>
          <p:nvPr/>
        </p:nvSpPr>
        <p:spPr>
          <a:xfrm>
            <a:off x="251520" y="719610"/>
            <a:ext cx="5112568" cy="933589"/>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ZASADY UDZIELANIA ZAMÓWIEŃ</a:t>
            </a:r>
          </a:p>
          <a:p>
            <a:endParaRPr lang="pl-PL" sz="2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6"/>
            <a:ext cx="7632700" cy="443262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u="sng" dirty="0" smtClean="0">
              <a:latin typeface="+mj-lt"/>
              <a:cs typeface="Lucida Sans Unicode" pitchFamily="34" charset="0"/>
            </a:endParaRPr>
          </a:p>
          <a:p>
            <a:pPr>
              <a:lnSpc>
                <a:spcPct val="80000"/>
              </a:lnSpc>
              <a:buFont typeface="Wingdings" pitchFamily="2" charset="2"/>
              <a:buChar char="Ø"/>
            </a:pPr>
            <a:r>
              <a:rPr lang="pl-PL" altLang="pl-PL" sz="2400" b="1" u="sng" dirty="0" smtClean="0">
                <a:latin typeface="+mj-lt"/>
                <a:cs typeface="Lucida Sans Unicode" pitchFamily="34" charset="0"/>
              </a:rPr>
              <a:t>  </a:t>
            </a:r>
            <a:r>
              <a:rPr lang="en-GB" altLang="pl-PL" sz="2400" b="1" u="sng" dirty="0" err="1" smtClean="0">
                <a:latin typeface="+mj-lt"/>
                <a:cs typeface="Lucida Sans Unicode" pitchFamily="34" charset="0"/>
              </a:rPr>
              <a:t>Komisja</a:t>
            </a:r>
            <a:r>
              <a:rPr lang="en-GB" altLang="pl-PL" sz="2400" b="1" u="sng" dirty="0" smtClean="0">
                <a:latin typeface="+mj-lt"/>
                <a:cs typeface="Lucida Sans Unicode" pitchFamily="34" charset="0"/>
              </a:rPr>
              <a:t> </a:t>
            </a:r>
            <a:r>
              <a:rPr lang="en-GB" altLang="pl-PL" sz="2400" b="1" u="sng" dirty="0" err="1" smtClean="0">
                <a:latin typeface="+mj-lt"/>
                <a:cs typeface="Lucida Sans Unicode" pitchFamily="34" charset="0"/>
              </a:rPr>
              <a:t>przetargowa</a:t>
            </a:r>
            <a:r>
              <a:rPr lang="pl-PL" altLang="pl-PL" sz="2400" b="1" u="sng" dirty="0" smtClean="0">
                <a:latin typeface="+mj-lt"/>
                <a:cs typeface="Lucida Sans Unicode" pitchFamily="34" charset="0"/>
              </a:rPr>
              <a:t>:</a:t>
            </a:r>
            <a:r>
              <a:rPr lang="pl-PL" altLang="pl-PL" sz="2000" b="1" u="sng" dirty="0" smtClean="0">
                <a:latin typeface="+mj-lt"/>
                <a:cs typeface="Lucida Sans Unicode" pitchFamily="34" charset="0"/>
              </a:rPr>
              <a:t/>
            </a:r>
            <a:br>
              <a:rPr lang="pl-PL" altLang="pl-PL" sz="2000" b="1" u="sng" dirty="0" smtClean="0">
                <a:latin typeface="+mj-lt"/>
                <a:cs typeface="Lucida Sans Unicode" pitchFamily="34" charset="0"/>
              </a:rPr>
            </a:br>
            <a:r>
              <a:rPr lang="pl-PL" altLang="pl-PL" sz="2000" dirty="0" smtClean="0">
                <a:latin typeface="+mj-lt"/>
                <a:cs typeface="Lucida Sans Unicode" pitchFamily="34" charset="0"/>
              </a:rPr>
              <a:t>z</a:t>
            </a:r>
            <a:r>
              <a:rPr lang="en-GB" altLang="pl-PL" sz="2000" dirty="0" err="1" smtClean="0">
                <a:latin typeface="+mj-lt"/>
                <a:cs typeface="Lucida Sans Unicode" pitchFamily="34" charset="0"/>
              </a:rPr>
              <a:t>espół</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pomocniczy</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kierownika</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zamawiającego</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powołany</a:t>
            </a:r>
            <a:r>
              <a:rPr lang="en-GB" altLang="pl-PL" sz="2000" dirty="0" smtClean="0">
                <a:latin typeface="+mj-lt"/>
                <a:cs typeface="Lucida Sans Unicode" pitchFamily="34" charset="0"/>
              </a:rPr>
              <a:t> do </a:t>
            </a:r>
            <a:r>
              <a:rPr lang="en-GB" altLang="pl-PL" sz="2000" dirty="0" err="1" smtClean="0">
                <a:latin typeface="+mj-lt"/>
                <a:cs typeface="Lucida Sans Unicode" pitchFamily="34" charset="0"/>
              </a:rPr>
              <a:t>oceny</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spełniania</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przez</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wykonawców</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warunków</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udziału</a:t>
            </a:r>
            <a:r>
              <a:rPr lang="pl-PL" altLang="pl-PL" sz="2000" dirty="0" smtClean="0">
                <a:latin typeface="+mj-lt"/>
                <a:cs typeface="Lucida Sans Unicode" pitchFamily="34" charset="0"/>
              </a:rPr>
              <a:t> </a:t>
            </a:r>
            <a:r>
              <a:rPr lang="en-GB" altLang="pl-PL" sz="2000" dirty="0" smtClean="0">
                <a:latin typeface="+mj-lt"/>
                <a:cs typeface="Lucida Sans Unicode" pitchFamily="34" charset="0"/>
              </a:rPr>
              <a:t>w </a:t>
            </a:r>
            <a:r>
              <a:rPr lang="en-GB" altLang="pl-PL" sz="2000" dirty="0" err="1" smtClean="0">
                <a:latin typeface="+mj-lt"/>
                <a:cs typeface="Lucida Sans Unicode" pitchFamily="34" charset="0"/>
              </a:rPr>
              <a:t>postępowaniu</a:t>
            </a:r>
            <a:r>
              <a:rPr lang="en-GB" altLang="pl-PL" sz="2000" dirty="0" smtClean="0">
                <a:latin typeface="+mj-lt"/>
                <a:cs typeface="Lucida Sans Unicode" pitchFamily="34" charset="0"/>
              </a:rPr>
              <a:t> </a:t>
            </a:r>
            <a:r>
              <a:rPr lang="pl-PL" altLang="pl-PL" sz="2000" dirty="0" smtClean="0">
                <a:latin typeface="+mj-lt"/>
                <a:cs typeface="Lucida Sans Unicode" pitchFamily="34" charset="0"/>
              </a:rPr>
              <a:t/>
            </a:r>
            <a:br>
              <a:rPr lang="pl-PL" altLang="pl-PL" sz="2000" dirty="0" smtClean="0">
                <a:latin typeface="+mj-lt"/>
                <a:cs typeface="Lucida Sans Unicode" pitchFamily="34" charset="0"/>
              </a:rPr>
            </a:br>
            <a:r>
              <a:rPr lang="en-GB" altLang="pl-PL" sz="2000" dirty="0" smtClean="0">
                <a:latin typeface="+mj-lt"/>
                <a:cs typeface="Lucida Sans Unicode" pitchFamily="34" charset="0"/>
              </a:rPr>
              <a:t>o udzielenie zamówienia </a:t>
            </a:r>
            <a:r>
              <a:rPr lang="en-GB" altLang="pl-PL" sz="2000" dirty="0" err="1" smtClean="0">
                <a:latin typeface="+mj-lt"/>
                <a:cs typeface="Lucida Sans Unicode" pitchFamily="34" charset="0"/>
              </a:rPr>
              <a:t>oraz</a:t>
            </a:r>
            <a:r>
              <a:rPr lang="en-GB" altLang="pl-PL" sz="2000" dirty="0" smtClean="0">
                <a:latin typeface="+mj-lt"/>
                <a:cs typeface="Lucida Sans Unicode" pitchFamily="34" charset="0"/>
              </a:rPr>
              <a:t> do </a:t>
            </a:r>
            <a:r>
              <a:rPr lang="en-GB" altLang="pl-PL" sz="2000" dirty="0" err="1" smtClean="0">
                <a:latin typeface="+mj-lt"/>
                <a:cs typeface="Lucida Sans Unicode" pitchFamily="34" charset="0"/>
              </a:rPr>
              <a:t>badania</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i</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oceny</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ofert</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Kierownik</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zamawiającego</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może</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powierzyć</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komisji</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także</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inne</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czynności</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związane</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zarówno</a:t>
            </a:r>
            <a:r>
              <a:rPr lang="en-GB" altLang="pl-PL" sz="2000" dirty="0" smtClean="0">
                <a:latin typeface="+mj-lt"/>
                <a:cs typeface="Lucida Sans Unicode" pitchFamily="34" charset="0"/>
              </a:rPr>
              <a:t> z </a:t>
            </a:r>
            <a:r>
              <a:rPr lang="en-GB" altLang="pl-PL" sz="2000" dirty="0" err="1" smtClean="0">
                <a:latin typeface="+mj-lt"/>
                <a:cs typeface="Lucida Sans Unicode" pitchFamily="34" charset="0"/>
              </a:rPr>
              <a:t>przygotowaniem</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jak</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i</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przeprowadzeniem</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postępowania</a:t>
            </a:r>
            <a:endParaRPr lang="pl-PL" altLang="pl-PL" sz="2000" dirty="0" smtClean="0">
              <a:latin typeface="+mj-lt"/>
              <a:cs typeface="Lucida Sans Unicode" pitchFamily="34" charset="0"/>
            </a:endParaRPr>
          </a:p>
          <a:p>
            <a:pPr>
              <a:lnSpc>
                <a:spcPct val="80000"/>
              </a:lnSpc>
              <a:buFont typeface="Wingdings" pitchFamily="2" charset="2"/>
              <a:buChar char="Ø"/>
            </a:pPr>
            <a:endParaRPr lang="en-GB" altLang="pl-PL" sz="1400" dirty="0" smtClean="0">
              <a:latin typeface="+mj-lt"/>
              <a:cs typeface="Lucida Sans Unicode" pitchFamily="34" charset="0"/>
            </a:endParaRPr>
          </a:p>
          <a:p>
            <a:pPr>
              <a:lnSpc>
                <a:spcPct val="80000"/>
              </a:lnSpc>
              <a:buFont typeface="Wingdings" pitchFamily="2" charset="2"/>
              <a:buChar char="Ø"/>
            </a:pPr>
            <a:r>
              <a:rPr lang="pl-PL" altLang="pl-PL" sz="2000" b="1" dirty="0" smtClean="0">
                <a:latin typeface="+mj-lt"/>
                <a:cs typeface="Lucida Sans Unicode" pitchFamily="34" charset="0"/>
              </a:rPr>
              <a:t>  </a:t>
            </a:r>
            <a:r>
              <a:rPr lang="en-GB" altLang="pl-PL" sz="2000" b="1" dirty="0" err="1" smtClean="0">
                <a:latin typeface="+mj-lt"/>
                <a:cs typeface="Lucida Sans Unicode" pitchFamily="34" charset="0"/>
              </a:rPr>
              <a:t>Skład</a:t>
            </a:r>
            <a:r>
              <a:rPr lang="en-GB" altLang="pl-PL" sz="2000" b="1" dirty="0" smtClean="0">
                <a:latin typeface="+mj-lt"/>
                <a:cs typeface="Lucida Sans Unicode" pitchFamily="34" charset="0"/>
              </a:rPr>
              <a:t> </a:t>
            </a:r>
            <a:r>
              <a:rPr lang="en-GB" altLang="pl-PL" sz="2000" b="1" dirty="0" err="1" smtClean="0">
                <a:latin typeface="+mj-lt"/>
                <a:cs typeface="Lucida Sans Unicode" pitchFamily="34" charset="0"/>
              </a:rPr>
              <a:t>osobowy</a:t>
            </a:r>
            <a:r>
              <a:rPr lang="pl-PL" altLang="pl-PL" sz="2000" b="1" dirty="0" smtClean="0">
                <a:latin typeface="+mj-lt"/>
                <a:cs typeface="Lucida Sans Unicode" pitchFamily="34" charset="0"/>
              </a:rPr>
              <a:t>: </a:t>
            </a:r>
            <a:r>
              <a:rPr lang="en-GB" altLang="pl-PL" sz="2000" dirty="0" smtClean="0">
                <a:latin typeface="+mj-lt"/>
                <a:cs typeface="Lucida Sans Unicode" pitchFamily="34" charset="0"/>
              </a:rPr>
              <a:t>min. 3 </a:t>
            </a:r>
            <a:r>
              <a:rPr lang="en-GB" altLang="pl-PL" sz="2000" dirty="0" err="1" smtClean="0">
                <a:latin typeface="+mj-lt"/>
                <a:cs typeface="Lucida Sans Unicode" pitchFamily="34" charset="0"/>
              </a:rPr>
              <a:t>osoby</a:t>
            </a:r>
            <a:r>
              <a:rPr lang="pl-PL" altLang="pl-PL" sz="2000" dirty="0" smtClean="0">
                <a:latin typeface="+mj-lt"/>
                <a:cs typeface="Lucida Sans Unicode" pitchFamily="34" charset="0"/>
              </a:rPr>
              <a:t/>
            </a:r>
            <a:br>
              <a:rPr lang="pl-PL" altLang="pl-PL" sz="2000" dirty="0" smtClean="0">
                <a:latin typeface="+mj-lt"/>
                <a:cs typeface="Lucida Sans Unicode" pitchFamily="34" charset="0"/>
              </a:rPr>
            </a:br>
            <a:endParaRPr lang="en-GB" altLang="pl-PL" sz="1400" dirty="0" smtClean="0">
              <a:latin typeface="+mj-lt"/>
              <a:cs typeface="Lucida Sans Unicode" pitchFamily="34" charset="0"/>
            </a:endParaRPr>
          </a:p>
          <a:p>
            <a:pPr>
              <a:lnSpc>
                <a:spcPct val="80000"/>
              </a:lnSpc>
              <a:buFont typeface="Wingdings" pitchFamily="2" charset="2"/>
              <a:buChar char="Ø"/>
            </a:pPr>
            <a:r>
              <a:rPr lang="pl-PL" altLang="pl-PL" sz="2000" b="1" dirty="0" smtClean="0">
                <a:latin typeface="+mj-lt"/>
                <a:cs typeface="Lucida Sans Unicode" pitchFamily="34" charset="0"/>
              </a:rPr>
              <a:t>  </a:t>
            </a:r>
            <a:r>
              <a:rPr lang="en-GB" altLang="pl-PL" sz="2000" b="1" dirty="0" err="1" smtClean="0">
                <a:latin typeface="+mj-lt"/>
                <a:cs typeface="Lucida Sans Unicode" pitchFamily="34" charset="0"/>
              </a:rPr>
              <a:t>Rodzaje</a:t>
            </a:r>
            <a:r>
              <a:rPr lang="en-GB" altLang="pl-PL" sz="2000" b="1" dirty="0" smtClean="0">
                <a:latin typeface="+mj-lt"/>
                <a:cs typeface="Lucida Sans Unicode" pitchFamily="34" charset="0"/>
              </a:rPr>
              <a:t> </a:t>
            </a:r>
            <a:r>
              <a:rPr lang="en-GB" altLang="pl-PL" sz="2000" b="1" dirty="0" err="1" smtClean="0">
                <a:latin typeface="+mj-lt"/>
                <a:cs typeface="Lucida Sans Unicode" pitchFamily="34" charset="0"/>
              </a:rPr>
              <a:t>Komisji</a:t>
            </a:r>
            <a:r>
              <a:rPr lang="pl-PL" altLang="pl-PL" sz="2000" b="1" dirty="0" smtClean="0">
                <a:latin typeface="+mj-lt"/>
                <a:cs typeface="Lucida Sans Unicode" pitchFamily="34" charset="0"/>
              </a:rPr>
              <a:t>: </a:t>
            </a:r>
            <a:r>
              <a:rPr lang="en-GB" altLang="pl-PL" sz="2000" dirty="0" err="1" smtClean="0">
                <a:latin typeface="+mj-lt"/>
                <a:cs typeface="Lucida Sans Unicode" pitchFamily="34" charset="0"/>
              </a:rPr>
              <a:t>sta</a:t>
            </a:r>
            <a:r>
              <a:rPr lang="pl-PL" altLang="pl-PL" sz="2000" dirty="0" smtClean="0">
                <a:latin typeface="+mj-lt"/>
                <a:cs typeface="Lucida Sans Unicode" pitchFamily="34" charset="0"/>
              </a:rPr>
              <a:t>ł</a:t>
            </a:r>
            <a:r>
              <a:rPr lang="en-GB" altLang="pl-PL" sz="2000" dirty="0" smtClean="0">
                <a:latin typeface="+mj-lt"/>
                <a:cs typeface="Lucida Sans Unicode" pitchFamily="34" charset="0"/>
              </a:rPr>
              <a:t>e </a:t>
            </a:r>
            <a:r>
              <a:rPr lang="en-GB" altLang="pl-PL" sz="2000" dirty="0" err="1" smtClean="0">
                <a:latin typeface="+mj-lt"/>
                <a:cs typeface="Lucida Sans Unicode" pitchFamily="34" charset="0"/>
              </a:rPr>
              <a:t>lub</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powoływane</a:t>
            </a:r>
            <a:r>
              <a:rPr lang="en-GB" altLang="pl-PL" sz="2000" dirty="0" smtClean="0">
                <a:latin typeface="+mj-lt"/>
                <a:cs typeface="Lucida Sans Unicode" pitchFamily="34" charset="0"/>
              </a:rPr>
              <a:t> do </a:t>
            </a:r>
            <a:r>
              <a:rPr lang="en-GB" altLang="pl-PL" sz="2000" dirty="0" err="1" smtClean="0">
                <a:latin typeface="+mj-lt"/>
                <a:cs typeface="Lucida Sans Unicode" pitchFamily="34" charset="0"/>
              </a:rPr>
              <a:t>okre</a:t>
            </a:r>
            <a:r>
              <a:rPr lang="pl-PL" altLang="pl-PL" sz="2000" dirty="0" smtClean="0">
                <a:latin typeface="+mj-lt"/>
                <a:cs typeface="Lucida Sans Unicode" pitchFamily="34" charset="0"/>
              </a:rPr>
              <a:t>ś</a:t>
            </a:r>
            <a:r>
              <a:rPr lang="en-GB" altLang="pl-PL" sz="2000" dirty="0" err="1" smtClean="0">
                <a:latin typeface="+mj-lt"/>
                <a:cs typeface="Lucida Sans Unicode" pitchFamily="34" charset="0"/>
              </a:rPr>
              <a:t>lonego</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postę</a:t>
            </a:r>
            <a:r>
              <a:rPr lang="pl-PL" altLang="pl-PL" sz="2000" dirty="0" smtClean="0">
                <a:latin typeface="+mj-lt"/>
                <a:cs typeface="Lucida Sans Unicode" pitchFamily="34" charset="0"/>
              </a:rPr>
              <a:t>p</a:t>
            </a:r>
            <a:r>
              <a:rPr lang="en-GB" altLang="pl-PL" sz="2000" dirty="0" err="1" smtClean="0">
                <a:latin typeface="+mj-lt"/>
                <a:cs typeface="Lucida Sans Unicode" pitchFamily="34" charset="0"/>
              </a:rPr>
              <a:t>owania</a:t>
            </a:r>
            <a:endParaRPr lang="pl-PL" altLang="pl-PL" sz="2000" dirty="0" smtClean="0">
              <a:latin typeface="+mj-lt"/>
              <a:cs typeface="Lucida Sans Unicode" pitchFamily="34" charset="0"/>
            </a:endParaRPr>
          </a:p>
          <a:p>
            <a:pPr>
              <a:lnSpc>
                <a:spcPct val="80000"/>
              </a:lnSpc>
              <a:buFont typeface="Wingdings" pitchFamily="2" charset="2"/>
              <a:buChar char="Ø"/>
            </a:pPr>
            <a:endParaRPr lang="en-GB" altLang="pl-PL" sz="1400" dirty="0" smtClean="0">
              <a:latin typeface="+mj-lt"/>
              <a:cs typeface="Lucida Sans Unicode" pitchFamily="34" charset="0"/>
            </a:endParaRPr>
          </a:p>
          <a:p>
            <a:pPr>
              <a:lnSpc>
                <a:spcPct val="80000"/>
              </a:lnSpc>
              <a:buFont typeface="Wingdings" pitchFamily="2" charset="2"/>
              <a:buChar char="Ø"/>
            </a:pPr>
            <a:r>
              <a:rPr lang="pl-PL" altLang="pl-PL" sz="2000" b="1" dirty="0" smtClean="0">
                <a:latin typeface="+mj-lt"/>
                <a:cs typeface="Lucida Sans Unicode" pitchFamily="34" charset="0"/>
              </a:rPr>
              <a:t>  </a:t>
            </a:r>
            <a:r>
              <a:rPr lang="en-GB" altLang="pl-PL" sz="2000" b="1" dirty="0" err="1" smtClean="0">
                <a:latin typeface="+mj-lt"/>
                <a:cs typeface="Lucida Sans Unicode" pitchFamily="34" charset="0"/>
              </a:rPr>
              <a:t>Kiedy</a:t>
            </a:r>
            <a:r>
              <a:rPr lang="en-GB" altLang="pl-PL" sz="2000" b="1" dirty="0" smtClean="0">
                <a:latin typeface="+mj-lt"/>
                <a:cs typeface="Lucida Sans Unicode" pitchFamily="34" charset="0"/>
              </a:rPr>
              <a:t> </a:t>
            </a:r>
            <a:r>
              <a:rPr lang="en-GB" altLang="pl-PL" sz="2000" b="1" dirty="0" err="1" smtClean="0">
                <a:latin typeface="+mj-lt"/>
                <a:cs typeface="Lucida Sans Unicode" pitchFamily="34" charset="0"/>
              </a:rPr>
              <a:t>istnieje</a:t>
            </a:r>
            <a:r>
              <a:rPr lang="en-GB" altLang="pl-PL" sz="2000" b="1" dirty="0" smtClean="0">
                <a:latin typeface="+mj-lt"/>
                <a:cs typeface="Lucida Sans Unicode" pitchFamily="34" charset="0"/>
              </a:rPr>
              <a:t> </a:t>
            </a:r>
            <a:r>
              <a:rPr lang="en-GB" altLang="pl-PL" sz="2000" b="1" dirty="0" err="1" smtClean="0">
                <a:latin typeface="+mj-lt"/>
                <a:cs typeface="Lucida Sans Unicode" pitchFamily="34" charset="0"/>
              </a:rPr>
              <a:t>obowi</a:t>
            </a:r>
            <a:r>
              <a:rPr lang="pl-PL" altLang="pl-PL" sz="2000" b="1" dirty="0" smtClean="0">
                <a:latin typeface="+mj-lt"/>
                <a:cs typeface="Lucida Sans Unicode" pitchFamily="34" charset="0"/>
              </a:rPr>
              <a:t>ą</a:t>
            </a:r>
            <a:r>
              <a:rPr lang="en-GB" altLang="pl-PL" sz="2000" b="1" dirty="0" err="1" smtClean="0">
                <a:latin typeface="+mj-lt"/>
                <a:cs typeface="Lucida Sans Unicode" pitchFamily="34" charset="0"/>
              </a:rPr>
              <a:t>zek</a:t>
            </a:r>
            <a:r>
              <a:rPr lang="en-GB" altLang="pl-PL" sz="2000" b="1" dirty="0" smtClean="0">
                <a:latin typeface="+mj-lt"/>
                <a:cs typeface="Lucida Sans Unicode" pitchFamily="34" charset="0"/>
              </a:rPr>
              <a:t> </a:t>
            </a:r>
            <a:r>
              <a:rPr lang="en-GB" altLang="pl-PL" sz="2000" b="1" dirty="0" err="1" smtClean="0">
                <a:latin typeface="+mj-lt"/>
                <a:cs typeface="Lucida Sans Unicode" pitchFamily="34" charset="0"/>
              </a:rPr>
              <a:t>powołania</a:t>
            </a:r>
            <a:r>
              <a:rPr lang="en-GB" altLang="pl-PL" sz="2000" b="1" dirty="0" smtClean="0">
                <a:latin typeface="+mj-lt"/>
                <a:cs typeface="Lucida Sans Unicode" pitchFamily="34" charset="0"/>
              </a:rPr>
              <a:t> </a:t>
            </a:r>
            <a:r>
              <a:rPr lang="en-GB" altLang="pl-PL" sz="2000" b="1" dirty="0" err="1" smtClean="0">
                <a:latin typeface="+mj-lt"/>
                <a:cs typeface="Lucida Sans Unicode" pitchFamily="34" charset="0"/>
              </a:rPr>
              <a:t>Komisji</a:t>
            </a:r>
            <a:r>
              <a:rPr lang="en-GB" altLang="pl-PL" sz="2000" b="1" dirty="0" smtClean="0">
                <a:latin typeface="+mj-lt"/>
                <a:cs typeface="Lucida Sans Unicode" pitchFamily="34" charset="0"/>
              </a:rPr>
              <a:t>? </a:t>
            </a:r>
            <a:r>
              <a:rPr lang="pl-PL" altLang="pl-PL" sz="2000" b="1" dirty="0" smtClean="0">
                <a:latin typeface="+mj-lt"/>
                <a:cs typeface="Lucida Sans Unicode" pitchFamily="34" charset="0"/>
              </a:rPr>
              <a:t/>
            </a:r>
            <a:br>
              <a:rPr lang="pl-PL" altLang="pl-PL" sz="2000" b="1" dirty="0" smtClean="0">
                <a:latin typeface="+mj-lt"/>
                <a:cs typeface="Lucida Sans Unicode" pitchFamily="34" charset="0"/>
              </a:rPr>
            </a:br>
            <a:r>
              <a:rPr lang="pl-PL" altLang="pl-PL" sz="2000" dirty="0" smtClean="0">
                <a:latin typeface="+mj-lt"/>
                <a:cs typeface="Lucida Sans Unicode" pitchFamily="34" charset="0"/>
              </a:rPr>
              <a:t>wartość zamówienia jest = lub &gt; progi unijne </a:t>
            </a:r>
          </a:p>
          <a:p>
            <a:pPr>
              <a:lnSpc>
                <a:spcPct val="80000"/>
              </a:lnSpc>
              <a:buFont typeface="Wingdings" pitchFamily="2" charset="2"/>
              <a:buChar char="Ø"/>
            </a:pPr>
            <a:endParaRPr lang="en-GB" altLang="pl-PL" sz="1400" dirty="0" smtClean="0">
              <a:latin typeface="+mj-lt"/>
              <a:cs typeface="Lucida Sans Unicode" pitchFamily="34" charset="0"/>
            </a:endParaRPr>
          </a:p>
          <a:p>
            <a:pPr>
              <a:lnSpc>
                <a:spcPct val="80000"/>
              </a:lnSpc>
              <a:buFont typeface="Wingdings" pitchFamily="2" charset="2"/>
              <a:buChar char="Ø"/>
            </a:pPr>
            <a:r>
              <a:rPr lang="pl-PL" altLang="pl-PL" sz="2000" b="1" dirty="0" smtClean="0">
                <a:latin typeface="+mj-lt"/>
                <a:cs typeface="Lucida Sans Unicode" pitchFamily="34" charset="0"/>
              </a:rPr>
              <a:t>  </a:t>
            </a:r>
            <a:r>
              <a:rPr lang="en-GB" altLang="pl-PL" sz="2000" b="1" dirty="0" err="1" smtClean="0">
                <a:latin typeface="+mj-lt"/>
                <a:cs typeface="Lucida Sans Unicode" pitchFamily="34" charset="0"/>
              </a:rPr>
              <a:t>Regulamin</a:t>
            </a:r>
            <a:r>
              <a:rPr lang="en-GB" altLang="pl-PL" sz="2000" b="1" dirty="0" smtClean="0">
                <a:latin typeface="+mj-lt"/>
                <a:cs typeface="Lucida Sans Unicode" pitchFamily="34" charset="0"/>
              </a:rPr>
              <a:t> </a:t>
            </a:r>
            <a:r>
              <a:rPr lang="en-GB" altLang="pl-PL" sz="2000" b="1" dirty="0" err="1" smtClean="0">
                <a:latin typeface="+mj-lt"/>
                <a:cs typeface="Lucida Sans Unicode" pitchFamily="34" charset="0"/>
              </a:rPr>
              <a:t>pracy</a:t>
            </a:r>
            <a:r>
              <a:rPr lang="en-GB" altLang="pl-PL" sz="2000" b="1" dirty="0" smtClean="0">
                <a:latin typeface="+mj-lt"/>
                <a:cs typeface="Lucida Sans Unicode" pitchFamily="34" charset="0"/>
              </a:rPr>
              <a:t> </a:t>
            </a:r>
            <a:r>
              <a:rPr lang="en-GB" altLang="pl-PL" sz="2000" b="1" dirty="0" err="1" smtClean="0">
                <a:latin typeface="+mj-lt"/>
                <a:cs typeface="Lucida Sans Unicode" pitchFamily="34" charset="0"/>
              </a:rPr>
              <a:t>Komisji</a:t>
            </a:r>
            <a:r>
              <a:rPr lang="en-GB" altLang="pl-PL" sz="2000" b="1" dirty="0" smtClean="0">
                <a:latin typeface="+mj-lt"/>
                <a:cs typeface="Lucida Sans Unicode" pitchFamily="34" charset="0"/>
              </a:rPr>
              <a:t> </a:t>
            </a:r>
            <a:r>
              <a:rPr lang="pl-PL" altLang="pl-PL" sz="2000" b="1" dirty="0" smtClean="0">
                <a:latin typeface="+mj-lt"/>
                <a:cs typeface="Lucida Sans Unicode" pitchFamily="34" charset="0"/>
              </a:rPr>
              <a:t>: </a:t>
            </a:r>
            <a:r>
              <a:rPr lang="en-GB" altLang="pl-PL" sz="2000" dirty="0" err="1" smtClean="0">
                <a:latin typeface="+mj-lt"/>
                <a:cs typeface="Lucida Sans Unicode" pitchFamily="34" charset="0"/>
              </a:rPr>
              <a:t>dokument</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określaj</a:t>
            </a:r>
            <a:r>
              <a:rPr lang="pl-PL" altLang="pl-PL" sz="2000" dirty="0" smtClean="0">
                <a:latin typeface="+mj-lt"/>
                <a:cs typeface="Lucida Sans Unicode" pitchFamily="34" charset="0"/>
              </a:rPr>
              <a:t>ą</a:t>
            </a:r>
            <a:r>
              <a:rPr lang="en-GB" altLang="pl-PL" sz="2000" dirty="0" smtClean="0">
                <a:latin typeface="+mj-lt"/>
                <a:cs typeface="Lucida Sans Unicode" pitchFamily="34" charset="0"/>
              </a:rPr>
              <a:t>cy </a:t>
            </a:r>
            <a:r>
              <a:rPr lang="en-GB" altLang="pl-PL" sz="2000" dirty="0" err="1" smtClean="0">
                <a:latin typeface="+mj-lt"/>
                <a:cs typeface="Lucida Sans Unicode" pitchFamily="34" charset="0"/>
              </a:rPr>
              <a:t>organizację</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skład</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tryb</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pracy</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oraz</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zakres</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obowi</a:t>
            </a:r>
            <a:r>
              <a:rPr lang="pl-PL" altLang="pl-PL" sz="2000" dirty="0" smtClean="0">
                <a:latin typeface="+mj-lt"/>
                <a:cs typeface="Lucida Sans Unicode" pitchFamily="34" charset="0"/>
              </a:rPr>
              <a:t>ą</a:t>
            </a:r>
            <a:r>
              <a:rPr lang="en-GB" altLang="pl-PL" sz="2000" dirty="0" err="1" smtClean="0">
                <a:latin typeface="+mj-lt"/>
                <a:cs typeface="Lucida Sans Unicode" pitchFamily="34" charset="0"/>
              </a:rPr>
              <a:t>zków</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członków</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komisji</a:t>
            </a:r>
            <a:r>
              <a:rPr lang="en-GB" altLang="pl-PL" sz="2000" dirty="0" smtClean="0">
                <a:latin typeface="+mj-lt"/>
                <a:cs typeface="Lucida Sans Unicode" pitchFamily="34" charset="0"/>
              </a:rPr>
              <a:t> </a:t>
            </a:r>
            <a:r>
              <a:rPr lang="en-GB" altLang="pl-PL" sz="2000" dirty="0" err="1" smtClean="0">
                <a:latin typeface="+mj-lt"/>
                <a:cs typeface="Lucida Sans Unicode" pitchFamily="34" charset="0"/>
              </a:rPr>
              <a:t>przetargowej</a:t>
            </a:r>
            <a:r>
              <a:rPr lang="en-GB" altLang="pl-PL" sz="1600" dirty="0" smtClean="0">
                <a:latin typeface="+mj-lt"/>
                <a:cs typeface="Lucida Sans Unicode" pitchFamily="34" charset="0"/>
              </a:rPr>
              <a:t/>
            </a:r>
            <a:br>
              <a:rPr lang="en-GB" altLang="pl-PL" sz="1600" dirty="0" smtClean="0">
                <a:latin typeface="+mj-lt"/>
                <a:cs typeface="Lucida Sans Unicode" pitchFamily="34" charset="0"/>
              </a:rPr>
            </a:br>
            <a:endParaRPr lang="pl-PL" altLang="pl-PL" sz="1400" dirty="0" smtClean="0">
              <a:latin typeface="+mj-lt"/>
              <a:cs typeface="Lucida Sans Unicode" pitchFamily="34" charset="0"/>
            </a:endParaRPr>
          </a:p>
          <a:p>
            <a:pPr>
              <a:lnSpc>
                <a:spcPct val="80000"/>
              </a:lnSpc>
            </a:pPr>
            <a:r>
              <a:rPr lang="pl-PL" altLang="pl-PL" sz="2200" b="1" dirty="0" smtClean="0">
                <a:latin typeface="+mj-lt"/>
                <a:cs typeface="Lucida Sans Unicode" pitchFamily="34" charset="0"/>
              </a:rPr>
              <a:t>Art. 19 – 21 ustawy.</a:t>
            </a:r>
            <a:endParaRPr lang="en-GB" altLang="pl-PL" sz="2200" b="1" dirty="0">
              <a:latin typeface="+mj-lt"/>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54</a:t>
            </a:fld>
            <a:endParaRPr lang="pl-PL" altLang="pl-PL" dirty="0">
              <a:solidFill>
                <a:schemeClr val="accent3">
                  <a:lumMod val="75000"/>
                </a:schemeClr>
              </a:solidFill>
            </a:endParaRPr>
          </a:p>
        </p:txBody>
      </p:sp>
      <p:sp>
        <p:nvSpPr>
          <p:cNvPr id="7" name="TextBox 1"/>
          <p:cNvSpPr txBox="1"/>
          <p:nvPr/>
        </p:nvSpPr>
        <p:spPr>
          <a:xfrm>
            <a:off x="251520" y="719610"/>
            <a:ext cx="5112568" cy="933589"/>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KOMISJA PRZETARGOWA</a:t>
            </a:r>
          </a:p>
          <a:p>
            <a:endParaRPr lang="pl-PL" sz="2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772816"/>
            <a:ext cx="7632700" cy="4702826"/>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dirty="0" smtClean="0">
                <a:latin typeface="+mj-lt"/>
                <a:cs typeface="Lucida Sans Unicode" pitchFamily="34" charset="0"/>
              </a:rPr>
              <a:t>ZESPÓŁ OSÓB</a:t>
            </a:r>
            <a:r>
              <a:rPr lang="pl-PL" altLang="pl-PL" sz="2000" b="1" dirty="0" smtClean="0">
                <a:latin typeface="+mj-lt"/>
                <a:cs typeface="Lucida Sans Unicode" pitchFamily="34" charset="0"/>
              </a:rPr>
              <a:t/>
            </a:r>
            <a:br>
              <a:rPr lang="pl-PL" altLang="pl-PL" sz="2000" b="1" dirty="0" smtClean="0">
                <a:latin typeface="+mj-lt"/>
                <a:cs typeface="Lucida Sans Unicode" pitchFamily="34" charset="0"/>
              </a:rPr>
            </a:br>
            <a:r>
              <a:rPr lang="pl-PL" altLang="pl-PL" sz="1000" b="1" dirty="0" smtClean="0">
                <a:latin typeface="+mj-lt"/>
                <a:cs typeface="Lucida Sans Unicode" pitchFamily="34" charset="0"/>
              </a:rPr>
              <a:t/>
            </a:r>
            <a:br>
              <a:rPr lang="pl-PL" altLang="pl-PL" sz="1000" b="1" dirty="0" smtClean="0">
                <a:latin typeface="+mj-lt"/>
                <a:cs typeface="Lucida Sans Unicode" pitchFamily="34" charset="0"/>
              </a:rPr>
            </a:br>
            <a:r>
              <a:rPr lang="pl-PL" altLang="pl-PL" sz="2000" dirty="0" smtClean="0">
                <a:latin typeface="+mj-lt"/>
                <a:cs typeface="Lucida Sans Unicode" pitchFamily="34" charset="0"/>
              </a:rPr>
              <a:t>- powoływany do sprawowania nadzoru nad realizacją udzielonego zamówienia, </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r>
            <a:br>
              <a:rPr lang="pl-PL" altLang="pl-PL" sz="1000" dirty="0" smtClean="0">
                <a:latin typeface="+mj-lt"/>
                <a:cs typeface="Lucida Sans Unicode" pitchFamily="34" charset="0"/>
              </a:rPr>
            </a:br>
            <a:r>
              <a:rPr lang="pl-PL" altLang="pl-PL" sz="2000" dirty="0" smtClean="0">
                <a:latin typeface="+mj-lt"/>
                <a:cs typeface="Lucida Sans Unicode" pitchFamily="34" charset="0"/>
              </a:rPr>
              <a:t>- zespół osób musi być powołany w przypadku zamówienia na roboty budowlane lub usługi, którego wartość jest równa lub przekracza wyrażoną w złotych równowartość 1000 000 euro,</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r>
            <a:br>
              <a:rPr lang="pl-PL" altLang="pl-PL" sz="1000" dirty="0" smtClean="0">
                <a:latin typeface="+mj-lt"/>
                <a:cs typeface="Lucida Sans Unicode" pitchFamily="34" charset="0"/>
              </a:rPr>
            </a:br>
            <a:r>
              <a:rPr lang="pl-PL" altLang="pl-PL" sz="2000" dirty="0" smtClean="0">
                <a:latin typeface="+mj-lt"/>
                <a:cs typeface="Lucida Sans Unicode" pitchFamily="34" charset="0"/>
              </a:rPr>
              <a:t>- zespół jest powoływany dla jednego lub więcej powiązanych ze sobą zamówień,</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r>
            <a:br>
              <a:rPr lang="pl-PL" altLang="pl-PL" sz="1000" dirty="0" smtClean="0">
                <a:latin typeface="+mj-lt"/>
                <a:cs typeface="Lucida Sans Unicode" pitchFamily="34" charset="0"/>
              </a:rPr>
            </a:br>
            <a:r>
              <a:rPr lang="pl-PL" altLang="pl-PL" sz="2000" dirty="0" smtClean="0">
                <a:latin typeface="+mj-lt"/>
                <a:cs typeface="Lucida Sans Unicode" pitchFamily="34" charset="0"/>
              </a:rPr>
              <a:t>- co najmniej 2 osoby (dwóch członków zespołu) jest powoływanych do komisji przetargowej – sugeruje to, że zespół osób musi zostać powołany przed powołaniem (albo równocześnie) komisji przetargowej,</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r>
            <a:br>
              <a:rPr lang="pl-PL" altLang="pl-PL" sz="1000" dirty="0" smtClean="0">
                <a:latin typeface="+mj-lt"/>
                <a:cs typeface="Lucida Sans Unicode" pitchFamily="34" charset="0"/>
              </a:rPr>
            </a:br>
            <a:r>
              <a:rPr lang="pl-PL" altLang="pl-PL" sz="2000" dirty="0" smtClean="0">
                <a:latin typeface="+mj-lt"/>
                <a:cs typeface="Lucida Sans Unicode" pitchFamily="34" charset="0"/>
              </a:rPr>
              <a:t>- wyjątek: zespołu osób nie powołuje się, jeżeli zamawiający w inny sposób zapewnia udział co najmniej dwóch członków komisji przetargowej, w nadzorze nad realizacją udzielonego zamówienia</a:t>
            </a:r>
            <a:r>
              <a:rPr lang="pl-PL" altLang="pl-PL" sz="2000" b="1" dirty="0" smtClean="0">
                <a:cs typeface="Lucida Sans Unicode" pitchFamily="34" charset="0"/>
              </a:rPr>
              <a:t/>
            </a:r>
            <a:br>
              <a:rPr lang="pl-PL" altLang="pl-PL" sz="2000" b="1" dirty="0" smtClean="0">
                <a:cs typeface="Lucida Sans Unicode" pitchFamily="34" charset="0"/>
              </a:rPr>
            </a:br>
            <a:endParaRPr lang="pl-PL" altLang="pl-PL" sz="1000" b="1" dirty="0" smtClean="0">
              <a:cs typeface="Lucida Sans Unicode" pitchFamily="34" charset="0"/>
            </a:endParaRPr>
          </a:p>
          <a:p>
            <a:pPr>
              <a:lnSpc>
                <a:spcPct val="80000"/>
              </a:lnSpc>
              <a:buClr>
                <a:srgbClr val="A50021"/>
              </a:buClr>
            </a:pPr>
            <a:r>
              <a:rPr lang="pl-PL" altLang="pl-PL" sz="2000" b="1" dirty="0" smtClean="0">
                <a:cs typeface="Lucida Sans Unicode" pitchFamily="34" charset="0"/>
              </a:rPr>
              <a:t>(art. 20a ustawy </a:t>
            </a:r>
            <a:r>
              <a:rPr lang="pl-PL" altLang="pl-PL" sz="2000" b="1" dirty="0" err="1" smtClean="0">
                <a:cs typeface="Lucida Sans Unicode" pitchFamily="34" charset="0"/>
              </a:rPr>
              <a:t>pzp</a:t>
            </a:r>
            <a:r>
              <a:rPr lang="pl-PL" altLang="pl-PL" sz="2000" b="1" dirty="0" smtClean="0">
                <a:cs typeface="Lucida Sans Unicode" pitchFamily="34" charset="0"/>
              </a:rPr>
              <a:t>)</a:t>
            </a:r>
            <a:endParaRPr lang="pl-PL" altLang="pl-PL" sz="2000" b="1" dirty="0">
              <a:latin typeface="+mj-lt"/>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55</a:t>
            </a:fld>
            <a:endParaRPr lang="pl-PL" altLang="pl-PL" dirty="0">
              <a:solidFill>
                <a:schemeClr val="accent3">
                  <a:lumMod val="75000"/>
                </a:schemeClr>
              </a:solidFill>
            </a:endParaRPr>
          </a:p>
        </p:txBody>
      </p:sp>
      <p:sp>
        <p:nvSpPr>
          <p:cNvPr id="7" name="TextBox 1"/>
          <p:cNvSpPr txBox="1"/>
          <p:nvPr/>
        </p:nvSpPr>
        <p:spPr>
          <a:xfrm>
            <a:off x="251520" y="719610"/>
            <a:ext cx="5112568" cy="954107"/>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ZESPÓŁ OSÓB</a:t>
            </a:r>
          </a:p>
          <a:p>
            <a:endParaRPr lang="pl-PL" sz="2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632700" cy="3890296"/>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endParaRPr lang="pl-PL" sz="2200" b="1" u="sng" dirty="0" smtClean="0">
              <a:latin typeface="+mj-lt"/>
              <a:cs typeface="Lucida Sans Unicode" pitchFamily="34" charset="0"/>
            </a:endParaRPr>
          </a:p>
          <a:p>
            <a:pPr marL="107950">
              <a:lnSpc>
                <a:spcPct val="80000"/>
              </a:lnSpc>
              <a:buClr>
                <a:srgbClr val="A50021"/>
              </a:buClr>
              <a:defRPr/>
            </a:pPr>
            <a:r>
              <a:rPr lang="pl-PL" sz="2400" b="1" u="sng" dirty="0" smtClean="0">
                <a:latin typeface="+mj-lt"/>
                <a:cs typeface="Lucida Sans Unicode" pitchFamily="34" charset="0"/>
              </a:rPr>
              <a:t>I Etap: </a:t>
            </a:r>
            <a:r>
              <a:rPr lang="pl-PL" sz="2200" b="1" u="sng" dirty="0" smtClean="0">
                <a:latin typeface="+mj-lt"/>
                <a:cs typeface="Lucida Sans Unicode" pitchFamily="34" charset="0"/>
              </a:rPr>
              <a:t/>
            </a:r>
            <a:br>
              <a:rPr lang="pl-PL" sz="2200" b="1" u="sng" dirty="0" smtClean="0">
                <a:latin typeface="+mj-lt"/>
                <a:cs typeface="Lucida Sans Unicode" pitchFamily="34" charset="0"/>
              </a:rPr>
            </a:br>
            <a:r>
              <a:rPr lang="pl-PL" sz="2000" b="1" u="sng" dirty="0" smtClean="0">
                <a:latin typeface="+mj-lt"/>
                <a:cs typeface="Lucida Sans Unicode" pitchFamily="34" charset="0"/>
              </a:rPr>
              <a:t/>
            </a:r>
            <a:br>
              <a:rPr lang="pl-PL" sz="2000" b="1" u="sng" dirty="0" smtClean="0">
                <a:latin typeface="+mj-lt"/>
                <a:cs typeface="Lucida Sans Unicode" pitchFamily="34" charset="0"/>
              </a:rPr>
            </a:br>
            <a:r>
              <a:rPr lang="pl-PL" sz="2400" b="1" u="sng" dirty="0" smtClean="0">
                <a:latin typeface="+mj-lt"/>
                <a:cs typeface="Lucida Sans Unicode" pitchFamily="34" charset="0"/>
              </a:rPr>
              <a:t>Przygotowanie postępowania o udzielenie zamówienia:</a:t>
            </a:r>
            <a:r>
              <a:rPr lang="pl-PL" sz="2000" b="1" u="sng" dirty="0" smtClean="0">
                <a:latin typeface="+mj-lt"/>
                <a:cs typeface="Lucida Sans Unicode" pitchFamily="34" charset="0"/>
              </a:rPr>
              <a:t/>
            </a:r>
            <a:br>
              <a:rPr lang="pl-PL" sz="2000" b="1" u="sng" dirty="0" smtClean="0">
                <a:latin typeface="+mj-lt"/>
                <a:cs typeface="Lucida Sans Unicode" pitchFamily="34" charset="0"/>
              </a:rPr>
            </a:br>
            <a:r>
              <a:rPr lang="pl-PL" sz="1000" b="1" u="sng" dirty="0" smtClean="0">
                <a:latin typeface="+mj-lt"/>
                <a:cs typeface="Lucida Sans Unicode" pitchFamily="34" charset="0"/>
              </a:rPr>
              <a:t/>
            </a:r>
            <a:br>
              <a:rPr lang="pl-PL" sz="1000" b="1" u="sng" dirty="0" smtClean="0">
                <a:latin typeface="+mj-lt"/>
                <a:cs typeface="Lucida Sans Unicode" pitchFamily="34" charset="0"/>
              </a:rPr>
            </a:br>
            <a:r>
              <a:rPr lang="pl-PL" sz="1000" b="1" u="sng" dirty="0" smtClean="0">
                <a:latin typeface="+mj-lt"/>
                <a:cs typeface="Lucida Sans Unicode" pitchFamily="34" charset="0"/>
              </a:rPr>
              <a:t/>
            </a:r>
            <a:br>
              <a:rPr lang="pl-PL" sz="1000" b="1" u="sng" dirty="0" smtClean="0">
                <a:latin typeface="+mj-lt"/>
                <a:cs typeface="Lucida Sans Unicode" pitchFamily="34" charset="0"/>
              </a:rPr>
            </a:br>
            <a:r>
              <a:rPr lang="pl-PL" sz="2000" dirty="0" smtClean="0">
                <a:latin typeface="+mj-lt"/>
                <a:cs typeface="Lucida Sans Unicode" pitchFamily="34" charset="0"/>
              </a:rPr>
              <a:t>1) określenie przedmiotu zamówienia – co chcę kupić/zlecić;</a:t>
            </a:r>
            <a:br>
              <a:rPr lang="pl-PL" sz="2000" dirty="0" smtClean="0">
                <a:latin typeface="+mj-lt"/>
                <a:cs typeface="Lucida Sans Unicode" pitchFamily="34" charset="0"/>
              </a:rPr>
            </a:br>
            <a:r>
              <a:rPr lang="pl-PL" sz="1000" dirty="0" smtClean="0">
                <a:latin typeface="+mj-lt"/>
                <a:cs typeface="Lucida Sans Unicode" pitchFamily="34" charset="0"/>
              </a:rPr>
              <a:t/>
            </a:r>
            <a:br>
              <a:rPr lang="pl-PL" sz="1000" dirty="0" smtClean="0">
                <a:latin typeface="+mj-lt"/>
                <a:cs typeface="Lucida Sans Unicode" pitchFamily="34" charset="0"/>
              </a:rPr>
            </a:br>
            <a:r>
              <a:rPr lang="pl-PL" sz="2000" dirty="0" smtClean="0">
                <a:latin typeface="+mj-lt"/>
                <a:cs typeface="Lucida Sans Unicode" pitchFamily="34" charset="0"/>
              </a:rPr>
              <a:t>2) oszacowanie wartości zamówienia – ile mnie to będzie kosztować;</a:t>
            </a:r>
            <a:br>
              <a:rPr lang="pl-PL" sz="2000" dirty="0" smtClean="0">
                <a:latin typeface="+mj-lt"/>
                <a:cs typeface="Lucida Sans Unicode" pitchFamily="34" charset="0"/>
              </a:rPr>
            </a:br>
            <a:r>
              <a:rPr lang="pl-PL" sz="1000" dirty="0" smtClean="0">
                <a:latin typeface="+mj-lt"/>
                <a:cs typeface="Lucida Sans Unicode" pitchFamily="34" charset="0"/>
              </a:rPr>
              <a:t/>
            </a:r>
            <a:br>
              <a:rPr lang="pl-PL" sz="1000" dirty="0" smtClean="0">
                <a:latin typeface="+mj-lt"/>
                <a:cs typeface="Lucida Sans Unicode" pitchFamily="34" charset="0"/>
              </a:rPr>
            </a:br>
            <a:r>
              <a:rPr lang="pl-PL" sz="2000" dirty="0" smtClean="0">
                <a:latin typeface="+mj-lt"/>
                <a:cs typeface="Lucida Sans Unicode" pitchFamily="34" charset="0"/>
              </a:rPr>
              <a:t>3) ujęcie zamówienia w budżecie/planie finansowym;</a:t>
            </a:r>
            <a:br>
              <a:rPr lang="pl-PL" sz="2000" dirty="0" smtClean="0">
                <a:latin typeface="+mj-lt"/>
                <a:cs typeface="Lucida Sans Unicode" pitchFamily="34" charset="0"/>
              </a:rPr>
            </a:br>
            <a:r>
              <a:rPr lang="pl-PL" sz="1000" dirty="0" smtClean="0">
                <a:latin typeface="+mj-lt"/>
                <a:cs typeface="Lucida Sans Unicode" pitchFamily="34" charset="0"/>
              </a:rPr>
              <a:t/>
            </a:r>
            <a:br>
              <a:rPr lang="pl-PL" sz="1000" dirty="0" smtClean="0">
                <a:latin typeface="+mj-lt"/>
                <a:cs typeface="Lucida Sans Unicode" pitchFamily="34" charset="0"/>
              </a:rPr>
            </a:br>
            <a:r>
              <a:rPr lang="pl-PL" sz="2000" dirty="0" smtClean="0">
                <a:latin typeface="+mj-lt"/>
                <a:cs typeface="Lucida Sans Unicode" pitchFamily="34" charset="0"/>
              </a:rPr>
              <a:t>4) wybór procedury - trybu udzielenia zamówienia publicznego zgodnie </a:t>
            </a:r>
            <a:br>
              <a:rPr lang="pl-PL" sz="2000" dirty="0" smtClean="0">
                <a:latin typeface="+mj-lt"/>
                <a:cs typeface="Lucida Sans Unicode" pitchFamily="34" charset="0"/>
              </a:rPr>
            </a:br>
            <a:r>
              <a:rPr lang="pl-PL" sz="2000" dirty="0" smtClean="0">
                <a:latin typeface="+mj-lt"/>
                <a:cs typeface="Lucida Sans Unicode" pitchFamily="34" charset="0"/>
              </a:rPr>
              <a:t>z ustawą albo porównanie ofert do 30 000 euro; </a:t>
            </a:r>
            <a:br>
              <a:rPr lang="pl-PL" sz="2000" dirty="0" smtClean="0">
                <a:latin typeface="+mj-lt"/>
                <a:cs typeface="Lucida Sans Unicode" pitchFamily="34" charset="0"/>
              </a:rPr>
            </a:br>
            <a:r>
              <a:rPr lang="pl-PL" sz="1000" dirty="0" smtClean="0">
                <a:latin typeface="+mj-lt"/>
                <a:cs typeface="Lucida Sans Unicode" pitchFamily="34" charset="0"/>
              </a:rPr>
              <a:t/>
            </a:r>
            <a:br>
              <a:rPr lang="pl-PL" sz="1000" dirty="0" smtClean="0">
                <a:latin typeface="+mj-lt"/>
                <a:cs typeface="Lucida Sans Unicode" pitchFamily="34" charset="0"/>
              </a:rPr>
            </a:br>
            <a:r>
              <a:rPr lang="pl-PL" sz="2000" dirty="0" smtClean="0">
                <a:latin typeface="+mj-lt"/>
                <a:cs typeface="Lucida Sans Unicode" pitchFamily="34" charset="0"/>
              </a:rPr>
              <a:t>5) opracowanie SIWZ – specyfikacji istotnych warunków zamówienia lub innego dokumentu np. zaproszenia do udziału w postępowaniu zamiast SIWZ (do 30 000 euro może to być np. zapytanie ofertowe).</a:t>
            </a:r>
            <a:endParaRPr lang="pl-PL" sz="2000" b="1" u="sng" dirty="0">
              <a:latin typeface="+mj-lt"/>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56</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SCHEMAT PROCEDURY ZAMÓWIENIOWEJ</a:t>
            </a: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132856"/>
            <a:ext cx="7632700" cy="4038029"/>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b="1" dirty="0" smtClean="0">
                <a:latin typeface="+mj-lt"/>
                <a:ea typeface="Arial Unicode MS" pitchFamily="34" charset="-128"/>
                <a:cs typeface="Lucida Sans Unicode" pitchFamily="34" charset="0"/>
              </a:rPr>
              <a:t>⇨</a:t>
            </a:r>
            <a:r>
              <a:rPr lang="pl-PL" altLang="pl-PL" sz="2000" b="1" dirty="0" smtClean="0">
                <a:latin typeface="+mj-lt"/>
                <a:cs typeface="Lucida Sans Unicode" pitchFamily="34" charset="0"/>
              </a:rPr>
              <a:t> </a:t>
            </a:r>
            <a:r>
              <a:rPr lang="pl-PL" altLang="pl-PL" sz="2000" dirty="0" smtClean="0">
                <a:latin typeface="+mj-lt"/>
                <a:cs typeface="Lucida Sans Unicode" pitchFamily="34" charset="0"/>
              </a:rPr>
              <a:t>obowiązkowe sporządzanie i zamieszczenie na stronie internetowej </a:t>
            </a:r>
            <a:r>
              <a:rPr lang="pl-PL" altLang="pl-PL" sz="2000" b="1" u="sng" dirty="0" smtClean="0">
                <a:latin typeface="+mj-lt"/>
                <a:cs typeface="Lucida Sans Unicode" pitchFamily="34" charset="0"/>
              </a:rPr>
              <a:t>planów postępowań </a:t>
            </a:r>
            <a:r>
              <a:rPr lang="pl-PL" altLang="pl-PL" sz="2000" dirty="0" smtClean="0">
                <a:latin typeface="+mj-lt"/>
                <a:cs typeface="Lucida Sans Unicode" pitchFamily="34" charset="0"/>
              </a:rPr>
              <a:t>o udzielenie zamówień publicznych (w terminie 30 dni od dnia przyjęcia budżetu lub planu finansowego przez uprawniony organ) - dotyczy zamawiających z art. 3 ust. 1 </a:t>
            </a:r>
            <a:r>
              <a:rPr lang="pl-PL" altLang="pl-PL" sz="2000" dirty="0" err="1" smtClean="0">
                <a:latin typeface="+mj-lt"/>
                <a:cs typeface="Lucida Sans Unicode" pitchFamily="34" charset="0"/>
              </a:rPr>
              <a:t>pkt</a:t>
            </a:r>
            <a:r>
              <a:rPr lang="pl-PL" altLang="pl-PL" sz="2000" dirty="0" smtClean="0">
                <a:latin typeface="+mj-lt"/>
                <a:cs typeface="Lucida Sans Unicode" pitchFamily="34" charset="0"/>
              </a:rPr>
              <a:t> 1-2 </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r>
            <a:br>
              <a:rPr lang="pl-PL" altLang="pl-PL" sz="1000" dirty="0" smtClean="0">
                <a:latin typeface="+mj-lt"/>
                <a:cs typeface="Lucida Sans Unicode" pitchFamily="34" charset="0"/>
              </a:rPr>
            </a:br>
            <a:r>
              <a:rPr lang="pl-PL" altLang="pl-PL" sz="2000" b="1" dirty="0" smtClean="0">
                <a:latin typeface="+mj-lt"/>
                <a:ea typeface="Arial Unicode MS" pitchFamily="34" charset="-128"/>
                <a:cs typeface="Lucida Sans Unicode" pitchFamily="34" charset="0"/>
              </a:rPr>
              <a:t>⇨</a:t>
            </a:r>
            <a:r>
              <a:rPr lang="pl-PL" altLang="pl-PL" sz="2000" dirty="0" smtClean="0">
                <a:latin typeface="+mj-lt"/>
                <a:cs typeface="Lucida Sans Unicode" pitchFamily="34" charset="0"/>
              </a:rPr>
              <a:t> plan postępowań zawiera w szczególności informacje dotyczące:</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r>
            <a:br>
              <a:rPr lang="pl-PL" altLang="pl-PL" sz="1000" dirty="0" smtClean="0">
                <a:latin typeface="+mj-lt"/>
                <a:cs typeface="Lucida Sans Unicode" pitchFamily="34" charset="0"/>
              </a:rPr>
            </a:br>
            <a:r>
              <a:rPr lang="pl-PL" altLang="pl-PL" sz="2000" dirty="0" smtClean="0">
                <a:latin typeface="+mj-lt"/>
                <a:cs typeface="Lucida Sans Unicode" pitchFamily="34" charset="0"/>
              </a:rPr>
              <a:t>	1) przedmiotu zamówienia;</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t>
            </a:r>
            <a:r>
              <a:rPr lang="pl-PL" altLang="pl-PL" sz="2000" dirty="0" smtClean="0">
                <a:latin typeface="+mj-lt"/>
                <a:cs typeface="Lucida Sans Unicode" pitchFamily="34" charset="0"/>
              </a:rPr>
              <a:t/>
            </a:r>
            <a:br>
              <a:rPr lang="pl-PL" altLang="pl-PL" sz="2000" dirty="0" smtClean="0">
                <a:latin typeface="+mj-lt"/>
                <a:cs typeface="Lucida Sans Unicode" pitchFamily="34" charset="0"/>
              </a:rPr>
            </a:br>
            <a:r>
              <a:rPr lang="pl-PL" altLang="pl-PL" sz="2000" dirty="0" smtClean="0">
                <a:latin typeface="+mj-lt"/>
                <a:cs typeface="Lucida Sans Unicode" pitchFamily="34" charset="0"/>
              </a:rPr>
              <a:t>	2) rodzaju zamówienia według podziału na roboty 	budowlane, dostawy lub usługi;</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t>
            </a:r>
            <a:r>
              <a:rPr lang="pl-PL" altLang="pl-PL" sz="2000" dirty="0" smtClean="0">
                <a:latin typeface="+mj-lt"/>
                <a:cs typeface="Lucida Sans Unicode" pitchFamily="34" charset="0"/>
              </a:rPr>
              <a:t/>
            </a:r>
            <a:br>
              <a:rPr lang="pl-PL" altLang="pl-PL" sz="2000" dirty="0" smtClean="0">
                <a:latin typeface="+mj-lt"/>
                <a:cs typeface="Lucida Sans Unicode" pitchFamily="34" charset="0"/>
              </a:rPr>
            </a:br>
            <a:r>
              <a:rPr lang="pl-PL" altLang="pl-PL" sz="2000" dirty="0" smtClean="0">
                <a:latin typeface="+mj-lt"/>
                <a:cs typeface="Lucida Sans Unicode" pitchFamily="34" charset="0"/>
              </a:rPr>
              <a:t>	3) przewidywanego trybu lub innej procedury udzielenia 	zamówienia;</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t>
            </a:r>
            <a:r>
              <a:rPr lang="pl-PL" altLang="pl-PL" sz="2000" dirty="0" smtClean="0">
                <a:latin typeface="+mj-lt"/>
                <a:cs typeface="Lucida Sans Unicode" pitchFamily="34" charset="0"/>
              </a:rPr>
              <a:t/>
            </a:r>
            <a:br>
              <a:rPr lang="pl-PL" altLang="pl-PL" sz="2000" dirty="0" smtClean="0">
                <a:latin typeface="+mj-lt"/>
                <a:cs typeface="Lucida Sans Unicode" pitchFamily="34" charset="0"/>
              </a:rPr>
            </a:br>
            <a:r>
              <a:rPr lang="pl-PL" altLang="pl-PL" sz="2000" dirty="0" smtClean="0">
                <a:latin typeface="+mj-lt"/>
                <a:cs typeface="Lucida Sans Unicode" pitchFamily="34" charset="0"/>
              </a:rPr>
              <a:t>	4) orientacyjnej wartości zamówienia;</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t>
            </a:r>
            <a:br>
              <a:rPr lang="pl-PL" altLang="pl-PL" sz="1000" dirty="0" smtClean="0">
                <a:latin typeface="+mj-lt"/>
                <a:cs typeface="Lucida Sans Unicode" pitchFamily="34" charset="0"/>
              </a:rPr>
            </a:br>
            <a:r>
              <a:rPr lang="pl-PL" altLang="pl-PL" sz="2000" dirty="0" smtClean="0">
                <a:latin typeface="+mj-lt"/>
                <a:cs typeface="Lucida Sans Unicode" pitchFamily="34" charset="0"/>
              </a:rPr>
              <a:t>	5) przewidywanego terminu wszczęcia postępowania w ujęcie 	kwartalnym lub miesięcznym</a:t>
            </a:r>
            <a:endParaRPr lang="pl-PL" altLang="pl-PL" sz="2000" dirty="0">
              <a:latin typeface="+mj-lt"/>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57</a:t>
            </a:fld>
            <a:endParaRPr lang="pl-PL" altLang="pl-PL" dirty="0">
              <a:solidFill>
                <a:schemeClr val="accent3">
                  <a:lumMod val="75000"/>
                </a:schemeClr>
              </a:solidFill>
            </a:endParaRPr>
          </a:p>
        </p:txBody>
      </p:sp>
      <p:sp>
        <p:nvSpPr>
          <p:cNvPr id="7" name="TextBox 1"/>
          <p:cNvSpPr txBox="1"/>
          <p:nvPr/>
        </p:nvSpPr>
        <p:spPr>
          <a:xfrm>
            <a:off x="251520" y="719610"/>
            <a:ext cx="5112568" cy="1261884"/>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PLANY POSTĘPOWAŃ O UDZIELENIE ZAMÓWIENIA PUBLICZNEGO</a:t>
            </a:r>
          </a:p>
          <a:p>
            <a:endParaRPr lang="pl-PL" sz="2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132856"/>
            <a:ext cx="7632700" cy="406265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88950" indent="-381000">
              <a:lnSpc>
                <a:spcPct val="80000"/>
              </a:lnSpc>
              <a:buFont typeface="Wingdings" pitchFamily="2" charset="2"/>
              <a:buChar char="Ø"/>
              <a:defRPr/>
            </a:pPr>
            <a:r>
              <a:rPr lang="pl-PL" altLang="pl-PL" sz="2400" b="1" dirty="0" smtClean="0">
                <a:latin typeface="+mj-lt"/>
                <a:cs typeface="Lucida Sans Unicode" pitchFamily="34" charset="0"/>
              </a:rPr>
              <a:t>OPIS PRZEDMIOTU ZAMÓWIENIA</a:t>
            </a:r>
            <a:r>
              <a:rPr lang="pl-PL" altLang="pl-PL" sz="2000" b="1" dirty="0" smtClean="0">
                <a:latin typeface="+mj-lt"/>
                <a:cs typeface="Lucida Sans Unicode" pitchFamily="34" charset="0"/>
              </a:rPr>
              <a:t/>
            </a:r>
            <a:br>
              <a:rPr lang="pl-PL" altLang="pl-PL" sz="2000" b="1" dirty="0" smtClean="0">
                <a:latin typeface="+mj-lt"/>
                <a:cs typeface="Lucida Sans Unicode" pitchFamily="34" charset="0"/>
              </a:rPr>
            </a:br>
            <a:endParaRPr lang="pl-PL" altLang="pl-PL" sz="2000" b="1" dirty="0" smtClean="0">
              <a:latin typeface="+mj-lt"/>
              <a:cs typeface="Lucida Sans Unicode" pitchFamily="34" charset="0"/>
            </a:endParaRPr>
          </a:p>
          <a:p>
            <a:pPr marL="107950">
              <a:lnSpc>
                <a:spcPct val="80000"/>
              </a:lnSpc>
              <a:defRPr/>
            </a:pPr>
            <a:endParaRPr lang="pl-PL" altLang="pl-PL" sz="2000" b="1" u="sng" dirty="0" smtClean="0">
              <a:latin typeface="+mj-lt"/>
              <a:cs typeface="Lucida Sans Unicode" pitchFamily="34" charset="0"/>
            </a:endParaRPr>
          </a:p>
          <a:p>
            <a:pPr marL="488950" indent="-381000">
              <a:lnSpc>
                <a:spcPct val="80000"/>
              </a:lnSpc>
              <a:defRPr/>
            </a:pPr>
            <a:r>
              <a:rPr lang="pl-PL" altLang="pl-PL" sz="2000" b="1" u="sng" dirty="0" smtClean="0">
                <a:latin typeface="+mj-lt"/>
                <a:cs typeface="Lucida Sans Unicode" pitchFamily="34" charset="0"/>
              </a:rPr>
              <a:t>Przepisy pozytywne </a:t>
            </a:r>
            <a:r>
              <a:rPr lang="pl-PL" altLang="pl-PL" sz="2000" dirty="0" smtClean="0">
                <a:latin typeface="+mj-lt"/>
                <a:cs typeface="Lucida Sans Unicode" pitchFamily="34" charset="0"/>
              </a:rPr>
              <a:t>– określają, w jaki sposób zamawiający </a:t>
            </a:r>
            <a:br>
              <a:rPr lang="pl-PL" altLang="pl-PL" sz="2000" dirty="0" smtClean="0">
                <a:latin typeface="+mj-lt"/>
                <a:cs typeface="Lucida Sans Unicode" pitchFamily="34" charset="0"/>
              </a:rPr>
            </a:br>
            <a:r>
              <a:rPr lang="pl-PL" altLang="pl-PL" sz="2000" dirty="0" smtClean="0">
                <a:latin typeface="+mj-lt"/>
                <a:cs typeface="Lucida Sans Unicode" pitchFamily="34" charset="0"/>
              </a:rPr>
              <a:t>powinien opisać przedmiot zamówienia </a:t>
            </a:r>
            <a:br>
              <a:rPr lang="pl-PL" altLang="pl-PL" sz="2000" dirty="0" smtClean="0">
                <a:latin typeface="+mj-lt"/>
                <a:cs typeface="Lucida Sans Unicode" pitchFamily="34" charset="0"/>
              </a:rPr>
            </a:br>
            <a:r>
              <a:rPr lang="pl-PL" altLang="pl-PL" sz="2000" dirty="0" smtClean="0">
                <a:latin typeface="+mj-lt"/>
                <a:cs typeface="Lucida Sans Unicode" pitchFamily="34" charset="0"/>
              </a:rPr>
              <a:t>(prawo ale zarazem obowiązek zamawiającego)</a:t>
            </a:r>
          </a:p>
          <a:p>
            <a:pPr marL="488950" indent="-381000">
              <a:lnSpc>
                <a:spcPct val="80000"/>
              </a:lnSpc>
              <a:defRPr/>
            </a:pPr>
            <a:endParaRPr lang="pl-PL" altLang="pl-PL" sz="2000" u="sng" dirty="0" smtClean="0">
              <a:latin typeface="+mj-lt"/>
              <a:cs typeface="Lucida Sans Unicode" pitchFamily="34" charset="0"/>
            </a:endParaRPr>
          </a:p>
          <a:p>
            <a:pPr marL="488950" indent="-381000">
              <a:lnSpc>
                <a:spcPct val="80000"/>
              </a:lnSpc>
              <a:defRPr/>
            </a:pPr>
            <a:r>
              <a:rPr lang="pl-PL" altLang="pl-PL" sz="2000" b="1" u="sng" dirty="0" smtClean="0">
                <a:latin typeface="+mj-lt"/>
                <a:cs typeface="Lucida Sans Unicode" pitchFamily="34" charset="0"/>
              </a:rPr>
              <a:t>Przepisy negatywne </a:t>
            </a:r>
            <a:r>
              <a:rPr lang="pl-PL" altLang="pl-PL" sz="2000" dirty="0" smtClean="0">
                <a:latin typeface="+mj-lt"/>
                <a:cs typeface="Lucida Sans Unicode" pitchFamily="34" charset="0"/>
              </a:rPr>
              <a:t>– stanowią zakaz dokonywania opisu w sposób, który mógłby utrudniać uczciwą konkurencję. </a:t>
            </a:r>
            <a:br>
              <a:rPr lang="pl-PL" altLang="pl-PL" sz="2000" dirty="0" smtClean="0">
                <a:latin typeface="+mj-lt"/>
                <a:cs typeface="Lucida Sans Unicode" pitchFamily="34" charset="0"/>
              </a:rPr>
            </a:br>
            <a:endParaRPr lang="pl-PL" altLang="pl-PL" sz="2000" dirty="0" smtClean="0">
              <a:latin typeface="+mj-lt"/>
              <a:cs typeface="Lucida Sans Unicode" pitchFamily="34" charset="0"/>
            </a:endParaRPr>
          </a:p>
          <a:p>
            <a:pPr marL="488950" indent="-381000">
              <a:lnSpc>
                <a:spcPct val="80000"/>
              </a:lnSpc>
              <a:defRPr/>
            </a:pPr>
            <a:r>
              <a:rPr lang="pl-PL" altLang="pl-PL" sz="2000" b="1" dirty="0" smtClean="0">
                <a:latin typeface="+mj-lt"/>
                <a:cs typeface="Lucida Sans Unicode" pitchFamily="34" charset="0"/>
              </a:rPr>
              <a:t>Przy dokonywaniu opisu przedmiotu zamówienia (OPZ) należy kierować się podstawowymi </a:t>
            </a:r>
            <a:r>
              <a:rPr lang="pl-PL" altLang="pl-PL" sz="2000" b="1" u="sng" dirty="0" smtClean="0">
                <a:latin typeface="+mj-lt"/>
                <a:cs typeface="Lucida Sans Unicode" pitchFamily="34" charset="0"/>
              </a:rPr>
              <a:t>zasadami udzielania zamówień</a:t>
            </a:r>
            <a:r>
              <a:rPr lang="pl-PL" altLang="pl-PL" sz="2000" b="1" dirty="0" smtClean="0">
                <a:latin typeface="+mj-lt"/>
                <a:cs typeface="Lucida Sans Unicode" pitchFamily="34" charset="0"/>
              </a:rPr>
              <a:t>: </a:t>
            </a:r>
          </a:p>
          <a:p>
            <a:pPr marL="488950" indent="-381000">
              <a:lnSpc>
                <a:spcPct val="80000"/>
              </a:lnSpc>
              <a:defRPr/>
            </a:pPr>
            <a:r>
              <a:rPr lang="pl-PL" altLang="pl-PL" sz="2000" dirty="0" smtClean="0">
                <a:latin typeface="+mj-lt"/>
                <a:cs typeface="Lucida Sans Unicode" pitchFamily="34" charset="0"/>
              </a:rPr>
              <a:t>- równe traktowanie wykonawców,</a:t>
            </a:r>
          </a:p>
          <a:p>
            <a:pPr marL="488950" indent="-381000">
              <a:lnSpc>
                <a:spcPct val="80000"/>
              </a:lnSpc>
              <a:defRPr/>
            </a:pPr>
            <a:r>
              <a:rPr lang="pl-PL" altLang="pl-PL" sz="2000" dirty="0" smtClean="0">
                <a:latin typeface="+mj-lt"/>
                <a:cs typeface="Lucida Sans Unicode" pitchFamily="34" charset="0"/>
              </a:rPr>
              <a:t>- uczciwa konkurencja,</a:t>
            </a:r>
          </a:p>
          <a:p>
            <a:pPr marL="488950" indent="-381000">
              <a:lnSpc>
                <a:spcPct val="80000"/>
              </a:lnSpc>
              <a:defRPr/>
            </a:pPr>
            <a:r>
              <a:rPr lang="pl-PL" altLang="pl-PL" sz="2000" dirty="0" smtClean="0">
                <a:latin typeface="+mj-lt"/>
                <a:cs typeface="Lucida Sans Unicode" pitchFamily="34" charset="0"/>
              </a:rPr>
              <a:t>- proporcjonalność,</a:t>
            </a:r>
          </a:p>
          <a:p>
            <a:pPr marL="488950" indent="-381000">
              <a:lnSpc>
                <a:spcPct val="80000"/>
              </a:lnSpc>
              <a:defRPr/>
            </a:pPr>
            <a:r>
              <a:rPr lang="pl-PL" altLang="pl-PL" sz="2000" dirty="0" smtClean="0">
                <a:latin typeface="+mj-lt"/>
                <a:cs typeface="Lucida Sans Unicode" pitchFamily="34" charset="0"/>
              </a:rPr>
              <a:t>- przejrzystość.</a:t>
            </a:r>
            <a:endParaRPr lang="en-GB" altLang="pl-PL" sz="2000" dirty="0">
              <a:latin typeface="+mj-lt"/>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58</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2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16831"/>
            <a:ext cx="7632700" cy="486902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smtClean="0">
                <a:latin typeface="+mj-lt"/>
                <a:cs typeface="Lucida Sans Unicode" pitchFamily="34" charset="0"/>
              </a:rPr>
              <a:t>Przepisy negatywne – w jaki sposób nie można opisywać przedmiotu zamówienia</a:t>
            </a:r>
            <a:r>
              <a:rPr lang="pl-PL" altLang="pl-PL" sz="1900" dirty="0" smtClean="0">
                <a:latin typeface="+mj-lt"/>
                <a:cs typeface="Lucida Sans Unicode" pitchFamily="34" charset="0"/>
              </a:rPr>
              <a:t/>
            </a:r>
            <a:br>
              <a:rPr lang="pl-PL" altLang="pl-PL" sz="1900" dirty="0" smtClean="0">
                <a:latin typeface="+mj-lt"/>
                <a:cs typeface="Lucida Sans Unicode" pitchFamily="34" charset="0"/>
              </a:rPr>
            </a:br>
            <a:r>
              <a:rPr lang="pl-PL" altLang="pl-PL" sz="1000" dirty="0" smtClean="0">
                <a:latin typeface="+mj-lt"/>
                <a:cs typeface="Lucida Sans Unicode" pitchFamily="34" charset="0"/>
              </a:rPr>
              <a:t/>
            </a:r>
            <a:br>
              <a:rPr lang="pl-PL" altLang="pl-PL" sz="1000" dirty="0" smtClean="0">
                <a:latin typeface="+mj-lt"/>
                <a:cs typeface="Lucida Sans Unicode" pitchFamily="34" charset="0"/>
              </a:rPr>
            </a:br>
            <a:r>
              <a:rPr lang="pl-PL" altLang="pl-PL" sz="2000" b="1" dirty="0" smtClean="0">
                <a:latin typeface="+mj-lt"/>
                <a:ea typeface="Arial Unicode MS" pitchFamily="34" charset="-128"/>
                <a:cs typeface="Lucida Sans Unicode" pitchFamily="34" charset="0"/>
              </a:rPr>
              <a:t>⇨</a:t>
            </a:r>
            <a:r>
              <a:rPr lang="pl-PL" altLang="pl-PL" sz="2000" b="1" dirty="0" smtClean="0">
                <a:latin typeface="+mj-lt"/>
                <a:cs typeface="Lucida Sans Unicode" pitchFamily="34" charset="0"/>
              </a:rPr>
              <a:t> </a:t>
            </a:r>
            <a:r>
              <a:rPr lang="pl-PL" altLang="pl-PL" sz="2000" dirty="0" smtClean="0">
                <a:latin typeface="+mj-lt"/>
                <a:cs typeface="Lucida Sans Unicode" pitchFamily="34" charset="0"/>
              </a:rPr>
              <a:t>przedmiotu zamówienia nie można opisywać w sposób, który mógłby utrudniać uczciwą konkurencję (art. 29 ust.2 </a:t>
            </a:r>
            <a:r>
              <a:rPr lang="pl-PL" altLang="pl-PL" sz="2000" dirty="0" err="1" smtClean="0">
                <a:latin typeface="+mj-lt"/>
                <a:cs typeface="Lucida Sans Unicode" pitchFamily="34" charset="0"/>
              </a:rPr>
              <a:t>Pzp</a:t>
            </a:r>
            <a:r>
              <a:rPr lang="pl-PL" altLang="pl-PL" sz="2000" dirty="0" smtClean="0">
                <a:latin typeface="+mj-lt"/>
                <a:cs typeface="Lucida Sans Unicode" pitchFamily="34" charset="0"/>
              </a:rPr>
              <a:t>)</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r>
            <a:br>
              <a:rPr lang="pl-PL" altLang="pl-PL" sz="1000" dirty="0" smtClean="0">
                <a:latin typeface="+mj-lt"/>
                <a:cs typeface="Lucida Sans Unicode" pitchFamily="34" charset="0"/>
              </a:rPr>
            </a:br>
            <a:r>
              <a:rPr lang="pl-PL" altLang="pl-PL" sz="2000" b="1" dirty="0" smtClean="0">
                <a:latin typeface="+mj-lt"/>
                <a:ea typeface="Arial Unicode MS" pitchFamily="34" charset="-128"/>
                <a:cs typeface="Lucida Sans Unicode" pitchFamily="34" charset="0"/>
              </a:rPr>
              <a:t>⇨</a:t>
            </a:r>
            <a:r>
              <a:rPr lang="pl-PL" altLang="pl-PL" sz="2000" b="1" dirty="0" smtClean="0">
                <a:latin typeface="+mj-lt"/>
                <a:cs typeface="Lucida Sans Unicode" pitchFamily="34" charset="0"/>
              </a:rPr>
              <a:t> </a:t>
            </a:r>
            <a:r>
              <a:rPr lang="pl-PL" altLang="pl-PL" sz="2000" dirty="0" smtClean="0">
                <a:latin typeface="+mj-lt"/>
                <a:cs typeface="Lucida Sans Unicode" pitchFamily="34" charset="0"/>
              </a:rPr>
              <a:t>przedmiotu zamówienia nie można opisywać przez wskazanie znaków towarowych, patentów lub pochodzenia, źródła lub szczególnego procesu, który charakteryzuje produkty lub usługi dostarczane przez konkretnego wykonawcę, jeżeli mogłoby to doprowadzić do uprzywilejowania lub wyeliminowania niektórych wykonawców lub produktów,  chyba że jest to uzasadnione specyfiką przedmiotu zamówienia i zamawiający nie może opisać przedmiotu za pomocą dostatecznie dokładnych określeń, </a:t>
            </a:r>
            <a:br>
              <a:rPr lang="pl-PL" altLang="pl-PL" sz="2000" dirty="0" smtClean="0">
                <a:latin typeface="+mj-lt"/>
                <a:cs typeface="Lucida Sans Unicode" pitchFamily="34" charset="0"/>
              </a:rPr>
            </a:br>
            <a:r>
              <a:rPr lang="pl-PL" altLang="pl-PL" sz="2000" dirty="0" smtClean="0">
                <a:latin typeface="+mj-lt"/>
                <a:cs typeface="Lucida Sans Unicode" pitchFamily="34" charset="0"/>
              </a:rPr>
              <a:t>a wskazaniu takiemu towarzyszą wyrazy „lub równoważny” </a:t>
            </a:r>
            <a:br>
              <a:rPr lang="pl-PL" altLang="pl-PL" sz="2000" dirty="0" smtClean="0">
                <a:latin typeface="+mj-lt"/>
                <a:cs typeface="Lucida Sans Unicode" pitchFamily="34" charset="0"/>
              </a:rPr>
            </a:br>
            <a:r>
              <a:rPr lang="pl-PL" altLang="pl-PL" sz="2000" dirty="0" smtClean="0">
                <a:latin typeface="+mj-lt"/>
                <a:cs typeface="Lucida Sans Unicode" pitchFamily="34" charset="0"/>
              </a:rPr>
              <a:t>(art. 29 ust. 3 </a:t>
            </a:r>
            <a:r>
              <a:rPr lang="pl-PL" altLang="pl-PL" sz="2000" dirty="0" err="1" smtClean="0">
                <a:latin typeface="+mj-lt"/>
                <a:cs typeface="Lucida Sans Unicode" pitchFamily="34" charset="0"/>
              </a:rPr>
              <a:t>Pzp</a:t>
            </a:r>
            <a:r>
              <a:rPr lang="pl-PL" altLang="pl-PL" sz="2000" dirty="0" smtClean="0">
                <a:latin typeface="+mj-lt"/>
                <a:cs typeface="Lucida Sans Unicode" pitchFamily="34" charset="0"/>
              </a:rPr>
              <a:t>)</a:t>
            </a:r>
            <a:br>
              <a:rPr lang="pl-PL" altLang="pl-PL" sz="2000" dirty="0" smtClean="0">
                <a:latin typeface="+mj-lt"/>
                <a:cs typeface="Lucida Sans Unicode" pitchFamily="34" charset="0"/>
              </a:rPr>
            </a:br>
            <a:r>
              <a:rPr lang="pl-PL" altLang="pl-PL" sz="1000" dirty="0" smtClean="0">
                <a:latin typeface="+mj-lt"/>
                <a:cs typeface="Lucida Sans Unicode" pitchFamily="34" charset="0"/>
              </a:rPr>
              <a:t/>
            </a:r>
            <a:br>
              <a:rPr lang="pl-PL" altLang="pl-PL" sz="1000" dirty="0" smtClean="0">
                <a:latin typeface="+mj-lt"/>
                <a:cs typeface="Lucida Sans Unicode" pitchFamily="34" charset="0"/>
              </a:rPr>
            </a:br>
            <a:r>
              <a:rPr lang="pl-PL" altLang="pl-PL" sz="2000" dirty="0" smtClean="0">
                <a:latin typeface="+mj-lt"/>
                <a:cs typeface="Lucida Sans Unicode" pitchFamily="34" charset="0"/>
              </a:rPr>
              <a:t>zamawiający ma obowiązek wpisać sformułowanie </a:t>
            </a:r>
            <a:r>
              <a:rPr lang="pl-PL" altLang="pl-PL" sz="2000" b="1" dirty="0" smtClean="0">
                <a:latin typeface="+mj-lt"/>
                <a:cs typeface="Lucida Sans Unicode" pitchFamily="34" charset="0"/>
              </a:rPr>
              <a:t>„lub równoważne” </a:t>
            </a:r>
            <a:r>
              <a:rPr lang="pl-PL" altLang="pl-PL" sz="2000" dirty="0" smtClean="0">
                <a:latin typeface="+mj-lt"/>
                <a:cs typeface="Lucida Sans Unicode" pitchFamily="34" charset="0"/>
              </a:rPr>
              <a:t>oraz określić, kiedy uzna dany produkt/materiał/ urządzenie za równoważne – </a:t>
            </a:r>
            <a:r>
              <a:rPr lang="pl-PL" altLang="pl-PL" sz="2000" b="1" dirty="0" smtClean="0">
                <a:latin typeface="+mj-lt"/>
                <a:cs typeface="Lucida Sans Unicode" pitchFamily="34" charset="0"/>
              </a:rPr>
              <a:t>parametry równoważności.</a:t>
            </a:r>
            <a:endParaRPr lang="en-GB" altLang="pl-PL" sz="2000" dirty="0">
              <a:latin typeface="+mj-lt"/>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59</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4302716"/>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1600" b="1" dirty="0"/>
              <a:t>	</a:t>
            </a:r>
          </a:p>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en-GB" sz="2400" b="1" dirty="0"/>
              <a:t>ROZPORZĄDZENIA </a:t>
            </a:r>
            <a:r>
              <a:rPr lang="pl-PL" sz="2400" b="1" dirty="0"/>
              <a:t>MINISTRA ROZWOJU I FINANSÓW</a:t>
            </a:r>
          </a:p>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en-GB" sz="1600" b="1" dirty="0"/>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t>10. Rozporządzenie</a:t>
            </a:r>
            <a:r>
              <a:rPr lang="en-GB" sz="2000" dirty="0"/>
              <a:t> </a:t>
            </a:r>
            <a:r>
              <a:rPr lang="pl-PL" sz="2000" dirty="0"/>
              <a:t>Ministra Rozwoju z dnia 26.07.2016 r. </a:t>
            </a:r>
            <a:br>
              <a:rPr lang="pl-PL" sz="2000" dirty="0"/>
            </a:br>
            <a:r>
              <a:rPr lang="pl-PL" sz="2000" dirty="0"/>
              <a:t>w sprawie protokołu postępowania o udzielenie zamówienia publicznego (Dz.U. z 2016 r. poz. 1128)</a:t>
            </a:r>
          </a:p>
          <a:p>
            <a:pPr marL="666750" indent="-666750">
              <a:lnSpc>
                <a:spcPct val="90000"/>
              </a:lnSpc>
              <a:buClr>
                <a:schemeClr val="tx1"/>
              </a:buClr>
              <a:buSzPct val="90000"/>
              <a:buFont typeface="+mj-lt"/>
              <a:buAutoNum type="arabicPeriod" startAt="1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2000" dirty="0"/>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t>11. Rozporządzenie Ministra Rozwoju z dnia 26.07.2016 r. </a:t>
            </a:r>
            <a:br>
              <a:rPr lang="pl-PL" sz="2000" dirty="0"/>
            </a:br>
            <a:r>
              <a:rPr lang="pl-PL" sz="2000" dirty="0"/>
              <a:t>w sprawie wzorów ogłoszeń zamieszczanych w Biuletynie Zamówień Publicznych (Dz.U. z 2016 r. poz. 1127)</a:t>
            </a:r>
          </a:p>
          <a:p>
            <a:pPr marL="666750" indent="-666750">
              <a:lnSpc>
                <a:spcPct val="90000"/>
              </a:lnSpc>
              <a:buClr>
                <a:schemeClr val="tx1"/>
              </a:buClr>
              <a:buSzPct val="90000"/>
              <a:buFont typeface="+mj-lt"/>
              <a:buAutoNum type="arabicPeriod" startAt="1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2000" dirty="0"/>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t>12. Rozporządzenie Ministra Rozwoju z dnia 26.07.2016 r. </a:t>
            </a:r>
            <a:br>
              <a:rPr lang="pl-PL" sz="2000" dirty="0"/>
            </a:br>
            <a:r>
              <a:rPr lang="pl-PL" sz="2000" dirty="0"/>
              <a:t>w sprawie rodzajów dokumentów, jakich może żądać zamawiający od wykonawcy w postępowaniu o udzielenie zamówienia (Dz.U. z 2016 </a:t>
            </a:r>
            <a:r>
              <a:rPr lang="pl-PL" sz="2000" dirty="0" err="1"/>
              <a:t>r.poz</a:t>
            </a:r>
            <a:r>
              <a:rPr lang="pl-PL" sz="2000" dirty="0"/>
              <a:t>. 1126)</a:t>
            </a:r>
          </a:p>
          <a:p>
            <a:pPr>
              <a:lnSpc>
                <a:spcPct val="90000"/>
              </a:lnSpc>
              <a:buClr>
                <a:schemeClr val="tx1"/>
              </a:buClr>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8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 xmlns:p14="http://schemas.microsoft.com/office/powerpoint/2010/main" val="25999903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37892"/>
            <a:ext cx="7632700" cy="413036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smtClean="0"/>
              <a:t>Przepisy negatywne – w jaki sposób nie można opisywać przedmiotu zamówienia</a:t>
            </a:r>
            <a:r>
              <a:rPr lang="pl-PL" altLang="pl-PL" sz="2000" dirty="0" smtClean="0"/>
              <a:t/>
            </a:r>
            <a:br>
              <a:rPr lang="pl-PL" altLang="pl-PL" sz="2000" dirty="0" smtClean="0"/>
            </a:br>
            <a:r>
              <a:rPr lang="pl-PL" altLang="pl-PL" sz="2000" b="1" dirty="0" smtClean="0"/>
              <a:t/>
            </a:r>
            <a:br>
              <a:rPr lang="pl-PL" altLang="pl-PL" sz="2000" b="1" dirty="0" smtClean="0"/>
            </a:br>
            <a:r>
              <a:rPr lang="pl-PL" altLang="pl-PL" sz="2200" b="1" u="sng" dirty="0" smtClean="0"/>
              <a:t>Przykłady z orzecznictwa:</a:t>
            </a:r>
            <a:r>
              <a:rPr lang="pl-PL" altLang="pl-PL" sz="2000" b="1" u="sng" dirty="0" smtClean="0"/>
              <a:t/>
            </a:r>
            <a:br>
              <a:rPr lang="pl-PL" altLang="pl-PL" sz="2000" b="1" u="sng" dirty="0" smtClean="0"/>
            </a:br>
            <a:r>
              <a:rPr lang="pl-PL" altLang="pl-PL" sz="2000" dirty="0" smtClean="0"/>
              <a:t/>
            </a:r>
            <a:br>
              <a:rPr lang="pl-PL" altLang="pl-PL" sz="2000" dirty="0" smtClean="0"/>
            </a:br>
            <a:r>
              <a:rPr lang="pl-PL" altLang="pl-PL" sz="2000" dirty="0" smtClean="0"/>
              <a:t>1) wyrok WSA w Kielcach z dnia 26 września 2013 r. </a:t>
            </a:r>
            <a:br>
              <a:rPr lang="pl-PL" altLang="pl-PL" sz="2000" dirty="0" smtClean="0"/>
            </a:br>
            <a:r>
              <a:rPr lang="pl-PL" altLang="pl-PL" sz="2000" dirty="0" err="1" smtClean="0"/>
              <a:t>sygn.akt</a:t>
            </a:r>
            <a:r>
              <a:rPr lang="pl-PL" altLang="pl-PL" sz="2000" dirty="0" smtClean="0"/>
              <a:t> II SA/</a:t>
            </a:r>
            <a:r>
              <a:rPr lang="pl-PL" altLang="pl-PL" sz="2000" dirty="0" err="1" smtClean="0"/>
              <a:t>Ke</a:t>
            </a:r>
            <a:r>
              <a:rPr lang="pl-PL" altLang="pl-PL" sz="2000" dirty="0" smtClean="0"/>
              <a:t> 521/13</a:t>
            </a:r>
            <a:br>
              <a:rPr lang="pl-PL" altLang="pl-PL" sz="2000" dirty="0" smtClean="0"/>
            </a:br>
            <a:r>
              <a:rPr lang="pl-PL" altLang="pl-PL" sz="2000" dirty="0" smtClean="0"/>
              <a:t/>
            </a:r>
            <a:br>
              <a:rPr lang="pl-PL" altLang="pl-PL" sz="2000" dirty="0" smtClean="0"/>
            </a:br>
            <a:r>
              <a:rPr lang="pl-PL" altLang="pl-PL" sz="2000" dirty="0" smtClean="0"/>
              <a:t>Dopuszczenie w opisie przedmiotu zamówienia możliwości składania ofert równoważnych prawidłowo spełnia swą funkcję, gdy równoważność odnosi się do określonych z nazwy produktów lub wyrobów, zgodnie z art. 29 ust. 3 </a:t>
            </a:r>
            <a:r>
              <a:rPr lang="pl-PL" altLang="pl-PL" sz="2000" dirty="0" err="1" smtClean="0"/>
              <a:t>u.p.z.p</a:t>
            </a:r>
            <a:r>
              <a:rPr lang="pl-PL" altLang="pl-PL" sz="2000" dirty="0" smtClean="0"/>
              <a:t>. jako przykładowych. </a:t>
            </a:r>
            <a:br>
              <a:rPr lang="pl-PL" altLang="pl-PL" sz="2000" dirty="0" smtClean="0"/>
            </a:br>
            <a:r>
              <a:rPr lang="pl-PL" altLang="pl-PL" sz="2000" dirty="0" smtClean="0"/>
              <a:t>Jednak poprzestanie jedynie na dodaniu słów „lub równoważnych” jest niewystarczające, gdyż obowiązkiem zamawiającego jest szczegółowe opisanie warunków owej równoważności, w sposób umożliwiający późniejszą ocenę ofert proponujących urządzenia równoważne.</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632700" cy="4179606"/>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u="sng" dirty="0" smtClean="0"/>
              <a:t>Przykłady z orzecznictwa:</a:t>
            </a:r>
            <a:r>
              <a:rPr lang="pl-PL" altLang="pl-PL" sz="2000" b="1" u="sng" dirty="0" smtClean="0"/>
              <a:t/>
            </a:r>
            <a:br>
              <a:rPr lang="pl-PL" altLang="pl-PL" sz="2000" b="1" u="sng" dirty="0" smtClean="0"/>
            </a:br>
            <a:r>
              <a:rPr lang="pl-PL" altLang="pl-PL" sz="2000" dirty="0" smtClean="0"/>
              <a:t/>
            </a:r>
            <a:br>
              <a:rPr lang="pl-PL" altLang="pl-PL" sz="2000" dirty="0" smtClean="0"/>
            </a:br>
            <a:r>
              <a:rPr lang="pl-PL" altLang="pl-PL" sz="2000" dirty="0" smtClean="0"/>
              <a:t>2) wyrok KIO z dnia 4 marca 2016 r., KIO 233/16 </a:t>
            </a:r>
            <a:br>
              <a:rPr lang="pl-PL" altLang="pl-PL" sz="2000" dirty="0" smtClean="0"/>
            </a:br>
            <a:r>
              <a:rPr lang="pl-PL" altLang="pl-PL" sz="1000" dirty="0" smtClean="0"/>
              <a:t/>
            </a:r>
            <a:br>
              <a:rPr lang="pl-PL" altLang="pl-PL" sz="1000" dirty="0" smtClean="0"/>
            </a:br>
            <a:r>
              <a:rPr lang="pl-PL" altLang="pl-PL" sz="2000" dirty="0" smtClean="0"/>
              <a:t>Zamawiający, który nie określi w SIWZ warunków równoważności, </a:t>
            </a:r>
            <a:br>
              <a:rPr lang="pl-PL" altLang="pl-PL" sz="2000" dirty="0" smtClean="0"/>
            </a:br>
            <a:r>
              <a:rPr lang="pl-PL" altLang="pl-PL" sz="2000" dirty="0" smtClean="0"/>
              <a:t>nie będzie mógł odrzucić na podstawie art. 89 ust. 1 </a:t>
            </a:r>
            <a:r>
              <a:rPr lang="pl-PL" altLang="pl-PL" sz="2000" dirty="0" err="1" smtClean="0"/>
              <a:t>pkt</a:t>
            </a:r>
            <a:r>
              <a:rPr lang="pl-PL" altLang="pl-PL" sz="2000" dirty="0" smtClean="0"/>
              <a:t> 2 </a:t>
            </a:r>
            <a:r>
              <a:rPr lang="pl-PL" altLang="pl-PL" sz="2000" dirty="0" err="1" smtClean="0"/>
              <a:t>p.z.p</a:t>
            </a:r>
            <a:r>
              <a:rPr lang="pl-PL" altLang="pl-PL" sz="2000" dirty="0" smtClean="0"/>
              <a:t>. oferty, która w jego ocenie owej równoważności nie spełnia.</a:t>
            </a:r>
            <a:br>
              <a:rPr lang="pl-PL" altLang="pl-PL" sz="2000" dirty="0" smtClean="0"/>
            </a:br>
            <a:r>
              <a:rPr lang="pl-PL" altLang="pl-PL" sz="1000" dirty="0" smtClean="0"/>
              <a:t/>
            </a:r>
            <a:br>
              <a:rPr lang="pl-PL" altLang="pl-PL" sz="1000" dirty="0" smtClean="0"/>
            </a:br>
            <a:r>
              <a:rPr lang="pl-PL" altLang="pl-PL" sz="2000" dirty="0" smtClean="0"/>
              <a:t>3) wyrok KIO z dnia 31 marca 2016 r., KIO 396/16</a:t>
            </a:r>
            <a:br>
              <a:rPr lang="pl-PL" altLang="pl-PL" sz="2000" dirty="0" smtClean="0"/>
            </a:br>
            <a:r>
              <a:rPr lang="pl-PL" altLang="pl-PL" sz="1000" dirty="0" smtClean="0"/>
              <a:t/>
            </a:r>
            <a:br>
              <a:rPr lang="pl-PL" altLang="pl-PL" sz="1000" dirty="0" smtClean="0"/>
            </a:br>
            <a:r>
              <a:rPr lang="pl-PL" altLang="pl-PL" sz="2000" dirty="0" smtClean="0"/>
              <a:t>Zamawiający dokonując opisu przedmiotu zamówienia z zastosowaniem art. 29 ust. 3 </a:t>
            </a:r>
            <a:r>
              <a:rPr lang="pl-PL" altLang="pl-PL" sz="2000" dirty="0" err="1" smtClean="0"/>
              <a:t>p.z.p</a:t>
            </a:r>
            <a:r>
              <a:rPr lang="pl-PL" altLang="pl-PL" sz="2000" dirty="0" smtClean="0"/>
              <a:t>., musi mieć na względzie, że samo wskazanie przez niego na konkretny znak towarowy, patent lub pochodzenie przedmiotu wraz z dodaniem wyrazów „lub równoważne” jest niewystarczające. (…)</a:t>
            </a:r>
            <a:br>
              <a:rPr lang="pl-PL" altLang="pl-PL" sz="2000" dirty="0" smtClean="0"/>
            </a:br>
            <a:r>
              <a:rPr lang="pl-PL" altLang="pl-PL" sz="2000" dirty="0" smtClean="0"/>
              <a:t>Skoro </a:t>
            </a:r>
            <a:r>
              <a:rPr lang="pl-PL" altLang="pl-PL" sz="2000" dirty="0" err="1" smtClean="0"/>
              <a:t>siwz</a:t>
            </a:r>
            <a:r>
              <a:rPr lang="pl-PL" altLang="pl-PL" sz="2000" dirty="0" smtClean="0"/>
              <a:t> nie określa, jakie parametry zamawiający będzie brał pod uwagę przy ocenie równoważności zaproponowanych produktów, to nie może na etapie oceny ofert powoływać się na nie jako podstawy do odrzucenia oferty odwołującego.</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45368"/>
            <a:ext cx="7632700" cy="452431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u="sng" dirty="0" smtClean="0"/>
              <a:t>Przykłady z orzecznictwa:</a:t>
            </a:r>
            <a:r>
              <a:rPr lang="pl-PL" altLang="pl-PL" sz="2000" b="1" u="sng" dirty="0" smtClean="0"/>
              <a:t/>
            </a:r>
            <a:br>
              <a:rPr lang="pl-PL" altLang="pl-PL" sz="2000" b="1" u="sng" dirty="0" smtClean="0"/>
            </a:br>
            <a:r>
              <a:rPr lang="pl-PL" altLang="pl-PL" sz="1000" dirty="0" smtClean="0"/>
              <a:t/>
            </a:r>
            <a:br>
              <a:rPr lang="pl-PL" altLang="pl-PL" sz="1000" dirty="0" smtClean="0"/>
            </a:br>
            <a:r>
              <a:rPr lang="pl-PL" altLang="pl-PL" sz="2000" dirty="0" smtClean="0"/>
              <a:t>4) uchwała KIO z dnia 4 kwietnia 2016 r., KIO/KD 21/16 </a:t>
            </a:r>
            <a:br>
              <a:rPr lang="pl-PL" altLang="pl-PL" sz="2000" dirty="0" smtClean="0"/>
            </a:br>
            <a:r>
              <a:rPr lang="pl-PL" altLang="pl-PL" sz="1000" dirty="0" smtClean="0"/>
              <a:t/>
            </a:r>
            <a:br>
              <a:rPr lang="pl-PL" altLang="pl-PL" sz="1000" dirty="0" smtClean="0"/>
            </a:br>
            <a:r>
              <a:rPr lang="pl-PL" altLang="pl-PL" sz="2000" dirty="0" smtClean="0"/>
              <a:t>W przypadku dopuszczenia wyrobów równoważnych, zamawiający winien sprecyzować, jakie cechy zamawianego produktu mają dla niego walor równoważny, które będą brane pod uwagę przy ocenie. Określenie, że „oferowany asortyment dostawy będzie o takich samych lub nie gorszych bądź lepszych parametrach technicznych, jakościowych, funkcjonalno-użytkowych i gabarytowych” nie spełnia przesłanek ustawowych pojęcia „równoważności” i daje zamawiającemu nieograniczone i arbitralne pole do oceny tej równoważności.</a:t>
            </a:r>
            <a:br>
              <a:rPr lang="pl-PL" altLang="pl-PL" sz="2000" dirty="0" smtClean="0"/>
            </a:br>
            <a:r>
              <a:rPr lang="pl-PL" altLang="pl-PL" sz="1000" dirty="0" smtClean="0"/>
              <a:t/>
            </a:r>
            <a:br>
              <a:rPr lang="pl-PL" altLang="pl-PL" sz="1000" dirty="0" smtClean="0"/>
            </a:br>
            <a:r>
              <a:rPr lang="pl-PL" altLang="pl-PL" sz="2000" dirty="0" smtClean="0"/>
              <a:t>5) wyrok KIO z dnia 16 lutego 2016 r., KIO 142/16</a:t>
            </a:r>
            <a:br>
              <a:rPr lang="pl-PL" altLang="pl-PL" sz="2000" dirty="0" smtClean="0"/>
            </a:br>
            <a:r>
              <a:rPr lang="pl-PL" altLang="pl-PL" sz="1000" dirty="0" smtClean="0"/>
              <a:t/>
            </a:r>
            <a:br>
              <a:rPr lang="pl-PL" altLang="pl-PL" sz="1000" dirty="0" smtClean="0"/>
            </a:br>
            <a:r>
              <a:rPr lang="pl-PL" altLang="pl-PL" sz="2000" dirty="0" smtClean="0"/>
              <a:t>Obowiązkiem zamawiającego jest opisanie, w jaki sposób będzie oceniał taką równoważność, gdyż wiadome jest, że produkt równoważny nie będzie identyczny, tożsamy z produktem referencyjnym, ale ma posiadać pewne zbliżone do niego cechy i parametry, które winien wskazać zamawiający.</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62</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53208"/>
            <a:ext cx="7632700" cy="4308872"/>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u="sng" dirty="0" smtClean="0"/>
              <a:t>Przykłady z wyników kontroli Prezesa UZP:</a:t>
            </a:r>
            <a:r>
              <a:rPr lang="pl-PL" altLang="pl-PL" sz="2000" b="1" u="sng" dirty="0" smtClean="0"/>
              <a:t/>
            </a:r>
            <a:br>
              <a:rPr lang="pl-PL" altLang="pl-PL" sz="2000" b="1" u="sng" dirty="0" smtClean="0"/>
            </a:br>
            <a:r>
              <a:rPr lang="pl-PL" altLang="pl-PL" sz="1000" dirty="0" smtClean="0"/>
              <a:t/>
            </a:r>
            <a:br>
              <a:rPr lang="pl-PL" altLang="pl-PL" sz="1000" dirty="0" smtClean="0"/>
            </a:br>
            <a:r>
              <a:rPr lang="pl-PL" altLang="pl-PL" sz="2000" dirty="0" smtClean="0"/>
              <a:t>1) nr sprawy: KD/110/16</a:t>
            </a:r>
            <a:br>
              <a:rPr lang="pl-PL" altLang="pl-PL" sz="2000" dirty="0" smtClean="0"/>
            </a:br>
            <a:r>
              <a:rPr lang="pl-PL" altLang="pl-PL" sz="2000" dirty="0" smtClean="0"/>
              <a:t/>
            </a:r>
            <a:br>
              <a:rPr lang="pl-PL" altLang="pl-PL" sz="2000" dirty="0" smtClean="0"/>
            </a:br>
            <a:r>
              <a:rPr lang="pl-PL" altLang="pl-PL" sz="2000" dirty="0" smtClean="0"/>
              <a:t>Naruszeniem zasady uczciwej konkurencji jest nie tylko opis przedmiotu zamówienia wskazujący na jeden konkretny produkt lub wykonawcę, ale także taki opis, który umożliwia dostęp do zamówienia kilku wykonawcom, jednocześnie uniemożliwiając go w sposób nieuzasadniony innym, którzy również byliby w stanie wykonać dane zamówienie. Dodatkowo zauważono, że w przypadku oceny konkretnego stanu faktycznego jako naruszenie zakazu sformułowanego w art. 29 ust. 2 ustawy </a:t>
            </a:r>
            <a:r>
              <a:rPr lang="pl-PL" altLang="pl-PL" sz="2000" dirty="0" err="1" smtClean="0"/>
              <a:t>Pzp</a:t>
            </a:r>
            <a:r>
              <a:rPr lang="pl-PL" altLang="pl-PL" sz="2000" dirty="0" smtClean="0"/>
              <a:t> wystarczającym jest uprawdopodobnienie utrudnienia konkurencji przy opisie przedmiotu zamówienia. (…)</a:t>
            </a:r>
            <a:br>
              <a:rPr lang="pl-PL" altLang="pl-PL" sz="2000" dirty="0" smtClean="0"/>
            </a:br>
            <a:r>
              <a:rPr lang="pl-PL" altLang="pl-PL" sz="1000" dirty="0" smtClean="0"/>
              <a:t/>
            </a:r>
            <a:br>
              <a:rPr lang="pl-PL" altLang="pl-PL" sz="1000" dirty="0" smtClean="0"/>
            </a:br>
            <a:r>
              <a:rPr lang="pl-PL" altLang="pl-PL" sz="2000" dirty="0" smtClean="0"/>
              <a:t>Zamawiający opisał przedmiot zamówienia w sposób wskazujący na konkretne produkty (…). Produkt ten został zarówno wskazany wprost </a:t>
            </a:r>
            <a:br>
              <a:rPr lang="pl-PL" altLang="pl-PL" sz="2000" dirty="0" smtClean="0"/>
            </a:br>
            <a:r>
              <a:rPr lang="pl-PL" altLang="pl-PL" sz="2000" dirty="0" smtClean="0"/>
              <a:t>w SIWZ, jak też został opisany za pomocą takich parametrów, że</a:t>
            </a:r>
            <a:br>
              <a:rPr lang="pl-PL" altLang="pl-PL" sz="2000" dirty="0" smtClean="0"/>
            </a:br>
            <a:r>
              <a:rPr lang="pl-PL" altLang="pl-PL" sz="2000" dirty="0" smtClean="0"/>
              <a:t>w praktyce niemożliwe było zaoferowanie produktów równoważnych</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3791807"/>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u="sng" dirty="0" smtClean="0"/>
          </a:p>
          <a:p>
            <a:pPr>
              <a:lnSpc>
                <a:spcPct val="80000"/>
              </a:lnSpc>
              <a:buClr>
                <a:srgbClr val="A50021"/>
              </a:buClr>
            </a:pPr>
            <a:r>
              <a:rPr lang="pl-PL" altLang="pl-PL" sz="2200" b="1" u="sng" dirty="0" smtClean="0"/>
              <a:t>Przykłady z wyników kontroli Prezesa UZP:</a:t>
            </a:r>
            <a:r>
              <a:rPr lang="pl-PL" altLang="pl-PL" sz="2000" b="1" u="sng" dirty="0" smtClean="0"/>
              <a:t/>
            </a:r>
            <a:br>
              <a:rPr lang="pl-PL" altLang="pl-PL" sz="2000" b="1" u="sng" dirty="0" smtClean="0"/>
            </a:br>
            <a:r>
              <a:rPr lang="pl-PL" altLang="pl-PL" sz="2000" dirty="0" smtClean="0"/>
              <a:t/>
            </a:r>
            <a:br>
              <a:rPr lang="pl-PL" altLang="pl-PL" sz="2000" dirty="0" smtClean="0"/>
            </a:br>
            <a:r>
              <a:rPr lang="pl-PL" altLang="pl-PL" sz="2000" dirty="0" smtClean="0"/>
              <a:t/>
            </a:r>
            <a:br>
              <a:rPr lang="pl-PL" altLang="pl-PL" sz="2000" dirty="0" smtClean="0"/>
            </a:br>
            <a:r>
              <a:rPr lang="pl-PL" altLang="pl-PL" sz="2000" dirty="0" smtClean="0"/>
              <a:t>2) nr sprawy: KD/33/2015</a:t>
            </a:r>
            <a:br>
              <a:rPr lang="pl-PL" altLang="pl-PL" sz="2000" dirty="0" smtClean="0"/>
            </a:br>
            <a:r>
              <a:rPr lang="pl-PL" altLang="pl-PL" sz="2000" dirty="0" smtClean="0"/>
              <a:t/>
            </a:r>
            <a:br>
              <a:rPr lang="pl-PL" altLang="pl-PL" sz="2000" dirty="0" smtClean="0"/>
            </a:br>
            <a:r>
              <a:rPr lang="pl-PL" altLang="pl-PL" sz="2000" dirty="0" smtClean="0"/>
              <a:t>Zamawiający opisał przedmiot zamówienia wskazując na konkretne znaki towarowe, mimo że nie zachodziła przewidziana w art. 29 ust. 3 ustawy </a:t>
            </a:r>
            <a:r>
              <a:rPr lang="pl-PL" altLang="pl-PL" sz="2000" dirty="0" err="1" smtClean="0"/>
              <a:t>Pzp</a:t>
            </a:r>
            <a:r>
              <a:rPr lang="pl-PL" altLang="pl-PL" sz="2000" dirty="0" smtClean="0"/>
              <a:t> przesłanka dopuszczająca powyższe tylko pod warunkiem, </a:t>
            </a:r>
            <a:br>
              <a:rPr lang="pl-PL" altLang="pl-PL" sz="2000" dirty="0" smtClean="0"/>
            </a:br>
            <a:r>
              <a:rPr lang="pl-PL" altLang="pl-PL" sz="2000" dirty="0" smtClean="0"/>
              <a:t>że jest to uzasadnione specyfiką przedmiotu zamówienia i zamawiający </a:t>
            </a:r>
            <a:br>
              <a:rPr lang="pl-PL" altLang="pl-PL" sz="2000" dirty="0" smtClean="0"/>
            </a:br>
            <a:r>
              <a:rPr lang="pl-PL" altLang="pl-PL" sz="2000" dirty="0" smtClean="0"/>
              <a:t>nie może opisać przedmiotu zamówienia za pomocą dostatecznie dokładnych określeń. W niniejszej sprawie nie zachodziła taka konieczność, ponieważ sprzęt i oprogramowanie wymienione powyżej można opisać za pomocą wymogów technicznych i funkcjonalnych, bez potrzeby wskazywania konkretnych znaków towarowych.</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64</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7"/>
            <a:ext cx="7632700" cy="4376583"/>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smtClean="0"/>
              <a:t>Przepisy pozytywne - w jaki sposób należy opisać przedmiot zamówienia </a:t>
            </a:r>
            <a:r>
              <a:rPr lang="pl-PL" altLang="pl-PL" sz="2000" b="1" u="sng" dirty="0" smtClean="0"/>
              <a:t/>
            </a:r>
            <a:br>
              <a:rPr lang="pl-PL" altLang="pl-PL" sz="2000" b="1" u="sng" dirty="0" smtClean="0"/>
            </a:br>
            <a:r>
              <a:rPr lang="pl-PL" altLang="pl-PL" sz="1000" b="1" u="sng" dirty="0" smtClean="0"/>
              <a:t/>
            </a:r>
            <a:br>
              <a:rPr lang="pl-PL" altLang="pl-PL" sz="1000" b="1" u="sng" dirty="0" smtClean="0"/>
            </a:br>
            <a:r>
              <a:rPr lang="pl-PL" altLang="pl-PL" sz="2000" b="1" dirty="0" smtClean="0"/>
              <a:t>(z jednej strony prawo zamawiającego do dokonania opisu przedmiotu zamówienia mając na uwadze jego obiektywnie uzasadnione potrzeby, a z drugiej jego obowiązek) </a:t>
            </a:r>
            <a:br>
              <a:rPr lang="pl-PL" altLang="pl-PL" sz="2000" b="1" dirty="0" smtClean="0"/>
            </a:br>
            <a:endParaRPr lang="pl-PL" altLang="pl-PL" sz="2000" b="1" dirty="0" smtClean="0"/>
          </a:p>
          <a:p>
            <a:pPr>
              <a:lnSpc>
                <a:spcPct val="80000"/>
              </a:lnSpc>
              <a:buClr>
                <a:srgbClr val="A50021"/>
              </a:buClr>
            </a:pPr>
            <a:r>
              <a:rPr lang="pl-PL" altLang="pl-PL" sz="1000" b="1" dirty="0" smtClean="0"/>
              <a:t/>
            </a:r>
            <a:br>
              <a:rPr lang="pl-PL" altLang="pl-PL" sz="1000" b="1" dirty="0" smtClean="0"/>
            </a:br>
            <a:r>
              <a:rPr lang="pl-PL" altLang="pl-PL" sz="2000" b="1" dirty="0" smtClean="0">
                <a:ea typeface="Arial Unicode MS" pitchFamily="34" charset="-128"/>
                <a:cs typeface="Arial Unicode MS" pitchFamily="34" charset="-128"/>
              </a:rPr>
              <a:t>⇨</a:t>
            </a:r>
            <a:r>
              <a:rPr lang="pl-PL" altLang="pl-PL" sz="2000" b="1" dirty="0" smtClean="0"/>
              <a:t> </a:t>
            </a:r>
            <a:r>
              <a:rPr lang="pl-PL" altLang="pl-PL" sz="2000" dirty="0" smtClean="0"/>
              <a:t>w sposób jednoznaczny i wyczerpujący,</a:t>
            </a:r>
            <a:br>
              <a:rPr lang="pl-PL" altLang="pl-PL" sz="2000" dirty="0" smtClean="0"/>
            </a:br>
            <a:r>
              <a:rPr lang="pl-PL" altLang="pl-PL" sz="1000" dirty="0" smtClean="0"/>
              <a:t/>
            </a:r>
            <a:br>
              <a:rPr lang="pl-PL" altLang="pl-PL" sz="1000" dirty="0" smtClean="0"/>
            </a:br>
            <a:r>
              <a:rPr lang="pl-PL" altLang="pl-PL" sz="2000" b="1" dirty="0" smtClean="0">
                <a:ea typeface="Arial Unicode MS" pitchFamily="34" charset="-128"/>
                <a:cs typeface="Arial Unicode MS" pitchFamily="34" charset="-128"/>
              </a:rPr>
              <a:t>⇨</a:t>
            </a:r>
            <a:r>
              <a:rPr lang="pl-PL" altLang="pl-PL" sz="2000" b="1" dirty="0" smtClean="0"/>
              <a:t> </a:t>
            </a:r>
            <a:r>
              <a:rPr lang="pl-PL" altLang="pl-PL" sz="2000" dirty="0" smtClean="0"/>
              <a:t>za pomocą dostatecznie dokładnych i zrozumiałych określeń ,</a:t>
            </a:r>
            <a:br>
              <a:rPr lang="pl-PL" altLang="pl-PL" sz="2000" dirty="0" smtClean="0"/>
            </a:br>
            <a:r>
              <a:rPr lang="pl-PL" altLang="pl-PL" sz="1000" dirty="0" smtClean="0"/>
              <a:t/>
            </a:r>
            <a:br>
              <a:rPr lang="pl-PL" altLang="pl-PL" sz="1000" dirty="0" smtClean="0"/>
            </a:br>
            <a:r>
              <a:rPr lang="pl-PL" altLang="pl-PL" sz="2000" b="1" dirty="0" smtClean="0">
                <a:ea typeface="Arial Unicode MS" pitchFamily="34" charset="-128"/>
                <a:cs typeface="Arial Unicode MS" pitchFamily="34" charset="-128"/>
              </a:rPr>
              <a:t>⇨</a:t>
            </a:r>
            <a:r>
              <a:rPr lang="pl-PL" altLang="pl-PL" sz="2000" b="1" dirty="0" smtClean="0"/>
              <a:t> </a:t>
            </a:r>
            <a:r>
              <a:rPr lang="pl-PL" altLang="pl-PL" sz="2000" dirty="0" smtClean="0"/>
              <a:t>z uwzględnieniem wszystkich wymagań i okoliczności mogących mieć wpływ na sporządzenie oferty  </a:t>
            </a:r>
            <a:br>
              <a:rPr lang="pl-PL" altLang="pl-PL" sz="2000" dirty="0" smtClean="0"/>
            </a:br>
            <a:r>
              <a:rPr lang="pl-PL" altLang="pl-PL" sz="2000" dirty="0" smtClean="0"/>
              <a:t>(art. 29 ust. 1 </a:t>
            </a:r>
            <a:r>
              <a:rPr lang="pl-PL" altLang="pl-PL" sz="2000" dirty="0" err="1" smtClean="0"/>
              <a:t>Pzp</a:t>
            </a:r>
            <a:r>
              <a:rPr lang="pl-PL" altLang="pl-PL" sz="2000" dirty="0" smtClean="0"/>
              <a:t>)</a:t>
            </a:r>
            <a:br>
              <a:rPr lang="pl-PL" altLang="pl-PL" sz="2000" dirty="0" smtClean="0"/>
            </a:br>
            <a:r>
              <a:rPr lang="pl-PL" altLang="pl-PL" sz="1000" dirty="0" smtClean="0"/>
              <a:t/>
            </a:r>
            <a:br>
              <a:rPr lang="pl-PL" altLang="pl-PL" sz="1000" dirty="0" smtClean="0"/>
            </a:br>
            <a:r>
              <a:rPr lang="pl-PL" altLang="pl-PL" sz="2000" b="1" dirty="0" smtClean="0">
                <a:ea typeface="Arial Unicode MS" pitchFamily="34" charset="-128"/>
                <a:cs typeface="Arial Unicode MS" pitchFamily="34" charset="-128"/>
              </a:rPr>
              <a:t>⇨</a:t>
            </a:r>
            <a:r>
              <a:rPr lang="pl-PL" altLang="pl-PL" sz="2000" b="1" dirty="0" smtClean="0"/>
              <a:t> </a:t>
            </a:r>
            <a:r>
              <a:rPr lang="pl-PL" altLang="pl-PL" sz="2000" dirty="0" smtClean="0"/>
              <a:t>z uwzględnieniem aspektów społecznych </a:t>
            </a:r>
            <a:br>
              <a:rPr lang="pl-PL" altLang="pl-PL" sz="2000" dirty="0" smtClean="0"/>
            </a:br>
            <a:r>
              <a:rPr lang="pl-PL" altLang="pl-PL" sz="2000" dirty="0" smtClean="0"/>
              <a:t>(art. 29 ust. 3a, ust. 4, ust. 5 i ust. 6)</a:t>
            </a:r>
            <a:br>
              <a:rPr lang="pl-PL" altLang="pl-PL" sz="2000" dirty="0" smtClean="0"/>
            </a:br>
            <a:r>
              <a:rPr lang="pl-PL" altLang="pl-PL" sz="1000" dirty="0" smtClean="0"/>
              <a:t/>
            </a:r>
            <a:br>
              <a:rPr lang="pl-PL" altLang="pl-PL" sz="1000" dirty="0" smtClean="0"/>
            </a:br>
            <a:r>
              <a:rPr lang="pl-PL" altLang="pl-PL" sz="2000" b="1" dirty="0" smtClean="0">
                <a:ea typeface="Arial Unicode MS" pitchFamily="34" charset="-128"/>
                <a:cs typeface="Arial Unicode MS" pitchFamily="34" charset="-128"/>
              </a:rPr>
              <a:t>⇨</a:t>
            </a:r>
            <a:r>
              <a:rPr lang="pl-PL" altLang="pl-PL" sz="2000" b="1" dirty="0" smtClean="0"/>
              <a:t> </a:t>
            </a:r>
            <a:r>
              <a:rPr lang="pl-PL" altLang="pl-PL" sz="2000" dirty="0" smtClean="0"/>
              <a:t>w jeden ze sposobów, o których mowa w art. 30 ust. 1 ustawy </a:t>
            </a:r>
            <a:r>
              <a:rPr lang="pl-PL" altLang="pl-PL" sz="2000" dirty="0" err="1" smtClean="0"/>
              <a:t>pzp</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7"/>
            <a:ext cx="7632700" cy="4376583"/>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smtClean="0"/>
              <a:t>Przepisy pozytywne - w jaki sposób należy opisać przedmiot zamówienia </a:t>
            </a:r>
            <a:r>
              <a:rPr lang="pl-PL" altLang="pl-PL" sz="2000" b="1" u="sng" dirty="0" smtClean="0"/>
              <a:t/>
            </a:r>
            <a:br>
              <a:rPr lang="pl-PL" altLang="pl-PL" sz="2000" b="1" u="sng" dirty="0" smtClean="0"/>
            </a:br>
            <a:r>
              <a:rPr lang="pl-PL" altLang="pl-PL" sz="2000" dirty="0" smtClean="0"/>
              <a:t/>
            </a:r>
            <a:br>
              <a:rPr lang="pl-PL" altLang="pl-PL" sz="2000" dirty="0" smtClean="0"/>
            </a:br>
            <a:r>
              <a:rPr lang="pl-PL" altLang="pl-PL" sz="2000" b="1" dirty="0" smtClean="0">
                <a:ea typeface="Arial Unicode MS" pitchFamily="34" charset="-128"/>
                <a:cs typeface="Arial Unicode MS" pitchFamily="34" charset="-128"/>
              </a:rPr>
              <a:t>⇨</a:t>
            </a:r>
            <a:r>
              <a:rPr lang="pl-PL" altLang="pl-PL" sz="2000" b="1" dirty="0" smtClean="0"/>
              <a:t> </a:t>
            </a:r>
            <a:r>
              <a:rPr lang="pl-PL" altLang="pl-PL" sz="2000" dirty="0" smtClean="0"/>
              <a:t>z uwzględnieniem aspektów społecznych:</a:t>
            </a:r>
            <a:br>
              <a:rPr lang="pl-PL" altLang="pl-PL" sz="2000" dirty="0" smtClean="0"/>
            </a:br>
            <a:r>
              <a:rPr lang="pl-PL" altLang="pl-PL" sz="2000" dirty="0" smtClean="0"/>
              <a:t/>
            </a:r>
            <a:br>
              <a:rPr lang="pl-PL" altLang="pl-PL" sz="2000" dirty="0" smtClean="0"/>
            </a:br>
            <a:r>
              <a:rPr lang="pl-PL" altLang="pl-PL" sz="2000" dirty="0" smtClean="0"/>
              <a:t>- nakaz uwzględnienia aspektu społecznego przy udzielaniu zamówień na usługi lub roboty budowlane, zgodnie z art. 29 ust. 3a </a:t>
            </a:r>
            <a:r>
              <a:rPr lang="pl-PL" altLang="pl-PL" sz="2000" dirty="0" err="1" smtClean="0"/>
              <a:t>Pzp</a:t>
            </a:r>
            <a:r>
              <a:rPr lang="pl-PL" altLang="pl-PL" sz="2000" dirty="0" smtClean="0"/>
              <a:t> (wymagania zatrudnienia przez wykonawcę lub podwykonawcę na podstawie umowy o pracę),</a:t>
            </a:r>
            <a:br>
              <a:rPr lang="pl-PL" altLang="pl-PL" sz="2000" dirty="0" smtClean="0"/>
            </a:br>
            <a:r>
              <a:rPr lang="pl-PL" altLang="pl-PL" sz="1000" dirty="0" smtClean="0"/>
              <a:t/>
            </a:r>
            <a:br>
              <a:rPr lang="pl-PL" altLang="pl-PL" sz="1000" dirty="0" smtClean="0"/>
            </a:br>
            <a:r>
              <a:rPr lang="pl-PL" altLang="pl-PL" sz="2000" dirty="0" smtClean="0"/>
              <a:t>- możliwość określenia w opisie przedmiotu zamówienia wymagań związanych z zatrudnieniem osób społecznie marginalizowanych (</a:t>
            </a:r>
            <a:r>
              <a:rPr lang="pl-PL" altLang="pl-PL" sz="2000" dirty="0" err="1" smtClean="0"/>
              <a:t>defaworyzowanych</a:t>
            </a:r>
            <a:r>
              <a:rPr lang="pl-PL" altLang="pl-PL" sz="2000" dirty="0" smtClean="0"/>
              <a:t>) – art. 29 ust. 4 </a:t>
            </a:r>
            <a:r>
              <a:rPr lang="pl-PL" altLang="pl-PL" sz="2000" dirty="0" err="1" smtClean="0"/>
              <a:t>Pzp</a:t>
            </a:r>
            <a:r>
              <a:rPr lang="pl-PL" altLang="pl-PL" sz="2000" dirty="0" smtClean="0"/>
              <a:t>,</a:t>
            </a:r>
            <a:br>
              <a:rPr lang="pl-PL" altLang="pl-PL" sz="2000" dirty="0" smtClean="0"/>
            </a:br>
            <a:r>
              <a:rPr lang="pl-PL" altLang="pl-PL" sz="1000" dirty="0" smtClean="0"/>
              <a:t/>
            </a:r>
            <a:br>
              <a:rPr lang="pl-PL" altLang="pl-PL" sz="1000" dirty="0" smtClean="0"/>
            </a:br>
            <a:r>
              <a:rPr lang="pl-PL" altLang="pl-PL" sz="2000" dirty="0" smtClean="0"/>
              <a:t>- nakaz uwzględnienia wymagań w zakresie dostępności dla osób niepełnosprawnych lub projektowania dla wszystkich użytkowników (zamówienia przeznaczone do użytku osób fizycznych, w tym pracowników zamawiającego) – art. 29 ust. 5 i 6 </a:t>
            </a:r>
            <a:r>
              <a:rPr lang="pl-PL" altLang="pl-PL" sz="2000" dirty="0" err="1" smtClean="0"/>
              <a:t>Pzp</a:t>
            </a:r>
            <a:r>
              <a:rPr lang="pl-PL" altLang="pl-PL" sz="2000" dirty="0" smtClean="0"/>
              <a:t>.</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66</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45731"/>
            <a:ext cx="7632700" cy="413036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smtClean="0"/>
              <a:t>Przepisy pozytywne - w jaki sposób należy opisać przedmiot zamówienia</a:t>
            </a:r>
            <a:r>
              <a:rPr lang="pl-PL" altLang="pl-PL" sz="2000" dirty="0" smtClean="0"/>
              <a:t/>
            </a:r>
            <a:br>
              <a:rPr lang="pl-PL" altLang="pl-PL" sz="2000" dirty="0" smtClean="0"/>
            </a:br>
            <a:r>
              <a:rPr lang="pl-PL" altLang="pl-PL" sz="2000" dirty="0" smtClean="0"/>
              <a:t/>
            </a:r>
            <a:br>
              <a:rPr lang="pl-PL" altLang="pl-PL" sz="2000" dirty="0" smtClean="0"/>
            </a:br>
            <a:r>
              <a:rPr lang="pl-PL" altLang="pl-PL" sz="2000" b="1" dirty="0" smtClean="0">
                <a:ea typeface="Arial Unicode MS" pitchFamily="34" charset="-128"/>
                <a:cs typeface="Arial Unicode MS" pitchFamily="34" charset="-128"/>
              </a:rPr>
              <a:t>⇨</a:t>
            </a:r>
            <a:r>
              <a:rPr lang="pl-PL" altLang="pl-PL" sz="2000" b="1" dirty="0" smtClean="0"/>
              <a:t> Aspekt społeczny </a:t>
            </a:r>
            <a:r>
              <a:rPr lang="pl-PL" altLang="pl-PL" sz="2000" dirty="0" smtClean="0"/>
              <a:t>w OPZ, stanowiący zgodnie z </a:t>
            </a:r>
            <a:r>
              <a:rPr lang="pl-PL" altLang="pl-PL" sz="2000" b="1" dirty="0" smtClean="0"/>
              <a:t>art. 29 ust. 4 </a:t>
            </a:r>
            <a:r>
              <a:rPr lang="pl-PL" altLang="pl-PL" sz="2000" dirty="0" smtClean="0"/>
              <a:t>ustawy, możliwość określenia w opisie przedmiotu zamówienia wymagań związanych z realizacją zamówienia, które mogą obejmować m.in. </a:t>
            </a:r>
            <a:br>
              <a:rPr lang="pl-PL" altLang="pl-PL" sz="2000" dirty="0" smtClean="0"/>
            </a:br>
            <a:r>
              <a:rPr lang="pl-PL" altLang="pl-PL" sz="2000" dirty="0" smtClean="0"/>
              <a:t>aspekty społeczne, w szczególności dotyczące zatrudnienia:</a:t>
            </a:r>
            <a:br>
              <a:rPr lang="pl-PL" altLang="pl-PL" sz="2000" dirty="0" smtClean="0"/>
            </a:br>
            <a:r>
              <a:rPr lang="pl-PL" altLang="pl-PL" sz="2000" dirty="0" smtClean="0"/>
              <a:t/>
            </a:r>
            <a:br>
              <a:rPr lang="pl-PL" altLang="pl-PL" sz="2000" dirty="0" smtClean="0"/>
            </a:br>
            <a:r>
              <a:rPr lang="pl-PL" altLang="pl-PL" sz="2000" dirty="0" smtClean="0"/>
              <a:t>1) bezrobotnych;</a:t>
            </a:r>
            <a:br>
              <a:rPr lang="pl-PL" altLang="pl-PL" sz="2000" dirty="0" smtClean="0"/>
            </a:br>
            <a:r>
              <a:rPr lang="pl-PL" altLang="pl-PL" sz="1000" dirty="0" smtClean="0"/>
              <a:t/>
            </a:r>
            <a:br>
              <a:rPr lang="pl-PL" altLang="pl-PL" sz="1000" dirty="0" smtClean="0"/>
            </a:br>
            <a:r>
              <a:rPr lang="pl-PL" altLang="pl-PL" sz="2000" dirty="0" smtClean="0"/>
              <a:t>2) młodocianych;</a:t>
            </a:r>
            <a:br>
              <a:rPr lang="pl-PL" altLang="pl-PL" sz="2000" dirty="0" smtClean="0"/>
            </a:br>
            <a:r>
              <a:rPr lang="pl-PL" altLang="pl-PL" sz="1000" dirty="0" smtClean="0"/>
              <a:t/>
            </a:r>
            <a:br>
              <a:rPr lang="pl-PL" altLang="pl-PL" sz="1000" dirty="0" smtClean="0"/>
            </a:br>
            <a:r>
              <a:rPr lang="pl-PL" altLang="pl-PL" sz="2000" dirty="0" smtClean="0"/>
              <a:t>3) osób niepełnosprawnych;</a:t>
            </a:r>
            <a:br>
              <a:rPr lang="pl-PL" altLang="pl-PL" sz="2000" dirty="0" smtClean="0"/>
            </a:br>
            <a:r>
              <a:rPr lang="pl-PL" altLang="pl-PL" sz="1000" dirty="0" smtClean="0"/>
              <a:t/>
            </a:r>
            <a:br>
              <a:rPr lang="pl-PL" altLang="pl-PL" sz="1000" dirty="0" smtClean="0"/>
            </a:br>
            <a:r>
              <a:rPr lang="pl-PL" altLang="pl-PL" sz="2000" dirty="0" smtClean="0"/>
              <a:t>4) innych osób niż określone w </a:t>
            </a:r>
            <a:r>
              <a:rPr lang="pl-PL" altLang="pl-PL" sz="2000" dirty="0" err="1" smtClean="0"/>
              <a:t>pkt</a:t>
            </a:r>
            <a:r>
              <a:rPr lang="pl-PL" altLang="pl-PL" sz="2000" dirty="0" smtClean="0"/>
              <a:t> 1,2 lub 3, o których mowa w ustawie z dnia 13 czerwca 2003 r. o zatrudnieniu socjalnym lub we właściwych przepisach państw członkowskich UE lub EOG.</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67</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62280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smtClean="0"/>
              <a:t>Przepisy pozytywne - w jaki sposób należy opisać przedmiot zamówienia </a:t>
            </a:r>
            <a:r>
              <a:rPr lang="pl-PL" altLang="pl-PL" sz="2000" b="1" u="sng" dirty="0" smtClean="0"/>
              <a:t/>
            </a:r>
            <a:br>
              <a:rPr lang="pl-PL" altLang="pl-PL" sz="2000" b="1" u="sng" dirty="0" smtClean="0"/>
            </a:br>
            <a:r>
              <a:rPr lang="pl-PL" altLang="pl-PL" sz="2000" dirty="0" smtClean="0"/>
              <a:t/>
            </a:r>
            <a:br>
              <a:rPr lang="pl-PL" altLang="pl-PL" sz="2000" dirty="0" smtClean="0"/>
            </a:br>
            <a:r>
              <a:rPr lang="pl-PL" altLang="pl-PL" sz="2000" b="1" dirty="0" smtClean="0">
                <a:ea typeface="Arial Unicode MS" pitchFamily="34" charset="-128"/>
                <a:cs typeface="Arial Unicode MS" pitchFamily="34" charset="-128"/>
              </a:rPr>
              <a:t>⇨</a:t>
            </a:r>
            <a:r>
              <a:rPr lang="pl-PL" altLang="pl-PL" sz="2000" b="1" dirty="0" smtClean="0"/>
              <a:t> Aspekt społeczny </a:t>
            </a:r>
            <a:r>
              <a:rPr lang="pl-PL" altLang="pl-PL" sz="2000" dirty="0" smtClean="0"/>
              <a:t>w OPZ, stanowiący obowiązek zamawiającego wskazany w art. 29 ust. 3a </a:t>
            </a:r>
            <a:r>
              <a:rPr lang="pl-PL" altLang="pl-PL" sz="2000" dirty="0" err="1" smtClean="0"/>
              <a:t>Pzp</a:t>
            </a:r>
            <a:r>
              <a:rPr lang="pl-PL" altLang="pl-PL" sz="2000" dirty="0" smtClean="0"/>
              <a:t>:</a:t>
            </a:r>
            <a:br>
              <a:rPr lang="pl-PL" altLang="pl-PL" sz="2000" dirty="0" smtClean="0"/>
            </a:br>
            <a:r>
              <a:rPr lang="pl-PL" altLang="pl-PL" sz="2000" dirty="0" smtClean="0"/>
              <a:t>	</a:t>
            </a:r>
            <a:br>
              <a:rPr lang="pl-PL" altLang="pl-PL" sz="2000" dirty="0" smtClean="0"/>
            </a:br>
            <a:r>
              <a:rPr lang="pl-PL" altLang="pl-PL" sz="2000" dirty="0" smtClean="0"/>
              <a:t>- określenie w OPZ wymagań zatrudnienia przez wykonawcę lub podwykonawcę na 	podstawie umowy o pracę osób wykonujących wskazane przez zamawiającego 	czynności w zakresie realizacji zamówienia, jeżeli wykonanie tych czynności polega na wykonywaniu pracy w sposób określony w art. 22 § 1 ustawy z dnia 26.06.1974 r. – Kodeks pracy (</a:t>
            </a:r>
            <a:r>
              <a:rPr lang="pl-PL" altLang="pl-PL" sz="2000" dirty="0" err="1" smtClean="0"/>
              <a:t>Dz.U</a:t>
            </a:r>
            <a:r>
              <a:rPr lang="pl-PL" altLang="pl-PL" sz="2000" dirty="0" smtClean="0"/>
              <a:t>. z 2016 r. poz. 1666, z </a:t>
            </a:r>
            <a:r>
              <a:rPr lang="pl-PL" altLang="pl-PL" sz="2000" dirty="0" err="1" smtClean="0"/>
              <a:t>późn.zm</a:t>
            </a:r>
            <a:r>
              <a:rPr lang="pl-PL" altLang="pl-PL" sz="2000" dirty="0" smtClean="0"/>
              <a:t>.)</a:t>
            </a:r>
            <a:br>
              <a:rPr lang="pl-PL" altLang="pl-PL" sz="2000" dirty="0" smtClean="0"/>
            </a:br>
            <a:r>
              <a:rPr lang="pl-PL" altLang="pl-PL" sz="1000" dirty="0" smtClean="0"/>
              <a:t/>
            </a:r>
            <a:br>
              <a:rPr lang="pl-PL" altLang="pl-PL" sz="1000" dirty="0" smtClean="0"/>
            </a:br>
            <a:r>
              <a:rPr lang="pl-PL" altLang="pl-PL" sz="2000" dirty="0" smtClean="0"/>
              <a:t>„Przez nawiązanie stosunku pracy pracownik zobowiązuje się </a:t>
            </a:r>
            <a:br>
              <a:rPr lang="pl-PL" altLang="pl-PL" sz="2000" dirty="0" smtClean="0"/>
            </a:br>
            <a:r>
              <a:rPr lang="pl-PL" altLang="pl-PL" sz="2000" dirty="0" smtClean="0"/>
              <a:t>do wykonywania pracy określonego rodzaju na rzecz pracodawcy </a:t>
            </a:r>
            <a:br>
              <a:rPr lang="pl-PL" altLang="pl-PL" sz="2000" dirty="0" smtClean="0"/>
            </a:br>
            <a:r>
              <a:rPr lang="pl-PL" altLang="pl-PL" sz="2000" dirty="0" smtClean="0"/>
              <a:t>i pod jego kierownictwem oraz w miejscu i czasie wyznaczonym </a:t>
            </a:r>
            <a:br>
              <a:rPr lang="pl-PL" altLang="pl-PL" sz="2000" dirty="0" smtClean="0"/>
            </a:br>
            <a:r>
              <a:rPr lang="pl-PL" altLang="pl-PL" sz="2000" dirty="0" smtClean="0"/>
              <a:t>przez pracodawcę, a pracodawca – do zatrudniania pracownika </a:t>
            </a:r>
            <a:br>
              <a:rPr lang="pl-PL" altLang="pl-PL" sz="2000" dirty="0" smtClean="0"/>
            </a:br>
            <a:r>
              <a:rPr lang="pl-PL" altLang="pl-PL" sz="2000" dirty="0" smtClean="0"/>
              <a:t>za wynagrodzeniem.”</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68</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62896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smtClean="0"/>
              <a:t>Przepisy pozytywne - w jaki sposób należy opisać przedmiot zamówienia </a:t>
            </a:r>
            <a:r>
              <a:rPr lang="pl-PL" altLang="pl-PL" sz="2000" b="1" u="sng" dirty="0" smtClean="0"/>
              <a:t/>
            </a:r>
            <a:br>
              <a:rPr lang="pl-PL" altLang="pl-PL" sz="2000" b="1" u="sng" dirty="0" smtClean="0"/>
            </a:br>
            <a:r>
              <a:rPr lang="pl-PL" altLang="pl-PL" sz="2000" dirty="0" smtClean="0"/>
              <a:t/>
            </a:r>
            <a:br>
              <a:rPr lang="pl-PL" altLang="pl-PL" sz="2000" dirty="0" smtClean="0"/>
            </a:br>
            <a:r>
              <a:rPr lang="pl-PL" altLang="pl-PL" sz="2000" b="1" dirty="0" smtClean="0">
                <a:ea typeface="Arial Unicode MS" pitchFamily="34" charset="-128"/>
                <a:cs typeface="Arial Unicode MS" pitchFamily="34" charset="-128"/>
              </a:rPr>
              <a:t>⇨</a:t>
            </a:r>
            <a:r>
              <a:rPr lang="pl-PL" altLang="pl-PL" sz="2000" b="1" dirty="0" smtClean="0"/>
              <a:t> Aspekt społeczny </a:t>
            </a:r>
            <a:r>
              <a:rPr lang="pl-PL" altLang="pl-PL" sz="2000" dirty="0" smtClean="0"/>
              <a:t>w OPZ, stanowiący obowiązek zamawiającego wskazany w art. 29 ust. 3a </a:t>
            </a:r>
            <a:r>
              <a:rPr lang="pl-PL" altLang="pl-PL" sz="2000" dirty="0" err="1" smtClean="0"/>
              <a:t>Pzp</a:t>
            </a:r>
            <a:r>
              <a:rPr lang="pl-PL" altLang="pl-PL" sz="2000" dirty="0" smtClean="0"/>
              <a:t/>
            </a:r>
            <a:br>
              <a:rPr lang="pl-PL" altLang="pl-PL" sz="2000" dirty="0" smtClean="0"/>
            </a:br>
            <a:r>
              <a:rPr lang="pl-PL" altLang="pl-PL" sz="1000" dirty="0" smtClean="0"/>
              <a:t/>
            </a:r>
            <a:br>
              <a:rPr lang="pl-PL" altLang="pl-PL" sz="1000" dirty="0" smtClean="0"/>
            </a:br>
            <a:r>
              <a:rPr lang="pl-PL" altLang="pl-PL" sz="2000" dirty="0" smtClean="0"/>
              <a:t>Obowiązki zamawiającego związane z realizacją w/</a:t>
            </a:r>
            <a:r>
              <a:rPr lang="pl-PL" altLang="pl-PL" sz="2000" dirty="0" err="1" smtClean="0"/>
              <a:t>w</a:t>
            </a:r>
            <a:r>
              <a:rPr lang="pl-PL" altLang="pl-PL" sz="2000" dirty="0" smtClean="0"/>
              <a:t> wymagania - określenie w Specyfikacji Istotnych Warunków Zamówienia (SIWZ)</a:t>
            </a:r>
            <a:br>
              <a:rPr lang="pl-PL" altLang="pl-PL" sz="2000" dirty="0" smtClean="0"/>
            </a:br>
            <a:r>
              <a:rPr lang="pl-PL" altLang="pl-PL" sz="2000" u="sng" dirty="0" smtClean="0"/>
              <a:t>w szczególności </a:t>
            </a:r>
            <a:r>
              <a:rPr lang="pl-PL" altLang="pl-PL" sz="2000" dirty="0" smtClean="0"/>
              <a:t>(art. 36 ust. 2 </a:t>
            </a:r>
            <a:r>
              <a:rPr lang="pl-PL" altLang="pl-PL" sz="2000" dirty="0" err="1" smtClean="0"/>
              <a:t>pkt</a:t>
            </a:r>
            <a:r>
              <a:rPr lang="pl-PL" altLang="pl-PL" sz="2000" dirty="0" smtClean="0"/>
              <a:t> 8a </a:t>
            </a:r>
            <a:r>
              <a:rPr lang="pl-PL" altLang="pl-PL" sz="2000" dirty="0" err="1" smtClean="0"/>
              <a:t>Pzp</a:t>
            </a:r>
            <a:r>
              <a:rPr lang="pl-PL" altLang="pl-PL" sz="2000" dirty="0" smtClean="0"/>
              <a:t>):</a:t>
            </a:r>
            <a:endParaRPr lang="en-GB" altLang="pl-PL" sz="2000" dirty="0" smtClean="0"/>
          </a:p>
          <a:p>
            <a:pPr>
              <a:lnSpc>
                <a:spcPct val="80000"/>
              </a:lnSpc>
              <a:buClr>
                <a:srgbClr val="A50021"/>
              </a:buClr>
            </a:pPr>
            <a:r>
              <a:rPr lang="pl-PL" altLang="pl-PL" sz="1000" dirty="0" smtClean="0"/>
              <a:t/>
            </a:r>
            <a:br>
              <a:rPr lang="pl-PL" altLang="pl-PL" sz="1000" dirty="0" smtClean="0"/>
            </a:br>
            <a:r>
              <a:rPr lang="pl-PL" altLang="pl-PL" sz="2000" dirty="0" smtClean="0"/>
              <a:t>1) sposobu dokumentowania zatrudnienia osób,</a:t>
            </a:r>
            <a:br>
              <a:rPr lang="pl-PL" altLang="pl-PL" sz="2000" dirty="0" smtClean="0"/>
            </a:br>
            <a:r>
              <a:rPr lang="pl-PL" altLang="pl-PL" sz="1000" dirty="0" smtClean="0"/>
              <a:t/>
            </a:r>
            <a:br>
              <a:rPr lang="pl-PL" altLang="pl-PL" sz="1000" dirty="0" smtClean="0"/>
            </a:br>
            <a:r>
              <a:rPr lang="pl-PL" altLang="pl-PL" sz="2000" dirty="0" smtClean="0"/>
              <a:t>2) uprawnienia zamawiającego w zakresie kontroli spełniania przez wykonawcę wymagań, o których mowa w art. 29 ust. 3a, oraz sankcji </a:t>
            </a:r>
            <a:br>
              <a:rPr lang="pl-PL" altLang="pl-PL" sz="2000" dirty="0" smtClean="0"/>
            </a:br>
            <a:r>
              <a:rPr lang="pl-PL" altLang="pl-PL" sz="2000" dirty="0" smtClean="0"/>
              <a:t>z tytułu niespełnienia tych wymagań,</a:t>
            </a:r>
            <a:br>
              <a:rPr lang="pl-PL" altLang="pl-PL" sz="2000" dirty="0" smtClean="0"/>
            </a:br>
            <a:r>
              <a:rPr lang="pl-PL" altLang="pl-PL" sz="1000" dirty="0" smtClean="0"/>
              <a:t/>
            </a:r>
            <a:br>
              <a:rPr lang="pl-PL" altLang="pl-PL" sz="1000" dirty="0" smtClean="0"/>
            </a:br>
            <a:r>
              <a:rPr lang="pl-PL" altLang="pl-PL" sz="2000" dirty="0" smtClean="0"/>
              <a:t>3) rodzaju czynności niezbędnych do realizacji zamówienia, których dotyczą wymagania zatrudnienia na podstawie umowy o pracę przez wykonawcę lub podwykonawcę osób wykonujących czynności w trakcie realizacji zamówienia. </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69</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122404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347172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1600" b="1" dirty="0"/>
              <a:t>	</a:t>
            </a:r>
          </a:p>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en-GB" sz="2400" b="1" dirty="0"/>
              <a:t>ROZPORZĄDZENIA </a:t>
            </a:r>
            <a:r>
              <a:rPr lang="pl-PL" sz="2400" b="1" dirty="0"/>
              <a:t>MINISTRA ROZWOJU I FINANSÓW</a:t>
            </a:r>
          </a:p>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en-GB" sz="1600" b="1" dirty="0"/>
          </a:p>
          <a:p>
            <a:pPr>
              <a:lnSpc>
                <a:spcPct val="90000"/>
              </a:lnSpc>
              <a:buClr>
                <a:schemeClr val="tx1"/>
              </a:buClr>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2000" dirty="0">
              <a:solidFill>
                <a:schemeClr val="tx2"/>
              </a:solidFill>
            </a:endParaRPr>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t>13. Rozporządzenie Ministra Rozwoju z dnia 26.07.2016 r. </a:t>
            </a:r>
            <a:br>
              <a:rPr lang="pl-PL" sz="2000" dirty="0"/>
            </a:br>
            <a:r>
              <a:rPr lang="pl-PL" sz="2000" dirty="0"/>
              <a:t>w sprawie wykazu robót budowlanych</a:t>
            </a:r>
            <a:br>
              <a:rPr lang="pl-PL" sz="2000" dirty="0"/>
            </a:br>
            <a:r>
              <a:rPr lang="pl-PL" sz="2000" dirty="0"/>
              <a:t>(Dz.U. z 2016 r. poz. 1125)</a:t>
            </a:r>
          </a:p>
          <a:p>
            <a:pPr marL="666750" indent="-666750">
              <a:lnSpc>
                <a:spcPct val="90000"/>
              </a:lnSpc>
              <a:buClr>
                <a:schemeClr val="tx1"/>
              </a:buClr>
              <a:buSzPct val="90000"/>
              <a:buFont typeface="+mj-lt"/>
              <a:buAutoNum type="arabicPeriod" startAt="13"/>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2000" dirty="0"/>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t>14. Rozporządzenie Ministra Rozwoju i Finansów z dnia 15.12.2016 r.</a:t>
            </a:r>
            <a:br>
              <a:rPr lang="pl-PL" sz="2000" dirty="0"/>
            </a:br>
            <a:r>
              <a:rPr lang="pl-PL" sz="2000" dirty="0"/>
              <a:t>w sprawie informacji zawartych w rocznym sprawozdaniu </a:t>
            </a:r>
            <a:br>
              <a:rPr lang="pl-PL" sz="2000" dirty="0"/>
            </a:br>
            <a:r>
              <a:rPr lang="pl-PL" sz="2000" dirty="0"/>
              <a:t>o udzielonych zamówieniach, jego wzoru oraz sposobu przekazywania (Dz.U. poz. 2038)</a:t>
            </a:r>
          </a:p>
          <a:p>
            <a:pPr>
              <a:lnSpc>
                <a:spcPct val="90000"/>
              </a:lnSpc>
              <a:buClr>
                <a:schemeClr val="tx1"/>
              </a:buClr>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8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 xmlns:p14="http://schemas.microsoft.com/office/powerpoint/2010/main" val="26619991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13036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a:t>Przepisy pozytywne - w jaki sposób należy opisać przedmiot zamówienia </a:t>
            </a:r>
            <a:r>
              <a:rPr lang="pl-PL" altLang="pl-PL" sz="2000" b="1" u="sng" dirty="0"/>
              <a:t/>
            </a:r>
            <a:br>
              <a:rPr lang="pl-PL" altLang="pl-PL" sz="2000" b="1" u="sng" dirty="0"/>
            </a:br>
            <a:r>
              <a:rPr lang="pl-PL" altLang="pl-PL" sz="2000" dirty="0"/>
              <a:t/>
            </a:r>
            <a:br>
              <a:rPr lang="pl-PL" altLang="pl-PL" sz="2000" dirty="0"/>
            </a:br>
            <a:r>
              <a:rPr lang="pl-PL" altLang="pl-PL" sz="2000" b="1" dirty="0">
                <a:ea typeface="Arial Unicode MS" pitchFamily="34" charset="-128"/>
                <a:cs typeface="Arial Unicode MS" pitchFamily="34" charset="-128"/>
              </a:rPr>
              <a:t>⇨</a:t>
            </a:r>
            <a:r>
              <a:rPr lang="pl-PL" altLang="pl-PL" sz="2000" b="1" dirty="0"/>
              <a:t> Aspekt społeczny </a:t>
            </a:r>
            <a:r>
              <a:rPr lang="pl-PL" altLang="pl-PL" sz="2000" dirty="0"/>
              <a:t>w OPZ, stanowiący obowiązek zamawiającego wskazany w art. 29 ust. 5 </a:t>
            </a:r>
            <a:r>
              <a:rPr lang="pl-PL" altLang="pl-PL" sz="2000" dirty="0" err="1"/>
              <a:t>Pzp</a:t>
            </a:r>
            <a:r>
              <a:rPr lang="pl-PL" altLang="pl-PL" sz="2000" dirty="0"/>
              <a:t>:</a:t>
            </a:r>
            <a:br>
              <a:rPr lang="pl-PL" altLang="pl-PL" sz="2000" dirty="0"/>
            </a:br>
            <a:r>
              <a:rPr lang="pl-PL" altLang="pl-PL" sz="2000" dirty="0"/>
              <a:t/>
            </a:r>
            <a:br>
              <a:rPr lang="pl-PL" altLang="pl-PL" sz="2000" dirty="0"/>
            </a:br>
            <a:r>
              <a:rPr lang="pl-PL" altLang="pl-PL" sz="2000" dirty="0"/>
              <a:t>W przypadku zamówień przeznaczonych do użytku osób fizycznych, </a:t>
            </a:r>
            <a:br>
              <a:rPr lang="pl-PL" altLang="pl-PL" sz="2000" dirty="0"/>
            </a:br>
            <a:r>
              <a:rPr lang="pl-PL" altLang="pl-PL" sz="2000" dirty="0"/>
              <a:t>w tym pracowników zamawiającego, opis przedmiotu zamówienia sporządza się z uwzględnieniem wymagań w zakresie dostępności </a:t>
            </a:r>
            <a:br>
              <a:rPr lang="pl-PL" altLang="pl-PL" sz="2000" dirty="0"/>
            </a:br>
            <a:r>
              <a:rPr lang="pl-PL" altLang="pl-PL" sz="2000" dirty="0"/>
              <a:t>dla osób niepełnosprawnych lub projektowania z przeznaczeniem </a:t>
            </a:r>
            <a:br>
              <a:rPr lang="pl-PL" altLang="pl-PL" sz="2000" dirty="0"/>
            </a:br>
            <a:r>
              <a:rPr lang="pl-PL" altLang="pl-PL" sz="2000" dirty="0"/>
              <a:t>dla wszystkich użytkowników.</a:t>
            </a:r>
            <a:br>
              <a:rPr lang="pl-PL" altLang="pl-PL" sz="2000" dirty="0"/>
            </a:br>
            <a:r>
              <a:rPr lang="pl-PL" altLang="pl-PL" sz="2000" dirty="0"/>
              <a:t/>
            </a:r>
            <a:br>
              <a:rPr lang="pl-PL" altLang="pl-PL" sz="2000" dirty="0"/>
            </a:br>
            <a:r>
              <a:rPr lang="pl-PL" altLang="pl-PL" sz="2000" dirty="0"/>
              <a:t>O obowiązku w zakresie jak wyżej wskazuje również art. 30 ust. 8 </a:t>
            </a:r>
            <a:br>
              <a:rPr lang="pl-PL" altLang="pl-PL" sz="2000" dirty="0"/>
            </a:br>
            <a:r>
              <a:rPr lang="pl-PL" altLang="pl-PL" sz="2000" dirty="0"/>
              <a:t>i ust. 9 </a:t>
            </a:r>
            <a:r>
              <a:rPr lang="pl-PL" altLang="pl-PL" sz="2000" dirty="0" err="1"/>
              <a:t>Pzp</a:t>
            </a:r>
            <a:r>
              <a:rPr lang="pl-PL" altLang="pl-PL" sz="2000" dirty="0"/>
              <a:t> – wymagania odnoszące się do dokonywania opisu przedmiotu zamówienia na roboty budowlane oraz na dostawy </a:t>
            </a:r>
            <a:br>
              <a:rPr lang="pl-PL" altLang="pl-PL" sz="2000" dirty="0"/>
            </a:br>
            <a:r>
              <a:rPr lang="pl-PL" altLang="pl-PL" sz="2000" dirty="0"/>
              <a:t>lub usługi.</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8142738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82425" y="1878902"/>
            <a:ext cx="7632700" cy="4795159"/>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a:t>Przepisy pozytywne - w jaki sposób należy opisać przedmiot zamówienia </a:t>
            </a:r>
            <a:r>
              <a:rPr lang="pl-PL" altLang="pl-PL" sz="2000" b="1" u="sng" dirty="0"/>
              <a:t/>
            </a:r>
            <a:br>
              <a:rPr lang="pl-PL" altLang="pl-PL" sz="2000" b="1" u="sng" dirty="0"/>
            </a:br>
            <a:r>
              <a:rPr lang="pl-PL" altLang="pl-PL" sz="1000" dirty="0"/>
              <a:t/>
            </a:r>
            <a:br>
              <a:rPr lang="pl-PL" altLang="pl-PL" sz="1000" dirty="0"/>
            </a:br>
            <a:r>
              <a:rPr lang="pl-PL" altLang="pl-PL" sz="2200" b="1" dirty="0"/>
              <a:t>Obowiązek dokonania opisu w jeden ze sposobów wskazanych w art. 30 ust. 1 </a:t>
            </a:r>
            <a:r>
              <a:rPr lang="pl-PL" altLang="pl-PL" sz="2200" b="1" dirty="0" err="1"/>
              <a:t>Pzp</a:t>
            </a:r>
            <a:r>
              <a:rPr lang="pl-PL" altLang="pl-PL" sz="2200" b="1" dirty="0"/>
              <a:t>:</a:t>
            </a:r>
            <a:r>
              <a:rPr lang="pl-PL" altLang="pl-PL" sz="2000" b="1" dirty="0"/>
              <a:t/>
            </a:r>
            <a:br>
              <a:rPr lang="pl-PL" altLang="pl-PL" sz="2000" b="1" dirty="0"/>
            </a:br>
            <a:r>
              <a:rPr lang="pl-PL" altLang="pl-PL" sz="1000" dirty="0"/>
              <a:t/>
            </a:r>
            <a:br>
              <a:rPr lang="pl-PL" altLang="pl-PL" sz="1000" dirty="0"/>
            </a:br>
            <a:r>
              <a:rPr lang="pl-PL" altLang="pl-PL" sz="2200" b="1" i="1" dirty="0">
                <a:ea typeface="Arial Unicode MS" pitchFamily="34" charset="-128"/>
                <a:cs typeface="Arial Unicode MS" pitchFamily="34" charset="-128"/>
              </a:rPr>
              <a:t>1)</a:t>
            </a:r>
            <a:r>
              <a:rPr lang="pl-PL" altLang="pl-PL" sz="2200" i="1" dirty="0">
                <a:ea typeface="Arial Unicode MS" pitchFamily="34" charset="-128"/>
                <a:cs typeface="Arial Unicode MS" pitchFamily="34" charset="-128"/>
              </a:rPr>
              <a:t> przez określenie wymagań dotyczących wydajności lub funkcjonalności, w tym wymagań środowiskowych, pod warunkiem, że podane parametry są dostatecznie precyzyjne, </a:t>
            </a:r>
            <a:r>
              <a:rPr lang="pl-PL" altLang="pl-PL" sz="2200" i="1" dirty="0" smtClean="0">
                <a:ea typeface="Arial Unicode MS" pitchFamily="34" charset="-128"/>
                <a:cs typeface="Arial Unicode MS" pitchFamily="34" charset="-128"/>
              </a:rPr>
              <a:t/>
            </a:r>
            <a:br>
              <a:rPr lang="pl-PL" altLang="pl-PL" sz="2200" i="1" dirty="0" smtClean="0">
                <a:ea typeface="Arial Unicode MS" pitchFamily="34" charset="-128"/>
                <a:cs typeface="Arial Unicode MS" pitchFamily="34" charset="-128"/>
              </a:rPr>
            </a:br>
            <a:r>
              <a:rPr lang="pl-PL" altLang="pl-PL" sz="2200" i="1" dirty="0" smtClean="0">
                <a:ea typeface="Arial Unicode MS" pitchFamily="34" charset="-128"/>
                <a:cs typeface="Arial Unicode MS" pitchFamily="34" charset="-128"/>
              </a:rPr>
              <a:t>aby </a:t>
            </a:r>
            <a:r>
              <a:rPr lang="pl-PL" altLang="pl-PL" sz="2200" i="1" dirty="0">
                <a:ea typeface="Arial Unicode MS" pitchFamily="34" charset="-128"/>
                <a:cs typeface="Arial Unicode MS" pitchFamily="34" charset="-128"/>
              </a:rPr>
              <a:t>umożliwić wykonawcom ustalenie przedmiotu zamówienia, </a:t>
            </a:r>
            <a:r>
              <a:rPr lang="pl-PL" altLang="pl-PL" sz="2200" i="1" dirty="0" smtClean="0">
                <a:ea typeface="Arial Unicode MS" pitchFamily="34" charset="-128"/>
                <a:cs typeface="Arial Unicode MS" pitchFamily="34" charset="-128"/>
              </a:rPr>
              <a:t/>
            </a:r>
            <a:br>
              <a:rPr lang="pl-PL" altLang="pl-PL" sz="2200" i="1" dirty="0" smtClean="0">
                <a:ea typeface="Arial Unicode MS" pitchFamily="34" charset="-128"/>
                <a:cs typeface="Arial Unicode MS" pitchFamily="34" charset="-128"/>
              </a:rPr>
            </a:br>
            <a:r>
              <a:rPr lang="pl-PL" altLang="pl-PL" sz="2200" i="1" dirty="0" smtClean="0">
                <a:ea typeface="Arial Unicode MS" pitchFamily="34" charset="-128"/>
                <a:cs typeface="Arial Unicode MS" pitchFamily="34" charset="-128"/>
              </a:rPr>
              <a:t>a </a:t>
            </a:r>
            <a:r>
              <a:rPr lang="pl-PL" altLang="pl-PL" sz="2200" i="1" dirty="0">
                <a:ea typeface="Arial Unicode MS" pitchFamily="34" charset="-128"/>
                <a:cs typeface="Arial Unicode MS" pitchFamily="34" charset="-128"/>
              </a:rPr>
              <a:t>zamawiającemu udzielenie zamówienia;</a:t>
            </a: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u="sng" dirty="0">
                <a:ea typeface="Arial Unicode MS" pitchFamily="34" charset="-128"/>
                <a:cs typeface="Arial Unicode MS" pitchFamily="34" charset="-128"/>
              </a:rPr>
              <a:t>Wydajny</a:t>
            </a:r>
            <a:r>
              <a:rPr lang="pl-PL" altLang="pl-PL" sz="2000" dirty="0">
                <a:ea typeface="Arial Unicode MS" pitchFamily="34" charset="-128"/>
                <a:cs typeface="Arial Unicode MS" pitchFamily="34" charset="-128"/>
              </a:rPr>
              <a:t> – przynoszący znaczne zyski lub efekty w stosunku do włożonej pracy, poniesionych kosztów itp. (słownik PWN);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wydajność to ekonomiczna miara efektywności.</a:t>
            </a:r>
            <a:br>
              <a:rPr lang="pl-PL" altLang="pl-PL" sz="2000" dirty="0">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u="sng" dirty="0">
                <a:ea typeface="Arial Unicode MS" pitchFamily="34" charset="-128"/>
                <a:cs typeface="Arial Unicode MS" pitchFamily="34" charset="-128"/>
              </a:rPr>
              <a:t>Funkcjonalność</a:t>
            </a:r>
            <a:r>
              <a:rPr lang="pl-PL" altLang="pl-PL" sz="2000" dirty="0">
                <a:ea typeface="Arial Unicode MS" pitchFamily="34" charset="-128"/>
                <a:cs typeface="Arial Unicode MS" pitchFamily="34" charset="-128"/>
              </a:rPr>
              <a:t> – zbiór atrybutów urządzenia, oprogramowania lub systemu, określających zdolność do dostarczenia funkcji zaspokajających wyznaczone i zakładane potrzeby, podczas używania w określonych warunkach (Wikipedia).</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41810966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57356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t>Obowiązek dokonania opisu w jeden ze sposobów wskazanych w art. 30 ust. 1 </a:t>
            </a:r>
            <a:r>
              <a:rPr lang="pl-PL" altLang="pl-PL" sz="2200" b="1" dirty="0" err="1"/>
              <a:t>Pzp</a:t>
            </a:r>
            <a:r>
              <a:rPr lang="pl-PL" altLang="pl-PL" sz="2200" b="1" dirty="0"/>
              <a:t> – pkt 1:</a:t>
            </a:r>
            <a:r>
              <a:rPr lang="pl-PL" altLang="pl-PL" sz="2000" b="1" dirty="0"/>
              <a:t/>
            </a:r>
            <a:br>
              <a:rPr lang="pl-PL" altLang="pl-PL" sz="2000" b="1" dirty="0"/>
            </a:br>
            <a:r>
              <a:rPr lang="pl-PL" altLang="pl-PL" sz="1000" dirty="0"/>
              <a:t/>
            </a:r>
            <a:br>
              <a:rPr lang="pl-PL" altLang="pl-PL" sz="1000" dirty="0"/>
            </a:br>
            <a:r>
              <a:rPr lang="pl-PL" altLang="pl-PL" sz="2000" dirty="0">
                <a:ea typeface="Arial Unicode MS" pitchFamily="34" charset="-128"/>
                <a:cs typeface="Arial Unicode MS" pitchFamily="34" charset="-128"/>
              </a:rPr>
              <a:t>Opisywanie przedmiotu zamówienia poprzez podanie różnego rodzaju parametrów dotyczących wydajności i funkcjonalności przedmiotu zamówienia, takich jak:(na przykładzie zakupu sprzętu komputerowego, zgodnie z rekomendacjami wydanymi przez Urząd Zamówień Publicznych):</a:t>
            </a:r>
            <a:br>
              <a:rPr lang="pl-PL" altLang="pl-PL" sz="2000" dirty="0">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typ,</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zastosowanie,</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wydajność obliczeniowa,</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parametry pamięci operacyjnej,</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wydajność grafiki,</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parametry monitora,</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parametry pamięci masowej,</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wyposażenie multimedialne,</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wymagania dotyczące ergonomii,</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wymagania dot. zasilania/baterii, wagi itp. – przy zakupie laptopów.</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72</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9993795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161139"/>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i="1" dirty="0">
                <a:ea typeface="Arial Unicode MS" pitchFamily="34" charset="-128"/>
                <a:cs typeface="Arial Unicode MS" pitchFamily="34" charset="-128"/>
              </a:rPr>
              <a:t>2) </a:t>
            </a:r>
            <a:r>
              <a:rPr lang="pl-PL" altLang="pl-PL" sz="2200" i="1" dirty="0">
                <a:ea typeface="Arial Unicode MS" pitchFamily="34" charset="-128"/>
                <a:cs typeface="Arial Unicode MS" pitchFamily="34" charset="-128"/>
              </a:rPr>
              <a:t>przez odniesienie się w kolejności preferencji do:</a:t>
            </a: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a) Polskich Norm przenoszących normy europejskie;</a:t>
            </a:r>
            <a:br>
              <a:rPr lang="pl-PL" altLang="pl-PL" sz="2000" dirty="0">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b="1" u="sng" dirty="0">
                <a:ea typeface="Arial Unicode MS" pitchFamily="34" charset="-128"/>
                <a:cs typeface="Arial Unicode MS" pitchFamily="34" charset="-128"/>
              </a:rPr>
              <a:t>Polska Norma </a:t>
            </a:r>
            <a:r>
              <a:rPr lang="pl-PL" altLang="pl-PL" sz="2000" dirty="0">
                <a:ea typeface="Arial Unicode MS" pitchFamily="34" charset="-128"/>
                <a:cs typeface="Arial Unicode MS" pitchFamily="34" charset="-128"/>
              </a:rPr>
              <a:t>– jest normą krajową, przyjętą w drodze konsensusu i zatwierdzoną przez krajową jednostkę normalizacyjną, powszechnie dostępną, stosowaną dobrowolnie, oznaczoną – na zasadzie wyłączności - symbolem PN. Może być także wprowadzeniem normy europejskiej lub międzynarodowej. Wprowadzenie to może nastąpić w języku oryginału</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(za stroną internetową Polskiego Komitetu Normalizacyjnego – PKN)</a:t>
            </a:r>
            <a:br>
              <a:rPr lang="pl-PL" altLang="pl-PL" sz="2000" dirty="0">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b="1" u="sng" dirty="0">
                <a:ea typeface="Arial Unicode MS" pitchFamily="34" charset="-128"/>
                <a:cs typeface="Arial Unicode MS" pitchFamily="34" charset="-128"/>
              </a:rPr>
              <a:t>norma</a:t>
            </a:r>
            <a:r>
              <a:rPr lang="pl-PL" altLang="pl-PL" sz="2000" dirty="0">
                <a:ea typeface="Arial Unicode MS" pitchFamily="34" charset="-128"/>
                <a:cs typeface="Arial Unicode MS" pitchFamily="34" charset="-128"/>
              </a:rPr>
              <a:t> – rozumie się przez to dokument przyjęty na zasadzie konsensusu i zatwierdzony przez upoważnioną jednostkę organizacyjną, ustalający – do powszechnego i wielokrotnego stosowania – zasady, wytyczne lub charakterystyki odnoszące się do różnych rodzajów działalności lub ich wyników i zmierzający do uzyskania optymalnego stopnia uporządkowania w określonym zakresie (art. 2 pkt 4 ustawy z dnia 12.09.2002 r. o normalizacji)</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5330380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53047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t>Obowiązek dokonania opisu w jeden ze sposobów wskazanych w art. 30 ust. 1 </a:t>
            </a:r>
            <a:r>
              <a:rPr lang="pl-PL" altLang="pl-PL" sz="2200" b="1" dirty="0" err="1"/>
              <a:t>Pzp</a:t>
            </a:r>
            <a:r>
              <a:rPr lang="pl-PL" altLang="pl-PL" sz="2200" b="1" dirty="0"/>
              <a:t>:</a:t>
            </a:r>
            <a:r>
              <a:rPr lang="pl-PL" altLang="pl-PL" sz="2000" b="1" dirty="0"/>
              <a:t/>
            </a:r>
            <a:br>
              <a:rPr lang="pl-PL" altLang="pl-PL" sz="2000" b="1" dirty="0"/>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200" i="1" dirty="0">
                <a:ea typeface="Arial Unicode MS" pitchFamily="34" charset="-128"/>
                <a:cs typeface="Arial Unicode MS" pitchFamily="34" charset="-128"/>
              </a:rPr>
              <a:t>2) przez odniesienie się w kolejności preferencji do:</a:t>
            </a: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a) Polskich Norm przenoszących normy europejskie;</a:t>
            </a:r>
            <a:br>
              <a:rPr lang="pl-PL" altLang="pl-PL" sz="2000" dirty="0">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u="sng" dirty="0">
                <a:ea typeface="Arial Unicode MS" pitchFamily="34" charset="-128"/>
                <a:cs typeface="Arial Unicode MS" pitchFamily="34" charset="-128"/>
              </a:rPr>
              <a:t>norma europejska</a:t>
            </a:r>
            <a:r>
              <a:rPr lang="pl-PL" altLang="pl-PL" sz="2000" dirty="0">
                <a:ea typeface="Arial Unicode MS" pitchFamily="34" charset="-128"/>
                <a:cs typeface="Arial Unicode MS" pitchFamily="34" charset="-128"/>
              </a:rPr>
              <a:t> – oznacza normę przyjętą przez europejską organizację normalizacyjną (art. 2 pkt 1 lit. b) –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rozporządzenie Parlamentu Europejskiego i Rady (UE) nr 1025/2012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z dnia 25.10.2012 r. w sprawie normalizacji europejskiej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u="sng" dirty="0">
                <a:ea typeface="Arial Unicode MS" pitchFamily="34" charset="-128"/>
                <a:cs typeface="Arial Unicode MS" pitchFamily="34" charset="-128"/>
              </a:rPr>
              <a:t>norma</a:t>
            </a:r>
            <a:r>
              <a:rPr lang="pl-PL" altLang="pl-PL" sz="2000" dirty="0">
                <a:ea typeface="Arial Unicode MS" pitchFamily="34" charset="-128"/>
                <a:cs typeface="Arial Unicode MS" pitchFamily="34" charset="-128"/>
              </a:rPr>
              <a:t> – oznacza specyfikację techniczną przyjętą przez uznaną jednostkę normalizacyjną do wielokrotnego lub ciągłego stosowania, zgodność z którą nie jest obowiązkowa i którą jest jedna z następujących norm: norma międzynarodowa, </a:t>
            </a:r>
            <a:r>
              <a:rPr lang="pl-PL" altLang="pl-PL" sz="2000" dirty="0" smtClean="0">
                <a:ea typeface="Arial Unicode MS" pitchFamily="34" charset="-128"/>
                <a:cs typeface="Arial Unicode MS" pitchFamily="34" charset="-128"/>
              </a:rPr>
              <a:t>norma </a:t>
            </a:r>
            <a:r>
              <a:rPr lang="pl-PL" altLang="pl-PL" sz="2000" dirty="0">
                <a:ea typeface="Arial Unicode MS" pitchFamily="34" charset="-128"/>
                <a:cs typeface="Arial Unicode MS" pitchFamily="34" charset="-128"/>
              </a:rPr>
              <a:t>europejska, norma zharmonizowana, norma krajowa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(art. 2 pkt 1 w/w rozporządzenia).</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74</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3714180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204864"/>
            <a:ext cx="7632700" cy="3619452"/>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a:p>
          <a:p>
            <a:pPr>
              <a:lnSpc>
                <a:spcPct val="80000"/>
              </a:lnSpc>
              <a:buClr>
                <a:srgbClr val="A50021"/>
              </a:buClr>
            </a:pPr>
            <a:r>
              <a:rPr lang="pl-PL" altLang="pl-PL" sz="2200" b="1" dirty="0"/>
              <a:t>Obowiązek dokonania opisu w jeden ze sposobów wskazanych w art. 30 ust. 1 </a:t>
            </a:r>
            <a:r>
              <a:rPr lang="pl-PL" altLang="pl-PL" sz="2200" b="1" dirty="0" err="1"/>
              <a:t>Pzp</a:t>
            </a:r>
            <a:r>
              <a:rPr lang="pl-PL" altLang="pl-PL" sz="2200" b="1" dirty="0"/>
              <a:t>:</a:t>
            </a:r>
            <a:r>
              <a:rPr lang="pl-PL" altLang="pl-PL" sz="2000" b="1" dirty="0"/>
              <a:t/>
            </a:r>
            <a:br>
              <a:rPr lang="pl-PL" altLang="pl-PL" sz="2000" b="1" dirty="0"/>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200" i="1" dirty="0">
                <a:ea typeface="Arial Unicode MS" pitchFamily="34" charset="-128"/>
                <a:cs typeface="Arial Unicode MS" pitchFamily="34" charset="-128"/>
              </a:rPr>
              <a:t>2) przez odniesienie się w kolejności preferencji do:</a:t>
            </a: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b) norm innych państw członkowskich EOG przenoszących normy europejskie;</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EOG – Europejski Obszar Gospodarczy – strefa wolnego handlu i Wspólny Rynek, obejmujące państwa Unii Europejskiej i Europejskiego Stowarzyszenia Wolnego </a:t>
            </a:r>
            <a:r>
              <a:rPr lang="pl-PL" altLang="pl-PL" sz="2000" dirty="0" smtClean="0">
                <a:ea typeface="Arial Unicode MS" pitchFamily="34" charset="-128"/>
                <a:cs typeface="Arial Unicode MS" pitchFamily="34" charset="-128"/>
              </a:rPr>
              <a:t>Handlu </a:t>
            </a:r>
            <a:r>
              <a:rPr lang="pl-PL" altLang="pl-PL" sz="2000" dirty="0">
                <a:ea typeface="Arial Unicode MS" pitchFamily="34" charset="-128"/>
                <a:cs typeface="Arial Unicode MS" pitchFamily="34" charset="-128"/>
              </a:rPr>
              <a:t>(EFTA) z wyjątkiem Szwajcarii.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EOG opiera się na czterech podstawowych zasadach: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swobodzie przepływu ludzi, kapitału, towarów i usług.</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6032210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2060848"/>
            <a:ext cx="7848872" cy="459818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altLang="pl-PL" sz="2200" b="1" dirty="0"/>
              <a:t>Obowiązek dokonania opisu w jeden ze sposobów wskazanych </a:t>
            </a:r>
            <a:r>
              <a:rPr lang="pl-PL" altLang="pl-PL" sz="2200" b="1" dirty="0" smtClean="0"/>
              <a:t/>
            </a:r>
            <a:br>
              <a:rPr lang="pl-PL" altLang="pl-PL" sz="2200" b="1" dirty="0" smtClean="0"/>
            </a:br>
            <a:r>
              <a:rPr lang="pl-PL" altLang="pl-PL" sz="2200" b="1" dirty="0" smtClean="0"/>
              <a:t>w </a:t>
            </a:r>
            <a:r>
              <a:rPr lang="pl-PL" altLang="pl-PL" sz="2200" b="1" dirty="0"/>
              <a:t>art. 30 ust. 1 </a:t>
            </a:r>
            <a:r>
              <a:rPr lang="pl-PL" altLang="pl-PL" sz="2200" b="1" dirty="0" err="1"/>
              <a:t>Pzp</a:t>
            </a:r>
            <a:r>
              <a:rPr lang="pl-PL" altLang="pl-PL" sz="2200" b="1" dirty="0"/>
              <a:t>:</a:t>
            </a:r>
            <a:r>
              <a:rPr lang="pl-PL" altLang="pl-PL" sz="2000" b="1" dirty="0"/>
              <a:t/>
            </a:r>
            <a:br>
              <a:rPr lang="pl-PL" altLang="pl-PL" sz="2000" b="1" dirty="0"/>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200" i="1" dirty="0">
                <a:ea typeface="Arial Unicode MS" pitchFamily="34" charset="-128"/>
                <a:cs typeface="Arial Unicode MS" pitchFamily="34" charset="-128"/>
              </a:rPr>
              <a:t>2) przez odniesienie się w kolejności preferencji do:</a:t>
            </a:r>
            <a:r>
              <a:rPr lang="pl-PL" altLang="pl-PL" sz="2000" dirty="0">
                <a:effectLst>
                  <a:outerShdw blurRad="38100" dist="38100" dir="2700000" algn="tl">
                    <a:srgbClr val="000000">
                      <a:alpha val="43137"/>
                    </a:srgbClr>
                  </a:outerShdw>
                </a:effectLst>
                <a:ea typeface="Arial Unicode MS" pitchFamily="34" charset="-128"/>
                <a:cs typeface="Arial Unicode MS" pitchFamily="34" charset="-128"/>
              </a:rPr>
              <a:t/>
            </a:r>
            <a:br>
              <a:rPr lang="pl-PL" altLang="pl-PL" sz="2000" dirty="0">
                <a:effectLst>
                  <a:outerShdw blurRad="38100" dist="38100" dir="2700000" algn="tl">
                    <a:srgbClr val="000000">
                      <a:alpha val="43137"/>
                    </a:srgbClr>
                  </a:outerShdw>
                </a:effectLst>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c) europejskich ocen technicznych, rozumianych jako udokumentowane oceny działania wyrobu budowlanego względem jego podstawowych cech, zgodnie z odpowiednim europejskim dokumentem oceny, w rozumieniu art. 2 pkt 12 rozporządzenia Parlamentu Europejskiego i Rady (UE) nr 305/2011 z dnia 9.03.2011 r. ustanawiającego zharmonizowane warunki wprowadzania do obrotu wyrobów budowlanych (…);</a:t>
            </a:r>
            <a:br>
              <a:rPr lang="pl-PL" altLang="pl-PL" sz="2000" dirty="0">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u="sng" dirty="0">
                <a:ea typeface="Arial Unicode MS" pitchFamily="34" charset="-128"/>
                <a:cs typeface="Arial Unicode MS" pitchFamily="34" charset="-128"/>
              </a:rPr>
              <a:t>Europejska ocena techniczna </a:t>
            </a:r>
            <a:r>
              <a:rPr lang="pl-PL" altLang="pl-PL" sz="2000" dirty="0">
                <a:ea typeface="Arial Unicode MS" pitchFamily="34" charset="-128"/>
                <a:cs typeface="Arial Unicode MS" pitchFamily="34" charset="-128"/>
              </a:rPr>
              <a:t>– oznacza udokumentowaną ocenę właściwości użytkowych wyrobu budowlanego w odniesieniu do jego zasadniczych charakterystyk zgodnie z odnośnym europejskim dokumentem oceny.</a:t>
            </a:r>
            <a:br>
              <a:rPr lang="pl-PL" altLang="pl-PL" sz="2000" dirty="0">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u="sng" dirty="0">
                <a:ea typeface="Arial Unicode MS" pitchFamily="34" charset="-128"/>
                <a:cs typeface="Arial Unicode MS" pitchFamily="34" charset="-128"/>
              </a:rPr>
              <a:t>Europejski dokument oceny </a:t>
            </a:r>
            <a:r>
              <a:rPr lang="pl-PL" altLang="pl-PL" sz="2000" dirty="0">
                <a:ea typeface="Arial Unicode MS" pitchFamily="34" charset="-128"/>
                <a:cs typeface="Arial Unicode MS" pitchFamily="34" charset="-128"/>
              </a:rPr>
              <a:t>– oznacza dokument przyjęty przez organizację JOT (jednostka ds. oceny technicznej) do celów wydawania europejskich ocen technicznych.</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76</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5034867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878902"/>
            <a:ext cx="7704856" cy="46043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altLang="pl-PL" sz="2200" b="1" dirty="0"/>
              <a:t>Obowiązek dokonania opisu w jeden ze sposobów wskazanych </a:t>
            </a:r>
            <a:r>
              <a:rPr lang="pl-PL" altLang="pl-PL" sz="2200" b="1" dirty="0" smtClean="0"/>
              <a:t/>
            </a:r>
            <a:br>
              <a:rPr lang="pl-PL" altLang="pl-PL" sz="2200" b="1" dirty="0" smtClean="0"/>
            </a:br>
            <a:r>
              <a:rPr lang="pl-PL" altLang="pl-PL" sz="2200" b="1" dirty="0" smtClean="0"/>
              <a:t>w </a:t>
            </a:r>
            <a:r>
              <a:rPr lang="pl-PL" altLang="pl-PL" sz="2200" b="1" dirty="0"/>
              <a:t>art. 30 ust. 1 </a:t>
            </a:r>
            <a:r>
              <a:rPr lang="pl-PL" altLang="pl-PL" sz="2200" b="1" dirty="0" err="1"/>
              <a:t>Pzp</a:t>
            </a:r>
            <a:r>
              <a:rPr lang="pl-PL" altLang="pl-PL" sz="2200" b="1" dirty="0"/>
              <a:t>:</a:t>
            </a:r>
            <a:br>
              <a:rPr lang="pl-PL" altLang="pl-PL" sz="2200" b="1" dirty="0"/>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200" i="1" dirty="0">
                <a:ea typeface="Arial Unicode MS" pitchFamily="34" charset="-128"/>
                <a:cs typeface="Arial Unicode MS" pitchFamily="34" charset="-128"/>
              </a:rPr>
              <a:t>2) przez odniesienie się w kolejności preferencji do:</a:t>
            </a:r>
            <a:r>
              <a:rPr lang="pl-PL" altLang="pl-PL" sz="2200" dirty="0">
                <a:effectLst>
                  <a:outerShdw blurRad="38100" dist="38100" dir="2700000" algn="tl">
                    <a:srgbClr val="000000">
                      <a:alpha val="43137"/>
                    </a:srgbClr>
                  </a:outerShdw>
                </a:effectLst>
                <a:ea typeface="Arial Unicode MS" pitchFamily="34" charset="-128"/>
                <a:cs typeface="Arial Unicode MS" pitchFamily="34" charset="-128"/>
              </a:rPr>
              <a:t/>
            </a:r>
            <a:br>
              <a:rPr lang="pl-PL" altLang="pl-PL" sz="2200" dirty="0">
                <a:effectLst>
                  <a:outerShdw blurRad="38100" dist="38100" dir="2700000" algn="tl">
                    <a:srgbClr val="000000">
                      <a:alpha val="43137"/>
                    </a:srgbClr>
                  </a:outerShdw>
                </a:effectLst>
                <a:ea typeface="Arial Unicode MS" pitchFamily="34" charset="-128"/>
                <a:cs typeface="Arial Unicode MS" pitchFamily="34" charset="-128"/>
              </a:rPr>
            </a:br>
            <a:r>
              <a:rPr lang="pl-PL" altLang="pl-PL" sz="1000" dirty="0">
                <a:ea typeface="Arial Unicode MS" pitchFamily="34" charset="-128"/>
                <a:cs typeface="Arial Unicode MS" pitchFamily="34" charset="-128"/>
              </a:rPr>
              <a:t/>
            </a:r>
            <a:br>
              <a:rPr lang="pl-PL" altLang="pl-PL" sz="1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d) wspólnych specyfikacji technicznych, rozumianych jako specyfikacje techniczne w dziedzinie produktów teleinformatycznych określone zgodnie z art. 13 i art. 14 rozporządzenia Parlamentu Europejskiego </a:t>
            </a:r>
            <a:r>
              <a:rPr lang="pl-PL" altLang="pl-PL" sz="2000" dirty="0" smtClean="0">
                <a:ea typeface="Arial Unicode MS" pitchFamily="34" charset="-128"/>
                <a:cs typeface="Arial Unicode MS" pitchFamily="34" charset="-128"/>
              </a:rPr>
              <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i </a:t>
            </a:r>
            <a:r>
              <a:rPr lang="pl-PL" altLang="pl-PL" sz="2000" dirty="0">
                <a:ea typeface="Arial Unicode MS" pitchFamily="34" charset="-128"/>
                <a:cs typeface="Arial Unicode MS" pitchFamily="34" charset="-128"/>
              </a:rPr>
              <a:t>Rady (UE) nr 1025/2012 z dnia 25.10.2012 r. w sprawie normalizacji europejskiej (…);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u="sng" dirty="0">
                <a:ea typeface="Arial Unicode MS" pitchFamily="34" charset="-128"/>
                <a:cs typeface="Arial Unicode MS" pitchFamily="34" charset="-128"/>
              </a:rPr>
              <a:t>Specyfikacja techniczna </a:t>
            </a:r>
            <a:r>
              <a:rPr lang="pl-PL" altLang="pl-PL" sz="2000" dirty="0">
                <a:ea typeface="Arial Unicode MS" pitchFamily="34" charset="-128"/>
                <a:cs typeface="Arial Unicode MS" pitchFamily="34" charset="-128"/>
              </a:rPr>
              <a:t>– oznacza dokument określający wymagania techniczne, jakie musi spełniać produkt, </a:t>
            </a:r>
            <a:r>
              <a:rPr lang="pl-PL" altLang="pl-PL" sz="2000" dirty="0" smtClean="0">
                <a:ea typeface="Arial Unicode MS" pitchFamily="34" charset="-128"/>
                <a:cs typeface="Arial Unicode MS" pitchFamily="34" charset="-128"/>
              </a:rPr>
              <a:t>proces, usługa </a:t>
            </a:r>
            <a:r>
              <a:rPr lang="pl-PL" altLang="pl-PL" sz="2000" dirty="0">
                <a:ea typeface="Arial Unicode MS" pitchFamily="34" charset="-128"/>
                <a:cs typeface="Arial Unicode MS" pitchFamily="34" charset="-128"/>
              </a:rPr>
              <a:t>lub system, </a:t>
            </a:r>
            <a:r>
              <a:rPr lang="pl-PL" altLang="pl-PL" sz="2000" dirty="0" smtClean="0">
                <a:ea typeface="Arial Unicode MS" pitchFamily="34" charset="-128"/>
                <a:cs typeface="Arial Unicode MS" pitchFamily="34" charset="-128"/>
              </a:rPr>
              <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w </a:t>
            </a:r>
            <a:r>
              <a:rPr lang="pl-PL" altLang="pl-PL" sz="2000" dirty="0">
                <a:ea typeface="Arial Unicode MS" pitchFamily="34" charset="-128"/>
                <a:cs typeface="Arial Unicode MS" pitchFamily="34" charset="-128"/>
              </a:rPr>
              <a:t>którym określono jeden lub więcej elementów, </a:t>
            </a:r>
            <a:r>
              <a:rPr lang="pl-PL" altLang="pl-PL" sz="2000" dirty="0" smtClean="0">
                <a:ea typeface="Arial Unicode MS" pitchFamily="34" charset="-128"/>
                <a:cs typeface="Arial Unicode MS" pitchFamily="34" charset="-128"/>
              </a:rPr>
              <a:t>o </a:t>
            </a:r>
            <a:r>
              <a:rPr lang="pl-PL" altLang="pl-PL" sz="2000" dirty="0">
                <a:ea typeface="Arial Unicode MS" pitchFamily="34" charset="-128"/>
                <a:cs typeface="Arial Unicode MS" pitchFamily="34" charset="-128"/>
              </a:rPr>
              <a:t>których mowa </a:t>
            </a:r>
            <a:r>
              <a:rPr lang="pl-PL" altLang="pl-PL" sz="2000" dirty="0" smtClean="0">
                <a:ea typeface="Arial Unicode MS" pitchFamily="34" charset="-128"/>
                <a:cs typeface="Arial Unicode MS" pitchFamily="34" charset="-128"/>
              </a:rPr>
              <a:t/>
            </a:r>
            <a:br>
              <a:rPr lang="pl-PL" altLang="pl-PL" sz="2000" dirty="0" smtClean="0">
                <a:ea typeface="Arial Unicode MS" pitchFamily="34" charset="-128"/>
                <a:cs typeface="Arial Unicode MS" pitchFamily="34" charset="-128"/>
              </a:rPr>
            </a:br>
            <a:r>
              <a:rPr lang="pl-PL" altLang="pl-PL" sz="2000" dirty="0" smtClean="0">
                <a:ea typeface="Arial Unicode MS" pitchFamily="34" charset="-128"/>
                <a:cs typeface="Arial Unicode MS" pitchFamily="34" charset="-128"/>
              </a:rPr>
              <a:t>w </a:t>
            </a:r>
            <a:r>
              <a:rPr lang="pl-PL" altLang="pl-PL" sz="2000" dirty="0">
                <a:ea typeface="Arial Unicode MS" pitchFamily="34" charset="-128"/>
                <a:cs typeface="Arial Unicode MS" pitchFamily="34" charset="-128"/>
              </a:rPr>
              <a:t>art. 2 pkt 4 w/w rozporządzenia.</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u="sng" dirty="0">
                <a:ea typeface="Arial Unicode MS" pitchFamily="34" charset="-128"/>
                <a:cs typeface="Arial Unicode MS" pitchFamily="34" charset="-128"/>
              </a:rPr>
              <a:t>Wspólne specyfikacje techniczne </a:t>
            </a:r>
            <a:r>
              <a:rPr lang="pl-PL" altLang="pl-PL" sz="2000" dirty="0">
                <a:ea typeface="Arial Unicode MS" pitchFamily="34" charset="-128"/>
                <a:cs typeface="Arial Unicode MS" pitchFamily="34" charset="-128"/>
              </a:rPr>
              <a:t>– specyfikacje techniczne określone zgodnie z procedurą uznaną przez </a:t>
            </a:r>
            <a:r>
              <a:rPr lang="pl-PL" altLang="pl-PL" sz="2000" dirty="0" smtClean="0">
                <a:ea typeface="Arial Unicode MS" pitchFamily="34" charset="-128"/>
                <a:cs typeface="Arial Unicode MS" pitchFamily="34" charset="-128"/>
              </a:rPr>
              <a:t>państwa członkowskie </a:t>
            </a:r>
            <a:r>
              <a:rPr lang="pl-PL" altLang="pl-PL" sz="2000" dirty="0">
                <a:ea typeface="Arial Unicode MS" pitchFamily="34" charset="-128"/>
                <a:cs typeface="Arial Unicode MS" pitchFamily="34" charset="-128"/>
              </a:rPr>
              <a:t>i opublikowane w </a:t>
            </a:r>
            <a:r>
              <a:rPr lang="pl-PL" altLang="pl-PL" sz="2000" dirty="0" err="1">
                <a:ea typeface="Arial Unicode MS" pitchFamily="34" charset="-128"/>
                <a:cs typeface="Arial Unicode MS" pitchFamily="34" charset="-128"/>
              </a:rPr>
              <a:t>DzUUE</a:t>
            </a:r>
            <a:r>
              <a:rPr lang="pl-PL" altLang="pl-PL" sz="2000" dirty="0">
                <a:ea typeface="Arial Unicode MS" pitchFamily="34" charset="-128"/>
                <a:cs typeface="Arial Unicode MS" pitchFamily="34" charset="-128"/>
              </a:rPr>
              <a:t>.</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77</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7339763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347172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endParaRPr lang="pl-PL" altLang="pl-PL" sz="2800" b="1" dirty="0" smtClean="0"/>
          </a:p>
          <a:p>
            <a:pPr marL="107950">
              <a:lnSpc>
                <a:spcPct val="80000"/>
              </a:lnSpc>
              <a:buClr>
                <a:srgbClr val="A50021"/>
              </a:buClr>
              <a:defRPr/>
            </a:pPr>
            <a:r>
              <a:rPr lang="pl-PL" altLang="pl-PL" sz="2400" b="1" dirty="0" smtClean="0"/>
              <a:t>Obowiązek </a:t>
            </a:r>
            <a:r>
              <a:rPr lang="pl-PL" altLang="pl-PL" sz="2400" b="1" dirty="0"/>
              <a:t>dokonania opisu w jeden ze sposobów wskazanych w art. 30 ust. 1 </a:t>
            </a:r>
            <a:r>
              <a:rPr lang="pl-PL" altLang="pl-PL" sz="2400" b="1" dirty="0" err="1"/>
              <a:t>Pzp</a:t>
            </a:r>
            <a:r>
              <a:rPr lang="pl-PL" altLang="pl-PL" sz="2400" b="1" dirty="0"/>
              <a:t>:</a:t>
            </a:r>
            <a:br>
              <a:rPr lang="pl-PL" altLang="pl-PL" sz="2400" b="1" dirty="0"/>
            </a:br>
            <a:r>
              <a:rPr lang="pl-PL" altLang="pl-PL" sz="2400" dirty="0">
                <a:ea typeface="Arial Unicode MS" pitchFamily="34" charset="-128"/>
                <a:cs typeface="Arial Unicode MS" pitchFamily="34" charset="-128"/>
              </a:rPr>
              <a:t/>
            </a:r>
            <a:br>
              <a:rPr lang="pl-PL" altLang="pl-PL" sz="2400" dirty="0">
                <a:ea typeface="Arial Unicode MS" pitchFamily="34" charset="-128"/>
                <a:cs typeface="Arial Unicode MS" pitchFamily="34" charset="-128"/>
              </a:rPr>
            </a:br>
            <a:r>
              <a:rPr lang="pl-PL" altLang="pl-PL" sz="2400" dirty="0">
                <a:ea typeface="Arial Unicode MS" pitchFamily="34" charset="-128"/>
                <a:cs typeface="Arial Unicode MS" pitchFamily="34" charset="-128"/>
              </a:rPr>
              <a:t/>
            </a:r>
            <a:br>
              <a:rPr lang="pl-PL" altLang="pl-PL" sz="2400" dirty="0">
                <a:ea typeface="Arial Unicode MS" pitchFamily="34" charset="-128"/>
                <a:cs typeface="Arial Unicode MS" pitchFamily="34" charset="-128"/>
              </a:rPr>
            </a:br>
            <a:r>
              <a:rPr lang="pl-PL" altLang="pl-PL" sz="2200" i="1" dirty="0">
                <a:ea typeface="Arial Unicode MS" pitchFamily="34" charset="-128"/>
                <a:cs typeface="Arial Unicode MS" pitchFamily="34" charset="-128"/>
              </a:rPr>
              <a:t>2) przez odniesienie się w kolejności preferencji do:</a:t>
            </a:r>
            <a:r>
              <a:rPr lang="pl-PL" altLang="pl-PL" sz="2400" dirty="0">
                <a:effectLst>
                  <a:outerShdw blurRad="38100" dist="38100" dir="2700000" algn="tl">
                    <a:srgbClr val="000000">
                      <a:alpha val="43137"/>
                    </a:srgbClr>
                  </a:outerShdw>
                </a:effectLst>
                <a:ea typeface="Arial Unicode MS" pitchFamily="34" charset="-128"/>
                <a:cs typeface="Arial Unicode MS" pitchFamily="34" charset="-128"/>
              </a:rPr>
              <a:t/>
            </a:r>
            <a:br>
              <a:rPr lang="pl-PL" altLang="pl-PL" sz="2400" dirty="0">
                <a:effectLst>
                  <a:outerShdw blurRad="38100" dist="38100" dir="2700000" algn="tl">
                    <a:srgbClr val="000000">
                      <a:alpha val="43137"/>
                    </a:srgbClr>
                  </a:outerShdw>
                </a:effectLst>
                <a:ea typeface="Arial Unicode MS" pitchFamily="34" charset="-128"/>
                <a:cs typeface="Arial Unicode MS" pitchFamily="34" charset="-128"/>
              </a:rPr>
            </a:br>
            <a:r>
              <a:rPr lang="pl-PL" altLang="pl-PL" sz="2400" dirty="0">
                <a:ea typeface="Arial Unicode MS" pitchFamily="34" charset="-128"/>
                <a:cs typeface="Arial Unicode MS" pitchFamily="34" charset="-128"/>
              </a:rPr>
              <a:t/>
            </a:r>
            <a:br>
              <a:rPr lang="pl-PL" altLang="pl-PL" sz="2400" dirty="0">
                <a:ea typeface="Arial Unicode MS" pitchFamily="34" charset="-128"/>
                <a:cs typeface="Arial Unicode MS" pitchFamily="34" charset="-128"/>
              </a:rPr>
            </a:br>
            <a:r>
              <a:rPr lang="pl-PL" altLang="pl-PL" sz="2400" dirty="0">
                <a:ea typeface="Arial Unicode MS" pitchFamily="34" charset="-128"/>
                <a:cs typeface="Arial Unicode MS" pitchFamily="34" charset="-128"/>
              </a:rPr>
              <a:t/>
            </a:r>
            <a:br>
              <a:rPr lang="pl-PL" altLang="pl-PL" sz="24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e) norm międzynarodowych;</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u="sng" dirty="0">
                <a:ea typeface="Arial Unicode MS" pitchFamily="34" charset="-128"/>
                <a:cs typeface="Arial Unicode MS" pitchFamily="34" charset="-128"/>
              </a:rPr>
              <a:t>norma międzynarodowa </a:t>
            </a:r>
            <a:r>
              <a:rPr lang="pl-PL" altLang="pl-PL" sz="2000" dirty="0">
                <a:ea typeface="Arial Unicode MS" pitchFamily="34" charset="-128"/>
                <a:cs typeface="Arial Unicode MS" pitchFamily="34" charset="-128"/>
              </a:rPr>
              <a:t>– oznacza normę przyjętą przez międzynarodową jednostkę normalizacyjną.</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78</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6903226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2204864"/>
            <a:ext cx="7704856" cy="347172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endParaRPr lang="pl-PL" altLang="pl-PL" sz="2400" b="1" dirty="0" smtClean="0"/>
          </a:p>
          <a:p>
            <a:pPr marL="107950">
              <a:lnSpc>
                <a:spcPct val="80000"/>
              </a:lnSpc>
              <a:buClr>
                <a:srgbClr val="A50021"/>
              </a:buClr>
              <a:defRPr/>
            </a:pPr>
            <a:r>
              <a:rPr lang="pl-PL" altLang="pl-PL" sz="2400" b="1" dirty="0" smtClean="0"/>
              <a:t>Obowiązek </a:t>
            </a:r>
            <a:r>
              <a:rPr lang="pl-PL" altLang="pl-PL" sz="2400" b="1" dirty="0"/>
              <a:t>dokonania opisu w jeden ze sposobów wskazanych w art. 30 ust. 1 </a:t>
            </a:r>
            <a:r>
              <a:rPr lang="pl-PL" altLang="pl-PL" sz="2400" b="1" dirty="0" err="1"/>
              <a:t>Pzp</a:t>
            </a:r>
            <a:r>
              <a:rPr lang="pl-PL" altLang="pl-PL" sz="2400" b="1" dirty="0"/>
              <a:t>:</a:t>
            </a:r>
            <a:r>
              <a:rPr lang="pl-PL" altLang="pl-PL" sz="2000" b="1" dirty="0"/>
              <a:t/>
            </a:r>
            <a:br>
              <a:rPr lang="pl-PL" altLang="pl-PL" sz="2000" b="1" dirty="0"/>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200" i="1" dirty="0">
                <a:ea typeface="Arial Unicode MS" pitchFamily="34" charset="-128"/>
                <a:cs typeface="Arial Unicode MS" pitchFamily="34" charset="-128"/>
              </a:rPr>
              <a:t>2) przez odniesienie się w kolejności preferencji do:</a:t>
            </a:r>
            <a:r>
              <a:rPr lang="pl-PL" altLang="pl-PL" sz="2000" dirty="0">
                <a:effectLst>
                  <a:outerShdw blurRad="38100" dist="38100" dir="2700000" algn="tl">
                    <a:srgbClr val="000000">
                      <a:alpha val="43137"/>
                    </a:srgbClr>
                  </a:outerShdw>
                </a:effectLst>
                <a:ea typeface="Arial Unicode MS" pitchFamily="34" charset="-128"/>
                <a:cs typeface="Arial Unicode MS" pitchFamily="34" charset="-128"/>
              </a:rPr>
              <a:t/>
            </a:r>
            <a:br>
              <a:rPr lang="pl-PL" altLang="pl-PL" sz="2000" dirty="0">
                <a:effectLst>
                  <a:outerShdw blurRad="38100" dist="38100" dir="2700000" algn="tl">
                    <a:srgbClr val="000000">
                      <a:alpha val="43137"/>
                    </a:srgbClr>
                  </a:outerShdw>
                </a:effectLst>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f) specyfikacji technicznych, których przestrzeganie nie jest obowiązkowe, przyjętych przez instytucję normalizacyjną, wyspecjalizowaną w opracowywaniu specyfikacji technicznych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w celu powtarzalnego i stałego stosowania w dziedzinach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obronności i bezpieczeństwa;</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79</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79944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457971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en-GB" sz="2400" b="1" dirty="0"/>
              <a:t>ROZPORZĄDZENIA RADY MINISTRÓW:</a:t>
            </a:r>
          </a:p>
          <a:p>
            <a:pPr marL="666750" indent="-666750">
              <a:lnSpc>
                <a:spcPct val="90000"/>
              </a:lnSpc>
              <a:buClr>
                <a:schemeClr val="tx1"/>
              </a:buClr>
              <a:buSzPct val="90000"/>
              <a:buFont typeface="+mj-lt"/>
              <a:buAutoNum type="arabicPeriod" startAt="15"/>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2000" dirty="0"/>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t>15. Rozporządzenie Rady Ministrów z dnia 20.07.2016 r. </a:t>
            </a:r>
            <a:br>
              <a:rPr lang="pl-PL" sz="2000" dirty="0"/>
            </a:br>
            <a:r>
              <a:rPr lang="pl-PL" sz="2000" dirty="0"/>
              <a:t>w sprawie wykazu dokumentów publicznych i druków </a:t>
            </a:r>
            <a:br>
              <a:rPr lang="pl-PL" sz="2000" dirty="0"/>
            </a:br>
            <a:r>
              <a:rPr lang="pl-PL" sz="2000" dirty="0"/>
              <a:t>o strategicznym znaczeniu dla bezpieczeństwa państwa </a:t>
            </a:r>
            <a:br>
              <a:rPr lang="pl-PL" sz="2000" dirty="0"/>
            </a:br>
            <a:r>
              <a:rPr lang="pl-PL" sz="2000" dirty="0"/>
              <a:t>(Dz.U. poz. 1089)</a:t>
            </a:r>
            <a:br>
              <a:rPr lang="pl-PL" sz="2000" dirty="0"/>
            </a:br>
            <a:endParaRPr lang="pl-PL" sz="1400" dirty="0"/>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cs typeface="Arial" pitchFamily="34" charset="0"/>
              </a:rPr>
              <a:t>16. </a:t>
            </a:r>
            <a:r>
              <a:rPr lang="en-GB" sz="2000" dirty="0" err="1">
                <a:cs typeface="Arial" pitchFamily="34" charset="0"/>
              </a:rPr>
              <a:t>Rozporządzenie</a:t>
            </a:r>
            <a:r>
              <a:rPr lang="en-GB" sz="2000" dirty="0">
                <a:cs typeface="Arial" pitchFamily="34" charset="0"/>
              </a:rPr>
              <a:t> </a:t>
            </a:r>
            <a:r>
              <a:rPr lang="en-GB" sz="2000" dirty="0" err="1">
                <a:cs typeface="Arial" pitchFamily="34" charset="0"/>
              </a:rPr>
              <a:t>Rady</a:t>
            </a:r>
            <a:r>
              <a:rPr lang="en-GB" sz="2000" dirty="0">
                <a:cs typeface="Arial" pitchFamily="34" charset="0"/>
              </a:rPr>
              <a:t> </a:t>
            </a:r>
            <a:r>
              <a:rPr lang="en-GB" sz="2000" dirty="0" err="1">
                <a:cs typeface="Arial" pitchFamily="34" charset="0"/>
              </a:rPr>
              <a:t>Ministrów</a:t>
            </a:r>
            <a:r>
              <a:rPr lang="en-GB" sz="2000" dirty="0">
                <a:cs typeface="Arial" pitchFamily="34" charset="0"/>
              </a:rPr>
              <a:t> z </a:t>
            </a:r>
            <a:r>
              <a:rPr lang="en-GB" sz="2000" dirty="0" err="1">
                <a:cs typeface="Arial" pitchFamily="34" charset="0"/>
              </a:rPr>
              <a:t>dnia</a:t>
            </a:r>
            <a:r>
              <a:rPr lang="en-GB" sz="2000" dirty="0">
                <a:cs typeface="Arial" pitchFamily="34" charset="0"/>
              </a:rPr>
              <a:t> 1.08.2006 r. w </a:t>
            </a:r>
            <a:r>
              <a:rPr lang="en-GB" sz="2000" dirty="0" err="1">
                <a:cs typeface="Arial" pitchFamily="34" charset="0"/>
              </a:rPr>
              <a:t>sprawie</a:t>
            </a:r>
            <a:r>
              <a:rPr lang="en-GB" sz="2000" dirty="0">
                <a:cs typeface="Arial" pitchFamily="34" charset="0"/>
              </a:rPr>
              <a:t> </a:t>
            </a:r>
            <a:r>
              <a:rPr lang="en-GB" sz="2000" dirty="0" err="1">
                <a:cs typeface="Arial" pitchFamily="34" charset="0"/>
              </a:rPr>
              <a:t>organów</a:t>
            </a:r>
            <a:r>
              <a:rPr lang="en-GB" sz="2000" dirty="0">
                <a:cs typeface="Arial" pitchFamily="34" charset="0"/>
              </a:rPr>
              <a:t> </a:t>
            </a:r>
            <a:r>
              <a:rPr lang="en-GB" sz="2000" dirty="0" err="1">
                <a:cs typeface="Arial" pitchFamily="34" charset="0"/>
              </a:rPr>
              <a:t>właściwych</a:t>
            </a:r>
            <a:r>
              <a:rPr lang="en-GB" sz="2000" dirty="0">
                <a:cs typeface="Arial" pitchFamily="34" charset="0"/>
              </a:rPr>
              <a:t> do </a:t>
            </a:r>
            <a:r>
              <a:rPr lang="en-GB" sz="2000" dirty="0" err="1">
                <a:cs typeface="Arial" pitchFamily="34" charset="0"/>
              </a:rPr>
              <a:t>występowania</a:t>
            </a:r>
            <a:r>
              <a:rPr lang="en-GB" sz="2000" dirty="0">
                <a:cs typeface="Arial" pitchFamily="34" charset="0"/>
              </a:rPr>
              <a:t> do </a:t>
            </a:r>
            <a:r>
              <a:rPr lang="en-GB" sz="2000" dirty="0" err="1">
                <a:cs typeface="Arial" pitchFamily="34" charset="0"/>
              </a:rPr>
              <a:t>Komisji</a:t>
            </a:r>
            <a:r>
              <a:rPr lang="en-GB" sz="2000" dirty="0">
                <a:cs typeface="Arial" pitchFamily="34" charset="0"/>
              </a:rPr>
              <a:t> </a:t>
            </a:r>
            <a:r>
              <a:rPr lang="en-GB" sz="2000" dirty="0" err="1">
                <a:cs typeface="Arial" pitchFamily="34" charset="0"/>
              </a:rPr>
              <a:t>Europejskiej</a:t>
            </a:r>
            <a:r>
              <a:rPr lang="en-GB" sz="2000" dirty="0">
                <a:cs typeface="Arial" pitchFamily="34" charset="0"/>
              </a:rPr>
              <a:t> </a:t>
            </a:r>
            <a:r>
              <a:rPr lang="pl-PL" sz="2000" dirty="0">
                <a:cs typeface="Arial" pitchFamily="34" charset="0"/>
              </a:rPr>
              <a:t/>
            </a:r>
            <a:br>
              <a:rPr lang="pl-PL" sz="2000" dirty="0">
                <a:cs typeface="Arial" pitchFamily="34" charset="0"/>
              </a:rPr>
            </a:br>
            <a:r>
              <a:rPr lang="en-GB" sz="2000" dirty="0">
                <a:cs typeface="Arial" pitchFamily="34" charset="0"/>
              </a:rPr>
              <a:t>z </a:t>
            </a:r>
            <a:r>
              <a:rPr lang="en-GB" sz="2000" dirty="0" err="1">
                <a:cs typeface="Arial" pitchFamily="34" charset="0"/>
              </a:rPr>
              <a:t>wnioskiem</a:t>
            </a:r>
            <a:r>
              <a:rPr lang="en-GB" sz="2000" dirty="0">
                <a:cs typeface="Arial" pitchFamily="34" charset="0"/>
              </a:rPr>
              <a:t> o </a:t>
            </a:r>
            <a:r>
              <a:rPr lang="en-GB" sz="2000" dirty="0" err="1">
                <a:cs typeface="Arial" pitchFamily="34" charset="0"/>
              </a:rPr>
              <a:t>stwierdzenie</a:t>
            </a:r>
            <a:r>
              <a:rPr lang="en-GB" sz="2000" dirty="0">
                <a:cs typeface="Arial" pitchFamily="34" charset="0"/>
              </a:rPr>
              <a:t> </a:t>
            </a:r>
            <a:r>
              <a:rPr lang="en-GB" sz="2000" dirty="0" err="1">
                <a:cs typeface="Arial" pitchFamily="34" charset="0"/>
              </a:rPr>
              <a:t>prowadzenia</a:t>
            </a:r>
            <a:r>
              <a:rPr lang="en-GB" sz="2000" dirty="0">
                <a:cs typeface="Arial" pitchFamily="34" charset="0"/>
              </a:rPr>
              <a:t> </a:t>
            </a:r>
            <a:r>
              <a:rPr lang="en-GB" sz="2000" dirty="0" err="1">
                <a:cs typeface="Arial" pitchFamily="34" charset="0"/>
              </a:rPr>
              <a:t>działalności</a:t>
            </a:r>
            <a:r>
              <a:rPr lang="en-GB" sz="2000" dirty="0">
                <a:cs typeface="Arial" pitchFamily="34" charset="0"/>
              </a:rPr>
              <a:t> </a:t>
            </a:r>
            <a:r>
              <a:rPr lang="en-GB" sz="2000" dirty="0" err="1">
                <a:cs typeface="Arial" pitchFamily="34" charset="0"/>
              </a:rPr>
              <a:t>na</a:t>
            </a:r>
            <a:r>
              <a:rPr lang="en-GB" sz="2000" dirty="0">
                <a:cs typeface="Arial" pitchFamily="34" charset="0"/>
              </a:rPr>
              <a:t> </a:t>
            </a:r>
            <a:r>
              <a:rPr lang="en-GB" sz="2000" dirty="0" err="1">
                <a:cs typeface="Arial" pitchFamily="34" charset="0"/>
              </a:rPr>
              <a:t>rynku</a:t>
            </a:r>
            <a:r>
              <a:rPr lang="en-GB" sz="2000" dirty="0">
                <a:cs typeface="Arial" pitchFamily="34" charset="0"/>
              </a:rPr>
              <a:t> </a:t>
            </a:r>
            <a:r>
              <a:rPr lang="en-GB" sz="2000" dirty="0" err="1">
                <a:cs typeface="Arial" pitchFamily="34" charset="0"/>
              </a:rPr>
              <a:t>konkurencyjnym</a:t>
            </a:r>
            <a:r>
              <a:rPr lang="en-GB" sz="2000" dirty="0">
                <a:cs typeface="Arial" pitchFamily="34" charset="0"/>
              </a:rPr>
              <a:t> do </a:t>
            </a:r>
            <a:r>
              <a:rPr lang="en-GB" sz="2000" dirty="0" err="1">
                <a:cs typeface="Arial" pitchFamily="34" charset="0"/>
              </a:rPr>
              <a:t>którego</a:t>
            </a:r>
            <a:r>
              <a:rPr lang="en-GB" sz="2000" dirty="0">
                <a:cs typeface="Arial" pitchFamily="34" charset="0"/>
              </a:rPr>
              <a:t> </a:t>
            </a:r>
            <a:r>
              <a:rPr lang="en-GB" sz="2000" dirty="0" err="1">
                <a:cs typeface="Arial" pitchFamily="34" charset="0"/>
              </a:rPr>
              <a:t>dostęp</a:t>
            </a:r>
            <a:r>
              <a:rPr lang="en-GB" sz="2000" dirty="0">
                <a:cs typeface="Arial" pitchFamily="34" charset="0"/>
              </a:rPr>
              <a:t> </a:t>
            </a:r>
            <a:r>
              <a:rPr lang="en-GB" sz="2000" dirty="0" err="1">
                <a:cs typeface="Arial" pitchFamily="34" charset="0"/>
              </a:rPr>
              <a:t>nie</a:t>
            </a:r>
            <a:r>
              <a:rPr lang="en-GB" sz="2000" dirty="0">
                <a:cs typeface="Arial" pitchFamily="34" charset="0"/>
              </a:rPr>
              <a:t> jest </a:t>
            </a:r>
            <a:r>
              <a:rPr lang="en-GB" sz="2000" dirty="0" err="1">
                <a:cs typeface="Arial" pitchFamily="34" charset="0"/>
              </a:rPr>
              <a:t>ograniczony</a:t>
            </a:r>
            <a:r>
              <a:rPr lang="en-GB" sz="2000" dirty="0">
                <a:cs typeface="Arial" pitchFamily="34" charset="0"/>
              </a:rPr>
              <a:t> </a:t>
            </a:r>
            <a:r>
              <a:rPr lang="pl-PL" sz="2000" dirty="0">
                <a:cs typeface="Arial" pitchFamily="34" charset="0"/>
              </a:rPr>
              <a:t/>
            </a:r>
            <a:br>
              <a:rPr lang="pl-PL" sz="2000" dirty="0">
                <a:cs typeface="Arial" pitchFamily="34" charset="0"/>
              </a:rPr>
            </a:br>
            <a:r>
              <a:rPr lang="en-GB" sz="2000" dirty="0">
                <a:cs typeface="Arial" pitchFamily="34" charset="0"/>
              </a:rPr>
              <a:t>(</a:t>
            </a:r>
            <a:r>
              <a:rPr lang="en-GB" sz="2000" dirty="0" err="1">
                <a:cs typeface="Arial" pitchFamily="34" charset="0"/>
              </a:rPr>
              <a:t>Dz.U</a:t>
            </a:r>
            <a:r>
              <a:rPr lang="en-GB" sz="2000" dirty="0">
                <a:cs typeface="Arial" pitchFamily="34" charset="0"/>
              </a:rPr>
              <a:t>. z</a:t>
            </a:r>
            <a:r>
              <a:rPr lang="pl-PL" sz="2000" dirty="0">
                <a:cs typeface="Arial" pitchFamily="34" charset="0"/>
              </a:rPr>
              <a:t> </a:t>
            </a:r>
            <a:r>
              <a:rPr lang="en-GB" sz="2000" dirty="0">
                <a:cs typeface="Arial" pitchFamily="34" charset="0"/>
              </a:rPr>
              <a:t>2006 r. </a:t>
            </a:r>
            <a:r>
              <a:rPr lang="en-GB" sz="2000" dirty="0" err="1">
                <a:cs typeface="Arial" pitchFamily="34" charset="0"/>
              </a:rPr>
              <a:t>Nr</a:t>
            </a:r>
            <a:r>
              <a:rPr lang="en-GB" sz="2000" dirty="0">
                <a:cs typeface="Arial" pitchFamily="34" charset="0"/>
              </a:rPr>
              <a:t> 147, </a:t>
            </a:r>
            <a:r>
              <a:rPr lang="en-GB" sz="2000" dirty="0" err="1">
                <a:cs typeface="Arial" pitchFamily="34" charset="0"/>
              </a:rPr>
              <a:t>poz</a:t>
            </a:r>
            <a:r>
              <a:rPr lang="en-GB" sz="2000" dirty="0">
                <a:cs typeface="Arial" pitchFamily="34" charset="0"/>
              </a:rPr>
              <a:t>. 1063</a:t>
            </a:r>
            <a:r>
              <a:rPr lang="pl-PL" sz="2000" dirty="0">
                <a:cs typeface="Arial" pitchFamily="34" charset="0"/>
              </a:rPr>
              <a:t>, późn.zm.</a:t>
            </a:r>
            <a:r>
              <a:rPr lang="en-GB" sz="2000" dirty="0">
                <a:cs typeface="Arial" pitchFamily="34" charset="0"/>
              </a:rPr>
              <a:t>)</a:t>
            </a:r>
            <a:r>
              <a:rPr lang="pl-PL" sz="2000" dirty="0"/>
              <a:t/>
            </a:r>
            <a:br>
              <a:rPr lang="pl-PL" sz="2000" dirty="0"/>
            </a:br>
            <a:endParaRPr lang="pl-PL" sz="1400" dirty="0"/>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t>17. Rozporządzenie Rady Ministrów z dnia 12.02.2013 r. w sprawie trybu postępowania w zakresie oceny występowania podstawowego interesu bezpieczeństwa państwa (Dz.U. z 2013 r. poz. 233)</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a:t>
            </a:fld>
            <a:endParaRPr lang="pl-PL" altLang="pl-PL" dirty="0">
              <a:solidFill>
                <a:schemeClr val="accent3">
                  <a:lumMod val="75000"/>
                </a:schemeClr>
              </a:solidFill>
            </a:endParaRPr>
          </a:p>
        </p:txBody>
      </p:sp>
      <p:sp>
        <p:nvSpPr>
          <p:cNvPr id="7" name="TextBox 1"/>
          <p:cNvSpPr txBox="1"/>
          <p:nvPr/>
        </p:nvSpPr>
        <p:spPr>
          <a:xfrm>
            <a:off x="251520" y="692696"/>
            <a:ext cx="5112568" cy="115929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p>
          <a:p>
            <a:pPr algn="ctr"/>
            <a:endParaRPr lang="en-GB" sz="2000" b="1" baseline="30000" dirty="0">
              <a:solidFill>
                <a:srgbClr val="636466"/>
              </a:solidFill>
              <a:latin typeface="Novecento wide Normal" pitchFamily="50" charset="-18"/>
            </a:endParaRPr>
          </a:p>
        </p:txBody>
      </p:sp>
    </p:spTree>
    <p:extLst>
      <p:ext uri="{BB962C8B-B14F-4D97-AF65-F5344CB8AC3E}">
        <p14:creationId xmlns="" xmlns:p14="http://schemas.microsoft.com/office/powerpoint/2010/main" val="38729742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988840"/>
            <a:ext cx="7704856" cy="437658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altLang="pl-PL" sz="2400" b="1" dirty="0"/>
              <a:t>Obowiązek dokonania opisu w jeden ze sposobów wskazanych w art. 30 ust. 1 </a:t>
            </a:r>
            <a:r>
              <a:rPr lang="pl-PL" altLang="pl-PL" sz="2400" b="1" dirty="0" err="1"/>
              <a:t>Pzp</a:t>
            </a:r>
            <a:r>
              <a:rPr lang="pl-PL" altLang="pl-PL" sz="2400" b="1" dirty="0"/>
              <a:t>:</a:t>
            </a:r>
            <a:r>
              <a:rPr lang="pl-PL" altLang="pl-PL" sz="2000" b="1" dirty="0"/>
              <a:t/>
            </a:r>
            <a:br>
              <a:rPr lang="pl-PL" altLang="pl-PL" sz="2000" b="1" dirty="0"/>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200" i="1" dirty="0">
                <a:ea typeface="Arial Unicode MS" pitchFamily="34" charset="-128"/>
                <a:cs typeface="Arial Unicode MS" pitchFamily="34" charset="-128"/>
              </a:rPr>
              <a:t>2) przez odniesienie się w kolejności preferencji do:</a:t>
            </a:r>
            <a:r>
              <a:rPr lang="pl-PL" altLang="pl-PL" sz="2000" dirty="0">
                <a:effectLst>
                  <a:outerShdw blurRad="38100" dist="38100" dir="2700000" algn="tl">
                    <a:srgbClr val="000000">
                      <a:alpha val="43137"/>
                    </a:srgbClr>
                  </a:outerShdw>
                </a:effectLst>
                <a:ea typeface="Arial Unicode MS" pitchFamily="34" charset="-128"/>
                <a:cs typeface="Arial Unicode MS" pitchFamily="34" charset="-128"/>
              </a:rPr>
              <a:t/>
            </a:r>
            <a:br>
              <a:rPr lang="pl-PL" altLang="pl-PL" sz="2000" dirty="0">
                <a:effectLst>
                  <a:outerShdw blurRad="38100" dist="38100" dir="2700000" algn="tl">
                    <a:srgbClr val="000000">
                      <a:alpha val="43137"/>
                    </a:srgbClr>
                  </a:outerShdw>
                </a:effectLst>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g) innych systemów referencji technicznych ustanowionych przez europejskie organizacje normalizacyjne;</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u="sng" dirty="0">
                <a:ea typeface="Arial Unicode MS" pitchFamily="34" charset="-128"/>
                <a:cs typeface="Arial Unicode MS" pitchFamily="34" charset="-128"/>
              </a:rPr>
              <a:t>Referencje techniczne</a:t>
            </a:r>
            <a:r>
              <a:rPr lang="pl-PL" altLang="pl-PL" sz="2000" dirty="0">
                <a:ea typeface="Arial Unicode MS" pitchFamily="34" charset="-128"/>
                <a:cs typeface="Arial Unicode MS" pitchFamily="34" charset="-128"/>
              </a:rPr>
              <a:t> – każdy dokument, inny niż normy oficjalne, opracowany przez europejskie organy normalizacyjne zgodnie z procedurami dostosowanymi do rozwijających się potrzeb rynku.</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t>
            </a:r>
            <a:r>
              <a:rPr lang="pl-PL" altLang="pl-PL" sz="2000" u="sng" dirty="0">
                <a:ea typeface="Arial Unicode MS" pitchFamily="34" charset="-128"/>
                <a:cs typeface="Arial Unicode MS" pitchFamily="34" charset="-128"/>
              </a:rPr>
              <a:t>Europejskie organizacje normalizacyjne:</a:t>
            </a:r>
            <a:br>
              <a:rPr lang="pl-PL" altLang="pl-PL" sz="2000" u="sng"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t>
            </a:r>
            <a:r>
              <a:rPr lang="pl-PL" altLang="pl-PL" sz="2000" b="1" dirty="0">
                <a:ea typeface="Arial Unicode MS" pitchFamily="34" charset="-128"/>
                <a:cs typeface="Arial Unicode MS" pitchFamily="34" charset="-128"/>
              </a:rPr>
              <a:t>CEN</a:t>
            </a:r>
            <a:r>
              <a:rPr lang="pl-PL" altLang="pl-PL" sz="2000" dirty="0">
                <a:ea typeface="Arial Unicode MS" pitchFamily="34" charset="-128"/>
                <a:cs typeface="Arial Unicode MS" pitchFamily="34" charset="-128"/>
              </a:rPr>
              <a:t> – Europejski Komitet Normalizacyjny</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t>
            </a:r>
            <a:r>
              <a:rPr lang="pl-PL" altLang="pl-PL" sz="2000" b="1" dirty="0" err="1">
                <a:ea typeface="Arial Unicode MS" pitchFamily="34" charset="-128"/>
                <a:cs typeface="Arial Unicode MS" pitchFamily="34" charset="-128"/>
              </a:rPr>
              <a:t>Cenelec</a:t>
            </a:r>
            <a:r>
              <a:rPr lang="pl-PL" altLang="pl-PL" sz="2000" dirty="0">
                <a:ea typeface="Arial Unicode MS" pitchFamily="34" charset="-128"/>
                <a:cs typeface="Arial Unicode MS" pitchFamily="34" charset="-128"/>
              </a:rPr>
              <a:t> – Europejski Komitet Normalizacyjny Elektrotechniki</a:t>
            </a:r>
            <a:br>
              <a:rPr lang="pl-PL" altLang="pl-PL" sz="2000" dirty="0">
                <a:ea typeface="Arial Unicode MS" pitchFamily="34" charset="-128"/>
                <a:cs typeface="Arial Unicode MS" pitchFamily="34" charset="-128"/>
              </a:rPr>
            </a:br>
            <a:r>
              <a:rPr lang="pl-PL" altLang="pl-PL" sz="2000" dirty="0">
                <a:ea typeface="Arial Unicode MS" pitchFamily="34" charset="-128"/>
                <a:cs typeface="Arial Unicode MS" pitchFamily="34" charset="-128"/>
              </a:rPr>
              <a:t>	</a:t>
            </a:r>
            <a:r>
              <a:rPr lang="pl-PL" altLang="pl-PL" sz="2000" b="1" dirty="0">
                <a:ea typeface="Arial Unicode MS" pitchFamily="34" charset="-128"/>
                <a:cs typeface="Arial Unicode MS" pitchFamily="34" charset="-128"/>
              </a:rPr>
              <a:t>ETSI</a:t>
            </a:r>
            <a:r>
              <a:rPr lang="pl-PL" altLang="pl-PL" sz="2000" dirty="0">
                <a:ea typeface="Arial Unicode MS" pitchFamily="34" charset="-128"/>
                <a:cs typeface="Arial Unicode MS" pitchFamily="34" charset="-128"/>
              </a:rPr>
              <a:t> – Europejski Instytut Norm Telekomunikacyjnych</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231917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45724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altLang="pl-PL" sz="2400" b="1" dirty="0"/>
              <a:t>Obowiązek dokonania opisu w jeden ze sposobów wskazanych w art. 30 ust. 1 </a:t>
            </a:r>
            <a:r>
              <a:rPr lang="pl-PL" altLang="pl-PL" sz="2400" b="1" dirty="0" err="1"/>
              <a:t>Pzp</a:t>
            </a:r>
            <a:r>
              <a:rPr lang="pl-PL" altLang="pl-PL" sz="2400" b="1" dirty="0"/>
              <a:t>:</a:t>
            </a:r>
            <a:r>
              <a:rPr lang="pl-PL" altLang="pl-PL" sz="2000" b="1" dirty="0"/>
              <a:t/>
            </a:r>
            <a:br>
              <a:rPr lang="pl-PL" altLang="pl-PL" sz="2000" b="1" dirty="0"/>
            </a:br>
            <a:r>
              <a:rPr lang="pl-PL" altLang="pl-PL" sz="2000" dirty="0">
                <a:ea typeface="Arial Unicode MS" pitchFamily="34" charset="-128"/>
                <a:cs typeface="Arial Unicode MS" pitchFamily="34" charset="-128"/>
              </a:rPr>
              <a:t/>
            </a:r>
            <a:br>
              <a:rPr lang="pl-PL" altLang="pl-PL" sz="2000" dirty="0">
                <a:ea typeface="Arial Unicode MS" pitchFamily="34" charset="-128"/>
                <a:cs typeface="Arial Unicode MS" pitchFamily="34" charset="-128"/>
              </a:rPr>
            </a:br>
            <a:r>
              <a:rPr lang="pl-PL" altLang="pl-PL" sz="2200" b="1" i="1" dirty="0">
                <a:ea typeface="Arial Unicode MS" pitchFamily="34" charset="-128"/>
                <a:cs typeface="Arial Unicode MS" pitchFamily="34" charset="-128"/>
              </a:rPr>
              <a:t>3)</a:t>
            </a:r>
            <a:r>
              <a:rPr lang="pl-PL" altLang="pl-PL" sz="2200" i="1" dirty="0">
                <a:ea typeface="Arial Unicode MS" pitchFamily="34" charset="-128"/>
                <a:cs typeface="Arial Unicode MS" pitchFamily="34" charset="-128"/>
              </a:rPr>
              <a:t> przez odniesienie się do norm, europejskich ocen technicznych, specyfikacji technicznych i systemów referencji technicznych, </a:t>
            </a:r>
            <a:r>
              <a:rPr lang="pl-PL" altLang="pl-PL" sz="2200" i="1" dirty="0" smtClean="0">
                <a:ea typeface="Arial Unicode MS" pitchFamily="34" charset="-128"/>
                <a:cs typeface="Arial Unicode MS" pitchFamily="34" charset="-128"/>
              </a:rPr>
              <a:t/>
            </a:r>
            <a:br>
              <a:rPr lang="pl-PL" altLang="pl-PL" sz="2200" i="1" dirty="0" smtClean="0">
                <a:ea typeface="Arial Unicode MS" pitchFamily="34" charset="-128"/>
                <a:cs typeface="Arial Unicode MS" pitchFamily="34" charset="-128"/>
              </a:rPr>
            </a:br>
            <a:r>
              <a:rPr lang="pl-PL" altLang="pl-PL" sz="2200" i="1" dirty="0" smtClean="0">
                <a:ea typeface="Arial Unicode MS" pitchFamily="34" charset="-128"/>
                <a:cs typeface="Arial Unicode MS" pitchFamily="34" charset="-128"/>
              </a:rPr>
              <a:t>o </a:t>
            </a:r>
            <a:r>
              <a:rPr lang="pl-PL" altLang="pl-PL" sz="2200" i="1" dirty="0">
                <a:ea typeface="Arial Unicode MS" pitchFamily="34" charset="-128"/>
                <a:cs typeface="Arial Unicode MS" pitchFamily="34" charset="-128"/>
              </a:rPr>
              <a:t>których mowa w pkt 2, oraz przez odniesienie do wymagań dotyczących wydajności lub funkcjonalności, o których mowa </a:t>
            </a:r>
            <a:r>
              <a:rPr lang="pl-PL" altLang="pl-PL" sz="2200" i="1" dirty="0" smtClean="0">
                <a:ea typeface="Arial Unicode MS" pitchFamily="34" charset="-128"/>
                <a:cs typeface="Arial Unicode MS" pitchFamily="34" charset="-128"/>
              </a:rPr>
              <a:t/>
            </a:r>
            <a:br>
              <a:rPr lang="pl-PL" altLang="pl-PL" sz="2200" i="1" dirty="0" smtClean="0">
                <a:ea typeface="Arial Unicode MS" pitchFamily="34" charset="-128"/>
                <a:cs typeface="Arial Unicode MS" pitchFamily="34" charset="-128"/>
              </a:rPr>
            </a:br>
            <a:r>
              <a:rPr lang="pl-PL" altLang="pl-PL" sz="2200" i="1" dirty="0" smtClean="0">
                <a:ea typeface="Arial Unicode MS" pitchFamily="34" charset="-128"/>
                <a:cs typeface="Arial Unicode MS" pitchFamily="34" charset="-128"/>
              </a:rPr>
              <a:t>w </a:t>
            </a:r>
            <a:r>
              <a:rPr lang="pl-PL" altLang="pl-PL" sz="2200" i="1" dirty="0">
                <a:ea typeface="Arial Unicode MS" pitchFamily="34" charset="-128"/>
                <a:cs typeface="Arial Unicode MS" pitchFamily="34" charset="-128"/>
              </a:rPr>
              <a:t>pkt 1, w zakresie wybranych cech;</a:t>
            </a:r>
            <a:r>
              <a:rPr lang="pl-PL" altLang="pl-PL" sz="2200" dirty="0">
                <a:ea typeface="Arial Unicode MS" pitchFamily="34" charset="-128"/>
                <a:cs typeface="Arial Unicode MS" pitchFamily="34" charset="-128"/>
              </a:rPr>
              <a:t/>
            </a:r>
            <a:br>
              <a:rPr lang="pl-PL" altLang="pl-PL" sz="2200" dirty="0">
                <a:ea typeface="Arial Unicode MS" pitchFamily="34" charset="-128"/>
                <a:cs typeface="Arial Unicode MS" pitchFamily="34" charset="-128"/>
              </a:rPr>
            </a:br>
            <a:r>
              <a:rPr lang="pl-PL" altLang="pl-PL" sz="2200" dirty="0">
                <a:ea typeface="Arial Unicode MS" pitchFamily="34" charset="-128"/>
                <a:cs typeface="Arial Unicode MS" pitchFamily="34" charset="-128"/>
              </a:rPr>
              <a:t/>
            </a:r>
            <a:br>
              <a:rPr lang="pl-PL" altLang="pl-PL" sz="2200" dirty="0">
                <a:ea typeface="Arial Unicode MS" pitchFamily="34" charset="-128"/>
                <a:cs typeface="Arial Unicode MS" pitchFamily="34" charset="-128"/>
              </a:rPr>
            </a:br>
            <a:r>
              <a:rPr lang="pl-PL" altLang="pl-PL" sz="2200" b="1" i="1" dirty="0">
                <a:ea typeface="Arial Unicode MS" pitchFamily="34" charset="-128"/>
                <a:cs typeface="Arial Unicode MS" pitchFamily="34" charset="-128"/>
              </a:rPr>
              <a:t>4)</a:t>
            </a:r>
            <a:r>
              <a:rPr lang="pl-PL" altLang="pl-PL" sz="2200" i="1" dirty="0">
                <a:ea typeface="Arial Unicode MS" pitchFamily="34" charset="-128"/>
                <a:cs typeface="Arial Unicode MS" pitchFamily="34" charset="-128"/>
              </a:rPr>
              <a:t> przez odniesienie do kategorii wymagań dotyczących wydajności lub funkcjonalności, o których mowa w pkt 1, i przez odniesienie do norm, europejskich ocen technicznych, specyfikacji technicznych i systemów referencji technicznych, o których mowa w pkt 2, stanowiących środek domniemania zgodności z tego rodzaju wymaganiami dotyczącymi wydajności lub funkcjonalności.</a:t>
            </a:r>
            <a:endParaRPr lang="en-GB" sz="22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5092702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37658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a:t>Przepisy pozytywne - w jaki sposób należy opisać przedmiot zamówienia </a:t>
            </a:r>
            <a:r>
              <a:rPr lang="pl-PL" altLang="pl-PL" sz="2000" b="1" u="sng" dirty="0"/>
              <a:t/>
            </a:r>
            <a:br>
              <a:rPr lang="pl-PL" altLang="pl-PL" sz="2000" b="1" u="sng" dirty="0"/>
            </a:br>
            <a:r>
              <a:rPr lang="pl-PL" altLang="pl-PL" sz="2000" b="1" dirty="0"/>
              <a:t/>
            </a:r>
            <a:br>
              <a:rPr lang="pl-PL" altLang="pl-PL" sz="2000" b="1" dirty="0"/>
            </a:br>
            <a:r>
              <a:rPr lang="pl-PL" altLang="pl-PL" sz="2200" b="1" dirty="0"/>
              <a:t>Reguła kolejności:</a:t>
            </a:r>
            <a:r>
              <a:rPr lang="pl-PL" altLang="pl-PL" sz="2000" b="1" dirty="0"/>
              <a:t/>
            </a:r>
            <a:br>
              <a:rPr lang="pl-PL" altLang="pl-PL" sz="2000" b="1" dirty="0"/>
            </a:br>
            <a:r>
              <a:rPr lang="pl-PL" altLang="pl-PL" sz="2000" dirty="0"/>
              <a:t>W przypadku braku Polskich Norm przenoszących normy europejskie, norm innych państw członkowskich EOG przenoszących normy europejskie, oraz norm, europejskich ocen technicznych, specyfikacji technicznych i systemów referencji technicznych, o których mowa w art. 30 ust. 1 pkt 2, przy opisie przedmiotu zamówienia uwzględnia się w kolejności:</a:t>
            </a:r>
            <a:br>
              <a:rPr lang="pl-PL" altLang="pl-PL" sz="2000" dirty="0"/>
            </a:br>
            <a:r>
              <a:rPr lang="pl-PL" altLang="pl-PL" sz="2000" dirty="0"/>
              <a:t/>
            </a:r>
            <a:br>
              <a:rPr lang="pl-PL" altLang="pl-PL" sz="2000" dirty="0"/>
            </a:br>
            <a:r>
              <a:rPr lang="pl-PL" altLang="pl-PL" sz="2000" b="1" dirty="0"/>
              <a:t>1)</a:t>
            </a:r>
            <a:r>
              <a:rPr lang="pl-PL" altLang="pl-PL" sz="2000" dirty="0"/>
              <a:t> Polskie Normy;</a:t>
            </a:r>
            <a:br>
              <a:rPr lang="pl-PL" altLang="pl-PL" sz="2000" dirty="0"/>
            </a:br>
            <a:r>
              <a:rPr lang="pl-PL" altLang="pl-PL" sz="2000" b="1" dirty="0"/>
              <a:t>2)</a:t>
            </a:r>
            <a:r>
              <a:rPr lang="pl-PL" altLang="pl-PL" sz="2000" dirty="0"/>
              <a:t> polskie aprobaty techniczne;</a:t>
            </a:r>
            <a:br>
              <a:rPr lang="pl-PL" altLang="pl-PL" sz="2000" dirty="0"/>
            </a:br>
            <a:r>
              <a:rPr lang="pl-PL" altLang="pl-PL" sz="2000" b="1" dirty="0"/>
              <a:t>3) </a:t>
            </a:r>
            <a:r>
              <a:rPr lang="pl-PL" altLang="pl-PL" sz="2000" dirty="0"/>
              <a:t>polskie specyfikacje techniczne dotyczące projektowania, wyliczeń i realizacji robót budowlanych oraz wykorzystania dostaw;</a:t>
            </a:r>
            <a:br>
              <a:rPr lang="pl-PL" altLang="pl-PL" sz="2000" dirty="0"/>
            </a:br>
            <a:r>
              <a:rPr lang="pl-PL" altLang="pl-PL" sz="2000" b="1" dirty="0"/>
              <a:t>4)</a:t>
            </a:r>
            <a:r>
              <a:rPr lang="pl-PL" altLang="pl-PL" sz="2000" dirty="0"/>
              <a:t> krajowe deklaracje zgodności oraz krajowe deklaracje właściwości użytkowych wyrobu budowlanego lub krajowe oceny techniczne</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82</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3201614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363791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a:t>Przepisy pozytywne - w jaki sposób należy opisać przedmiot zamówienia </a:t>
            </a:r>
            <a:r>
              <a:rPr lang="pl-PL" altLang="pl-PL" sz="2000" b="1" u="sng" dirty="0"/>
              <a:t/>
            </a:r>
            <a:br>
              <a:rPr lang="pl-PL" altLang="pl-PL" sz="2000" b="1" u="sng" dirty="0"/>
            </a:br>
            <a:endParaRPr lang="pl-PL" altLang="pl-PL" sz="2000" b="1" dirty="0"/>
          </a:p>
          <a:p>
            <a:pPr>
              <a:lnSpc>
                <a:spcPct val="80000"/>
              </a:lnSpc>
              <a:buClr>
                <a:srgbClr val="A50021"/>
              </a:buClr>
            </a:pPr>
            <a:r>
              <a:rPr lang="pl-PL" altLang="pl-PL" sz="2000" b="1" dirty="0"/>
              <a:t/>
            </a:r>
            <a:br>
              <a:rPr lang="pl-PL" altLang="pl-PL" sz="2000" b="1" dirty="0"/>
            </a:br>
            <a:r>
              <a:rPr lang="pl-PL" altLang="pl-PL" sz="2200" b="1" dirty="0"/>
              <a:t>Rozwiązania równoważne opisywanym:</a:t>
            </a:r>
            <a:r>
              <a:rPr lang="pl-PL" altLang="pl-PL" sz="2000" b="1" dirty="0"/>
              <a:t/>
            </a:r>
            <a:br>
              <a:rPr lang="pl-PL" altLang="pl-PL" sz="2000" b="1" dirty="0"/>
            </a:br>
            <a:r>
              <a:rPr lang="pl-PL" altLang="pl-PL" sz="2000" b="1" dirty="0"/>
              <a:t/>
            </a:r>
            <a:br>
              <a:rPr lang="pl-PL" altLang="pl-PL" sz="2000" b="1" dirty="0"/>
            </a:br>
            <a:r>
              <a:rPr lang="pl-PL" altLang="pl-PL" sz="2000" dirty="0"/>
              <a:t>Opisując przedmiot zamówienia przez odniesienie do norm, europejskich ocen technicznych, aprobat, specyfikacji technicznych i systemów referencji technicznych, o których mowa w art. 30 ust. 1 pkt 2 i ust. 3, zamawiający jest obowiązany wskazać, że dopuszcza rozwiązania równoważne opisywanym, a odniesieniu takiemu towarzyszą wyrazy „lub równoważne”.</a:t>
            </a:r>
            <a:br>
              <a:rPr lang="pl-PL" altLang="pl-PL" sz="2000" dirty="0"/>
            </a:br>
            <a:r>
              <a:rPr lang="pl-PL" altLang="pl-PL" sz="2000" dirty="0"/>
              <a:t/>
            </a:r>
            <a:br>
              <a:rPr lang="pl-PL" altLang="pl-PL" sz="2000" dirty="0"/>
            </a:br>
            <a:r>
              <a:rPr lang="pl-PL" altLang="pl-PL" sz="2000" dirty="0"/>
              <a:t>(art. 30 ust. 4 </a:t>
            </a:r>
            <a:r>
              <a:rPr lang="pl-PL" altLang="pl-PL" sz="2000" dirty="0" err="1"/>
              <a:t>Pzp</a:t>
            </a:r>
            <a:r>
              <a:rPr lang="pl-PL" altLang="pl-PL" sz="2000" dirty="0"/>
              <a:t>).</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2595478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393338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u="sng" dirty="0"/>
              <a:t>Oznakowanie</a:t>
            </a:r>
            <a:br>
              <a:rPr lang="pl-PL" altLang="pl-PL" sz="2400" b="1" u="sng" dirty="0"/>
            </a:br>
            <a:r>
              <a:rPr lang="pl-PL" altLang="pl-PL" sz="2400" b="1" dirty="0"/>
              <a:t/>
            </a:r>
            <a:br>
              <a:rPr lang="pl-PL" altLang="pl-PL" sz="2400" b="1" dirty="0"/>
            </a:br>
            <a:r>
              <a:rPr lang="pl-PL" altLang="pl-PL" sz="2400" b="1" dirty="0"/>
              <a:t>Definicja:</a:t>
            </a:r>
            <a:r>
              <a:rPr lang="pl-PL" altLang="pl-PL" sz="2000" b="1" dirty="0"/>
              <a:t/>
            </a:r>
            <a:br>
              <a:rPr lang="pl-PL" altLang="pl-PL" sz="2000" b="1" dirty="0"/>
            </a:br>
            <a:r>
              <a:rPr lang="pl-PL" altLang="pl-PL" sz="2000" b="1" dirty="0"/>
              <a:t>	</a:t>
            </a:r>
            <a:br>
              <a:rPr lang="pl-PL" altLang="pl-PL" sz="2000" b="1" dirty="0"/>
            </a:br>
            <a:r>
              <a:rPr lang="pl-PL" altLang="pl-PL" sz="2000" dirty="0"/>
              <a:t>Ilekroć w ustawie mowa jest o oznakowaniu – należy przez to rozumieć zaświadczenie, poświadczenie lub każdy inny dokument, potwierdzający, że obiekt budowlany, produkt, usługa, proces lub procedura, spełniają określone wymogi </a:t>
            </a:r>
            <a:br>
              <a:rPr lang="pl-PL" altLang="pl-PL" sz="2000" dirty="0"/>
            </a:br>
            <a:r>
              <a:rPr lang="pl-PL" altLang="pl-PL" sz="2000" dirty="0"/>
              <a:t/>
            </a:r>
            <a:br>
              <a:rPr lang="pl-PL" altLang="pl-PL" sz="2000" dirty="0"/>
            </a:br>
            <a:r>
              <a:rPr lang="pl-PL" altLang="pl-PL" sz="2000" dirty="0"/>
              <a:t>(art. 2 pkt 16 </a:t>
            </a:r>
            <a:r>
              <a:rPr lang="pl-PL" altLang="pl-PL" sz="2000" dirty="0" err="1"/>
              <a:t>Pzp</a:t>
            </a:r>
            <a:r>
              <a:rPr lang="pl-PL" altLang="pl-PL" sz="2000" dirty="0"/>
              <a:t>).</a:t>
            </a:r>
            <a:br>
              <a:rPr lang="pl-PL" altLang="pl-PL" sz="2000" dirty="0"/>
            </a:br>
            <a:r>
              <a:rPr lang="pl-PL" altLang="pl-PL" sz="2000" dirty="0"/>
              <a:t/>
            </a:r>
            <a:br>
              <a:rPr lang="pl-PL" altLang="pl-PL" sz="2000" dirty="0"/>
            </a:br>
            <a:r>
              <a:rPr lang="pl-PL" altLang="pl-PL" sz="2000" dirty="0"/>
              <a:t>Zamawiający może wymagać, aby obiekt budowlany, produkt, usługa, proces lub procedura była odpowiednio oznakowana, co oznacza spełnianie określonych wymagań, a potwierdza to określony dokument – zaświadczenie, poświadczenie lub inny, zgodnie z art. 30a </a:t>
            </a:r>
            <a:r>
              <a:rPr lang="pl-PL" altLang="pl-PL" sz="2000" dirty="0" err="1"/>
              <a:t>Pzp</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84</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4303260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53047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400" b="1" u="sng" dirty="0" smtClean="0"/>
              <a:t>  Oznakowanie</a:t>
            </a:r>
            <a:r>
              <a:rPr lang="pl-PL" altLang="pl-PL" sz="2000" b="1" u="sng" dirty="0"/>
              <a:t/>
            </a:r>
            <a:br>
              <a:rPr lang="pl-PL" altLang="pl-PL" sz="2000" b="1" u="sng" dirty="0"/>
            </a:br>
            <a:r>
              <a:rPr lang="pl-PL" altLang="pl-PL" sz="2000" b="1" dirty="0"/>
              <a:t/>
            </a:r>
            <a:br>
              <a:rPr lang="pl-PL" altLang="pl-PL" sz="2000" b="1" dirty="0"/>
            </a:br>
            <a:r>
              <a:rPr lang="pl-PL" altLang="pl-PL" sz="2000" b="1" dirty="0"/>
              <a:t>Rozwiązanie oparte na przepisach prawa wspólnotowego – </a:t>
            </a:r>
            <a:br>
              <a:rPr lang="pl-PL" altLang="pl-PL" sz="2000" b="1" dirty="0"/>
            </a:br>
            <a:r>
              <a:rPr lang="pl-PL" altLang="pl-PL" sz="2000" b="1" dirty="0"/>
              <a:t>art. 43 dyrektywy 2014/24/UE </a:t>
            </a:r>
            <a:br>
              <a:rPr lang="pl-PL" altLang="pl-PL" sz="2000" b="1" dirty="0"/>
            </a:br>
            <a:r>
              <a:rPr lang="pl-PL" altLang="pl-PL" sz="2000" b="1" dirty="0"/>
              <a:t/>
            </a:r>
            <a:br>
              <a:rPr lang="pl-PL" altLang="pl-PL" sz="2000" b="1" dirty="0"/>
            </a:br>
            <a:r>
              <a:rPr lang="pl-PL" altLang="pl-PL" sz="2000" dirty="0"/>
              <a:t>W przypadku gdy instytucje zamawiające zamierzają dokonać zakupu robót budowlanych, dostaw lub usług </a:t>
            </a:r>
            <a:r>
              <a:rPr lang="pl-PL" altLang="pl-PL" sz="2000" b="1" dirty="0"/>
              <a:t>o szczególnych cechach środowiskowych, społecznych lub innych, </a:t>
            </a:r>
            <a:r>
              <a:rPr lang="pl-PL" altLang="pl-PL" sz="2000" dirty="0"/>
              <a:t>mogą one w specyfikacjach technicznych, kryteriach udzielenia zamówienia lub w warunkach realizacji zamówienia, wymagać </a:t>
            </a:r>
            <a:r>
              <a:rPr lang="pl-PL" altLang="pl-PL" sz="2000" b="1" dirty="0"/>
              <a:t>określonej etykiety jako środka dowodowego </a:t>
            </a:r>
            <a:r>
              <a:rPr lang="pl-PL" altLang="pl-PL" sz="2000" dirty="0"/>
              <a:t>na to, że te roboty budowlane, dostawy lub usługi </a:t>
            </a:r>
            <a:r>
              <a:rPr lang="pl-PL" altLang="pl-PL" sz="2000" b="1" dirty="0"/>
              <a:t>spełniają wymagane cechy.</a:t>
            </a:r>
            <a:r>
              <a:rPr lang="pl-PL" altLang="pl-PL" sz="2000" dirty="0"/>
              <a:t> </a:t>
            </a:r>
            <a:br>
              <a:rPr lang="pl-PL" altLang="pl-PL" sz="2000" dirty="0"/>
            </a:br>
            <a:r>
              <a:rPr lang="pl-PL" altLang="pl-PL" sz="2000" dirty="0"/>
              <a:t/>
            </a:r>
            <a:br>
              <a:rPr lang="pl-PL" altLang="pl-PL" sz="2000" dirty="0"/>
            </a:br>
            <a:r>
              <a:rPr lang="pl-PL" altLang="pl-PL" sz="2000" b="1" dirty="0"/>
              <a:t>Etykiety/oznakowania</a:t>
            </a:r>
            <a:r>
              <a:rPr lang="pl-PL" altLang="pl-PL" sz="2000" dirty="0"/>
              <a:t> – to znaki nadawane przez organizacje certyfikujące, które potwierdzają spełnianie określonych kryteriów społecznych i/lub ekologicznych przez dany produkt lub usługę.</a:t>
            </a:r>
            <a:br>
              <a:rPr lang="pl-PL" altLang="pl-PL" sz="2000" dirty="0"/>
            </a:br>
            <a:r>
              <a:rPr lang="pl-PL" altLang="pl-PL" sz="2000" dirty="0"/>
              <a:t>(</a:t>
            </a:r>
            <a:r>
              <a:rPr lang="pl-PL" altLang="pl-PL" sz="2000" dirty="0" err="1"/>
              <a:t>I.Bojadżijewa</a:t>
            </a:r>
            <a:r>
              <a:rPr lang="pl-PL" altLang="pl-PL" sz="2000" dirty="0"/>
              <a:t>, </a:t>
            </a:r>
            <a:r>
              <a:rPr lang="pl-PL" altLang="pl-PL" sz="2000" dirty="0" err="1"/>
              <a:t>M.Wojtacha</a:t>
            </a:r>
            <a:r>
              <a:rPr lang="pl-PL" altLang="pl-PL" sz="2000" dirty="0"/>
              <a:t>, Analiza: oznakowania w zrównoważonych zamówieniach publicznych,  Kraków/Warszawa 2015 r.) </a:t>
            </a:r>
            <a:r>
              <a:rPr lang="pl-PL" altLang="pl-PL" sz="2000" b="1" dirty="0"/>
              <a:t> </a:t>
            </a:r>
            <a:endParaRPr lang="en-GB"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5939331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98013" y="1988839"/>
            <a:ext cx="7704856" cy="447507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400" b="1" u="sng" dirty="0" smtClean="0"/>
              <a:t>  Oznakowanie</a:t>
            </a:r>
            <a:r>
              <a:rPr lang="pl-PL" altLang="pl-PL" sz="2400" b="1" u="sng" dirty="0"/>
              <a:t/>
            </a:r>
            <a:br>
              <a:rPr lang="pl-PL" altLang="pl-PL" sz="2400" b="1" u="sng" dirty="0"/>
            </a:br>
            <a:r>
              <a:rPr lang="pl-PL" altLang="pl-PL" sz="2400" b="1" dirty="0"/>
              <a:t/>
            </a:r>
            <a:br>
              <a:rPr lang="pl-PL" altLang="pl-PL" sz="2400" b="1" dirty="0"/>
            </a:br>
            <a:r>
              <a:rPr lang="pl-PL" altLang="pl-PL" sz="2400" b="1" dirty="0"/>
              <a:t>Możliwości zamawiającego w zakresie oznakowania </a:t>
            </a:r>
            <a:br>
              <a:rPr lang="pl-PL" altLang="pl-PL" sz="2400" b="1" dirty="0"/>
            </a:br>
            <a:r>
              <a:rPr lang="pl-PL" altLang="pl-PL" sz="2400" b="1" dirty="0"/>
              <a:t>(art. 30a ust. 1)</a:t>
            </a:r>
            <a:r>
              <a:rPr lang="pl-PL" altLang="pl-PL" sz="2000" b="1" dirty="0"/>
              <a:t/>
            </a:r>
            <a:br>
              <a:rPr lang="pl-PL" altLang="pl-PL" sz="2000" b="1" dirty="0"/>
            </a:br>
            <a:r>
              <a:rPr lang="pl-PL" altLang="pl-PL" sz="2000" b="1" dirty="0"/>
              <a:t/>
            </a:r>
            <a:br>
              <a:rPr lang="pl-PL" altLang="pl-PL" sz="2000" b="1" dirty="0"/>
            </a:br>
            <a:r>
              <a:rPr lang="pl-PL" altLang="pl-PL" sz="2000" dirty="0"/>
              <a:t>W przypadku zamówień o szczególnych cechach, zamawiający może określić w </a:t>
            </a:r>
            <a:r>
              <a:rPr lang="pl-PL" altLang="pl-PL" sz="2000" b="1" dirty="0"/>
              <a:t>OPZ</a:t>
            </a:r>
            <a:r>
              <a:rPr lang="pl-PL" altLang="pl-PL" sz="2000" dirty="0"/>
              <a:t>, w </a:t>
            </a:r>
            <a:r>
              <a:rPr lang="pl-PL" altLang="pl-PL" sz="2000" b="1" dirty="0"/>
              <a:t>kryteriach oceny ofert</a:t>
            </a:r>
            <a:r>
              <a:rPr lang="pl-PL" altLang="pl-PL" sz="2000" dirty="0"/>
              <a:t> lub w </a:t>
            </a:r>
            <a:r>
              <a:rPr lang="pl-PL" altLang="pl-PL" sz="2000" b="1" dirty="0"/>
              <a:t>warunkach realizacji zamówienia </a:t>
            </a:r>
            <a:r>
              <a:rPr lang="pl-PL" altLang="pl-PL" sz="2000" dirty="0"/>
              <a:t>określone oznakowanie, jeżeli łącznie spełnione są następujące warunki:</a:t>
            </a:r>
            <a:br>
              <a:rPr lang="pl-PL" altLang="pl-PL" sz="2000" dirty="0"/>
            </a:br>
            <a:r>
              <a:rPr lang="pl-PL" altLang="pl-PL" sz="2000" dirty="0"/>
              <a:t>		</a:t>
            </a:r>
            <a:r>
              <a:rPr lang="pl-PL" altLang="pl-PL" sz="2000" b="1" dirty="0"/>
              <a:t/>
            </a:r>
            <a:br>
              <a:rPr lang="pl-PL" altLang="pl-PL" sz="2000" b="1" dirty="0"/>
            </a:br>
            <a:r>
              <a:rPr lang="pl-PL" altLang="pl-PL" sz="2000" dirty="0"/>
              <a:t>1) wymagania dotyczące oznakowania dotyczą wyłącznie kryteriów, które są związane z przedmiotem zamówienia, i są odpowiednie dla określenia cech robót budowlanych, dostaw lub usług będących przedmiotem tego zamówienia;</a:t>
            </a:r>
            <a:br>
              <a:rPr lang="pl-PL" altLang="pl-PL" sz="2000" dirty="0"/>
            </a:br>
            <a:r>
              <a:rPr lang="pl-PL" altLang="pl-PL" sz="2000" dirty="0"/>
              <a:t/>
            </a:r>
            <a:br>
              <a:rPr lang="pl-PL" altLang="pl-PL" sz="2000" dirty="0"/>
            </a:br>
            <a:r>
              <a:rPr lang="pl-PL" altLang="pl-PL" sz="2000" dirty="0"/>
              <a:t>2) wymagania dotyczące oznakowania są oparte na obiektywnie możliwych do sprawdzenia i niedyskryminujących kryteriach;</a:t>
            </a:r>
            <a:endParaRPr lang="en-GB"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86</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4201092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2204864"/>
            <a:ext cx="7704856" cy="374256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800" b="1" u="sng" dirty="0" smtClean="0"/>
              <a:t>  Oznakowanie</a:t>
            </a:r>
            <a:r>
              <a:rPr lang="pl-PL" altLang="pl-PL" sz="2400" b="1" u="sng" dirty="0"/>
              <a:t/>
            </a:r>
            <a:br>
              <a:rPr lang="pl-PL" altLang="pl-PL" sz="2400" b="1" u="sng" dirty="0"/>
            </a:br>
            <a:r>
              <a:rPr lang="pl-PL" altLang="pl-PL" sz="2400" b="1" dirty="0"/>
              <a:t/>
            </a:r>
            <a:br>
              <a:rPr lang="pl-PL" altLang="pl-PL" sz="2400" b="1" dirty="0"/>
            </a:br>
            <a:r>
              <a:rPr lang="pl-PL" altLang="pl-PL" sz="2400" dirty="0"/>
              <a:t/>
            </a:r>
            <a:br>
              <a:rPr lang="pl-PL" altLang="pl-PL" sz="2400" dirty="0"/>
            </a:br>
            <a:r>
              <a:rPr lang="pl-PL" altLang="pl-PL" sz="2000" dirty="0"/>
              <a:t>3) warunki przyznawania oznakowania są przyjmowane w drodze otwartej i przejrzystej procedury, w której mogą uczestniczyć wszystkie zainteresowane podmioty, w tym podmioty należące do administracji publicznej, konsumenci, partnerzy społeczni, producenci, dystrybutorzy oraz organizacje pozarządowe;</a:t>
            </a:r>
            <a:br>
              <a:rPr lang="pl-PL" altLang="pl-PL" sz="2000" dirty="0"/>
            </a:br>
            <a:r>
              <a:rPr lang="pl-PL" altLang="pl-PL" sz="2000" dirty="0"/>
              <a:t/>
            </a:r>
            <a:br>
              <a:rPr lang="pl-PL" altLang="pl-PL" sz="2000" dirty="0"/>
            </a:br>
            <a:r>
              <a:rPr lang="pl-PL" altLang="pl-PL" sz="2000" dirty="0"/>
              <a:t>4) oznakowania są dostępne dla wszystkich zainteresowanych stron;</a:t>
            </a:r>
            <a:br>
              <a:rPr lang="pl-PL" altLang="pl-PL" sz="2000" dirty="0"/>
            </a:br>
            <a:r>
              <a:rPr lang="pl-PL" altLang="pl-PL" sz="2000" dirty="0"/>
              <a:t/>
            </a:r>
            <a:br>
              <a:rPr lang="pl-PL" altLang="pl-PL" sz="2000" dirty="0"/>
            </a:br>
            <a:r>
              <a:rPr lang="pl-PL" altLang="pl-PL" sz="2000" dirty="0"/>
              <a:t>5) wymagania dotyczące oznakowania są określone przez podmiot trzeci, na który wykonawca ubiegający się o oznakowanie nie może wywierać decydującego wpływu.</a:t>
            </a:r>
            <a:endParaRPr lang="en-GB"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87</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930387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704856" cy="457971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400" b="1" u="sng" dirty="0" smtClean="0"/>
              <a:t>  Oznakowanie</a:t>
            </a:r>
            <a:r>
              <a:rPr lang="pl-PL" altLang="pl-PL" sz="2000" b="1" u="sng" dirty="0"/>
              <a:t/>
            </a:r>
            <a:br>
              <a:rPr lang="pl-PL" altLang="pl-PL" sz="2000" b="1" u="sng" dirty="0"/>
            </a:br>
            <a:r>
              <a:rPr lang="pl-PL" altLang="pl-PL" sz="1000" b="1" u="sng" dirty="0"/>
              <a:t/>
            </a:r>
            <a:br>
              <a:rPr lang="pl-PL" altLang="pl-PL" sz="1000" b="1" u="sng" dirty="0"/>
            </a:br>
            <a:r>
              <a:rPr lang="pl-PL" altLang="pl-PL" sz="2000" b="1" dirty="0" err="1"/>
              <a:t>Oznakowanie</a:t>
            </a:r>
            <a:r>
              <a:rPr lang="pl-PL" altLang="pl-PL" sz="2000" b="1" dirty="0"/>
              <a:t> równoważne:</a:t>
            </a:r>
            <a:br>
              <a:rPr lang="pl-PL" altLang="pl-PL" sz="2000" b="1" dirty="0"/>
            </a:br>
            <a:r>
              <a:rPr lang="pl-PL" altLang="pl-PL" sz="2000" dirty="0"/>
              <a:t>Jeżeli wymagane jest przedstawienie określonego oznakowania, zamawiający akceptuje wszystkie oznakowania potwierdzające, że dane roboty budowlane, dostawy lub usługi spełniają równoważne wymagania (art. 30a ust. 3 </a:t>
            </a:r>
            <a:r>
              <a:rPr lang="pl-PL" altLang="pl-PL" sz="2000" dirty="0" err="1"/>
              <a:t>Pzp</a:t>
            </a:r>
            <a:r>
              <a:rPr lang="pl-PL" altLang="pl-PL" sz="2000" dirty="0"/>
              <a:t>).</a:t>
            </a:r>
            <a:br>
              <a:rPr lang="pl-PL" altLang="pl-PL" sz="2000" dirty="0"/>
            </a:br>
            <a:r>
              <a:rPr lang="pl-PL" altLang="pl-PL" sz="1000" dirty="0"/>
              <a:t/>
            </a:r>
            <a:br>
              <a:rPr lang="pl-PL" altLang="pl-PL" sz="1000" dirty="0"/>
            </a:br>
            <a:r>
              <a:rPr lang="pl-PL" altLang="pl-PL" sz="2000" b="1" dirty="0"/>
              <a:t>Inne odpowiednie środki dowodowe:</a:t>
            </a:r>
            <a:r>
              <a:rPr lang="pl-PL" altLang="pl-PL" sz="2000" dirty="0"/>
              <a:t/>
            </a:r>
            <a:br>
              <a:rPr lang="pl-PL" altLang="pl-PL" sz="2000" dirty="0"/>
            </a:br>
            <a:r>
              <a:rPr lang="pl-PL" altLang="pl-PL" sz="2000" dirty="0"/>
              <a:t>W przypadku, gdy wykonawca z przyczyn od niego niezależnych nie może uzyskać określonego przez zamawiającego oznakowania lub oznakowania potwierdzającego, że dane roboty budowlane, dostawy lub usługi spełniają równoważne wymagania, zamawiający w terminie przez siebie wyznaczonym akceptuje inne odpowiednie środki dowodowe, w szczególności dokumentację techniczną producenta, o ile dany wykonawca udowodni, że roboty budowlane, dostawy lub usługi, które mają zostać przez niego wykonane, spełniają wymagania określonego oznakowania lub określone wymagania wskazane przez zamawiającego-art. 30a ust 4</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88</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989040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704856" cy="43273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400" b="1" u="sng" dirty="0" smtClean="0"/>
              <a:t>  Oznakowanie</a:t>
            </a:r>
            <a:r>
              <a:rPr lang="pl-PL" altLang="pl-PL" sz="2000" b="1" u="sng" dirty="0"/>
              <a:t/>
            </a:r>
            <a:br>
              <a:rPr lang="pl-PL" altLang="pl-PL" sz="2000" b="1" u="sng" dirty="0"/>
            </a:br>
            <a:r>
              <a:rPr lang="pl-PL" altLang="pl-PL" sz="2000" b="1" u="sng" dirty="0"/>
              <a:t/>
            </a:r>
            <a:br>
              <a:rPr lang="pl-PL" altLang="pl-PL" sz="2000" b="1" u="sng" dirty="0"/>
            </a:br>
            <a:r>
              <a:rPr lang="pl-PL" altLang="pl-PL" sz="2000" b="1" dirty="0"/>
              <a:t>Najczęściej stosowane etykiety/oznakowanie:</a:t>
            </a:r>
            <a:br>
              <a:rPr lang="pl-PL" altLang="pl-PL" sz="2000" b="1" dirty="0"/>
            </a:br>
            <a:r>
              <a:rPr lang="pl-PL" altLang="pl-PL" sz="2000" b="1" dirty="0"/>
              <a:t/>
            </a:r>
            <a:br>
              <a:rPr lang="pl-PL" altLang="pl-PL" sz="2000" b="1" dirty="0"/>
            </a:br>
            <a:r>
              <a:rPr lang="pl-PL" altLang="pl-PL" sz="2000" b="1" dirty="0"/>
              <a:t>- </a:t>
            </a:r>
            <a:r>
              <a:rPr lang="pl-PL" altLang="pl-PL" sz="2000" b="1" dirty="0" err="1"/>
              <a:t>Ekoetykiety</a:t>
            </a:r>
            <a:r>
              <a:rPr lang="pl-PL" altLang="pl-PL" sz="2000" b="1" dirty="0"/>
              <a:t> – oznaczenia ekologiczne</a:t>
            </a:r>
            <a:br>
              <a:rPr lang="pl-PL" altLang="pl-PL" sz="2000" b="1" dirty="0"/>
            </a:br>
            <a:r>
              <a:rPr lang="pl-PL" altLang="pl-PL" sz="1000" b="1" dirty="0"/>
              <a:t/>
            </a:r>
            <a:br>
              <a:rPr lang="pl-PL" altLang="pl-PL" sz="1000" b="1" dirty="0"/>
            </a:br>
            <a:r>
              <a:rPr lang="pl-PL" altLang="pl-PL" sz="2000" dirty="0"/>
              <a:t>Mają za zadanie oznaczać </a:t>
            </a:r>
            <a:r>
              <a:rPr lang="pl-PL" altLang="pl-PL" sz="2000" b="1" dirty="0"/>
              <a:t>produkty przyjazne środowisku </a:t>
            </a:r>
            <a:r>
              <a:rPr lang="pl-PL" altLang="pl-PL" sz="2000" dirty="0"/>
              <a:t>oraz zapewniać, że deklarowana przez producenta przyjazność dla środowiska faktycznie ma miejsce.</a:t>
            </a:r>
            <a:r>
              <a:rPr lang="pl-PL" altLang="pl-PL" sz="2000" b="1" dirty="0"/>
              <a:t/>
            </a:r>
            <a:br>
              <a:rPr lang="pl-PL" altLang="pl-PL" sz="2000" b="1" dirty="0"/>
            </a:br>
            <a:r>
              <a:rPr lang="pl-PL" altLang="pl-PL" sz="2000" b="1" dirty="0"/>
              <a:t/>
            </a:r>
            <a:br>
              <a:rPr lang="pl-PL" altLang="pl-PL" sz="2000" b="1" dirty="0"/>
            </a:br>
            <a:r>
              <a:rPr lang="pl-PL" altLang="pl-PL" sz="2000" b="1" dirty="0"/>
              <a:t>- Etykiety o charakterze społecznym</a:t>
            </a:r>
            <a:br>
              <a:rPr lang="pl-PL" altLang="pl-PL" sz="2000" b="1" dirty="0"/>
            </a:br>
            <a:r>
              <a:rPr lang="pl-PL" altLang="pl-PL" sz="1000" b="1" dirty="0"/>
              <a:t/>
            </a:r>
            <a:br>
              <a:rPr lang="pl-PL" altLang="pl-PL" sz="1000" b="1" dirty="0"/>
            </a:br>
            <a:r>
              <a:rPr lang="pl-PL" altLang="pl-PL" sz="2000" dirty="0"/>
              <a:t>Kluczowy element wdrażania</a:t>
            </a:r>
            <a:r>
              <a:rPr lang="pl-PL" altLang="pl-PL" sz="2000" b="1" dirty="0"/>
              <a:t> społecznych zamówień publicznych: </a:t>
            </a:r>
            <a:r>
              <a:rPr lang="pl-PL" altLang="pl-PL" sz="2000" dirty="0"/>
              <a:t>etykieta daje podstawę wnioskować, że przy produkcji zamawianych towarów respektowano podstawowe konwencje MOP – Międzynarodowej Organizacji Pracy – tj. m.in. zakaz pracy dzieci</a:t>
            </a:r>
            <a:r>
              <a:rPr lang="pl-PL" altLang="pl-PL" sz="2000" b="1" dirty="0"/>
              <a:t> </a:t>
            </a:r>
            <a:r>
              <a:rPr lang="pl-PL" altLang="pl-PL" sz="2000" dirty="0"/>
              <a:t>i pracy przymusowej czy wolności zrzeszania się oraz szereg innych standardów społecznych.</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89</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84389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445660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1400" b="1" dirty="0"/>
              <a:t>	</a:t>
            </a:r>
          </a:p>
          <a:p>
            <a:pPr marL="666750" indent="-666750" algn="ctr">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en-GB" sz="2400" b="1" dirty="0"/>
              <a:t>ROZPORZĄDZENIA MINISTRA INFRASTRUKTURY:</a:t>
            </a:r>
            <a:endParaRPr lang="pl-PL" sz="2400" b="1" dirty="0"/>
          </a:p>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en-GB" sz="2000" b="1" dirty="0"/>
          </a:p>
          <a:p>
            <a:pPr>
              <a:lnSpc>
                <a:spcPct val="90000"/>
              </a:lnSpc>
              <a:buClr>
                <a:schemeClr val="tx1"/>
              </a:buClr>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t>18. </a:t>
            </a:r>
            <a:r>
              <a:rPr lang="en-GB" sz="2000" dirty="0" err="1"/>
              <a:t>Rozporządzenie</a:t>
            </a:r>
            <a:r>
              <a:rPr lang="en-GB" sz="2000" dirty="0"/>
              <a:t> </a:t>
            </a:r>
            <a:r>
              <a:rPr lang="en-GB" sz="2000" dirty="0" err="1"/>
              <a:t>Ministra</a:t>
            </a:r>
            <a:r>
              <a:rPr lang="en-GB" sz="2000" dirty="0"/>
              <a:t> </a:t>
            </a:r>
            <a:r>
              <a:rPr lang="en-GB" sz="2000" dirty="0" err="1"/>
              <a:t>Infrastruktury</a:t>
            </a:r>
            <a:r>
              <a:rPr lang="en-GB" sz="2000" dirty="0"/>
              <a:t> z </a:t>
            </a:r>
            <a:r>
              <a:rPr lang="en-GB" sz="2000" dirty="0" err="1"/>
              <a:t>dnia</a:t>
            </a:r>
            <a:r>
              <a:rPr lang="en-GB" sz="2000" dirty="0"/>
              <a:t> 18.05.2004 r. </a:t>
            </a:r>
            <a:r>
              <a:rPr lang="pl-PL" sz="2000" dirty="0"/>
              <a:t/>
            </a:r>
            <a:br>
              <a:rPr lang="pl-PL" sz="2000" dirty="0"/>
            </a:br>
            <a:r>
              <a:rPr lang="pl-PL" sz="2000" dirty="0"/>
              <a:t>	</a:t>
            </a:r>
            <a:r>
              <a:rPr lang="en-GB" sz="2000" dirty="0"/>
              <a:t>w </a:t>
            </a:r>
            <a:r>
              <a:rPr lang="en-GB" sz="2000" dirty="0" err="1"/>
              <a:t>sprawie</a:t>
            </a:r>
            <a:r>
              <a:rPr lang="en-GB" sz="2000" dirty="0"/>
              <a:t> </a:t>
            </a:r>
            <a:r>
              <a:rPr lang="en-GB" sz="2000" dirty="0" err="1"/>
              <a:t>określenia</a:t>
            </a:r>
            <a:r>
              <a:rPr lang="en-GB" sz="2000" dirty="0"/>
              <a:t> </a:t>
            </a:r>
            <a:r>
              <a:rPr lang="en-GB" sz="2000" dirty="0" err="1"/>
              <a:t>metod</a:t>
            </a:r>
            <a:r>
              <a:rPr lang="en-GB" sz="2000" dirty="0"/>
              <a:t> </a:t>
            </a:r>
            <a:r>
              <a:rPr lang="en-GB" sz="2000" dirty="0" err="1"/>
              <a:t>i</a:t>
            </a:r>
            <a:r>
              <a:rPr lang="en-GB" sz="2000" dirty="0"/>
              <a:t> </a:t>
            </a:r>
            <a:r>
              <a:rPr lang="en-GB" sz="2000" dirty="0" err="1"/>
              <a:t>podstaw</a:t>
            </a:r>
            <a:r>
              <a:rPr lang="pl-PL" sz="2000" dirty="0"/>
              <a:t> </a:t>
            </a:r>
            <a:r>
              <a:rPr lang="en-GB" sz="2000" dirty="0" err="1"/>
              <a:t>sporządzenia</a:t>
            </a:r>
            <a:r>
              <a:rPr lang="en-GB" sz="2000" dirty="0"/>
              <a:t> </a:t>
            </a:r>
            <a:r>
              <a:rPr lang="pl-PL" sz="2000" dirty="0"/>
              <a:t>	</a:t>
            </a:r>
            <a:r>
              <a:rPr lang="en-GB" sz="2000" dirty="0" err="1"/>
              <a:t>kosztorysu</a:t>
            </a:r>
            <a:r>
              <a:rPr lang="en-GB" sz="2000" dirty="0"/>
              <a:t> </a:t>
            </a:r>
            <a:r>
              <a:rPr lang="en-GB" sz="2000" dirty="0" err="1"/>
              <a:t>inwestorskiego</a:t>
            </a:r>
            <a:r>
              <a:rPr lang="en-GB" sz="2000" dirty="0"/>
              <a:t>, </a:t>
            </a:r>
            <a:r>
              <a:rPr lang="pl-PL" sz="2000" dirty="0"/>
              <a:t>	</a:t>
            </a:r>
            <a:r>
              <a:rPr lang="en-GB" sz="2000" dirty="0" err="1"/>
              <a:t>obliczania</a:t>
            </a:r>
            <a:r>
              <a:rPr lang="en-GB" sz="2000" dirty="0"/>
              <a:t> </a:t>
            </a:r>
            <a:r>
              <a:rPr lang="en-GB" sz="2000" dirty="0" err="1"/>
              <a:t>planowanych</a:t>
            </a:r>
            <a:r>
              <a:rPr lang="en-GB" sz="2000" dirty="0"/>
              <a:t> </a:t>
            </a:r>
            <a:r>
              <a:rPr lang="en-GB" sz="2000" dirty="0" err="1"/>
              <a:t>kosztów</a:t>
            </a:r>
            <a:r>
              <a:rPr lang="en-GB" sz="2000" dirty="0"/>
              <a:t> </a:t>
            </a:r>
            <a:r>
              <a:rPr lang="pl-PL" sz="2000" dirty="0"/>
              <a:t>	</a:t>
            </a:r>
            <a:r>
              <a:rPr lang="en-GB" sz="2000" dirty="0" err="1"/>
              <a:t>prac</a:t>
            </a:r>
            <a:r>
              <a:rPr lang="en-GB" sz="2000" dirty="0"/>
              <a:t> </a:t>
            </a:r>
            <a:r>
              <a:rPr lang="en-GB" sz="2000" dirty="0" err="1"/>
              <a:t>projektowych</a:t>
            </a:r>
            <a:r>
              <a:rPr lang="en-GB" sz="2000" dirty="0"/>
              <a:t> </a:t>
            </a:r>
            <a:r>
              <a:rPr lang="en-GB" sz="2000" dirty="0" err="1"/>
              <a:t>oraz</a:t>
            </a:r>
            <a:r>
              <a:rPr lang="en-GB" sz="2000" dirty="0"/>
              <a:t> </a:t>
            </a:r>
            <a:r>
              <a:rPr lang="en-GB" sz="2000" dirty="0" err="1"/>
              <a:t>planowanych</a:t>
            </a:r>
            <a:r>
              <a:rPr lang="en-GB" sz="2000" dirty="0"/>
              <a:t> </a:t>
            </a:r>
            <a:r>
              <a:rPr lang="en-GB" sz="2000" dirty="0" err="1"/>
              <a:t>kosztów</a:t>
            </a:r>
            <a:r>
              <a:rPr lang="en-GB" sz="2000" dirty="0"/>
              <a:t> </a:t>
            </a:r>
            <a:r>
              <a:rPr lang="en-GB" sz="2000" dirty="0" err="1"/>
              <a:t>robót</a:t>
            </a:r>
            <a:r>
              <a:rPr lang="en-GB" sz="2000" dirty="0"/>
              <a:t> </a:t>
            </a:r>
            <a:r>
              <a:rPr lang="pl-PL" sz="2000" dirty="0"/>
              <a:t>	</a:t>
            </a:r>
            <a:r>
              <a:rPr lang="en-GB" sz="2000" dirty="0" err="1"/>
              <a:t>budowlanych</a:t>
            </a:r>
            <a:r>
              <a:rPr lang="en-GB" sz="2000" dirty="0"/>
              <a:t> </a:t>
            </a:r>
            <a:r>
              <a:rPr lang="en-GB" sz="2000" dirty="0" err="1"/>
              <a:t>określonych</a:t>
            </a:r>
            <a:r>
              <a:rPr lang="en-GB" sz="2000" dirty="0"/>
              <a:t> w </a:t>
            </a:r>
            <a:r>
              <a:rPr lang="en-GB" sz="2000" dirty="0" err="1"/>
              <a:t>programie</a:t>
            </a:r>
            <a:r>
              <a:rPr lang="en-GB" sz="2000" dirty="0"/>
              <a:t> </a:t>
            </a:r>
            <a:r>
              <a:rPr lang="en-GB" sz="2000" dirty="0" err="1"/>
              <a:t>funkcjonalno</a:t>
            </a:r>
            <a:r>
              <a:rPr lang="en-GB" sz="2000" dirty="0"/>
              <a:t>-</a:t>
            </a:r>
            <a:r>
              <a:rPr lang="pl-PL" sz="2000" dirty="0"/>
              <a:t>	</a:t>
            </a:r>
            <a:r>
              <a:rPr lang="en-GB" sz="2000" dirty="0" err="1"/>
              <a:t>użytkowym</a:t>
            </a:r>
            <a:r>
              <a:rPr lang="en-GB" sz="2000" dirty="0"/>
              <a:t> (</a:t>
            </a:r>
            <a:r>
              <a:rPr lang="en-GB" sz="2000" dirty="0" err="1"/>
              <a:t>Dz.U</a:t>
            </a:r>
            <a:r>
              <a:rPr lang="en-GB" sz="2000" dirty="0"/>
              <a:t>. z 2004 r. </a:t>
            </a:r>
            <a:r>
              <a:rPr lang="en-GB" sz="2000" dirty="0" err="1"/>
              <a:t>Nr</a:t>
            </a:r>
            <a:r>
              <a:rPr lang="en-GB" sz="2000" dirty="0"/>
              <a:t> 130, </a:t>
            </a:r>
            <a:r>
              <a:rPr lang="en-GB" sz="2000" dirty="0" err="1"/>
              <a:t>poz</a:t>
            </a:r>
            <a:r>
              <a:rPr lang="en-GB" sz="2000" dirty="0"/>
              <a:t>. 1389)</a:t>
            </a:r>
            <a:endParaRPr lang="pl-PL" sz="2000" dirty="0"/>
          </a:p>
          <a:p>
            <a:pPr>
              <a:lnSpc>
                <a:spcPct val="90000"/>
              </a:lnSpc>
              <a:buClr>
                <a:schemeClr val="tx1"/>
              </a:buClr>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altLang="pl-PL" sz="2000" dirty="0"/>
          </a:p>
          <a:p>
            <a:pPr marL="666750" indent="-666750">
              <a:buClr>
                <a:schemeClr val="tx1"/>
              </a:buClr>
              <a:defRPr/>
            </a:pPr>
            <a:r>
              <a:rPr lang="pl-PL" altLang="pl-PL" sz="2000" dirty="0"/>
              <a:t>19. </a:t>
            </a:r>
            <a:r>
              <a:rPr lang="en-GB" altLang="pl-PL" sz="2000" dirty="0" err="1"/>
              <a:t>Rozporządzenie</a:t>
            </a:r>
            <a:r>
              <a:rPr lang="en-GB" altLang="pl-PL" sz="2000" dirty="0"/>
              <a:t> </a:t>
            </a:r>
            <a:r>
              <a:rPr lang="en-GB" altLang="pl-PL" sz="2000" dirty="0" err="1"/>
              <a:t>Ministra</a:t>
            </a:r>
            <a:r>
              <a:rPr lang="en-GB" altLang="pl-PL" sz="2000" dirty="0"/>
              <a:t> </a:t>
            </a:r>
            <a:r>
              <a:rPr lang="en-GB" altLang="pl-PL" sz="2000" dirty="0" err="1"/>
              <a:t>Infrastruktury</a:t>
            </a:r>
            <a:r>
              <a:rPr lang="en-GB" altLang="pl-PL" sz="2000" dirty="0"/>
              <a:t> z </a:t>
            </a:r>
            <a:r>
              <a:rPr lang="en-GB" altLang="pl-PL" sz="2000" dirty="0" err="1"/>
              <a:t>dnia</a:t>
            </a:r>
            <a:r>
              <a:rPr lang="en-GB" altLang="pl-PL" sz="2000" dirty="0"/>
              <a:t> 2.09.2004 r. </a:t>
            </a:r>
            <a:r>
              <a:rPr lang="pl-PL" altLang="pl-PL" sz="2000" dirty="0"/>
              <a:t/>
            </a:r>
            <a:br>
              <a:rPr lang="pl-PL" altLang="pl-PL" sz="2000" dirty="0"/>
            </a:br>
            <a:r>
              <a:rPr lang="en-GB" altLang="pl-PL" sz="2000" dirty="0"/>
              <a:t>w </a:t>
            </a:r>
            <a:r>
              <a:rPr lang="en-GB" altLang="pl-PL" sz="2000" dirty="0" err="1"/>
              <a:t>sprawie</a:t>
            </a:r>
            <a:r>
              <a:rPr lang="en-GB" altLang="pl-PL" sz="2000" dirty="0"/>
              <a:t> </a:t>
            </a:r>
            <a:r>
              <a:rPr lang="en-GB" altLang="pl-PL" sz="2000" dirty="0" err="1"/>
              <a:t>szczegółowego</a:t>
            </a:r>
            <a:r>
              <a:rPr lang="en-GB" altLang="pl-PL" sz="2000" dirty="0"/>
              <a:t> </a:t>
            </a:r>
            <a:r>
              <a:rPr lang="en-GB" altLang="pl-PL" sz="2000" dirty="0" err="1"/>
              <a:t>zakresu</a:t>
            </a:r>
            <a:r>
              <a:rPr lang="en-GB" altLang="pl-PL" sz="2000" dirty="0"/>
              <a:t> </a:t>
            </a:r>
            <a:r>
              <a:rPr lang="en-GB" altLang="pl-PL" sz="2000" dirty="0" err="1"/>
              <a:t>i</a:t>
            </a:r>
            <a:r>
              <a:rPr lang="en-GB" altLang="pl-PL" sz="2000" dirty="0"/>
              <a:t> </a:t>
            </a:r>
            <a:r>
              <a:rPr lang="en-GB" altLang="pl-PL" sz="2000" dirty="0" err="1"/>
              <a:t>formy</a:t>
            </a:r>
            <a:r>
              <a:rPr lang="en-GB" altLang="pl-PL" sz="2000" dirty="0"/>
              <a:t> </a:t>
            </a:r>
            <a:r>
              <a:rPr lang="en-GB" altLang="pl-PL" sz="2000" dirty="0" err="1"/>
              <a:t>dokumentacji</a:t>
            </a:r>
            <a:r>
              <a:rPr lang="en-GB" altLang="pl-PL" sz="2000" dirty="0"/>
              <a:t> </a:t>
            </a:r>
            <a:r>
              <a:rPr lang="en-GB" altLang="pl-PL" sz="2000" dirty="0" err="1"/>
              <a:t>projektowej</a:t>
            </a:r>
            <a:r>
              <a:rPr lang="en-GB" altLang="pl-PL" sz="2000" dirty="0"/>
              <a:t>, </a:t>
            </a:r>
            <a:r>
              <a:rPr lang="en-GB" altLang="pl-PL" sz="2000" dirty="0" err="1"/>
              <a:t>specyfikacji</a:t>
            </a:r>
            <a:r>
              <a:rPr lang="en-GB" altLang="pl-PL" sz="2000" dirty="0"/>
              <a:t> </a:t>
            </a:r>
            <a:r>
              <a:rPr lang="en-GB" altLang="pl-PL" sz="2000" dirty="0" err="1"/>
              <a:t>technicznych</a:t>
            </a:r>
            <a:r>
              <a:rPr lang="en-GB" altLang="pl-PL" sz="2000" dirty="0"/>
              <a:t> </a:t>
            </a:r>
            <a:r>
              <a:rPr lang="en-GB" altLang="pl-PL" sz="2000" dirty="0" err="1"/>
              <a:t>wykonania</a:t>
            </a:r>
            <a:r>
              <a:rPr lang="en-GB" altLang="pl-PL" sz="2000" dirty="0"/>
              <a:t> </a:t>
            </a:r>
            <a:r>
              <a:rPr lang="en-GB" altLang="pl-PL" sz="2000" dirty="0" err="1"/>
              <a:t>i</a:t>
            </a:r>
            <a:r>
              <a:rPr lang="en-GB" altLang="pl-PL" sz="2000" dirty="0"/>
              <a:t> </a:t>
            </a:r>
            <a:r>
              <a:rPr lang="en-GB" altLang="pl-PL" sz="2000" dirty="0" err="1"/>
              <a:t>odbioru</a:t>
            </a:r>
            <a:r>
              <a:rPr lang="en-GB" altLang="pl-PL" sz="2000" dirty="0"/>
              <a:t> </a:t>
            </a:r>
            <a:r>
              <a:rPr lang="en-GB" altLang="pl-PL" sz="2000" dirty="0" err="1"/>
              <a:t>robót</a:t>
            </a:r>
            <a:r>
              <a:rPr lang="en-GB" altLang="pl-PL" sz="2000" dirty="0"/>
              <a:t> </a:t>
            </a:r>
            <a:r>
              <a:rPr lang="en-GB" altLang="pl-PL" sz="2000" dirty="0" err="1"/>
              <a:t>budowlanych</a:t>
            </a:r>
            <a:r>
              <a:rPr lang="en-GB" altLang="pl-PL" sz="2000" dirty="0"/>
              <a:t> </a:t>
            </a:r>
            <a:r>
              <a:rPr lang="en-GB" altLang="pl-PL" sz="2000" dirty="0" err="1"/>
              <a:t>oraz</a:t>
            </a:r>
            <a:r>
              <a:rPr lang="en-GB" altLang="pl-PL" sz="2000" dirty="0"/>
              <a:t> </a:t>
            </a:r>
            <a:r>
              <a:rPr lang="en-GB" altLang="pl-PL" sz="2000" dirty="0" err="1"/>
              <a:t>programu</a:t>
            </a:r>
            <a:r>
              <a:rPr lang="en-GB" altLang="pl-PL" sz="2000" dirty="0"/>
              <a:t> </a:t>
            </a:r>
            <a:r>
              <a:rPr lang="en-GB" altLang="pl-PL" sz="2000" dirty="0" err="1"/>
              <a:t>funkcjonalno-użytkowego</a:t>
            </a:r>
            <a:r>
              <a:rPr lang="en-GB" altLang="pl-PL" sz="2000" dirty="0"/>
              <a:t> </a:t>
            </a:r>
            <a:r>
              <a:rPr lang="pl-PL" altLang="pl-PL" sz="2000" dirty="0"/>
              <a:t/>
            </a:r>
            <a:br>
              <a:rPr lang="pl-PL" altLang="pl-PL" sz="2000" dirty="0"/>
            </a:br>
            <a:r>
              <a:rPr lang="en-GB" altLang="pl-PL" sz="2000" dirty="0"/>
              <a:t>(</a:t>
            </a:r>
            <a:r>
              <a:rPr lang="pl-PL" altLang="pl-PL" sz="2000" dirty="0"/>
              <a:t>tekst jednolity: Dz.U. z 24.09.2013 r. poz. 1129</a:t>
            </a:r>
            <a:r>
              <a:rPr lang="en-GB" altLang="pl-PL" sz="2000" dirty="0"/>
              <a:t>)</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endParaRPr lang="pl-PL" sz="3200" b="1" baseline="30000" dirty="0" smtClean="0">
              <a:solidFill>
                <a:srgbClr val="636466"/>
              </a:solidFill>
              <a:latin typeface="Novecento wide Normal" pitchFamily="50" charset="-18"/>
            </a:endParaRP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 xmlns:p14="http://schemas.microsoft.com/office/powerpoint/2010/main" val="11525175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704856" cy="462280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u="sng" dirty="0"/>
          </a:p>
          <a:p>
            <a:pPr>
              <a:lnSpc>
                <a:spcPct val="80000"/>
              </a:lnSpc>
              <a:buFont typeface="Wingdings" pitchFamily="2" charset="2"/>
              <a:buChar char="Ø"/>
            </a:pPr>
            <a:r>
              <a:rPr lang="pl-PL" altLang="pl-PL" sz="2400" b="1" u="sng" dirty="0" smtClean="0"/>
              <a:t>  Podział </a:t>
            </a:r>
            <a:r>
              <a:rPr lang="pl-PL" altLang="pl-PL" sz="2400" b="1" u="sng" dirty="0"/>
              <a:t>zamówienia na części i dopuszczenie składania ofert częściowych</a:t>
            </a:r>
            <a:r>
              <a:rPr lang="pl-PL" altLang="pl-PL" sz="2000" b="1" u="sng" dirty="0"/>
              <a:t/>
            </a:r>
            <a:br>
              <a:rPr lang="pl-PL" altLang="pl-PL" sz="2000" b="1" u="sng" dirty="0"/>
            </a:br>
            <a:endParaRPr lang="pl-PL" altLang="pl-PL" sz="2000" b="1" dirty="0"/>
          </a:p>
          <a:p>
            <a:pPr>
              <a:lnSpc>
                <a:spcPct val="80000"/>
              </a:lnSpc>
            </a:pPr>
            <a:r>
              <a:rPr lang="pl-PL" altLang="pl-PL" sz="2000" dirty="0"/>
              <a:t>W celu otwarcia się na szeroką konkurencję oraz wsparcie sektora </a:t>
            </a:r>
            <a:r>
              <a:rPr lang="pl-PL" altLang="pl-PL" sz="2000" b="1" dirty="0"/>
              <a:t>MŚP</a:t>
            </a:r>
            <a:r>
              <a:rPr lang="pl-PL" altLang="pl-PL" sz="2000" dirty="0"/>
              <a:t>, po nowelizacji ustawy zamawiający ma obowiązek zastanowić się nad dokonaniem podziału zamówienia na części w ramach prowadzonego postępowania i dopuszczenia możliwości składania ofert częściowych.</a:t>
            </a:r>
          </a:p>
          <a:p>
            <a:pPr>
              <a:lnSpc>
                <a:spcPct val="80000"/>
              </a:lnSpc>
            </a:pPr>
            <a:endParaRPr lang="pl-PL" altLang="pl-PL" sz="1400" dirty="0"/>
          </a:p>
          <a:p>
            <a:pPr>
              <a:lnSpc>
                <a:spcPct val="80000"/>
              </a:lnSpc>
            </a:pPr>
            <a:r>
              <a:rPr lang="pl-PL" altLang="pl-PL" sz="2000" dirty="0"/>
              <a:t>Podział zamówienia na części może odnosić się do takiego przedmiotu, który fizycznie jest podzielny – świadczenie jest podzielne, jeżeli może być spełnione częściowo bez istotnej zmiany przedmiotu lub wartości (art. 379 § 2 k.c.).</a:t>
            </a:r>
          </a:p>
          <a:p>
            <a:pPr>
              <a:lnSpc>
                <a:spcPct val="80000"/>
              </a:lnSpc>
            </a:pPr>
            <a:endParaRPr lang="pl-PL" altLang="pl-PL" sz="1400" dirty="0"/>
          </a:p>
          <a:p>
            <a:pPr>
              <a:lnSpc>
                <a:spcPct val="80000"/>
              </a:lnSpc>
            </a:pPr>
            <a:r>
              <a:rPr lang="pl-PL" altLang="pl-PL" sz="2000" dirty="0"/>
              <a:t>W przypadku braku dokonania podziału zamówienia na części i dopuszczenia składania ofert częściowych, zamawiający jest zobowiązany do uzasadnienia tej decyzji. Podanie motywów podjęcia takiej decyzji należy zamieścić w protokole postępowania. </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2407189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704856" cy="420422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dirty="0" smtClean="0"/>
              <a:t>ZAMÓWIENIA </a:t>
            </a:r>
            <a:r>
              <a:rPr lang="pl-PL" altLang="pl-PL" sz="2400" b="1" dirty="0"/>
              <a:t>MIESZANE  - art. 5b – </a:t>
            </a:r>
            <a:r>
              <a:rPr lang="pl-PL" altLang="pl-PL" sz="2400" b="1" dirty="0" smtClean="0"/>
              <a:t>5g</a:t>
            </a:r>
            <a:endParaRPr lang="pl-PL" altLang="pl-PL" sz="2000" b="1" dirty="0"/>
          </a:p>
          <a:p>
            <a:pPr>
              <a:lnSpc>
                <a:spcPct val="80000"/>
              </a:lnSpc>
              <a:buClr>
                <a:srgbClr val="A50021"/>
              </a:buClr>
            </a:pPr>
            <a:endParaRPr lang="pl-PL" altLang="pl-PL" sz="2000" b="1" dirty="0" smtClean="0"/>
          </a:p>
          <a:p>
            <a:pPr>
              <a:lnSpc>
                <a:spcPct val="80000"/>
              </a:lnSpc>
              <a:buClr>
                <a:srgbClr val="A50021"/>
              </a:buClr>
            </a:pPr>
            <a:r>
              <a:rPr lang="pl-PL" altLang="pl-PL" sz="1000" dirty="0"/>
              <a:t/>
            </a:r>
            <a:br>
              <a:rPr lang="pl-PL" altLang="pl-PL" sz="1000" dirty="0"/>
            </a:br>
            <a:r>
              <a:rPr lang="pl-PL" altLang="pl-PL" sz="2000" dirty="0"/>
              <a:t>1) zakaz łączenia zamówień, które odrębnie udzielane wymagają zastosowania różnych przepisów ustawy,</a:t>
            </a:r>
            <a:br>
              <a:rPr lang="pl-PL" altLang="pl-PL" sz="2000" dirty="0"/>
            </a:br>
            <a:r>
              <a:rPr lang="pl-PL" altLang="pl-PL" sz="1000" dirty="0"/>
              <a:t/>
            </a:r>
            <a:br>
              <a:rPr lang="pl-PL" altLang="pl-PL" sz="1000" dirty="0"/>
            </a:br>
            <a:r>
              <a:rPr lang="pl-PL" altLang="pl-PL" sz="2000" dirty="0"/>
              <a:t>2) zakaz dzielenia zamówienia, na odrębne zamówienia, w celu uniknięcia łącznego szacowania ich wartości,</a:t>
            </a:r>
            <a:r>
              <a:rPr lang="pl-PL" altLang="pl-PL" sz="2000" b="1" dirty="0"/>
              <a:t/>
            </a:r>
            <a:br>
              <a:rPr lang="pl-PL" altLang="pl-PL" sz="2000" b="1" dirty="0"/>
            </a:br>
            <a:r>
              <a:rPr lang="pl-PL" altLang="pl-PL" sz="1000" b="1" dirty="0"/>
              <a:t/>
            </a:r>
            <a:br>
              <a:rPr lang="pl-PL" altLang="pl-PL" sz="1000" b="1" dirty="0"/>
            </a:br>
            <a:r>
              <a:rPr lang="pl-PL" altLang="pl-PL" sz="2000" dirty="0"/>
              <a:t>3) uchylenie art. 6 ustawy,</a:t>
            </a:r>
            <a:br>
              <a:rPr lang="pl-PL" altLang="pl-PL" sz="2000" dirty="0"/>
            </a:br>
            <a:r>
              <a:rPr lang="pl-PL" altLang="pl-PL" sz="1000" dirty="0"/>
              <a:t/>
            </a:r>
            <a:br>
              <a:rPr lang="pl-PL" altLang="pl-PL" sz="1000" dirty="0"/>
            </a:br>
            <a:r>
              <a:rPr lang="pl-PL" altLang="pl-PL" sz="2000" dirty="0"/>
              <a:t>4) do udzielenia zamówienia stosuje się przepisy dotyczące tego rodzaju zamówienia, które odpowiada jego głównemu przedmiotowi (art. 5c)</a:t>
            </a:r>
            <a:br>
              <a:rPr lang="pl-PL" altLang="pl-PL" sz="2000" dirty="0"/>
            </a:br>
            <a:r>
              <a:rPr lang="pl-PL" altLang="pl-PL" sz="1000" dirty="0"/>
              <a:t/>
            </a:r>
            <a:br>
              <a:rPr lang="pl-PL" altLang="pl-PL" sz="1000" dirty="0"/>
            </a:br>
            <a:r>
              <a:rPr lang="pl-PL" altLang="pl-PL" sz="2000" dirty="0"/>
              <a:t>5) wyjątek w zakresie zamówień na usługi społeczne, o których mowa </a:t>
            </a:r>
            <a:br>
              <a:rPr lang="pl-PL" altLang="pl-PL" sz="2000" dirty="0"/>
            </a:br>
            <a:r>
              <a:rPr lang="pl-PL" altLang="pl-PL" sz="2000" dirty="0"/>
              <a:t>w rozdziale 6 działu III ustawy (zamówienie obejmuje wspomniane usługi oraz inne usługi albo usługi i dostawy) – do udzielenia zamówienia stosuje się przepisy dotyczące tych usług lub dostaw, których szacowana wartość jest większa.</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7710344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704856" cy="388414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31800" indent="-323850">
              <a:lnSpc>
                <a:spcPct val="80000"/>
              </a:lnSpc>
              <a:buClr>
                <a:schemeClr val="tx1"/>
              </a:buClr>
              <a:buFont typeface="Wingdings" pitchFamily="2" charset="2"/>
              <a:buChar char="Ø"/>
              <a:defRPr/>
            </a:pPr>
            <a:r>
              <a:rPr lang="pl-PL" sz="2200" b="1" dirty="0"/>
              <a:t>Definicja (podstawa ustalenia wartości zamówienia) –</a:t>
            </a:r>
            <a:r>
              <a:rPr lang="pl-PL" sz="2000" b="1" dirty="0"/>
              <a:t/>
            </a:r>
            <a:br>
              <a:rPr lang="pl-PL" sz="2000" b="1" dirty="0"/>
            </a:br>
            <a:r>
              <a:rPr lang="pl-PL" sz="2000" dirty="0"/>
              <a:t>- całkowite szacunkowe wynagrodzenie wykonawcy, bez podatku </a:t>
            </a:r>
            <a:br>
              <a:rPr lang="pl-PL" sz="2000" dirty="0"/>
            </a:br>
            <a:r>
              <a:rPr lang="pl-PL" sz="2000" dirty="0"/>
              <a:t>od towarów i usług, ustalone przez zamawiającego z należytą starannością </a:t>
            </a:r>
            <a:r>
              <a:rPr lang="pl-PL" sz="2000" u="sng" dirty="0"/>
              <a:t>(wartość netto).</a:t>
            </a:r>
          </a:p>
          <a:p>
            <a:pPr marL="107950">
              <a:lnSpc>
                <a:spcPct val="80000"/>
              </a:lnSpc>
              <a:buClr>
                <a:schemeClr val="tx1"/>
              </a:buClr>
              <a:defRPr/>
            </a:pPr>
            <a:endParaRPr lang="pl-PL" sz="2000" u="sng" dirty="0"/>
          </a:p>
          <a:p>
            <a:pPr marL="431800" indent="-323850">
              <a:lnSpc>
                <a:spcPct val="80000"/>
              </a:lnSpc>
              <a:buClr>
                <a:schemeClr val="tx1"/>
              </a:buClr>
              <a:buFont typeface="Wingdings" pitchFamily="2" charset="2"/>
              <a:buChar char="Ø"/>
              <a:defRPr/>
            </a:pPr>
            <a:r>
              <a:rPr lang="pl-PL" sz="2200" b="1" dirty="0"/>
              <a:t>Zasada generalna przy ustalaniu wartości zamówienia:</a:t>
            </a:r>
            <a:r>
              <a:rPr lang="pl-PL" sz="2200" dirty="0"/>
              <a:t> </a:t>
            </a:r>
            <a:r>
              <a:rPr lang="pl-PL" sz="2000" dirty="0"/>
              <a:t/>
            </a:r>
            <a:br>
              <a:rPr lang="pl-PL" sz="2000" dirty="0"/>
            </a:br>
            <a:r>
              <a:rPr lang="pl-PL" sz="2000" dirty="0"/>
              <a:t>zakaz zaniżania wartości zamówienia lub wybierania sposobu obliczenia wartości zamówienia, w celu uniknięcia stosowania przepisów ustawy oraz zakaz dzielenia zamówienia na części, w celu uniknięcia łącznego szacowania ich wartości.</a:t>
            </a:r>
          </a:p>
          <a:p>
            <a:pPr marL="431800" indent="-323850">
              <a:lnSpc>
                <a:spcPct val="80000"/>
              </a:lnSpc>
              <a:buClr>
                <a:schemeClr val="tx1"/>
              </a:buClr>
              <a:buFont typeface="Wingdings" pitchFamily="2" charset="2"/>
              <a:buChar char="Ø"/>
              <a:defRPr/>
            </a:pPr>
            <a:endParaRPr lang="pl-PL" sz="2000" dirty="0"/>
          </a:p>
          <a:p>
            <a:pPr marL="431800" indent="-323850">
              <a:lnSpc>
                <a:spcPct val="80000"/>
              </a:lnSpc>
              <a:buClr>
                <a:schemeClr val="tx1"/>
              </a:buClr>
              <a:buFont typeface="Wingdings" pitchFamily="2" charset="2"/>
              <a:buChar char="Ø"/>
              <a:defRPr/>
            </a:pPr>
            <a:r>
              <a:rPr lang="pl-PL" sz="2200" b="1" dirty="0"/>
              <a:t>Zamówienia częściowe (możliwość składania ofert częściowych lub udzielanie zamówień w częściach) – </a:t>
            </a:r>
            <a:r>
              <a:rPr lang="pl-PL" sz="2000" dirty="0"/>
              <a:t/>
            </a:r>
            <a:br>
              <a:rPr lang="pl-PL" sz="2000" dirty="0"/>
            </a:br>
            <a:r>
              <a:rPr lang="pl-PL" sz="2000" dirty="0"/>
              <a:t>- wartością zamówienia jest łączna wartość poszczególnych części zamówienia z zastrzeżeniem wyjątków opisanych w art. 6a ustawy.</a:t>
            </a:r>
            <a:endParaRPr 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92</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WARTOŚĆ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4032879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59818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200" b="1" dirty="0" smtClean="0"/>
              <a:t>  Zamówienia</a:t>
            </a:r>
            <a:r>
              <a:rPr lang="pl-PL" altLang="pl-PL" sz="2200" b="1" dirty="0"/>
              <a:t>, które należy uznać za podobne i które powinny być traktowane jak to samo zamówienie, co skutkuje zakazem dzielenia (nakaz łączenia/sumowania):</a:t>
            </a:r>
            <a:r>
              <a:rPr lang="pl-PL" altLang="pl-PL" sz="2000" b="1" dirty="0"/>
              <a:t/>
            </a:r>
            <a:br>
              <a:rPr lang="pl-PL" altLang="pl-PL" sz="2000" b="1" dirty="0"/>
            </a:br>
            <a:r>
              <a:rPr lang="pl-PL" altLang="pl-PL" sz="2000" dirty="0"/>
              <a:t/>
            </a:r>
            <a:br>
              <a:rPr lang="pl-PL" altLang="pl-PL" sz="2000" dirty="0"/>
            </a:br>
            <a:r>
              <a:rPr lang="pl-PL" altLang="pl-PL" sz="2000" dirty="0"/>
              <a:t>- konieczność kierowania się </a:t>
            </a:r>
            <a:r>
              <a:rPr lang="pl-PL" altLang="pl-PL" sz="2000" u="sng" dirty="0"/>
              <a:t>3 przesłankami</a:t>
            </a:r>
            <a:r>
              <a:rPr lang="pl-PL" altLang="pl-PL" sz="2000" dirty="0"/>
              <a:t>: </a:t>
            </a:r>
            <a:br>
              <a:rPr lang="pl-PL" altLang="pl-PL" sz="2000" dirty="0"/>
            </a:br>
            <a:r>
              <a:rPr lang="pl-PL" altLang="pl-PL" sz="2000" dirty="0"/>
              <a:t/>
            </a:r>
            <a:br>
              <a:rPr lang="pl-PL" altLang="pl-PL" sz="2000" dirty="0"/>
            </a:br>
            <a:r>
              <a:rPr lang="pl-PL" altLang="pl-PL" sz="2000" b="1" dirty="0"/>
              <a:t>1)</a:t>
            </a:r>
            <a:r>
              <a:rPr lang="pl-PL" altLang="pl-PL" sz="2000" dirty="0"/>
              <a:t> </a:t>
            </a:r>
            <a:r>
              <a:rPr lang="pl-PL" altLang="pl-PL" sz="2000" b="1" dirty="0"/>
              <a:t>tożsamość przedmiotowa zamówienia </a:t>
            </a:r>
            <a:r>
              <a:rPr lang="pl-PL" altLang="pl-PL" sz="2000" dirty="0"/>
              <a:t>– dostawy/usługi/roboty budowlane tego samego rodzaju i podobnym przeznaczeniu,</a:t>
            </a:r>
            <a:br>
              <a:rPr lang="pl-PL" altLang="pl-PL" sz="2000" dirty="0"/>
            </a:br>
            <a:r>
              <a:rPr lang="pl-PL" altLang="pl-PL" sz="2000" dirty="0"/>
              <a:t/>
            </a:r>
            <a:br>
              <a:rPr lang="pl-PL" altLang="pl-PL" sz="2000" dirty="0"/>
            </a:br>
            <a:r>
              <a:rPr lang="pl-PL" altLang="pl-PL" sz="2000" b="1" dirty="0"/>
              <a:t>2)</a:t>
            </a:r>
            <a:r>
              <a:rPr lang="pl-PL" altLang="pl-PL" sz="2000" dirty="0"/>
              <a:t> </a:t>
            </a:r>
            <a:r>
              <a:rPr lang="pl-PL" altLang="pl-PL" sz="2000" b="1" dirty="0"/>
              <a:t>tożsamość czasowa zamówienia </a:t>
            </a:r>
            <a:r>
              <a:rPr lang="pl-PL" altLang="pl-PL" sz="2000" dirty="0"/>
              <a:t>– udzielenie zamówienia </a:t>
            </a:r>
            <a:br>
              <a:rPr lang="pl-PL" altLang="pl-PL" sz="2000" dirty="0"/>
            </a:br>
            <a:r>
              <a:rPr lang="pl-PL" altLang="pl-PL" sz="2000" dirty="0"/>
              <a:t>w określonej perspektywie czasowej (w danym roku budżetowym, </a:t>
            </a:r>
            <a:br>
              <a:rPr lang="pl-PL" altLang="pl-PL" sz="2000" dirty="0"/>
            </a:br>
            <a:r>
              <a:rPr lang="pl-PL" altLang="pl-PL" sz="2000" dirty="0"/>
              <a:t>a przy projektach współfinansowanych ze środków UE w trakcie </a:t>
            </a:r>
            <a:br>
              <a:rPr lang="pl-PL" altLang="pl-PL" sz="2000" dirty="0"/>
            </a:br>
            <a:r>
              <a:rPr lang="pl-PL" altLang="pl-PL" sz="2000" dirty="0"/>
              <a:t>trwania projektu – chodzi o zamówienia zaplanowane i przewidywane przez zamawiającego),</a:t>
            </a:r>
            <a:br>
              <a:rPr lang="pl-PL" altLang="pl-PL" sz="2000" dirty="0"/>
            </a:br>
            <a:r>
              <a:rPr lang="pl-PL" altLang="pl-PL" sz="2000" dirty="0"/>
              <a:t>  </a:t>
            </a:r>
            <a:br>
              <a:rPr lang="pl-PL" altLang="pl-PL" sz="2000" dirty="0"/>
            </a:br>
            <a:r>
              <a:rPr lang="pl-PL" altLang="pl-PL" sz="2000" b="1" dirty="0"/>
              <a:t>3) tożsamość podmiotowa zamówienia </a:t>
            </a:r>
            <a:r>
              <a:rPr lang="pl-PL" altLang="pl-PL" sz="2000" dirty="0"/>
              <a:t>- możliwość wykonania zamówienia przez tego samego wykonawcę – ten sam wykonawca jest </a:t>
            </a:r>
            <a:r>
              <a:rPr lang="pl-PL" altLang="pl-PL" sz="2000" dirty="0" smtClean="0"/>
              <a:t/>
            </a:r>
            <a:br>
              <a:rPr lang="pl-PL" altLang="pl-PL" sz="2000" dirty="0" smtClean="0"/>
            </a:br>
            <a:r>
              <a:rPr lang="pl-PL" altLang="pl-PL" sz="2000" dirty="0" smtClean="0"/>
              <a:t>w </a:t>
            </a:r>
            <a:r>
              <a:rPr lang="pl-PL" altLang="pl-PL" sz="2000" dirty="0"/>
              <a:t>stanie wykonać różne zamówienia.</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93</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WARTOŚĆ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22662390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3273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200" b="1" dirty="0" smtClean="0"/>
              <a:t>  Sposób </a:t>
            </a:r>
            <a:r>
              <a:rPr lang="pl-PL" altLang="pl-PL" sz="2200" b="1" dirty="0"/>
              <a:t>ustalania wartości zamówienia w zależności od rodzaju zamówienia</a:t>
            </a:r>
            <a:r>
              <a:rPr lang="pl-PL" altLang="pl-PL" sz="2000" b="1" dirty="0"/>
              <a:t/>
            </a:r>
            <a:br>
              <a:rPr lang="pl-PL" altLang="pl-PL" sz="2000" b="1" dirty="0"/>
            </a:br>
            <a:r>
              <a:rPr lang="pl-PL" altLang="pl-PL" sz="2000" dirty="0"/>
              <a:t/>
            </a:r>
            <a:br>
              <a:rPr lang="pl-PL" altLang="pl-PL" sz="2000" dirty="0"/>
            </a:br>
            <a:r>
              <a:rPr lang="pl-PL" altLang="pl-PL" sz="2000" b="1" dirty="0">
                <a:ea typeface="Arial Unicode MS" pitchFamily="34" charset="-128"/>
                <a:cs typeface="Arial Unicode MS" pitchFamily="34" charset="-128"/>
              </a:rPr>
              <a:t>⇨</a:t>
            </a:r>
            <a:r>
              <a:rPr lang="pl-PL" altLang="pl-PL" sz="2000" b="1" dirty="0"/>
              <a:t> roboty budowlane – art. 33 ustawy:</a:t>
            </a:r>
            <a:br>
              <a:rPr lang="pl-PL" altLang="pl-PL" sz="2000" b="1" dirty="0"/>
            </a:br>
            <a:r>
              <a:rPr lang="pl-PL" altLang="pl-PL" sz="2000" b="1" dirty="0"/>
              <a:t/>
            </a:r>
            <a:br>
              <a:rPr lang="pl-PL" altLang="pl-PL" sz="2000" b="1" dirty="0"/>
            </a:br>
            <a:r>
              <a:rPr lang="pl-PL" altLang="pl-PL" sz="2000" dirty="0"/>
              <a:t>1) na podstawie kosztorysu inwestorskiego albo na podstawie</a:t>
            </a:r>
            <a:br>
              <a:rPr lang="pl-PL" altLang="pl-PL" sz="2000" dirty="0"/>
            </a:br>
            <a:r>
              <a:rPr lang="pl-PL" altLang="pl-PL" sz="2000" dirty="0"/>
              <a:t>planowanych kosztów robót budowlanych określonych w programie funkcjonalno-użytkowym – dotyczy wykonania robót budowlanych,</a:t>
            </a:r>
            <a:br>
              <a:rPr lang="pl-PL" altLang="pl-PL" sz="2000" dirty="0"/>
            </a:br>
            <a:r>
              <a:rPr lang="pl-PL" altLang="pl-PL" sz="2000" dirty="0"/>
              <a:t/>
            </a:r>
            <a:br>
              <a:rPr lang="pl-PL" altLang="pl-PL" sz="2000" dirty="0"/>
            </a:br>
            <a:r>
              <a:rPr lang="pl-PL" altLang="pl-PL" sz="2000" dirty="0"/>
              <a:t>2) na podstawie planowanych kosztów prac projektowych oraz </a:t>
            </a:r>
            <a:br>
              <a:rPr lang="pl-PL" altLang="pl-PL" sz="2000" dirty="0"/>
            </a:br>
            <a:r>
              <a:rPr lang="pl-PL" altLang="pl-PL" sz="2000" dirty="0"/>
              <a:t>planowanych kosztów robót budowlanych określonych w programie funkcjonalno-użytkowym – dotyczy zaprojektowania i wykonania robót budowlanych,</a:t>
            </a:r>
            <a:br>
              <a:rPr lang="pl-PL" altLang="pl-PL" sz="2000" dirty="0"/>
            </a:br>
            <a:r>
              <a:rPr lang="pl-PL" altLang="pl-PL" sz="2000" dirty="0"/>
              <a:t/>
            </a:r>
            <a:br>
              <a:rPr lang="pl-PL" altLang="pl-PL" sz="2000" dirty="0"/>
            </a:br>
            <a:r>
              <a:rPr lang="pl-PL" altLang="pl-PL" sz="2000" dirty="0"/>
              <a:t>3) konieczność uwzględnienia wartości dostaw </a:t>
            </a:r>
            <a:r>
              <a:rPr lang="pl-PL" altLang="pl-PL" sz="2000" b="1" u="sng" dirty="0"/>
              <a:t>i usług </a:t>
            </a:r>
            <a:r>
              <a:rPr lang="pl-PL" altLang="pl-PL" sz="2000" dirty="0"/>
              <a:t>oddanych </a:t>
            </a:r>
            <a:br>
              <a:rPr lang="pl-PL" altLang="pl-PL" sz="2000" dirty="0"/>
            </a:br>
            <a:r>
              <a:rPr lang="pl-PL" altLang="pl-PL" sz="2000" dirty="0"/>
              <a:t>przez zamawiającego do dyspozycji wykonawcy, o ile są one niezbędne do wykonania tych robót budowlanych</a:t>
            </a:r>
            <a:endParaRPr lang="pl-PL" altLang="pl-PL" sz="2000" b="1"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94</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WARTOŚĆ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8856191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08727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200" b="1" dirty="0" smtClean="0"/>
              <a:t>  Sposób </a:t>
            </a:r>
            <a:r>
              <a:rPr lang="pl-PL" altLang="pl-PL" sz="2200" b="1" dirty="0"/>
              <a:t>ustalania wartości zamówienia w zależności od rodzaju zamówienia</a:t>
            </a:r>
            <a:r>
              <a:rPr lang="pl-PL" altLang="pl-PL" sz="2000" b="1" dirty="0"/>
              <a:t/>
            </a:r>
            <a:br>
              <a:rPr lang="pl-PL" altLang="pl-PL" sz="2000" b="1" dirty="0"/>
            </a:br>
            <a:r>
              <a:rPr lang="pl-PL" altLang="pl-PL" sz="2000" dirty="0"/>
              <a:t/>
            </a:r>
            <a:br>
              <a:rPr lang="pl-PL" altLang="pl-PL" sz="2000" dirty="0"/>
            </a:br>
            <a:r>
              <a:rPr lang="pl-PL" altLang="pl-PL" sz="2000" b="1" dirty="0">
                <a:ea typeface="Arial Unicode MS" pitchFamily="34" charset="-128"/>
                <a:cs typeface="Arial Unicode MS" pitchFamily="34" charset="-128"/>
              </a:rPr>
              <a:t>⇨</a:t>
            </a:r>
            <a:r>
              <a:rPr lang="pl-PL" altLang="pl-PL" sz="2000" b="1" dirty="0"/>
              <a:t> dostawy lub usługi powtarzające się okresowo lub podlegające wznowieniu – art. 34 ustawy:</a:t>
            </a:r>
            <a:br>
              <a:rPr lang="pl-PL" altLang="pl-PL" sz="2000" b="1" dirty="0"/>
            </a:br>
            <a:r>
              <a:rPr lang="pl-PL" altLang="pl-PL" sz="2000" b="1" dirty="0"/>
              <a:t/>
            </a:r>
            <a:br>
              <a:rPr lang="pl-PL" altLang="pl-PL" sz="2000" b="1" dirty="0"/>
            </a:br>
            <a:r>
              <a:rPr lang="pl-PL" altLang="pl-PL" sz="2000" dirty="0"/>
              <a:t>podstawą ustalenia wartości zamówienia jest łączna wartość zamówień tego samego rodzaju:</a:t>
            </a:r>
            <a:br>
              <a:rPr lang="pl-PL" altLang="pl-PL" sz="2000" dirty="0"/>
            </a:br>
            <a:r>
              <a:rPr lang="pl-PL" altLang="pl-PL" sz="2000" dirty="0"/>
              <a:t/>
            </a:r>
            <a:br>
              <a:rPr lang="pl-PL" altLang="pl-PL" sz="2000" dirty="0"/>
            </a:br>
            <a:r>
              <a:rPr lang="pl-PL" altLang="pl-PL" sz="2000" dirty="0"/>
              <a:t>1) udzielonych w terminie poprzednich 12 m-</a:t>
            </a:r>
            <a:r>
              <a:rPr lang="pl-PL" altLang="pl-PL" sz="2000" dirty="0" err="1"/>
              <a:t>cy</a:t>
            </a:r>
            <a:r>
              <a:rPr lang="pl-PL" altLang="pl-PL" sz="2000" dirty="0"/>
              <a:t> lub w poprzednim roku budżetowym, z uwzględnieniem zmian ilościowych zamawianych usług lub dostaw oraz prognozowanego na dany rok średniorocznego wskaźnika cen towarów i usług konsumpcyjnych ogółem albo</a:t>
            </a:r>
            <a:br>
              <a:rPr lang="pl-PL" altLang="pl-PL" sz="2000" dirty="0"/>
            </a:br>
            <a:r>
              <a:rPr lang="pl-PL" altLang="pl-PL" sz="2000" dirty="0"/>
              <a:t/>
            </a:r>
            <a:br>
              <a:rPr lang="pl-PL" altLang="pl-PL" sz="2000" dirty="0"/>
            </a:br>
            <a:r>
              <a:rPr lang="pl-PL" altLang="pl-PL" sz="2000" dirty="0"/>
              <a:t>2) których zamawiający zamierza udzielić w terminie 12 m-</a:t>
            </a:r>
            <a:r>
              <a:rPr lang="pl-PL" altLang="pl-PL" sz="2000" dirty="0" err="1"/>
              <a:t>cy</a:t>
            </a:r>
            <a:r>
              <a:rPr lang="pl-PL" altLang="pl-PL" sz="2000" dirty="0"/>
              <a:t> następujących po pierwszej usłudze lub dostawie.</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95</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WARTOŚĆ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7853252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292387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endParaRPr lang="pl-PL" altLang="pl-PL" sz="2200" b="1" dirty="0" smtClean="0"/>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400" b="1" dirty="0" smtClean="0"/>
              <a:t> </a:t>
            </a:r>
          </a:p>
          <a:p>
            <a:pPr marL="431800" indent="-323850"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400" b="1" dirty="0" smtClean="0"/>
              <a:t>Aktualność </a:t>
            </a:r>
            <a:r>
              <a:rPr lang="pl-PL" sz="2400" b="1" dirty="0"/>
              <a:t>ustalenia wartości </a:t>
            </a:r>
            <a:r>
              <a:rPr lang="pl-PL" sz="2400" b="1" dirty="0" smtClean="0"/>
              <a:t>zamówienia</a:t>
            </a:r>
            <a:endParaRPr lang="pl-PL" sz="2000" b="1" dirty="0"/>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b="1" dirty="0" smtClean="0">
              <a:ea typeface="Arial Unicode MS" pitchFamily="34" charset="-128"/>
              <a:cs typeface="Arial Unicode MS" pitchFamily="34" charset="-128"/>
            </a:endParaRP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b="1" dirty="0">
              <a:ea typeface="Arial Unicode MS" pitchFamily="34" charset="-128"/>
              <a:cs typeface="Arial Unicode MS" pitchFamily="34" charset="-128"/>
            </a:endParaRP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b="1" dirty="0" smtClean="0">
                <a:ea typeface="Arial Unicode MS" pitchFamily="34" charset="-128"/>
                <a:cs typeface="Arial Unicode MS" pitchFamily="34" charset="-128"/>
              </a:rPr>
              <a:t>⇨</a:t>
            </a:r>
            <a:r>
              <a:rPr lang="pl-PL" sz="2000" b="1" dirty="0" smtClean="0"/>
              <a:t> </a:t>
            </a:r>
            <a:r>
              <a:rPr lang="pl-PL" sz="2000" b="1" dirty="0"/>
              <a:t>dostawy/usługi: </a:t>
            </a:r>
            <a:r>
              <a:rPr lang="pl-PL" sz="2000" dirty="0"/>
              <a:t>nie wcześniej niż </a:t>
            </a:r>
            <a:r>
              <a:rPr lang="pl-PL" sz="2000" b="1" dirty="0"/>
              <a:t>3 m-ce</a:t>
            </a:r>
            <a:r>
              <a:rPr lang="pl-PL" sz="2000" dirty="0"/>
              <a:t> przed dniem wszczęcia postępowania o udzielenie </a:t>
            </a:r>
            <a:r>
              <a:rPr lang="pl-PL" sz="2000" dirty="0" smtClean="0"/>
              <a:t>zamówienia</a:t>
            </a: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dirty="0" smtClean="0"/>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a:t/>
            </a:r>
            <a:br>
              <a:rPr lang="pl-PL" sz="2000" dirty="0"/>
            </a:br>
            <a:r>
              <a:rPr lang="pl-PL" sz="2000" b="1" dirty="0" smtClean="0">
                <a:ea typeface="Arial Unicode MS" pitchFamily="34" charset="-128"/>
                <a:cs typeface="Arial Unicode MS" pitchFamily="34" charset="-128"/>
              </a:rPr>
              <a:t>⇨</a:t>
            </a:r>
            <a:r>
              <a:rPr lang="pl-PL" sz="2000" b="1" dirty="0" smtClean="0"/>
              <a:t> </a:t>
            </a:r>
            <a:r>
              <a:rPr lang="pl-PL" sz="2000" b="1" dirty="0"/>
              <a:t>roboty budowlane: </a:t>
            </a:r>
            <a:r>
              <a:rPr lang="pl-PL" sz="2000" dirty="0"/>
              <a:t>nie wcześniej niż </a:t>
            </a:r>
            <a:r>
              <a:rPr lang="pl-PL" sz="2000" b="1" dirty="0"/>
              <a:t>6 m-</a:t>
            </a:r>
            <a:r>
              <a:rPr lang="pl-PL" sz="2000" b="1" dirty="0" err="1"/>
              <a:t>cy</a:t>
            </a:r>
            <a:r>
              <a:rPr lang="pl-PL" sz="2000" dirty="0"/>
              <a:t> przed dniem wszczęcia postępowania o udzielenie zamówienia </a:t>
            </a:r>
            <a:endParaRPr lang="pl-PL" sz="16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96</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WARTOŚĆ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3939015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3273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defRPr/>
            </a:pPr>
            <a:endParaRPr lang="pl-PL" sz="2000" b="1" dirty="0"/>
          </a:p>
          <a:p>
            <a:pPr marL="488950" indent="-381000">
              <a:lnSpc>
                <a:spcPct val="80000"/>
              </a:lnSpc>
              <a:buFont typeface="Wingdings" pitchFamily="2" charset="2"/>
              <a:buChar char="Ø"/>
              <a:defRPr/>
            </a:pPr>
            <a:r>
              <a:rPr lang="pl-PL" sz="2200" b="1" dirty="0"/>
              <a:t>SIWZ – specyfikacja istotnych warunków zamówienia -</a:t>
            </a:r>
            <a:r>
              <a:rPr lang="pl-PL" sz="2000" b="1" dirty="0"/>
              <a:t/>
            </a:r>
            <a:br>
              <a:rPr lang="pl-PL" sz="2000" b="1" dirty="0"/>
            </a:br>
            <a:r>
              <a:rPr lang="pl-PL" sz="2000" dirty="0"/>
              <a:t>(brak definicji ustawowej) - dokument określający najistotniejsze zagadnienia związane z zamówieniem publicznym oraz ubieganiem się o to zamówienie.</a:t>
            </a:r>
          </a:p>
          <a:p>
            <a:pPr marL="488950" indent="-381000">
              <a:lnSpc>
                <a:spcPct val="80000"/>
              </a:lnSpc>
              <a:defRPr/>
            </a:pPr>
            <a:endParaRPr lang="pl-PL" sz="2000" dirty="0"/>
          </a:p>
          <a:p>
            <a:pPr marL="488950" indent="-381000">
              <a:lnSpc>
                <a:spcPct val="80000"/>
              </a:lnSpc>
              <a:buFont typeface="Wingdings" pitchFamily="2" charset="2"/>
              <a:buChar char="Ø"/>
              <a:defRPr/>
            </a:pPr>
            <a:r>
              <a:rPr lang="pl-PL" sz="2200" b="1" dirty="0"/>
              <a:t>Tryby, w których obowiązuje SIWZ</a:t>
            </a:r>
            <a:r>
              <a:rPr lang="pl-PL" sz="2000" b="1" dirty="0"/>
              <a:t/>
            </a:r>
            <a:br>
              <a:rPr lang="pl-PL" sz="2000" b="1" dirty="0"/>
            </a:br>
            <a:r>
              <a:rPr lang="pl-PL" sz="2000" dirty="0"/>
              <a:t>- przetarg nieograniczony (PN),</a:t>
            </a:r>
            <a:br>
              <a:rPr lang="pl-PL" sz="2000" dirty="0"/>
            </a:br>
            <a:r>
              <a:rPr lang="pl-PL" sz="2000" dirty="0"/>
              <a:t>- przetarg ograniczony (PO),</a:t>
            </a:r>
            <a:br>
              <a:rPr lang="pl-PL" sz="2000" dirty="0"/>
            </a:br>
            <a:r>
              <a:rPr lang="pl-PL" sz="2000" dirty="0"/>
              <a:t>- negocjacje z ogłoszeniem (NZO),</a:t>
            </a:r>
            <a:br>
              <a:rPr lang="pl-PL" sz="2000" dirty="0"/>
            </a:br>
            <a:r>
              <a:rPr lang="pl-PL" sz="2000" dirty="0"/>
              <a:t>- dialog konkurencyjny (DK),</a:t>
            </a:r>
            <a:br>
              <a:rPr lang="pl-PL" sz="2000" dirty="0"/>
            </a:br>
            <a:r>
              <a:rPr lang="pl-PL" sz="2000" dirty="0"/>
              <a:t>- partnerstwo innowacyjne (PI),</a:t>
            </a:r>
            <a:br>
              <a:rPr lang="pl-PL" sz="2000" dirty="0"/>
            </a:br>
            <a:r>
              <a:rPr lang="pl-PL" sz="2000" dirty="0"/>
              <a:t>- negocjacje bez ogłoszenia (NBO),</a:t>
            </a:r>
            <a:br>
              <a:rPr lang="pl-PL" sz="2000" dirty="0"/>
            </a:br>
            <a:r>
              <a:rPr lang="pl-PL" sz="2000" dirty="0"/>
              <a:t>- zapytanie o cenę (ZOC).</a:t>
            </a:r>
          </a:p>
          <a:p>
            <a:pPr marL="107950">
              <a:lnSpc>
                <a:spcPct val="80000"/>
              </a:lnSpc>
              <a:defRPr/>
            </a:pPr>
            <a:endParaRPr lang="pl-PL" sz="2000" dirty="0"/>
          </a:p>
          <a:p>
            <a:pPr marL="488950" indent="-381000">
              <a:lnSpc>
                <a:spcPct val="80000"/>
              </a:lnSpc>
              <a:defRPr/>
            </a:pPr>
            <a:r>
              <a:rPr lang="pl-PL" sz="2000" dirty="0"/>
              <a:t>	</a:t>
            </a:r>
            <a:r>
              <a:rPr lang="pl-PL" sz="2000" b="1" dirty="0"/>
              <a:t>Brak obowiązku sporządzenia SIWZ w trybie zamówienia z wolnej ręki i licytacji elektronicznej. </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97</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4212530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67204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endParaRPr lang="pl-PL" altLang="pl-PL" sz="2000" b="1" dirty="0"/>
          </a:p>
          <a:p>
            <a:pPr>
              <a:lnSpc>
                <a:spcPct val="80000"/>
              </a:lnSpc>
              <a:buClr>
                <a:schemeClr val="tx1"/>
              </a:buClr>
              <a:buFont typeface="Wingdings" pitchFamily="2" charset="2"/>
              <a:buChar char="Ø"/>
            </a:pPr>
            <a:r>
              <a:rPr lang="pl-PL" altLang="pl-PL" sz="2400" b="1" dirty="0" smtClean="0"/>
              <a:t>  Zawartość </a:t>
            </a:r>
            <a:r>
              <a:rPr lang="pl-PL" altLang="pl-PL" sz="2400" b="1" dirty="0"/>
              <a:t>SIWZ – na podstawie art. 36 ust. 1 i 2 </a:t>
            </a:r>
            <a:br>
              <a:rPr lang="pl-PL" altLang="pl-PL" sz="2400" b="1" dirty="0"/>
            </a:br>
            <a:r>
              <a:rPr lang="pl-PL" altLang="pl-PL" sz="2400" b="1" dirty="0"/>
              <a:t>ustawy PZP</a:t>
            </a:r>
            <a:r>
              <a:rPr lang="pl-PL" altLang="pl-PL" sz="2000" b="1" dirty="0"/>
              <a:t/>
            </a:r>
            <a:br>
              <a:rPr lang="pl-PL" altLang="pl-PL" sz="2000" b="1" dirty="0"/>
            </a:br>
            <a:r>
              <a:rPr lang="pl-PL" altLang="pl-PL" sz="2000" b="1" dirty="0"/>
              <a:t/>
            </a:r>
            <a:br>
              <a:rPr lang="pl-PL" altLang="pl-PL" sz="2000" b="1" dirty="0"/>
            </a:br>
            <a:r>
              <a:rPr lang="pl-PL" altLang="pl-PL" sz="2000" b="1" dirty="0">
                <a:ea typeface="Arial Unicode MS" pitchFamily="34" charset="-128"/>
                <a:cs typeface="Arial Unicode MS" pitchFamily="34" charset="-128"/>
              </a:rPr>
              <a:t>⇨</a:t>
            </a:r>
            <a:r>
              <a:rPr lang="pl-PL" altLang="pl-PL" sz="2000" b="1" dirty="0"/>
              <a:t> </a:t>
            </a:r>
            <a:r>
              <a:rPr lang="pl-PL" altLang="pl-PL" sz="2000" b="1" u="sng" dirty="0"/>
              <a:t>Informacje, które muszą znaleźć się w SIWZ (ust. 1):</a:t>
            </a:r>
            <a:r>
              <a:rPr lang="pl-PL" altLang="pl-PL" sz="2000" b="1" dirty="0"/>
              <a:t/>
            </a:r>
            <a:br>
              <a:rPr lang="pl-PL" altLang="pl-PL" sz="2000" b="1" dirty="0"/>
            </a:br>
            <a:r>
              <a:rPr lang="pl-PL" altLang="pl-PL" sz="2000" b="1" dirty="0"/>
              <a:t/>
            </a:r>
            <a:br>
              <a:rPr lang="pl-PL" altLang="pl-PL" sz="2000" b="1" dirty="0"/>
            </a:br>
            <a:r>
              <a:rPr lang="pl-PL" altLang="pl-PL" sz="2000" dirty="0"/>
              <a:t>1) nazwa (firma), adres zamawiającego;</a:t>
            </a:r>
            <a:r>
              <a:rPr lang="pl-PL" altLang="pl-PL" sz="2000" b="1" dirty="0"/>
              <a:t/>
            </a:r>
            <a:br>
              <a:rPr lang="pl-PL" altLang="pl-PL" sz="2000" b="1" dirty="0"/>
            </a:br>
            <a:r>
              <a:rPr lang="pl-PL" altLang="pl-PL" sz="1400" b="1" dirty="0"/>
              <a:t/>
            </a:r>
            <a:br>
              <a:rPr lang="pl-PL" altLang="pl-PL" sz="1400" b="1" dirty="0"/>
            </a:br>
            <a:r>
              <a:rPr lang="pl-PL" altLang="pl-PL" sz="2000" dirty="0"/>
              <a:t>2) tryb udzielenia zamówienia;</a:t>
            </a:r>
            <a:br>
              <a:rPr lang="pl-PL" altLang="pl-PL" sz="2000" dirty="0"/>
            </a:br>
            <a:r>
              <a:rPr lang="pl-PL" altLang="pl-PL" sz="1400" dirty="0"/>
              <a:t/>
            </a:r>
            <a:br>
              <a:rPr lang="pl-PL" altLang="pl-PL" sz="1400" dirty="0"/>
            </a:br>
            <a:r>
              <a:rPr lang="pl-PL" altLang="pl-PL" sz="2000" dirty="0"/>
              <a:t>3) opis przedmiotu zamówienia;</a:t>
            </a:r>
            <a:br>
              <a:rPr lang="pl-PL" altLang="pl-PL" sz="2000" dirty="0"/>
            </a:br>
            <a:r>
              <a:rPr lang="pl-PL" altLang="pl-PL" sz="1400" dirty="0"/>
              <a:t/>
            </a:r>
            <a:br>
              <a:rPr lang="pl-PL" altLang="pl-PL" sz="1400" dirty="0"/>
            </a:br>
            <a:r>
              <a:rPr lang="pl-PL" altLang="pl-PL" sz="2000" dirty="0"/>
              <a:t>4) termin wykonania zamówienia;</a:t>
            </a:r>
            <a:br>
              <a:rPr lang="pl-PL" altLang="pl-PL" sz="2000" dirty="0"/>
            </a:br>
            <a:r>
              <a:rPr lang="pl-PL" altLang="pl-PL" sz="1400" dirty="0"/>
              <a:t/>
            </a:r>
            <a:br>
              <a:rPr lang="pl-PL" altLang="pl-PL" sz="1400" dirty="0"/>
            </a:br>
            <a:r>
              <a:rPr lang="pl-PL" altLang="pl-PL" sz="2000" dirty="0"/>
              <a:t>5) warunki udziału w postępowaniu;</a:t>
            </a:r>
            <a:br>
              <a:rPr lang="pl-PL" altLang="pl-PL" sz="2000" dirty="0"/>
            </a:br>
            <a:r>
              <a:rPr lang="pl-PL" altLang="pl-PL" sz="1400" dirty="0"/>
              <a:t/>
            </a:r>
            <a:br>
              <a:rPr lang="pl-PL" altLang="pl-PL" sz="1400" dirty="0"/>
            </a:br>
            <a:r>
              <a:rPr lang="pl-PL" altLang="pl-PL" sz="2000" dirty="0"/>
              <a:t>5a) podstawy wykluczenia, o których mowa w art. 24 ust. 5 ustawy;</a:t>
            </a:r>
            <a:br>
              <a:rPr lang="pl-PL" altLang="pl-PL" sz="2000" dirty="0"/>
            </a:br>
            <a:r>
              <a:rPr lang="pl-PL" altLang="pl-PL" sz="1400" dirty="0"/>
              <a:t/>
            </a:r>
            <a:br>
              <a:rPr lang="pl-PL" altLang="pl-PL" sz="1400" dirty="0"/>
            </a:br>
            <a:r>
              <a:rPr lang="pl-PL" altLang="pl-PL" sz="2000" dirty="0"/>
              <a:t>6) wykaz oświadczeń lub dokumentów, potwierdzających spełnianie warunków udziału w postępowaniu oraz brak podstaw wykluczenia</a:t>
            </a:r>
            <a:r>
              <a:rPr lang="pl-PL" altLang="pl-PL" sz="2000" dirty="0" smtClean="0"/>
              <a:t>;</a:t>
            </a: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98</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18931818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2204864"/>
            <a:ext cx="7704856" cy="418576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88950" indent="-381000">
              <a:lnSpc>
                <a:spcPct val="80000"/>
              </a:lnSpc>
              <a:buClr>
                <a:schemeClr val="tx1"/>
              </a:buClr>
              <a:buFont typeface="Wingdings" pitchFamily="2" charset="2"/>
              <a:buChar char="Ø"/>
              <a:defRPr/>
            </a:pPr>
            <a:r>
              <a:rPr lang="pl-PL" sz="2200" b="1" dirty="0" smtClean="0"/>
              <a:t>Warunki </a:t>
            </a:r>
            <a:r>
              <a:rPr lang="pl-PL" sz="2200" b="1" dirty="0"/>
              <a:t>udziału w postępowaniu, określone przez zamawiającego w sposób proporcjonalny do przedmiotu zamówienia oraz umożliwiający ocenę zdolności wykonawcy do należytego wykonania zamówienia</a:t>
            </a:r>
          </a:p>
          <a:p>
            <a:pPr marL="107950">
              <a:lnSpc>
                <a:spcPct val="80000"/>
              </a:lnSpc>
              <a:buClr>
                <a:schemeClr val="tx1"/>
              </a:buClr>
              <a:defRPr/>
            </a:pPr>
            <a:endParaRPr lang="pl-PL" sz="2400" b="1" dirty="0"/>
          </a:p>
          <a:p>
            <a:pPr marL="488950" indent="-381000">
              <a:lnSpc>
                <a:spcPct val="80000"/>
              </a:lnSpc>
              <a:buClr>
                <a:schemeClr val="tx1"/>
              </a:buClr>
              <a:defRPr/>
            </a:pPr>
            <a:r>
              <a:rPr lang="pl-PL" sz="2000" b="1" dirty="0"/>
              <a:t>Art. 22 ust. 1b ustawy:</a:t>
            </a:r>
            <a:br>
              <a:rPr lang="pl-PL" sz="2000" b="1" dirty="0"/>
            </a:br>
            <a:r>
              <a:rPr lang="pl-PL" sz="2000" b="1" dirty="0"/>
              <a:t/>
            </a:r>
            <a:br>
              <a:rPr lang="pl-PL" sz="2000" b="1" dirty="0"/>
            </a:br>
            <a:r>
              <a:rPr lang="pl-PL" sz="2000" dirty="0"/>
              <a:t>Warunki udziału w postępowaniu mogą dotyczyć:</a:t>
            </a:r>
            <a:br>
              <a:rPr lang="pl-PL" sz="2000" dirty="0"/>
            </a:br>
            <a:r>
              <a:rPr lang="pl-PL" sz="1000" dirty="0"/>
              <a:t/>
            </a:r>
            <a:br>
              <a:rPr lang="pl-PL" sz="1000" dirty="0"/>
            </a:br>
            <a:r>
              <a:rPr lang="pl-PL" sz="2000" dirty="0"/>
              <a:t>1) kompetencji lub uprawnień do prowadzenia określonej działalności zawodowej, o ile wynika to z odrębnych przepisów;</a:t>
            </a:r>
            <a:br>
              <a:rPr lang="pl-PL" sz="2000" dirty="0"/>
            </a:br>
            <a:r>
              <a:rPr lang="pl-PL" sz="1000" dirty="0"/>
              <a:t/>
            </a:r>
            <a:br>
              <a:rPr lang="pl-PL" sz="1000" dirty="0"/>
            </a:br>
            <a:r>
              <a:rPr lang="pl-PL" sz="2000" dirty="0"/>
              <a:t>2) sytuacji ekonomicznej lub finansowej;</a:t>
            </a:r>
            <a:br>
              <a:rPr lang="pl-PL" sz="2000" dirty="0"/>
            </a:br>
            <a:r>
              <a:rPr lang="pl-PL" sz="1000" dirty="0"/>
              <a:t/>
            </a:r>
            <a:br>
              <a:rPr lang="pl-PL" sz="1000" dirty="0"/>
            </a:br>
            <a:r>
              <a:rPr lang="pl-PL" sz="2000" dirty="0"/>
              <a:t>3) zdolności technicznej lub zawodowej.</a:t>
            </a:r>
          </a:p>
          <a:p>
            <a:pPr marL="488950" indent="-381000">
              <a:lnSpc>
                <a:spcPct val="80000"/>
              </a:lnSpc>
              <a:buClr>
                <a:schemeClr val="tx1"/>
              </a:buClr>
              <a:defRPr/>
            </a:pPr>
            <a:endParaRPr lang="pl-PL" sz="1000" dirty="0"/>
          </a:p>
          <a:p>
            <a:pPr marL="488950" indent="-381000">
              <a:lnSpc>
                <a:spcPct val="80000"/>
              </a:lnSpc>
              <a:buClr>
                <a:schemeClr val="tx1"/>
              </a:buClr>
              <a:defRPr/>
            </a:pPr>
            <a:r>
              <a:rPr lang="pl-PL" sz="2000" dirty="0"/>
              <a:t>Określenie warunków następuje zgodnie z zasadami podanymi </a:t>
            </a:r>
            <a:br>
              <a:rPr lang="pl-PL" sz="2000" dirty="0"/>
            </a:br>
            <a:r>
              <a:rPr lang="pl-PL" sz="2000" dirty="0"/>
              <a:t>w art. 22b – 22d ustawy.</a:t>
            </a:r>
            <a:endParaRPr lang="en-GB"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99</a:t>
            </a:fld>
            <a:endParaRPr lang="pl-PL" altLang="pl-PL" dirty="0">
              <a:solidFill>
                <a:schemeClr val="accent3">
                  <a:lumMod val="75000"/>
                </a:schemeClr>
              </a:solidFill>
            </a:endParaRPr>
          </a:p>
        </p:txBody>
      </p:sp>
      <p:sp>
        <p:nvSpPr>
          <p:cNvPr id="7" name="TextBox 1"/>
          <p:cNvSpPr txBox="1"/>
          <p:nvPr/>
        </p:nvSpPr>
        <p:spPr>
          <a:xfrm>
            <a:off x="251520" y="719610"/>
            <a:ext cx="5112568" cy="1179810"/>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WARUNKI UDZIAŁU </a:t>
            </a:r>
          </a:p>
          <a:p>
            <a:r>
              <a:rPr lang="pl-PL" sz="3200" b="1" baseline="30000" dirty="0" smtClean="0">
                <a:solidFill>
                  <a:srgbClr val="636466"/>
                </a:solidFill>
                <a:latin typeface="Novecento wide Normal" pitchFamily="50" charset="-18"/>
              </a:rPr>
              <a:t>W POSTĘPOWANIU</a:t>
            </a:r>
          </a:p>
          <a:p>
            <a:endParaRPr lang="pl-PL" sz="1000" b="1" baseline="30000" dirty="0" smtClean="0">
              <a:solidFill>
                <a:srgbClr val="636466"/>
              </a:solidFill>
              <a:latin typeface="Novecento wide Normal" pitchFamily="50" charset="-18"/>
            </a:endParaRPr>
          </a:p>
        </p:txBody>
      </p:sp>
    </p:spTree>
    <p:extLst>
      <p:ext uri="{BB962C8B-B14F-4D97-AF65-F5344CB8AC3E}">
        <p14:creationId xmlns="" xmlns:p14="http://schemas.microsoft.com/office/powerpoint/2010/main" val="32877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tlo1</Template>
  <TotalTime>1984</TotalTime>
  <Words>3396</Words>
  <Application>Microsoft Office PowerPoint</Application>
  <PresentationFormat>Pokaz na ekranie (4:3)</PresentationFormat>
  <Paragraphs>1257</Paragraphs>
  <Slides>171</Slides>
  <Notes>0</Notes>
  <HiddenSlides>0</HiddenSlides>
  <MMClips>0</MMClips>
  <ScaleCrop>false</ScaleCrop>
  <HeadingPairs>
    <vt:vector size="4" baseType="variant">
      <vt:variant>
        <vt:lpstr>Motyw</vt:lpstr>
      </vt:variant>
      <vt:variant>
        <vt:i4>1</vt:i4>
      </vt:variant>
      <vt:variant>
        <vt:lpstr>Tytuły slajdów</vt:lpstr>
      </vt:variant>
      <vt:variant>
        <vt:i4>171</vt:i4>
      </vt:variant>
    </vt:vector>
  </HeadingPairs>
  <TitlesOfParts>
    <vt:vector size="172" baseType="lpstr">
      <vt:lpstr>tlo1</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Slajd 78</vt:lpstr>
      <vt:lpstr>Slajd 79</vt:lpstr>
      <vt:lpstr>Slajd 80</vt:lpstr>
      <vt:lpstr>Slajd 81</vt:lpstr>
      <vt:lpstr>Slajd 82</vt:lpstr>
      <vt:lpstr>Slajd 83</vt:lpstr>
      <vt:lpstr>Slajd 84</vt:lpstr>
      <vt:lpstr>Slajd 85</vt:lpstr>
      <vt:lpstr>Slajd 86</vt:lpstr>
      <vt:lpstr>Slajd 87</vt:lpstr>
      <vt:lpstr>Slajd 88</vt:lpstr>
      <vt:lpstr>Slajd 89</vt:lpstr>
      <vt:lpstr>Slajd 90</vt:lpstr>
      <vt:lpstr>Slajd 91</vt:lpstr>
      <vt:lpstr>Slajd 92</vt:lpstr>
      <vt:lpstr>Slajd 93</vt:lpstr>
      <vt:lpstr>Slajd 94</vt:lpstr>
      <vt:lpstr>Slajd 95</vt:lpstr>
      <vt:lpstr>Slajd 96</vt:lpstr>
      <vt:lpstr>Slajd 97</vt:lpstr>
      <vt:lpstr>Slajd 98</vt:lpstr>
      <vt:lpstr>Slajd 99</vt:lpstr>
      <vt:lpstr>Slajd 100</vt:lpstr>
      <vt:lpstr>Slajd 101</vt:lpstr>
      <vt:lpstr>Slajd 102</vt:lpstr>
      <vt:lpstr>Slajd 103</vt:lpstr>
      <vt:lpstr>Slajd 104</vt:lpstr>
      <vt:lpstr>Slajd 105</vt:lpstr>
      <vt:lpstr>Slajd 106</vt:lpstr>
      <vt:lpstr>Slajd 107</vt:lpstr>
      <vt:lpstr>Slajd 108</vt:lpstr>
      <vt:lpstr>Slajd 109</vt:lpstr>
      <vt:lpstr>Slajd 110</vt:lpstr>
      <vt:lpstr>Slajd 111</vt:lpstr>
      <vt:lpstr>Slajd 112</vt:lpstr>
      <vt:lpstr>Slajd 113</vt:lpstr>
      <vt:lpstr>Slajd 114</vt:lpstr>
      <vt:lpstr>Slajd 115</vt:lpstr>
      <vt:lpstr>Slajd 116</vt:lpstr>
      <vt:lpstr>Slajd 117</vt:lpstr>
      <vt:lpstr>Slajd 118</vt:lpstr>
      <vt:lpstr>Slajd 119</vt:lpstr>
      <vt:lpstr>Slajd 120</vt:lpstr>
      <vt:lpstr>Slajd 121</vt:lpstr>
      <vt:lpstr>Slajd 122</vt:lpstr>
      <vt:lpstr>Slajd 123</vt:lpstr>
      <vt:lpstr>Slajd 124</vt:lpstr>
      <vt:lpstr>Slajd 125</vt:lpstr>
      <vt:lpstr>Slajd 126</vt:lpstr>
      <vt:lpstr>Slajd 127</vt:lpstr>
      <vt:lpstr>Slajd 128</vt:lpstr>
      <vt:lpstr>Slajd 129</vt:lpstr>
      <vt:lpstr>Slajd 130</vt:lpstr>
      <vt:lpstr>Slajd 131</vt:lpstr>
      <vt:lpstr>Slajd 132</vt:lpstr>
      <vt:lpstr>Slajd 133</vt:lpstr>
      <vt:lpstr>Slajd 134</vt:lpstr>
      <vt:lpstr>Slajd 135</vt:lpstr>
      <vt:lpstr>Slajd 136</vt:lpstr>
      <vt:lpstr>Slajd 137</vt:lpstr>
      <vt:lpstr>Slajd 138</vt:lpstr>
      <vt:lpstr>Slajd 139</vt:lpstr>
      <vt:lpstr>Slajd 140</vt:lpstr>
      <vt:lpstr>Slajd 141</vt:lpstr>
      <vt:lpstr>Slajd 142</vt:lpstr>
      <vt:lpstr>Slajd 143</vt:lpstr>
      <vt:lpstr>Slajd 144</vt:lpstr>
      <vt:lpstr>Slajd 145</vt:lpstr>
      <vt:lpstr>Slajd 146</vt:lpstr>
      <vt:lpstr>Slajd 147</vt:lpstr>
      <vt:lpstr>Slajd 148</vt:lpstr>
      <vt:lpstr>Slajd 149</vt:lpstr>
      <vt:lpstr>Slajd 150</vt:lpstr>
      <vt:lpstr>Slajd 151</vt:lpstr>
      <vt:lpstr>Slajd 152</vt:lpstr>
      <vt:lpstr>Slajd 153</vt:lpstr>
      <vt:lpstr>Slajd 154</vt:lpstr>
      <vt:lpstr>Slajd 155</vt:lpstr>
      <vt:lpstr>Slajd 156</vt:lpstr>
      <vt:lpstr>Slajd 157</vt:lpstr>
      <vt:lpstr>Slajd 158</vt:lpstr>
      <vt:lpstr>Slajd 159</vt:lpstr>
      <vt:lpstr>Slajd 160</vt:lpstr>
      <vt:lpstr>Slajd 161</vt:lpstr>
      <vt:lpstr>Slajd 162</vt:lpstr>
      <vt:lpstr>Slajd 163</vt:lpstr>
      <vt:lpstr>Slajd 164</vt:lpstr>
      <vt:lpstr>Slajd 165</vt:lpstr>
      <vt:lpstr>Slajd 166</vt:lpstr>
      <vt:lpstr>Slajd 167</vt:lpstr>
      <vt:lpstr>Slajd 168</vt:lpstr>
      <vt:lpstr>Slajd 169</vt:lpstr>
      <vt:lpstr>Slajd 170</vt:lpstr>
      <vt:lpstr>Slajd 171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oem</dc:creator>
  <cp:lastModifiedBy>gsoluch</cp:lastModifiedBy>
  <cp:revision>258</cp:revision>
  <dcterms:created xsi:type="dcterms:W3CDTF">2015-09-10T13:33:51Z</dcterms:created>
  <dcterms:modified xsi:type="dcterms:W3CDTF">2017-06-07T14:03:54Z</dcterms:modified>
</cp:coreProperties>
</file>