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2" r:id="rId2"/>
  </p:sldMasterIdLst>
  <p:handoutMasterIdLst>
    <p:handoutMasterId r:id="rId35"/>
  </p:handoutMasterIdLst>
  <p:sldIdLst>
    <p:sldId id="256" r:id="rId3"/>
    <p:sldId id="315" r:id="rId4"/>
    <p:sldId id="316" r:id="rId5"/>
    <p:sldId id="349" r:id="rId6"/>
    <p:sldId id="361" r:id="rId7"/>
    <p:sldId id="351" r:id="rId8"/>
    <p:sldId id="334" r:id="rId9"/>
    <p:sldId id="335" r:id="rId10"/>
    <p:sldId id="336" r:id="rId11"/>
    <p:sldId id="337" r:id="rId12"/>
    <p:sldId id="338" r:id="rId13"/>
    <p:sldId id="340" r:id="rId14"/>
    <p:sldId id="341" r:id="rId15"/>
    <p:sldId id="314" r:id="rId16"/>
    <p:sldId id="342" r:id="rId17"/>
    <p:sldId id="343" r:id="rId18"/>
    <p:sldId id="362" r:id="rId19"/>
    <p:sldId id="363" r:id="rId20"/>
    <p:sldId id="364" r:id="rId21"/>
    <p:sldId id="365" r:id="rId22"/>
    <p:sldId id="366" r:id="rId23"/>
    <p:sldId id="367" r:id="rId24"/>
    <p:sldId id="344" r:id="rId25"/>
    <p:sldId id="345" r:id="rId26"/>
    <p:sldId id="368" r:id="rId27"/>
    <p:sldId id="346" r:id="rId28"/>
    <p:sldId id="347" r:id="rId29"/>
    <p:sldId id="348" r:id="rId30"/>
    <p:sldId id="357" r:id="rId31"/>
    <p:sldId id="286" r:id="rId32"/>
    <p:sldId id="360" r:id="rId33"/>
    <p:sldId id="319" r:id="rId34"/>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8C7F610F-6CB5-4404-A167-7B8D489813FA}">
          <p14:sldIdLst>
            <p14:sldId id="256"/>
            <p14:sldId id="315"/>
            <p14:sldId id="316"/>
            <p14:sldId id="349"/>
            <p14:sldId id="361"/>
            <p14:sldId id="351"/>
            <p14:sldId id="334"/>
            <p14:sldId id="335"/>
            <p14:sldId id="336"/>
            <p14:sldId id="337"/>
            <p14:sldId id="338"/>
            <p14:sldId id="340"/>
            <p14:sldId id="341"/>
            <p14:sldId id="314"/>
            <p14:sldId id="342"/>
            <p14:sldId id="343"/>
            <p14:sldId id="362"/>
            <p14:sldId id="363"/>
            <p14:sldId id="364"/>
            <p14:sldId id="365"/>
            <p14:sldId id="366"/>
            <p14:sldId id="367"/>
            <p14:sldId id="344"/>
            <p14:sldId id="345"/>
            <p14:sldId id="368"/>
            <p14:sldId id="346"/>
            <p14:sldId id="347"/>
            <p14:sldId id="348"/>
            <p14:sldId id="357"/>
            <p14:sldId id="286"/>
            <p14:sldId id="360"/>
            <p14:sldId id="31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4660"/>
  </p:normalViewPr>
  <p:slideViewPr>
    <p:cSldViewPr snapToGrid="0">
      <p:cViewPr varScale="1">
        <p:scale>
          <a:sx n="115" d="100"/>
          <a:sy n="115" d="100"/>
        </p:scale>
        <p:origin x="78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E75783-6608-4B6F-8F38-A3EE5716A86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pl-PL"/>
        </a:p>
      </dgm:t>
    </dgm:pt>
    <dgm:pt modelId="{0CB1C1B0-2B37-467F-9BCD-596BB5429037}">
      <dgm:prSet phldrT="[Tekst]" custT="1"/>
      <dgm:spPr>
        <a:solidFill>
          <a:srgbClr val="FFD757"/>
        </a:solidFill>
        <a:ln>
          <a:noFill/>
        </a:ln>
      </dgm:spPr>
      <dgm:t>
        <a:bodyPr/>
        <a:lstStyle/>
        <a:p>
          <a:pPr algn="ctr"/>
          <a:r>
            <a:rPr lang="pl-PL" sz="2400" dirty="0" smtClean="0">
              <a:solidFill>
                <a:schemeClr val="tx1"/>
              </a:solidFill>
              <a:latin typeface="Arial" panose="020B0604020202020204" pitchFamily="34" charset="0"/>
              <a:cs typeface="Arial" panose="020B0604020202020204" pitchFamily="34" charset="0"/>
            </a:rPr>
            <a:t>I. Ocena formalna</a:t>
          </a:r>
          <a:endParaRPr lang="pl-PL" sz="2400" dirty="0">
            <a:solidFill>
              <a:schemeClr val="tx1"/>
            </a:solidFill>
            <a:latin typeface="Arial" panose="020B0604020202020204" pitchFamily="34" charset="0"/>
            <a:cs typeface="Arial" panose="020B0604020202020204" pitchFamily="34" charset="0"/>
          </a:endParaRPr>
        </a:p>
      </dgm:t>
    </dgm:pt>
    <dgm:pt modelId="{4E4CB8AA-9829-43EC-B0CD-24BBE54E838A}" type="parTrans" cxnId="{28F92C56-D75D-4ABA-A60D-A638911BCA92}">
      <dgm:prSet/>
      <dgm:spPr/>
      <dgm:t>
        <a:bodyPr/>
        <a:lstStyle/>
        <a:p>
          <a:endParaRPr lang="pl-PL" sz="2000"/>
        </a:p>
      </dgm:t>
    </dgm:pt>
    <dgm:pt modelId="{BF46152C-AD30-4437-AF45-AD8BCBAF31B1}" type="sibTrans" cxnId="{28F92C56-D75D-4ABA-A60D-A638911BCA92}">
      <dgm:prSet custT="1"/>
      <dgm:spPr>
        <a:solidFill>
          <a:schemeClr val="bg1">
            <a:alpha val="90000"/>
          </a:schemeClr>
        </a:solidFill>
        <a:ln>
          <a:solidFill>
            <a:schemeClr val="tx1">
              <a:alpha val="90000"/>
            </a:schemeClr>
          </a:solidFill>
        </a:ln>
      </dgm:spPr>
      <dgm:t>
        <a:bodyPr/>
        <a:lstStyle/>
        <a:p>
          <a:endParaRPr lang="pl-PL" sz="2000"/>
        </a:p>
      </dgm:t>
    </dgm:pt>
    <dgm:pt modelId="{3428754B-1080-4773-BE24-EE927A762DBC}">
      <dgm:prSet phldrT="[Tekst]" custT="1"/>
      <dgm:spPr>
        <a:solidFill>
          <a:srgbClr val="FFD757"/>
        </a:solidFill>
        <a:ln>
          <a:noFill/>
        </a:ln>
      </dgm:spPr>
      <dgm:t>
        <a:bodyPr/>
        <a:lstStyle/>
        <a:p>
          <a:pPr algn="ctr"/>
          <a:r>
            <a:rPr lang="pl-PL" sz="2400" dirty="0" smtClean="0">
              <a:solidFill>
                <a:schemeClr val="tx1"/>
              </a:solidFill>
              <a:latin typeface="Arial" panose="020B0604020202020204" pitchFamily="34" charset="0"/>
              <a:cs typeface="Arial" panose="020B0604020202020204" pitchFamily="34" charset="0"/>
            </a:rPr>
            <a:t>II. Ocena merytoryczna</a:t>
          </a:r>
          <a:endParaRPr lang="pl-PL" sz="2400" dirty="0">
            <a:solidFill>
              <a:schemeClr val="tx1"/>
            </a:solidFill>
            <a:latin typeface="Arial" panose="020B0604020202020204" pitchFamily="34" charset="0"/>
            <a:cs typeface="Arial" panose="020B0604020202020204" pitchFamily="34" charset="0"/>
          </a:endParaRPr>
        </a:p>
      </dgm:t>
    </dgm:pt>
    <dgm:pt modelId="{0E93E0AF-44FB-432B-9874-F950AAF0A14D}" type="parTrans" cxnId="{2D2CC7C7-CEA5-4E3C-9B29-D1BD1379C052}">
      <dgm:prSet/>
      <dgm:spPr/>
      <dgm:t>
        <a:bodyPr/>
        <a:lstStyle/>
        <a:p>
          <a:endParaRPr lang="pl-PL" sz="2000"/>
        </a:p>
      </dgm:t>
    </dgm:pt>
    <dgm:pt modelId="{9E0ACBE2-D878-4ED0-B872-1E32FFF58F35}" type="sibTrans" cxnId="{2D2CC7C7-CEA5-4E3C-9B29-D1BD1379C052}">
      <dgm:prSet custT="1"/>
      <dgm:spPr>
        <a:solidFill>
          <a:schemeClr val="bg1">
            <a:alpha val="90000"/>
          </a:schemeClr>
        </a:solidFill>
        <a:ln>
          <a:solidFill>
            <a:schemeClr val="tx1">
              <a:alpha val="90000"/>
            </a:schemeClr>
          </a:solidFill>
        </a:ln>
      </dgm:spPr>
      <dgm:t>
        <a:bodyPr/>
        <a:lstStyle/>
        <a:p>
          <a:endParaRPr lang="pl-PL" sz="2000"/>
        </a:p>
      </dgm:t>
    </dgm:pt>
    <dgm:pt modelId="{8CCD4B7B-13E6-41C5-833B-0B7D2719DCA1}">
      <dgm:prSet phldrT="[Tekst]" custT="1"/>
      <dgm:spPr>
        <a:solidFill>
          <a:srgbClr val="FFD757"/>
        </a:solidFill>
        <a:ln>
          <a:noFill/>
        </a:ln>
      </dgm:spPr>
      <dgm:t>
        <a:bodyPr/>
        <a:lstStyle/>
        <a:p>
          <a:pPr algn="ctr"/>
          <a:r>
            <a:rPr lang="pl-PL" sz="2400" dirty="0" smtClean="0">
              <a:solidFill>
                <a:schemeClr val="tx1"/>
              </a:solidFill>
              <a:latin typeface="Arial" panose="020B0604020202020204" pitchFamily="34" charset="0"/>
              <a:cs typeface="Arial" panose="020B0604020202020204" pitchFamily="34" charset="0"/>
            </a:rPr>
            <a:t>III. Ocena strategiczna</a:t>
          </a:r>
          <a:endParaRPr lang="pl-PL" sz="2400" dirty="0">
            <a:solidFill>
              <a:schemeClr val="tx1"/>
            </a:solidFill>
            <a:latin typeface="Arial" panose="020B0604020202020204" pitchFamily="34" charset="0"/>
            <a:cs typeface="Arial" panose="020B0604020202020204" pitchFamily="34" charset="0"/>
          </a:endParaRPr>
        </a:p>
      </dgm:t>
    </dgm:pt>
    <dgm:pt modelId="{0FACF174-83CC-4E43-9796-F471911CB175}" type="parTrans" cxnId="{A43195CF-780D-4C9F-9CFB-AA83704718AB}">
      <dgm:prSet/>
      <dgm:spPr/>
      <dgm:t>
        <a:bodyPr/>
        <a:lstStyle/>
        <a:p>
          <a:endParaRPr lang="pl-PL"/>
        </a:p>
      </dgm:t>
    </dgm:pt>
    <dgm:pt modelId="{1D4A9D26-1F0D-4B2E-AB46-46AF6206820E}" type="sibTrans" cxnId="{A43195CF-780D-4C9F-9CFB-AA83704718AB}">
      <dgm:prSet/>
      <dgm:spPr/>
      <dgm:t>
        <a:bodyPr/>
        <a:lstStyle/>
        <a:p>
          <a:endParaRPr lang="pl-PL"/>
        </a:p>
      </dgm:t>
    </dgm:pt>
    <dgm:pt modelId="{B5AE55CC-CF1C-446B-BE0A-8B02F660CEAF}" type="pres">
      <dgm:prSet presAssocID="{02E75783-6608-4B6F-8F38-A3EE5716A863}" presName="outerComposite" presStyleCnt="0">
        <dgm:presLayoutVars>
          <dgm:chMax val="5"/>
          <dgm:dir/>
          <dgm:resizeHandles val="exact"/>
        </dgm:presLayoutVars>
      </dgm:prSet>
      <dgm:spPr/>
      <dgm:t>
        <a:bodyPr/>
        <a:lstStyle/>
        <a:p>
          <a:endParaRPr lang="pl-PL"/>
        </a:p>
      </dgm:t>
    </dgm:pt>
    <dgm:pt modelId="{077B7C24-B770-4364-AD6B-3B71BC825BFD}" type="pres">
      <dgm:prSet presAssocID="{02E75783-6608-4B6F-8F38-A3EE5716A863}" presName="dummyMaxCanvas" presStyleCnt="0">
        <dgm:presLayoutVars/>
      </dgm:prSet>
      <dgm:spPr/>
    </dgm:pt>
    <dgm:pt modelId="{55840835-DFD1-4F1D-91CF-63DD57AEB721}" type="pres">
      <dgm:prSet presAssocID="{02E75783-6608-4B6F-8F38-A3EE5716A863}" presName="ThreeNodes_1" presStyleLbl="node1" presStyleIdx="0" presStyleCnt="3">
        <dgm:presLayoutVars>
          <dgm:bulletEnabled val="1"/>
        </dgm:presLayoutVars>
      </dgm:prSet>
      <dgm:spPr/>
      <dgm:t>
        <a:bodyPr/>
        <a:lstStyle/>
        <a:p>
          <a:endParaRPr lang="pl-PL"/>
        </a:p>
      </dgm:t>
    </dgm:pt>
    <dgm:pt modelId="{76CF30B1-9118-4657-BFC7-59F84DE618B0}" type="pres">
      <dgm:prSet presAssocID="{02E75783-6608-4B6F-8F38-A3EE5716A863}" presName="ThreeNodes_2" presStyleLbl="node1" presStyleIdx="1" presStyleCnt="3">
        <dgm:presLayoutVars>
          <dgm:bulletEnabled val="1"/>
        </dgm:presLayoutVars>
      </dgm:prSet>
      <dgm:spPr/>
      <dgm:t>
        <a:bodyPr/>
        <a:lstStyle/>
        <a:p>
          <a:endParaRPr lang="pl-PL"/>
        </a:p>
      </dgm:t>
    </dgm:pt>
    <dgm:pt modelId="{83E34801-477B-4437-9C7A-6F67C96AF0B2}" type="pres">
      <dgm:prSet presAssocID="{02E75783-6608-4B6F-8F38-A3EE5716A863}" presName="ThreeNodes_3" presStyleLbl="node1" presStyleIdx="2" presStyleCnt="3" custLinFactNeighborX="251" custLinFactNeighborY="-1831">
        <dgm:presLayoutVars>
          <dgm:bulletEnabled val="1"/>
        </dgm:presLayoutVars>
      </dgm:prSet>
      <dgm:spPr/>
      <dgm:t>
        <a:bodyPr/>
        <a:lstStyle/>
        <a:p>
          <a:endParaRPr lang="pl-PL"/>
        </a:p>
      </dgm:t>
    </dgm:pt>
    <dgm:pt modelId="{AA2E1F9A-AFB4-4166-81EC-4BEFDA922B13}" type="pres">
      <dgm:prSet presAssocID="{02E75783-6608-4B6F-8F38-A3EE5716A863}" presName="ThreeConn_1-2" presStyleLbl="fgAccFollowNode1" presStyleIdx="0" presStyleCnt="2">
        <dgm:presLayoutVars>
          <dgm:bulletEnabled val="1"/>
        </dgm:presLayoutVars>
      </dgm:prSet>
      <dgm:spPr/>
      <dgm:t>
        <a:bodyPr/>
        <a:lstStyle/>
        <a:p>
          <a:endParaRPr lang="pl-PL"/>
        </a:p>
      </dgm:t>
    </dgm:pt>
    <dgm:pt modelId="{06303680-E22E-4D13-914B-47C5BB702092}" type="pres">
      <dgm:prSet presAssocID="{02E75783-6608-4B6F-8F38-A3EE5716A863}" presName="ThreeConn_2-3" presStyleLbl="fgAccFollowNode1" presStyleIdx="1" presStyleCnt="2">
        <dgm:presLayoutVars>
          <dgm:bulletEnabled val="1"/>
        </dgm:presLayoutVars>
      </dgm:prSet>
      <dgm:spPr/>
      <dgm:t>
        <a:bodyPr/>
        <a:lstStyle/>
        <a:p>
          <a:endParaRPr lang="pl-PL"/>
        </a:p>
      </dgm:t>
    </dgm:pt>
    <dgm:pt modelId="{2069E5EC-2E4C-4924-B443-5FC85701A234}" type="pres">
      <dgm:prSet presAssocID="{02E75783-6608-4B6F-8F38-A3EE5716A863}" presName="ThreeNodes_1_text" presStyleLbl="node1" presStyleIdx="2" presStyleCnt="3">
        <dgm:presLayoutVars>
          <dgm:bulletEnabled val="1"/>
        </dgm:presLayoutVars>
      </dgm:prSet>
      <dgm:spPr/>
      <dgm:t>
        <a:bodyPr/>
        <a:lstStyle/>
        <a:p>
          <a:endParaRPr lang="pl-PL"/>
        </a:p>
      </dgm:t>
    </dgm:pt>
    <dgm:pt modelId="{8DF75406-E867-4126-B366-FE08A654DFF9}" type="pres">
      <dgm:prSet presAssocID="{02E75783-6608-4B6F-8F38-A3EE5716A863}" presName="ThreeNodes_2_text" presStyleLbl="node1" presStyleIdx="2" presStyleCnt="3">
        <dgm:presLayoutVars>
          <dgm:bulletEnabled val="1"/>
        </dgm:presLayoutVars>
      </dgm:prSet>
      <dgm:spPr/>
      <dgm:t>
        <a:bodyPr/>
        <a:lstStyle/>
        <a:p>
          <a:endParaRPr lang="pl-PL"/>
        </a:p>
      </dgm:t>
    </dgm:pt>
    <dgm:pt modelId="{5C8A21B3-E083-4AD7-A5EB-01E9B974944C}" type="pres">
      <dgm:prSet presAssocID="{02E75783-6608-4B6F-8F38-A3EE5716A863}" presName="ThreeNodes_3_text" presStyleLbl="node1" presStyleIdx="2" presStyleCnt="3">
        <dgm:presLayoutVars>
          <dgm:bulletEnabled val="1"/>
        </dgm:presLayoutVars>
      </dgm:prSet>
      <dgm:spPr/>
      <dgm:t>
        <a:bodyPr/>
        <a:lstStyle/>
        <a:p>
          <a:endParaRPr lang="pl-PL"/>
        </a:p>
      </dgm:t>
    </dgm:pt>
  </dgm:ptLst>
  <dgm:cxnLst>
    <dgm:cxn modelId="{2D2CC7C7-CEA5-4E3C-9B29-D1BD1379C052}" srcId="{02E75783-6608-4B6F-8F38-A3EE5716A863}" destId="{3428754B-1080-4773-BE24-EE927A762DBC}" srcOrd="1" destOrd="0" parTransId="{0E93E0AF-44FB-432B-9874-F950AAF0A14D}" sibTransId="{9E0ACBE2-D878-4ED0-B872-1E32FFF58F35}"/>
    <dgm:cxn modelId="{7CAD2D8B-5B3E-4F17-B7C8-58714ACCEBE0}" type="presOf" srcId="{0CB1C1B0-2B37-467F-9BCD-596BB5429037}" destId="{55840835-DFD1-4F1D-91CF-63DD57AEB721}" srcOrd="0" destOrd="0" presId="urn:microsoft.com/office/officeart/2005/8/layout/vProcess5"/>
    <dgm:cxn modelId="{3B8C647C-7901-4AAA-956C-7BFA2AF82A11}" type="presOf" srcId="{02E75783-6608-4B6F-8F38-A3EE5716A863}" destId="{B5AE55CC-CF1C-446B-BE0A-8B02F660CEAF}" srcOrd="0" destOrd="0" presId="urn:microsoft.com/office/officeart/2005/8/layout/vProcess5"/>
    <dgm:cxn modelId="{8DA82F5C-CD20-4191-AF0C-4A44773B8492}" type="presOf" srcId="{3428754B-1080-4773-BE24-EE927A762DBC}" destId="{8DF75406-E867-4126-B366-FE08A654DFF9}" srcOrd="1" destOrd="0" presId="urn:microsoft.com/office/officeart/2005/8/layout/vProcess5"/>
    <dgm:cxn modelId="{952553C8-5F19-40DE-9CBC-04A4ECCE7572}" type="presOf" srcId="{9E0ACBE2-D878-4ED0-B872-1E32FFF58F35}" destId="{06303680-E22E-4D13-914B-47C5BB702092}" srcOrd="0" destOrd="0" presId="urn:microsoft.com/office/officeart/2005/8/layout/vProcess5"/>
    <dgm:cxn modelId="{D1B1BE4D-66D1-494D-9828-FB9B2DF0AF9F}" type="presOf" srcId="{8CCD4B7B-13E6-41C5-833B-0B7D2719DCA1}" destId="{5C8A21B3-E083-4AD7-A5EB-01E9B974944C}" srcOrd="1" destOrd="0" presId="urn:microsoft.com/office/officeart/2005/8/layout/vProcess5"/>
    <dgm:cxn modelId="{2D096277-7E36-462F-8791-FA1DC7561CF9}" type="presOf" srcId="{0CB1C1B0-2B37-467F-9BCD-596BB5429037}" destId="{2069E5EC-2E4C-4924-B443-5FC85701A234}" srcOrd="1" destOrd="0" presId="urn:microsoft.com/office/officeart/2005/8/layout/vProcess5"/>
    <dgm:cxn modelId="{28F92C56-D75D-4ABA-A60D-A638911BCA92}" srcId="{02E75783-6608-4B6F-8F38-A3EE5716A863}" destId="{0CB1C1B0-2B37-467F-9BCD-596BB5429037}" srcOrd="0" destOrd="0" parTransId="{4E4CB8AA-9829-43EC-B0CD-24BBE54E838A}" sibTransId="{BF46152C-AD30-4437-AF45-AD8BCBAF31B1}"/>
    <dgm:cxn modelId="{1A0DADC0-D520-49E3-A3F6-D2A67F203D06}" type="presOf" srcId="{8CCD4B7B-13E6-41C5-833B-0B7D2719DCA1}" destId="{83E34801-477B-4437-9C7A-6F67C96AF0B2}" srcOrd="0" destOrd="0" presId="urn:microsoft.com/office/officeart/2005/8/layout/vProcess5"/>
    <dgm:cxn modelId="{F579CCC7-66EB-41C7-AF7F-83CA8FB086E8}" type="presOf" srcId="{BF46152C-AD30-4437-AF45-AD8BCBAF31B1}" destId="{AA2E1F9A-AFB4-4166-81EC-4BEFDA922B13}" srcOrd="0" destOrd="0" presId="urn:microsoft.com/office/officeart/2005/8/layout/vProcess5"/>
    <dgm:cxn modelId="{63C9864E-6A2B-4B39-8D20-613AC5AB3096}" type="presOf" srcId="{3428754B-1080-4773-BE24-EE927A762DBC}" destId="{76CF30B1-9118-4657-BFC7-59F84DE618B0}" srcOrd="0" destOrd="0" presId="urn:microsoft.com/office/officeart/2005/8/layout/vProcess5"/>
    <dgm:cxn modelId="{A43195CF-780D-4C9F-9CFB-AA83704718AB}" srcId="{02E75783-6608-4B6F-8F38-A3EE5716A863}" destId="{8CCD4B7B-13E6-41C5-833B-0B7D2719DCA1}" srcOrd="2" destOrd="0" parTransId="{0FACF174-83CC-4E43-9796-F471911CB175}" sibTransId="{1D4A9D26-1F0D-4B2E-AB46-46AF6206820E}"/>
    <dgm:cxn modelId="{9516E061-7673-44D5-9A88-5A9A4CB0AC42}" type="presParOf" srcId="{B5AE55CC-CF1C-446B-BE0A-8B02F660CEAF}" destId="{077B7C24-B770-4364-AD6B-3B71BC825BFD}" srcOrd="0" destOrd="0" presId="urn:microsoft.com/office/officeart/2005/8/layout/vProcess5"/>
    <dgm:cxn modelId="{387566BB-6B84-4316-A42B-25600417D4D9}" type="presParOf" srcId="{B5AE55CC-CF1C-446B-BE0A-8B02F660CEAF}" destId="{55840835-DFD1-4F1D-91CF-63DD57AEB721}" srcOrd="1" destOrd="0" presId="urn:microsoft.com/office/officeart/2005/8/layout/vProcess5"/>
    <dgm:cxn modelId="{E90BB5D9-8567-428B-AE82-C10A2D0AF7B9}" type="presParOf" srcId="{B5AE55CC-CF1C-446B-BE0A-8B02F660CEAF}" destId="{76CF30B1-9118-4657-BFC7-59F84DE618B0}" srcOrd="2" destOrd="0" presId="urn:microsoft.com/office/officeart/2005/8/layout/vProcess5"/>
    <dgm:cxn modelId="{B1575AF3-6316-4E8C-A772-460BE40BE786}" type="presParOf" srcId="{B5AE55CC-CF1C-446B-BE0A-8B02F660CEAF}" destId="{83E34801-477B-4437-9C7A-6F67C96AF0B2}" srcOrd="3" destOrd="0" presId="urn:microsoft.com/office/officeart/2005/8/layout/vProcess5"/>
    <dgm:cxn modelId="{C32AB4A5-B0C1-4AEB-979E-1314D06F418C}" type="presParOf" srcId="{B5AE55CC-CF1C-446B-BE0A-8B02F660CEAF}" destId="{AA2E1F9A-AFB4-4166-81EC-4BEFDA922B13}" srcOrd="4" destOrd="0" presId="urn:microsoft.com/office/officeart/2005/8/layout/vProcess5"/>
    <dgm:cxn modelId="{D9BC490A-461F-4BE4-836A-55722471255A}" type="presParOf" srcId="{B5AE55CC-CF1C-446B-BE0A-8B02F660CEAF}" destId="{06303680-E22E-4D13-914B-47C5BB702092}" srcOrd="5" destOrd="0" presId="urn:microsoft.com/office/officeart/2005/8/layout/vProcess5"/>
    <dgm:cxn modelId="{C4964236-3615-42D5-9D06-1706211AA369}" type="presParOf" srcId="{B5AE55CC-CF1C-446B-BE0A-8B02F660CEAF}" destId="{2069E5EC-2E4C-4924-B443-5FC85701A234}" srcOrd="6" destOrd="0" presId="urn:microsoft.com/office/officeart/2005/8/layout/vProcess5"/>
    <dgm:cxn modelId="{163EEAF2-D402-4A35-8CBE-0951B92AD602}" type="presParOf" srcId="{B5AE55CC-CF1C-446B-BE0A-8B02F660CEAF}" destId="{8DF75406-E867-4126-B366-FE08A654DFF9}" srcOrd="7" destOrd="0" presId="urn:microsoft.com/office/officeart/2005/8/layout/vProcess5"/>
    <dgm:cxn modelId="{1ACC99AA-73FD-4B37-BEF2-C5F8CA0B9C76}" type="presParOf" srcId="{B5AE55CC-CF1C-446B-BE0A-8B02F660CEAF}" destId="{5C8A21B3-E083-4AD7-A5EB-01E9B974944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840835-DFD1-4F1D-91CF-63DD57AEB721}">
      <dsp:nvSpPr>
        <dsp:cNvPr id="0" name=""/>
        <dsp:cNvSpPr/>
      </dsp:nvSpPr>
      <dsp:spPr>
        <a:xfrm>
          <a:off x="0" y="0"/>
          <a:ext cx="6618544" cy="907962"/>
        </a:xfrm>
        <a:prstGeom prst="roundRect">
          <a:avLst>
            <a:gd name="adj" fmla="val 10000"/>
          </a:avLst>
        </a:prstGeom>
        <a:solidFill>
          <a:srgbClr val="FFD757"/>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pl-PL" sz="2400" kern="1200" dirty="0" smtClean="0">
              <a:solidFill>
                <a:schemeClr val="tx1"/>
              </a:solidFill>
              <a:latin typeface="Arial" panose="020B0604020202020204" pitchFamily="34" charset="0"/>
              <a:cs typeface="Arial" panose="020B0604020202020204" pitchFamily="34" charset="0"/>
            </a:rPr>
            <a:t>I. Ocena formalna</a:t>
          </a:r>
          <a:endParaRPr lang="pl-PL" sz="2400" kern="1200" dirty="0">
            <a:solidFill>
              <a:schemeClr val="tx1"/>
            </a:solidFill>
            <a:latin typeface="Arial" panose="020B0604020202020204" pitchFamily="34" charset="0"/>
            <a:cs typeface="Arial" panose="020B0604020202020204" pitchFamily="34" charset="0"/>
          </a:endParaRPr>
        </a:p>
      </dsp:txBody>
      <dsp:txXfrm>
        <a:off x="26593" y="26593"/>
        <a:ext cx="5638783" cy="854776"/>
      </dsp:txXfrm>
    </dsp:sp>
    <dsp:sp modelId="{76CF30B1-9118-4657-BFC7-59F84DE618B0}">
      <dsp:nvSpPr>
        <dsp:cNvPr id="0" name=""/>
        <dsp:cNvSpPr/>
      </dsp:nvSpPr>
      <dsp:spPr>
        <a:xfrm>
          <a:off x="583989" y="1059289"/>
          <a:ext cx="6618544" cy="907962"/>
        </a:xfrm>
        <a:prstGeom prst="roundRect">
          <a:avLst>
            <a:gd name="adj" fmla="val 10000"/>
          </a:avLst>
        </a:prstGeom>
        <a:solidFill>
          <a:srgbClr val="FFD757"/>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pl-PL" sz="2400" kern="1200" dirty="0" smtClean="0">
              <a:solidFill>
                <a:schemeClr val="tx1"/>
              </a:solidFill>
              <a:latin typeface="Arial" panose="020B0604020202020204" pitchFamily="34" charset="0"/>
              <a:cs typeface="Arial" panose="020B0604020202020204" pitchFamily="34" charset="0"/>
            </a:rPr>
            <a:t>II. Ocena merytoryczna</a:t>
          </a:r>
          <a:endParaRPr lang="pl-PL" sz="2400" kern="1200" dirty="0">
            <a:solidFill>
              <a:schemeClr val="tx1"/>
            </a:solidFill>
            <a:latin typeface="Arial" panose="020B0604020202020204" pitchFamily="34" charset="0"/>
            <a:cs typeface="Arial" panose="020B0604020202020204" pitchFamily="34" charset="0"/>
          </a:endParaRPr>
        </a:p>
      </dsp:txBody>
      <dsp:txXfrm>
        <a:off x="610582" y="1085882"/>
        <a:ext cx="5391193" cy="854776"/>
      </dsp:txXfrm>
    </dsp:sp>
    <dsp:sp modelId="{83E34801-477B-4437-9C7A-6F67C96AF0B2}">
      <dsp:nvSpPr>
        <dsp:cNvPr id="0" name=""/>
        <dsp:cNvSpPr/>
      </dsp:nvSpPr>
      <dsp:spPr>
        <a:xfrm>
          <a:off x="1167978" y="2101953"/>
          <a:ext cx="6618544" cy="907962"/>
        </a:xfrm>
        <a:prstGeom prst="roundRect">
          <a:avLst>
            <a:gd name="adj" fmla="val 10000"/>
          </a:avLst>
        </a:prstGeom>
        <a:solidFill>
          <a:srgbClr val="FFD757"/>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pl-PL" sz="2400" kern="1200" dirty="0" smtClean="0">
              <a:solidFill>
                <a:schemeClr val="tx1"/>
              </a:solidFill>
              <a:latin typeface="Arial" panose="020B0604020202020204" pitchFamily="34" charset="0"/>
              <a:cs typeface="Arial" panose="020B0604020202020204" pitchFamily="34" charset="0"/>
            </a:rPr>
            <a:t>III. Ocena strategiczna</a:t>
          </a:r>
          <a:endParaRPr lang="pl-PL" sz="2400" kern="1200" dirty="0">
            <a:solidFill>
              <a:schemeClr val="tx1"/>
            </a:solidFill>
            <a:latin typeface="Arial" panose="020B0604020202020204" pitchFamily="34" charset="0"/>
            <a:cs typeface="Arial" panose="020B0604020202020204" pitchFamily="34" charset="0"/>
          </a:endParaRPr>
        </a:p>
      </dsp:txBody>
      <dsp:txXfrm>
        <a:off x="1194571" y="2128546"/>
        <a:ext cx="5391193" cy="854776"/>
      </dsp:txXfrm>
    </dsp:sp>
    <dsp:sp modelId="{AA2E1F9A-AFB4-4166-81EC-4BEFDA922B13}">
      <dsp:nvSpPr>
        <dsp:cNvPr id="0" name=""/>
        <dsp:cNvSpPr/>
      </dsp:nvSpPr>
      <dsp:spPr>
        <a:xfrm>
          <a:off x="6028369" y="688538"/>
          <a:ext cx="590175" cy="590175"/>
        </a:xfrm>
        <a:prstGeom prst="downArrow">
          <a:avLst>
            <a:gd name="adj1" fmla="val 55000"/>
            <a:gd name="adj2" fmla="val 45000"/>
          </a:avLst>
        </a:prstGeom>
        <a:solidFill>
          <a:schemeClr val="bg1">
            <a:alpha val="90000"/>
          </a:scheme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pl-PL" sz="2000" kern="1200"/>
        </a:p>
      </dsp:txBody>
      <dsp:txXfrm>
        <a:off x="6161158" y="688538"/>
        <a:ext cx="324597" cy="444107"/>
      </dsp:txXfrm>
    </dsp:sp>
    <dsp:sp modelId="{06303680-E22E-4D13-914B-47C5BB702092}">
      <dsp:nvSpPr>
        <dsp:cNvPr id="0" name=""/>
        <dsp:cNvSpPr/>
      </dsp:nvSpPr>
      <dsp:spPr>
        <a:xfrm>
          <a:off x="6612358" y="1741774"/>
          <a:ext cx="590175" cy="590175"/>
        </a:xfrm>
        <a:prstGeom prst="downArrow">
          <a:avLst>
            <a:gd name="adj1" fmla="val 55000"/>
            <a:gd name="adj2" fmla="val 45000"/>
          </a:avLst>
        </a:prstGeom>
        <a:solidFill>
          <a:schemeClr val="bg1">
            <a:alpha val="90000"/>
          </a:scheme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pl-PL" sz="2000" kern="1200"/>
        </a:p>
      </dsp:txBody>
      <dsp:txXfrm>
        <a:off x="6745147" y="1741774"/>
        <a:ext cx="324597" cy="44410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9551884-8128-45F9-92B1-5B515C1323DA}" type="datetimeFigureOut">
              <a:rPr lang="pl-PL" smtClean="0"/>
              <a:t>2017-05-22</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D9631A1-3288-4C3B-8C7E-D1BCB22BBD8F}" type="slidenum">
              <a:rPr lang="pl-PL" smtClean="0"/>
              <a:t>‹#›</a:t>
            </a:fld>
            <a:endParaRPr lang="pl-PL"/>
          </a:p>
        </p:txBody>
      </p:sp>
    </p:spTree>
    <p:extLst>
      <p:ext uri="{BB962C8B-B14F-4D97-AF65-F5344CB8AC3E}">
        <p14:creationId xmlns:p14="http://schemas.microsoft.com/office/powerpoint/2010/main" val="1658854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pl-PL"/>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AE073BD-7A14-49C5-AB57-3E413330EB57}" type="datetimeFigureOut">
              <a:rPr lang="pl-PL"/>
              <a:pPr>
                <a:defRPr/>
              </a:pPr>
              <a:t>2017-05-22</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E5421F09-81B6-4D2B-9822-87297FD85B1A}" type="slidenum">
              <a:rPr lang="pl-PL" altLang="pl-PL"/>
              <a:pPr>
                <a:defRPr/>
              </a:pPr>
              <a:t>‹#›</a:t>
            </a:fld>
            <a:endParaRPr lang="pl-PL" altLang="pl-PL"/>
          </a:p>
        </p:txBody>
      </p:sp>
    </p:spTree>
    <p:extLst>
      <p:ext uri="{BB962C8B-B14F-4D97-AF65-F5344CB8AC3E}">
        <p14:creationId xmlns:p14="http://schemas.microsoft.com/office/powerpoint/2010/main" val="20962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A16FAFD-F7C9-40E4-A367-4E713E4DF73C}" type="datetimeFigureOut">
              <a:rPr lang="pl-PL"/>
              <a:pPr>
                <a:defRPr/>
              </a:pPr>
              <a:t>2017-05-22</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779E187E-D602-4B1C-B2D8-F9CACD76DECA}" type="slidenum">
              <a:rPr lang="pl-PL" altLang="pl-PL"/>
              <a:pPr>
                <a:defRPr/>
              </a:pPr>
              <a:t>‹#›</a:t>
            </a:fld>
            <a:endParaRPr lang="pl-PL" altLang="pl-PL"/>
          </a:p>
        </p:txBody>
      </p:sp>
    </p:spTree>
    <p:extLst>
      <p:ext uri="{BB962C8B-B14F-4D97-AF65-F5344CB8AC3E}">
        <p14:creationId xmlns:p14="http://schemas.microsoft.com/office/powerpoint/2010/main" val="1750019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0DA5CDB-7B1B-40E9-A938-0D01FEB6A054}" type="datetimeFigureOut">
              <a:rPr lang="pl-PL"/>
              <a:pPr>
                <a:defRPr/>
              </a:pPr>
              <a:t>2017-05-22</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B45F750-1C95-463E-9E2E-AD9781CAD2E6}" type="slidenum">
              <a:rPr lang="pl-PL" altLang="pl-PL"/>
              <a:pPr>
                <a:defRPr/>
              </a:pPr>
              <a:t>‹#›</a:t>
            </a:fld>
            <a:endParaRPr lang="pl-PL" altLang="pl-PL"/>
          </a:p>
        </p:txBody>
      </p:sp>
    </p:spTree>
    <p:extLst>
      <p:ext uri="{BB962C8B-B14F-4D97-AF65-F5344CB8AC3E}">
        <p14:creationId xmlns:p14="http://schemas.microsoft.com/office/powerpoint/2010/main" val="394757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Text Placeholder 2"/>
          <p:cNvSpPr>
            <a:spLocks noGrp="1"/>
          </p:cNvSpPr>
          <p:nvPr>
            <p:ph type="body"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58647A9-6CAF-4103-AB0C-46985BF712F4}" type="datetimeFigureOut">
              <a:rPr lang="pl-PL"/>
              <a:pPr>
                <a:defRPr/>
              </a:pPr>
              <a:t>2017-05-22</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BFF54E03-4408-445D-8972-5F187E22B180}" type="slidenum">
              <a:rPr lang="pl-PL" altLang="pl-PL"/>
              <a:pPr>
                <a:defRPr/>
              </a:pPr>
              <a:t>‹#›</a:t>
            </a:fld>
            <a:endParaRPr lang="pl-PL" altLang="pl-PL"/>
          </a:p>
        </p:txBody>
      </p:sp>
    </p:spTree>
    <p:extLst>
      <p:ext uri="{BB962C8B-B14F-4D97-AF65-F5344CB8AC3E}">
        <p14:creationId xmlns:p14="http://schemas.microsoft.com/office/powerpoint/2010/main" val="1024827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B03BC2-1A73-4419-B2E6-92CEE2BDF84D}" type="datetimeFigureOut">
              <a:rPr lang="pl-PL">
                <a:solidFill>
                  <a:prstClr val="black">
                    <a:tint val="75000"/>
                  </a:prstClr>
                </a:solidFill>
              </a:rPr>
              <a:pPr>
                <a:defRPr/>
              </a:pPr>
              <a:t>2017-05-22</a:t>
            </a:fld>
            <a:endParaRPr lang="pl-PL">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31443383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2EAC09F-EA48-4A17-B7FC-D0C3BD3C18F6}" type="datetimeFigureOut">
              <a:rPr lang="pl-PL"/>
              <a:pPr>
                <a:defRPr/>
              </a:pPr>
              <a:t>2017-05-22</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C35617DB-073F-4EA4-95C4-0087DC84B42C}" type="slidenum">
              <a:rPr lang="pl-PL" altLang="pl-PL"/>
              <a:pPr>
                <a:defRPr/>
              </a:pPr>
              <a:t>‹#›</a:t>
            </a:fld>
            <a:endParaRPr lang="pl-PL" altLang="pl-PL"/>
          </a:p>
        </p:txBody>
      </p:sp>
    </p:spTree>
    <p:extLst>
      <p:ext uri="{BB962C8B-B14F-4D97-AF65-F5344CB8AC3E}">
        <p14:creationId xmlns:p14="http://schemas.microsoft.com/office/powerpoint/2010/main" val="22134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65FF7773-30B0-4AC0-BCD9-08F66527E20D}" type="datetimeFigureOut">
              <a:rPr lang="pl-PL"/>
              <a:pPr>
                <a:defRPr/>
              </a:pPr>
              <a:t>2017-05-22</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6F4472E7-A54C-4FDD-854F-9AE4A9FD3C04}" type="slidenum">
              <a:rPr lang="pl-PL" altLang="pl-PL"/>
              <a:pPr>
                <a:defRPr/>
              </a:pPr>
              <a:t>‹#›</a:t>
            </a:fld>
            <a:endParaRPr lang="pl-PL" altLang="pl-PL"/>
          </a:p>
        </p:txBody>
      </p:sp>
    </p:spTree>
    <p:extLst>
      <p:ext uri="{BB962C8B-B14F-4D97-AF65-F5344CB8AC3E}">
        <p14:creationId xmlns:p14="http://schemas.microsoft.com/office/powerpoint/2010/main" val="46744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910C3FEF-FC3D-49E1-88B5-5F0A0255EABE}" type="datetimeFigureOut">
              <a:rPr lang="pl-PL"/>
              <a:pPr>
                <a:defRPr/>
              </a:pPr>
              <a:t>2017-05-22</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0B23CF7-0706-4D54-99AC-E6B20931CF5C}" type="slidenum">
              <a:rPr lang="pl-PL" altLang="pl-PL"/>
              <a:pPr>
                <a:defRPr/>
              </a:pPr>
              <a:t>‹#›</a:t>
            </a:fld>
            <a:endParaRPr lang="pl-PL" altLang="pl-PL"/>
          </a:p>
        </p:txBody>
      </p:sp>
    </p:spTree>
    <p:extLst>
      <p:ext uri="{BB962C8B-B14F-4D97-AF65-F5344CB8AC3E}">
        <p14:creationId xmlns:p14="http://schemas.microsoft.com/office/powerpoint/2010/main" val="399639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E89C5C9E-5DBF-40EE-BCFE-EF45C44D1DA5}" type="datetimeFigureOut">
              <a:rPr lang="pl-PL"/>
              <a:pPr>
                <a:defRPr/>
              </a:pPr>
              <a:t>2017-05-22</a:t>
            </a:fld>
            <a:endParaRPr lang="pl-PL"/>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6850644-6585-4F90-8219-701EA961853C}" type="slidenum">
              <a:rPr lang="pl-PL" altLang="pl-PL"/>
              <a:pPr>
                <a:defRPr/>
              </a:pPr>
              <a:t>‹#›</a:t>
            </a:fld>
            <a:endParaRPr lang="pl-PL" altLang="pl-PL"/>
          </a:p>
        </p:txBody>
      </p:sp>
    </p:spTree>
    <p:extLst>
      <p:ext uri="{BB962C8B-B14F-4D97-AF65-F5344CB8AC3E}">
        <p14:creationId xmlns:p14="http://schemas.microsoft.com/office/powerpoint/2010/main" val="2611379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D52E4EDB-0685-474D-82D5-9A669E739B3E}" type="datetimeFigureOut">
              <a:rPr lang="pl-PL"/>
              <a:pPr>
                <a:defRPr/>
              </a:pPr>
              <a:t>2017-05-22</a:t>
            </a:fld>
            <a:endParaRPr lang="pl-PL"/>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3DB39CC7-4A3E-4C50-86C3-F1D8015644A6}" type="slidenum">
              <a:rPr lang="pl-PL" altLang="pl-PL"/>
              <a:pPr>
                <a:defRPr/>
              </a:pPr>
              <a:t>‹#›</a:t>
            </a:fld>
            <a:endParaRPr lang="pl-PL" altLang="pl-PL"/>
          </a:p>
        </p:txBody>
      </p:sp>
    </p:spTree>
    <p:extLst>
      <p:ext uri="{BB962C8B-B14F-4D97-AF65-F5344CB8AC3E}">
        <p14:creationId xmlns:p14="http://schemas.microsoft.com/office/powerpoint/2010/main" val="306051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5B03BC2-1A73-4419-B2E6-92CEE2BDF84D}" type="datetimeFigureOut">
              <a:rPr lang="pl-PL"/>
              <a:pPr>
                <a:defRPr/>
              </a:pPr>
              <a:t>2017-05-22</a:t>
            </a:fld>
            <a:endParaRPr lang="pl-PL"/>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dirty="0"/>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1149114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9A11983-CFDC-434C-8663-FF26080147F3}" type="datetimeFigureOut">
              <a:rPr lang="pl-PL"/>
              <a:pPr>
                <a:defRPr/>
              </a:pPr>
              <a:t>2017-05-22</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5C3F2B8-01FA-41E0-BB79-617D79712387}" type="slidenum">
              <a:rPr lang="pl-PL" altLang="pl-PL"/>
              <a:pPr>
                <a:defRPr/>
              </a:pPr>
              <a:t>‹#›</a:t>
            </a:fld>
            <a:endParaRPr lang="pl-PL" altLang="pl-PL"/>
          </a:p>
        </p:txBody>
      </p:sp>
    </p:spTree>
    <p:extLst>
      <p:ext uri="{BB962C8B-B14F-4D97-AF65-F5344CB8AC3E}">
        <p14:creationId xmlns:p14="http://schemas.microsoft.com/office/powerpoint/2010/main" val="262980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pl-PL"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1AB0EEA-9FAE-4D58-9207-E0D1D36EDFA4}" type="datetimeFigureOut">
              <a:rPr lang="pl-PL"/>
              <a:pPr>
                <a:defRPr/>
              </a:pPr>
              <a:t>2017-05-22</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7A2409F-3C6C-46D0-889B-2135C287278B}" type="slidenum">
              <a:rPr lang="pl-PL" altLang="pl-PL"/>
              <a:pPr>
                <a:defRPr/>
              </a:pPr>
              <a:t>‹#›</a:t>
            </a:fld>
            <a:endParaRPr lang="pl-PL" altLang="pl-PL"/>
          </a:p>
        </p:txBody>
      </p:sp>
    </p:spTree>
    <p:extLst>
      <p:ext uri="{BB962C8B-B14F-4D97-AF65-F5344CB8AC3E}">
        <p14:creationId xmlns:p14="http://schemas.microsoft.com/office/powerpoint/2010/main" val="22009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50572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smtClean="0"/>
              <a:t>Click to edit Master title style</a:t>
            </a:r>
            <a:endParaRPr lang="pl-PL" altLang="pl-PL" smtClean="0"/>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smtClean="0"/>
              <a:t>Click to edit Master text styles</a:t>
            </a:r>
          </a:p>
          <a:p>
            <a:pPr lvl="1"/>
            <a:r>
              <a:rPr lang="en-US" altLang="pl-PL" smtClean="0"/>
              <a:t>Second level</a:t>
            </a:r>
          </a:p>
          <a:p>
            <a:pPr lvl="2"/>
            <a:r>
              <a:rPr lang="en-US" altLang="pl-PL" smtClean="0"/>
              <a:t>Third level</a:t>
            </a:r>
          </a:p>
          <a:p>
            <a:pPr lvl="3"/>
            <a:r>
              <a:rPr lang="en-US" altLang="pl-PL" smtClean="0"/>
              <a:t>Fourth level</a:t>
            </a:r>
          </a:p>
          <a:p>
            <a:pPr lvl="4"/>
            <a:r>
              <a:rPr lang="en-US" altLang="pl-PL" smtClean="0"/>
              <a:t>Fifth level</a:t>
            </a:r>
            <a:endParaRPr lang="pl-PL" altLang="pl-PL"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093B56-254B-443D-8807-FFFD34C29903}" type="datetimeFigureOut">
              <a:rPr lang="pl-PL">
                <a:solidFill>
                  <a:prstClr val="black">
                    <a:tint val="75000"/>
                  </a:prstClr>
                </a:solidFill>
              </a:rPr>
              <a:pPr>
                <a:defRPr/>
              </a:pPr>
              <a:t>2017-05-22</a:t>
            </a:fld>
            <a:endParaRPr lang="pl-PL">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fontAlgn="base">
              <a:spcBef>
                <a:spcPct val="0"/>
              </a:spcBef>
              <a:spcAft>
                <a:spcPct val="0"/>
              </a:spcAft>
              <a:defRPr/>
            </a:pPr>
            <a:fld id="{AF4D6212-3DF1-4394-B9D5-356E39C5AE9A}" type="slidenum">
              <a:rPr lang="pl-PL" altLang="pl-PL">
                <a:cs typeface="Arial" panose="020B0604020202020204" pitchFamily="34" charset="0"/>
              </a:rPr>
              <a:pPr fontAlgn="base">
                <a:spcBef>
                  <a:spcPct val="0"/>
                </a:spcBef>
                <a:spcAft>
                  <a:spcPct val="0"/>
                </a:spcAft>
                <a:defRPr/>
              </a:pPr>
              <a:t>‹#›</a:t>
            </a:fld>
            <a:endParaRPr lang="pl-PL" altLang="pl-PL">
              <a:cs typeface="Arial" panose="020B0604020202020204" pitchFamily="34" charset="0"/>
            </a:endParaRPr>
          </a:p>
        </p:txBody>
      </p:sp>
    </p:spTree>
    <p:extLst>
      <p:ext uri="{BB962C8B-B14F-4D97-AF65-F5344CB8AC3E}">
        <p14:creationId xmlns:p14="http://schemas.microsoft.com/office/powerpoint/2010/main" val="984224237"/>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mailto:efrr@slaskie.p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C:\Users\oem\Desktop\RZŚ_negaty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61" y="379181"/>
            <a:ext cx="3402488" cy="6192688"/>
          </a:xfrm>
          <a:prstGeom prst="rect">
            <a:avLst/>
          </a:prstGeom>
          <a:noFill/>
          <a:extLst>
            <a:ext uri="{909E8E84-426E-40DD-AFC4-6F175D3DCCD1}">
              <a14:hiddenFill xmlns:a14="http://schemas.microsoft.com/office/drawing/2010/main">
                <a:solidFill>
                  <a:srgbClr val="FFFFFF"/>
                </a:solidFill>
              </a14:hiddenFill>
            </a:ext>
          </a:extLst>
        </p:spPr>
      </p:pic>
      <p:sp>
        <p:nvSpPr>
          <p:cNvPr id="2" name="Tytuł 1"/>
          <p:cNvSpPr>
            <a:spLocks noGrp="1"/>
          </p:cNvSpPr>
          <p:nvPr>
            <p:ph type="ctrTitle"/>
          </p:nvPr>
        </p:nvSpPr>
        <p:spPr>
          <a:xfrm>
            <a:off x="6031938" y="1859782"/>
            <a:ext cx="4636062" cy="2741183"/>
          </a:xfrm>
          <a:ln w="53975">
            <a:solidFill>
              <a:schemeClr val="bg1">
                <a:lumMod val="50000"/>
              </a:schemeClr>
            </a:solidFill>
            <a:prstDash val="solid"/>
          </a:ln>
        </p:spPr>
        <p:txBody>
          <a:bodyPr>
            <a:normAutofit fontScale="90000"/>
          </a:bodyPr>
          <a:lstStyle/>
          <a:p>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NABÓR NR</a:t>
            </a:r>
            <a:r>
              <a:rPr lang="pl-PL" sz="2800" b="1" smtClean="0">
                <a:latin typeface="Arial" panose="020B0604020202020204" pitchFamily="34" charset="0"/>
                <a:cs typeface="Arial" panose="020B0604020202020204" pitchFamily="34" charset="0"/>
              </a:rPr>
              <a:t>: </a:t>
            </a:r>
            <a:r>
              <a:rPr lang="pl-PL" sz="2800" b="1" smtClean="0">
                <a:latin typeface="Arial" panose="020B0604020202020204" pitchFamily="34" charset="0"/>
                <a:cs typeface="Arial" panose="020B0604020202020204" pitchFamily="34" charset="0"/>
              </a:rPr>
              <a:t>RPSL.05.03.01-IZ.01-24-155/17</a:t>
            </a:r>
            <a:r>
              <a:rPr lang="pl-PL" sz="2800" b="1" dirty="0">
                <a:latin typeface="Arial" panose="020B0604020202020204" pitchFamily="34" charset="0"/>
                <a:cs typeface="Arial" panose="020B0604020202020204" pitchFamily="34" charset="0"/>
              </a:rPr>
              <a:t/>
            </a:r>
            <a:br>
              <a:rPr lang="pl-PL" sz="2800" b="1" dirty="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DLA DZIAŁANIA 5.3. DZIEDZICTWO KULTUROWE</a:t>
            </a:r>
            <a:br>
              <a:rPr lang="pl-PL" sz="2800" b="1" dirty="0" smtClean="0">
                <a:latin typeface="Arial" panose="020B0604020202020204" pitchFamily="34" charset="0"/>
                <a:cs typeface="Arial" panose="020B0604020202020204" pitchFamily="34" charset="0"/>
              </a:rPr>
            </a:br>
            <a:r>
              <a:rPr lang="pl-PL" sz="2800" b="1" dirty="0">
                <a:latin typeface="Arial" panose="020B0604020202020204" pitchFamily="34" charset="0"/>
                <a:cs typeface="Arial" panose="020B0604020202020204" pitchFamily="34" charset="0"/>
              </a:rPr>
              <a:t/>
            </a:r>
            <a:br>
              <a:rPr lang="pl-PL" sz="2800" b="1" dirty="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800" b="1" dirty="0">
                <a:latin typeface="Arial" panose="020B0604020202020204" pitchFamily="34" charset="0"/>
                <a:cs typeface="Arial" panose="020B0604020202020204" pitchFamily="34" charset="0"/>
              </a:rPr>
              <a:t/>
            </a:r>
            <a:br>
              <a:rPr lang="pl-PL" sz="2800" b="1" dirty="0">
                <a:latin typeface="Arial" panose="020B0604020202020204" pitchFamily="34" charset="0"/>
                <a:cs typeface="Arial" panose="020B0604020202020204" pitchFamily="34" charset="0"/>
              </a:rPr>
            </a:br>
            <a:endParaRPr lang="pl-PL" sz="2800" b="1" dirty="0">
              <a:latin typeface="Arial" panose="020B0604020202020204" pitchFamily="34" charset="0"/>
              <a:cs typeface="Arial" panose="020B0604020202020204" pitchFamily="34" charset="0"/>
            </a:endParaRPr>
          </a:p>
        </p:txBody>
      </p:sp>
      <p:pic>
        <p:nvPicPr>
          <p:cNvPr id="5" name="Picture 2" descr="C:\Users\oem\Dropbox\musk grafika\107_Urząd RPO\logo RZŚ\JPG\RZŚ_podstawow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1293" y="962061"/>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p:cNvSpPr/>
          <p:nvPr/>
        </p:nvSpPr>
        <p:spPr>
          <a:xfrm>
            <a:off x="7355541" y="4600965"/>
            <a:ext cx="3312459" cy="938719"/>
          </a:xfrm>
          <a:prstGeom prst="rect">
            <a:avLst/>
          </a:prstGeom>
          <a:ln w="38100">
            <a:solidFill>
              <a:srgbClr val="636466"/>
            </a:solidFill>
            <a:miter lim="800000"/>
          </a:ln>
        </p:spPr>
        <p:txBody>
          <a:bodyPr wrap="square">
            <a:spAutoFit/>
          </a:bodyPr>
          <a:lstStyle/>
          <a:p>
            <a:r>
              <a:rPr lang="pl-PL" sz="1100" dirty="0" smtClean="0">
                <a:solidFill>
                  <a:srgbClr val="636466"/>
                </a:solidFill>
                <a:latin typeface="Arial" panose="020B0604020202020204" pitchFamily="34" charset="0"/>
                <a:cs typeface="Arial" panose="020B0604020202020204" pitchFamily="34" charset="0"/>
              </a:rPr>
              <a:t>      Urząd </a:t>
            </a:r>
            <a:r>
              <a:rPr lang="pl-PL" sz="1100" dirty="0">
                <a:solidFill>
                  <a:srgbClr val="636466"/>
                </a:solidFill>
                <a:latin typeface="Arial" panose="020B0604020202020204" pitchFamily="34" charset="0"/>
                <a:cs typeface="Arial" panose="020B0604020202020204" pitchFamily="34" charset="0"/>
              </a:rPr>
              <a:t>Marszałkowski</a:t>
            </a:r>
          </a:p>
          <a:p>
            <a:r>
              <a:rPr lang="pl-PL" sz="1100" dirty="0" smtClean="0">
                <a:solidFill>
                  <a:srgbClr val="636466"/>
                </a:solidFill>
                <a:latin typeface="Arial" panose="020B0604020202020204" pitchFamily="34" charset="0"/>
                <a:cs typeface="Arial" panose="020B0604020202020204" pitchFamily="34" charset="0"/>
              </a:rPr>
              <a:t>      Województwa </a:t>
            </a:r>
            <a:r>
              <a:rPr lang="pl-PL" sz="1100" dirty="0">
                <a:solidFill>
                  <a:srgbClr val="636466"/>
                </a:solidFill>
                <a:latin typeface="Arial" panose="020B0604020202020204" pitchFamily="34" charset="0"/>
                <a:cs typeface="Arial" panose="020B0604020202020204" pitchFamily="34" charset="0"/>
              </a:rPr>
              <a:t>Śląskiego</a:t>
            </a:r>
          </a:p>
          <a:p>
            <a:r>
              <a:rPr lang="pl-PL" sz="1100" dirty="0" smtClean="0">
                <a:solidFill>
                  <a:srgbClr val="636466"/>
                </a:solidFill>
                <a:latin typeface="Arial" panose="020B0604020202020204" pitchFamily="34" charset="0"/>
                <a:cs typeface="Arial" panose="020B0604020202020204" pitchFamily="34" charset="0"/>
              </a:rPr>
              <a:t>      Wydział Europejskiego Funduszu</a:t>
            </a:r>
          </a:p>
          <a:p>
            <a:r>
              <a:rPr lang="pl-PL" sz="1100" dirty="0" smtClean="0">
                <a:solidFill>
                  <a:srgbClr val="636466"/>
                </a:solidFill>
                <a:latin typeface="Arial" panose="020B0604020202020204" pitchFamily="34" charset="0"/>
                <a:cs typeface="Arial" panose="020B0604020202020204" pitchFamily="34" charset="0"/>
              </a:rPr>
              <a:t>      Rozwoju Regionalnego</a:t>
            </a:r>
            <a:endParaRPr lang="pl-PL" sz="1100" dirty="0">
              <a:solidFill>
                <a:srgbClr val="636466"/>
              </a:solidFill>
              <a:latin typeface="Arial" panose="020B0604020202020204" pitchFamily="34" charset="0"/>
              <a:cs typeface="Arial" panose="020B0604020202020204" pitchFamily="34" charset="0"/>
            </a:endParaRPr>
          </a:p>
          <a:p>
            <a:r>
              <a:rPr lang="pl-PL" sz="1100" dirty="0" smtClean="0">
                <a:solidFill>
                  <a:srgbClr val="636466"/>
                </a:solidFill>
                <a:latin typeface="Arial" panose="020B0604020202020204" pitchFamily="34" charset="0"/>
                <a:cs typeface="Arial" panose="020B0604020202020204" pitchFamily="34" charset="0"/>
              </a:rPr>
              <a:t>      Katowice, 22 maja 2017 r</a:t>
            </a:r>
            <a:r>
              <a:rPr lang="pl-PL" sz="1100" dirty="0">
                <a:solidFill>
                  <a:srgbClr val="636466"/>
                </a:solidFill>
                <a:latin typeface="Arial" panose="020B0604020202020204" pitchFamily="34" charset="0"/>
                <a:cs typeface="Arial" panose="020B0604020202020204" pitchFamily="34" charset="0"/>
              </a:rPr>
              <a:t>.</a:t>
            </a:r>
          </a:p>
        </p:txBody>
      </p:sp>
      <p:pic>
        <p:nvPicPr>
          <p:cNvPr id="1026" name="Obraz 2" descr="Opis: Opis: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4256" y="5602256"/>
            <a:ext cx="6333744" cy="779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ole tekstowe 8"/>
          <p:cNvSpPr txBox="1"/>
          <p:nvPr/>
        </p:nvSpPr>
        <p:spPr>
          <a:xfrm>
            <a:off x="5244353" y="4600964"/>
            <a:ext cx="2111188" cy="646331"/>
          </a:xfrm>
          <a:prstGeom prst="rect">
            <a:avLst/>
          </a:prstGeom>
          <a:noFill/>
          <a:ln w="38100">
            <a:solidFill>
              <a:schemeClr val="bg1">
                <a:lumMod val="50000"/>
              </a:schemeClr>
            </a:solidFill>
            <a:prstDash val="solid"/>
          </a:ln>
        </p:spPr>
        <p:txBody>
          <a:bodyPr wrap="square" rtlCol="0">
            <a:spAutoFit/>
          </a:bodyPr>
          <a:lstStyle/>
          <a:p>
            <a:r>
              <a:rPr lang="pl-PL" dirty="0" smtClean="0">
                <a:latin typeface="Lato"/>
              </a:rPr>
              <a:t>spotkanie informacyjne</a:t>
            </a:r>
          </a:p>
        </p:txBody>
      </p:sp>
    </p:spTree>
    <p:extLst>
      <p:ext uri="{BB962C8B-B14F-4D97-AF65-F5344CB8AC3E}">
        <p14:creationId xmlns:p14="http://schemas.microsoft.com/office/powerpoint/2010/main" val="18220371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373164"/>
            <a:ext cx="4785360" cy="1143000"/>
          </a:xfrm>
        </p:spPr>
        <p:txBody>
          <a:bodyPr/>
          <a:lstStyle/>
          <a:p>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OCENA FORMALNA</a:t>
            </a:r>
            <a:endParaRPr lang="pl-PL" sz="2800" b="1" dirty="0">
              <a:latin typeface="Arial" panose="020B0604020202020204" pitchFamily="34" charset="0"/>
              <a:cs typeface="Arial" panose="020B0604020202020204" pitchFamily="34" charset="0"/>
            </a:endParaRPr>
          </a:p>
        </p:txBody>
      </p:sp>
      <p:sp>
        <p:nvSpPr>
          <p:cNvPr id="6" name="pole tekstowe 5"/>
          <p:cNvSpPr txBox="1"/>
          <p:nvPr/>
        </p:nvSpPr>
        <p:spPr>
          <a:xfrm>
            <a:off x="3925824" y="1701823"/>
            <a:ext cx="4340352" cy="461665"/>
          </a:xfrm>
          <a:prstGeom prst="rect">
            <a:avLst/>
          </a:prstGeom>
          <a:noFill/>
          <a:ln>
            <a:solidFill>
              <a:srgbClr val="FFD757"/>
            </a:solidFill>
          </a:ln>
        </p:spPr>
        <p:txBody>
          <a:bodyPr wrap="square" rtlCol="0">
            <a:spAutoFit/>
          </a:bodyPr>
          <a:lstStyle/>
          <a:p>
            <a:r>
              <a:rPr lang="pl-PL" sz="2400" b="1" dirty="0" smtClean="0">
                <a:latin typeface="Arial" panose="020B0604020202020204" pitchFamily="34" charset="0"/>
                <a:cs typeface="Arial" panose="020B0604020202020204" pitchFamily="34" charset="0"/>
              </a:rPr>
              <a:t>Istotna modyfikacja wniosku</a:t>
            </a:r>
            <a:endParaRPr lang="pl-PL" sz="2400" dirty="0">
              <a:latin typeface="Arial" panose="020B0604020202020204" pitchFamily="34" charset="0"/>
              <a:cs typeface="Arial" panose="020B0604020202020204" pitchFamily="34" charset="0"/>
            </a:endParaRPr>
          </a:p>
        </p:txBody>
      </p:sp>
      <p:sp>
        <p:nvSpPr>
          <p:cNvPr id="7" name="pole tekstowe 6"/>
          <p:cNvSpPr txBox="1"/>
          <p:nvPr/>
        </p:nvSpPr>
        <p:spPr>
          <a:xfrm>
            <a:off x="783336" y="3050902"/>
            <a:ext cx="10625328" cy="461665"/>
          </a:xfrm>
          <a:prstGeom prst="rect">
            <a:avLst/>
          </a:prstGeom>
          <a:noFill/>
          <a:ln>
            <a:solidFill>
              <a:srgbClr val="FFD757"/>
            </a:solidFill>
          </a:ln>
        </p:spPr>
        <p:txBody>
          <a:bodyPr wrap="square" rtlCol="0">
            <a:spAutoFit/>
          </a:bodyPr>
          <a:lstStyle/>
          <a:p>
            <a:r>
              <a:rPr lang="pl-PL" sz="2400" dirty="0" smtClean="0">
                <a:latin typeface="Arial" panose="020B0604020202020204" pitchFamily="34" charset="0"/>
                <a:cs typeface="Arial" panose="020B0604020202020204" pitchFamily="34" charset="0"/>
              </a:rPr>
              <a:t>modyfikacja elementów merytorycznych wniosku, której skutkiem jest:</a:t>
            </a:r>
            <a:endParaRPr lang="pl-PL" sz="2400" dirty="0">
              <a:latin typeface="Arial" panose="020B0604020202020204" pitchFamily="34" charset="0"/>
              <a:cs typeface="Arial" panose="020B0604020202020204" pitchFamily="34" charset="0"/>
            </a:endParaRPr>
          </a:p>
        </p:txBody>
      </p:sp>
      <p:sp>
        <p:nvSpPr>
          <p:cNvPr id="4" name="pole tekstowe 3"/>
          <p:cNvSpPr txBox="1"/>
          <p:nvPr/>
        </p:nvSpPr>
        <p:spPr>
          <a:xfrm>
            <a:off x="1841326" y="4399981"/>
            <a:ext cx="8572166" cy="1323439"/>
          </a:xfrm>
          <a:prstGeom prst="rect">
            <a:avLst/>
          </a:prstGeom>
          <a:noFill/>
          <a:ln>
            <a:solidFill>
              <a:srgbClr val="FFD757"/>
            </a:solidFill>
          </a:ln>
        </p:spPr>
        <p:txBody>
          <a:bodyPr wrap="square" rtlCol="0">
            <a:spAutoFit/>
          </a:bodyPr>
          <a:lstStyle/>
          <a:p>
            <a:pPr marL="285750" indent="-285750">
              <a:buFont typeface="Arial" panose="020B0604020202020204" pitchFamily="34" charset="0"/>
              <a:buChar char="•"/>
            </a:pPr>
            <a:r>
              <a:rPr lang="pl-PL" sz="2000" dirty="0" smtClean="0">
                <a:latin typeface="Arial" panose="020B0604020202020204" pitchFamily="34" charset="0"/>
                <a:cs typeface="Arial" panose="020B0604020202020204" pitchFamily="34" charset="0"/>
              </a:rPr>
              <a:t>zmiana podmiotowa Wnioskodawcy lub</a:t>
            </a:r>
          </a:p>
          <a:p>
            <a:pPr marL="285750" indent="-285750">
              <a:buFont typeface="Arial" panose="020B0604020202020204" pitchFamily="34" charset="0"/>
              <a:buChar char="•"/>
            </a:pPr>
            <a:r>
              <a:rPr lang="pl-PL" sz="2000" dirty="0" smtClean="0">
                <a:latin typeface="Arial" panose="020B0604020202020204" pitchFamily="34" charset="0"/>
                <a:cs typeface="Arial" panose="020B0604020202020204" pitchFamily="34" charset="0"/>
              </a:rPr>
              <a:t>zmiana przedmiotowa projektu lub</a:t>
            </a:r>
          </a:p>
          <a:p>
            <a:pPr marL="285750" indent="-285750">
              <a:buFont typeface="Arial" panose="020B0604020202020204" pitchFamily="34" charset="0"/>
              <a:buChar char="•"/>
            </a:pPr>
            <a:r>
              <a:rPr lang="pl-PL" sz="2000" dirty="0" smtClean="0">
                <a:latin typeface="Arial" panose="020B0604020202020204" pitchFamily="34" charset="0"/>
                <a:cs typeface="Arial" panose="020B0604020202020204" pitchFamily="34" charset="0"/>
              </a:rPr>
              <a:t>zmiana wskaźników lub</a:t>
            </a:r>
          </a:p>
          <a:p>
            <a:pPr marL="285750" indent="-285750">
              <a:buFont typeface="Arial" panose="020B0604020202020204" pitchFamily="34" charset="0"/>
              <a:buChar char="•"/>
            </a:pPr>
            <a:r>
              <a:rPr lang="pl-PL" sz="2000" dirty="0" smtClean="0">
                <a:latin typeface="Arial" panose="020B0604020202020204" pitchFamily="34" charset="0"/>
                <a:cs typeface="Arial" panose="020B0604020202020204" pitchFamily="34" charset="0"/>
              </a:rPr>
              <a:t>zmiana celów mających wpływ na kryteria wyboru projektów</a:t>
            </a:r>
            <a:endParaRPr lang="pl-PL" sz="2000" dirty="0">
              <a:latin typeface="Arial" panose="020B0604020202020204" pitchFamily="34" charset="0"/>
              <a:cs typeface="Arial" panose="020B0604020202020204" pitchFamily="34" charset="0"/>
            </a:endParaRPr>
          </a:p>
        </p:txBody>
      </p:sp>
      <p:sp>
        <p:nvSpPr>
          <p:cNvPr id="5" name="Strzałka w dół 4"/>
          <p:cNvSpPr/>
          <p:nvPr/>
        </p:nvSpPr>
        <p:spPr>
          <a:xfrm>
            <a:off x="5812536" y="2329149"/>
            <a:ext cx="566928" cy="637577"/>
          </a:xfrm>
          <a:prstGeom prst="downArrow">
            <a:avLst/>
          </a:prstGeom>
          <a:solidFill>
            <a:srgbClr val="FFD757"/>
          </a:solidFill>
          <a:ln>
            <a:solidFill>
              <a:srgbClr val="FFD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trzałka w dół 8"/>
          <p:cNvSpPr/>
          <p:nvPr/>
        </p:nvSpPr>
        <p:spPr>
          <a:xfrm>
            <a:off x="5812536" y="3714269"/>
            <a:ext cx="566928" cy="647594"/>
          </a:xfrm>
          <a:prstGeom prst="downArrow">
            <a:avLst/>
          </a:prstGeom>
          <a:solidFill>
            <a:srgbClr val="FFD757"/>
          </a:solidFill>
          <a:ln>
            <a:solidFill>
              <a:srgbClr val="FFD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3" name="Obraz 2"/>
          <p:cNvPicPr>
            <a:picLocks noChangeAspect="1"/>
          </p:cNvPicPr>
          <p:nvPr/>
        </p:nvPicPr>
        <p:blipFill>
          <a:blip r:embed="rId2"/>
          <a:stretch>
            <a:fillRect/>
          </a:stretch>
        </p:blipFill>
        <p:spPr>
          <a:xfrm>
            <a:off x="357447" y="668747"/>
            <a:ext cx="4813069" cy="677915"/>
          </a:xfrm>
          <a:prstGeom prst="rect">
            <a:avLst/>
          </a:prstGeom>
        </p:spPr>
      </p:pic>
    </p:spTree>
    <p:extLst>
      <p:ext uri="{BB962C8B-B14F-4D97-AF65-F5344CB8AC3E}">
        <p14:creationId xmlns:p14="http://schemas.microsoft.com/office/powerpoint/2010/main" val="6761814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2" y="373164"/>
            <a:ext cx="4245032" cy="1143000"/>
          </a:xfrm>
        </p:spPr>
        <p:txBody>
          <a:bodyPr/>
          <a:lstStyle/>
          <a:p>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6" name="pole tekstowe 5"/>
          <p:cNvSpPr txBox="1"/>
          <p:nvPr/>
        </p:nvSpPr>
        <p:spPr>
          <a:xfrm>
            <a:off x="969264" y="1690731"/>
            <a:ext cx="7296912"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Kryterium: Forma złożenia wniosku</a:t>
            </a:r>
            <a:endParaRPr lang="pl-PL" sz="2000" dirty="0">
              <a:latin typeface="Lato"/>
              <a:cs typeface="Arial" panose="020B0604020202020204" pitchFamily="34" charset="0"/>
            </a:endParaRPr>
          </a:p>
        </p:txBody>
      </p:sp>
      <p:sp>
        <p:nvSpPr>
          <p:cNvPr id="4" name="pole tekstowe 3"/>
          <p:cNvSpPr txBox="1"/>
          <p:nvPr/>
        </p:nvSpPr>
        <p:spPr>
          <a:xfrm>
            <a:off x="969264" y="2430552"/>
            <a:ext cx="9857232" cy="2246769"/>
          </a:xfrm>
          <a:prstGeom prst="rect">
            <a:avLst/>
          </a:prstGeom>
          <a:noFill/>
          <a:ln>
            <a:solidFill>
              <a:srgbClr val="FFD757"/>
            </a:solidFill>
          </a:ln>
        </p:spPr>
        <p:txBody>
          <a:bodyPr wrap="square" rtlCol="0">
            <a:spAutoFit/>
          </a:bodyPr>
          <a:lstStyle/>
          <a:p>
            <a:pPr algn="ctr" defTabSz="889000">
              <a:lnSpc>
                <a:spcPct val="90000"/>
              </a:lnSpc>
              <a:spcAft>
                <a:spcPct val="35000"/>
              </a:spcAft>
              <a:defRPr/>
            </a:pPr>
            <a:r>
              <a:rPr lang="pl-PL" sz="2000" dirty="0" smtClean="0">
                <a:latin typeface="Lato"/>
                <a:cs typeface="Arial" panose="020B0604020202020204" pitchFamily="34" charset="0"/>
              </a:rPr>
              <a:t>Wniosek </a:t>
            </a:r>
            <a:r>
              <a:rPr lang="pl-PL" sz="2000" dirty="0">
                <a:latin typeface="Lato"/>
                <a:cs typeface="Arial" panose="020B0604020202020204" pitchFamily="34" charset="0"/>
              </a:rPr>
              <a:t>o dofinansowanie </a:t>
            </a:r>
            <a:r>
              <a:rPr lang="pl-PL" sz="2000" dirty="0" smtClean="0">
                <a:latin typeface="Lato"/>
                <a:cs typeface="Arial" panose="020B0604020202020204" pitchFamily="34" charset="0"/>
              </a:rPr>
              <a:t>wraz z załącznikami należy wypełnić w </a:t>
            </a:r>
            <a:r>
              <a:rPr lang="pl-PL" sz="2000" b="1" dirty="0">
                <a:latin typeface="Lato"/>
                <a:cs typeface="Arial" panose="020B0604020202020204" pitchFamily="34" charset="0"/>
              </a:rPr>
              <a:t>Lokalnym Systemie Informatycznym</a:t>
            </a:r>
            <a:r>
              <a:rPr lang="pl-PL" sz="2000" dirty="0">
                <a:latin typeface="Lato"/>
                <a:cs typeface="Arial" panose="020B0604020202020204" pitchFamily="34" charset="0"/>
              </a:rPr>
              <a:t> (LSI</a:t>
            </a:r>
            <a:r>
              <a:rPr lang="pl-PL" sz="2000" dirty="0" smtClean="0">
                <a:latin typeface="Lato"/>
                <a:cs typeface="Arial" panose="020B0604020202020204" pitchFamily="34" charset="0"/>
              </a:rPr>
              <a:t>) </a:t>
            </a:r>
            <a:r>
              <a:rPr lang="pl-PL" sz="2000" dirty="0">
                <a:latin typeface="Lato"/>
                <a:cs typeface="Arial" panose="020B0604020202020204" pitchFamily="34" charset="0"/>
              </a:rPr>
              <a:t>i złożyć do IOK </a:t>
            </a:r>
            <a:r>
              <a:rPr lang="pl-PL" sz="2000" dirty="0" smtClean="0">
                <a:latin typeface="Lato"/>
                <a:cs typeface="Arial" panose="020B0604020202020204" pitchFamily="34" charset="0"/>
              </a:rPr>
              <a:t>przy </a:t>
            </a:r>
            <a:r>
              <a:rPr lang="pl-PL" sz="2000" dirty="0">
                <a:latin typeface="Lato"/>
                <a:cs typeface="Arial" panose="020B0604020202020204" pitchFamily="34" charset="0"/>
              </a:rPr>
              <a:t>wykorzystaniu platformy elektronicznej SEKAP lub </a:t>
            </a:r>
            <a:r>
              <a:rPr lang="pl-PL" sz="2000" dirty="0" err="1">
                <a:latin typeface="Lato"/>
                <a:cs typeface="Arial" panose="020B0604020202020204" pitchFamily="34" charset="0"/>
              </a:rPr>
              <a:t>ePUAP</a:t>
            </a:r>
            <a:r>
              <a:rPr lang="pl-PL" sz="2000" dirty="0">
                <a:latin typeface="Lato"/>
                <a:cs typeface="Arial" panose="020B0604020202020204" pitchFamily="34" charset="0"/>
              </a:rPr>
              <a:t>.</a:t>
            </a:r>
          </a:p>
          <a:p>
            <a:pPr algn="ctr" defTabSz="889000">
              <a:lnSpc>
                <a:spcPct val="90000"/>
              </a:lnSpc>
              <a:spcAft>
                <a:spcPct val="35000"/>
              </a:spcAft>
              <a:defRPr/>
            </a:pPr>
            <a:endParaRPr lang="pl-PL" sz="2000" dirty="0">
              <a:latin typeface="Lato"/>
              <a:cs typeface="Arial" panose="020B0604020202020204" pitchFamily="34" charset="0"/>
            </a:endParaRPr>
          </a:p>
          <a:p>
            <a:pPr algn="ctr" defTabSz="889000">
              <a:lnSpc>
                <a:spcPct val="90000"/>
              </a:lnSpc>
              <a:spcAft>
                <a:spcPct val="35000"/>
              </a:spcAft>
              <a:defRPr/>
            </a:pPr>
            <a:r>
              <a:rPr lang="pl-PL" sz="2000" dirty="0" smtClean="0">
                <a:latin typeface="Lato"/>
                <a:cs typeface="Arial" panose="020B0604020202020204" pitchFamily="34" charset="0"/>
              </a:rPr>
              <a:t>Wniosek </a:t>
            </a:r>
            <a:r>
              <a:rPr lang="pl-PL" sz="2000" dirty="0">
                <a:latin typeface="Lato"/>
                <a:cs typeface="Arial" panose="020B0604020202020204" pitchFamily="34" charset="0"/>
              </a:rPr>
              <a:t>o dofinansowanie, </a:t>
            </a:r>
            <a:r>
              <a:rPr lang="pl-PL" sz="2000" b="1" dirty="0" smtClean="0">
                <a:latin typeface="Lato"/>
                <a:cs typeface="Arial" panose="020B0604020202020204" pitchFamily="34" charset="0"/>
              </a:rPr>
              <a:t>należy </a:t>
            </a:r>
            <a:r>
              <a:rPr lang="pl-PL" sz="2000" b="1" dirty="0">
                <a:latin typeface="Lato"/>
                <a:cs typeface="Arial" panose="020B0604020202020204" pitchFamily="34" charset="0"/>
              </a:rPr>
              <a:t>podpisać za pomocą bezpiecznego podpisu elektronicznego weryfikowanego kwalifikowanym certyfikatem, certyfikatu CC SEKAP, lub przy użyciu profilu zaufanego ePUAP.</a:t>
            </a:r>
          </a:p>
        </p:txBody>
      </p:sp>
      <p:pic>
        <p:nvPicPr>
          <p:cNvPr id="3" name="Obraz 2"/>
          <p:cNvPicPr>
            <a:picLocks noChangeAspect="1"/>
          </p:cNvPicPr>
          <p:nvPr/>
        </p:nvPicPr>
        <p:blipFill>
          <a:blip r:embed="rId2"/>
          <a:stretch>
            <a:fillRect/>
          </a:stretch>
        </p:blipFill>
        <p:spPr>
          <a:xfrm>
            <a:off x="346608" y="673458"/>
            <a:ext cx="4674279" cy="756331"/>
          </a:xfrm>
          <a:prstGeom prst="rect">
            <a:avLst/>
          </a:prstGeom>
        </p:spPr>
      </p:pic>
    </p:spTree>
    <p:extLst>
      <p:ext uri="{BB962C8B-B14F-4D97-AF65-F5344CB8AC3E}">
        <p14:creationId xmlns:p14="http://schemas.microsoft.com/office/powerpoint/2010/main" val="27173939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6836" y="726478"/>
            <a:ext cx="4136233" cy="439988"/>
          </a:xfrm>
        </p:spPr>
        <p:txBody>
          <a:bodyPr/>
          <a:lstStyle/>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6" name="pole tekstowe 5"/>
          <p:cNvSpPr txBox="1"/>
          <p:nvPr/>
        </p:nvSpPr>
        <p:spPr>
          <a:xfrm>
            <a:off x="789432" y="1474695"/>
            <a:ext cx="7296912"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Kryterium: Zgodność projektu z RPO WSL, SZOOP</a:t>
            </a:r>
            <a:endParaRPr lang="pl-PL" sz="2000" dirty="0">
              <a:latin typeface="Lato"/>
              <a:cs typeface="Arial" panose="020B0604020202020204" pitchFamily="34" charset="0"/>
            </a:endParaRPr>
          </a:p>
        </p:txBody>
      </p:sp>
      <p:sp>
        <p:nvSpPr>
          <p:cNvPr id="3" name="pole tekstowe 2"/>
          <p:cNvSpPr txBox="1"/>
          <p:nvPr/>
        </p:nvSpPr>
        <p:spPr>
          <a:xfrm>
            <a:off x="789432" y="2177690"/>
            <a:ext cx="10411968" cy="4093428"/>
          </a:xfrm>
          <a:prstGeom prst="rect">
            <a:avLst/>
          </a:prstGeom>
          <a:noFill/>
          <a:ln w="38100">
            <a:solidFill>
              <a:srgbClr val="FFD757"/>
            </a:solidFill>
          </a:ln>
        </p:spPr>
        <p:txBody>
          <a:bodyPr wrap="square" rtlCol="0">
            <a:spAutoFit/>
          </a:bodyPr>
          <a:lstStyle/>
          <a:p>
            <a:pPr marL="0" lvl="2"/>
            <a:r>
              <a:rPr lang="pl-PL" sz="2000" dirty="0" smtClean="0">
                <a:latin typeface="Arial" panose="020B0604020202020204" pitchFamily="34" charset="0"/>
                <a:cs typeface="Arial" panose="020B0604020202020204" pitchFamily="34" charset="0"/>
              </a:rPr>
              <a:t>1.  </a:t>
            </a:r>
            <a:r>
              <a:rPr lang="pl-PL" sz="2000" dirty="0" smtClean="0">
                <a:latin typeface="Lato"/>
                <a:cs typeface="Arial" panose="020B0604020202020204" pitchFamily="34" charset="0"/>
              </a:rPr>
              <a:t>Nie </a:t>
            </a:r>
            <a:r>
              <a:rPr lang="pl-PL" sz="2000" dirty="0">
                <a:latin typeface="Lato"/>
                <a:cs typeface="Arial" panose="020B0604020202020204" pitchFamily="34" charset="0"/>
              </a:rPr>
              <a:t>będą </a:t>
            </a:r>
            <a:r>
              <a:rPr lang="pl-PL" sz="2000" dirty="0" smtClean="0">
                <a:latin typeface="Lato"/>
                <a:cs typeface="Arial" panose="020B0604020202020204" pitchFamily="34" charset="0"/>
              </a:rPr>
              <a:t>finansowane </a:t>
            </a:r>
            <a:r>
              <a:rPr lang="pl-PL" sz="2000" dirty="0">
                <a:latin typeface="Lato"/>
                <a:cs typeface="Arial" panose="020B0604020202020204" pitchFamily="34" charset="0"/>
              </a:rPr>
              <a:t>inwestycje dotyczące zabytków </a:t>
            </a:r>
            <a:r>
              <a:rPr lang="pl-PL" sz="2000" dirty="0" smtClean="0">
                <a:latin typeface="Lato"/>
                <a:cs typeface="Arial" panose="020B0604020202020204" pitchFamily="34" charset="0"/>
              </a:rPr>
              <a:t>ruchomych, </a:t>
            </a:r>
          </a:p>
          <a:p>
            <a:pPr marL="0" lvl="2"/>
            <a:r>
              <a:rPr lang="pl-PL" sz="2000" dirty="0">
                <a:latin typeface="Lato"/>
                <a:cs typeface="Arial" panose="020B0604020202020204" pitchFamily="34" charset="0"/>
              </a:rPr>
              <a:t> </a:t>
            </a:r>
            <a:r>
              <a:rPr lang="pl-PL" sz="2000" dirty="0" smtClean="0">
                <a:latin typeface="Lato"/>
                <a:cs typeface="Arial" panose="020B0604020202020204" pitchFamily="34" charset="0"/>
              </a:rPr>
              <a:t>     w tym z </a:t>
            </a:r>
            <a:r>
              <a:rPr lang="pl-PL" sz="2000" dirty="0">
                <a:latin typeface="Lato"/>
                <a:cs typeface="Arial" panose="020B0604020202020204" pitchFamily="34" charset="0"/>
              </a:rPr>
              <a:t>kategorii małej architektury (oznaczonych w ww. rejestrze literą B) oraz </a:t>
            </a:r>
            <a:endParaRPr lang="pl-PL" sz="2000" dirty="0" smtClean="0">
              <a:latin typeface="Lato"/>
              <a:cs typeface="Arial" panose="020B0604020202020204" pitchFamily="34" charset="0"/>
            </a:endParaRPr>
          </a:p>
          <a:p>
            <a:pPr marL="0" lvl="2"/>
            <a:r>
              <a:rPr lang="pl-PL" sz="2000" dirty="0">
                <a:latin typeface="Lato"/>
                <a:cs typeface="Arial" panose="020B0604020202020204" pitchFamily="34" charset="0"/>
              </a:rPr>
              <a:t> </a:t>
            </a:r>
            <a:r>
              <a:rPr lang="pl-PL" sz="2000" dirty="0" smtClean="0">
                <a:latin typeface="Lato"/>
                <a:cs typeface="Arial" panose="020B0604020202020204" pitchFamily="34" charset="0"/>
              </a:rPr>
              <a:t>     zabytków </a:t>
            </a:r>
            <a:r>
              <a:rPr lang="pl-PL" sz="2000" dirty="0">
                <a:latin typeface="Lato"/>
                <a:cs typeface="Arial" panose="020B0604020202020204" pitchFamily="34" charset="0"/>
              </a:rPr>
              <a:t>archeologicznych (oznaczonych w ww. rejestrze literą C</a:t>
            </a:r>
            <a:r>
              <a:rPr lang="pl-PL" sz="2000" dirty="0" smtClean="0">
                <a:latin typeface="Lato"/>
                <a:cs typeface="Arial" panose="020B0604020202020204" pitchFamily="34" charset="0"/>
              </a:rPr>
              <a:t>).</a:t>
            </a:r>
          </a:p>
          <a:p>
            <a:pPr marL="0" lvl="2"/>
            <a:r>
              <a:rPr lang="pl-PL" sz="2000" dirty="0" smtClean="0">
                <a:latin typeface="Lato"/>
                <a:cs typeface="Arial" panose="020B0604020202020204" pitchFamily="34" charset="0"/>
              </a:rPr>
              <a:t>2.  Wsparcia </a:t>
            </a:r>
            <a:r>
              <a:rPr lang="pl-PL" sz="2000" dirty="0">
                <a:latin typeface="Lato"/>
                <a:cs typeface="Arial" panose="020B0604020202020204" pitchFamily="34" charset="0"/>
              </a:rPr>
              <a:t>nie uzyskają przedsięwzięcia polegające na odnowie, przebudowie </a:t>
            </a:r>
            <a:endParaRPr lang="pl-PL" sz="2000" dirty="0" smtClean="0">
              <a:latin typeface="Lato"/>
              <a:cs typeface="Arial" panose="020B0604020202020204" pitchFamily="34" charset="0"/>
            </a:endParaRPr>
          </a:p>
          <a:p>
            <a:pPr marL="0" lvl="2"/>
            <a:r>
              <a:rPr lang="pl-PL" sz="2000" dirty="0">
                <a:latin typeface="Lato"/>
                <a:cs typeface="Arial" panose="020B0604020202020204" pitchFamily="34" charset="0"/>
              </a:rPr>
              <a:t> </a:t>
            </a:r>
            <a:r>
              <a:rPr lang="pl-PL" sz="2000" dirty="0" smtClean="0">
                <a:latin typeface="Lato"/>
                <a:cs typeface="Arial" panose="020B0604020202020204" pitchFamily="34" charset="0"/>
              </a:rPr>
              <a:t>    zabytkowych </a:t>
            </a:r>
            <a:r>
              <a:rPr lang="pl-PL" sz="2000" dirty="0">
                <a:latin typeface="Lato"/>
                <a:cs typeface="Arial" panose="020B0604020202020204" pitchFamily="34" charset="0"/>
              </a:rPr>
              <a:t>cmentarzy, jak również przedsięwzięcia dotyczące wyłącznie </a:t>
            </a:r>
            <a:endParaRPr lang="pl-PL" sz="2000" dirty="0" smtClean="0">
              <a:latin typeface="Lato"/>
              <a:cs typeface="Arial" panose="020B0604020202020204" pitchFamily="34" charset="0"/>
            </a:endParaRPr>
          </a:p>
          <a:p>
            <a:pPr marL="0" lvl="2"/>
            <a:r>
              <a:rPr lang="pl-PL" sz="2000" dirty="0">
                <a:latin typeface="Lato"/>
                <a:cs typeface="Arial" panose="020B0604020202020204" pitchFamily="34" charset="0"/>
              </a:rPr>
              <a:t> </a:t>
            </a:r>
            <a:r>
              <a:rPr lang="pl-PL" sz="2000" dirty="0" smtClean="0">
                <a:latin typeface="Lato"/>
                <a:cs typeface="Arial" panose="020B0604020202020204" pitchFamily="34" charset="0"/>
              </a:rPr>
              <a:t>    zabytkowych </a:t>
            </a:r>
            <a:r>
              <a:rPr lang="pl-PL" sz="2000" dirty="0">
                <a:latin typeface="Lato"/>
                <a:cs typeface="Arial" panose="020B0604020202020204" pitchFamily="34" charset="0"/>
              </a:rPr>
              <a:t>parków i innych form zaprojektowanej zieleni</a:t>
            </a:r>
            <a:r>
              <a:rPr lang="pl-PL" sz="2000" dirty="0" smtClean="0">
                <a:latin typeface="Lato"/>
                <a:cs typeface="Arial" panose="020B0604020202020204" pitchFamily="34" charset="0"/>
              </a:rPr>
              <a:t>.</a:t>
            </a:r>
          </a:p>
          <a:p>
            <a:pPr marL="0" lvl="2"/>
            <a:r>
              <a:rPr lang="pl-PL" sz="2000" dirty="0" smtClean="0">
                <a:latin typeface="Lato"/>
                <a:cs typeface="Arial" panose="020B0604020202020204" pitchFamily="34" charset="0"/>
              </a:rPr>
              <a:t>3.  Wsparcie </a:t>
            </a:r>
            <a:r>
              <a:rPr lang="pl-PL" sz="2000" dirty="0">
                <a:latin typeface="Lato"/>
                <a:cs typeface="Arial" panose="020B0604020202020204" pitchFamily="34" charset="0"/>
              </a:rPr>
              <a:t>nie będzie kierowane na budowę od podstaw nowej infrastruktury </a:t>
            </a:r>
            <a:r>
              <a:rPr lang="pl-PL" sz="2000" dirty="0" smtClean="0">
                <a:latin typeface="Lato"/>
                <a:cs typeface="Arial" panose="020B0604020202020204" pitchFamily="34" charset="0"/>
              </a:rPr>
              <a:t>kulturalnej.</a:t>
            </a:r>
          </a:p>
          <a:p>
            <a:pPr marL="0" lvl="2"/>
            <a:r>
              <a:rPr lang="pl-PL" sz="2000" dirty="0" smtClean="0">
                <a:latin typeface="Lato"/>
                <a:cs typeface="Arial" panose="020B0604020202020204" pitchFamily="34" charset="0"/>
              </a:rPr>
              <a:t>4.  Nie </a:t>
            </a:r>
            <a:r>
              <a:rPr lang="pl-PL" sz="2000" dirty="0">
                <a:latin typeface="Lato"/>
                <a:cs typeface="Arial" panose="020B0604020202020204" pitchFamily="34" charset="0"/>
              </a:rPr>
              <a:t>będą finansowane projekty dotyczące organizacji imprez o charakterze </a:t>
            </a:r>
            <a:endParaRPr lang="pl-PL" sz="2000" dirty="0" smtClean="0">
              <a:latin typeface="Lato"/>
              <a:cs typeface="Arial" panose="020B0604020202020204" pitchFamily="34" charset="0"/>
            </a:endParaRPr>
          </a:p>
          <a:p>
            <a:pPr marL="0" lvl="2"/>
            <a:r>
              <a:rPr lang="pl-PL" sz="2000" dirty="0">
                <a:latin typeface="Lato"/>
                <a:cs typeface="Arial" panose="020B0604020202020204" pitchFamily="34" charset="0"/>
              </a:rPr>
              <a:t> </a:t>
            </a:r>
            <a:r>
              <a:rPr lang="pl-PL" sz="2000" dirty="0" smtClean="0">
                <a:latin typeface="Lato"/>
                <a:cs typeface="Arial" panose="020B0604020202020204" pitchFamily="34" charset="0"/>
              </a:rPr>
              <a:t>    kulturalnym</a:t>
            </a:r>
            <a:r>
              <a:rPr lang="pl-PL" sz="2000" dirty="0">
                <a:latin typeface="Lato"/>
                <a:cs typeface="Arial" panose="020B0604020202020204" pitchFamily="34" charset="0"/>
              </a:rPr>
              <a:t>, takich jak wystawy, festiwale, które nie przynoszą efektów w dłuższej </a:t>
            </a:r>
            <a:endParaRPr lang="pl-PL" sz="2000" dirty="0" smtClean="0">
              <a:latin typeface="Lato"/>
              <a:cs typeface="Arial" panose="020B0604020202020204" pitchFamily="34" charset="0"/>
            </a:endParaRPr>
          </a:p>
          <a:p>
            <a:pPr marL="0" lvl="2"/>
            <a:r>
              <a:rPr lang="pl-PL" sz="2000" dirty="0">
                <a:latin typeface="Lato"/>
                <a:cs typeface="Arial" panose="020B0604020202020204" pitchFamily="34" charset="0"/>
              </a:rPr>
              <a:t> </a:t>
            </a:r>
            <a:r>
              <a:rPr lang="pl-PL" sz="2000" dirty="0" smtClean="0">
                <a:latin typeface="Lato"/>
                <a:cs typeface="Arial" panose="020B0604020202020204" pitchFamily="34" charset="0"/>
              </a:rPr>
              <a:t>    perspektywie czasowej.</a:t>
            </a:r>
          </a:p>
          <a:p>
            <a:pPr marL="0" lvl="2"/>
            <a:r>
              <a:rPr lang="pl-PL" sz="2000" dirty="0" smtClean="0">
                <a:latin typeface="Lato"/>
                <a:cs typeface="Arial" panose="020B0604020202020204" pitchFamily="34" charset="0"/>
              </a:rPr>
              <a:t>5.  Wyklucza </a:t>
            </a:r>
            <a:r>
              <a:rPr lang="pl-PL" sz="2000" dirty="0">
                <a:latin typeface="Lato"/>
                <a:cs typeface="Arial" panose="020B0604020202020204" pitchFamily="34" charset="0"/>
              </a:rPr>
              <a:t>się wspieranie obiektów zabytkowych lub ich części przeznaczonych na </a:t>
            </a:r>
            <a:r>
              <a:rPr lang="pl-PL" sz="2000" dirty="0" smtClean="0">
                <a:latin typeface="Lato"/>
                <a:cs typeface="Arial" panose="020B0604020202020204" pitchFamily="34" charset="0"/>
              </a:rPr>
              <a:t>cele</a:t>
            </a:r>
          </a:p>
          <a:p>
            <a:pPr marL="0" lvl="2"/>
            <a:r>
              <a:rPr lang="pl-PL" sz="2000" dirty="0">
                <a:latin typeface="Lato"/>
                <a:cs typeface="Arial" panose="020B0604020202020204" pitchFamily="34" charset="0"/>
              </a:rPr>
              <a:t> </a:t>
            </a:r>
            <a:r>
              <a:rPr lang="pl-PL" sz="2000" dirty="0" smtClean="0">
                <a:latin typeface="Lato"/>
                <a:cs typeface="Arial" panose="020B0604020202020204" pitchFamily="34" charset="0"/>
              </a:rPr>
              <a:t>    mieszkaniowe</a:t>
            </a:r>
            <a:r>
              <a:rPr lang="pl-PL" sz="2000" dirty="0">
                <a:latin typeface="Lato"/>
                <a:cs typeface="Arial" panose="020B0604020202020204" pitchFamily="34" charset="0"/>
              </a:rPr>
              <a:t>, będących siedzibami szkół, służby zdrowia, poczty, administracji </a:t>
            </a:r>
            <a:endParaRPr lang="pl-PL" sz="2000" dirty="0" smtClean="0">
              <a:latin typeface="Lato"/>
              <a:cs typeface="Arial" panose="020B0604020202020204" pitchFamily="34" charset="0"/>
            </a:endParaRPr>
          </a:p>
          <a:p>
            <a:pPr marL="0" lvl="2"/>
            <a:r>
              <a:rPr lang="pl-PL" sz="2000" dirty="0">
                <a:latin typeface="Lato"/>
                <a:cs typeface="Arial" panose="020B0604020202020204" pitchFamily="34" charset="0"/>
              </a:rPr>
              <a:t> </a:t>
            </a:r>
            <a:r>
              <a:rPr lang="pl-PL" sz="2000" dirty="0" smtClean="0">
                <a:latin typeface="Lato"/>
                <a:cs typeface="Arial" panose="020B0604020202020204" pitchFamily="34" charset="0"/>
              </a:rPr>
              <a:t>    publicznej </a:t>
            </a:r>
            <a:r>
              <a:rPr lang="pl-PL" sz="2000" dirty="0">
                <a:latin typeface="Lato"/>
                <a:cs typeface="Arial" panose="020B0604020202020204" pitchFamily="34" charset="0"/>
              </a:rPr>
              <a:t>lub spełniającymi cele administracyjne, itp.</a:t>
            </a:r>
          </a:p>
        </p:txBody>
      </p:sp>
      <p:pic>
        <p:nvPicPr>
          <p:cNvPr id="4" name="Obraz 3"/>
          <p:cNvPicPr>
            <a:picLocks noChangeAspect="1"/>
          </p:cNvPicPr>
          <p:nvPr/>
        </p:nvPicPr>
        <p:blipFill>
          <a:blip r:embed="rId2"/>
          <a:stretch>
            <a:fillRect/>
          </a:stretch>
        </p:blipFill>
        <p:spPr>
          <a:xfrm>
            <a:off x="402516" y="596435"/>
            <a:ext cx="4479215" cy="724146"/>
          </a:xfrm>
          <a:prstGeom prst="rect">
            <a:avLst/>
          </a:prstGeom>
        </p:spPr>
      </p:pic>
    </p:spTree>
    <p:extLst>
      <p:ext uri="{BB962C8B-B14F-4D97-AF65-F5344CB8AC3E}">
        <p14:creationId xmlns:p14="http://schemas.microsoft.com/office/powerpoint/2010/main" val="5362946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7218" y="779583"/>
            <a:ext cx="3987910" cy="551329"/>
          </a:xfrm>
        </p:spPr>
        <p:txBody>
          <a:bodyPr/>
          <a:lstStyle/>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6" name="pole tekstowe 5"/>
          <p:cNvSpPr txBox="1"/>
          <p:nvPr/>
        </p:nvSpPr>
        <p:spPr>
          <a:xfrm>
            <a:off x="789431" y="1584402"/>
            <a:ext cx="6431640"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Kryterium: Właściwe przygotowanie wniosku</a:t>
            </a:r>
            <a:endParaRPr lang="pl-PL" sz="2000" dirty="0">
              <a:latin typeface="Lato"/>
              <a:cs typeface="Arial" panose="020B0604020202020204" pitchFamily="34" charset="0"/>
            </a:endParaRPr>
          </a:p>
        </p:txBody>
      </p:sp>
      <p:sp>
        <p:nvSpPr>
          <p:cNvPr id="4" name="pole tekstowe 3"/>
          <p:cNvSpPr txBox="1"/>
          <p:nvPr/>
        </p:nvSpPr>
        <p:spPr>
          <a:xfrm>
            <a:off x="789430" y="2284143"/>
            <a:ext cx="7870475" cy="400110"/>
          </a:xfrm>
          <a:prstGeom prst="rect">
            <a:avLst/>
          </a:prstGeom>
          <a:solidFill>
            <a:srgbClr val="FFD757"/>
          </a:solidFill>
          <a:ln>
            <a:solidFill>
              <a:srgbClr val="FFD757"/>
            </a:solidFill>
          </a:ln>
        </p:spPr>
        <p:txBody>
          <a:bodyPr wrap="square" rtlCol="0">
            <a:spAutoFit/>
          </a:bodyPr>
          <a:lstStyle/>
          <a:p>
            <a:pPr defTabSz="889000">
              <a:defRPr/>
            </a:pPr>
            <a:r>
              <a:rPr lang="pl-PL" altLang="pl-PL" sz="2000" dirty="0" smtClean="0">
                <a:latin typeface="Lato"/>
                <a:cs typeface="Arial" panose="020B0604020202020204" pitchFamily="34" charset="0"/>
              </a:rPr>
              <a:t>Elementy, na które należy zwrócić </a:t>
            </a:r>
            <a:r>
              <a:rPr lang="pl-PL" altLang="pl-PL" sz="2000" b="1" dirty="0" smtClean="0">
                <a:latin typeface="Lato"/>
                <a:cs typeface="Arial" panose="020B0604020202020204" pitchFamily="34" charset="0"/>
              </a:rPr>
              <a:t>szczególną</a:t>
            </a:r>
            <a:r>
              <a:rPr lang="pl-PL" altLang="pl-PL" sz="2000" dirty="0" smtClean="0">
                <a:latin typeface="Lato"/>
                <a:cs typeface="Arial" panose="020B0604020202020204" pitchFamily="34" charset="0"/>
              </a:rPr>
              <a:t> uwagę</a:t>
            </a:r>
            <a:r>
              <a:rPr lang="pl-PL" altLang="pl-PL" sz="2000" dirty="0" smtClean="0">
                <a:latin typeface="Arial" panose="020B0604020202020204" pitchFamily="34" charset="0"/>
                <a:cs typeface="Arial" panose="020B0604020202020204" pitchFamily="34" charset="0"/>
              </a:rPr>
              <a:t>:</a:t>
            </a:r>
            <a:endParaRPr lang="pl-PL" altLang="pl-PL" sz="2000" dirty="0">
              <a:latin typeface="Arial" panose="020B0604020202020204" pitchFamily="34" charset="0"/>
              <a:cs typeface="Arial" panose="020B0604020202020204" pitchFamily="34" charset="0"/>
            </a:endParaRPr>
          </a:p>
        </p:txBody>
      </p:sp>
      <p:sp>
        <p:nvSpPr>
          <p:cNvPr id="7" name="pole tekstowe 6"/>
          <p:cNvSpPr txBox="1"/>
          <p:nvPr/>
        </p:nvSpPr>
        <p:spPr>
          <a:xfrm>
            <a:off x="1238747" y="2883406"/>
            <a:ext cx="5982323" cy="1843518"/>
          </a:xfrm>
          <a:prstGeom prst="rect">
            <a:avLst/>
          </a:prstGeom>
          <a:noFill/>
          <a:ln>
            <a:solidFill>
              <a:srgbClr val="FFD757"/>
            </a:solidFill>
          </a:ln>
        </p:spPr>
        <p:txBody>
          <a:bodyPr wrap="square" rtlCol="0">
            <a:spAutoFit/>
          </a:bodyPr>
          <a:lstStyle/>
          <a:p>
            <a:pPr marL="342900" indent="-342900" defTabSz="889000">
              <a:lnSpc>
                <a:spcPct val="200000"/>
              </a:lnSpc>
              <a:buFont typeface="Wingdings" panose="05000000000000000000" pitchFamily="2" charset="2"/>
              <a:buChar char="ü"/>
              <a:defRPr/>
            </a:pPr>
            <a:r>
              <a:rPr lang="pl-PL" altLang="pl-PL" sz="2000" dirty="0" smtClean="0">
                <a:latin typeface="Lato"/>
                <a:cs typeface="Arial" panose="020B0604020202020204" pitchFamily="34" charset="0"/>
              </a:rPr>
              <a:t>Warunki dostępu (pole B.9)</a:t>
            </a:r>
          </a:p>
          <a:p>
            <a:pPr marL="342900" indent="-342900" defTabSz="889000">
              <a:lnSpc>
                <a:spcPct val="200000"/>
              </a:lnSpc>
              <a:buFont typeface="Wingdings" panose="05000000000000000000" pitchFamily="2" charset="2"/>
              <a:buChar char="ü"/>
              <a:defRPr/>
            </a:pPr>
            <a:r>
              <a:rPr lang="pl-PL" altLang="pl-PL" sz="2000" dirty="0" smtClean="0">
                <a:latin typeface="Lato"/>
                <a:cs typeface="Arial" panose="020B0604020202020204" pitchFamily="34" charset="0"/>
              </a:rPr>
              <a:t>Analiza specyficzna (pole B.16)</a:t>
            </a:r>
          </a:p>
          <a:p>
            <a:pPr marL="342900" indent="-342900" defTabSz="889000">
              <a:lnSpc>
                <a:spcPct val="200000"/>
              </a:lnSpc>
              <a:buFont typeface="Wingdings" panose="05000000000000000000" pitchFamily="2" charset="2"/>
              <a:buChar char="ü"/>
              <a:defRPr/>
            </a:pPr>
            <a:r>
              <a:rPr lang="pl-PL" altLang="pl-PL" sz="2000" dirty="0" smtClean="0">
                <a:latin typeface="Lato"/>
                <a:cs typeface="Arial" panose="020B0604020202020204" pitchFamily="34" charset="0"/>
              </a:rPr>
              <a:t>Dokumenty dotyczące Działania 5.3</a:t>
            </a:r>
            <a:endParaRPr lang="pl-PL" altLang="pl-PL" sz="2000" dirty="0">
              <a:latin typeface="Lato"/>
              <a:cs typeface="Arial" panose="020B0604020202020204" pitchFamily="34" charset="0"/>
            </a:endParaRPr>
          </a:p>
        </p:txBody>
      </p:sp>
      <p:pic>
        <p:nvPicPr>
          <p:cNvPr id="3" name="Obraz 2"/>
          <p:cNvPicPr>
            <a:picLocks noChangeAspect="1"/>
          </p:cNvPicPr>
          <p:nvPr/>
        </p:nvPicPr>
        <p:blipFill>
          <a:blip r:embed="rId2"/>
          <a:stretch>
            <a:fillRect/>
          </a:stretch>
        </p:blipFill>
        <p:spPr>
          <a:xfrm>
            <a:off x="371608" y="731649"/>
            <a:ext cx="4067388" cy="653600"/>
          </a:xfrm>
          <a:prstGeom prst="rect">
            <a:avLst/>
          </a:prstGeom>
        </p:spPr>
      </p:pic>
    </p:spTree>
    <p:extLst>
      <p:ext uri="{BB962C8B-B14F-4D97-AF65-F5344CB8AC3E}">
        <p14:creationId xmlns:p14="http://schemas.microsoft.com/office/powerpoint/2010/main" val="26361787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pl-PL" dirty="0"/>
          </a:p>
        </p:txBody>
      </p:sp>
      <p:sp>
        <p:nvSpPr>
          <p:cNvPr id="6" name="Tytuł 1"/>
          <p:cNvSpPr txBox="1">
            <a:spLocks/>
          </p:cNvSpPr>
          <p:nvPr/>
        </p:nvSpPr>
        <p:spPr>
          <a:xfrm>
            <a:off x="601288" y="756454"/>
            <a:ext cx="4976266" cy="504949"/>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7" name="pole tekstowe 6"/>
          <p:cNvSpPr txBox="1"/>
          <p:nvPr/>
        </p:nvSpPr>
        <p:spPr>
          <a:xfrm>
            <a:off x="755822" y="1488216"/>
            <a:ext cx="5462098"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Kryterium: Kwalifikowalność wydatków</a:t>
            </a:r>
            <a:endParaRPr lang="pl-PL" sz="2000" dirty="0">
              <a:latin typeface="Lato"/>
              <a:cs typeface="Arial" panose="020B0604020202020204" pitchFamily="34" charset="0"/>
            </a:endParaRPr>
          </a:p>
        </p:txBody>
      </p:sp>
      <p:sp>
        <p:nvSpPr>
          <p:cNvPr id="9" name="Mnożenie 8"/>
          <p:cNvSpPr/>
          <p:nvPr/>
        </p:nvSpPr>
        <p:spPr>
          <a:xfrm>
            <a:off x="1072056" y="1785513"/>
            <a:ext cx="4197576" cy="4410075"/>
          </a:xfrm>
          <a:prstGeom prst="mathMultiply">
            <a:avLst>
              <a:gd name="adj1" fmla="val 4512"/>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dirty="0">
              <a:solidFill>
                <a:srgbClr val="000000"/>
              </a:solidFill>
              <a:latin typeface="Arial" panose="020B0604020202020204" pitchFamily="34" charset="0"/>
              <a:cs typeface="Arial" panose="020B0604020202020204" pitchFamily="34" charset="0"/>
            </a:endParaRPr>
          </a:p>
        </p:txBody>
      </p:sp>
      <p:sp>
        <p:nvSpPr>
          <p:cNvPr id="10" name="pole tekstowe 9"/>
          <p:cNvSpPr txBox="1"/>
          <p:nvPr/>
        </p:nvSpPr>
        <p:spPr>
          <a:xfrm>
            <a:off x="755822" y="2178524"/>
            <a:ext cx="4513810" cy="4093428"/>
          </a:xfrm>
          <a:prstGeom prst="rect">
            <a:avLst/>
          </a:prstGeom>
          <a:noFill/>
          <a:ln w="28575">
            <a:solidFill>
              <a:srgbClr val="FFD757"/>
            </a:solidFill>
          </a:ln>
        </p:spPr>
        <p:txBody>
          <a:bodyPr wrap="square" rtlCol="0">
            <a:spAutoFit/>
          </a:bodyPr>
          <a:lstStyle/>
          <a:p>
            <a:pPr marL="285750" indent="-285750">
              <a:buFont typeface="Wingdings" panose="05000000000000000000" pitchFamily="2" charset="2"/>
              <a:buChar char="§"/>
            </a:pPr>
            <a:r>
              <a:rPr lang="pl-PL" sz="2000" dirty="0" smtClean="0">
                <a:latin typeface="Lato"/>
                <a:cs typeface="Arial" panose="020B0604020202020204" pitchFamily="34" charset="0"/>
              </a:rPr>
              <a:t>Wydatki </a:t>
            </a:r>
            <a:r>
              <a:rPr lang="pl-PL" sz="2000" dirty="0">
                <a:latin typeface="Lato"/>
                <a:cs typeface="Arial" panose="020B0604020202020204" pitchFamily="34" charset="0"/>
              </a:rPr>
              <a:t>na budowę i modernizację parkingów,</a:t>
            </a:r>
          </a:p>
          <a:p>
            <a:pPr marL="285750" indent="-285750">
              <a:buFont typeface="Wingdings" panose="05000000000000000000" pitchFamily="2" charset="2"/>
              <a:buChar char="§"/>
            </a:pPr>
            <a:r>
              <a:rPr lang="pl-PL" sz="2000" dirty="0" smtClean="0">
                <a:latin typeface="Lato"/>
                <a:cs typeface="Arial" panose="020B0604020202020204" pitchFamily="34" charset="0"/>
              </a:rPr>
              <a:t>Wydatki </a:t>
            </a:r>
            <a:r>
              <a:rPr lang="pl-PL" sz="2000" dirty="0">
                <a:latin typeface="Lato"/>
                <a:cs typeface="Arial" panose="020B0604020202020204" pitchFamily="34" charset="0"/>
              </a:rPr>
              <a:t>dotyczące wykorzystania i rozwoju aplikacji oraz usług teleinformatycznych w ramach prac konserwatorskich, restauratorskich, robót budowlanych przy zabytkach i w ich otoczeniu,</a:t>
            </a:r>
          </a:p>
          <a:p>
            <a:pPr marL="285750" indent="-285750">
              <a:buFont typeface="Wingdings" panose="05000000000000000000" pitchFamily="2" charset="2"/>
              <a:buChar char="§"/>
            </a:pPr>
            <a:r>
              <a:rPr lang="pl-PL" sz="2000" dirty="0" smtClean="0">
                <a:latin typeface="Lato"/>
                <a:cs typeface="Arial" panose="020B0604020202020204" pitchFamily="34" charset="0"/>
              </a:rPr>
              <a:t>Wydatki </a:t>
            </a:r>
            <a:r>
              <a:rPr lang="pl-PL" sz="2000" dirty="0">
                <a:latin typeface="Lato"/>
                <a:cs typeface="Arial" panose="020B0604020202020204" pitchFamily="34" charset="0"/>
              </a:rPr>
              <a:t>nabycia środków transportu na potrzeby realizacji projektu</a:t>
            </a:r>
            <a:r>
              <a:rPr lang="pl-PL" sz="2000" dirty="0" smtClean="0">
                <a:latin typeface="Lato"/>
                <a:cs typeface="Arial" panose="020B0604020202020204" pitchFamily="34" charset="0"/>
              </a:rPr>
              <a:t>.</a:t>
            </a:r>
          </a:p>
          <a:p>
            <a:pPr marL="285750" indent="-285750">
              <a:buFont typeface="Wingdings" panose="05000000000000000000" pitchFamily="2" charset="2"/>
              <a:buChar char="§"/>
            </a:pPr>
            <a:r>
              <a:rPr lang="pl-PL" sz="2000" dirty="0" smtClean="0">
                <a:latin typeface="Lato"/>
                <a:cs typeface="Arial" panose="020B0604020202020204" pitchFamily="34" charset="0"/>
              </a:rPr>
              <a:t>Wydatki </a:t>
            </a:r>
            <a:r>
              <a:rPr lang="pl-PL" sz="2000" dirty="0">
                <a:latin typeface="Lato"/>
                <a:cs typeface="Arial" panose="020B0604020202020204" pitchFamily="34" charset="0"/>
              </a:rPr>
              <a:t>w ramach mechanizmu cross-</a:t>
            </a:r>
            <a:r>
              <a:rPr lang="pl-PL" sz="2000" dirty="0" err="1">
                <a:latin typeface="Lato"/>
                <a:cs typeface="Arial" panose="020B0604020202020204" pitchFamily="34" charset="0"/>
              </a:rPr>
              <a:t>financingu</a:t>
            </a:r>
            <a:endParaRPr lang="pl-PL" sz="2000" dirty="0" smtClean="0">
              <a:latin typeface="Lato"/>
              <a:cs typeface="Arial" panose="020B0604020202020204" pitchFamily="34" charset="0"/>
            </a:endParaRPr>
          </a:p>
        </p:txBody>
      </p:sp>
      <p:sp>
        <p:nvSpPr>
          <p:cNvPr id="11" name="pole tekstowe 10"/>
          <p:cNvSpPr txBox="1"/>
          <p:nvPr/>
        </p:nvSpPr>
        <p:spPr>
          <a:xfrm>
            <a:off x="7711067" y="6157136"/>
            <a:ext cx="1994233" cy="400110"/>
          </a:xfrm>
          <a:prstGeom prst="rect">
            <a:avLst/>
          </a:prstGeom>
          <a:noFill/>
        </p:spPr>
        <p:txBody>
          <a:bodyPr wrap="square" rtlCol="0">
            <a:spAutoFit/>
          </a:bodyPr>
          <a:lstStyle/>
          <a:p>
            <a:pPr algn="ctr"/>
            <a:r>
              <a:rPr lang="pl-PL" sz="2000" b="1" dirty="0" smtClean="0">
                <a:solidFill>
                  <a:srgbClr val="00B050"/>
                </a:solidFill>
                <a:latin typeface="Arial" panose="020B0604020202020204" pitchFamily="34" charset="0"/>
                <a:cs typeface="Arial" panose="020B0604020202020204" pitchFamily="34" charset="0"/>
              </a:rPr>
              <a:t>TAK</a:t>
            </a:r>
            <a:endParaRPr lang="pl-PL" sz="2000" b="1" dirty="0">
              <a:solidFill>
                <a:srgbClr val="00B050"/>
              </a:solidFill>
              <a:latin typeface="Arial" panose="020B0604020202020204" pitchFamily="34" charset="0"/>
              <a:cs typeface="Arial" panose="020B0604020202020204" pitchFamily="34" charset="0"/>
            </a:endParaRPr>
          </a:p>
        </p:txBody>
      </p:sp>
      <p:sp>
        <p:nvSpPr>
          <p:cNvPr id="12" name="pole tekstowe 11"/>
          <p:cNvSpPr txBox="1"/>
          <p:nvPr/>
        </p:nvSpPr>
        <p:spPr>
          <a:xfrm>
            <a:off x="5453149" y="2159344"/>
            <a:ext cx="6017191" cy="3600986"/>
          </a:xfrm>
          <a:prstGeom prst="rect">
            <a:avLst/>
          </a:prstGeom>
          <a:noFill/>
          <a:ln w="28575">
            <a:solidFill>
              <a:srgbClr val="FFD757"/>
            </a:solidFill>
          </a:ln>
        </p:spPr>
        <p:txBody>
          <a:bodyPr wrap="square" rtlCol="0">
            <a:spAutoFit/>
          </a:bodyPr>
          <a:lstStyle/>
          <a:p>
            <a:pPr marL="285750" indent="-285750">
              <a:buFont typeface="Arial" panose="020B0604020202020204" pitchFamily="34" charset="0"/>
              <a:buChar char="•"/>
            </a:pPr>
            <a:r>
              <a:rPr lang="pl-PL" sz="1900" dirty="0" smtClean="0">
                <a:latin typeface="Lato"/>
                <a:cs typeface="Arial" panose="020B0604020202020204" pitchFamily="34" charset="0"/>
              </a:rPr>
              <a:t>Wydatki związane z przygotowaniem projektu,</a:t>
            </a:r>
          </a:p>
          <a:p>
            <a:pPr marL="285750" indent="-285750">
              <a:buFont typeface="Arial" panose="020B0604020202020204" pitchFamily="34" charset="0"/>
              <a:buChar char="•"/>
            </a:pPr>
            <a:r>
              <a:rPr lang="pl-PL" sz="1900" dirty="0" smtClean="0">
                <a:latin typeface="Lato"/>
                <a:cs typeface="Arial" panose="020B0604020202020204" pitchFamily="34" charset="0"/>
              </a:rPr>
              <a:t>Wydatki na usługi dot. kosztów zarządzania                       i nadzoru nad projektem, np. inżynier kontraktu, nadzór, </a:t>
            </a:r>
          </a:p>
          <a:p>
            <a:pPr marL="285750" indent="-285750">
              <a:buFont typeface="Arial" panose="020B0604020202020204" pitchFamily="34" charset="0"/>
              <a:buChar char="•"/>
            </a:pPr>
            <a:r>
              <a:rPr lang="pl-PL" sz="1900" dirty="0" smtClean="0">
                <a:latin typeface="Lato"/>
                <a:cs typeface="Arial" panose="020B0604020202020204" pitchFamily="34" charset="0"/>
              </a:rPr>
              <a:t>Wydatki związane z pracami budowlanymi, instalacyjnymi i adaptacyjnymi,</a:t>
            </a:r>
          </a:p>
          <a:p>
            <a:pPr marL="285750" indent="-285750">
              <a:buFont typeface="Arial" panose="020B0604020202020204" pitchFamily="34" charset="0"/>
              <a:buChar char="•"/>
            </a:pPr>
            <a:r>
              <a:rPr lang="pl-PL" sz="1900" dirty="0" smtClean="0">
                <a:latin typeface="Lato"/>
                <a:cs typeface="Arial" panose="020B0604020202020204" pitchFamily="34" charset="0"/>
              </a:rPr>
              <a:t>Prace związane z zagospodarowaniem terenu w najbliższym otoczeniu – wydatki do kwoty 200 tys. zł.</a:t>
            </a:r>
          </a:p>
          <a:p>
            <a:pPr marL="285750" indent="-285750">
              <a:buFont typeface="Arial" panose="020B0604020202020204" pitchFamily="34" charset="0"/>
              <a:buChar char="•"/>
            </a:pPr>
            <a:r>
              <a:rPr lang="pl-PL" sz="1900" dirty="0" smtClean="0">
                <a:latin typeface="Lato"/>
                <a:cs typeface="Arial" panose="020B0604020202020204" pitchFamily="34" charset="0"/>
              </a:rPr>
              <a:t>Wydatki na informację i promocję,</a:t>
            </a:r>
          </a:p>
          <a:p>
            <a:pPr marL="285750" indent="-285750">
              <a:buFont typeface="Arial" panose="020B0604020202020204" pitchFamily="34" charset="0"/>
              <a:buChar char="•"/>
            </a:pPr>
            <a:r>
              <a:rPr lang="pl-PL" sz="1900" dirty="0" smtClean="0">
                <a:latin typeface="Lato"/>
                <a:cs typeface="Arial" panose="020B0604020202020204" pitchFamily="34" charset="0"/>
              </a:rPr>
              <a:t>Inne koszty bezpośrednie, których nie można zaklasyfikować do żadnej z powyższych kategorii </a:t>
            </a:r>
            <a:endParaRPr lang="pl-PL" sz="1900" dirty="0">
              <a:latin typeface="Lato"/>
              <a:cs typeface="Arial" panose="020B0604020202020204" pitchFamily="34" charset="0"/>
            </a:endParaRPr>
          </a:p>
        </p:txBody>
      </p:sp>
      <p:sp>
        <p:nvSpPr>
          <p:cNvPr id="13" name="pole tekstowe 12"/>
          <p:cNvSpPr txBox="1"/>
          <p:nvPr/>
        </p:nvSpPr>
        <p:spPr>
          <a:xfrm>
            <a:off x="2173727" y="6192355"/>
            <a:ext cx="1994233" cy="400110"/>
          </a:xfrm>
          <a:prstGeom prst="rect">
            <a:avLst/>
          </a:prstGeom>
          <a:noFill/>
        </p:spPr>
        <p:txBody>
          <a:bodyPr wrap="square" rtlCol="0">
            <a:spAutoFit/>
          </a:bodyPr>
          <a:lstStyle/>
          <a:p>
            <a:pPr algn="ctr"/>
            <a:r>
              <a:rPr lang="pl-PL" sz="2000" b="1" dirty="0" smtClean="0">
                <a:solidFill>
                  <a:srgbClr val="FF0000"/>
                </a:solidFill>
                <a:latin typeface="Arial" panose="020B0604020202020204" pitchFamily="34" charset="0"/>
                <a:cs typeface="Arial" panose="020B0604020202020204" pitchFamily="34" charset="0"/>
              </a:rPr>
              <a:t>NIE</a:t>
            </a:r>
            <a:endParaRPr lang="pl-PL" sz="2000" b="1" dirty="0">
              <a:solidFill>
                <a:srgbClr val="FF0000"/>
              </a:solidFill>
              <a:latin typeface="Arial" panose="020B0604020202020204" pitchFamily="34" charset="0"/>
              <a:cs typeface="Arial" panose="020B0604020202020204" pitchFamily="34" charset="0"/>
            </a:endParaRPr>
          </a:p>
        </p:txBody>
      </p:sp>
      <p:pic>
        <p:nvPicPr>
          <p:cNvPr id="2" name="Obraz 1"/>
          <p:cNvPicPr>
            <a:picLocks noChangeAspect="1"/>
          </p:cNvPicPr>
          <p:nvPr/>
        </p:nvPicPr>
        <p:blipFill>
          <a:blip r:embed="rId2"/>
          <a:stretch>
            <a:fillRect/>
          </a:stretch>
        </p:blipFill>
        <p:spPr>
          <a:xfrm>
            <a:off x="354872" y="558618"/>
            <a:ext cx="4973586" cy="731762"/>
          </a:xfrm>
          <a:prstGeom prst="rect">
            <a:avLst/>
          </a:prstGeom>
        </p:spPr>
      </p:pic>
    </p:spTree>
    <p:extLst>
      <p:ext uri="{BB962C8B-B14F-4D97-AF65-F5344CB8AC3E}">
        <p14:creationId xmlns:p14="http://schemas.microsoft.com/office/powerpoint/2010/main" val="30929389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pl-PL" dirty="0"/>
          </a:p>
        </p:txBody>
      </p:sp>
      <p:sp>
        <p:nvSpPr>
          <p:cNvPr id="6" name="Tytuł 1"/>
          <p:cNvSpPr txBox="1">
            <a:spLocks/>
          </p:cNvSpPr>
          <p:nvPr/>
        </p:nvSpPr>
        <p:spPr>
          <a:xfrm>
            <a:off x="609601" y="740327"/>
            <a:ext cx="4500282" cy="536918"/>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7" name="pole tekstowe 6"/>
          <p:cNvSpPr txBox="1"/>
          <p:nvPr/>
        </p:nvSpPr>
        <p:spPr>
          <a:xfrm>
            <a:off x="609601" y="1507030"/>
            <a:ext cx="6165272"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Kryterium: Kwalifikowalność wydatków – c.d.</a:t>
            </a:r>
            <a:endParaRPr lang="pl-PL" sz="2000" dirty="0">
              <a:latin typeface="Lato"/>
              <a:cs typeface="Arial" panose="020B0604020202020204" pitchFamily="34" charset="0"/>
            </a:endParaRPr>
          </a:p>
        </p:txBody>
      </p:sp>
      <p:sp>
        <p:nvSpPr>
          <p:cNvPr id="2" name="pole tekstowe 1"/>
          <p:cNvSpPr txBox="1"/>
          <p:nvPr/>
        </p:nvSpPr>
        <p:spPr>
          <a:xfrm>
            <a:off x="931025" y="2105129"/>
            <a:ext cx="10011400" cy="3477875"/>
          </a:xfrm>
          <a:prstGeom prst="rect">
            <a:avLst/>
          </a:prstGeom>
          <a:noFill/>
          <a:ln w="38100">
            <a:solidFill>
              <a:srgbClr val="FFD757"/>
            </a:solidFill>
          </a:ln>
        </p:spPr>
        <p:txBody>
          <a:bodyPr wrap="square" rtlCol="0">
            <a:spAutoFit/>
          </a:bodyPr>
          <a:lstStyle/>
          <a:p>
            <a:pPr marL="285750" indent="-285750">
              <a:buFont typeface="Wingdings" panose="05000000000000000000" pitchFamily="2" charset="2"/>
              <a:buChar char="ü"/>
            </a:pPr>
            <a:r>
              <a:rPr lang="pl-PL" sz="2000" dirty="0" smtClean="0">
                <a:latin typeface="Lato"/>
                <a:cs typeface="Arial" panose="020B0604020202020204" pitchFamily="34" charset="0"/>
              </a:rPr>
              <a:t>do wsparcia z funduszy </a:t>
            </a:r>
            <a:r>
              <a:rPr lang="pl-PL" sz="2000" u="sng" dirty="0" smtClean="0">
                <a:latin typeface="Lato"/>
                <a:cs typeface="Arial" panose="020B0604020202020204" pitchFamily="34" charset="0"/>
              </a:rPr>
              <a:t>nie mogą zostać wybrane operacje, które zostały fizycznie ukończone </a:t>
            </a:r>
            <a:r>
              <a:rPr lang="pl-PL" sz="2000" dirty="0" smtClean="0">
                <a:latin typeface="Lato"/>
                <a:cs typeface="Arial" panose="020B0604020202020204" pitchFamily="34" charset="0"/>
              </a:rPr>
              <a:t>lub w pełni zrealizowane przed złożeniem do instytucji zarządzającej/pośredniczącej wniosku o dofinansowanie. </a:t>
            </a:r>
          </a:p>
          <a:p>
            <a:endParaRPr lang="pl-PL" sz="2000" dirty="0" smtClean="0">
              <a:latin typeface="Lato"/>
              <a:cs typeface="Arial" panose="020B0604020202020204" pitchFamily="34" charset="0"/>
            </a:endParaRPr>
          </a:p>
          <a:p>
            <a:pPr marL="285750" indent="-285750">
              <a:buFont typeface="Wingdings" panose="05000000000000000000" pitchFamily="2" charset="2"/>
              <a:buChar char="ü"/>
            </a:pPr>
            <a:r>
              <a:rPr lang="pl-PL" sz="2000" dirty="0" smtClean="0">
                <a:latin typeface="Lato"/>
                <a:cs typeface="Arial" panose="020B0604020202020204" pitchFamily="34" charset="0"/>
              </a:rPr>
              <a:t>za </a:t>
            </a:r>
            <a:r>
              <a:rPr lang="pl-PL" sz="2000" dirty="0">
                <a:latin typeface="Lato"/>
                <a:cs typeface="Arial" panose="020B0604020202020204" pitchFamily="34" charset="0"/>
              </a:rPr>
              <a:t>niekwalifikowalne uznaje się </a:t>
            </a:r>
            <a:r>
              <a:rPr lang="pl-PL" sz="2000" u="sng" dirty="0">
                <a:latin typeface="Lato"/>
                <a:cs typeface="Arial" panose="020B0604020202020204" pitchFamily="34" charset="0"/>
              </a:rPr>
              <a:t>koszty pośrednie</a:t>
            </a:r>
            <a:r>
              <a:rPr lang="pl-PL" sz="2000" dirty="0">
                <a:latin typeface="Lato"/>
                <a:cs typeface="Arial" panose="020B0604020202020204" pitchFamily="34" charset="0"/>
              </a:rPr>
              <a:t>, do których należą m.in. opłaty czynszowe, opłaty za energię, ogrzewanie, sprzątanie, opłaty pocztowe, materiały biurowe, opłaty telekomunikacyjne, media oraz inne koszty </a:t>
            </a:r>
            <a:r>
              <a:rPr lang="pl-PL" sz="2000" dirty="0" smtClean="0">
                <a:latin typeface="Lato"/>
                <a:cs typeface="Arial" panose="020B0604020202020204" pitchFamily="34" charset="0"/>
              </a:rPr>
              <a:t>administracyjne</a:t>
            </a:r>
          </a:p>
          <a:p>
            <a:endParaRPr lang="pl-PL" sz="2000" dirty="0" smtClean="0">
              <a:latin typeface="Lato"/>
              <a:cs typeface="Arial" panose="020B0604020202020204" pitchFamily="34" charset="0"/>
            </a:endParaRPr>
          </a:p>
          <a:p>
            <a:pPr marL="285750" indent="-285750">
              <a:buFont typeface="Wingdings" panose="05000000000000000000" pitchFamily="2" charset="2"/>
              <a:buChar char="ü"/>
            </a:pPr>
            <a:r>
              <a:rPr lang="pl-PL" sz="2000" dirty="0" smtClean="0">
                <a:latin typeface="Lato"/>
                <a:cs typeface="Arial" panose="020B0604020202020204" pitchFamily="34" charset="0"/>
              </a:rPr>
              <a:t>dopuszczalne </a:t>
            </a:r>
            <a:r>
              <a:rPr lang="pl-PL" sz="2000" dirty="0">
                <a:latin typeface="Lato"/>
                <a:cs typeface="Arial" panose="020B0604020202020204" pitchFamily="34" charset="0"/>
              </a:rPr>
              <a:t>jest zlecenie </a:t>
            </a:r>
            <a:r>
              <a:rPr lang="pl-PL" sz="2000" u="sng" dirty="0">
                <a:latin typeface="Lato"/>
                <a:cs typeface="Arial" panose="020B0604020202020204" pitchFamily="34" charset="0"/>
              </a:rPr>
              <a:t>firmie zewnętrznej usługi w zakresie zarządzania projektem</a:t>
            </a:r>
            <a:r>
              <a:rPr lang="pl-PL" sz="2000" dirty="0">
                <a:latin typeface="Lato"/>
                <a:cs typeface="Arial" panose="020B0604020202020204" pitchFamily="34" charset="0"/>
              </a:rPr>
              <a:t>, gdy beneficjent nie dysponuje personelem (pracownikiem) do realizacji niniejszego zadania lub gdy wykaże uzasadnione potrzeby w tym zakresie</a:t>
            </a:r>
            <a:r>
              <a:rPr lang="pl-PL" sz="2000" dirty="0" smtClean="0">
                <a:latin typeface="Lato"/>
                <a:cs typeface="Arial" panose="020B0604020202020204" pitchFamily="34" charset="0"/>
              </a:rPr>
              <a:t>.</a:t>
            </a:r>
            <a:endParaRPr lang="pl-PL" sz="2000" dirty="0">
              <a:latin typeface="Lato"/>
              <a:cs typeface="Arial" panose="020B0604020202020204" pitchFamily="34" charset="0"/>
            </a:endParaRPr>
          </a:p>
        </p:txBody>
      </p:sp>
      <p:pic>
        <p:nvPicPr>
          <p:cNvPr id="3" name="Obraz 2"/>
          <p:cNvPicPr>
            <a:picLocks noChangeAspect="1"/>
          </p:cNvPicPr>
          <p:nvPr/>
        </p:nvPicPr>
        <p:blipFill>
          <a:blip r:embed="rId2"/>
          <a:stretch>
            <a:fillRect/>
          </a:stretch>
        </p:blipFill>
        <p:spPr>
          <a:xfrm>
            <a:off x="346699" y="659146"/>
            <a:ext cx="4973446" cy="618099"/>
          </a:xfrm>
          <a:prstGeom prst="rect">
            <a:avLst/>
          </a:prstGeom>
        </p:spPr>
      </p:pic>
    </p:spTree>
    <p:extLst>
      <p:ext uri="{BB962C8B-B14F-4D97-AF65-F5344CB8AC3E}">
        <p14:creationId xmlns:p14="http://schemas.microsoft.com/office/powerpoint/2010/main" val="16568764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pl-PL" dirty="0"/>
          </a:p>
        </p:txBody>
      </p:sp>
      <p:sp>
        <p:nvSpPr>
          <p:cNvPr id="6" name="Tytuł 1"/>
          <p:cNvSpPr txBox="1">
            <a:spLocks/>
          </p:cNvSpPr>
          <p:nvPr/>
        </p:nvSpPr>
        <p:spPr>
          <a:xfrm>
            <a:off x="232992" y="761885"/>
            <a:ext cx="4849906" cy="602085"/>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7" name="pole tekstowe 6"/>
          <p:cNvSpPr txBox="1"/>
          <p:nvPr/>
        </p:nvSpPr>
        <p:spPr>
          <a:xfrm>
            <a:off x="755822" y="1414059"/>
            <a:ext cx="7296912"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Kryterium: Okres realizacji projektu</a:t>
            </a:r>
            <a:endParaRPr lang="pl-PL" sz="2000" dirty="0">
              <a:latin typeface="Lato"/>
              <a:cs typeface="Arial" panose="020B0604020202020204" pitchFamily="34" charset="0"/>
            </a:endParaRPr>
          </a:p>
        </p:txBody>
      </p:sp>
      <p:sp>
        <p:nvSpPr>
          <p:cNvPr id="3" name="Elipsa 2"/>
          <p:cNvSpPr/>
          <p:nvPr/>
        </p:nvSpPr>
        <p:spPr>
          <a:xfrm>
            <a:off x="3169362" y="1856074"/>
            <a:ext cx="5418082" cy="4472446"/>
          </a:xfrm>
          <a:prstGeom prst="ellips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5"/>
          <p:cNvSpPr>
            <a:spLocks noChangeArrowheads="1"/>
          </p:cNvSpPr>
          <p:nvPr/>
        </p:nvSpPr>
        <p:spPr bwMode="auto">
          <a:xfrm>
            <a:off x="3457184" y="2516433"/>
            <a:ext cx="484243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pl-PL" altLang="pl-PL" sz="2000" dirty="0" smtClean="0">
              <a:latin typeface="Lato"/>
              <a:cs typeface="Arial" panose="020B0604020202020204" pitchFamily="34" charset="0"/>
            </a:endParaRPr>
          </a:p>
          <a:p>
            <a:pPr algn="ctr">
              <a:spcBef>
                <a:spcPct val="0"/>
              </a:spcBef>
              <a:buFontTx/>
              <a:buNone/>
            </a:pPr>
            <a:endParaRPr lang="pl-PL" altLang="pl-PL" sz="1600" dirty="0">
              <a:latin typeface="Lato"/>
              <a:cs typeface="Arial" panose="020B0604020202020204" pitchFamily="34" charset="0"/>
            </a:endParaRPr>
          </a:p>
          <a:p>
            <a:pPr algn="ctr">
              <a:spcBef>
                <a:spcPct val="0"/>
              </a:spcBef>
              <a:buFontTx/>
              <a:buNone/>
            </a:pPr>
            <a:r>
              <a:rPr lang="pl-PL" altLang="pl-PL" sz="2000" dirty="0" smtClean="0">
                <a:latin typeface="Lato"/>
                <a:cs typeface="Arial" panose="020B0604020202020204" pitchFamily="34" charset="0"/>
              </a:rPr>
              <a:t>Termin </a:t>
            </a:r>
            <a:r>
              <a:rPr lang="pl-PL" altLang="pl-PL" sz="2000" dirty="0">
                <a:latin typeface="Lato"/>
                <a:cs typeface="Arial" panose="020B0604020202020204" pitchFamily="34" charset="0"/>
              </a:rPr>
              <a:t>zakończenia projektu </a:t>
            </a:r>
            <a:r>
              <a:rPr lang="pl-PL" altLang="pl-PL" sz="2000" dirty="0" smtClean="0">
                <a:latin typeface="Lato"/>
                <a:cs typeface="Arial" panose="020B0604020202020204" pitchFamily="34" charset="0"/>
              </a:rPr>
              <a:t>                                i poszczególnych </a:t>
            </a:r>
            <a:r>
              <a:rPr lang="pl-PL" altLang="pl-PL" sz="2000" dirty="0">
                <a:latin typeface="Lato"/>
                <a:cs typeface="Arial" panose="020B0604020202020204" pitchFamily="34" charset="0"/>
              </a:rPr>
              <a:t>zadań nie powinien co do zasady przekraczać okresu </a:t>
            </a:r>
            <a:r>
              <a:rPr lang="pl-PL" altLang="pl-PL" sz="2000" b="1" dirty="0">
                <a:latin typeface="Lato"/>
                <a:cs typeface="Arial" panose="020B0604020202020204" pitchFamily="34" charset="0"/>
              </a:rPr>
              <a:t>48 miesięcy od daty podpisania umowy </a:t>
            </a:r>
            <a:r>
              <a:rPr lang="pl-PL" altLang="pl-PL" sz="2000" b="1" dirty="0" smtClean="0">
                <a:latin typeface="Lato"/>
                <a:cs typeface="Arial" panose="020B0604020202020204" pitchFamily="34" charset="0"/>
              </a:rPr>
              <a:t>                 o </a:t>
            </a:r>
            <a:r>
              <a:rPr lang="pl-PL" altLang="pl-PL" sz="2000" b="1" dirty="0">
                <a:latin typeface="Lato"/>
                <a:cs typeface="Arial" panose="020B0604020202020204" pitchFamily="34" charset="0"/>
              </a:rPr>
              <a:t>dofinansowanie </a:t>
            </a:r>
            <a:r>
              <a:rPr lang="pl-PL" altLang="pl-PL" sz="2000" dirty="0">
                <a:latin typeface="Lato"/>
                <a:cs typeface="Arial" panose="020B0604020202020204" pitchFamily="34" charset="0"/>
              </a:rPr>
              <a:t>(porozumienia/decyzji).</a:t>
            </a:r>
          </a:p>
        </p:txBody>
      </p:sp>
      <p:pic>
        <p:nvPicPr>
          <p:cNvPr id="2" name="Obraz 1"/>
          <p:cNvPicPr>
            <a:picLocks noChangeAspect="1"/>
          </p:cNvPicPr>
          <p:nvPr/>
        </p:nvPicPr>
        <p:blipFill>
          <a:blip r:embed="rId2"/>
          <a:stretch>
            <a:fillRect/>
          </a:stretch>
        </p:blipFill>
        <p:spPr>
          <a:xfrm>
            <a:off x="332745" y="709813"/>
            <a:ext cx="4380571" cy="549078"/>
          </a:xfrm>
          <a:prstGeom prst="rect">
            <a:avLst/>
          </a:prstGeom>
        </p:spPr>
      </p:pic>
    </p:spTree>
    <p:extLst>
      <p:ext uri="{BB962C8B-B14F-4D97-AF65-F5344CB8AC3E}">
        <p14:creationId xmlns:p14="http://schemas.microsoft.com/office/powerpoint/2010/main" val="32560624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665018"/>
            <a:ext cx="9307484" cy="473826"/>
          </a:xfrm>
        </p:spPr>
        <p:txBody>
          <a:bodyPr/>
          <a:lstStyle/>
          <a:p>
            <a:r>
              <a:rPr lang="pl-PL" sz="2400" b="1" dirty="0" smtClean="0">
                <a:latin typeface="Lato"/>
                <a:cs typeface="Arial" panose="020B0604020202020204" pitchFamily="34" charset="0"/>
              </a:rPr>
              <a:t>ZGODNOŚĆ PROJEKTU Z ZASADAMI POMOCY PUBLICZNEJ</a:t>
            </a:r>
            <a:br>
              <a:rPr lang="pl-PL" sz="2400" b="1" dirty="0" smtClean="0">
                <a:latin typeface="Lato"/>
                <a:cs typeface="Arial" panose="020B0604020202020204" pitchFamily="34" charset="0"/>
              </a:rPr>
            </a:br>
            <a:endParaRPr lang="pl-PL" sz="2400" b="1" dirty="0">
              <a:latin typeface="Lato"/>
            </a:endParaRPr>
          </a:p>
        </p:txBody>
      </p:sp>
      <p:sp>
        <p:nvSpPr>
          <p:cNvPr id="3" name="Symbol zastępczy zawartości 2"/>
          <p:cNvSpPr>
            <a:spLocks noGrp="1"/>
          </p:cNvSpPr>
          <p:nvPr>
            <p:ph idx="1"/>
          </p:nvPr>
        </p:nvSpPr>
        <p:spPr/>
        <p:txBody>
          <a:bodyPr/>
          <a:lstStyle/>
          <a:p>
            <a:pPr>
              <a:spcBef>
                <a:spcPts val="600"/>
              </a:spcBef>
            </a:pPr>
            <a:r>
              <a:rPr lang="pl-PL" sz="2000" dirty="0">
                <a:latin typeface="Lato"/>
              </a:rPr>
              <a:t>Rozporządzenie Ministra Infrastruktury i Rozwoju z dnia 3 września 2015 r. w sprawie udzielania regionalnej pomocy inwestycyjnej w ramach regionalnych programów operacyjnych na lata 2014-2020 (Dz. U. 2015, poz. 1416);</a:t>
            </a:r>
          </a:p>
          <a:p>
            <a:pPr>
              <a:spcBef>
                <a:spcPts val="600"/>
              </a:spcBef>
            </a:pPr>
            <a:r>
              <a:rPr lang="pl-PL" sz="2000" dirty="0">
                <a:latin typeface="Lato"/>
              </a:rPr>
              <a:t>Rozporządzenie Ministra Infrastruktury i Rozwoju z dnia 19 marca 2015 r. w sprawie udzielania pomocy de </a:t>
            </a:r>
            <a:r>
              <a:rPr lang="pl-PL" sz="2000" dirty="0" err="1">
                <a:latin typeface="Lato"/>
              </a:rPr>
              <a:t>minimis</a:t>
            </a:r>
            <a:r>
              <a:rPr lang="pl-PL" sz="2000" dirty="0">
                <a:latin typeface="Lato"/>
              </a:rPr>
              <a:t> w ramach regionalnych programów operacyjnych na lata 2014-2020 (Dz. U. 2015 poz. 488).</a:t>
            </a:r>
          </a:p>
          <a:p>
            <a:pPr>
              <a:spcBef>
                <a:spcPts val="600"/>
              </a:spcBef>
            </a:pPr>
            <a:r>
              <a:rPr lang="pl-PL" sz="2000" dirty="0">
                <a:latin typeface="Lato"/>
              </a:rPr>
              <a:t>Rozporządzenie Ministra Infrastruktury I Rozwoju z 28 sierpnia 2015 r. w sprawie pomocy inwestycyjnej na kulturę i zachowanie dziedzictwa kulturowego w ramach regionalnych programów operacyjnych na lata 2014-2020 Dz.U. 2015 poz. 1364)</a:t>
            </a:r>
          </a:p>
          <a:p>
            <a:endParaRPr lang="pl-PL" dirty="0"/>
          </a:p>
        </p:txBody>
      </p:sp>
      <p:pic>
        <p:nvPicPr>
          <p:cNvPr id="4" name="Obraz 3"/>
          <p:cNvPicPr>
            <a:picLocks noChangeAspect="1"/>
          </p:cNvPicPr>
          <p:nvPr/>
        </p:nvPicPr>
        <p:blipFill>
          <a:blip r:embed="rId2"/>
          <a:stretch>
            <a:fillRect/>
          </a:stretch>
        </p:blipFill>
        <p:spPr>
          <a:xfrm>
            <a:off x="346698" y="659147"/>
            <a:ext cx="9570385" cy="479698"/>
          </a:xfrm>
          <a:prstGeom prst="rect">
            <a:avLst/>
          </a:prstGeom>
        </p:spPr>
      </p:pic>
    </p:spTree>
    <p:extLst>
      <p:ext uri="{BB962C8B-B14F-4D97-AF65-F5344CB8AC3E}">
        <p14:creationId xmlns:p14="http://schemas.microsoft.com/office/powerpoint/2010/main" val="15825621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599" y="712694"/>
            <a:ext cx="5982393" cy="704944"/>
          </a:xfrm>
        </p:spPr>
        <p:txBody>
          <a:bodyPr/>
          <a:lstStyle/>
          <a:p>
            <a:r>
              <a:rPr lang="pl-PL" sz="2400" b="1" dirty="0" smtClean="0">
                <a:latin typeface="Lato"/>
              </a:rPr>
              <a:t>REGIONALNA POMOC INWESTYCYJNA</a:t>
            </a:r>
            <a:endParaRPr lang="pl-PL" sz="2400" b="1" dirty="0"/>
          </a:p>
        </p:txBody>
      </p:sp>
      <p:sp>
        <p:nvSpPr>
          <p:cNvPr id="3" name="Symbol zastępczy zawartości 2"/>
          <p:cNvSpPr>
            <a:spLocks noGrp="1"/>
          </p:cNvSpPr>
          <p:nvPr>
            <p:ph idx="1"/>
          </p:nvPr>
        </p:nvSpPr>
        <p:spPr/>
        <p:txBody>
          <a:bodyPr/>
          <a:lstStyle/>
          <a:p>
            <a:pPr marL="0" indent="0">
              <a:spcBef>
                <a:spcPts val="600"/>
              </a:spcBef>
              <a:buNone/>
            </a:pPr>
            <a:r>
              <a:rPr lang="pl-PL" sz="2000" dirty="0" smtClean="0">
                <a:latin typeface="Lato"/>
              </a:rPr>
              <a:t>Regionalna </a:t>
            </a:r>
            <a:r>
              <a:rPr lang="pl-PL" sz="2000" dirty="0">
                <a:latin typeface="Lato"/>
              </a:rPr>
              <a:t>pomoc </a:t>
            </a:r>
            <a:r>
              <a:rPr lang="pl-PL" sz="2000" dirty="0" smtClean="0">
                <a:latin typeface="Lato"/>
              </a:rPr>
              <a:t>inwestycyjna </a:t>
            </a:r>
            <a:r>
              <a:rPr lang="pl-PL" sz="2000" dirty="0">
                <a:latin typeface="Lato"/>
              </a:rPr>
              <a:t>oznacza pomoc regionalną przyznawaną na inwestycję początkową lub inwestycję początkową na rzecz nowej działalności </a:t>
            </a:r>
            <a:r>
              <a:rPr lang="pl-PL" sz="2000" dirty="0" smtClean="0">
                <a:latin typeface="Lato"/>
              </a:rPr>
              <a:t>gospodarczej.(art. 14 GBER).</a:t>
            </a:r>
          </a:p>
          <a:p>
            <a:pPr marL="0" indent="0">
              <a:spcBef>
                <a:spcPts val="600"/>
              </a:spcBef>
              <a:spcAft>
                <a:spcPts val="600"/>
              </a:spcAft>
              <a:buNone/>
            </a:pPr>
            <a:r>
              <a:rPr lang="pl-PL" sz="2000" dirty="0" smtClean="0">
                <a:latin typeface="Lato"/>
              </a:rPr>
              <a:t>Intensywność </a:t>
            </a:r>
            <a:r>
              <a:rPr lang="pl-PL" sz="2000" dirty="0">
                <a:latin typeface="Lato"/>
              </a:rPr>
              <a:t>pomocy wyrażona jako ekwiwalent dotacji brutto nie przekracza maksymalnej intensywności pomocy określonej w </a:t>
            </a:r>
            <a:r>
              <a:rPr lang="pl-PL" sz="2000" b="1" dirty="0">
                <a:latin typeface="Lato"/>
              </a:rPr>
              <a:t>mapie pomocy regionalnej </a:t>
            </a:r>
            <a:r>
              <a:rPr lang="pl-PL" sz="2000" dirty="0">
                <a:latin typeface="Lato"/>
              </a:rPr>
              <a:t>i obowiązującej w dniu przyznania pomocy na danym </a:t>
            </a:r>
            <a:r>
              <a:rPr lang="pl-PL" sz="2000" dirty="0" smtClean="0">
                <a:latin typeface="Lato"/>
              </a:rPr>
              <a:t>obszarze – dla woj. śląskiego – </a:t>
            </a:r>
            <a:r>
              <a:rPr lang="pl-PL" sz="2000" dirty="0">
                <a:latin typeface="Lato"/>
              </a:rPr>
              <a:t>25% (+10% </a:t>
            </a:r>
            <a:r>
              <a:rPr lang="pl-PL" sz="2000" dirty="0" smtClean="0">
                <a:latin typeface="Lato"/>
              </a:rPr>
              <a:t>średnie przedsiębiorstwa; +20% mikro </a:t>
            </a:r>
            <a:r>
              <a:rPr lang="pl-PL" sz="2000" dirty="0">
                <a:latin typeface="Lato"/>
              </a:rPr>
              <a:t>i małe </a:t>
            </a:r>
            <a:r>
              <a:rPr lang="pl-PL" sz="2000" dirty="0" smtClean="0">
                <a:latin typeface="Lato"/>
              </a:rPr>
              <a:t>przedsiębiorstwa).</a:t>
            </a:r>
            <a:endParaRPr lang="pl-PL" sz="2000" dirty="0" smtClean="0">
              <a:latin typeface="Lato"/>
              <a:ea typeface="Calibri" panose="020F0502020204030204" pitchFamily="34" charset="0"/>
              <a:cs typeface="Times New Roman" panose="02020603050405020304" pitchFamily="18" charset="0"/>
            </a:endParaRPr>
          </a:p>
          <a:p>
            <a:pPr marL="0" indent="0">
              <a:lnSpc>
                <a:spcPct val="107000"/>
              </a:lnSpc>
              <a:spcBef>
                <a:spcPts val="600"/>
              </a:spcBef>
              <a:spcAft>
                <a:spcPts val="600"/>
              </a:spcAft>
              <a:buNone/>
            </a:pPr>
            <a:r>
              <a:rPr lang="pl-PL" sz="2000" dirty="0" smtClean="0">
                <a:latin typeface="Lato"/>
                <a:ea typeface="Calibri" panose="020F0502020204030204" pitchFamily="34" charset="0"/>
                <a:cs typeface="Times New Roman" panose="02020603050405020304" pitchFamily="18" charset="0"/>
              </a:rPr>
              <a:t>Beneficjent </a:t>
            </a:r>
            <a:r>
              <a:rPr lang="pl-PL" sz="2000" dirty="0">
                <a:latin typeface="Lato"/>
                <a:ea typeface="Calibri" panose="020F0502020204030204" pitchFamily="34" charset="0"/>
                <a:cs typeface="Times New Roman" panose="02020603050405020304" pitchFamily="18" charset="0"/>
              </a:rPr>
              <a:t>pomocy musi wnieść wkład finansowy w wysokości co najmniej 25 % kosztów kwalifikowalnych, pochodzący ze środków własnych lub zewnętrznych źródeł finansowania, </a:t>
            </a:r>
            <a:r>
              <a:rPr lang="pl-PL" sz="2000" dirty="0" smtClean="0">
                <a:latin typeface="Lato"/>
                <a:ea typeface="Calibri" panose="020F0502020204030204" pitchFamily="34" charset="0"/>
                <a:cs typeface="Times New Roman" panose="02020603050405020304" pitchFamily="18" charset="0"/>
              </a:rPr>
              <a:t>               w </a:t>
            </a:r>
            <a:r>
              <a:rPr lang="pl-PL" sz="2000" dirty="0">
                <a:latin typeface="Lato"/>
                <a:ea typeface="Calibri" panose="020F0502020204030204" pitchFamily="34" charset="0"/>
                <a:cs typeface="Times New Roman" panose="02020603050405020304" pitchFamily="18" charset="0"/>
              </a:rPr>
              <a:t>postaci wolnej od wszelkiego publicznego wsparcia </a:t>
            </a:r>
            <a:r>
              <a:rPr lang="pl-PL" sz="2000" dirty="0" smtClean="0">
                <a:latin typeface="Lato"/>
                <a:ea typeface="Calibri" panose="020F0502020204030204" pitchFamily="34" charset="0"/>
                <a:cs typeface="Times New Roman" panose="02020603050405020304" pitchFamily="18" charset="0"/>
              </a:rPr>
              <a:t>finansowego.</a:t>
            </a:r>
            <a:endParaRPr lang="pl-PL" sz="2000" dirty="0" smtClean="0">
              <a:latin typeface="Lato"/>
            </a:endParaRPr>
          </a:p>
          <a:p>
            <a:pPr marL="0" indent="0">
              <a:spcBef>
                <a:spcPts val="600"/>
              </a:spcBef>
              <a:buNone/>
            </a:pPr>
            <a:r>
              <a:rPr lang="pl-PL" sz="2000" dirty="0" smtClean="0">
                <a:latin typeface="Lato"/>
              </a:rPr>
              <a:t>Pomoc musi wywoływać efekt zachęty czyli może </a:t>
            </a:r>
            <a:r>
              <a:rPr lang="pl-PL" sz="2000" dirty="0">
                <a:latin typeface="Lato"/>
              </a:rPr>
              <a:t>zostać udzielona, </a:t>
            </a:r>
            <a:r>
              <a:rPr lang="pl-PL" sz="2000" dirty="0" smtClean="0">
                <a:latin typeface="Lato"/>
              </a:rPr>
              <a:t>na pisemny </a:t>
            </a:r>
            <a:r>
              <a:rPr lang="pl-PL" sz="2000" dirty="0">
                <a:latin typeface="Lato"/>
              </a:rPr>
              <a:t>wniosek </a:t>
            </a:r>
            <a:r>
              <a:rPr lang="pl-PL" sz="2000" dirty="0" smtClean="0">
                <a:latin typeface="Lato"/>
              </a:rPr>
              <a:t>                   o </a:t>
            </a:r>
            <a:r>
              <a:rPr lang="pl-PL" sz="2000" dirty="0">
                <a:latin typeface="Lato"/>
              </a:rPr>
              <a:t>przyznanie pomocy </a:t>
            </a:r>
            <a:r>
              <a:rPr lang="pl-PL" sz="2000" dirty="0" smtClean="0">
                <a:latin typeface="Lato"/>
              </a:rPr>
              <a:t>złożony przed </a:t>
            </a:r>
            <a:r>
              <a:rPr lang="pl-PL" sz="2000" dirty="0">
                <a:latin typeface="Lato"/>
              </a:rPr>
              <a:t>rozpoczęciem prac nad projektem lub rozpoczęciem </a:t>
            </a:r>
            <a:r>
              <a:rPr lang="pl-PL" sz="2000" dirty="0" smtClean="0">
                <a:latin typeface="Lato"/>
              </a:rPr>
              <a:t>działalności.</a:t>
            </a:r>
          </a:p>
          <a:p>
            <a:pPr marL="0" indent="0">
              <a:spcBef>
                <a:spcPts val="600"/>
              </a:spcBef>
              <a:buNone/>
            </a:pPr>
            <a:endParaRPr lang="pl-PL" sz="2000" dirty="0" smtClean="0">
              <a:latin typeface="Lato"/>
            </a:endParaRPr>
          </a:p>
        </p:txBody>
      </p:sp>
      <p:pic>
        <p:nvPicPr>
          <p:cNvPr id="4" name="Obraz 3"/>
          <p:cNvPicPr>
            <a:picLocks noChangeAspect="1"/>
          </p:cNvPicPr>
          <p:nvPr/>
        </p:nvPicPr>
        <p:blipFill>
          <a:blip r:embed="rId2"/>
          <a:stretch>
            <a:fillRect/>
          </a:stretch>
        </p:blipFill>
        <p:spPr>
          <a:xfrm>
            <a:off x="349824" y="669800"/>
            <a:ext cx="6643407" cy="624448"/>
          </a:xfrm>
          <a:prstGeom prst="rect">
            <a:avLst/>
          </a:prstGeom>
        </p:spPr>
      </p:pic>
    </p:spTree>
    <p:extLst>
      <p:ext uri="{BB962C8B-B14F-4D97-AF65-F5344CB8AC3E}">
        <p14:creationId xmlns:p14="http://schemas.microsoft.com/office/powerpoint/2010/main" val="17985370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847724"/>
            <a:ext cx="3552825" cy="569913"/>
          </a:xfrm>
        </p:spPr>
        <p:txBody>
          <a:bodyPr/>
          <a:lstStyle/>
          <a:p>
            <a:r>
              <a:rPr lang="pl-PL" sz="2800" b="1" dirty="0" smtClean="0"/>
              <a:t>POMOC DE MINIMIS </a:t>
            </a:r>
            <a:endParaRPr lang="pl-PL" sz="2800" b="1" dirty="0"/>
          </a:p>
        </p:txBody>
      </p:sp>
      <p:sp>
        <p:nvSpPr>
          <p:cNvPr id="3" name="Symbol zastępczy zawartości 2"/>
          <p:cNvSpPr>
            <a:spLocks noGrp="1"/>
          </p:cNvSpPr>
          <p:nvPr>
            <p:ph idx="1"/>
          </p:nvPr>
        </p:nvSpPr>
        <p:spPr>
          <a:xfrm>
            <a:off x="609600" y="1885950"/>
            <a:ext cx="10972800" cy="4240214"/>
          </a:xfrm>
        </p:spPr>
        <p:txBody>
          <a:bodyPr/>
          <a:lstStyle/>
          <a:p>
            <a:pPr>
              <a:spcBef>
                <a:spcPts val="600"/>
              </a:spcBef>
            </a:pPr>
            <a:r>
              <a:rPr lang="pl-PL" sz="2000" dirty="0" smtClean="0">
                <a:latin typeface="Lato"/>
              </a:rPr>
              <a:t>Limit 200 000 EUR w okresie trzech lat podatkowych na jedno przedsiębiorstwo</a:t>
            </a:r>
            <a:endParaRPr lang="pl-PL" sz="2000" dirty="0">
              <a:latin typeface="Lato"/>
            </a:endParaRPr>
          </a:p>
          <a:p>
            <a:pPr>
              <a:spcBef>
                <a:spcPts val="600"/>
              </a:spcBef>
            </a:pPr>
            <a:r>
              <a:rPr lang="pl-PL" sz="2000" dirty="0" smtClean="0">
                <a:latin typeface="Lato"/>
              </a:rPr>
              <a:t>Przez jedno przedsiębiorstwo rozumie się łącznie wszystkie podmioty powiązane w sposób określony w art.2 ust.2 rozporządzenia 1407/2013</a:t>
            </a:r>
            <a:endParaRPr lang="pl-PL" sz="2000" dirty="0">
              <a:latin typeface="Lato"/>
            </a:endParaRPr>
          </a:p>
          <a:p>
            <a:pPr>
              <a:spcBef>
                <a:spcPts val="600"/>
              </a:spcBef>
            </a:pPr>
            <a:r>
              <a:rPr lang="pl-PL" sz="2000" dirty="0" smtClean="0">
                <a:latin typeface="Lato"/>
              </a:rPr>
              <a:t>W świetle najnowszej interpretacji UOKiK(DDO-52-736(2</a:t>
            </a:r>
            <a:r>
              <a:rPr lang="pl-PL" sz="2000" dirty="0">
                <a:latin typeface="Lato"/>
              </a:rPr>
              <a:t>)/16/</a:t>
            </a:r>
            <a:r>
              <a:rPr lang="pl-PL" sz="2000" dirty="0" err="1">
                <a:latin typeface="Lato"/>
              </a:rPr>
              <a:t>Ako</a:t>
            </a:r>
            <a:r>
              <a:rPr lang="pl-PL" sz="2000" dirty="0" smtClean="0">
                <a:latin typeface="Lato"/>
              </a:rPr>
              <a:t>), gmina, w zakresie prowadzonej przez siebie działalności gospodarczej i poszczególne należące do niej jednostki gospodarcze (np. spółki działające na podstawie prawa handlowego) dysponują odrębnym limitem pomocy de </a:t>
            </a:r>
            <a:r>
              <a:rPr lang="pl-PL" sz="2000" dirty="0" err="1" smtClean="0">
                <a:latin typeface="Lato"/>
              </a:rPr>
              <a:t>minimis</a:t>
            </a:r>
            <a:r>
              <a:rPr lang="pl-PL" sz="2000" dirty="0" smtClean="0">
                <a:latin typeface="Lato"/>
              </a:rPr>
              <a:t>.</a:t>
            </a:r>
            <a:endParaRPr lang="pl-PL" sz="2000" dirty="0">
              <a:latin typeface="Lato"/>
            </a:endParaRPr>
          </a:p>
        </p:txBody>
      </p:sp>
      <p:pic>
        <p:nvPicPr>
          <p:cNvPr id="4" name="Obraz 3"/>
          <p:cNvPicPr>
            <a:picLocks noChangeAspect="1"/>
          </p:cNvPicPr>
          <p:nvPr/>
        </p:nvPicPr>
        <p:blipFill>
          <a:blip r:embed="rId2"/>
          <a:stretch>
            <a:fillRect/>
          </a:stretch>
        </p:blipFill>
        <p:spPr>
          <a:xfrm>
            <a:off x="385507" y="847724"/>
            <a:ext cx="3776918" cy="457240"/>
          </a:xfrm>
          <a:prstGeom prst="rect">
            <a:avLst/>
          </a:prstGeom>
        </p:spPr>
      </p:pic>
    </p:spTree>
    <p:extLst>
      <p:ext uri="{BB962C8B-B14F-4D97-AF65-F5344CB8AC3E}">
        <p14:creationId xmlns:p14="http://schemas.microsoft.com/office/powerpoint/2010/main" val="28388419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3048" y="989556"/>
            <a:ext cx="5597425" cy="523360"/>
          </a:xfrm>
        </p:spPr>
        <p:txBody>
          <a:bodyPr>
            <a:normAutofit fontScale="90000"/>
          </a:bodyPr>
          <a:lstStyle/>
          <a:p>
            <a:r>
              <a:rPr lang="pl-PL" sz="3100" b="1" dirty="0" smtClean="0">
                <a:latin typeface="Novecento Wide Book"/>
                <a:cs typeface="Arial" panose="020B0604020202020204" pitchFamily="34" charset="0"/>
              </a:rPr>
              <a:t>TYPY BENEFICJENTÓW</a:t>
            </a:r>
            <a:r>
              <a:rPr lang="pl-PL" sz="3100" b="1" dirty="0" smtClean="0">
                <a:latin typeface="Wide Book"/>
                <a:cs typeface="Microsoft Sans Serif" panose="020B0604020202020204" pitchFamily="34" charset="0"/>
              </a:rPr>
              <a:t/>
            </a:r>
            <a:br>
              <a:rPr lang="pl-PL" sz="3100" b="1" dirty="0" smtClean="0">
                <a:latin typeface="Wide Book"/>
                <a:cs typeface="Microsoft Sans Serif" panose="020B0604020202020204" pitchFamily="34" charset="0"/>
              </a:rPr>
            </a:br>
            <a:endParaRPr lang="pl-PL" sz="3100" b="1" dirty="0">
              <a:latin typeface="Wide Book"/>
              <a:cs typeface="Microsoft Sans Serif" panose="020B0604020202020204" pitchFamily="34" charset="0"/>
            </a:endParaRPr>
          </a:p>
        </p:txBody>
      </p:sp>
      <p:sp>
        <p:nvSpPr>
          <p:cNvPr id="5" name="Symbol zastępczy zawartości 2"/>
          <p:cNvSpPr txBox="1">
            <a:spLocks/>
          </p:cNvSpPr>
          <p:nvPr/>
        </p:nvSpPr>
        <p:spPr>
          <a:xfrm>
            <a:off x="875778" y="1375773"/>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endParaRPr lang="pl-PL" sz="2000" b="1" dirty="0">
              <a:latin typeface="Microsoft Sans Serif" panose="020B0604020202020204" pitchFamily="34" charset="0"/>
              <a:cs typeface="Microsoft Sans Serif" panose="020B0604020202020204" pitchFamily="34" charset="0"/>
            </a:endParaRPr>
          </a:p>
        </p:txBody>
      </p:sp>
      <p:sp>
        <p:nvSpPr>
          <p:cNvPr id="4" name="pole tekstowe 3"/>
          <p:cNvSpPr txBox="1"/>
          <p:nvPr/>
        </p:nvSpPr>
        <p:spPr>
          <a:xfrm>
            <a:off x="875778" y="1886283"/>
            <a:ext cx="10177703" cy="3785652"/>
          </a:xfrm>
          <a:prstGeom prst="rect">
            <a:avLst/>
          </a:prstGeom>
          <a:noFill/>
        </p:spPr>
        <p:txBody>
          <a:bodyPr wrap="square" rtlCol="0">
            <a:spAutoFit/>
          </a:bodyPr>
          <a:lstStyle/>
          <a:p>
            <a:endParaRPr lang="pl-PL" sz="2000" dirty="0"/>
          </a:p>
          <a:p>
            <a:r>
              <a:rPr lang="pl-PL" sz="2000" dirty="0" smtClean="0">
                <a:latin typeface="Lato"/>
                <a:cs typeface="Arial" panose="020B0604020202020204" pitchFamily="34" charset="0"/>
              </a:rPr>
              <a:t>1</a:t>
            </a:r>
            <a:r>
              <a:rPr lang="pl-PL" sz="2000" dirty="0" smtClean="0">
                <a:latin typeface="Lato"/>
              </a:rPr>
              <a:t>. </a:t>
            </a:r>
            <a:r>
              <a:rPr lang="pl-PL" sz="2000" dirty="0" smtClean="0">
                <a:latin typeface="Lato"/>
                <a:cs typeface="Arial" panose="020B0604020202020204" pitchFamily="34" charset="0"/>
              </a:rPr>
              <a:t>Jednostki </a:t>
            </a:r>
            <a:r>
              <a:rPr lang="pl-PL" sz="2000" dirty="0">
                <a:latin typeface="Lato"/>
                <a:cs typeface="Arial" panose="020B0604020202020204" pitchFamily="34" charset="0"/>
              </a:rPr>
              <a:t>samorządu terytorialnego, ich związki i stowarzyszenia; </a:t>
            </a:r>
          </a:p>
          <a:p>
            <a:r>
              <a:rPr lang="pl-PL" sz="2000" dirty="0">
                <a:latin typeface="Lato"/>
                <a:cs typeface="Arial" panose="020B0604020202020204" pitchFamily="34" charset="0"/>
              </a:rPr>
              <a:t>2. Podmioty, w których większość udziałów lub akcji posiadają </a:t>
            </a:r>
            <a:r>
              <a:rPr lang="pl-PL" sz="2000" dirty="0" smtClean="0">
                <a:latin typeface="Lato"/>
                <a:cs typeface="Arial" panose="020B0604020202020204" pitchFamily="34" charset="0"/>
              </a:rPr>
              <a:t>jednostki </a:t>
            </a:r>
          </a:p>
          <a:p>
            <a:r>
              <a:rPr lang="pl-PL" sz="2000" dirty="0">
                <a:latin typeface="Lato"/>
                <a:cs typeface="Arial" panose="020B0604020202020204" pitchFamily="34" charset="0"/>
              </a:rPr>
              <a:t> </a:t>
            </a:r>
            <a:r>
              <a:rPr lang="pl-PL" sz="2000" dirty="0" smtClean="0">
                <a:latin typeface="Lato"/>
                <a:cs typeface="Arial" panose="020B0604020202020204" pitchFamily="34" charset="0"/>
              </a:rPr>
              <a:t>   samorządu terytorialnego lub </a:t>
            </a:r>
            <a:r>
              <a:rPr lang="pl-PL" sz="2000" dirty="0">
                <a:latin typeface="Lato"/>
                <a:cs typeface="Arial" panose="020B0604020202020204" pitchFamily="34" charset="0"/>
              </a:rPr>
              <a:t>ich związki i stowarzyszenia; </a:t>
            </a:r>
          </a:p>
          <a:p>
            <a:r>
              <a:rPr lang="pl-PL" sz="2000" dirty="0">
                <a:latin typeface="Lato"/>
                <a:cs typeface="Arial" panose="020B0604020202020204" pitchFamily="34" charset="0"/>
              </a:rPr>
              <a:t>3. Instytucje kultury; </a:t>
            </a:r>
          </a:p>
          <a:p>
            <a:r>
              <a:rPr lang="pl-PL" sz="2000" dirty="0">
                <a:latin typeface="Lato"/>
                <a:cs typeface="Arial" panose="020B0604020202020204" pitchFamily="34" charset="0"/>
              </a:rPr>
              <a:t>4. Organizacje pozarządowe; </a:t>
            </a:r>
          </a:p>
          <a:p>
            <a:r>
              <a:rPr lang="pl-PL" sz="2000" dirty="0">
                <a:latin typeface="Lato"/>
                <a:cs typeface="Arial" panose="020B0604020202020204" pitchFamily="34" charset="0"/>
              </a:rPr>
              <a:t>5. Kościoły i związki wyznaniowe oraz osoby prawne kościołów </a:t>
            </a:r>
            <a:r>
              <a:rPr lang="pl-PL" sz="2000" dirty="0" smtClean="0">
                <a:latin typeface="Lato"/>
                <a:cs typeface="Arial" panose="020B0604020202020204" pitchFamily="34" charset="0"/>
              </a:rPr>
              <a:t>i </a:t>
            </a:r>
            <a:r>
              <a:rPr lang="pl-PL" sz="2000" dirty="0">
                <a:latin typeface="Lato"/>
                <a:cs typeface="Arial" panose="020B0604020202020204" pitchFamily="34" charset="0"/>
              </a:rPr>
              <a:t>związków </a:t>
            </a:r>
            <a:endParaRPr lang="pl-PL" sz="2000" dirty="0" smtClean="0">
              <a:latin typeface="Lato"/>
              <a:cs typeface="Arial" panose="020B0604020202020204" pitchFamily="34" charset="0"/>
            </a:endParaRPr>
          </a:p>
          <a:p>
            <a:r>
              <a:rPr lang="pl-PL" sz="2000" dirty="0">
                <a:latin typeface="Lato"/>
                <a:cs typeface="Arial" panose="020B0604020202020204" pitchFamily="34" charset="0"/>
              </a:rPr>
              <a:t> </a:t>
            </a:r>
            <a:r>
              <a:rPr lang="pl-PL" sz="2000" dirty="0" smtClean="0">
                <a:latin typeface="Lato"/>
                <a:cs typeface="Arial" panose="020B0604020202020204" pitchFamily="34" charset="0"/>
              </a:rPr>
              <a:t>   wyznaniowych</a:t>
            </a:r>
            <a:r>
              <a:rPr lang="pl-PL" sz="2000" dirty="0">
                <a:latin typeface="Lato"/>
                <a:cs typeface="Arial" panose="020B0604020202020204" pitchFamily="34" charset="0"/>
              </a:rPr>
              <a:t>; </a:t>
            </a:r>
          </a:p>
          <a:p>
            <a:r>
              <a:rPr lang="pl-PL" sz="2000" dirty="0">
                <a:latin typeface="Lato"/>
                <a:cs typeface="Arial" panose="020B0604020202020204" pitchFamily="34" charset="0"/>
              </a:rPr>
              <a:t>6. Inne państwowe lub samorządowe osoby prawne utworzone </a:t>
            </a:r>
            <a:r>
              <a:rPr lang="pl-PL" sz="2000" dirty="0" smtClean="0">
                <a:latin typeface="Lato"/>
                <a:cs typeface="Arial" panose="020B0604020202020204" pitchFamily="34" charset="0"/>
              </a:rPr>
              <a:t>na podstawie </a:t>
            </a:r>
          </a:p>
          <a:p>
            <a:r>
              <a:rPr lang="pl-PL" sz="2000" dirty="0">
                <a:latin typeface="Lato"/>
                <a:cs typeface="Arial" panose="020B0604020202020204" pitchFamily="34" charset="0"/>
              </a:rPr>
              <a:t> </a:t>
            </a:r>
            <a:r>
              <a:rPr lang="pl-PL" sz="2000" dirty="0" smtClean="0">
                <a:latin typeface="Lato"/>
                <a:cs typeface="Arial" panose="020B0604020202020204" pitchFamily="34" charset="0"/>
              </a:rPr>
              <a:t>   odrębnych </a:t>
            </a:r>
            <a:r>
              <a:rPr lang="pl-PL" sz="2000" dirty="0">
                <a:latin typeface="Lato"/>
                <a:cs typeface="Arial" panose="020B0604020202020204" pitchFamily="34" charset="0"/>
              </a:rPr>
              <a:t>ustaw </a:t>
            </a:r>
            <a:r>
              <a:rPr lang="pl-PL" sz="2000" dirty="0" smtClean="0">
                <a:latin typeface="Lato"/>
                <a:cs typeface="Arial" panose="020B0604020202020204" pitchFamily="34" charset="0"/>
              </a:rPr>
              <a:t> w </a:t>
            </a:r>
            <a:r>
              <a:rPr lang="pl-PL" sz="2000" dirty="0">
                <a:latin typeface="Lato"/>
                <a:cs typeface="Arial" panose="020B0604020202020204" pitchFamily="34" charset="0"/>
              </a:rPr>
              <a:t>celu wykonywania zadań publicznych</a:t>
            </a:r>
            <a:r>
              <a:rPr lang="pl-PL" sz="2000" dirty="0" smtClean="0">
                <a:latin typeface="Lato"/>
                <a:cs typeface="Arial" panose="020B0604020202020204" pitchFamily="34" charset="0"/>
              </a:rPr>
              <a:t>, których ustawowym</a:t>
            </a:r>
          </a:p>
          <a:p>
            <a:r>
              <a:rPr lang="pl-PL" sz="2000" dirty="0">
                <a:latin typeface="Lato"/>
                <a:cs typeface="Arial" panose="020B0604020202020204" pitchFamily="34" charset="0"/>
              </a:rPr>
              <a:t> </a:t>
            </a:r>
            <a:r>
              <a:rPr lang="pl-PL" sz="2000" dirty="0" smtClean="0">
                <a:latin typeface="Lato"/>
                <a:cs typeface="Arial" panose="020B0604020202020204" pitchFamily="34" charset="0"/>
              </a:rPr>
              <a:t>   lub statutowym </a:t>
            </a:r>
            <a:r>
              <a:rPr lang="pl-PL" sz="2000" dirty="0">
                <a:latin typeface="Lato"/>
                <a:cs typeface="Arial" panose="020B0604020202020204" pitchFamily="34" charset="0"/>
              </a:rPr>
              <a:t>celem jest </a:t>
            </a:r>
            <a:r>
              <a:rPr lang="pl-PL" sz="2000" dirty="0" smtClean="0">
                <a:latin typeface="Lato"/>
                <a:cs typeface="Arial" panose="020B0604020202020204" pitchFamily="34" charset="0"/>
              </a:rPr>
              <a:t>działalność </a:t>
            </a:r>
            <a:r>
              <a:rPr lang="pl-PL" sz="2000" dirty="0">
                <a:latin typeface="Lato"/>
                <a:cs typeface="Arial" panose="020B0604020202020204" pitchFamily="34" charset="0"/>
              </a:rPr>
              <a:t>w </a:t>
            </a:r>
            <a:r>
              <a:rPr lang="pl-PL" sz="2000" dirty="0" smtClean="0">
                <a:latin typeface="Lato"/>
                <a:cs typeface="Arial" panose="020B0604020202020204" pitchFamily="34" charset="0"/>
              </a:rPr>
              <a:t>zakresie kultury</a:t>
            </a:r>
            <a:r>
              <a:rPr lang="pl-PL" sz="2000" dirty="0">
                <a:latin typeface="Lato"/>
                <a:cs typeface="Arial" panose="020B0604020202020204" pitchFamily="34" charset="0"/>
              </a:rPr>
              <a:t>. </a:t>
            </a:r>
          </a:p>
          <a:p>
            <a:r>
              <a:rPr lang="pl-PL" sz="2000" dirty="0">
                <a:latin typeface="Lato"/>
              </a:rPr>
              <a:t>	</a:t>
            </a:r>
          </a:p>
        </p:txBody>
      </p:sp>
      <p:sp>
        <p:nvSpPr>
          <p:cNvPr id="6" name="TextBox 4"/>
          <p:cNvSpPr txBox="1">
            <a:spLocks noChangeArrowheads="1"/>
          </p:cNvSpPr>
          <p:nvPr/>
        </p:nvSpPr>
        <p:spPr bwMode="auto">
          <a:xfrm>
            <a:off x="387273" y="892364"/>
            <a:ext cx="5074189" cy="738664"/>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600"/>
              </a:spcBef>
              <a:spcAft>
                <a:spcPts val="600"/>
              </a:spcAft>
              <a:buFontTx/>
              <a:buNone/>
            </a:pPr>
            <a:endParaRPr lang="pl-PL" altLang="pl-PL" sz="1600" dirty="0" smtClean="0">
              <a:solidFill>
                <a:srgbClr val="636466"/>
              </a:solidFill>
              <a:latin typeface="Lato" pitchFamily="34" charset="-18"/>
              <a:cs typeface="Times New Roman" panose="02020603050405020304" pitchFamily="18" charset="0"/>
            </a:endParaRPr>
          </a:p>
          <a:p>
            <a:pPr eaLnBrk="1" hangingPunct="1">
              <a:spcBef>
                <a:spcPts val="600"/>
              </a:spcBef>
              <a:spcAft>
                <a:spcPts val="600"/>
              </a:spcAft>
              <a:buFontTx/>
              <a:buNone/>
            </a:pPr>
            <a:endParaRPr lang="pl-PL" altLang="pl-PL" sz="1600" dirty="0">
              <a:solidFill>
                <a:srgbClr val="636466"/>
              </a:solidFill>
              <a:latin typeface="Lato" pitchFamily="34" charset="-18"/>
              <a:cs typeface="Times New Roman" panose="02020603050405020304" pitchFamily="18" charset="0"/>
            </a:endParaRPr>
          </a:p>
        </p:txBody>
      </p:sp>
    </p:spTree>
    <p:extLst>
      <p:ext uri="{BB962C8B-B14F-4D97-AF65-F5344CB8AC3E}">
        <p14:creationId xmlns:p14="http://schemas.microsoft.com/office/powerpoint/2010/main" val="29997387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668314"/>
            <a:ext cx="11995265" cy="322286"/>
          </a:xfrm>
        </p:spPr>
        <p:txBody>
          <a:bodyPr/>
          <a:lstStyle/>
          <a:p>
            <a:r>
              <a:rPr lang="pl-PL" sz="2400" b="1" dirty="0" smtClean="0">
                <a:latin typeface="Lato"/>
              </a:rPr>
              <a:t>POMOC INWESTYCYJNA NA KULTURĘ I ZACHOWANIE DZIEDZICTWA KULTUROWEGO </a:t>
            </a:r>
            <a:endParaRPr lang="pl-PL" sz="2400" b="1" dirty="0">
              <a:latin typeface="Lato"/>
            </a:endParaRPr>
          </a:p>
        </p:txBody>
      </p:sp>
      <p:sp>
        <p:nvSpPr>
          <p:cNvPr id="3" name="Symbol zastępczy zawartości 2"/>
          <p:cNvSpPr>
            <a:spLocks noGrp="1"/>
          </p:cNvSpPr>
          <p:nvPr>
            <p:ph idx="1"/>
          </p:nvPr>
        </p:nvSpPr>
        <p:spPr>
          <a:xfrm>
            <a:off x="609600" y="1600201"/>
            <a:ext cx="10820400" cy="4525963"/>
          </a:xfrm>
        </p:spPr>
        <p:txBody>
          <a:bodyPr/>
          <a:lstStyle/>
          <a:p>
            <a:r>
              <a:rPr lang="pl-PL" sz="2000" dirty="0" smtClean="0">
                <a:latin typeface="Lato"/>
              </a:rPr>
              <a:t>Zgodnie z art.53 ust.4 GBER, w przypadku pomocy inwestycyjnej za koszty kwalifikowalne uznaje się koszty inwestycji w rzeczowe aktywa trwałe i wartości niematerialne i prawne,                 w tym:</a:t>
            </a:r>
          </a:p>
          <a:p>
            <a:r>
              <a:rPr lang="pl-PL" sz="1800" dirty="0">
                <a:latin typeface="Lato"/>
              </a:rPr>
              <a:t>a</a:t>
            </a:r>
            <a:r>
              <a:rPr lang="pl-PL" sz="1800" dirty="0" smtClean="0">
                <a:latin typeface="Lato"/>
              </a:rPr>
              <a:t>) muzea</a:t>
            </a:r>
            <a:r>
              <a:rPr lang="pl-PL" sz="1800" dirty="0">
                <a:latin typeface="Lato"/>
              </a:rPr>
              <a:t>, archiwa, biblioteki, ośrodki lub przestrzenie kulturalne i artystyczne, teatry, opery, sale koncertowe, inne organizacje wystawiające widowiska sceniczne, instytucje odpowiedzialne za dziedzictwo filmowe oraz inne podobne infrastruktury, organizacje i instytucje kulturalne i artystyczne</a:t>
            </a:r>
            <a:r>
              <a:rPr lang="pl-PL" sz="1800" dirty="0" smtClean="0">
                <a:latin typeface="Lato"/>
              </a:rPr>
              <a:t>;</a:t>
            </a:r>
            <a:r>
              <a:rPr lang="pl-PL" sz="1800" dirty="0"/>
              <a:t> </a:t>
            </a:r>
            <a:r>
              <a:rPr lang="pl-PL" sz="1800" b="1" dirty="0" smtClean="0">
                <a:latin typeface="Lato"/>
              </a:rPr>
              <a:t>c) koszty zabezpieczenia, ochrony, renowacji i odnowy materialnych i niematerialnych zasobów dziedzictwa kulturowego</a:t>
            </a:r>
            <a:r>
              <a:rPr lang="pl-PL" sz="1800" dirty="0" smtClean="0">
                <a:latin typeface="Lato"/>
              </a:rPr>
              <a:t>, w tym dodatkowe koszty przechowywania w odpowiednich warunkach, specjalnych narzędzi, materiałów oraz koszty dokumentacji, badań, digitalizacji                               i publikacji;</a:t>
            </a:r>
          </a:p>
          <a:p>
            <a:r>
              <a:rPr lang="pl-PL" sz="1800" b="1" dirty="0" smtClean="0">
                <a:latin typeface="Lato"/>
              </a:rPr>
              <a:t>d) koszty poprawy dostępu do dziedzictwa kulturowego</a:t>
            </a:r>
            <a:r>
              <a:rPr lang="pl-PL" sz="1800" dirty="0" smtClean="0">
                <a:latin typeface="Lato"/>
              </a:rPr>
              <a:t>, w tym koszty digitalizacji i innych nowych technologii, koszty poprawy dostępu dla osób o specjalnych potrzebach (w szczególności rampy i windy dla niepełnosprawnych, objaśnienia w języku Braille'a i eksponaty dotykowe                          w muzeach) oraz promowania różnorodności kulturowej w odniesieniu do prezentacji, programów                       i odwiedzających;</a:t>
            </a:r>
          </a:p>
          <a:p>
            <a:pPr marL="0" indent="0">
              <a:buNone/>
            </a:pPr>
            <a:endParaRPr lang="pl-PL" sz="2000" dirty="0">
              <a:latin typeface="Lato"/>
            </a:endParaRPr>
          </a:p>
        </p:txBody>
      </p:sp>
      <p:pic>
        <p:nvPicPr>
          <p:cNvPr id="4" name="Obraz 3"/>
          <p:cNvPicPr>
            <a:picLocks noChangeAspect="1"/>
          </p:cNvPicPr>
          <p:nvPr/>
        </p:nvPicPr>
        <p:blipFill>
          <a:blip r:embed="rId2"/>
          <a:stretch>
            <a:fillRect/>
          </a:stretch>
        </p:blipFill>
        <p:spPr>
          <a:xfrm>
            <a:off x="297925" y="593499"/>
            <a:ext cx="10999072" cy="931887"/>
          </a:xfrm>
          <a:prstGeom prst="rect">
            <a:avLst/>
          </a:prstGeom>
        </p:spPr>
      </p:pic>
    </p:spTree>
    <p:extLst>
      <p:ext uri="{BB962C8B-B14F-4D97-AF65-F5344CB8AC3E}">
        <p14:creationId xmlns:p14="http://schemas.microsoft.com/office/powerpoint/2010/main" val="36441387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6378" y="645458"/>
            <a:ext cx="11787447" cy="564217"/>
          </a:xfrm>
        </p:spPr>
        <p:txBody>
          <a:bodyPr/>
          <a:lstStyle/>
          <a:p>
            <a:r>
              <a:rPr lang="pl-PL" sz="2400" b="1" dirty="0" smtClean="0">
                <a:latin typeface="Lato"/>
              </a:rPr>
              <a:t>POMOC INWESTYCYJNA NA KULTURĘ I ZACHOWANIE DZIEDZICTWA KULTUROWEGO </a:t>
            </a:r>
            <a:endParaRPr lang="pl-PL" sz="2400" b="1" dirty="0">
              <a:latin typeface="Lato"/>
            </a:endParaRPr>
          </a:p>
        </p:txBody>
      </p:sp>
      <p:sp>
        <p:nvSpPr>
          <p:cNvPr id="3" name="Symbol zastępczy zawartości 2"/>
          <p:cNvSpPr>
            <a:spLocks noGrp="1"/>
          </p:cNvSpPr>
          <p:nvPr>
            <p:ph idx="1"/>
          </p:nvPr>
        </p:nvSpPr>
        <p:spPr/>
        <p:txBody>
          <a:bodyPr/>
          <a:lstStyle/>
          <a:p>
            <a:r>
              <a:rPr lang="pl-PL" sz="2000" dirty="0" smtClean="0">
                <a:latin typeface="Lato"/>
              </a:rPr>
              <a:t>Zgodnie z art.53 ust.6 GBER, w przypadku pomocy inwestycyjnej </a:t>
            </a:r>
            <a:r>
              <a:rPr lang="pl-PL" sz="2000" b="1" dirty="0" smtClean="0">
                <a:latin typeface="Lato"/>
              </a:rPr>
              <a:t>kwota pomocy </a:t>
            </a:r>
            <a:r>
              <a:rPr lang="pl-PL" sz="2000" dirty="0" smtClean="0">
                <a:latin typeface="Lato"/>
              </a:rPr>
              <a:t>nie przekracza różnicy między </a:t>
            </a:r>
            <a:r>
              <a:rPr lang="pl-PL" sz="2000" b="1" dirty="0" smtClean="0">
                <a:latin typeface="Lato"/>
              </a:rPr>
              <a:t>kosztami kwalifikowalnymi a zyskiem operacyjnym                             z inwestycji</a:t>
            </a:r>
            <a:r>
              <a:rPr lang="pl-PL" sz="2000" dirty="0" smtClean="0">
                <a:latin typeface="Lato"/>
              </a:rPr>
              <a:t>. Zysk operacyjny odlicza się od kosztów kwalifikowalnych ex </a:t>
            </a:r>
            <a:r>
              <a:rPr lang="pl-PL" sz="2000" dirty="0" err="1" smtClean="0">
                <a:latin typeface="Lato"/>
              </a:rPr>
              <a:t>ante</a:t>
            </a:r>
            <a:r>
              <a:rPr lang="pl-PL" sz="2000" dirty="0" smtClean="0">
                <a:latin typeface="Lato"/>
              </a:rPr>
              <a:t>, na podstawie rozsądnych prognoz, albo przy użyciu mechanizmu wycofania. Operator infrastruktury ma prawo zatrzymać rozsądny zysk przez odnośny okres.</a:t>
            </a:r>
            <a:endParaRPr lang="pl-PL" sz="2000" dirty="0">
              <a:latin typeface="Lato"/>
            </a:endParaRPr>
          </a:p>
          <a:p>
            <a:r>
              <a:rPr lang="pl-PL" sz="2000" b="1" dirty="0" smtClean="0">
                <a:latin typeface="Lato"/>
              </a:rPr>
              <a:t>Zysk operacyjny </a:t>
            </a:r>
            <a:r>
              <a:rPr lang="pl-PL" sz="2000" dirty="0" smtClean="0">
                <a:latin typeface="Lato"/>
              </a:rPr>
              <a:t>oznacza różnicę między zdyskontowanymi dochodami a zdyskontowanymi kosztami operacyjnymi w danym cyklu życia inwestycji, gdy różnica ta jest wartością dodatnią. Koszty operacyjne obejmują koszty, takie jak koszty personelu, materiałów, zakontraktowanych usług, komunikacji, energii, konserwacji, czynszu, administracji, lecz nie uwzględniają, do celów niniejszego rozporządzenia, kosztów amortyzacji i kosztów finansowania, jeśli zostały one objęte zakresem pomocy inwestycyjnej.</a:t>
            </a:r>
            <a:endParaRPr lang="pl-PL" sz="2000" dirty="0">
              <a:latin typeface="Lato"/>
            </a:endParaRPr>
          </a:p>
          <a:p>
            <a:r>
              <a:rPr lang="pl-PL" sz="2000" b="1" dirty="0" smtClean="0">
                <a:latin typeface="Lato"/>
              </a:rPr>
              <a:t>Cykl życia inwestycji</a:t>
            </a:r>
            <a:r>
              <a:rPr lang="pl-PL" sz="2000" dirty="0" smtClean="0">
                <a:latin typeface="Lato"/>
              </a:rPr>
              <a:t>– zasadniczo oznacza okres amortyzacji dofinansowanych składników majątkowych</a:t>
            </a:r>
            <a:endParaRPr lang="pl-PL" sz="2000" dirty="0">
              <a:latin typeface="Lato"/>
            </a:endParaRPr>
          </a:p>
        </p:txBody>
      </p:sp>
      <p:pic>
        <p:nvPicPr>
          <p:cNvPr id="4" name="Obraz 3"/>
          <p:cNvPicPr>
            <a:picLocks noChangeAspect="1"/>
          </p:cNvPicPr>
          <p:nvPr/>
        </p:nvPicPr>
        <p:blipFill>
          <a:blip r:embed="rId2"/>
          <a:stretch>
            <a:fillRect/>
          </a:stretch>
        </p:blipFill>
        <p:spPr>
          <a:xfrm>
            <a:off x="360935" y="489680"/>
            <a:ext cx="11098826" cy="1039862"/>
          </a:xfrm>
          <a:prstGeom prst="rect">
            <a:avLst/>
          </a:prstGeom>
        </p:spPr>
      </p:pic>
    </p:spTree>
    <p:extLst>
      <p:ext uri="{BB962C8B-B14F-4D97-AF65-F5344CB8AC3E}">
        <p14:creationId xmlns:p14="http://schemas.microsoft.com/office/powerpoint/2010/main" val="34686717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599" y="699247"/>
            <a:ext cx="11044845" cy="622478"/>
          </a:xfrm>
        </p:spPr>
        <p:txBody>
          <a:bodyPr/>
          <a:lstStyle/>
          <a:p>
            <a:r>
              <a:rPr lang="pl-PL" sz="2400" b="1" dirty="0" smtClean="0">
                <a:latin typeface="Lato"/>
              </a:rPr>
              <a:t>POMOC INWESTYCYJNA NA KULTURĘ I ZACHOWANIE DZIEDZICTWA KULTUROWEGO </a:t>
            </a:r>
            <a:endParaRPr lang="pl-PL" sz="2800" dirty="0">
              <a:latin typeface="Lato"/>
            </a:endParaRPr>
          </a:p>
        </p:txBody>
      </p:sp>
      <p:sp>
        <p:nvSpPr>
          <p:cNvPr id="3" name="Symbol zastępczy zawartości 2"/>
          <p:cNvSpPr>
            <a:spLocks noGrp="1"/>
          </p:cNvSpPr>
          <p:nvPr>
            <p:ph idx="1"/>
          </p:nvPr>
        </p:nvSpPr>
        <p:spPr>
          <a:xfrm>
            <a:off x="609600" y="1870364"/>
            <a:ext cx="10972800" cy="4255800"/>
          </a:xfrm>
        </p:spPr>
        <p:txBody>
          <a:bodyPr/>
          <a:lstStyle/>
          <a:p>
            <a:endParaRPr lang="pl-PL" sz="2400" dirty="0" smtClean="0"/>
          </a:p>
          <a:p>
            <a:pPr>
              <a:spcBef>
                <a:spcPts val="600"/>
              </a:spcBef>
            </a:pPr>
            <a:r>
              <a:rPr lang="pl-PL" sz="2000" dirty="0" smtClean="0">
                <a:latin typeface="Lato"/>
              </a:rPr>
              <a:t>Zgodnie z art.53 ust.6 GBER, w przypadku pomocy nieprzekraczającej </a:t>
            </a:r>
            <a:r>
              <a:rPr lang="pl-PL" sz="2000" b="1" dirty="0" smtClean="0">
                <a:latin typeface="Lato"/>
              </a:rPr>
              <a:t>1 mln EUR</a:t>
            </a:r>
            <a:r>
              <a:rPr lang="pl-PL" sz="2000" dirty="0" smtClean="0">
                <a:latin typeface="Lato"/>
              </a:rPr>
              <a:t>, maksymalną kwotę pomocy można ustalić, alternatywnie wobec metody, o której mowa wyżej, na poziomie </a:t>
            </a:r>
            <a:r>
              <a:rPr lang="pl-PL" sz="2000" b="1" dirty="0" smtClean="0">
                <a:latin typeface="Lato"/>
              </a:rPr>
              <a:t>80% kosztów kwalifikowalnych</a:t>
            </a:r>
            <a:r>
              <a:rPr lang="pl-PL" sz="2000" dirty="0" smtClean="0">
                <a:latin typeface="Lato"/>
              </a:rPr>
              <a:t>.</a:t>
            </a:r>
            <a:endParaRPr lang="pl-PL" sz="2000" dirty="0">
              <a:latin typeface="Lato"/>
            </a:endParaRPr>
          </a:p>
          <a:p>
            <a:pPr>
              <a:spcBef>
                <a:spcPts val="600"/>
              </a:spcBef>
            </a:pPr>
            <a:r>
              <a:rPr lang="pl-PL" sz="2000" dirty="0" smtClean="0">
                <a:latin typeface="Lato"/>
              </a:rPr>
              <a:t>Zgodnie z art.6 ust.5 GBER, w pomoc </a:t>
            </a:r>
            <a:r>
              <a:rPr lang="pl-PL" sz="2000" dirty="0">
                <a:latin typeface="Lato"/>
              </a:rPr>
              <a:t>na kulturę i zachowanie dziedzictwa </a:t>
            </a:r>
            <a:r>
              <a:rPr lang="pl-PL" sz="2000" dirty="0" smtClean="0">
                <a:latin typeface="Lato"/>
              </a:rPr>
              <a:t>kulturowego nie obowiązuje wymóg wywoływania efektu zachęty lub uznaje się, że wywołuje on taki efekt,  jeżeli spełnione są warunki ustanowione w art.53</a:t>
            </a:r>
            <a:endParaRPr lang="pl-PL" sz="2000" dirty="0">
              <a:latin typeface="Lato"/>
            </a:endParaRPr>
          </a:p>
        </p:txBody>
      </p:sp>
      <p:pic>
        <p:nvPicPr>
          <p:cNvPr id="4" name="Obraz 3"/>
          <p:cNvPicPr>
            <a:picLocks noChangeAspect="1"/>
          </p:cNvPicPr>
          <p:nvPr/>
        </p:nvPicPr>
        <p:blipFill>
          <a:blip r:embed="rId2"/>
          <a:stretch>
            <a:fillRect/>
          </a:stretch>
        </p:blipFill>
        <p:spPr>
          <a:xfrm>
            <a:off x="329035" y="586777"/>
            <a:ext cx="11253365" cy="967703"/>
          </a:xfrm>
          <a:prstGeom prst="rect">
            <a:avLst/>
          </a:prstGeom>
        </p:spPr>
      </p:pic>
    </p:spTree>
    <p:extLst>
      <p:ext uri="{BB962C8B-B14F-4D97-AF65-F5344CB8AC3E}">
        <p14:creationId xmlns:p14="http://schemas.microsoft.com/office/powerpoint/2010/main" val="3130482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pl-PL" dirty="0"/>
          </a:p>
        </p:txBody>
      </p:sp>
      <p:sp>
        <p:nvSpPr>
          <p:cNvPr id="6" name="Tytuł 1"/>
          <p:cNvSpPr txBox="1">
            <a:spLocks/>
          </p:cNvSpPr>
          <p:nvPr/>
        </p:nvSpPr>
        <p:spPr>
          <a:xfrm>
            <a:off x="601250" y="825751"/>
            <a:ext cx="4333357" cy="46525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7" name="pole tekstowe 6"/>
          <p:cNvSpPr txBox="1"/>
          <p:nvPr/>
        </p:nvSpPr>
        <p:spPr>
          <a:xfrm>
            <a:off x="635599" y="1543266"/>
            <a:ext cx="5906517"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Kryterium: Zgodność z zasadami horyzontalnymi</a:t>
            </a:r>
            <a:endParaRPr lang="pl-PL" sz="2000" dirty="0">
              <a:latin typeface="Lato"/>
              <a:cs typeface="Arial" panose="020B0604020202020204" pitchFamily="34" charset="0"/>
            </a:endParaRPr>
          </a:p>
        </p:txBody>
      </p:sp>
      <p:sp>
        <p:nvSpPr>
          <p:cNvPr id="3" name="Elipsa 2"/>
          <p:cNvSpPr/>
          <p:nvPr/>
        </p:nvSpPr>
        <p:spPr>
          <a:xfrm>
            <a:off x="8602716" y="4147552"/>
            <a:ext cx="3011215" cy="1958773"/>
          </a:xfrm>
          <a:prstGeom prst="ellips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Elipsa 8"/>
          <p:cNvSpPr/>
          <p:nvPr/>
        </p:nvSpPr>
        <p:spPr>
          <a:xfrm>
            <a:off x="8602716" y="1966584"/>
            <a:ext cx="3011215" cy="1958773"/>
          </a:xfrm>
          <a:prstGeom prst="ellips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Pięciokąt 1"/>
          <p:cNvSpPr/>
          <p:nvPr/>
        </p:nvSpPr>
        <p:spPr>
          <a:xfrm>
            <a:off x="1182414" y="2175641"/>
            <a:ext cx="6069724" cy="1860573"/>
          </a:xfrm>
          <a:prstGeom prst="homePlat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ięciokąt 9"/>
          <p:cNvSpPr/>
          <p:nvPr/>
        </p:nvSpPr>
        <p:spPr>
          <a:xfrm>
            <a:off x="1182414" y="4315013"/>
            <a:ext cx="6069724" cy="1623849"/>
          </a:xfrm>
          <a:prstGeom prst="homePlat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ole tekstowe 3"/>
          <p:cNvSpPr txBox="1"/>
          <p:nvPr/>
        </p:nvSpPr>
        <p:spPr>
          <a:xfrm>
            <a:off x="1281952" y="2444207"/>
            <a:ext cx="6055813" cy="1323439"/>
          </a:xfrm>
          <a:prstGeom prst="rect">
            <a:avLst/>
          </a:prstGeom>
          <a:noFill/>
        </p:spPr>
        <p:txBody>
          <a:bodyPr wrap="square" rtlCol="0">
            <a:spAutoFit/>
          </a:bodyPr>
          <a:lstStyle/>
          <a:p>
            <a:pPr marL="285750" indent="-285750">
              <a:buFont typeface="Arial" panose="020B0604020202020204" pitchFamily="34" charset="0"/>
              <a:buChar char="•"/>
            </a:pPr>
            <a:r>
              <a:rPr lang="pl-PL" sz="2000" dirty="0" smtClean="0">
                <a:latin typeface="Lato"/>
                <a:cs typeface="Arial" panose="020B0604020202020204" pitchFamily="34" charset="0"/>
              </a:rPr>
              <a:t>Zasada partnerstwa</a:t>
            </a:r>
          </a:p>
          <a:p>
            <a:pPr marL="285750" indent="-285750">
              <a:buFont typeface="Arial" panose="020B0604020202020204" pitchFamily="34" charset="0"/>
              <a:buChar char="•"/>
            </a:pPr>
            <a:r>
              <a:rPr lang="pl-PL" sz="2000" dirty="0" smtClean="0">
                <a:latin typeface="Lato"/>
                <a:cs typeface="Arial" panose="020B0604020202020204" pitchFamily="34" charset="0"/>
              </a:rPr>
              <a:t>Promowanie równości szans kobiet i mężczyzn</a:t>
            </a:r>
          </a:p>
          <a:p>
            <a:pPr marL="285750" indent="-285750">
              <a:buFont typeface="Arial" panose="020B0604020202020204" pitchFamily="34" charset="0"/>
              <a:buChar char="•"/>
            </a:pPr>
            <a:r>
              <a:rPr lang="pl-PL" sz="2000" dirty="0" smtClean="0">
                <a:latin typeface="Lato"/>
                <a:cs typeface="Arial" panose="020B0604020202020204" pitchFamily="34" charset="0"/>
              </a:rPr>
              <a:t>Zrównoważony rozwój</a:t>
            </a:r>
          </a:p>
          <a:p>
            <a:pPr marL="285750" indent="-285750">
              <a:buFont typeface="Arial" panose="020B0604020202020204" pitchFamily="34" charset="0"/>
              <a:buChar char="•"/>
            </a:pPr>
            <a:r>
              <a:rPr lang="pl-PL" sz="2000" dirty="0" smtClean="0">
                <a:latin typeface="Lato"/>
                <a:cs typeface="Arial" panose="020B0604020202020204" pitchFamily="34" charset="0"/>
              </a:rPr>
              <a:t>Zachowanie zasad polityki przestrzennej</a:t>
            </a:r>
            <a:endParaRPr lang="pl-PL" sz="2000" dirty="0">
              <a:latin typeface="Lato"/>
              <a:cs typeface="Arial" panose="020B0604020202020204" pitchFamily="34" charset="0"/>
            </a:endParaRPr>
          </a:p>
        </p:txBody>
      </p:sp>
      <p:sp>
        <p:nvSpPr>
          <p:cNvPr id="11" name="pole tekstowe 10"/>
          <p:cNvSpPr txBox="1"/>
          <p:nvPr/>
        </p:nvSpPr>
        <p:spPr>
          <a:xfrm>
            <a:off x="1450428" y="4899422"/>
            <a:ext cx="3484179" cy="400110"/>
          </a:xfrm>
          <a:prstGeom prst="rect">
            <a:avLst/>
          </a:prstGeom>
          <a:noFill/>
        </p:spPr>
        <p:txBody>
          <a:bodyPr wrap="square" rtlCol="0">
            <a:spAutoFit/>
          </a:bodyPr>
          <a:lstStyle/>
          <a:p>
            <a:r>
              <a:rPr lang="pl-PL" sz="2000" dirty="0" smtClean="0">
                <a:latin typeface="Lato"/>
                <a:cs typeface="Arial" panose="020B0604020202020204" pitchFamily="34" charset="0"/>
              </a:rPr>
              <a:t>Zasada niedyskryminacji</a:t>
            </a:r>
            <a:endParaRPr lang="pl-PL" sz="2000" dirty="0">
              <a:latin typeface="Lato"/>
              <a:cs typeface="Arial" panose="020B0604020202020204" pitchFamily="34" charset="0"/>
            </a:endParaRPr>
          </a:p>
        </p:txBody>
      </p:sp>
      <p:sp>
        <p:nvSpPr>
          <p:cNvPr id="15" name="pole tekstowe 14"/>
          <p:cNvSpPr txBox="1"/>
          <p:nvPr/>
        </p:nvSpPr>
        <p:spPr>
          <a:xfrm>
            <a:off x="9236427" y="2622804"/>
            <a:ext cx="2206250" cy="707886"/>
          </a:xfrm>
          <a:prstGeom prst="rect">
            <a:avLst/>
          </a:prstGeom>
          <a:noFill/>
        </p:spPr>
        <p:txBody>
          <a:bodyPr wrap="square" rtlCol="0">
            <a:spAutoFit/>
          </a:bodyPr>
          <a:lstStyle/>
          <a:p>
            <a:r>
              <a:rPr lang="pl-PL" sz="2000" dirty="0" smtClean="0">
                <a:latin typeface="Lato"/>
                <a:cs typeface="Arial" panose="020B0604020202020204" pitchFamily="34" charset="0"/>
              </a:rPr>
              <a:t>Wpływ pozytywny</a:t>
            </a:r>
          </a:p>
          <a:p>
            <a:r>
              <a:rPr lang="pl-PL" sz="2000" dirty="0" smtClean="0">
                <a:latin typeface="Lato"/>
                <a:cs typeface="Arial" panose="020B0604020202020204" pitchFamily="34" charset="0"/>
              </a:rPr>
              <a:t>lub neutralny</a:t>
            </a:r>
            <a:endParaRPr lang="pl-PL" sz="2000" dirty="0">
              <a:latin typeface="Lato"/>
              <a:cs typeface="Arial" panose="020B0604020202020204" pitchFamily="34" charset="0"/>
            </a:endParaRPr>
          </a:p>
        </p:txBody>
      </p:sp>
      <p:sp>
        <p:nvSpPr>
          <p:cNvPr id="16" name="pole tekstowe 15"/>
          <p:cNvSpPr txBox="1"/>
          <p:nvPr/>
        </p:nvSpPr>
        <p:spPr>
          <a:xfrm>
            <a:off x="9236427" y="4836335"/>
            <a:ext cx="2206250" cy="400110"/>
          </a:xfrm>
          <a:prstGeom prst="rect">
            <a:avLst/>
          </a:prstGeom>
          <a:noFill/>
        </p:spPr>
        <p:txBody>
          <a:bodyPr wrap="square" rtlCol="0">
            <a:spAutoFit/>
          </a:bodyPr>
          <a:lstStyle/>
          <a:p>
            <a:r>
              <a:rPr lang="pl-PL" sz="2000" dirty="0" smtClean="0">
                <a:latin typeface="Lato"/>
                <a:cs typeface="Arial" panose="020B0604020202020204" pitchFamily="34" charset="0"/>
              </a:rPr>
              <a:t>Wpływ pozytywny</a:t>
            </a:r>
          </a:p>
        </p:txBody>
      </p:sp>
      <p:pic>
        <p:nvPicPr>
          <p:cNvPr id="8" name="Obraz 7"/>
          <p:cNvPicPr>
            <a:picLocks noChangeAspect="1"/>
          </p:cNvPicPr>
          <p:nvPr/>
        </p:nvPicPr>
        <p:blipFill>
          <a:blip r:embed="rId2"/>
          <a:stretch>
            <a:fillRect/>
          </a:stretch>
        </p:blipFill>
        <p:spPr>
          <a:xfrm>
            <a:off x="392843" y="772342"/>
            <a:ext cx="4445155" cy="674189"/>
          </a:xfrm>
          <a:prstGeom prst="rect">
            <a:avLst/>
          </a:prstGeom>
        </p:spPr>
      </p:pic>
    </p:spTree>
    <p:extLst>
      <p:ext uri="{BB962C8B-B14F-4D97-AF65-F5344CB8AC3E}">
        <p14:creationId xmlns:p14="http://schemas.microsoft.com/office/powerpoint/2010/main" val="32676791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35643" y="2513622"/>
            <a:ext cx="10515600" cy="33524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pl-PL" dirty="0"/>
          </a:p>
        </p:txBody>
      </p:sp>
      <p:sp>
        <p:nvSpPr>
          <p:cNvPr id="6" name="Tytuł 1"/>
          <p:cNvSpPr txBox="1">
            <a:spLocks/>
          </p:cNvSpPr>
          <p:nvPr/>
        </p:nvSpPr>
        <p:spPr>
          <a:xfrm>
            <a:off x="609601" y="524488"/>
            <a:ext cx="3862646" cy="62428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endParaRPr lang="pl-PL" sz="1000" b="1" dirty="0" smtClean="0">
              <a:latin typeface="Arial" panose="020B0604020202020204" pitchFamily="34" charset="0"/>
              <a:cs typeface="Arial" panose="020B0604020202020204" pitchFamily="34" charset="0"/>
            </a:endParaRPr>
          </a:p>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sp>
        <p:nvSpPr>
          <p:cNvPr id="7" name="pole tekstowe 6"/>
          <p:cNvSpPr txBox="1"/>
          <p:nvPr/>
        </p:nvSpPr>
        <p:spPr>
          <a:xfrm>
            <a:off x="609600" y="1658507"/>
            <a:ext cx="4648199"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Kryterium: Wskaźniki projektu</a:t>
            </a:r>
            <a:endParaRPr lang="pl-PL" sz="2000" dirty="0">
              <a:latin typeface="Lato"/>
              <a:cs typeface="Arial" panose="020B0604020202020204" pitchFamily="34" charset="0"/>
            </a:endParaRPr>
          </a:p>
        </p:txBody>
      </p:sp>
      <p:sp>
        <p:nvSpPr>
          <p:cNvPr id="4" name="pole tekstowe 3"/>
          <p:cNvSpPr txBox="1"/>
          <p:nvPr/>
        </p:nvSpPr>
        <p:spPr>
          <a:xfrm>
            <a:off x="1340068" y="2281888"/>
            <a:ext cx="3917731" cy="707886"/>
          </a:xfrm>
          <a:prstGeom prst="rect">
            <a:avLst/>
          </a:prstGeom>
          <a:noFill/>
          <a:ln w="38100">
            <a:solidFill>
              <a:srgbClr val="FFD757"/>
            </a:solidFill>
          </a:ln>
        </p:spPr>
        <p:txBody>
          <a:bodyPr wrap="square" rtlCol="0">
            <a:spAutoFit/>
          </a:bodyPr>
          <a:lstStyle/>
          <a:p>
            <a:r>
              <a:rPr lang="pl-PL" sz="2000" dirty="0" smtClean="0">
                <a:latin typeface="Lato"/>
                <a:cs typeface="Arial" panose="020B0604020202020204" pitchFamily="34" charset="0"/>
              </a:rPr>
              <a:t>Wybór wskaźników adekwatnych do zakresu projektu</a:t>
            </a:r>
            <a:endParaRPr lang="pl-PL" sz="2000" dirty="0">
              <a:latin typeface="Lato"/>
              <a:cs typeface="Arial" panose="020B0604020202020204" pitchFamily="34" charset="0"/>
            </a:endParaRPr>
          </a:p>
        </p:txBody>
      </p:sp>
      <p:sp>
        <p:nvSpPr>
          <p:cNvPr id="13" name="pole tekstowe 12"/>
          <p:cNvSpPr txBox="1"/>
          <p:nvPr/>
        </p:nvSpPr>
        <p:spPr>
          <a:xfrm>
            <a:off x="1340069" y="3192164"/>
            <a:ext cx="3917730" cy="707886"/>
          </a:xfrm>
          <a:prstGeom prst="rect">
            <a:avLst/>
          </a:prstGeom>
          <a:noFill/>
          <a:ln w="38100">
            <a:solidFill>
              <a:srgbClr val="FFD757"/>
            </a:solidFill>
          </a:ln>
        </p:spPr>
        <p:txBody>
          <a:bodyPr wrap="square" rtlCol="0">
            <a:spAutoFit/>
          </a:bodyPr>
          <a:lstStyle/>
          <a:p>
            <a:r>
              <a:rPr lang="pl-PL" sz="2000" dirty="0" smtClean="0">
                <a:latin typeface="Lato"/>
                <a:cs typeface="Arial" panose="020B0604020202020204" pitchFamily="34" charset="0"/>
              </a:rPr>
              <a:t>Powiązanie wskaźnika z wydatkiem (wydatkami)</a:t>
            </a:r>
            <a:endParaRPr lang="pl-PL" sz="2000" dirty="0">
              <a:latin typeface="Lato"/>
              <a:cs typeface="Arial" panose="020B0604020202020204" pitchFamily="34" charset="0"/>
            </a:endParaRPr>
          </a:p>
        </p:txBody>
      </p:sp>
      <p:sp>
        <p:nvSpPr>
          <p:cNvPr id="14" name="pole tekstowe 13"/>
          <p:cNvSpPr txBox="1"/>
          <p:nvPr/>
        </p:nvSpPr>
        <p:spPr>
          <a:xfrm>
            <a:off x="1340069" y="4055372"/>
            <a:ext cx="3917730" cy="1323439"/>
          </a:xfrm>
          <a:prstGeom prst="rect">
            <a:avLst/>
          </a:prstGeom>
          <a:noFill/>
          <a:ln w="38100">
            <a:solidFill>
              <a:srgbClr val="FFD757"/>
            </a:solidFill>
          </a:ln>
        </p:spPr>
        <p:txBody>
          <a:bodyPr wrap="square" rtlCol="0">
            <a:spAutoFit/>
          </a:bodyPr>
          <a:lstStyle/>
          <a:p>
            <a:r>
              <a:rPr lang="pl-PL" sz="2000" dirty="0" smtClean="0">
                <a:latin typeface="Lato"/>
                <a:cs typeface="Arial" panose="020B0604020202020204" pitchFamily="34" charset="0"/>
              </a:rPr>
              <a:t>Wskazanie źródła informacji, z którego wynikać będzie rzeczywista wartość osiągniętego wskaźnika</a:t>
            </a:r>
            <a:endParaRPr lang="pl-PL" sz="2000" dirty="0">
              <a:latin typeface="Lato"/>
              <a:cs typeface="Arial" panose="020B0604020202020204" pitchFamily="34" charset="0"/>
            </a:endParaRPr>
          </a:p>
        </p:txBody>
      </p:sp>
      <p:sp>
        <p:nvSpPr>
          <p:cNvPr id="17" name="pole tekstowe 16"/>
          <p:cNvSpPr txBox="1"/>
          <p:nvPr/>
        </p:nvSpPr>
        <p:spPr>
          <a:xfrm>
            <a:off x="6185647" y="2513622"/>
            <a:ext cx="4261636" cy="707886"/>
          </a:xfrm>
          <a:prstGeom prst="rect">
            <a:avLst/>
          </a:prstGeom>
          <a:noFill/>
          <a:ln w="38100">
            <a:solidFill>
              <a:srgbClr val="FFD757"/>
            </a:solidFill>
          </a:ln>
        </p:spPr>
        <p:txBody>
          <a:bodyPr wrap="square" rtlCol="0">
            <a:spAutoFit/>
          </a:bodyPr>
          <a:lstStyle/>
          <a:p>
            <a:r>
              <a:rPr lang="pl-PL" sz="2000" dirty="0" smtClean="0">
                <a:latin typeface="Lato"/>
                <a:cs typeface="Arial" panose="020B0604020202020204" pitchFamily="34" charset="0"/>
              </a:rPr>
              <a:t>Określenie sposobu monitorowania wskaźnika w okresie trwałości</a:t>
            </a:r>
            <a:endParaRPr lang="pl-PL" sz="2000" dirty="0">
              <a:latin typeface="Lato"/>
              <a:cs typeface="Arial" panose="020B0604020202020204" pitchFamily="34" charset="0"/>
            </a:endParaRPr>
          </a:p>
        </p:txBody>
      </p:sp>
      <p:sp>
        <p:nvSpPr>
          <p:cNvPr id="18" name="pole tekstowe 17"/>
          <p:cNvSpPr txBox="1"/>
          <p:nvPr/>
        </p:nvSpPr>
        <p:spPr>
          <a:xfrm>
            <a:off x="6185647" y="3838495"/>
            <a:ext cx="4261636" cy="1323439"/>
          </a:xfrm>
          <a:prstGeom prst="rect">
            <a:avLst/>
          </a:prstGeom>
          <a:noFill/>
          <a:ln w="38100">
            <a:solidFill>
              <a:srgbClr val="FFD757"/>
            </a:solidFill>
          </a:ln>
        </p:spPr>
        <p:txBody>
          <a:bodyPr wrap="square" rtlCol="0">
            <a:spAutoFit/>
          </a:bodyPr>
          <a:lstStyle/>
          <a:p>
            <a:r>
              <a:rPr lang="pl-PL" sz="2000" dirty="0" smtClean="0">
                <a:latin typeface="Lato"/>
                <a:cs typeface="Arial" panose="020B0604020202020204" pitchFamily="34" charset="0"/>
              </a:rPr>
              <a:t>Nieosiągnięcie celu projektu wyrażonego wskaźnikami  - wydatki w projekcie mogą zostać uznane za niekwalifikowalne </a:t>
            </a:r>
            <a:endParaRPr lang="pl-PL" sz="2000" dirty="0">
              <a:latin typeface="Lato"/>
              <a:cs typeface="Arial" panose="020B0604020202020204" pitchFamily="34" charset="0"/>
            </a:endParaRPr>
          </a:p>
        </p:txBody>
      </p:sp>
      <p:pic>
        <p:nvPicPr>
          <p:cNvPr id="2" name="Obraz 1"/>
          <p:cNvPicPr>
            <a:picLocks noChangeAspect="1"/>
          </p:cNvPicPr>
          <p:nvPr/>
        </p:nvPicPr>
        <p:blipFill>
          <a:blip r:embed="rId2"/>
          <a:stretch>
            <a:fillRect/>
          </a:stretch>
        </p:blipFill>
        <p:spPr>
          <a:xfrm>
            <a:off x="403647" y="592042"/>
            <a:ext cx="4141550" cy="624248"/>
          </a:xfrm>
          <a:prstGeom prst="rect">
            <a:avLst/>
          </a:prstGeom>
        </p:spPr>
      </p:pic>
    </p:spTree>
    <p:extLst>
      <p:ext uri="{BB962C8B-B14F-4D97-AF65-F5344CB8AC3E}">
        <p14:creationId xmlns:p14="http://schemas.microsoft.com/office/powerpoint/2010/main" val="30659068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8283" y="490451"/>
            <a:ext cx="8733905" cy="793866"/>
          </a:xfrm>
        </p:spPr>
        <p:txBody>
          <a:bodyPr/>
          <a:lstStyle/>
          <a:p>
            <a:pPr algn="l"/>
            <a:r>
              <a:rPr lang="pl-PL" sz="2400" b="1" dirty="0" smtClean="0">
                <a:latin typeface="Lato"/>
                <a:cs typeface="Arial" panose="020B0604020202020204" pitchFamily="34" charset="0"/>
              </a:rPr>
              <a:t/>
            </a:r>
            <a:br>
              <a:rPr lang="pl-PL" sz="2400" b="1" dirty="0" smtClean="0">
                <a:latin typeface="Lato"/>
                <a:cs typeface="Arial" panose="020B0604020202020204" pitchFamily="34" charset="0"/>
              </a:rPr>
            </a:br>
            <a:r>
              <a:rPr lang="pl-PL" sz="2000" dirty="0" smtClean="0">
                <a:latin typeface="Lato"/>
                <a:cs typeface="Arial" panose="020B0604020202020204" pitchFamily="34" charset="0"/>
              </a:rPr>
              <a:t/>
            </a:r>
            <a:br>
              <a:rPr lang="pl-PL" sz="2000" dirty="0" smtClean="0">
                <a:latin typeface="Lato"/>
                <a:cs typeface="Arial" panose="020B0604020202020204" pitchFamily="34" charset="0"/>
              </a:rPr>
            </a:br>
            <a:r>
              <a:rPr lang="pl-PL" sz="2000" dirty="0" smtClean="0">
                <a:latin typeface="Lato"/>
                <a:cs typeface="Arial" panose="020B0604020202020204" pitchFamily="34" charset="0"/>
              </a:rPr>
              <a:t>   </a:t>
            </a:r>
            <a:endParaRPr lang="pl-PL" sz="2000" dirty="0">
              <a:latin typeface="Lato"/>
            </a:endParaRPr>
          </a:p>
        </p:txBody>
      </p:sp>
      <p:sp>
        <p:nvSpPr>
          <p:cNvPr id="3" name="Symbol zastępczy zawartości 2"/>
          <p:cNvSpPr>
            <a:spLocks noGrp="1"/>
          </p:cNvSpPr>
          <p:nvPr>
            <p:ph idx="1"/>
          </p:nvPr>
        </p:nvSpPr>
        <p:spPr>
          <a:xfrm>
            <a:off x="676101" y="1651522"/>
            <a:ext cx="10972800" cy="4301825"/>
          </a:xfrm>
        </p:spPr>
        <p:txBody>
          <a:bodyPr/>
          <a:lstStyle/>
          <a:p>
            <a:pPr marL="0" indent="0">
              <a:buNone/>
            </a:pPr>
            <a:endParaRPr lang="pl-PL" sz="2000" dirty="0" smtClean="0">
              <a:latin typeface="Lato"/>
            </a:endParaRPr>
          </a:p>
          <a:p>
            <a:pPr marL="0" indent="0">
              <a:buNone/>
            </a:pPr>
            <a:endParaRPr lang="pl-PL" sz="1100" dirty="0" smtClean="0">
              <a:latin typeface="Lato"/>
            </a:endParaRPr>
          </a:p>
          <a:p>
            <a:pPr marL="0" indent="0">
              <a:buNone/>
            </a:pPr>
            <a:r>
              <a:rPr lang="pl-PL" sz="2000" dirty="0" smtClean="0">
                <a:latin typeface="Lato"/>
              </a:rPr>
              <a:t>Maksymalny </a:t>
            </a:r>
            <a:r>
              <a:rPr lang="pl-PL" sz="2000" dirty="0">
                <a:latin typeface="Lato"/>
              </a:rPr>
              <a:t>poziom dofinansowania </a:t>
            </a:r>
            <a:r>
              <a:rPr lang="pl-PL" sz="2000" dirty="0" smtClean="0">
                <a:latin typeface="Lato"/>
              </a:rPr>
              <a:t>całkowitych </a:t>
            </a:r>
            <a:r>
              <a:rPr lang="pl-PL" sz="2000" dirty="0">
                <a:latin typeface="Lato"/>
              </a:rPr>
              <a:t>wydatków kwalifikowalnych </a:t>
            </a:r>
            <a:r>
              <a:rPr lang="pl-PL" sz="2000" dirty="0" smtClean="0">
                <a:latin typeface="Lato"/>
              </a:rPr>
              <a:t>wynosi </a:t>
            </a:r>
            <a:r>
              <a:rPr lang="pl-PL" sz="2000" dirty="0">
                <a:latin typeface="Lato"/>
              </a:rPr>
              <a:t>95%, </a:t>
            </a:r>
            <a:r>
              <a:rPr lang="pl-PL" sz="2000" dirty="0" smtClean="0">
                <a:latin typeface="Lato"/>
              </a:rPr>
              <a:t>                 w </a:t>
            </a:r>
            <a:r>
              <a:rPr lang="pl-PL" sz="2000" dirty="0">
                <a:latin typeface="Lato"/>
              </a:rPr>
              <a:t>tym 10% z budżetu państwa w przypadku projektów spełniających łącznie kryteria: </a:t>
            </a:r>
          </a:p>
          <a:p>
            <a:r>
              <a:rPr lang="pl-PL" sz="2000" dirty="0" smtClean="0">
                <a:latin typeface="Lato"/>
              </a:rPr>
              <a:t>są </a:t>
            </a:r>
            <a:r>
              <a:rPr lang="pl-PL" sz="2000" dirty="0">
                <a:latin typeface="Lato"/>
              </a:rPr>
              <a:t>projektami </a:t>
            </a:r>
            <a:r>
              <a:rPr lang="pl-PL" sz="2000" dirty="0" smtClean="0">
                <a:latin typeface="Lato"/>
              </a:rPr>
              <a:t>rewitalizacyjnymi, </a:t>
            </a:r>
            <a:endParaRPr lang="pl-PL" sz="2000" dirty="0">
              <a:latin typeface="Lato"/>
            </a:endParaRPr>
          </a:p>
          <a:p>
            <a:r>
              <a:rPr lang="pl-PL" sz="2000" dirty="0" smtClean="0">
                <a:latin typeface="Lato"/>
              </a:rPr>
              <a:t>nie </a:t>
            </a:r>
            <a:r>
              <a:rPr lang="pl-PL" sz="2000" dirty="0">
                <a:latin typeface="Lato"/>
              </a:rPr>
              <a:t>są objęte pomocą publiczną, w tym rekompensatą, </a:t>
            </a:r>
          </a:p>
          <a:p>
            <a:r>
              <a:rPr lang="pl-PL" sz="2000" dirty="0" smtClean="0">
                <a:latin typeface="Lato"/>
              </a:rPr>
              <a:t>nie </a:t>
            </a:r>
            <a:r>
              <a:rPr lang="pl-PL" sz="2000" dirty="0">
                <a:latin typeface="Lato"/>
              </a:rPr>
              <a:t>są objęte pomocą de </a:t>
            </a:r>
            <a:r>
              <a:rPr lang="pl-PL" sz="2000" dirty="0" err="1">
                <a:latin typeface="Lato"/>
              </a:rPr>
              <a:t>minimis</a:t>
            </a:r>
            <a:r>
              <a:rPr lang="pl-PL" sz="2000" dirty="0">
                <a:latin typeface="Lato"/>
              </a:rPr>
              <a:t>, </a:t>
            </a:r>
          </a:p>
          <a:p>
            <a:r>
              <a:rPr lang="pl-PL" sz="2000" dirty="0" smtClean="0">
                <a:latin typeface="Lato"/>
              </a:rPr>
              <a:t>nie </a:t>
            </a:r>
            <a:r>
              <a:rPr lang="pl-PL" sz="2000" dirty="0">
                <a:latin typeface="Lato"/>
              </a:rPr>
              <a:t>są projektami generującymi dochód w rozumieniu art. 61 rozporządzenia nr 1303/2013. </a:t>
            </a:r>
            <a:endParaRPr lang="pl-PL" sz="2000" b="1" dirty="0">
              <a:latin typeface="Lato"/>
              <a:cs typeface="Arial" panose="020B0604020202020204" pitchFamily="34" charset="0"/>
            </a:endParaRPr>
          </a:p>
          <a:p>
            <a:pPr marL="0" indent="0">
              <a:buNone/>
            </a:pPr>
            <a:endParaRPr lang="pl-PL" sz="1800" dirty="0">
              <a:latin typeface="Lato"/>
            </a:endParaRPr>
          </a:p>
          <a:p>
            <a:pPr marL="0" indent="0">
              <a:spcBef>
                <a:spcPts val="0"/>
              </a:spcBef>
              <a:spcAft>
                <a:spcPts val="0"/>
              </a:spcAft>
              <a:buNone/>
            </a:pPr>
            <a:endParaRPr lang="pl-PL" sz="1600" dirty="0" smtClean="0">
              <a:latin typeface="Lato"/>
            </a:endParaRPr>
          </a:p>
          <a:p>
            <a:pPr marL="0" indent="0">
              <a:spcBef>
                <a:spcPts val="0"/>
              </a:spcBef>
              <a:spcAft>
                <a:spcPts val="0"/>
              </a:spcAft>
              <a:buNone/>
            </a:pPr>
            <a:r>
              <a:rPr lang="pl-PL" sz="1600" dirty="0" smtClean="0">
                <a:latin typeface="Lato"/>
              </a:rPr>
              <a:t>Projekt </a:t>
            </a:r>
            <a:r>
              <a:rPr lang="pl-PL" sz="1600" dirty="0">
                <a:latin typeface="Lato"/>
              </a:rPr>
              <a:t>rewitalizacyjny – projekt w rozumieniu art. 2 pkt 18 </a:t>
            </a:r>
            <a:r>
              <a:rPr lang="pl-PL" sz="1600" dirty="0" smtClean="0">
                <a:latin typeface="Lato"/>
              </a:rPr>
              <a:t>ustawy (Dz</a:t>
            </a:r>
            <a:r>
              <a:rPr lang="pl-PL" sz="1600" dirty="0">
                <a:latin typeface="Lato"/>
              </a:rPr>
              <a:t>. U. z 2016 </a:t>
            </a:r>
            <a:r>
              <a:rPr lang="pl-PL" sz="1600" dirty="0" smtClean="0">
                <a:latin typeface="Lato"/>
              </a:rPr>
              <a:t>r</a:t>
            </a:r>
            <a:r>
              <a:rPr lang="pl-PL" sz="1600" dirty="0">
                <a:latin typeface="Lato"/>
              </a:rPr>
              <a:t>. poz. 217</a:t>
            </a:r>
            <a:r>
              <a:rPr lang="pl-PL" sz="1600" dirty="0" smtClean="0">
                <a:latin typeface="Lato"/>
              </a:rPr>
              <a:t>), </a:t>
            </a:r>
            <a:r>
              <a:rPr lang="pl-PL" sz="1600" dirty="0">
                <a:latin typeface="Lato"/>
              </a:rPr>
              <a:t>wynikający </a:t>
            </a:r>
            <a:r>
              <a:rPr lang="pl-PL" sz="1600" dirty="0" smtClean="0">
                <a:latin typeface="Lato"/>
              </a:rPr>
              <a:t>z </a:t>
            </a:r>
            <a:r>
              <a:rPr lang="pl-PL" sz="1600" dirty="0">
                <a:latin typeface="Lato"/>
              </a:rPr>
              <a:t>programu </a:t>
            </a:r>
            <a:r>
              <a:rPr lang="pl-PL" sz="1600" dirty="0" smtClean="0">
                <a:latin typeface="Lato"/>
              </a:rPr>
              <a:t>rewitalizacji</a:t>
            </a:r>
            <a:r>
              <a:rPr lang="pl-PL" sz="1600" dirty="0">
                <a:latin typeface="Lato"/>
              </a:rPr>
              <a:t>, </a:t>
            </a:r>
            <a:r>
              <a:rPr lang="pl-PL" sz="1600" dirty="0" smtClean="0">
                <a:latin typeface="Lato"/>
              </a:rPr>
              <a:t>tj</a:t>
            </a:r>
            <a:r>
              <a:rPr lang="pl-PL" sz="1600" dirty="0">
                <a:latin typeface="Lato"/>
              </a:rPr>
              <a:t>. zaplanowany </a:t>
            </a:r>
            <a:r>
              <a:rPr lang="pl-PL" sz="1600" dirty="0" smtClean="0">
                <a:latin typeface="Lato"/>
              </a:rPr>
              <a:t>w </a:t>
            </a:r>
            <a:r>
              <a:rPr lang="pl-PL" sz="1600" dirty="0">
                <a:latin typeface="Lato"/>
              </a:rPr>
              <a:t>programie rewitalizacji i ukierunkowany na osiągnięcie </a:t>
            </a:r>
            <a:r>
              <a:rPr lang="pl-PL" sz="1600" dirty="0" smtClean="0">
                <a:latin typeface="Lato"/>
              </a:rPr>
              <a:t>jego celów albo </a:t>
            </a:r>
            <a:r>
              <a:rPr lang="pl-PL" sz="1600" dirty="0">
                <a:latin typeface="Lato"/>
              </a:rPr>
              <a:t>logicznie powiązany z treścią i celami programu </a:t>
            </a:r>
            <a:r>
              <a:rPr lang="pl-PL" sz="1600" dirty="0" smtClean="0">
                <a:latin typeface="Lato"/>
              </a:rPr>
              <a:t>rewitalizacji, </a:t>
            </a:r>
            <a:r>
              <a:rPr lang="pl-PL" sz="1600" dirty="0">
                <a:latin typeface="Lato"/>
              </a:rPr>
              <a:t>zgłoszony do objęcia albo objęty współfinansowaniem UE z jednego z funduszy </a:t>
            </a:r>
            <a:r>
              <a:rPr lang="pl-PL" sz="1600" dirty="0" smtClean="0">
                <a:latin typeface="Lato"/>
              </a:rPr>
              <a:t>strukturalnych albo </a:t>
            </a:r>
            <a:r>
              <a:rPr lang="pl-PL" sz="1600" dirty="0">
                <a:latin typeface="Lato"/>
              </a:rPr>
              <a:t>Funduszu Spójności w ramach programu operacyjnego</a:t>
            </a:r>
            <a:r>
              <a:rPr lang="pl-PL" sz="1600" dirty="0" smtClean="0">
                <a:latin typeface="Lato"/>
              </a:rPr>
              <a:t>. </a:t>
            </a:r>
            <a:endParaRPr lang="pl-PL" sz="1800" dirty="0">
              <a:latin typeface="Lato"/>
            </a:endParaRPr>
          </a:p>
        </p:txBody>
      </p:sp>
      <p:sp>
        <p:nvSpPr>
          <p:cNvPr id="6" name="pole tekstowe 5"/>
          <p:cNvSpPr txBox="1"/>
          <p:nvPr/>
        </p:nvSpPr>
        <p:spPr>
          <a:xfrm>
            <a:off x="676101" y="1302083"/>
            <a:ext cx="10695710" cy="707886"/>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Kryterium</a:t>
            </a:r>
            <a:r>
              <a:rPr lang="pl-PL" sz="2000" dirty="0">
                <a:latin typeface="Lato"/>
                <a:cs typeface="Arial" panose="020B0604020202020204" pitchFamily="34" charset="0"/>
              </a:rPr>
              <a:t>: Wynikanie projektu z </a:t>
            </a:r>
            <a:r>
              <a:rPr lang="pl-PL" sz="2000" dirty="0" smtClean="0">
                <a:latin typeface="Lato"/>
                <a:cs typeface="Arial" panose="020B0604020202020204" pitchFamily="34" charset="0"/>
              </a:rPr>
              <a:t>aktualnego </a:t>
            </a:r>
            <a:r>
              <a:rPr lang="pl-PL" sz="2000" dirty="0">
                <a:latin typeface="Lato"/>
                <a:cs typeface="Arial" panose="020B0604020202020204" pitchFamily="34" charset="0"/>
              </a:rPr>
              <a:t>i pozytywnie zaopiniowanego przez IZ programu rewitalizacji  </a:t>
            </a:r>
          </a:p>
        </p:txBody>
      </p:sp>
      <p:sp>
        <p:nvSpPr>
          <p:cNvPr id="7" name="Tytuł 1"/>
          <p:cNvSpPr txBox="1">
            <a:spLocks/>
          </p:cNvSpPr>
          <p:nvPr/>
        </p:nvSpPr>
        <p:spPr>
          <a:xfrm>
            <a:off x="609601" y="524488"/>
            <a:ext cx="3862646" cy="62428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endParaRPr lang="pl-PL" sz="1000" b="1" dirty="0" smtClean="0">
              <a:latin typeface="Arial" panose="020B0604020202020204" pitchFamily="34" charset="0"/>
              <a:cs typeface="Arial" panose="020B0604020202020204" pitchFamily="34" charset="0"/>
            </a:endParaRPr>
          </a:p>
          <a:p>
            <a:r>
              <a:rPr lang="pl-PL" sz="2400" b="1" dirty="0" smtClean="0">
                <a:latin typeface="Lato"/>
                <a:cs typeface="Arial" panose="020B0604020202020204" pitchFamily="34" charset="0"/>
              </a:rPr>
              <a:t>OCENA FORMALNA</a:t>
            </a:r>
            <a:endParaRPr lang="pl-PL" sz="2400" b="1" dirty="0">
              <a:latin typeface="Lato"/>
              <a:cs typeface="Arial" panose="020B0604020202020204" pitchFamily="34" charset="0"/>
            </a:endParaRPr>
          </a:p>
        </p:txBody>
      </p:sp>
      <p:pic>
        <p:nvPicPr>
          <p:cNvPr id="8" name="Obraz 7"/>
          <p:cNvPicPr>
            <a:picLocks noChangeAspect="1"/>
          </p:cNvPicPr>
          <p:nvPr/>
        </p:nvPicPr>
        <p:blipFill>
          <a:blip r:embed="rId2"/>
          <a:stretch>
            <a:fillRect/>
          </a:stretch>
        </p:blipFill>
        <p:spPr>
          <a:xfrm>
            <a:off x="403647" y="592042"/>
            <a:ext cx="4141550" cy="624248"/>
          </a:xfrm>
          <a:prstGeom prst="rect">
            <a:avLst/>
          </a:prstGeom>
        </p:spPr>
      </p:pic>
    </p:spTree>
    <p:extLst>
      <p:ext uri="{BB962C8B-B14F-4D97-AF65-F5344CB8AC3E}">
        <p14:creationId xmlns:p14="http://schemas.microsoft.com/office/powerpoint/2010/main" val="29483000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2052178"/>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pl-PL" dirty="0"/>
          </a:p>
        </p:txBody>
      </p:sp>
      <p:sp>
        <p:nvSpPr>
          <p:cNvPr id="6" name="Tytuł 1"/>
          <p:cNvSpPr txBox="1">
            <a:spLocks/>
          </p:cNvSpPr>
          <p:nvPr/>
        </p:nvSpPr>
        <p:spPr>
          <a:xfrm>
            <a:off x="463957" y="888795"/>
            <a:ext cx="4606807" cy="541684"/>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400" b="1" dirty="0" smtClean="0">
                <a:latin typeface="Lato"/>
                <a:cs typeface="Arial" panose="020B0604020202020204" pitchFamily="34" charset="0"/>
              </a:rPr>
              <a:t>OCENA MERYTORYCZNA</a:t>
            </a:r>
            <a:endParaRPr lang="pl-PL" sz="2400" b="1" dirty="0">
              <a:latin typeface="Lato"/>
              <a:cs typeface="Arial" panose="020B0604020202020204" pitchFamily="34" charset="0"/>
            </a:endParaRPr>
          </a:p>
        </p:txBody>
      </p:sp>
      <p:sp>
        <p:nvSpPr>
          <p:cNvPr id="7" name="pole tekstowe 6"/>
          <p:cNvSpPr txBox="1"/>
          <p:nvPr/>
        </p:nvSpPr>
        <p:spPr>
          <a:xfrm>
            <a:off x="755822" y="1637636"/>
            <a:ext cx="4605887"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Kryteria </a:t>
            </a:r>
            <a:r>
              <a:rPr lang="pl-PL" sz="2000" dirty="0">
                <a:latin typeface="Lato"/>
                <a:cs typeface="Arial" panose="020B0604020202020204" pitchFamily="34" charset="0"/>
              </a:rPr>
              <a:t>m</a:t>
            </a:r>
            <a:r>
              <a:rPr lang="pl-PL" sz="2000" dirty="0" smtClean="0">
                <a:latin typeface="Lato"/>
                <a:cs typeface="Arial" panose="020B0604020202020204" pitchFamily="34" charset="0"/>
              </a:rPr>
              <a:t>erytoryczne ogólne:</a:t>
            </a:r>
            <a:endParaRPr lang="pl-PL" sz="2000" dirty="0">
              <a:latin typeface="Lato"/>
              <a:cs typeface="Arial" panose="020B0604020202020204" pitchFamily="34" charset="0"/>
            </a:endParaRPr>
          </a:p>
        </p:txBody>
      </p:sp>
      <p:sp>
        <p:nvSpPr>
          <p:cNvPr id="2" name="pole tekstowe 1"/>
          <p:cNvSpPr txBox="1"/>
          <p:nvPr/>
        </p:nvSpPr>
        <p:spPr>
          <a:xfrm>
            <a:off x="951978" y="2413447"/>
            <a:ext cx="9468106" cy="3170099"/>
          </a:xfrm>
          <a:prstGeom prst="rect">
            <a:avLst/>
          </a:prstGeom>
          <a:noFill/>
          <a:ln w="38100">
            <a:solidFill>
              <a:srgbClr val="FFD757"/>
            </a:solidFill>
          </a:ln>
        </p:spPr>
        <p:txBody>
          <a:bodyPr wrap="square" rtlCol="0">
            <a:spAutoFit/>
          </a:bodyPr>
          <a:lstStyle/>
          <a:p>
            <a:pPr marL="285750" indent="-285750">
              <a:buFont typeface="Wingdings" panose="05000000000000000000" pitchFamily="2" charset="2"/>
              <a:buChar char="ü"/>
            </a:pPr>
            <a:r>
              <a:rPr lang="pl-PL" sz="2000" dirty="0" smtClean="0">
                <a:latin typeface="Lato"/>
                <a:cs typeface="Arial" panose="020B0604020202020204" pitchFamily="34" charset="0"/>
              </a:rPr>
              <a:t>Realność wskaźników (0/1</a:t>
            </a:r>
            <a:r>
              <a:rPr lang="pl-PL" sz="2000" dirty="0" smtClean="0">
                <a:latin typeface="Lato"/>
              </a:rPr>
              <a:t>)</a:t>
            </a:r>
          </a:p>
          <a:p>
            <a:pPr marL="285750" indent="-285750">
              <a:buFont typeface="Wingdings" panose="05000000000000000000" pitchFamily="2" charset="2"/>
              <a:buChar char="ü"/>
            </a:pPr>
            <a:r>
              <a:rPr lang="pl-PL" sz="2000" dirty="0" smtClean="0">
                <a:latin typeface="Lato"/>
                <a:cs typeface="Arial" panose="020B0604020202020204" pitchFamily="34" charset="0"/>
              </a:rPr>
              <a:t>Właściwie przygotowana analiza finansowa i ekonomiczna projektu (0/1)</a:t>
            </a:r>
          </a:p>
          <a:p>
            <a:pPr marL="285750" indent="-285750">
              <a:buFont typeface="Wingdings" panose="05000000000000000000" pitchFamily="2" charset="2"/>
              <a:buChar char="ü"/>
            </a:pPr>
            <a:r>
              <a:rPr lang="pl-PL" sz="2000" dirty="0" smtClean="0">
                <a:latin typeface="Lato"/>
                <a:cs typeface="Arial" panose="020B0604020202020204" pitchFamily="34" charset="0"/>
              </a:rPr>
              <a:t>Trwałość rezultatów projektu (0/1)</a:t>
            </a:r>
          </a:p>
          <a:p>
            <a:pPr marL="285750" indent="-285750">
              <a:buFont typeface="Wingdings" panose="05000000000000000000" pitchFamily="2" charset="2"/>
              <a:buChar char="ü"/>
            </a:pPr>
            <a:r>
              <a:rPr lang="pl-PL" sz="2000" dirty="0">
                <a:latin typeface="Lato"/>
                <a:cs typeface="Arial" panose="020B0604020202020204" pitchFamily="34" charset="0"/>
              </a:rPr>
              <a:t>Poprawność oszacowania budżetu inwestycyjnego </a:t>
            </a:r>
            <a:r>
              <a:rPr lang="pl-PL" sz="2000" dirty="0" smtClean="0">
                <a:latin typeface="Lato"/>
                <a:cs typeface="Arial" panose="020B0604020202020204" pitchFamily="34" charset="0"/>
              </a:rPr>
              <a:t>projektu</a:t>
            </a:r>
          </a:p>
          <a:p>
            <a:pPr marL="285750" indent="-285750">
              <a:buFont typeface="Wingdings" panose="05000000000000000000" pitchFamily="2" charset="2"/>
              <a:buChar char="ü"/>
            </a:pPr>
            <a:r>
              <a:rPr lang="pl-PL" sz="2000" dirty="0">
                <a:latin typeface="Lato"/>
                <a:cs typeface="Arial" panose="020B0604020202020204" pitchFamily="34" charset="0"/>
              </a:rPr>
              <a:t>Zasadność przedstawionych w projekcie danych określonych w analizie finansowej i </a:t>
            </a:r>
            <a:r>
              <a:rPr lang="pl-PL" sz="2000" dirty="0" smtClean="0">
                <a:latin typeface="Lato"/>
                <a:cs typeface="Arial" panose="020B0604020202020204" pitchFamily="34" charset="0"/>
              </a:rPr>
              <a:t>ekonomicznej</a:t>
            </a:r>
          </a:p>
          <a:p>
            <a:pPr marL="285750" indent="-285750">
              <a:buFont typeface="Wingdings" panose="05000000000000000000" pitchFamily="2" charset="2"/>
              <a:buChar char="ü"/>
            </a:pPr>
            <a:r>
              <a:rPr lang="pl-PL" sz="2000" dirty="0">
                <a:latin typeface="Lato"/>
                <a:cs typeface="Arial" panose="020B0604020202020204" pitchFamily="34" charset="0"/>
              </a:rPr>
              <a:t>Wpływ na wskaźniki RPO w zakresie </a:t>
            </a:r>
            <a:r>
              <a:rPr lang="pl-PL" sz="2000" dirty="0" smtClean="0">
                <a:latin typeface="Lato"/>
                <a:cs typeface="Arial" panose="020B0604020202020204" pitchFamily="34" charset="0"/>
              </a:rPr>
              <a:t>EFRR</a:t>
            </a:r>
          </a:p>
          <a:p>
            <a:pPr marL="285750" indent="-285750">
              <a:buFont typeface="Wingdings" panose="05000000000000000000" pitchFamily="2" charset="2"/>
              <a:buChar char="ü"/>
            </a:pPr>
            <a:r>
              <a:rPr lang="pl-PL" sz="2000" dirty="0">
                <a:latin typeface="Lato"/>
                <a:cs typeface="Arial" panose="020B0604020202020204" pitchFamily="34" charset="0"/>
              </a:rPr>
              <a:t>Efektywność </a:t>
            </a:r>
            <a:r>
              <a:rPr lang="pl-PL" sz="2000" dirty="0" smtClean="0">
                <a:latin typeface="Lato"/>
                <a:cs typeface="Arial" panose="020B0604020202020204" pitchFamily="34" charset="0"/>
              </a:rPr>
              <a:t>projektu</a:t>
            </a:r>
          </a:p>
          <a:p>
            <a:pPr marL="285750" indent="-285750">
              <a:buFont typeface="Wingdings" panose="05000000000000000000" pitchFamily="2" charset="2"/>
              <a:buChar char="ü"/>
            </a:pPr>
            <a:r>
              <a:rPr lang="pl-PL" sz="2000" dirty="0">
                <a:latin typeface="Lato"/>
                <a:cs typeface="Arial" panose="020B0604020202020204" pitchFamily="34" charset="0"/>
              </a:rPr>
              <a:t>Stopień przygotowania inwestycji do </a:t>
            </a:r>
            <a:r>
              <a:rPr lang="pl-PL" sz="2000" dirty="0" smtClean="0">
                <a:latin typeface="Lato"/>
                <a:cs typeface="Arial" panose="020B0604020202020204" pitchFamily="34" charset="0"/>
              </a:rPr>
              <a:t>realizacji</a:t>
            </a:r>
          </a:p>
          <a:p>
            <a:pPr marL="285750" indent="-285750">
              <a:buFont typeface="Wingdings" panose="05000000000000000000" pitchFamily="2" charset="2"/>
              <a:buChar char="ü"/>
            </a:pPr>
            <a:r>
              <a:rPr lang="pl-PL" sz="2000" dirty="0">
                <a:latin typeface="Lato"/>
                <a:cs typeface="Arial" panose="020B0604020202020204" pitchFamily="34" charset="0"/>
              </a:rPr>
              <a:t>Zasięg oddziaływania projektu</a:t>
            </a:r>
          </a:p>
        </p:txBody>
      </p:sp>
      <p:pic>
        <p:nvPicPr>
          <p:cNvPr id="3" name="Obraz 2"/>
          <p:cNvPicPr>
            <a:picLocks noChangeAspect="1"/>
          </p:cNvPicPr>
          <p:nvPr/>
        </p:nvPicPr>
        <p:blipFill>
          <a:blip r:embed="rId2"/>
          <a:stretch>
            <a:fillRect/>
          </a:stretch>
        </p:blipFill>
        <p:spPr>
          <a:xfrm>
            <a:off x="325084" y="733876"/>
            <a:ext cx="4554487" cy="696603"/>
          </a:xfrm>
          <a:prstGeom prst="rect">
            <a:avLst/>
          </a:prstGeom>
        </p:spPr>
      </p:pic>
    </p:spTree>
    <p:extLst>
      <p:ext uri="{BB962C8B-B14F-4D97-AF65-F5344CB8AC3E}">
        <p14:creationId xmlns:p14="http://schemas.microsoft.com/office/powerpoint/2010/main" val="42174210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2091986"/>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pl-PL" dirty="0"/>
          </a:p>
        </p:txBody>
      </p:sp>
      <p:sp>
        <p:nvSpPr>
          <p:cNvPr id="6" name="Tytuł 1"/>
          <p:cNvSpPr txBox="1">
            <a:spLocks/>
          </p:cNvSpPr>
          <p:nvPr/>
        </p:nvSpPr>
        <p:spPr>
          <a:xfrm>
            <a:off x="609600" y="774713"/>
            <a:ext cx="4294909" cy="80138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endParaRPr lang="pl-PL" sz="1200" b="1" dirty="0" smtClean="0">
              <a:latin typeface="Arial" panose="020B0604020202020204" pitchFamily="34" charset="0"/>
              <a:cs typeface="Arial" panose="020B0604020202020204" pitchFamily="34" charset="0"/>
            </a:endParaRPr>
          </a:p>
          <a:p>
            <a:r>
              <a:rPr lang="pl-PL" sz="2400" b="1" dirty="0" smtClean="0">
                <a:latin typeface="Lato"/>
                <a:cs typeface="Arial" panose="020B0604020202020204" pitchFamily="34" charset="0"/>
              </a:rPr>
              <a:t>OCENA MERYTORYCZNA</a:t>
            </a:r>
            <a:endParaRPr lang="pl-PL" sz="2400" b="1" dirty="0">
              <a:latin typeface="Lato"/>
              <a:cs typeface="Arial" panose="020B0604020202020204" pitchFamily="34" charset="0"/>
            </a:endParaRPr>
          </a:p>
        </p:txBody>
      </p:sp>
      <p:sp>
        <p:nvSpPr>
          <p:cNvPr id="7" name="pole tekstowe 6"/>
          <p:cNvSpPr txBox="1"/>
          <p:nvPr/>
        </p:nvSpPr>
        <p:spPr>
          <a:xfrm>
            <a:off x="755822" y="1730249"/>
            <a:ext cx="4403627"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Kryteria </a:t>
            </a:r>
            <a:r>
              <a:rPr lang="pl-PL" sz="2000" dirty="0">
                <a:latin typeface="Lato"/>
                <a:cs typeface="Arial" panose="020B0604020202020204" pitchFamily="34" charset="0"/>
              </a:rPr>
              <a:t>m</a:t>
            </a:r>
            <a:r>
              <a:rPr lang="pl-PL" sz="2000" dirty="0" smtClean="0">
                <a:latin typeface="Lato"/>
                <a:cs typeface="Arial" panose="020B0604020202020204" pitchFamily="34" charset="0"/>
              </a:rPr>
              <a:t>erytoryczne specyficzne:</a:t>
            </a:r>
            <a:endParaRPr lang="pl-PL" sz="2000" dirty="0">
              <a:latin typeface="Lato"/>
              <a:cs typeface="Arial" panose="020B0604020202020204" pitchFamily="34" charset="0"/>
            </a:endParaRPr>
          </a:p>
        </p:txBody>
      </p:sp>
      <p:sp>
        <p:nvSpPr>
          <p:cNvPr id="2" name="pole tekstowe 1"/>
          <p:cNvSpPr txBox="1"/>
          <p:nvPr/>
        </p:nvSpPr>
        <p:spPr>
          <a:xfrm>
            <a:off x="755822" y="2446195"/>
            <a:ext cx="10515600" cy="3170099"/>
          </a:xfrm>
          <a:prstGeom prst="rect">
            <a:avLst/>
          </a:prstGeom>
          <a:noFill/>
          <a:ln w="38100">
            <a:solidFill>
              <a:srgbClr val="FFD757"/>
            </a:solidFill>
          </a:ln>
        </p:spPr>
        <p:txBody>
          <a:bodyPr wrap="square" rtlCol="0">
            <a:spAutoFit/>
          </a:bodyPr>
          <a:lstStyle/>
          <a:p>
            <a:pPr marL="285750" indent="-285750">
              <a:buFont typeface="Wingdings" panose="05000000000000000000" pitchFamily="2" charset="2"/>
              <a:buChar char="ü"/>
            </a:pPr>
            <a:endParaRPr lang="pl-PL" sz="20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pl-PL" sz="2000" dirty="0">
                <a:latin typeface="Lato"/>
                <a:cs typeface="Arial" panose="020B0604020202020204" pitchFamily="34" charset="0"/>
              </a:rPr>
              <a:t>Wpis obiektu do Rejestru zabytków prowadzonego przez Śląskiego Wojewódzkiego Konserwatora Zabytków lub przynależność obiektu do Szlaku Zabytków </a:t>
            </a:r>
            <a:r>
              <a:rPr lang="pl-PL" sz="2000" dirty="0" smtClean="0">
                <a:latin typeface="Lato"/>
                <a:cs typeface="Arial" panose="020B0604020202020204" pitchFamily="34" charset="0"/>
              </a:rPr>
              <a:t>Techniki (0/1)</a:t>
            </a:r>
          </a:p>
          <a:p>
            <a:pPr marL="285750" indent="-285750">
              <a:buFont typeface="Wingdings" panose="05000000000000000000" pitchFamily="2" charset="2"/>
              <a:buChar char="ü"/>
            </a:pPr>
            <a:r>
              <a:rPr lang="pl-PL" sz="2000" dirty="0" smtClean="0">
                <a:latin typeface="Lato"/>
                <a:cs typeface="Arial" panose="020B0604020202020204" pitchFamily="34" charset="0"/>
              </a:rPr>
              <a:t>Ocena popytu</a:t>
            </a:r>
          </a:p>
          <a:p>
            <a:pPr marL="285750" indent="-285750">
              <a:buFont typeface="Wingdings" panose="05000000000000000000" pitchFamily="2" charset="2"/>
              <a:buChar char="ü"/>
            </a:pPr>
            <a:r>
              <a:rPr lang="pl-PL" sz="2000" dirty="0">
                <a:latin typeface="Lato"/>
                <a:cs typeface="Arial" panose="020B0604020202020204" pitchFamily="34" charset="0"/>
              </a:rPr>
              <a:t>Wpływ projektu na zachowanie, ochronę dziedzictwa </a:t>
            </a:r>
            <a:r>
              <a:rPr lang="pl-PL" sz="2000" dirty="0" smtClean="0">
                <a:latin typeface="Lato"/>
                <a:cs typeface="Arial" panose="020B0604020202020204" pitchFamily="34" charset="0"/>
              </a:rPr>
              <a:t>kulturowego</a:t>
            </a:r>
          </a:p>
          <a:p>
            <a:pPr marL="285750" indent="-285750">
              <a:buFont typeface="Wingdings" panose="05000000000000000000" pitchFamily="2" charset="2"/>
              <a:buChar char="ü"/>
            </a:pPr>
            <a:r>
              <a:rPr lang="pl-PL" sz="2000" dirty="0">
                <a:latin typeface="Lato"/>
                <a:cs typeface="Arial" panose="020B0604020202020204" pitchFamily="34" charset="0"/>
              </a:rPr>
              <a:t>Tworzenie nowych stałych miejsc </a:t>
            </a:r>
            <a:r>
              <a:rPr lang="pl-PL" sz="2000" dirty="0" smtClean="0">
                <a:latin typeface="Lato"/>
                <a:cs typeface="Arial" panose="020B0604020202020204" pitchFamily="34" charset="0"/>
              </a:rPr>
              <a:t>pracy</a:t>
            </a:r>
          </a:p>
          <a:p>
            <a:pPr marL="285750" indent="-285750">
              <a:buFont typeface="Wingdings" panose="05000000000000000000" pitchFamily="2" charset="2"/>
              <a:buChar char="ü"/>
            </a:pPr>
            <a:r>
              <a:rPr lang="pl-PL" sz="2000" dirty="0">
                <a:latin typeface="Lato"/>
                <a:cs typeface="Arial" panose="020B0604020202020204" pitchFamily="34" charset="0"/>
              </a:rPr>
              <a:t>Ocena efektów </a:t>
            </a:r>
            <a:r>
              <a:rPr lang="pl-PL" sz="2000" dirty="0" smtClean="0">
                <a:latin typeface="Lato"/>
                <a:cs typeface="Arial" panose="020B0604020202020204" pitchFamily="34" charset="0"/>
              </a:rPr>
              <a:t>mnożnikowych</a:t>
            </a:r>
          </a:p>
          <a:p>
            <a:pPr marL="285750" indent="-285750">
              <a:buFont typeface="Wingdings" panose="05000000000000000000" pitchFamily="2" charset="2"/>
              <a:buChar char="ü"/>
            </a:pPr>
            <a:r>
              <a:rPr lang="pl-PL" sz="2000" dirty="0">
                <a:latin typeface="Lato"/>
                <a:cs typeface="Arial" panose="020B0604020202020204" pitchFamily="34" charset="0"/>
              </a:rPr>
              <a:t>Ocena oferty </a:t>
            </a:r>
            <a:r>
              <a:rPr lang="pl-PL" sz="2000" dirty="0" smtClean="0">
                <a:latin typeface="Lato"/>
                <a:cs typeface="Arial" panose="020B0604020202020204" pitchFamily="34" charset="0"/>
              </a:rPr>
              <a:t>kulturalnej</a:t>
            </a:r>
          </a:p>
          <a:p>
            <a:pPr marL="285750" indent="-285750">
              <a:buFont typeface="Wingdings" panose="05000000000000000000" pitchFamily="2" charset="2"/>
              <a:buChar char="ü"/>
            </a:pPr>
            <a:r>
              <a:rPr lang="pl-PL" sz="2000" dirty="0">
                <a:latin typeface="Lato"/>
                <a:cs typeface="Arial" panose="020B0604020202020204" pitchFamily="34" charset="0"/>
              </a:rPr>
              <a:t>Ocena możliwości korzystania z infrastruktury będącej przedmiotem </a:t>
            </a:r>
            <a:r>
              <a:rPr lang="pl-PL" sz="2000" dirty="0" smtClean="0">
                <a:latin typeface="Lato"/>
                <a:cs typeface="Arial" panose="020B0604020202020204" pitchFamily="34" charset="0"/>
              </a:rPr>
              <a:t>projektu</a:t>
            </a:r>
          </a:p>
          <a:p>
            <a:pPr marL="285750" indent="-285750">
              <a:buFont typeface="Wingdings" panose="05000000000000000000" pitchFamily="2" charset="2"/>
              <a:buChar char="ü"/>
            </a:pPr>
            <a:r>
              <a:rPr lang="pl-PL" sz="2000" dirty="0">
                <a:latin typeface="Lato"/>
                <a:cs typeface="Arial" panose="020B0604020202020204" pitchFamily="34" charset="0"/>
              </a:rPr>
              <a:t>Efektywność wykorzystania potencjału infrastruktury</a:t>
            </a:r>
            <a:endParaRPr lang="pl-PL" sz="2000" dirty="0" smtClean="0">
              <a:latin typeface="Lato"/>
              <a:cs typeface="Arial" panose="020B0604020202020204" pitchFamily="34" charset="0"/>
            </a:endParaRPr>
          </a:p>
        </p:txBody>
      </p:sp>
      <p:pic>
        <p:nvPicPr>
          <p:cNvPr id="3" name="Obraz 2"/>
          <p:cNvPicPr>
            <a:picLocks noChangeAspect="1"/>
          </p:cNvPicPr>
          <p:nvPr/>
        </p:nvPicPr>
        <p:blipFill>
          <a:blip r:embed="rId2"/>
          <a:stretch>
            <a:fillRect/>
          </a:stretch>
        </p:blipFill>
        <p:spPr>
          <a:xfrm>
            <a:off x="353952" y="758648"/>
            <a:ext cx="4617059" cy="670908"/>
          </a:xfrm>
          <a:prstGeom prst="rect">
            <a:avLst/>
          </a:prstGeom>
        </p:spPr>
      </p:pic>
    </p:spTree>
    <p:extLst>
      <p:ext uri="{BB962C8B-B14F-4D97-AF65-F5344CB8AC3E}">
        <p14:creationId xmlns:p14="http://schemas.microsoft.com/office/powerpoint/2010/main" val="11745897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pl-PL" dirty="0"/>
          </a:p>
        </p:txBody>
      </p:sp>
      <p:sp>
        <p:nvSpPr>
          <p:cNvPr id="6" name="Tytuł 1"/>
          <p:cNvSpPr txBox="1">
            <a:spLocks/>
          </p:cNvSpPr>
          <p:nvPr/>
        </p:nvSpPr>
        <p:spPr>
          <a:xfrm>
            <a:off x="609600" y="528463"/>
            <a:ext cx="4527665" cy="790077"/>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endParaRPr lang="pl-PL" sz="1050" b="1" dirty="0" smtClean="0">
              <a:latin typeface="Arial" panose="020B0604020202020204" pitchFamily="34" charset="0"/>
              <a:cs typeface="Arial" panose="020B0604020202020204" pitchFamily="34" charset="0"/>
            </a:endParaRPr>
          </a:p>
          <a:p>
            <a:r>
              <a:rPr lang="pl-PL" sz="2400" b="1" dirty="0" smtClean="0">
                <a:latin typeface="Lato"/>
                <a:cs typeface="Arial" panose="020B0604020202020204" pitchFamily="34" charset="0"/>
              </a:rPr>
              <a:t>OCENA MERYTORYCZNA</a:t>
            </a:r>
            <a:endParaRPr lang="pl-PL" sz="2400" b="1" dirty="0">
              <a:latin typeface="Lato"/>
              <a:cs typeface="Arial" panose="020B0604020202020204" pitchFamily="34" charset="0"/>
            </a:endParaRPr>
          </a:p>
        </p:txBody>
      </p:sp>
      <p:sp>
        <p:nvSpPr>
          <p:cNvPr id="7" name="pole tekstowe 6"/>
          <p:cNvSpPr txBox="1"/>
          <p:nvPr/>
        </p:nvSpPr>
        <p:spPr>
          <a:xfrm>
            <a:off x="755820" y="1377500"/>
            <a:ext cx="6720745" cy="400110"/>
          </a:xfrm>
          <a:prstGeom prst="rect">
            <a:avLst/>
          </a:prstGeom>
          <a:noFill/>
          <a:ln>
            <a:solidFill>
              <a:srgbClr val="FFD757"/>
            </a:solidFill>
          </a:ln>
        </p:spPr>
        <p:txBody>
          <a:bodyPr wrap="square" rtlCol="0">
            <a:spAutoFit/>
          </a:bodyPr>
          <a:lstStyle/>
          <a:p>
            <a:r>
              <a:rPr lang="pl-PL" sz="2000" dirty="0" smtClean="0">
                <a:latin typeface="Lato"/>
                <a:cs typeface="Arial" panose="020B0604020202020204" pitchFamily="34" charset="0"/>
              </a:rPr>
              <a:t>Kryteria </a:t>
            </a:r>
            <a:r>
              <a:rPr lang="pl-PL" sz="2000" dirty="0">
                <a:latin typeface="Lato"/>
                <a:cs typeface="Arial" panose="020B0604020202020204" pitchFamily="34" charset="0"/>
              </a:rPr>
              <a:t>m</a:t>
            </a:r>
            <a:r>
              <a:rPr lang="pl-PL" sz="2000" dirty="0" smtClean="0">
                <a:latin typeface="Lato"/>
                <a:cs typeface="Arial" panose="020B0604020202020204" pitchFamily="34" charset="0"/>
              </a:rPr>
              <a:t>erytoryczne dodatkowe</a:t>
            </a:r>
            <a:r>
              <a:rPr lang="pl-PL" sz="2000" i="1" dirty="0" smtClean="0">
                <a:latin typeface="Lato"/>
                <a:cs typeface="Arial" panose="020B0604020202020204" pitchFamily="34" charset="0"/>
              </a:rPr>
              <a:t>:</a:t>
            </a:r>
            <a:endParaRPr lang="pl-PL" sz="2000" i="1" dirty="0">
              <a:latin typeface="Lato"/>
              <a:cs typeface="Arial" panose="020B0604020202020204" pitchFamily="34" charset="0"/>
            </a:endParaRPr>
          </a:p>
        </p:txBody>
      </p:sp>
      <p:sp>
        <p:nvSpPr>
          <p:cNvPr id="2" name="pole tekstowe 1"/>
          <p:cNvSpPr txBox="1"/>
          <p:nvPr/>
        </p:nvSpPr>
        <p:spPr>
          <a:xfrm>
            <a:off x="755821" y="1814184"/>
            <a:ext cx="10956567" cy="4401205"/>
          </a:xfrm>
          <a:prstGeom prst="rect">
            <a:avLst/>
          </a:prstGeom>
          <a:noFill/>
          <a:ln w="38100">
            <a:solidFill>
              <a:srgbClr val="FFD757"/>
            </a:solidFill>
          </a:ln>
        </p:spPr>
        <p:txBody>
          <a:bodyPr wrap="square" rtlCol="0">
            <a:spAutoFit/>
          </a:bodyPr>
          <a:lstStyle/>
          <a:p>
            <a:pPr marL="285750" indent="-285750">
              <a:buFont typeface="Wingdings" panose="05000000000000000000" pitchFamily="2" charset="2"/>
              <a:buChar char="ü"/>
            </a:pPr>
            <a:r>
              <a:rPr lang="pl-PL" sz="2000" dirty="0">
                <a:latin typeface="Lato"/>
                <a:cs typeface="Microsoft Sans Serif" panose="020B0604020202020204" pitchFamily="34" charset="0"/>
              </a:rPr>
              <a:t>Zastosowanie w projekcie OZE</a:t>
            </a:r>
          </a:p>
          <a:p>
            <a:pPr marL="285750" indent="-285750">
              <a:buFont typeface="Wingdings" panose="05000000000000000000" pitchFamily="2" charset="2"/>
              <a:buChar char="ü"/>
            </a:pPr>
            <a:r>
              <a:rPr lang="pl-PL" sz="2000" dirty="0">
                <a:latin typeface="Lato"/>
                <a:cs typeface="Microsoft Sans Serif" panose="020B0604020202020204" pitchFamily="34" charset="0"/>
              </a:rPr>
              <a:t>Konkursy architektoniczne, architektoniczno-urbanistyczne, urbanistyczne w RPO WSL</a:t>
            </a:r>
          </a:p>
          <a:p>
            <a:pPr marL="285750" indent="-285750">
              <a:buFont typeface="Wingdings" panose="05000000000000000000" pitchFamily="2" charset="2"/>
              <a:buChar char="ü"/>
            </a:pPr>
            <a:r>
              <a:rPr lang="pl-PL" sz="2000" dirty="0">
                <a:latin typeface="Lato"/>
                <a:cs typeface="Microsoft Sans Serif" panose="020B0604020202020204" pitchFamily="34" charset="0"/>
              </a:rPr>
              <a:t>Wynikanie projektu z aktualnego i pozytywnie zaopiniowanego przez IZ RPO programu rewitalizacji</a:t>
            </a:r>
          </a:p>
          <a:p>
            <a:pPr marL="285750" indent="-285750">
              <a:buFont typeface="Wingdings" panose="05000000000000000000" pitchFamily="2" charset="2"/>
              <a:buChar char="ü"/>
            </a:pPr>
            <a:r>
              <a:rPr lang="pl-PL" sz="2000" dirty="0">
                <a:latin typeface="Lato"/>
                <a:cs typeface="Microsoft Sans Serif" panose="020B0604020202020204" pitchFamily="34" charset="0"/>
              </a:rPr>
              <a:t>Realizacja projektu w partnerstwie</a:t>
            </a:r>
          </a:p>
          <a:p>
            <a:pPr marL="285750" indent="-285750">
              <a:buFont typeface="Wingdings" panose="05000000000000000000" pitchFamily="2" charset="2"/>
              <a:buChar char="ü"/>
            </a:pPr>
            <a:r>
              <a:rPr lang="pl-PL" sz="2000" dirty="0">
                <a:latin typeface="Lato"/>
                <a:cs typeface="Microsoft Sans Serif" panose="020B0604020202020204" pitchFamily="34" charset="0"/>
              </a:rPr>
              <a:t>Rozwój ruchu rowerowego w mieście</a:t>
            </a:r>
          </a:p>
          <a:p>
            <a:pPr marL="285750" indent="-285750">
              <a:buFont typeface="Wingdings" panose="05000000000000000000" pitchFamily="2" charset="2"/>
              <a:buChar char="ü"/>
            </a:pPr>
            <a:r>
              <a:rPr lang="pl-PL" sz="2000" dirty="0">
                <a:latin typeface="Lato"/>
                <a:cs typeface="Microsoft Sans Serif" panose="020B0604020202020204" pitchFamily="34" charset="0"/>
              </a:rPr>
              <a:t>Regionalna Strategia Innowacji</a:t>
            </a:r>
          </a:p>
          <a:p>
            <a:pPr marL="285750" indent="-285750">
              <a:buFont typeface="Wingdings" panose="05000000000000000000" pitchFamily="2" charset="2"/>
              <a:buChar char="ü"/>
            </a:pPr>
            <a:r>
              <a:rPr lang="pl-PL" sz="2000" dirty="0">
                <a:latin typeface="Lato"/>
                <a:cs typeface="Microsoft Sans Serif" panose="020B0604020202020204" pitchFamily="34" charset="0"/>
              </a:rPr>
              <a:t>Komplementarność</a:t>
            </a:r>
          </a:p>
          <a:p>
            <a:pPr marL="285750" indent="-285750">
              <a:buFont typeface="Wingdings" panose="05000000000000000000" pitchFamily="2" charset="2"/>
              <a:buChar char="ü"/>
            </a:pPr>
            <a:r>
              <a:rPr lang="pl-PL" sz="2000" dirty="0">
                <a:latin typeface="Lato"/>
                <a:cs typeface="Microsoft Sans Serif" panose="020B0604020202020204" pitchFamily="34" charset="0"/>
              </a:rPr>
              <a:t>Integracja z ePUAP, PEUP(SEKAP)</a:t>
            </a:r>
          </a:p>
          <a:p>
            <a:pPr marL="285750" indent="-285750">
              <a:buFont typeface="Wingdings" panose="05000000000000000000" pitchFamily="2" charset="2"/>
              <a:buChar char="ü"/>
            </a:pPr>
            <a:r>
              <a:rPr lang="pl-PL" sz="2000" dirty="0">
                <a:latin typeface="Lato"/>
                <a:cs typeface="Microsoft Sans Serif" panose="020B0604020202020204" pitchFamily="34" charset="0"/>
              </a:rPr>
              <a:t>Realizacja projektu z wykorzystaniem istniejącej infrastruktury</a:t>
            </a:r>
          </a:p>
          <a:p>
            <a:pPr marL="285750" indent="-285750">
              <a:buFont typeface="Wingdings" panose="05000000000000000000" pitchFamily="2" charset="2"/>
              <a:buChar char="ü"/>
            </a:pPr>
            <a:r>
              <a:rPr lang="pl-PL" sz="2000" dirty="0">
                <a:latin typeface="Lato"/>
                <a:cs typeface="Microsoft Sans Serif" panose="020B0604020202020204" pitchFamily="34" charset="0"/>
              </a:rPr>
              <a:t>Rozwój sieci drogowej na terenie Województwa Śląskiego</a:t>
            </a:r>
          </a:p>
          <a:p>
            <a:pPr marL="285750" indent="-285750">
              <a:buFont typeface="Wingdings" panose="05000000000000000000" pitchFamily="2" charset="2"/>
              <a:buChar char="ü"/>
            </a:pPr>
            <a:r>
              <a:rPr lang="pl-PL" sz="2000" dirty="0">
                <a:latin typeface="Lato"/>
                <a:cs typeface="Microsoft Sans Serif" panose="020B0604020202020204" pitchFamily="34" charset="0"/>
              </a:rPr>
              <a:t>Rozlokowanie mieszkań socjalnych/chronionych/wspomaganych</a:t>
            </a:r>
          </a:p>
          <a:p>
            <a:pPr marL="285750" indent="-285750">
              <a:buFont typeface="Wingdings" panose="05000000000000000000" pitchFamily="2" charset="2"/>
              <a:buChar char="ü"/>
            </a:pPr>
            <a:r>
              <a:rPr lang="pl-PL" sz="2000" dirty="0">
                <a:latin typeface="Lato"/>
                <a:cs typeface="Microsoft Sans Serif" panose="020B0604020202020204" pitchFamily="34" charset="0"/>
              </a:rPr>
              <a:t>Zielone zamówienia publiczne</a:t>
            </a:r>
          </a:p>
          <a:p>
            <a:pPr marL="285750" indent="-285750">
              <a:buFont typeface="Wingdings" panose="05000000000000000000" pitchFamily="2" charset="2"/>
              <a:buChar char="ü"/>
            </a:pPr>
            <a:r>
              <a:rPr lang="pl-PL" sz="2000" dirty="0">
                <a:latin typeface="Lato"/>
                <a:cs typeface="Microsoft Sans Serif" panose="020B0604020202020204" pitchFamily="34" charset="0"/>
              </a:rPr>
              <a:t>Ogólnodostępna Platforma Informacji „Tereny poprzemysłowe i zdegradowane” </a:t>
            </a:r>
          </a:p>
        </p:txBody>
      </p:sp>
      <p:sp>
        <p:nvSpPr>
          <p:cNvPr id="3" name="Objaśnienie prostokątne zaokrąglone 2"/>
          <p:cNvSpPr/>
          <p:nvPr/>
        </p:nvSpPr>
        <p:spPr>
          <a:xfrm>
            <a:off x="8052734" y="132622"/>
            <a:ext cx="3865997" cy="1581760"/>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p:cNvSpPr/>
          <p:nvPr/>
        </p:nvSpPr>
        <p:spPr>
          <a:xfrm>
            <a:off x="8245366" y="184838"/>
            <a:ext cx="3690835" cy="1323439"/>
          </a:xfrm>
          <a:prstGeom prst="rect">
            <a:avLst/>
          </a:prstGeom>
        </p:spPr>
        <p:txBody>
          <a:bodyPr wrap="square">
            <a:spAutoFit/>
          </a:bodyPr>
          <a:lstStyle/>
          <a:p>
            <a:r>
              <a:rPr lang="pl-PL" sz="1600" dirty="0" smtClean="0">
                <a:latin typeface="Lato"/>
                <a:cs typeface="Arial" panose="020B0604020202020204" pitchFamily="34" charset="0"/>
              </a:rPr>
              <a:t>każde </a:t>
            </a:r>
            <a:r>
              <a:rPr lang="pl-PL" sz="1600" dirty="0">
                <a:latin typeface="Lato"/>
                <a:cs typeface="Arial" panose="020B0604020202020204" pitchFamily="34" charset="0"/>
              </a:rPr>
              <a:t>po 0,2 pkt – dodawane do zsumowanej liczby punktów, ale tylko jeśli projekt uzyska co najmniej 60 % maksymalnej, możliwej do uzyskania </a:t>
            </a:r>
            <a:r>
              <a:rPr lang="pl-PL" sz="1600" dirty="0" smtClean="0">
                <a:latin typeface="Lato"/>
                <a:cs typeface="Arial" panose="020B0604020202020204" pitchFamily="34" charset="0"/>
              </a:rPr>
              <a:t>punktacji</a:t>
            </a:r>
            <a:endParaRPr lang="pl-PL" sz="1600" dirty="0">
              <a:latin typeface="Lato"/>
              <a:cs typeface="Arial" panose="020B0604020202020204" pitchFamily="34" charset="0"/>
            </a:endParaRPr>
          </a:p>
        </p:txBody>
      </p:sp>
      <p:pic>
        <p:nvPicPr>
          <p:cNvPr id="8" name="Obraz 7"/>
          <p:cNvPicPr>
            <a:picLocks noChangeAspect="1"/>
          </p:cNvPicPr>
          <p:nvPr/>
        </p:nvPicPr>
        <p:blipFill>
          <a:blip r:embed="rId2"/>
          <a:stretch>
            <a:fillRect/>
          </a:stretch>
        </p:blipFill>
        <p:spPr>
          <a:xfrm>
            <a:off x="385156" y="544056"/>
            <a:ext cx="4677295" cy="720314"/>
          </a:xfrm>
          <a:prstGeom prst="rect">
            <a:avLst/>
          </a:prstGeom>
        </p:spPr>
      </p:pic>
    </p:spTree>
    <p:extLst>
      <p:ext uri="{BB962C8B-B14F-4D97-AF65-F5344CB8AC3E}">
        <p14:creationId xmlns:p14="http://schemas.microsoft.com/office/powerpoint/2010/main" val="27726040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39832"/>
            <a:ext cx="3945775" cy="465513"/>
          </a:xfrm>
        </p:spPr>
        <p:txBody>
          <a:bodyPr/>
          <a:lstStyle/>
          <a:p>
            <a:r>
              <a:rPr lang="pl-PL" sz="2400" b="1" dirty="0" smtClean="0">
                <a:latin typeface="Lato"/>
              </a:rPr>
              <a:t>OCENA STRATEGICZNA</a:t>
            </a:r>
            <a:endParaRPr lang="pl-PL" sz="2400" b="1" dirty="0">
              <a:latin typeface="Lato"/>
            </a:endParaRPr>
          </a:p>
        </p:txBody>
      </p:sp>
      <p:sp>
        <p:nvSpPr>
          <p:cNvPr id="3" name="Symbol zastępczy zawartości 2"/>
          <p:cNvSpPr>
            <a:spLocks noGrp="1"/>
          </p:cNvSpPr>
          <p:nvPr>
            <p:ph idx="1"/>
          </p:nvPr>
        </p:nvSpPr>
        <p:spPr>
          <a:xfrm>
            <a:off x="806334" y="2019994"/>
            <a:ext cx="10307781" cy="3857104"/>
          </a:xfrm>
        </p:spPr>
        <p:txBody>
          <a:bodyPr/>
          <a:lstStyle/>
          <a:p>
            <a:r>
              <a:rPr lang="pl-PL" sz="2000" dirty="0">
                <a:latin typeface="Lato"/>
              </a:rPr>
              <a:t>Poziom/stopień realizacji zapisów </a:t>
            </a:r>
            <a:r>
              <a:rPr lang="pl-PL" sz="2000" i="1" dirty="0">
                <a:latin typeface="Lato"/>
              </a:rPr>
              <a:t>Strategii Rozwoju Województwa Śląskiego </a:t>
            </a:r>
            <a:r>
              <a:rPr lang="pl-PL" sz="2000" i="1" dirty="0" smtClean="0">
                <a:latin typeface="Lato"/>
              </a:rPr>
              <a:t>                   „</a:t>
            </a:r>
            <a:r>
              <a:rPr lang="pl-PL" sz="2000" i="1" dirty="0">
                <a:latin typeface="Lato"/>
              </a:rPr>
              <a:t>Śląskie 2020</a:t>
            </a:r>
            <a:r>
              <a:rPr lang="pl-PL" sz="2000" i="1" dirty="0" smtClean="0">
                <a:latin typeface="Lato"/>
              </a:rPr>
              <a:t>+”. </a:t>
            </a:r>
          </a:p>
          <a:p>
            <a:pPr marL="0" indent="0">
              <a:buNone/>
            </a:pPr>
            <a:r>
              <a:rPr lang="pl-PL" sz="2000" b="1" i="1" dirty="0">
                <a:latin typeface="Lato"/>
              </a:rPr>
              <a:t> </a:t>
            </a:r>
            <a:r>
              <a:rPr lang="pl-PL" sz="2000" b="1" i="1" dirty="0" smtClean="0">
                <a:latin typeface="Lato"/>
              </a:rPr>
              <a:t>    - </a:t>
            </a:r>
            <a:r>
              <a:rPr lang="pl-PL" sz="2000" b="1" dirty="0" smtClean="0">
                <a:latin typeface="Lato"/>
              </a:rPr>
              <a:t>Strategia </a:t>
            </a:r>
            <a:r>
              <a:rPr lang="pl-PL" sz="2000" b="1" dirty="0">
                <a:latin typeface="Lato"/>
              </a:rPr>
              <a:t>Rozwoju Województwa Śląskiego "Śląskie 2020+",</a:t>
            </a:r>
            <a:endParaRPr lang="pl-PL" sz="2000" b="1" dirty="0" smtClean="0">
              <a:latin typeface="Lato"/>
            </a:endParaRPr>
          </a:p>
          <a:p>
            <a:r>
              <a:rPr lang="pl-PL" sz="2000" dirty="0">
                <a:latin typeface="Lato"/>
              </a:rPr>
              <a:t>Poziom/stopień realizacji zapisów regionalnych dokumentów branżowych, </a:t>
            </a:r>
            <a:r>
              <a:rPr lang="pl-PL" sz="2000" dirty="0" smtClean="0">
                <a:latin typeface="Lato"/>
              </a:rPr>
              <a:t>               sektorowych </a:t>
            </a:r>
            <a:r>
              <a:rPr lang="pl-PL" sz="2000" dirty="0">
                <a:latin typeface="Lato"/>
              </a:rPr>
              <a:t>oraz </a:t>
            </a:r>
            <a:r>
              <a:rPr lang="pl-PL" sz="2000" dirty="0" smtClean="0">
                <a:latin typeface="Lato"/>
              </a:rPr>
              <a:t>funkcjonalnych. </a:t>
            </a:r>
          </a:p>
          <a:p>
            <a:pPr marL="0" indent="0">
              <a:buNone/>
            </a:pPr>
            <a:r>
              <a:rPr lang="pl-PL" sz="2000" dirty="0" smtClean="0">
                <a:latin typeface="Lato"/>
              </a:rPr>
              <a:t>     </a:t>
            </a:r>
            <a:r>
              <a:rPr lang="pl-PL" sz="2000" b="1" dirty="0" smtClean="0">
                <a:latin typeface="Lato"/>
              </a:rPr>
              <a:t>- „Strategia </a:t>
            </a:r>
            <a:r>
              <a:rPr lang="pl-PL" sz="2000" b="1" dirty="0">
                <a:latin typeface="Lato"/>
              </a:rPr>
              <a:t>rozwoju kultury w województwie śląskim na lata </a:t>
            </a:r>
            <a:r>
              <a:rPr lang="pl-PL" sz="2000" b="1" dirty="0" smtClean="0">
                <a:latin typeface="Lato"/>
              </a:rPr>
              <a:t>2006-2020” </a:t>
            </a:r>
          </a:p>
          <a:p>
            <a:pPr marL="0" indent="0">
              <a:buNone/>
            </a:pPr>
            <a:r>
              <a:rPr lang="pl-PL" sz="2000" b="1" dirty="0">
                <a:latin typeface="Lato"/>
              </a:rPr>
              <a:t> </a:t>
            </a:r>
            <a:r>
              <a:rPr lang="pl-PL" sz="2000" b="1" dirty="0" smtClean="0">
                <a:latin typeface="Lato"/>
              </a:rPr>
              <a:t>    - „Wojewódzki </a:t>
            </a:r>
            <a:r>
              <a:rPr lang="pl-PL" sz="2000" b="1" dirty="0">
                <a:latin typeface="Lato"/>
              </a:rPr>
              <a:t>Program Opieki nad Zabytkami 2014-2017</a:t>
            </a:r>
            <a:r>
              <a:rPr lang="pl-PL" sz="2000" b="1" dirty="0" smtClean="0">
                <a:latin typeface="Lato"/>
              </a:rPr>
              <a:t>”. </a:t>
            </a:r>
            <a:r>
              <a:rPr lang="pl-PL" sz="2000" b="1" dirty="0">
                <a:latin typeface="Lato"/>
              </a:rPr>
              <a:t>	</a:t>
            </a:r>
          </a:p>
          <a:p>
            <a:r>
              <a:rPr lang="pl-PL" sz="2000" dirty="0">
                <a:latin typeface="Lato"/>
              </a:rPr>
              <a:t>Poziom/stopień realizacji zapisów strategii ponadregionalnych, </a:t>
            </a:r>
            <a:r>
              <a:rPr lang="pl-PL" sz="2000" dirty="0" smtClean="0">
                <a:latin typeface="Lato"/>
              </a:rPr>
              <a:t>                                        w </a:t>
            </a:r>
            <a:r>
              <a:rPr lang="pl-PL" sz="2000" dirty="0">
                <a:latin typeface="Lato"/>
              </a:rPr>
              <a:t>tym w szczególności </a:t>
            </a:r>
            <a:r>
              <a:rPr lang="pl-PL" sz="2000" i="1" dirty="0">
                <a:latin typeface="Lato"/>
              </a:rPr>
              <a:t>Strategii Rozwoju Polski Południowej do roku </a:t>
            </a:r>
            <a:r>
              <a:rPr lang="pl-PL" sz="2000" i="1" dirty="0" smtClean="0">
                <a:latin typeface="Lato"/>
              </a:rPr>
              <a:t>2020.</a:t>
            </a:r>
          </a:p>
          <a:p>
            <a:pPr marL="0" indent="0">
              <a:buNone/>
            </a:pPr>
            <a:r>
              <a:rPr lang="pl-PL" sz="2000" i="1" dirty="0">
                <a:latin typeface="Lato"/>
              </a:rPr>
              <a:t> </a:t>
            </a:r>
            <a:r>
              <a:rPr lang="pl-PL" sz="2000" i="1" dirty="0" smtClean="0">
                <a:latin typeface="Lato"/>
              </a:rPr>
              <a:t>    </a:t>
            </a:r>
            <a:r>
              <a:rPr lang="pl-PL" sz="2000" b="1" i="1" dirty="0" smtClean="0">
                <a:latin typeface="Lato"/>
              </a:rPr>
              <a:t>- </a:t>
            </a:r>
            <a:r>
              <a:rPr lang="pl-PL" sz="2000" b="1" dirty="0">
                <a:latin typeface="Lato"/>
              </a:rPr>
              <a:t>Strategia Rozwoju Polski Południowej do roku </a:t>
            </a:r>
            <a:r>
              <a:rPr lang="pl-PL" sz="2000" b="1" dirty="0" smtClean="0">
                <a:latin typeface="Lato"/>
              </a:rPr>
              <a:t>2020.</a:t>
            </a:r>
            <a:endParaRPr lang="pl-PL" sz="2000" b="1" dirty="0">
              <a:latin typeface="Lato"/>
            </a:endParaRPr>
          </a:p>
          <a:p>
            <a:endParaRPr lang="pl-PL" sz="2000" b="1" dirty="0">
              <a:latin typeface="Lato"/>
            </a:endParaRPr>
          </a:p>
          <a:p>
            <a:endParaRPr lang="pl-PL" dirty="0"/>
          </a:p>
          <a:p>
            <a:endParaRPr lang="pl-PL" dirty="0"/>
          </a:p>
          <a:p>
            <a:endParaRPr lang="pl-PL" dirty="0"/>
          </a:p>
        </p:txBody>
      </p:sp>
      <p:pic>
        <p:nvPicPr>
          <p:cNvPr id="5" name="Obraz 4"/>
          <p:cNvPicPr>
            <a:picLocks noChangeAspect="1"/>
          </p:cNvPicPr>
          <p:nvPr/>
        </p:nvPicPr>
        <p:blipFill>
          <a:blip r:embed="rId2"/>
          <a:stretch>
            <a:fillRect/>
          </a:stretch>
        </p:blipFill>
        <p:spPr>
          <a:xfrm>
            <a:off x="387202" y="637134"/>
            <a:ext cx="4617059" cy="670908"/>
          </a:xfrm>
          <a:prstGeom prst="rect">
            <a:avLst/>
          </a:prstGeom>
        </p:spPr>
      </p:pic>
    </p:spTree>
    <p:extLst>
      <p:ext uri="{BB962C8B-B14F-4D97-AF65-F5344CB8AC3E}">
        <p14:creationId xmlns:p14="http://schemas.microsoft.com/office/powerpoint/2010/main" val="5323595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077238"/>
            <a:ext cx="5462847" cy="739035"/>
          </a:xfrm>
        </p:spPr>
        <p:txBody>
          <a:bodyPr>
            <a:normAutofit fontScale="90000"/>
          </a:bodyPr>
          <a:lstStyle/>
          <a:p>
            <a:r>
              <a:rPr lang="pl-PL" sz="1300" dirty="0"/>
              <a:t/>
            </a:r>
            <a:br>
              <a:rPr lang="pl-PL" sz="1300" dirty="0"/>
            </a:br>
            <a:r>
              <a:rPr lang="pl-PL" sz="2700" b="1" dirty="0" smtClean="0">
                <a:latin typeface="Arial" panose="020B0604020202020204" pitchFamily="34" charset="0"/>
                <a:cs typeface="Arial" panose="020B0604020202020204" pitchFamily="34" charset="0"/>
              </a:rPr>
              <a:t>TYPY PROJEKTÓW </a:t>
            </a:r>
            <a:r>
              <a:rPr lang="pl-PL" sz="3100" b="1" dirty="0" smtClean="0">
                <a:latin typeface="Arial" panose="020B0604020202020204" pitchFamily="34" charset="0"/>
                <a:cs typeface="Arial" panose="020B0604020202020204" pitchFamily="34" charset="0"/>
              </a:rPr>
              <a:t/>
            </a:r>
            <a:br>
              <a:rPr lang="pl-PL" sz="3100" b="1" dirty="0" smtClean="0">
                <a:latin typeface="Arial" panose="020B0604020202020204" pitchFamily="34" charset="0"/>
                <a:cs typeface="Arial" panose="020B0604020202020204" pitchFamily="34" charset="0"/>
              </a:rPr>
            </a:br>
            <a:r>
              <a:rPr lang="pl-PL" dirty="0"/>
              <a:t>	</a:t>
            </a:r>
          </a:p>
        </p:txBody>
      </p:sp>
      <p:sp>
        <p:nvSpPr>
          <p:cNvPr id="5" name="Symbol zastępczy zawartości 2"/>
          <p:cNvSpPr txBox="1">
            <a:spLocks/>
          </p:cNvSpPr>
          <p:nvPr/>
        </p:nvSpPr>
        <p:spPr>
          <a:xfrm>
            <a:off x="755822" y="1448474"/>
            <a:ext cx="10515600" cy="48800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pl-PL" sz="2000" b="1" dirty="0">
              <a:latin typeface="Microsoft Sans Serif" panose="020B0604020202020204" pitchFamily="34" charset="0"/>
              <a:cs typeface="Microsoft Sans Serif" panose="020B0604020202020204" pitchFamily="34" charset="0"/>
            </a:endParaRPr>
          </a:p>
        </p:txBody>
      </p:sp>
      <p:sp>
        <p:nvSpPr>
          <p:cNvPr id="3" name="pole tekstowe 2"/>
          <p:cNvSpPr txBox="1"/>
          <p:nvPr/>
        </p:nvSpPr>
        <p:spPr>
          <a:xfrm>
            <a:off x="838200" y="2602801"/>
            <a:ext cx="10303933" cy="1969770"/>
          </a:xfrm>
          <a:prstGeom prst="rect">
            <a:avLst/>
          </a:prstGeom>
          <a:noFill/>
        </p:spPr>
        <p:txBody>
          <a:bodyPr wrap="square" rtlCol="0">
            <a:spAutoFit/>
          </a:bodyPr>
          <a:lstStyle/>
          <a:p>
            <a:pPr algn="just"/>
            <a:r>
              <a:rPr lang="pl-PL" sz="2200" dirty="0" smtClean="0">
                <a:latin typeface="Lato"/>
                <a:cs typeface="Arial" panose="020B0604020202020204" pitchFamily="34" charset="0"/>
              </a:rPr>
              <a:t>1.   </a:t>
            </a:r>
            <a:r>
              <a:rPr lang="pl-PL" sz="2000" dirty="0" smtClean="0">
                <a:latin typeface="Lato"/>
                <a:cs typeface="Arial" panose="020B0604020202020204" pitchFamily="34" charset="0"/>
              </a:rPr>
              <a:t>Prace </a:t>
            </a:r>
            <a:r>
              <a:rPr lang="pl-PL" sz="2000" dirty="0">
                <a:latin typeface="Lato"/>
                <a:cs typeface="Arial" panose="020B0604020202020204" pitchFamily="34" charset="0"/>
              </a:rPr>
              <a:t>konserwatorskie, restauratorskie, roboty budowlane dla </a:t>
            </a:r>
            <a:r>
              <a:rPr lang="pl-PL" sz="2000" dirty="0" smtClean="0">
                <a:latin typeface="Lato"/>
                <a:cs typeface="Arial" panose="020B0604020202020204" pitchFamily="34" charset="0"/>
              </a:rPr>
              <a:t>obiektów</a:t>
            </a:r>
          </a:p>
          <a:p>
            <a:pPr algn="just"/>
            <a:r>
              <a:rPr lang="pl-PL" sz="2000" dirty="0">
                <a:latin typeface="Lato"/>
                <a:cs typeface="Arial" panose="020B0604020202020204" pitchFamily="34" charset="0"/>
              </a:rPr>
              <a:t> </a:t>
            </a:r>
            <a:r>
              <a:rPr lang="pl-PL" sz="2000" dirty="0" smtClean="0">
                <a:latin typeface="Lato"/>
                <a:cs typeface="Arial" panose="020B0604020202020204" pitchFamily="34" charset="0"/>
              </a:rPr>
              <a:t>     wpisanych </a:t>
            </a:r>
            <a:r>
              <a:rPr lang="pl-PL" sz="2000" dirty="0">
                <a:latin typeface="Lato"/>
                <a:cs typeface="Arial" panose="020B0604020202020204" pitchFamily="34" charset="0"/>
              </a:rPr>
              <a:t>do rejestru zabytków prowadzonego przez </a:t>
            </a:r>
            <a:r>
              <a:rPr lang="pl-PL" sz="2000" dirty="0" smtClean="0">
                <a:latin typeface="Lato"/>
                <a:cs typeface="Arial" panose="020B0604020202020204" pitchFamily="34" charset="0"/>
              </a:rPr>
              <a:t>Śląskiego Wojewódzkiego</a:t>
            </a:r>
          </a:p>
          <a:p>
            <a:pPr algn="just"/>
            <a:r>
              <a:rPr lang="pl-PL" sz="2000" dirty="0">
                <a:latin typeface="Lato"/>
                <a:cs typeface="Arial" panose="020B0604020202020204" pitchFamily="34" charset="0"/>
              </a:rPr>
              <a:t> </a:t>
            </a:r>
            <a:r>
              <a:rPr lang="pl-PL" sz="2000" dirty="0" smtClean="0">
                <a:latin typeface="Lato"/>
                <a:cs typeface="Arial" panose="020B0604020202020204" pitchFamily="34" charset="0"/>
              </a:rPr>
              <a:t>     Konserwatora </a:t>
            </a:r>
            <a:r>
              <a:rPr lang="pl-PL" sz="2000" dirty="0">
                <a:latin typeface="Lato"/>
                <a:cs typeface="Arial" panose="020B0604020202020204" pitchFamily="34" charset="0"/>
              </a:rPr>
              <a:t>Zabytków</a:t>
            </a:r>
            <a:r>
              <a:rPr lang="pl-PL" sz="2000" dirty="0" smtClean="0">
                <a:latin typeface="Lato"/>
                <a:cs typeface="Arial" panose="020B0604020202020204" pitchFamily="34" charset="0"/>
              </a:rPr>
              <a:t>.</a:t>
            </a:r>
          </a:p>
          <a:p>
            <a:pPr algn="just"/>
            <a:endParaRPr lang="pl-PL" sz="2000" dirty="0">
              <a:latin typeface="Lato"/>
              <a:cs typeface="Arial" panose="020B0604020202020204" pitchFamily="34" charset="0"/>
            </a:endParaRPr>
          </a:p>
          <a:p>
            <a:pPr marL="457200" indent="-457200" algn="just">
              <a:buAutoNum type="arabicPeriod" startAt="2"/>
            </a:pPr>
            <a:r>
              <a:rPr lang="pl-PL" sz="2000" dirty="0" smtClean="0">
                <a:latin typeface="Lato"/>
                <a:cs typeface="Arial" panose="020B0604020202020204" pitchFamily="34" charset="0"/>
              </a:rPr>
              <a:t>Prace </a:t>
            </a:r>
            <a:r>
              <a:rPr lang="pl-PL" sz="2000" dirty="0">
                <a:latin typeface="Lato"/>
                <a:cs typeface="Arial" panose="020B0604020202020204" pitchFamily="34" charset="0"/>
              </a:rPr>
              <a:t>konserwatorskie, restauratorskie, roboty budowlane dla </a:t>
            </a:r>
            <a:r>
              <a:rPr lang="pl-PL" sz="2000" dirty="0" smtClean="0">
                <a:latin typeface="Lato"/>
                <a:cs typeface="Arial" panose="020B0604020202020204" pitchFamily="34" charset="0"/>
              </a:rPr>
              <a:t>obiektów </a:t>
            </a:r>
          </a:p>
          <a:p>
            <a:pPr algn="just"/>
            <a:r>
              <a:rPr lang="pl-PL" sz="2000" dirty="0">
                <a:latin typeface="Lato"/>
                <a:cs typeface="Arial" panose="020B0604020202020204" pitchFamily="34" charset="0"/>
              </a:rPr>
              <a:t> </a:t>
            </a:r>
            <a:r>
              <a:rPr lang="pl-PL" sz="2000" dirty="0" smtClean="0">
                <a:latin typeface="Lato"/>
                <a:cs typeface="Arial" panose="020B0604020202020204" pitchFamily="34" charset="0"/>
              </a:rPr>
              <a:t>     przynależnych </a:t>
            </a:r>
            <a:r>
              <a:rPr lang="pl-PL" sz="2000" dirty="0">
                <a:latin typeface="Lato"/>
                <a:cs typeface="Arial" panose="020B0604020202020204" pitchFamily="34" charset="0"/>
              </a:rPr>
              <a:t>do Szlaku Zabytków Techniki.</a:t>
            </a:r>
          </a:p>
        </p:txBody>
      </p:sp>
      <p:pic>
        <p:nvPicPr>
          <p:cNvPr id="4" name="Obraz 3"/>
          <p:cNvPicPr>
            <a:picLocks noChangeAspect="1"/>
          </p:cNvPicPr>
          <p:nvPr/>
        </p:nvPicPr>
        <p:blipFill>
          <a:blip r:embed="rId2"/>
          <a:stretch>
            <a:fillRect/>
          </a:stretch>
        </p:blipFill>
        <p:spPr>
          <a:xfrm>
            <a:off x="339355" y="955068"/>
            <a:ext cx="6518645" cy="868881"/>
          </a:xfrm>
          <a:prstGeom prst="rect">
            <a:avLst/>
          </a:prstGeom>
        </p:spPr>
      </p:pic>
    </p:spTree>
    <p:extLst>
      <p:ext uri="{BB962C8B-B14F-4D97-AF65-F5344CB8AC3E}">
        <p14:creationId xmlns:p14="http://schemas.microsoft.com/office/powerpoint/2010/main" val="34046022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6518" y="942451"/>
            <a:ext cx="4544617" cy="553977"/>
          </a:xfrm>
        </p:spPr>
        <p:txBody>
          <a:bodyPr>
            <a:normAutofit/>
          </a:bodyPr>
          <a:lstStyle/>
          <a:p>
            <a:r>
              <a:rPr lang="pl-PL" sz="2400" b="1" dirty="0" smtClean="0">
                <a:latin typeface="Lato"/>
                <a:cs typeface="Microsoft Sans Serif" panose="020B0604020202020204" pitchFamily="34" charset="0"/>
              </a:rPr>
              <a:t>WYSOKOŚĆ ŚRODKÓW</a:t>
            </a:r>
            <a:endParaRPr lang="pl-PL" sz="2400" b="1" dirty="0">
              <a:latin typeface="Lato"/>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pl-PL" dirty="0"/>
          </a:p>
        </p:txBody>
      </p:sp>
      <p:sp>
        <p:nvSpPr>
          <p:cNvPr id="4" name="pole tekstowe 3"/>
          <p:cNvSpPr txBox="1"/>
          <p:nvPr/>
        </p:nvSpPr>
        <p:spPr>
          <a:xfrm>
            <a:off x="986481" y="1680786"/>
            <a:ext cx="10284941" cy="4832092"/>
          </a:xfrm>
          <a:prstGeom prst="rect">
            <a:avLst/>
          </a:prstGeom>
          <a:noFill/>
        </p:spPr>
        <p:txBody>
          <a:bodyPr wrap="square" rtlCol="0">
            <a:spAutoFit/>
          </a:bodyPr>
          <a:lstStyle/>
          <a:p>
            <a:endParaRPr lang="pl-PL" sz="2000" dirty="0" smtClean="0">
              <a:latin typeface="Microsoft Sans Serif" panose="020B0604020202020204" pitchFamily="34" charset="0"/>
              <a:ea typeface="+mj-ea"/>
              <a:cs typeface="Microsoft Sans Serif" panose="020B0604020202020204" pitchFamily="34" charset="0"/>
            </a:endParaRPr>
          </a:p>
          <a:p>
            <a:endParaRPr lang="pl-PL" sz="2000" dirty="0" smtClean="0">
              <a:latin typeface="Microsoft Sans Serif" panose="020B0604020202020204" pitchFamily="34" charset="0"/>
              <a:ea typeface="+mj-ea"/>
              <a:cs typeface="Microsoft Sans Serif" panose="020B0604020202020204" pitchFamily="34" charset="0"/>
            </a:endParaRPr>
          </a:p>
          <a:p>
            <a:r>
              <a:rPr lang="pl-PL" sz="2000" dirty="0" smtClean="0">
                <a:latin typeface="Lato"/>
                <a:ea typeface="+mj-ea"/>
                <a:cs typeface="Microsoft Sans Serif" panose="020B0604020202020204" pitchFamily="34" charset="0"/>
              </a:rPr>
              <a:t>Całkowita </a:t>
            </a:r>
            <a:r>
              <a:rPr lang="pl-PL" sz="2000" dirty="0">
                <a:latin typeface="Lato"/>
                <a:ea typeface="+mj-ea"/>
                <a:cs typeface="Microsoft Sans Serif" panose="020B0604020202020204" pitchFamily="34" charset="0"/>
              </a:rPr>
              <a:t>kwota przeznaczona na </a:t>
            </a:r>
            <a:r>
              <a:rPr lang="pl-PL" sz="2000" dirty="0" smtClean="0">
                <a:latin typeface="Lato"/>
                <a:ea typeface="+mj-ea"/>
                <a:cs typeface="Microsoft Sans Serif" panose="020B0604020202020204" pitchFamily="34" charset="0"/>
              </a:rPr>
              <a:t>dofinansowanie </a:t>
            </a:r>
            <a:r>
              <a:rPr lang="pl-PL" sz="2000" dirty="0">
                <a:latin typeface="Lato"/>
                <a:ea typeface="+mj-ea"/>
                <a:cs typeface="Microsoft Sans Serif" panose="020B0604020202020204" pitchFamily="34" charset="0"/>
              </a:rPr>
              <a:t>projektów w </a:t>
            </a:r>
            <a:r>
              <a:rPr lang="pl-PL" sz="2000" dirty="0" smtClean="0">
                <a:latin typeface="Lato"/>
                <a:ea typeface="+mj-ea"/>
                <a:cs typeface="Microsoft Sans Serif" panose="020B0604020202020204" pitchFamily="34" charset="0"/>
              </a:rPr>
              <a:t>konkursie:</a:t>
            </a:r>
            <a:endParaRPr lang="pl-PL" sz="2000" dirty="0">
              <a:latin typeface="Lato"/>
              <a:ea typeface="+mj-ea"/>
              <a:cs typeface="Microsoft Sans Serif" panose="020B0604020202020204" pitchFamily="34" charset="0"/>
            </a:endParaRPr>
          </a:p>
          <a:p>
            <a:r>
              <a:rPr lang="pl-PL" sz="2000" dirty="0">
                <a:latin typeface="Lato"/>
                <a:ea typeface="+mj-ea"/>
                <a:cs typeface="Microsoft Sans Serif" panose="020B0604020202020204" pitchFamily="34" charset="0"/>
              </a:rPr>
              <a:t>197 206 606,29 </a:t>
            </a:r>
            <a:r>
              <a:rPr lang="pl-PL" sz="2000" dirty="0" smtClean="0">
                <a:latin typeface="Lato"/>
                <a:ea typeface="+mj-ea"/>
                <a:cs typeface="Microsoft Sans Serif" panose="020B0604020202020204" pitchFamily="34" charset="0"/>
              </a:rPr>
              <a:t>ZŁ (45 </a:t>
            </a:r>
            <a:r>
              <a:rPr lang="pl-PL" sz="2000" dirty="0">
                <a:latin typeface="Lato"/>
                <a:ea typeface="+mj-ea"/>
                <a:cs typeface="Microsoft Sans Serif" panose="020B0604020202020204" pitchFamily="34" charset="0"/>
              </a:rPr>
              <a:t>533 735,00 </a:t>
            </a:r>
            <a:r>
              <a:rPr lang="pl-PL" sz="2000" dirty="0" smtClean="0">
                <a:latin typeface="Lato"/>
                <a:ea typeface="+mj-ea"/>
                <a:cs typeface="Microsoft Sans Serif" panose="020B0604020202020204" pitchFamily="34" charset="0"/>
              </a:rPr>
              <a:t>EUR)</a:t>
            </a:r>
            <a:endParaRPr lang="pl-PL" sz="2000" dirty="0">
              <a:latin typeface="Lato"/>
              <a:ea typeface="+mj-ea"/>
              <a:cs typeface="Microsoft Sans Serif" panose="020B0604020202020204" pitchFamily="34" charset="0"/>
            </a:endParaRPr>
          </a:p>
          <a:p>
            <a:endParaRPr lang="pl-PL" sz="2000" dirty="0" smtClean="0">
              <a:latin typeface="Lato"/>
              <a:ea typeface="+mj-ea"/>
              <a:cs typeface="Microsoft Sans Serif" panose="020B0604020202020204" pitchFamily="34" charset="0"/>
            </a:endParaRPr>
          </a:p>
          <a:p>
            <a:r>
              <a:rPr lang="pl-PL" sz="2000" dirty="0" smtClean="0">
                <a:latin typeface="Lato"/>
                <a:ea typeface="+mj-ea"/>
                <a:cs typeface="Microsoft Sans Serif" panose="020B0604020202020204" pitchFamily="34" charset="0"/>
              </a:rPr>
              <a:t>Kwota </a:t>
            </a:r>
            <a:r>
              <a:rPr lang="pl-PL" sz="2000" dirty="0">
                <a:latin typeface="Lato"/>
                <a:ea typeface="+mj-ea"/>
                <a:cs typeface="Microsoft Sans Serif" panose="020B0604020202020204" pitchFamily="34" charset="0"/>
              </a:rPr>
              <a:t>środków europejskich </a:t>
            </a:r>
            <a:r>
              <a:rPr lang="pl-PL" sz="2000" dirty="0" smtClean="0">
                <a:latin typeface="Lato"/>
                <a:ea typeface="+mj-ea"/>
                <a:cs typeface="Microsoft Sans Serif" panose="020B0604020202020204" pitchFamily="34" charset="0"/>
              </a:rPr>
              <a:t>przeznaczona </a:t>
            </a:r>
            <a:r>
              <a:rPr lang="pl-PL" sz="2000" dirty="0">
                <a:latin typeface="Lato"/>
                <a:ea typeface="+mj-ea"/>
                <a:cs typeface="Microsoft Sans Serif" panose="020B0604020202020204" pitchFamily="34" charset="0"/>
              </a:rPr>
              <a:t>na dofinansowanie projektów w konkursie:</a:t>
            </a:r>
          </a:p>
          <a:p>
            <a:r>
              <a:rPr lang="pl-PL" sz="2000" dirty="0">
                <a:latin typeface="Lato"/>
                <a:ea typeface="+mj-ea"/>
                <a:cs typeface="Microsoft Sans Serif" panose="020B0604020202020204" pitchFamily="34" charset="0"/>
              </a:rPr>
              <a:t>185 769 583,00 </a:t>
            </a:r>
            <a:r>
              <a:rPr lang="pl-PL" sz="2000" dirty="0" smtClean="0">
                <a:latin typeface="Lato"/>
                <a:ea typeface="+mj-ea"/>
                <a:cs typeface="Microsoft Sans Serif" panose="020B0604020202020204" pitchFamily="34" charset="0"/>
              </a:rPr>
              <a:t>ZŁ (42 </a:t>
            </a:r>
            <a:r>
              <a:rPr lang="pl-PL" sz="2000" dirty="0">
                <a:latin typeface="Lato"/>
                <a:ea typeface="+mj-ea"/>
                <a:cs typeface="Microsoft Sans Serif" panose="020B0604020202020204" pitchFamily="34" charset="0"/>
              </a:rPr>
              <a:t>893 000 </a:t>
            </a:r>
            <a:r>
              <a:rPr lang="pl-PL" sz="2000" dirty="0" smtClean="0">
                <a:latin typeface="Lato"/>
                <a:ea typeface="+mj-ea"/>
                <a:cs typeface="Microsoft Sans Serif" panose="020B0604020202020204" pitchFamily="34" charset="0"/>
              </a:rPr>
              <a:t>EUR)</a:t>
            </a:r>
            <a:endParaRPr lang="pl-PL" sz="2000" dirty="0">
              <a:latin typeface="Lato"/>
              <a:ea typeface="+mj-ea"/>
              <a:cs typeface="Microsoft Sans Serif" panose="020B0604020202020204" pitchFamily="34" charset="0"/>
            </a:endParaRPr>
          </a:p>
          <a:p>
            <a:endParaRPr lang="pl-PL" sz="2000" dirty="0" smtClean="0">
              <a:latin typeface="Lato"/>
              <a:ea typeface="+mj-ea"/>
              <a:cs typeface="Microsoft Sans Serif" panose="020B0604020202020204" pitchFamily="34" charset="0"/>
            </a:endParaRPr>
          </a:p>
          <a:p>
            <a:r>
              <a:rPr lang="pl-PL" sz="2000" dirty="0" smtClean="0">
                <a:latin typeface="Lato"/>
                <a:ea typeface="+mj-ea"/>
                <a:cs typeface="Microsoft Sans Serif" panose="020B0604020202020204" pitchFamily="34" charset="0"/>
              </a:rPr>
              <a:t>Kwota </a:t>
            </a:r>
            <a:r>
              <a:rPr lang="pl-PL" sz="2000" dirty="0">
                <a:latin typeface="Lato"/>
                <a:ea typeface="+mj-ea"/>
                <a:cs typeface="Microsoft Sans Serif" panose="020B0604020202020204" pitchFamily="34" charset="0"/>
              </a:rPr>
              <a:t>współfinansowania z budżetu państwa</a:t>
            </a:r>
            <a:r>
              <a:rPr lang="pl-PL" sz="2000" dirty="0" smtClean="0">
                <a:latin typeface="Lato"/>
                <a:ea typeface="+mj-ea"/>
                <a:cs typeface="Microsoft Sans Serif" panose="020B0604020202020204" pitchFamily="34" charset="0"/>
              </a:rPr>
              <a:t>: </a:t>
            </a:r>
          </a:p>
          <a:p>
            <a:r>
              <a:rPr lang="pl-PL" sz="2000" dirty="0" smtClean="0">
                <a:latin typeface="Lato"/>
                <a:ea typeface="+mj-ea"/>
                <a:cs typeface="Microsoft Sans Serif" panose="020B0604020202020204" pitchFamily="34" charset="0"/>
              </a:rPr>
              <a:t>11 </a:t>
            </a:r>
            <a:r>
              <a:rPr lang="pl-PL" sz="2000" dirty="0">
                <a:latin typeface="Lato"/>
                <a:ea typeface="+mj-ea"/>
                <a:cs typeface="Microsoft Sans Serif" panose="020B0604020202020204" pitchFamily="34" charset="0"/>
              </a:rPr>
              <a:t>437 023,29 </a:t>
            </a:r>
            <a:r>
              <a:rPr lang="pl-PL" sz="2000" dirty="0" smtClean="0">
                <a:latin typeface="Lato"/>
                <a:ea typeface="+mj-ea"/>
                <a:cs typeface="Microsoft Sans Serif" panose="020B0604020202020204" pitchFamily="34" charset="0"/>
              </a:rPr>
              <a:t>ZŁ (2 </a:t>
            </a:r>
            <a:r>
              <a:rPr lang="pl-PL" sz="2000" dirty="0">
                <a:latin typeface="Lato"/>
                <a:ea typeface="+mj-ea"/>
                <a:cs typeface="Microsoft Sans Serif" panose="020B0604020202020204" pitchFamily="34" charset="0"/>
              </a:rPr>
              <a:t>640 735 </a:t>
            </a:r>
            <a:r>
              <a:rPr lang="pl-PL" sz="2000" dirty="0" smtClean="0">
                <a:latin typeface="Lato"/>
                <a:ea typeface="+mj-ea"/>
                <a:cs typeface="Microsoft Sans Serif" panose="020B0604020202020204" pitchFamily="34" charset="0"/>
              </a:rPr>
              <a:t>EUR)</a:t>
            </a:r>
          </a:p>
          <a:p>
            <a:endParaRPr lang="pl-PL" sz="2400" dirty="0">
              <a:latin typeface="Lato"/>
              <a:ea typeface="+mj-ea"/>
              <a:cs typeface="Microsoft Sans Serif" panose="020B0604020202020204" pitchFamily="34" charset="0"/>
            </a:endParaRPr>
          </a:p>
          <a:p>
            <a:r>
              <a:rPr lang="pl-PL" sz="2400" dirty="0">
                <a:latin typeface="Lato"/>
                <a:ea typeface="+mj-ea"/>
                <a:cs typeface="Microsoft Sans Serif" panose="020B0604020202020204" pitchFamily="34" charset="0"/>
              </a:rPr>
              <a:t> </a:t>
            </a:r>
          </a:p>
          <a:p>
            <a:r>
              <a:rPr lang="pl-PL" sz="2000" dirty="0">
                <a:latin typeface="Microsoft Sans Serif" panose="020B0604020202020204" pitchFamily="34" charset="0"/>
                <a:ea typeface="+mj-ea"/>
                <a:cs typeface="Microsoft Sans Serif" panose="020B0604020202020204" pitchFamily="34" charset="0"/>
              </a:rPr>
              <a:t>	</a:t>
            </a:r>
          </a:p>
          <a:p>
            <a:pPr marL="1714500" lvl="3" indent="-342900">
              <a:buFont typeface="Wingdings" panose="05000000000000000000" pitchFamily="2" charset="2"/>
              <a:buChar char="ü"/>
            </a:pPr>
            <a:endParaRPr lang="pl-PL" sz="2000" dirty="0">
              <a:latin typeface="Microsoft Sans Serif" panose="020B0604020202020204" pitchFamily="34" charset="0"/>
              <a:ea typeface="+mj-ea"/>
              <a:cs typeface="Microsoft Sans Serif" panose="020B0604020202020204" pitchFamily="34" charset="0"/>
            </a:endParaRPr>
          </a:p>
          <a:p>
            <a:pPr lvl="3"/>
            <a:endParaRPr lang="pl-PL" sz="2000" dirty="0" smtClean="0">
              <a:latin typeface="Microsoft Sans Serif" panose="020B0604020202020204" pitchFamily="34" charset="0"/>
              <a:ea typeface="+mj-ea"/>
              <a:cs typeface="Microsoft Sans Serif" panose="020B0604020202020204" pitchFamily="34" charset="0"/>
            </a:endParaRPr>
          </a:p>
        </p:txBody>
      </p:sp>
      <p:pic>
        <p:nvPicPr>
          <p:cNvPr id="3" name="Obraz 2"/>
          <p:cNvPicPr>
            <a:picLocks noChangeAspect="1"/>
          </p:cNvPicPr>
          <p:nvPr/>
        </p:nvPicPr>
        <p:blipFill>
          <a:blip r:embed="rId2"/>
          <a:stretch>
            <a:fillRect/>
          </a:stretch>
        </p:blipFill>
        <p:spPr>
          <a:xfrm>
            <a:off x="676657" y="807889"/>
            <a:ext cx="4538558" cy="688539"/>
          </a:xfrm>
          <a:prstGeom prst="rect">
            <a:avLst/>
          </a:prstGeom>
        </p:spPr>
      </p:pic>
    </p:spTree>
    <p:extLst>
      <p:ext uri="{BB962C8B-B14F-4D97-AF65-F5344CB8AC3E}">
        <p14:creationId xmlns:p14="http://schemas.microsoft.com/office/powerpoint/2010/main" val="10019117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681644"/>
            <a:ext cx="9889375" cy="735993"/>
          </a:xfrm>
        </p:spPr>
        <p:txBody>
          <a:bodyPr/>
          <a:lstStyle/>
          <a:p>
            <a:pPr algn="l"/>
            <a:r>
              <a:rPr lang="pl-PL" sz="2000" b="1" dirty="0" smtClean="0">
                <a:latin typeface="Lato"/>
              </a:rPr>
              <a:t/>
            </a:r>
            <a:br>
              <a:rPr lang="pl-PL" sz="2000" b="1" dirty="0" smtClean="0">
                <a:latin typeface="Lato"/>
              </a:rPr>
            </a:br>
            <a:r>
              <a:rPr lang="pl-PL" sz="2400" b="1" dirty="0" smtClean="0">
                <a:latin typeface="Lato"/>
              </a:rPr>
              <a:t>TERMIN ZŁOŻENIA WNIOSKÓW I ROZSTRZYGNIĘCIA KONKURSU</a:t>
            </a:r>
            <a:endParaRPr lang="pl-PL" sz="2400" b="1" dirty="0">
              <a:latin typeface="Lato"/>
            </a:endParaRPr>
          </a:p>
        </p:txBody>
      </p:sp>
      <p:sp>
        <p:nvSpPr>
          <p:cNvPr id="3" name="Symbol zastępczy zawartości 2"/>
          <p:cNvSpPr>
            <a:spLocks noGrp="1"/>
          </p:cNvSpPr>
          <p:nvPr>
            <p:ph idx="1"/>
          </p:nvPr>
        </p:nvSpPr>
        <p:spPr/>
        <p:txBody>
          <a:bodyPr/>
          <a:lstStyle/>
          <a:p>
            <a:pPr marL="0" indent="0" algn="ctr">
              <a:buNone/>
            </a:pPr>
            <a:r>
              <a:rPr lang="pl-PL" b="1" dirty="0" smtClean="0">
                <a:latin typeface="Lato"/>
              </a:rPr>
              <a:t>Termin złożenia wniosków:</a:t>
            </a:r>
          </a:p>
          <a:p>
            <a:pPr marL="0" indent="0" algn="ctr">
              <a:buNone/>
            </a:pPr>
            <a:endParaRPr lang="pl-PL" dirty="0" smtClean="0">
              <a:latin typeface="Lato"/>
            </a:endParaRPr>
          </a:p>
          <a:p>
            <a:pPr marL="0" indent="0" algn="ctr">
              <a:buNone/>
            </a:pPr>
            <a:r>
              <a:rPr lang="pl-PL" dirty="0" smtClean="0">
                <a:latin typeface="Lato"/>
              </a:rPr>
              <a:t>30/06/2017 do godziny </a:t>
            </a:r>
            <a:r>
              <a:rPr lang="pl-PL" dirty="0" smtClean="0">
                <a:solidFill>
                  <a:srgbClr val="FF0000"/>
                </a:solidFill>
                <a:latin typeface="Lato"/>
              </a:rPr>
              <a:t>12:00:00</a:t>
            </a:r>
          </a:p>
          <a:p>
            <a:pPr marL="0" indent="0" algn="ctr">
              <a:buNone/>
            </a:pPr>
            <a:endParaRPr lang="pl-PL" sz="2000" b="1" dirty="0" smtClean="0">
              <a:latin typeface="Lato"/>
            </a:endParaRPr>
          </a:p>
          <a:p>
            <a:pPr marL="0" indent="0" algn="ctr">
              <a:buNone/>
            </a:pPr>
            <a:r>
              <a:rPr lang="pl-PL" b="1" dirty="0" smtClean="0">
                <a:latin typeface="Lato"/>
              </a:rPr>
              <a:t>Planowany termin rozstrzygnięcia konkursu:</a:t>
            </a:r>
          </a:p>
          <a:p>
            <a:pPr marL="0" indent="0" algn="ctr">
              <a:buNone/>
            </a:pPr>
            <a:endParaRPr lang="pl-PL" b="1" dirty="0">
              <a:latin typeface="Lato"/>
            </a:endParaRPr>
          </a:p>
          <a:p>
            <a:pPr marL="0" indent="0" algn="ctr">
              <a:buNone/>
            </a:pPr>
            <a:r>
              <a:rPr lang="pl-PL" dirty="0">
                <a:latin typeface="Lato"/>
              </a:rPr>
              <a:t>s</a:t>
            </a:r>
            <a:r>
              <a:rPr lang="pl-PL" dirty="0" smtClean="0">
                <a:latin typeface="Lato"/>
              </a:rPr>
              <a:t>tyczeń 2018</a:t>
            </a:r>
          </a:p>
          <a:p>
            <a:endParaRPr lang="pl-PL" dirty="0"/>
          </a:p>
        </p:txBody>
      </p:sp>
      <p:pic>
        <p:nvPicPr>
          <p:cNvPr id="4" name="Obraz 3"/>
          <p:cNvPicPr>
            <a:picLocks noChangeAspect="1"/>
          </p:cNvPicPr>
          <p:nvPr/>
        </p:nvPicPr>
        <p:blipFill>
          <a:blip r:embed="rId2"/>
          <a:stretch>
            <a:fillRect/>
          </a:stretch>
        </p:blipFill>
        <p:spPr>
          <a:xfrm>
            <a:off x="368531" y="947651"/>
            <a:ext cx="10196945" cy="559190"/>
          </a:xfrm>
          <a:prstGeom prst="rect">
            <a:avLst/>
          </a:prstGeom>
        </p:spPr>
      </p:pic>
    </p:spTree>
    <p:extLst>
      <p:ext uri="{BB962C8B-B14F-4D97-AF65-F5344CB8AC3E}">
        <p14:creationId xmlns:p14="http://schemas.microsoft.com/office/powerpoint/2010/main" val="5759466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79120" y="1051560"/>
            <a:ext cx="10972800" cy="4480244"/>
          </a:xfrm>
        </p:spPr>
        <p:txBody>
          <a:bodyPr/>
          <a:lstStyle/>
          <a:p>
            <a:pPr marL="0" indent="0">
              <a:buNone/>
            </a:pPr>
            <a:r>
              <a:rPr lang="pl-PL" dirty="0" smtClean="0">
                <a:latin typeface="Microsoft Sans Serif" panose="020B0604020202020204" pitchFamily="34" charset="0"/>
                <a:cs typeface="Microsoft Sans Serif" panose="020B0604020202020204" pitchFamily="34" charset="0"/>
              </a:rPr>
              <a:t>				</a:t>
            </a:r>
            <a:r>
              <a:rPr lang="pl-PL" sz="2800" b="1" dirty="0" smtClean="0">
                <a:latin typeface="Arial" panose="020B0604020202020204" pitchFamily="34" charset="0"/>
                <a:cs typeface="Arial" panose="020B0604020202020204" pitchFamily="34" charset="0"/>
              </a:rPr>
              <a:t>Dziękujemy za uwagę</a:t>
            </a:r>
          </a:p>
          <a:p>
            <a:pPr marL="0" indent="0">
              <a:buNone/>
            </a:pPr>
            <a:endParaRPr lang="pl-PL" sz="2800" dirty="0" smtClean="0">
              <a:latin typeface="Arial" panose="020B0604020202020204" pitchFamily="34" charset="0"/>
              <a:cs typeface="Arial" panose="020B0604020202020204" pitchFamily="34" charset="0"/>
            </a:endParaRPr>
          </a:p>
          <a:p>
            <a:pPr marL="0" indent="0">
              <a:buNone/>
            </a:pPr>
            <a:r>
              <a:rPr lang="pl-PL" sz="2800" dirty="0" smtClean="0">
                <a:latin typeface="Arial" panose="020B0604020202020204" pitchFamily="34" charset="0"/>
                <a:cs typeface="Arial" panose="020B0604020202020204" pitchFamily="34" charset="0"/>
              </a:rPr>
              <a:t>		</a:t>
            </a:r>
            <a:r>
              <a:rPr lang="pl-PL" sz="2800" dirty="0">
                <a:latin typeface="Arial" panose="020B0604020202020204" pitchFamily="34" charset="0"/>
                <a:cs typeface="Arial" panose="020B0604020202020204" pitchFamily="34" charset="0"/>
              </a:rPr>
              <a:t>	 </a:t>
            </a:r>
            <a:r>
              <a:rPr lang="pl-PL" sz="2800" dirty="0" smtClean="0">
                <a:latin typeface="Arial" panose="020B0604020202020204" pitchFamily="34" charset="0"/>
                <a:cs typeface="Arial" panose="020B0604020202020204" pitchFamily="34" charset="0"/>
              </a:rPr>
              <a:t>     Referat Oceny Projektów</a:t>
            </a:r>
          </a:p>
          <a:p>
            <a:pPr marL="0" indent="0">
              <a:buNone/>
            </a:pPr>
            <a:r>
              <a:rPr lang="pl-PL" sz="2800" dirty="0" smtClean="0">
                <a:latin typeface="Arial" panose="020B0604020202020204" pitchFamily="34" charset="0"/>
                <a:cs typeface="Arial" panose="020B0604020202020204" pitchFamily="34" charset="0"/>
              </a:rPr>
              <a:t>				      032 77 40 303</a:t>
            </a:r>
            <a:endParaRPr lang="pl-PL" sz="2800" dirty="0">
              <a:latin typeface="Arial" panose="020B0604020202020204" pitchFamily="34" charset="0"/>
              <a:cs typeface="Arial" panose="020B0604020202020204" pitchFamily="34" charset="0"/>
            </a:endParaRPr>
          </a:p>
          <a:p>
            <a:pPr marL="0" indent="0">
              <a:buNone/>
            </a:pPr>
            <a:endParaRPr lang="pl-PL" sz="2800" dirty="0" smtClean="0">
              <a:latin typeface="Arial" panose="020B0604020202020204" pitchFamily="34" charset="0"/>
              <a:cs typeface="Arial" panose="020B0604020202020204" pitchFamily="34" charset="0"/>
            </a:endParaRPr>
          </a:p>
          <a:p>
            <a:pPr marL="0" indent="0">
              <a:buNone/>
            </a:pPr>
            <a:r>
              <a:rPr lang="pl-PL" sz="2800" dirty="0">
                <a:latin typeface="Arial" panose="020B0604020202020204" pitchFamily="34" charset="0"/>
                <a:cs typeface="Arial" panose="020B0604020202020204" pitchFamily="34" charset="0"/>
              </a:rPr>
              <a:t>	</a:t>
            </a:r>
            <a:r>
              <a:rPr lang="pl-PL" sz="2800" dirty="0" smtClean="0">
                <a:latin typeface="Arial" panose="020B0604020202020204" pitchFamily="34" charset="0"/>
                <a:cs typeface="Arial" panose="020B0604020202020204" pitchFamily="34" charset="0"/>
              </a:rPr>
              <a:t> 	Urząd Marszałkowski Województwa </a:t>
            </a:r>
            <a:r>
              <a:rPr lang="pl-PL" sz="2800" dirty="0">
                <a:latin typeface="Arial" panose="020B0604020202020204" pitchFamily="34" charset="0"/>
                <a:cs typeface="Arial" panose="020B0604020202020204" pitchFamily="34" charset="0"/>
              </a:rPr>
              <a:t>Śląskiego</a:t>
            </a:r>
          </a:p>
          <a:p>
            <a:pPr marL="0" indent="0">
              <a:buNone/>
            </a:pPr>
            <a:r>
              <a:rPr lang="pl-PL" sz="2800" dirty="0">
                <a:latin typeface="Arial" panose="020B0604020202020204" pitchFamily="34" charset="0"/>
                <a:cs typeface="Arial" panose="020B0604020202020204" pitchFamily="34" charset="0"/>
              </a:rPr>
              <a:t>   </a:t>
            </a:r>
            <a:r>
              <a:rPr lang="pl-PL" sz="2800" dirty="0" smtClean="0">
                <a:latin typeface="Arial" panose="020B0604020202020204" pitchFamily="34" charset="0"/>
                <a:cs typeface="Arial" panose="020B0604020202020204" pitchFamily="34" charset="0"/>
              </a:rPr>
              <a:t>	Wydział Europejskiego Funduszu Rozwoju Regionalnego</a:t>
            </a:r>
          </a:p>
          <a:p>
            <a:pPr marL="0" indent="0">
              <a:buNone/>
            </a:pPr>
            <a:r>
              <a:rPr lang="pl-PL" dirty="0" smtClean="0">
                <a:latin typeface="Microsoft Sans Serif" panose="020B0604020202020204" pitchFamily="34" charset="0"/>
                <a:cs typeface="Microsoft Sans Serif" panose="020B0604020202020204" pitchFamily="34" charset="0"/>
              </a:rPr>
              <a:t>				      </a:t>
            </a:r>
            <a:r>
              <a:rPr lang="pl-PL" sz="2800" dirty="0" smtClean="0">
                <a:latin typeface="Arial" panose="020B0604020202020204" pitchFamily="34" charset="0"/>
                <a:cs typeface="Arial" panose="020B0604020202020204" pitchFamily="34" charset="0"/>
                <a:hlinkClick r:id="rId2"/>
              </a:rPr>
              <a:t>efrr@slaskie.pl</a:t>
            </a:r>
            <a:endParaRPr lang="pl-PL" sz="2800" dirty="0" smtClean="0">
              <a:latin typeface="Arial" panose="020B0604020202020204" pitchFamily="34" charset="0"/>
              <a:cs typeface="Arial" panose="020B0604020202020204" pitchFamily="34" charset="0"/>
            </a:endParaRPr>
          </a:p>
          <a:p>
            <a:pPr marL="0" indent="0">
              <a:buNone/>
            </a:pPr>
            <a:endParaRPr lang="pl-PL" sz="2800" dirty="0">
              <a:latin typeface="Arial" panose="020B0604020202020204" pitchFamily="34" charset="0"/>
              <a:cs typeface="Arial" panose="020B0604020202020204" pitchFamily="34" charset="0"/>
            </a:endParaRPr>
          </a:p>
          <a:p>
            <a:pPr marL="0" indent="0">
              <a:buNone/>
            </a:pPr>
            <a:endParaRPr lang="pl-P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87347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66482"/>
            <a:ext cx="8135389" cy="548751"/>
          </a:xfrm>
        </p:spPr>
        <p:txBody>
          <a:bodyPr/>
          <a:lstStyle/>
          <a:p>
            <a:r>
              <a:rPr lang="pl-PL" sz="2400" b="1" dirty="0" smtClean="0">
                <a:latin typeface="Lato"/>
                <a:cs typeface="Arial" panose="020B0604020202020204" pitchFamily="34" charset="0"/>
              </a:rPr>
              <a:t>OGRANICZENIA I LIMITY W REALIZACJI PROJEKTÓW</a:t>
            </a:r>
            <a:endParaRPr lang="pl-PL" sz="2400" b="1" dirty="0">
              <a:latin typeface="Lato"/>
              <a:cs typeface="Arial" panose="020B0604020202020204" pitchFamily="34" charset="0"/>
            </a:endParaRPr>
          </a:p>
        </p:txBody>
      </p:sp>
      <p:sp>
        <p:nvSpPr>
          <p:cNvPr id="3" name="Symbol zastępczy zawartości 2"/>
          <p:cNvSpPr>
            <a:spLocks noGrp="1"/>
          </p:cNvSpPr>
          <p:nvPr>
            <p:ph idx="1"/>
          </p:nvPr>
        </p:nvSpPr>
        <p:spPr>
          <a:xfrm>
            <a:off x="833718" y="1787236"/>
            <a:ext cx="10744200" cy="4338928"/>
          </a:xfrm>
        </p:spPr>
        <p:txBody>
          <a:bodyPr/>
          <a:lstStyle/>
          <a:p>
            <a:r>
              <a:rPr lang="pl-PL" sz="2000" b="1" dirty="0">
                <a:latin typeface="Lato"/>
                <a:cs typeface="Arial" panose="020B0604020202020204" pitchFamily="34" charset="0"/>
              </a:rPr>
              <a:t>Wsparciem objęte będą tylko obiekty przeznaczone na cele kulturalne.</a:t>
            </a:r>
          </a:p>
          <a:p>
            <a:r>
              <a:rPr lang="pl-PL" sz="2000" dirty="0" smtClean="0">
                <a:latin typeface="Lato"/>
                <a:cs typeface="Arial" panose="020B0604020202020204" pitchFamily="34" charset="0"/>
              </a:rPr>
              <a:t>Projekty </a:t>
            </a:r>
            <a:r>
              <a:rPr lang="pl-PL" sz="2000" dirty="0">
                <a:latin typeface="Lato"/>
                <a:cs typeface="Arial" panose="020B0604020202020204" pitchFamily="34" charset="0"/>
              </a:rPr>
              <a:t>mogą być realizowane tylko na zabytkach wpisanych do rejestru </a:t>
            </a:r>
            <a:r>
              <a:rPr lang="pl-PL" sz="2000" dirty="0" smtClean="0">
                <a:latin typeface="Lato"/>
                <a:cs typeface="Arial" panose="020B0604020202020204" pitchFamily="34" charset="0"/>
              </a:rPr>
              <a:t>Śląskiego </a:t>
            </a:r>
            <a:r>
              <a:rPr lang="pl-PL" sz="2000" dirty="0">
                <a:latin typeface="Lato"/>
                <a:cs typeface="Arial" panose="020B0604020202020204" pitchFamily="34" charset="0"/>
              </a:rPr>
              <a:t>Wojewódzkiego Konserwatora Zabytków lub wpisanych na listę Szlaku Zabytków </a:t>
            </a:r>
            <a:r>
              <a:rPr lang="pl-PL" sz="2000" dirty="0" smtClean="0">
                <a:latin typeface="Lato"/>
                <a:cs typeface="Arial" panose="020B0604020202020204" pitchFamily="34" charset="0"/>
              </a:rPr>
              <a:t>Techniki.</a:t>
            </a:r>
            <a:endParaRPr lang="pl-PL" sz="2000" dirty="0">
              <a:latin typeface="Lato"/>
              <a:cs typeface="Arial" panose="020B0604020202020204" pitchFamily="34" charset="0"/>
            </a:endParaRPr>
          </a:p>
          <a:p>
            <a:r>
              <a:rPr lang="pl-PL" sz="2000" dirty="0" smtClean="0">
                <a:latin typeface="Lato"/>
                <a:cs typeface="Arial" panose="020B0604020202020204" pitchFamily="34" charset="0"/>
              </a:rPr>
              <a:t>Maksymalna </a:t>
            </a:r>
            <a:r>
              <a:rPr lang="pl-PL" sz="2000" dirty="0">
                <a:latin typeface="Lato"/>
                <a:cs typeface="Arial" panose="020B0604020202020204" pitchFamily="34" charset="0"/>
              </a:rPr>
              <a:t>wartość pojedynczego projektu w działaniu wynosi </a:t>
            </a:r>
            <a:r>
              <a:rPr lang="pl-PL" sz="2000" b="1" dirty="0">
                <a:latin typeface="Lato"/>
                <a:cs typeface="Arial" panose="020B0604020202020204" pitchFamily="34" charset="0"/>
              </a:rPr>
              <a:t>5 mln euro</a:t>
            </a:r>
            <a:r>
              <a:rPr lang="pl-PL" sz="2000" dirty="0">
                <a:latin typeface="Lato"/>
                <a:cs typeface="Arial" panose="020B0604020202020204" pitchFamily="34" charset="0"/>
              </a:rPr>
              <a:t> </a:t>
            </a:r>
            <a:r>
              <a:rPr lang="pl-PL" sz="2000" b="1" dirty="0">
                <a:latin typeface="Lato"/>
                <a:cs typeface="Arial" panose="020B0604020202020204" pitchFamily="34" charset="0"/>
              </a:rPr>
              <a:t>kosztów </a:t>
            </a:r>
            <a:r>
              <a:rPr lang="pl-PL" sz="2000" b="1" dirty="0" smtClean="0">
                <a:latin typeface="Lato"/>
                <a:cs typeface="Arial" panose="020B0604020202020204" pitchFamily="34" charset="0"/>
              </a:rPr>
              <a:t>całkowitych.</a:t>
            </a:r>
          </a:p>
          <a:p>
            <a:r>
              <a:rPr lang="pl-PL" sz="2000" dirty="0">
                <a:latin typeface="Lato"/>
                <a:cs typeface="Arial" panose="020B0604020202020204" pitchFamily="34" charset="0"/>
              </a:rPr>
              <a:t>W ramach jednego projektu może być dofinansowany </a:t>
            </a:r>
            <a:r>
              <a:rPr lang="pl-PL" sz="2000" b="1" dirty="0">
                <a:latin typeface="Lato"/>
                <a:cs typeface="Arial" panose="020B0604020202020204" pitchFamily="34" charset="0"/>
              </a:rPr>
              <a:t>jeden obiekt</a:t>
            </a:r>
            <a:r>
              <a:rPr lang="pl-PL" sz="2000" dirty="0">
                <a:latin typeface="Lato"/>
                <a:cs typeface="Arial" panose="020B0604020202020204" pitchFamily="34" charset="0"/>
              </a:rPr>
              <a:t>, </a:t>
            </a:r>
            <a:r>
              <a:rPr lang="pl-PL" sz="2000" dirty="0" smtClean="0">
                <a:latin typeface="Lato"/>
                <a:cs typeface="Arial" panose="020B0604020202020204" pitchFamily="34" charset="0"/>
              </a:rPr>
              <a:t>rozumiany </a:t>
            </a:r>
            <a:r>
              <a:rPr lang="pl-PL" sz="2000" dirty="0">
                <a:latin typeface="Lato"/>
                <a:cs typeface="Arial" panose="020B0604020202020204" pitchFamily="34" charset="0"/>
              </a:rPr>
              <a:t>jako zabytek </a:t>
            </a:r>
            <a:r>
              <a:rPr lang="pl-PL" sz="2000" dirty="0" smtClean="0">
                <a:latin typeface="Lato"/>
                <a:cs typeface="Arial" panose="020B0604020202020204" pitchFamily="34" charset="0"/>
              </a:rPr>
              <a:t>nieruchomy.</a:t>
            </a:r>
          </a:p>
          <a:p>
            <a:r>
              <a:rPr lang="pl-PL" sz="2000" dirty="0">
                <a:latin typeface="Lato"/>
                <a:cs typeface="Arial" panose="020B0604020202020204" pitchFamily="34" charset="0"/>
              </a:rPr>
              <a:t>W ramach działania </a:t>
            </a:r>
            <a:r>
              <a:rPr lang="pl-PL" sz="2000" dirty="0" smtClean="0">
                <a:latin typeface="Lato"/>
                <a:cs typeface="Arial" panose="020B0604020202020204" pitchFamily="34" charset="0"/>
              </a:rPr>
              <a:t>kwalifikowalne </a:t>
            </a:r>
            <a:r>
              <a:rPr lang="pl-PL" sz="2000" dirty="0">
                <a:latin typeface="Lato"/>
                <a:cs typeface="Arial" panose="020B0604020202020204" pitchFamily="34" charset="0"/>
              </a:rPr>
              <a:t>będą prace w otoczeniu obiektu do kwoty </a:t>
            </a:r>
            <a:r>
              <a:rPr lang="pl-PL" sz="2000" b="1" dirty="0">
                <a:latin typeface="Lato"/>
                <a:cs typeface="Arial" panose="020B0604020202020204" pitchFamily="34" charset="0"/>
              </a:rPr>
              <a:t>200 000 zł</a:t>
            </a:r>
            <a:r>
              <a:rPr lang="pl-PL" sz="2000" dirty="0" smtClean="0">
                <a:latin typeface="Lato"/>
                <a:cs typeface="Arial" panose="020B0604020202020204" pitchFamily="34" charset="0"/>
              </a:rPr>
              <a:t>.</a:t>
            </a:r>
          </a:p>
          <a:p>
            <a:r>
              <a:rPr lang="pl-PL" sz="2000" dirty="0" smtClean="0">
                <a:latin typeface="Lato"/>
                <a:cs typeface="Arial" panose="020B0604020202020204" pitchFamily="34" charset="0"/>
              </a:rPr>
              <a:t>W ramach </a:t>
            </a:r>
            <a:r>
              <a:rPr lang="pl-PL" sz="2000" dirty="0">
                <a:latin typeface="Lato"/>
                <a:cs typeface="Arial" panose="020B0604020202020204" pitchFamily="34" charset="0"/>
              </a:rPr>
              <a:t>dodatkowych prac możliwe jest także finansowanie prac </a:t>
            </a:r>
            <a:r>
              <a:rPr lang="pl-PL" sz="2000" dirty="0" smtClean="0">
                <a:latin typeface="Lato"/>
                <a:cs typeface="Arial" panose="020B0604020202020204" pitchFamily="34" charset="0"/>
              </a:rPr>
              <a:t>związanych z dostosowaniem </a:t>
            </a:r>
            <a:r>
              <a:rPr lang="pl-PL" sz="2000" dirty="0">
                <a:latin typeface="Lato"/>
                <a:cs typeface="Arial" panose="020B0604020202020204" pitchFamily="34" charset="0"/>
              </a:rPr>
              <a:t>obiektów dziedzictwa kulturowego do potrzeb osób z </a:t>
            </a:r>
            <a:r>
              <a:rPr lang="pl-PL" sz="2000" dirty="0" smtClean="0">
                <a:latin typeface="Lato"/>
                <a:cs typeface="Arial" panose="020B0604020202020204" pitchFamily="34" charset="0"/>
              </a:rPr>
              <a:t>niepełnosprawnościami</a:t>
            </a:r>
            <a:r>
              <a:rPr lang="pl-PL" sz="2000" dirty="0">
                <a:latin typeface="Lato"/>
                <a:cs typeface="Arial" panose="020B0604020202020204" pitchFamily="34" charset="0"/>
              </a:rPr>
              <a:t>, a także związanych z zabezpieczeniem obiektów na </a:t>
            </a:r>
            <a:r>
              <a:rPr lang="pl-PL" sz="2000" dirty="0" smtClean="0">
                <a:latin typeface="Lato"/>
                <a:cs typeface="Arial" panose="020B0604020202020204" pitchFamily="34" charset="0"/>
              </a:rPr>
              <a:t>wypadek </a:t>
            </a:r>
            <a:r>
              <a:rPr lang="pl-PL" sz="2000" dirty="0">
                <a:latin typeface="Lato"/>
                <a:cs typeface="Arial" panose="020B0604020202020204" pitchFamily="34" charset="0"/>
              </a:rPr>
              <a:t>zagrożeń (np. monitoring, instalacje alarmowe, przeciwpożarowe, itp.</a:t>
            </a:r>
          </a:p>
        </p:txBody>
      </p:sp>
      <p:pic>
        <p:nvPicPr>
          <p:cNvPr id="4" name="Obraz 3"/>
          <p:cNvPicPr>
            <a:picLocks noChangeAspect="1"/>
          </p:cNvPicPr>
          <p:nvPr/>
        </p:nvPicPr>
        <p:blipFill>
          <a:blip r:embed="rId2"/>
          <a:stretch>
            <a:fillRect/>
          </a:stretch>
        </p:blipFill>
        <p:spPr>
          <a:xfrm>
            <a:off x="341154" y="729921"/>
            <a:ext cx="8611653" cy="535325"/>
          </a:xfrm>
          <a:prstGeom prst="rect">
            <a:avLst/>
          </a:prstGeom>
        </p:spPr>
      </p:pic>
    </p:spTree>
    <p:extLst>
      <p:ext uri="{BB962C8B-B14F-4D97-AF65-F5344CB8AC3E}">
        <p14:creationId xmlns:p14="http://schemas.microsoft.com/office/powerpoint/2010/main" val="35054260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10972800" cy="603186"/>
          </a:xfrm>
        </p:spPr>
        <p:txBody>
          <a:bodyPr/>
          <a:lstStyle/>
          <a:p>
            <a:pPr algn="l"/>
            <a:r>
              <a:rPr lang="pl-PL" sz="2000" b="1" dirty="0" smtClean="0">
                <a:latin typeface="Lato"/>
              </a:rPr>
              <a:t>  </a:t>
            </a:r>
            <a:br>
              <a:rPr lang="pl-PL" sz="2000" b="1" dirty="0" smtClean="0">
                <a:latin typeface="Lato"/>
              </a:rPr>
            </a:br>
            <a:r>
              <a:rPr lang="pl-PL" sz="2000" b="1" dirty="0">
                <a:latin typeface="Lato"/>
              </a:rPr>
              <a:t/>
            </a:r>
            <a:br>
              <a:rPr lang="pl-PL" sz="2000" b="1" dirty="0">
                <a:latin typeface="Lato"/>
              </a:rPr>
            </a:br>
            <a:r>
              <a:rPr lang="pl-PL" sz="2400" b="1" dirty="0" smtClean="0">
                <a:latin typeface="Lato"/>
              </a:rPr>
              <a:t>ZAŁĄCZNIKI OBOWIĄZKOWE DO WNIOSKU:</a:t>
            </a:r>
            <a:endParaRPr lang="pl-PL" sz="2400" b="1" dirty="0">
              <a:latin typeface="Lato"/>
            </a:endParaRPr>
          </a:p>
        </p:txBody>
      </p:sp>
      <p:sp>
        <p:nvSpPr>
          <p:cNvPr id="3" name="Symbol zastępczy zawartości 2"/>
          <p:cNvSpPr>
            <a:spLocks noGrp="1"/>
          </p:cNvSpPr>
          <p:nvPr>
            <p:ph idx="1"/>
          </p:nvPr>
        </p:nvSpPr>
        <p:spPr>
          <a:xfrm>
            <a:off x="350797" y="1600201"/>
            <a:ext cx="11428337" cy="4525963"/>
          </a:xfrm>
        </p:spPr>
        <p:txBody>
          <a:bodyPr/>
          <a:lstStyle/>
          <a:p>
            <a:pPr marL="457200" indent="-457200">
              <a:buAutoNum type="arabicParenR"/>
            </a:pPr>
            <a:r>
              <a:rPr lang="pl-PL" sz="1800" dirty="0" smtClean="0">
                <a:latin typeface="Lato"/>
              </a:rPr>
              <a:t>Analiza finansowa</a:t>
            </a:r>
            <a:endParaRPr lang="pl-PL" sz="1800" dirty="0">
              <a:latin typeface="Lato"/>
            </a:endParaRPr>
          </a:p>
          <a:p>
            <a:pPr marL="457200" indent="-457200">
              <a:buAutoNum type="arabicParenR"/>
            </a:pPr>
            <a:r>
              <a:rPr lang="pl-PL" sz="1800" dirty="0" smtClean="0">
                <a:latin typeface="Lato"/>
              </a:rPr>
              <a:t>Dokumentacja techniczna</a:t>
            </a:r>
            <a:endParaRPr lang="pl-PL" sz="1800" dirty="0">
              <a:latin typeface="Lato"/>
            </a:endParaRPr>
          </a:p>
          <a:p>
            <a:pPr marL="457200" indent="-457200">
              <a:buAutoNum type="arabicParenR"/>
            </a:pPr>
            <a:r>
              <a:rPr lang="pl-PL" sz="1800" dirty="0" smtClean="0">
                <a:latin typeface="Lato"/>
              </a:rPr>
              <a:t>Dokument </a:t>
            </a:r>
            <a:r>
              <a:rPr lang="pl-PL" sz="1800" dirty="0">
                <a:latin typeface="Lato"/>
              </a:rPr>
              <a:t>potwierdzający tytuł prawny do nieruchomości lub oświadczenie o prawie dysponowania nieruchomością na cele budowlane/ na cele realizacji projektu oraz w okresie trwałości (wypełnione zgodnie z wzorem dołączonym do </a:t>
            </a:r>
            <a:r>
              <a:rPr lang="pl-PL" sz="1800" dirty="0" smtClean="0">
                <a:latin typeface="Lato"/>
              </a:rPr>
              <a:t>ogłoszenia)</a:t>
            </a:r>
          </a:p>
          <a:p>
            <a:pPr marL="457200" indent="-457200">
              <a:buAutoNum type="arabicParenR"/>
            </a:pPr>
            <a:r>
              <a:rPr lang="pl-PL" sz="1800" dirty="0" smtClean="0">
                <a:latin typeface="Lato"/>
              </a:rPr>
              <a:t>Decyzja </a:t>
            </a:r>
            <a:r>
              <a:rPr lang="pl-PL" sz="1800" dirty="0">
                <a:latin typeface="Lato"/>
              </a:rPr>
              <a:t>o wpisie do rejestru zabytków prowadzonego przez Śląskiego Wojewódzkiego Konserwatora Zabytków/Umowa współpracy pomiędzy Zarządcą Szlaku Zabytków Techniki a reprezentantem obiektu Szlaku Zabytków Techniki </a:t>
            </a:r>
          </a:p>
          <a:p>
            <a:pPr marL="457200" indent="-457200">
              <a:buAutoNum type="arabicParenR"/>
            </a:pPr>
            <a:r>
              <a:rPr lang="pl-PL" sz="1800" dirty="0" smtClean="0">
                <a:latin typeface="Lato"/>
              </a:rPr>
              <a:t>Mapa </a:t>
            </a:r>
            <a:r>
              <a:rPr lang="pl-PL" sz="1800" dirty="0">
                <a:latin typeface="Lato"/>
              </a:rPr>
              <a:t>umożliwiająca lokalizację obiektu dziedzictwa kulturowego z uwzględnieniem granic nieruchomości i oznaczeniem przedmiotu </a:t>
            </a:r>
            <a:r>
              <a:rPr lang="pl-PL" sz="1800" dirty="0" smtClean="0">
                <a:latin typeface="Lato"/>
              </a:rPr>
              <a:t>projektu</a:t>
            </a:r>
          </a:p>
          <a:p>
            <a:pPr marL="457200" indent="-457200">
              <a:buAutoNum type="arabicParenR"/>
            </a:pPr>
            <a:r>
              <a:rPr lang="pl-PL" sz="1800" dirty="0" smtClean="0">
                <a:latin typeface="Lato"/>
              </a:rPr>
              <a:t>Pozwolenie </a:t>
            </a:r>
            <a:r>
              <a:rPr lang="pl-PL" sz="1800" dirty="0">
                <a:latin typeface="Lato"/>
              </a:rPr>
              <a:t>na prowadzenie: prac konserwatorskich, restauratorskich, robót budowlanych, a także innych działań przy zabytku nieruchomym wpisanym do rejestru zabytków, wydane przez Śląskiego Wojewódzkiego Konserwatora </a:t>
            </a:r>
            <a:r>
              <a:rPr lang="pl-PL" sz="1800" dirty="0" smtClean="0">
                <a:latin typeface="Lato"/>
              </a:rPr>
              <a:t>Zabytków</a:t>
            </a:r>
            <a:endParaRPr lang="pl-PL" sz="1800" dirty="0">
              <a:latin typeface="Lato"/>
            </a:endParaRPr>
          </a:p>
          <a:p>
            <a:pPr marL="457200" indent="-457200">
              <a:buAutoNum type="arabicParenR"/>
            </a:pPr>
            <a:r>
              <a:rPr lang="pl-PL" sz="1800" dirty="0" smtClean="0">
                <a:latin typeface="Lato"/>
              </a:rPr>
              <a:t>Opinia </a:t>
            </a:r>
            <a:r>
              <a:rPr lang="pl-PL" sz="1800" dirty="0">
                <a:latin typeface="Lato"/>
              </a:rPr>
              <a:t>Śląskiego Wojewódzkiego Konserwatora Zabytków (w przypadku obiektów zabytkowych wpisanych do Rejestru zabytków) / opinii Regionalnego Instytutu Kultury (w przypadku obiektów przynależnych do Szlaku Zabytków Techniki nie </a:t>
            </a:r>
            <a:r>
              <a:rPr lang="pl-PL" sz="1800" dirty="0" smtClean="0">
                <a:latin typeface="Lato"/>
              </a:rPr>
              <a:t>wpisanych do rejestru zabytków (kryt. merytoryczne nr 3)</a:t>
            </a:r>
            <a:endParaRPr lang="pl-PL" sz="1800" dirty="0">
              <a:latin typeface="Lato"/>
            </a:endParaRPr>
          </a:p>
          <a:p>
            <a:pPr marL="457200" indent="-457200">
              <a:buAutoNum type="arabicParenR"/>
            </a:pPr>
            <a:endParaRPr lang="pl-PL" sz="2000" dirty="0">
              <a:latin typeface="Lato"/>
            </a:endParaRPr>
          </a:p>
          <a:p>
            <a:endParaRPr lang="pl-PL" sz="2000" dirty="0">
              <a:latin typeface="Lato"/>
            </a:endParaRPr>
          </a:p>
        </p:txBody>
      </p:sp>
      <p:pic>
        <p:nvPicPr>
          <p:cNvPr id="4" name="Obraz 3"/>
          <p:cNvPicPr>
            <a:picLocks noChangeAspect="1"/>
          </p:cNvPicPr>
          <p:nvPr/>
        </p:nvPicPr>
        <p:blipFill>
          <a:blip r:embed="rId2"/>
          <a:stretch>
            <a:fillRect/>
          </a:stretch>
        </p:blipFill>
        <p:spPr>
          <a:xfrm>
            <a:off x="350798" y="749295"/>
            <a:ext cx="7055842" cy="744966"/>
          </a:xfrm>
          <a:prstGeom prst="rect">
            <a:avLst/>
          </a:prstGeom>
        </p:spPr>
      </p:pic>
    </p:spTree>
    <p:extLst>
      <p:ext uri="{BB962C8B-B14F-4D97-AF65-F5344CB8AC3E}">
        <p14:creationId xmlns:p14="http://schemas.microsoft.com/office/powerpoint/2010/main" val="30485009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12694"/>
            <a:ext cx="6396318" cy="704944"/>
          </a:xfrm>
        </p:spPr>
        <p:txBody>
          <a:bodyPr/>
          <a:lstStyle/>
          <a:p>
            <a:r>
              <a:rPr lang="pl-PL" sz="2400" b="1" dirty="0" smtClean="0">
                <a:latin typeface="Lato"/>
              </a:rPr>
              <a:t>WSKAŹNIKI PRODUKTU I REZULTATU:</a:t>
            </a:r>
            <a:endParaRPr lang="pl-PL" sz="2400" dirty="0">
              <a:latin typeface="Lato"/>
            </a:endParaRPr>
          </a:p>
        </p:txBody>
      </p:sp>
      <p:sp>
        <p:nvSpPr>
          <p:cNvPr id="3" name="Symbol zastępczy zawartości 2"/>
          <p:cNvSpPr>
            <a:spLocks noGrp="1"/>
          </p:cNvSpPr>
          <p:nvPr>
            <p:ph idx="1"/>
          </p:nvPr>
        </p:nvSpPr>
        <p:spPr>
          <a:xfrm>
            <a:off x="609600" y="1417639"/>
            <a:ext cx="10972800" cy="4708526"/>
          </a:xfrm>
        </p:spPr>
        <p:txBody>
          <a:bodyPr/>
          <a:lstStyle/>
          <a:p>
            <a:pPr marL="0" indent="0">
              <a:buNone/>
            </a:pPr>
            <a:endParaRPr lang="pl-PL" sz="2400" dirty="0" smtClean="0">
              <a:latin typeface="Lato"/>
            </a:endParaRPr>
          </a:p>
          <a:p>
            <a:pPr marL="0" indent="0">
              <a:buNone/>
            </a:pPr>
            <a:r>
              <a:rPr lang="pl-PL" sz="2000" b="1" dirty="0" smtClean="0">
                <a:latin typeface="Lato"/>
              </a:rPr>
              <a:t>Wskaźniki produktu</a:t>
            </a:r>
            <a:r>
              <a:rPr lang="pl-PL" sz="2000" dirty="0" smtClean="0">
                <a:latin typeface="Lato"/>
              </a:rPr>
              <a:t>:</a:t>
            </a:r>
          </a:p>
          <a:p>
            <a:r>
              <a:rPr lang="pl-PL" sz="2000" dirty="0" smtClean="0">
                <a:latin typeface="Lato"/>
              </a:rPr>
              <a:t>Liczba zabytków nieruchomych objętych wsparciem (obligatoryjny)</a:t>
            </a:r>
          </a:p>
          <a:p>
            <a:r>
              <a:rPr lang="pl-PL" sz="2000" dirty="0" smtClean="0">
                <a:latin typeface="Lato"/>
              </a:rPr>
              <a:t>Liczba instytucji kultury objętych wsparciem </a:t>
            </a:r>
          </a:p>
          <a:p>
            <a:r>
              <a:rPr lang="pl-PL" sz="2000" dirty="0" smtClean="0">
                <a:latin typeface="Lato"/>
              </a:rPr>
              <a:t>Wzrost oczekiwanej liczby odwiedzin w objętych wsparciem miejscach należących do dziedzictwa kulturalnego i naturalnego oraz stanowiących atrakcje turystyczne (obligatoryjny) </a:t>
            </a:r>
          </a:p>
          <a:p>
            <a:endParaRPr lang="pl-PL" sz="2000" dirty="0">
              <a:latin typeface="Lato"/>
            </a:endParaRPr>
          </a:p>
          <a:p>
            <a:pPr marL="0" indent="0">
              <a:buNone/>
            </a:pPr>
            <a:r>
              <a:rPr lang="pl-PL" sz="2000" dirty="0" smtClean="0">
                <a:latin typeface="Lato"/>
              </a:rPr>
              <a:t>W </a:t>
            </a:r>
            <a:r>
              <a:rPr lang="pl-PL" sz="2000" dirty="0">
                <a:latin typeface="Lato"/>
              </a:rPr>
              <a:t>ramach Działania 5.3 nie planuje się wskaźników o charakterze rezultatu bezpośredniego. </a:t>
            </a:r>
          </a:p>
          <a:p>
            <a:endParaRPr lang="pl-PL" sz="2400" dirty="0"/>
          </a:p>
        </p:txBody>
      </p:sp>
      <p:pic>
        <p:nvPicPr>
          <p:cNvPr id="4" name="Obraz 3"/>
          <p:cNvPicPr>
            <a:picLocks noChangeAspect="1"/>
          </p:cNvPicPr>
          <p:nvPr/>
        </p:nvPicPr>
        <p:blipFill>
          <a:blip r:embed="rId2"/>
          <a:stretch>
            <a:fillRect/>
          </a:stretch>
        </p:blipFill>
        <p:spPr>
          <a:xfrm>
            <a:off x="408059" y="561909"/>
            <a:ext cx="6824014" cy="643437"/>
          </a:xfrm>
          <a:prstGeom prst="rect">
            <a:avLst/>
          </a:prstGeom>
        </p:spPr>
      </p:pic>
    </p:spTree>
    <p:extLst>
      <p:ext uri="{BB962C8B-B14F-4D97-AF65-F5344CB8AC3E}">
        <p14:creationId xmlns:p14="http://schemas.microsoft.com/office/powerpoint/2010/main" val="29626665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170715291"/>
              </p:ext>
            </p:extLst>
          </p:nvPr>
        </p:nvGraphicFramePr>
        <p:xfrm>
          <a:off x="1756488" y="2060848"/>
          <a:ext cx="7786523" cy="3026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047404" y="914400"/>
            <a:ext cx="5004261" cy="523220"/>
          </a:xfrm>
          <a:prstGeom prst="rect">
            <a:avLst/>
          </a:prstGeom>
          <a:noFill/>
        </p:spPr>
        <p:txBody>
          <a:bodyPr wrap="square" rtlCol="0">
            <a:spAutoFit/>
          </a:bodyPr>
          <a:lstStyle/>
          <a:p>
            <a:r>
              <a:rPr lang="pl-PL" sz="2800" b="1" dirty="0" smtClean="0">
                <a:latin typeface="Arial" panose="020B0604020202020204" pitchFamily="34" charset="0"/>
                <a:ea typeface="+mj-ea"/>
                <a:cs typeface="Arial" panose="020B0604020202020204" pitchFamily="34" charset="0"/>
              </a:rPr>
              <a:t>ETAPY </a:t>
            </a:r>
            <a:r>
              <a:rPr lang="pl-PL" sz="2800" b="1" dirty="0" smtClean="0">
                <a:latin typeface="Lato"/>
                <a:ea typeface="+mj-ea"/>
                <a:cs typeface="Arial" panose="020B0604020202020204" pitchFamily="34" charset="0"/>
              </a:rPr>
              <a:t>OCENY</a:t>
            </a:r>
            <a:r>
              <a:rPr lang="pl-PL" sz="2800" b="1" dirty="0" smtClean="0">
                <a:latin typeface="Arial" panose="020B0604020202020204" pitchFamily="34" charset="0"/>
                <a:ea typeface="+mj-ea"/>
                <a:cs typeface="Arial" panose="020B0604020202020204" pitchFamily="34" charset="0"/>
              </a:rPr>
              <a:t> WNIOSKU</a:t>
            </a:r>
            <a:endParaRPr lang="pl-PL" sz="2800" b="1" dirty="0">
              <a:latin typeface="Arial" panose="020B0604020202020204" pitchFamily="34" charset="0"/>
              <a:ea typeface="+mj-ea"/>
              <a:cs typeface="Arial" panose="020B0604020202020204" pitchFamily="34" charset="0"/>
            </a:endParaRPr>
          </a:p>
        </p:txBody>
      </p:sp>
      <p:pic>
        <p:nvPicPr>
          <p:cNvPr id="2" name="Obraz 1"/>
          <p:cNvPicPr>
            <a:picLocks noChangeAspect="1"/>
          </p:cNvPicPr>
          <p:nvPr/>
        </p:nvPicPr>
        <p:blipFill>
          <a:blip r:embed="rId7"/>
          <a:stretch>
            <a:fillRect/>
          </a:stretch>
        </p:blipFill>
        <p:spPr>
          <a:xfrm>
            <a:off x="313128" y="752301"/>
            <a:ext cx="5572283" cy="685319"/>
          </a:xfrm>
          <a:prstGeom prst="rect">
            <a:avLst/>
          </a:prstGeom>
        </p:spPr>
      </p:pic>
    </p:spTree>
    <p:extLst>
      <p:ext uri="{BB962C8B-B14F-4D97-AF65-F5344CB8AC3E}">
        <p14:creationId xmlns:p14="http://schemas.microsoft.com/office/powerpoint/2010/main" val="26970390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1967" y="590203"/>
            <a:ext cx="5491942" cy="714895"/>
          </a:xfrm>
        </p:spPr>
        <p:txBody>
          <a:bodyPr/>
          <a:lstStyle/>
          <a:p>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OCENA FORMALNA</a:t>
            </a:r>
            <a:endParaRPr lang="pl-PL" sz="2800" b="1" dirty="0">
              <a:latin typeface="Arial" panose="020B0604020202020204" pitchFamily="34" charset="0"/>
              <a:cs typeface="Arial" panose="020B0604020202020204" pitchFamily="34" charset="0"/>
            </a:endParaRPr>
          </a:p>
        </p:txBody>
      </p:sp>
      <p:sp>
        <p:nvSpPr>
          <p:cNvPr id="6" name="pole tekstowe 5"/>
          <p:cNvSpPr txBox="1"/>
          <p:nvPr/>
        </p:nvSpPr>
        <p:spPr>
          <a:xfrm>
            <a:off x="1005840" y="1956816"/>
            <a:ext cx="3291840" cy="2308324"/>
          </a:xfrm>
          <a:prstGeom prst="rect">
            <a:avLst/>
          </a:prstGeom>
          <a:noFill/>
          <a:ln>
            <a:solidFill>
              <a:srgbClr val="FFD757"/>
            </a:solidFill>
          </a:ln>
        </p:spPr>
        <p:txBody>
          <a:bodyPr wrap="square" rtlCol="0">
            <a:spAutoFit/>
          </a:bodyPr>
          <a:lstStyle/>
          <a:p>
            <a:r>
              <a:rPr lang="pl-PL" sz="2400" b="1" dirty="0" smtClean="0">
                <a:latin typeface="Arial" panose="020B0604020202020204" pitchFamily="34" charset="0"/>
                <a:cs typeface="Arial" panose="020B0604020202020204" pitchFamily="34" charset="0"/>
              </a:rPr>
              <a:t>Kryteria formalne niepodlegające uzupełnieniu </a:t>
            </a:r>
            <a:r>
              <a:rPr lang="pl-PL" sz="2400" dirty="0" smtClean="0">
                <a:latin typeface="Arial" panose="020B0604020202020204" pitchFamily="34" charset="0"/>
                <a:cs typeface="Arial" panose="020B0604020202020204" pitchFamily="34" charset="0"/>
              </a:rPr>
              <a:t>– brak możliwości uzupełnienia / poprawy wniosku</a:t>
            </a:r>
            <a:endParaRPr lang="pl-PL" sz="2400" dirty="0">
              <a:latin typeface="Arial" panose="020B0604020202020204" pitchFamily="34" charset="0"/>
              <a:cs typeface="Arial" panose="020B0604020202020204" pitchFamily="34" charset="0"/>
            </a:endParaRPr>
          </a:p>
        </p:txBody>
      </p:sp>
      <p:sp>
        <p:nvSpPr>
          <p:cNvPr id="7" name="pole tekstowe 6"/>
          <p:cNvSpPr txBox="1"/>
          <p:nvPr/>
        </p:nvSpPr>
        <p:spPr>
          <a:xfrm>
            <a:off x="4937760" y="1937002"/>
            <a:ext cx="5888736" cy="2554545"/>
          </a:xfrm>
          <a:prstGeom prst="rect">
            <a:avLst/>
          </a:prstGeom>
          <a:noFill/>
          <a:ln>
            <a:solidFill>
              <a:srgbClr val="FFD757"/>
            </a:solidFill>
          </a:ln>
        </p:spPr>
        <p:txBody>
          <a:bodyPr wrap="square" rtlCol="0">
            <a:spAutoFit/>
          </a:bodyPr>
          <a:lstStyle/>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Termin wniesienia wniosku o dofinansowanie</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Kwalifikowalność podmiotowa wnioskodawcy</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Kwalifikowalność przedmiotowa projektu</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Poprawność ustalenia wartości całkowitej projektu oraz wartość kosztów kwalifikowalnych</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Kompletność dokumentacji projektu na moment zamknięcia naboru – np. umowa partnerstwa, zezwolenia (jeśli wymagane), itd.</a:t>
            </a:r>
            <a:endParaRPr lang="pl-PL" sz="2000" dirty="0">
              <a:latin typeface="Arial" panose="020B0604020202020204" pitchFamily="34" charset="0"/>
              <a:cs typeface="Arial" panose="020B0604020202020204" pitchFamily="34" charset="0"/>
            </a:endParaRPr>
          </a:p>
        </p:txBody>
      </p:sp>
      <p:sp>
        <p:nvSpPr>
          <p:cNvPr id="8" name="pole tekstowe 7"/>
          <p:cNvSpPr txBox="1"/>
          <p:nvPr/>
        </p:nvSpPr>
        <p:spPr>
          <a:xfrm>
            <a:off x="1499616" y="5010912"/>
            <a:ext cx="9052560" cy="1200329"/>
          </a:xfrm>
          <a:prstGeom prst="rect">
            <a:avLst/>
          </a:prstGeom>
          <a:noFill/>
          <a:ln>
            <a:solidFill>
              <a:srgbClr val="FFD757"/>
            </a:solidFill>
          </a:ln>
        </p:spPr>
        <p:txBody>
          <a:bodyPr wrap="square" rtlCol="0">
            <a:spAutoFit/>
          </a:bodyPr>
          <a:lstStyle/>
          <a:p>
            <a:pPr>
              <a:spcBef>
                <a:spcPct val="0"/>
              </a:spcBef>
              <a:buFontTx/>
              <a:buNone/>
            </a:pPr>
            <a:r>
              <a:rPr lang="pl-PL" altLang="pl-PL" u="sng" dirty="0">
                <a:latin typeface="Arial" panose="020B0604020202020204" pitchFamily="34" charset="0"/>
                <a:cs typeface="Arial" panose="020B0604020202020204" pitchFamily="34" charset="0"/>
              </a:rPr>
              <a:t>Uwaga:</a:t>
            </a:r>
          </a:p>
          <a:p>
            <a:pPr>
              <a:spcBef>
                <a:spcPct val="0"/>
              </a:spcBef>
              <a:buFontTx/>
              <a:buNone/>
            </a:pPr>
            <a:r>
              <a:rPr lang="pl-PL" altLang="pl-PL" dirty="0">
                <a:latin typeface="Arial" panose="020B0604020202020204" pitchFamily="34" charset="0"/>
                <a:cs typeface="Arial" panose="020B0604020202020204" pitchFamily="34" charset="0"/>
              </a:rPr>
              <a:t>Wnioski złożone po upływie terminu zamknięcia naboru oraz niemożliwe do zarejestrowania w systemie LSI (zgodnie z pkt. 2.7.8 regulaminu konkursu), będą pozostawione </a:t>
            </a:r>
            <a:r>
              <a:rPr lang="pl-PL" altLang="pl-PL" dirty="0">
                <a:solidFill>
                  <a:srgbClr val="C00000"/>
                </a:solidFill>
                <a:latin typeface="Arial" panose="020B0604020202020204" pitchFamily="34" charset="0"/>
                <a:cs typeface="Arial" panose="020B0604020202020204" pitchFamily="34" charset="0"/>
              </a:rPr>
              <a:t>bez rozpatrzenia.</a:t>
            </a:r>
          </a:p>
        </p:txBody>
      </p:sp>
      <p:pic>
        <p:nvPicPr>
          <p:cNvPr id="3" name="Obraz 2"/>
          <p:cNvPicPr>
            <a:picLocks noChangeAspect="1"/>
          </p:cNvPicPr>
          <p:nvPr/>
        </p:nvPicPr>
        <p:blipFill>
          <a:blip r:embed="rId2"/>
          <a:stretch>
            <a:fillRect/>
          </a:stretch>
        </p:blipFill>
        <p:spPr>
          <a:xfrm>
            <a:off x="365096" y="736513"/>
            <a:ext cx="5204432" cy="801341"/>
          </a:xfrm>
          <a:prstGeom prst="rect">
            <a:avLst/>
          </a:prstGeom>
        </p:spPr>
      </p:pic>
    </p:spTree>
    <p:extLst>
      <p:ext uri="{BB962C8B-B14F-4D97-AF65-F5344CB8AC3E}">
        <p14:creationId xmlns:p14="http://schemas.microsoft.com/office/powerpoint/2010/main" val="10259529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1" y="413358"/>
            <a:ext cx="4544290" cy="1004279"/>
          </a:xfrm>
        </p:spPr>
        <p:txBody>
          <a:bodyPr/>
          <a:lstStyle/>
          <a:p>
            <a:r>
              <a:rPr lang="pl-PL" sz="2800" b="1" dirty="0" smtClean="0">
                <a:latin typeface="Arial" panose="020B0604020202020204" pitchFamily="34" charset="0"/>
                <a:cs typeface="Arial" panose="020B0604020202020204" pitchFamily="34" charset="0"/>
              </a:rPr>
              <a:t/>
            </a:r>
            <a:br>
              <a:rPr lang="pl-PL" sz="2800" b="1" dirty="0" smtClean="0">
                <a:latin typeface="Arial" panose="020B0604020202020204" pitchFamily="34" charset="0"/>
                <a:cs typeface="Arial" panose="020B0604020202020204" pitchFamily="34" charset="0"/>
              </a:rPr>
            </a:br>
            <a:r>
              <a:rPr lang="pl-PL" sz="2800" b="1" dirty="0" smtClean="0">
                <a:latin typeface="Arial" panose="020B0604020202020204" pitchFamily="34" charset="0"/>
                <a:cs typeface="Arial" panose="020B0604020202020204" pitchFamily="34" charset="0"/>
              </a:rPr>
              <a:t>OCENA FORMALNA</a:t>
            </a:r>
            <a:endParaRPr lang="pl-PL" sz="2800" b="1" dirty="0">
              <a:latin typeface="Arial" panose="020B0604020202020204" pitchFamily="34" charset="0"/>
              <a:cs typeface="Arial" panose="020B0604020202020204" pitchFamily="34" charset="0"/>
            </a:endParaRPr>
          </a:p>
        </p:txBody>
      </p:sp>
      <p:sp>
        <p:nvSpPr>
          <p:cNvPr id="6" name="pole tekstowe 5"/>
          <p:cNvSpPr txBox="1"/>
          <p:nvPr/>
        </p:nvSpPr>
        <p:spPr>
          <a:xfrm>
            <a:off x="1005840" y="1956816"/>
            <a:ext cx="3291840" cy="2308324"/>
          </a:xfrm>
          <a:prstGeom prst="rect">
            <a:avLst/>
          </a:prstGeom>
          <a:noFill/>
          <a:ln>
            <a:solidFill>
              <a:srgbClr val="FFD757"/>
            </a:solidFill>
          </a:ln>
        </p:spPr>
        <p:txBody>
          <a:bodyPr wrap="square" rtlCol="0">
            <a:spAutoFit/>
          </a:bodyPr>
          <a:lstStyle/>
          <a:p>
            <a:r>
              <a:rPr lang="pl-PL" sz="2400" b="1" dirty="0" smtClean="0">
                <a:latin typeface="Arial" panose="020B0604020202020204" pitchFamily="34" charset="0"/>
                <a:cs typeface="Arial" panose="020B0604020202020204" pitchFamily="34" charset="0"/>
              </a:rPr>
              <a:t>Kryteria formalne podlegające uzupełnieniu </a:t>
            </a:r>
            <a:r>
              <a:rPr lang="pl-PL" sz="2400" dirty="0" smtClean="0">
                <a:latin typeface="Arial" panose="020B0604020202020204" pitchFamily="34" charset="0"/>
                <a:cs typeface="Arial" panose="020B0604020202020204" pitchFamily="34" charset="0"/>
              </a:rPr>
              <a:t>–możliwość uzupełnienia / poprawy wniosku</a:t>
            </a:r>
            <a:endParaRPr lang="pl-PL" sz="2400" dirty="0">
              <a:latin typeface="Arial" panose="020B0604020202020204" pitchFamily="34" charset="0"/>
              <a:cs typeface="Arial" panose="020B0604020202020204" pitchFamily="34" charset="0"/>
            </a:endParaRPr>
          </a:p>
        </p:txBody>
      </p:sp>
      <p:sp>
        <p:nvSpPr>
          <p:cNvPr id="7" name="pole tekstowe 6"/>
          <p:cNvSpPr txBox="1"/>
          <p:nvPr/>
        </p:nvSpPr>
        <p:spPr>
          <a:xfrm>
            <a:off x="4546948" y="1937002"/>
            <a:ext cx="6883052" cy="4093428"/>
          </a:xfrm>
          <a:prstGeom prst="rect">
            <a:avLst/>
          </a:prstGeom>
          <a:noFill/>
          <a:ln>
            <a:solidFill>
              <a:srgbClr val="FFD757"/>
            </a:solidFill>
          </a:ln>
        </p:spPr>
        <p:txBody>
          <a:bodyPr wrap="square" rtlCol="0">
            <a:spAutoFit/>
          </a:bodyPr>
          <a:lstStyle/>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Forma wniesienia wniosku</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Zgodność projektu z RPO, SZOOP</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Właściwe przygotowanie wniosku</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Poprawność ustalenia poziomu (%) dofinansowania</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Kwalifikowalność wydatków</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Okres realizacji projektu</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Zgodność projektu z zasadami pomocy publicznej</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Zgodność z zasadami horyzontalnymi</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Wskaźniki projektu</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Powiązanie projektu z działaniami realizowanymi ze środków EFS (jeśli dotyczy)</a:t>
            </a:r>
          </a:p>
          <a:p>
            <a:pPr marL="285750" indent="-285750">
              <a:buFont typeface="Wingdings" panose="05000000000000000000" pitchFamily="2" charset="2"/>
              <a:buChar char="ü"/>
            </a:pPr>
            <a:r>
              <a:rPr lang="pl-PL" sz="2000" dirty="0" smtClean="0">
                <a:latin typeface="Arial" panose="020B0604020202020204" pitchFamily="34" charset="0"/>
                <a:cs typeface="Arial" panose="020B0604020202020204" pitchFamily="34" charset="0"/>
              </a:rPr>
              <a:t>Wynikanie projektu z aktualnego i pozytywnie zaopiniowanego przez IZ programu rewitalizacji</a:t>
            </a:r>
            <a:endParaRPr lang="pl-PL" sz="2000" dirty="0">
              <a:latin typeface="Arial" panose="020B0604020202020204" pitchFamily="34" charset="0"/>
              <a:cs typeface="Arial" panose="020B0604020202020204" pitchFamily="34" charset="0"/>
            </a:endParaRPr>
          </a:p>
        </p:txBody>
      </p:sp>
      <p:pic>
        <p:nvPicPr>
          <p:cNvPr id="3" name="Obraz 2"/>
          <p:cNvPicPr>
            <a:picLocks noChangeAspect="1"/>
          </p:cNvPicPr>
          <p:nvPr/>
        </p:nvPicPr>
        <p:blipFill>
          <a:blip r:embed="rId2"/>
          <a:stretch>
            <a:fillRect/>
          </a:stretch>
        </p:blipFill>
        <p:spPr>
          <a:xfrm>
            <a:off x="311647" y="704418"/>
            <a:ext cx="5490637" cy="885330"/>
          </a:xfrm>
          <a:prstGeom prst="rect">
            <a:avLst/>
          </a:prstGeom>
        </p:spPr>
      </p:pic>
    </p:spTree>
    <p:extLst>
      <p:ext uri="{BB962C8B-B14F-4D97-AF65-F5344CB8AC3E}">
        <p14:creationId xmlns:p14="http://schemas.microsoft.com/office/powerpoint/2010/main" val="5291972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1_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2776</TotalTime>
  <Words>2494</Words>
  <Application>Microsoft Office PowerPoint</Application>
  <PresentationFormat>Panoramiczny</PresentationFormat>
  <Paragraphs>272</Paragraphs>
  <Slides>32</Slides>
  <Notes>0</Notes>
  <HiddenSlides>0</HiddenSlides>
  <MMClips>0</MMClips>
  <ScaleCrop>false</ScaleCrop>
  <HeadingPairs>
    <vt:vector size="6" baseType="variant">
      <vt:variant>
        <vt:lpstr>Używane czcionki</vt:lpstr>
      </vt:variant>
      <vt:variant>
        <vt:i4>8</vt:i4>
      </vt:variant>
      <vt:variant>
        <vt:lpstr>Motyw</vt:lpstr>
      </vt:variant>
      <vt:variant>
        <vt:i4>2</vt:i4>
      </vt:variant>
      <vt:variant>
        <vt:lpstr>Tytuły slajdów</vt:lpstr>
      </vt:variant>
      <vt:variant>
        <vt:i4>32</vt:i4>
      </vt:variant>
    </vt:vector>
  </HeadingPairs>
  <TitlesOfParts>
    <vt:vector size="42" baseType="lpstr">
      <vt:lpstr>Arial</vt:lpstr>
      <vt:lpstr>Calibri</vt:lpstr>
      <vt:lpstr>Lato</vt:lpstr>
      <vt:lpstr>Microsoft Sans Serif</vt:lpstr>
      <vt:lpstr>Novecento Wide Book</vt:lpstr>
      <vt:lpstr>Times New Roman</vt:lpstr>
      <vt:lpstr>Wide Book</vt:lpstr>
      <vt:lpstr>Wingdings</vt:lpstr>
      <vt:lpstr>1_tlo1</vt:lpstr>
      <vt:lpstr>tlo1</vt:lpstr>
      <vt:lpstr>  NABÓR NR: RPSL.05.03.01-IZ.01-24-155/17 DLA DZIAŁANIA 5.3. DZIEDZICTWO KULTUROWE    </vt:lpstr>
      <vt:lpstr>TYPY BENEFICJENTÓW </vt:lpstr>
      <vt:lpstr> TYPY PROJEKTÓW   </vt:lpstr>
      <vt:lpstr>OGRANICZENIA I LIMITY W REALIZACJI PROJEKTÓW</vt:lpstr>
      <vt:lpstr>    ZAŁĄCZNIKI OBOWIĄZKOWE DO WNIOSKU:</vt:lpstr>
      <vt:lpstr>WSKAŹNIKI PRODUKTU I REZULTATU:</vt:lpstr>
      <vt:lpstr>Prezentacja programu PowerPoint</vt:lpstr>
      <vt:lpstr> OCENA FORMALNA</vt:lpstr>
      <vt:lpstr> OCENA FORMALNA</vt:lpstr>
      <vt:lpstr> OCENA FORMALNA</vt:lpstr>
      <vt:lpstr> OCENA FORMALNA</vt:lpstr>
      <vt:lpstr>OCENA FORMALNA</vt:lpstr>
      <vt:lpstr>OCENA FORMALNA</vt:lpstr>
      <vt:lpstr>Prezentacja programu PowerPoint</vt:lpstr>
      <vt:lpstr>Prezentacja programu PowerPoint</vt:lpstr>
      <vt:lpstr>Prezentacja programu PowerPoint</vt:lpstr>
      <vt:lpstr>ZGODNOŚĆ PROJEKTU Z ZASADAMI POMOCY PUBLICZNEJ </vt:lpstr>
      <vt:lpstr>REGIONALNA POMOC INWESTYCYJNA</vt:lpstr>
      <vt:lpstr>POMOC DE MINIMIS </vt:lpstr>
      <vt:lpstr>POMOC INWESTYCYJNA NA KULTURĘ I ZACHOWANIE DZIEDZICTWA KULTUROWEGO </vt:lpstr>
      <vt:lpstr>POMOC INWESTYCYJNA NA KULTURĘ I ZACHOWANIE DZIEDZICTWA KULTUROWEGO </vt:lpstr>
      <vt:lpstr>POMOC INWESTYCYJNA NA KULTURĘ I ZACHOWANIE DZIEDZICTWA KULTUROWEGO </vt:lpstr>
      <vt:lpstr>Prezentacja programu PowerPoint</vt:lpstr>
      <vt:lpstr>Prezentacja programu PowerPoint</vt:lpstr>
      <vt:lpstr>     </vt:lpstr>
      <vt:lpstr>Prezentacja programu PowerPoint</vt:lpstr>
      <vt:lpstr>Prezentacja programu PowerPoint</vt:lpstr>
      <vt:lpstr>Prezentacja programu PowerPoint</vt:lpstr>
      <vt:lpstr>OCENA STRATEGICZNA</vt:lpstr>
      <vt:lpstr>WYSOKOŚĆ ŚRODKÓW</vt:lpstr>
      <vt:lpstr> TERMIN ZŁOŻENIA WNIOSKÓW I ROZSTRZYGNIĘCIA KONKURSU</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Spotkanie informacyjne związane z ogłoszeniem konkursu nr RPSL.01.01.00-IZ.01-24-078/16 w ramach Osi priorytetowej I - Nowoczesna gospodarka, Działanie 1.1 - Kluczowa dla regionu infrastruktura badawcza Regionalnego Programu Operacyjnego Województwa Śląskiego 2014-2020</dc:title>
  <dc:creator>Siembab Paweł</dc:creator>
  <cp:lastModifiedBy>Rumpfelt Hanna</cp:lastModifiedBy>
  <cp:revision>386</cp:revision>
  <cp:lastPrinted>2017-01-12T12:14:45Z</cp:lastPrinted>
  <dcterms:created xsi:type="dcterms:W3CDTF">2016-10-10T07:04:20Z</dcterms:created>
  <dcterms:modified xsi:type="dcterms:W3CDTF">2017-05-22T05:37:15Z</dcterms:modified>
</cp:coreProperties>
</file>