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2" r:id="rId2"/>
  </p:sldMasterIdLst>
  <p:handoutMasterIdLst>
    <p:handoutMasterId r:id="rId30"/>
  </p:handoutMasterIdLst>
  <p:sldIdLst>
    <p:sldId id="256" r:id="rId3"/>
    <p:sldId id="320" r:id="rId4"/>
    <p:sldId id="315" r:id="rId5"/>
    <p:sldId id="316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14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287" r:id="rId24"/>
    <p:sldId id="329" r:id="rId25"/>
    <p:sldId id="330" r:id="rId26"/>
    <p:sldId id="318" r:id="rId27"/>
    <p:sldId id="286" r:id="rId28"/>
    <p:sldId id="319" r:id="rId29"/>
  </p:sldIdLst>
  <p:sldSz cx="12192000" cy="6858000"/>
  <p:notesSz cx="6669088" cy="97536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E75783-6608-4B6F-8F38-A3EE5716A86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CB1C1B0-2B37-467F-9BCD-596BB5429037}">
      <dgm:prSet phldrT="[Tekst]" custT="1"/>
      <dgm:spPr>
        <a:solidFill>
          <a:srgbClr val="FFD757"/>
        </a:solidFill>
        <a:ln>
          <a:noFill/>
        </a:ln>
      </dgm:spPr>
      <dgm:t>
        <a:bodyPr/>
        <a:lstStyle/>
        <a:p>
          <a:pPr algn="ctr"/>
          <a:r>
            <a:rPr lang="pl-PL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I. Ocena formalna</a:t>
          </a:r>
          <a:endParaRPr lang="pl-PL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4CB8AA-9829-43EC-B0CD-24BBE54E838A}" type="parTrans" cxnId="{28F92C56-D75D-4ABA-A60D-A638911BCA92}">
      <dgm:prSet/>
      <dgm:spPr/>
      <dgm:t>
        <a:bodyPr/>
        <a:lstStyle/>
        <a:p>
          <a:endParaRPr lang="pl-PL" sz="2000"/>
        </a:p>
      </dgm:t>
    </dgm:pt>
    <dgm:pt modelId="{BF46152C-AD30-4437-AF45-AD8BCBAF31B1}" type="sibTrans" cxnId="{28F92C56-D75D-4ABA-A60D-A638911BCA92}">
      <dgm:prSet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pl-PL" sz="2000"/>
        </a:p>
      </dgm:t>
    </dgm:pt>
    <dgm:pt modelId="{3428754B-1080-4773-BE24-EE927A762DBC}">
      <dgm:prSet phldrT="[Tekst]" custT="1"/>
      <dgm:spPr>
        <a:solidFill>
          <a:srgbClr val="FFD757"/>
        </a:solidFill>
        <a:ln>
          <a:noFill/>
        </a:ln>
      </dgm:spPr>
      <dgm:t>
        <a:bodyPr/>
        <a:lstStyle/>
        <a:p>
          <a:pPr algn="ctr"/>
          <a:r>
            <a:rPr lang="pl-PL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II. Ocena merytoryczna</a:t>
          </a:r>
          <a:endParaRPr lang="pl-PL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93E0AF-44FB-432B-9874-F950AAF0A14D}" type="parTrans" cxnId="{2D2CC7C7-CEA5-4E3C-9B29-D1BD1379C052}">
      <dgm:prSet/>
      <dgm:spPr/>
      <dgm:t>
        <a:bodyPr/>
        <a:lstStyle/>
        <a:p>
          <a:endParaRPr lang="pl-PL" sz="2000"/>
        </a:p>
      </dgm:t>
    </dgm:pt>
    <dgm:pt modelId="{9E0ACBE2-D878-4ED0-B872-1E32FFF58F35}" type="sibTrans" cxnId="{2D2CC7C7-CEA5-4E3C-9B29-D1BD1379C052}">
      <dgm:prSet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pl-PL" sz="2000"/>
        </a:p>
      </dgm:t>
    </dgm:pt>
    <dgm:pt modelId="{B5AE55CC-CF1C-446B-BE0A-8B02F660CEAF}" type="pres">
      <dgm:prSet presAssocID="{02E75783-6608-4B6F-8F38-A3EE5716A86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77B7C24-B770-4364-AD6B-3B71BC825BFD}" type="pres">
      <dgm:prSet presAssocID="{02E75783-6608-4B6F-8F38-A3EE5716A863}" presName="dummyMaxCanvas" presStyleCnt="0">
        <dgm:presLayoutVars/>
      </dgm:prSet>
      <dgm:spPr/>
    </dgm:pt>
    <dgm:pt modelId="{0BC4AFD8-22D6-4B42-A1F5-EFCE2DE7DFA9}" type="pres">
      <dgm:prSet presAssocID="{02E75783-6608-4B6F-8F38-A3EE5716A863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75776AD-8E0E-49CF-99E8-AC4207DB18DF}" type="pres">
      <dgm:prSet presAssocID="{02E75783-6608-4B6F-8F38-A3EE5716A863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465BFA2-FD26-4B9D-B1ED-264B388FA343}" type="pres">
      <dgm:prSet presAssocID="{02E75783-6608-4B6F-8F38-A3EE5716A863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2C86C2-C65A-4247-A6F4-65A331AFBF43}" type="pres">
      <dgm:prSet presAssocID="{02E75783-6608-4B6F-8F38-A3EE5716A863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057E71-3513-4250-8E8E-28A4FECA675B}" type="pres">
      <dgm:prSet presAssocID="{02E75783-6608-4B6F-8F38-A3EE5716A863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AC28244-F95A-45C1-AE85-932888052FF9}" type="presOf" srcId="{BF46152C-AD30-4437-AF45-AD8BCBAF31B1}" destId="{B465BFA2-FD26-4B9D-B1ED-264B388FA343}" srcOrd="0" destOrd="0" presId="urn:microsoft.com/office/officeart/2005/8/layout/vProcess5"/>
    <dgm:cxn modelId="{3B8C647C-7901-4AAA-956C-7BFA2AF82A11}" type="presOf" srcId="{02E75783-6608-4B6F-8F38-A3EE5716A863}" destId="{B5AE55CC-CF1C-446B-BE0A-8B02F660CEAF}" srcOrd="0" destOrd="0" presId="urn:microsoft.com/office/officeart/2005/8/layout/vProcess5"/>
    <dgm:cxn modelId="{2D2CC7C7-CEA5-4E3C-9B29-D1BD1379C052}" srcId="{02E75783-6608-4B6F-8F38-A3EE5716A863}" destId="{3428754B-1080-4773-BE24-EE927A762DBC}" srcOrd="1" destOrd="0" parTransId="{0E93E0AF-44FB-432B-9874-F950AAF0A14D}" sibTransId="{9E0ACBE2-D878-4ED0-B872-1E32FFF58F35}"/>
    <dgm:cxn modelId="{28F92C56-D75D-4ABA-A60D-A638911BCA92}" srcId="{02E75783-6608-4B6F-8F38-A3EE5716A863}" destId="{0CB1C1B0-2B37-467F-9BCD-596BB5429037}" srcOrd="0" destOrd="0" parTransId="{4E4CB8AA-9829-43EC-B0CD-24BBE54E838A}" sibTransId="{BF46152C-AD30-4437-AF45-AD8BCBAF31B1}"/>
    <dgm:cxn modelId="{08AE4D28-BC3D-4BBF-9C8C-2076FA3CD826}" type="presOf" srcId="{0CB1C1B0-2B37-467F-9BCD-596BB5429037}" destId="{012C86C2-C65A-4247-A6F4-65A331AFBF43}" srcOrd="1" destOrd="0" presId="urn:microsoft.com/office/officeart/2005/8/layout/vProcess5"/>
    <dgm:cxn modelId="{0AACC7C5-13BD-4652-BA6F-52593A04395E}" type="presOf" srcId="{3428754B-1080-4773-BE24-EE927A762DBC}" destId="{8B057E71-3513-4250-8E8E-28A4FECA675B}" srcOrd="1" destOrd="0" presId="urn:microsoft.com/office/officeart/2005/8/layout/vProcess5"/>
    <dgm:cxn modelId="{5EF8367F-AC17-4107-89B6-3789BA513E63}" type="presOf" srcId="{3428754B-1080-4773-BE24-EE927A762DBC}" destId="{175776AD-8E0E-49CF-99E8-AC4207DB18DF}" srcOrd="0" destOrd="0" presId="urn:microsoft.com/office/officeart/2005/8/layout/vProcess5"/>
    <dgm:cxn modelId="{C30B48F0-05D6-4EFC-8002-28DCFA5D3FAB}" type="presOf" srcId="{0CB1C1B0-2B37-467F-9BCD-596BB5429037}" destId="{0BC4AFD8-22D6-4B42-A1F5-EFCE2DE7DFA9}" srcOrd="0" destOrd="0" presId="urn:microsoft.com/office/officeart/2005/8/layout/vProcess5"/>
    <dgm:cxn modelId="{9516E061-7673-44D5-9A88-5A9A4CB0AC42}" type="presParOf" srcId="{B5AE55CC-CF1C-446B-BE0A-8B02F660CEAF}" destId="{077B7C24-B770-4364-AD6B-3B71BC825BFD}" srcOrd="0" destOrd="0" presId="urn:microsoft.com/office/officeart/2005/8/layout/vProcess5"/>
    <dgm:cxn modelId="{1DAC0E99-8694-431A-89EC-81040CEDD940}" type="presParOf" srcId="{B5AE55CC-CF1C-446B-BE0A-8B02F660CEAF}" destId="{0BC4AFD8-22D6-4B42-A1F5-EFCE2DE7DFA9}" srcOrd="1" destOrd="0" presId="urn:microsoft.com/office/officeart/2005/8/layout/vProcess5"/>
    <dgm:cxn modelId="{B4F96CB3-CACB-4D88-8C4F-26809017BCE3}" type="presParOf" srcId="{B5AE55CC-CF1C-446B-BE0A-8B02F660CEAF}" destId="{175776AD-8E0E-49CF-99E8-AC4207DB18DF}" srcOrd="2" destOrd="0" presId="urn:microsoft.com/office/officeart/2005/8/layout/vProcess5"/>
    <dgm:cxn modelId="{6DB2DBFD-E1ED-404E-B319-29CCE4E98E01}" type="presParOf" srcId="{B5AE55CC-CF1C-446B-BE0A-8B02F660CEAF}" destId="{B465BFA2-FD26-4B9D-B1ED-264B388FA343}" srcOrd="3" destOrd="0" presId="urn:microsoft.com/office/officeart/2005/8/layout/vProcess5"/>
    <dgm:cxn modelId="{33B6253C-D1B7-4043-9773-7A6FA96CCEE0}" type="presParOf" srcId="{B5AE55CC-CF1C-446B-BE0A-8B02F660CEAF}" destId="{012C86C2-C65A-4247-A6F4-65A331AFBF43}" srcOrd="4" destOrd="0" presId="urn:microsoft.com/office/officeart/2005/8/layout/vProcess5"/>
    <dgm:cxn modelId="{0AA9510B-86CA-43E9-94DD-96529BBFE3EE}" type="presParOf" srcId="{B5AE55CC-CF1C-446B-BE0A-8B02F660CEAF}" destId="{8B057E71-3513-4250-8E8E-28A4FECA675B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BAFF2C-3BAC-40E6-8C48-74BECDA7D14F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E1816CF-D0E7-4FB9-ADC1-6066AD0BF6E3}">
      <dgm:prSet phldrT="[Tekst]" custT="1"/>
      <dgm:spPr/>
      <dgm:t>
        <a:bodyPr/>
        <a:lstStyle/>
        <a:p>
          <a:r>
            <a:rPr lang="pl-PL" sz="28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System IOWISZ</a:t>
          </a:r>
          <a:endParaRPr lang="pl-PL" sz="28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1AAAC9E3-3C2A-4CEC-95EE-DF8002C33107}" type="parTrans" cxnId="{17A2F596-271B-4F85-94FE-55946A65B049}">
      <dgm:prSet/>
      <dgm:spPr/>
      <dgm:t>
        <a:bodyPr/>
        <a:lstStyle/>
        <a:p>
          <a:endParaRPr lang="pl-PL"/>
        </a:p>
      </dgm:t>
    </dgm:pt>
    <dgm:pt modelId="{AD035139-769B-4DDA-AE80-825B1BD039BE}" type="sibTrans" cxnId="{17A2F596-271B-4F85-94FE-55946A65B049}">
      <dgm:prSet/>
      <dgm:spPr/>
      <dgm:t>
        <a:bodyPr/>
        <a:lstStyle/>
        <a:p>
          <a:endParaRPr lang="pl-PL"/>
        </a:p>
      </dgm:t>
    </dgm:pt>
    <dgm:pt modelId="{9CBEA416-6799-4CC6-84F8-A987F57E799A}">
      <dgm:prSet phldrT="[Tekst]" custT="1"/>
      <dgm:spPr/>
      <dgm:t>
        <a:bodyPr/>
        <a:lstStyle/>
        <a:p>
          <a:r>
            <a:rPr lang="pl-PL" sz="28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Wojewoda (+NFZ)</a:t>
          </a:r>
          <a:endParaRPr lang="pl-PL" sz="28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F7AC2D97-B63A-4D64-953F-FF5E48863BD3}" type="parTrans" cxnId="{DFAD5C1A-EC42-4430-B27E-EE1CD093FB16}">
      <dgm:prSet/>
      <dgm:spPr/>
      <dgm:t>
        <a:bodyPr/>
        <a:lstStyle/>
        <a:p>
          <a:endParaRPr lang="pl-PL"/>
        </a:p>
      </dgm:t>
    </dgm:pt>
    <dgm:pt modelId="{6E0F3E9A-C6DF-432D-A5F7-5FA1A4B5A6B0}" type="sibTrans" cxnId="{DFAD5C1A-EC42-4430-B27E-EE1CD093FB16}">
      <dgm:prSet/>
      <dgm:spPr/>
      <dgm:t>
        <a:bodyPr/>
        <a:lstStyle/>
        <a:p>
          <a:endParaRPr lang="pl-PL"/>
        </a:p>
      </dgm:t>
    </dgm:pt>
    <dgm:pt modelId="{95360FF1-1E44-456E-9673-710376A69AA4}">
      <dgm:prSet phldrT="[Tekst]" custT="1"/>
      <dgm:spPr/>
      <dgm:t>
        <a:bodyPr/>
        <a:lstStyle/>
        <a:p>
          <a:r>
            <a:rPr lang="pl-PL" sz="28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OCI</a:t>
          </a:r>
          <a:endParaRPr lang="pl-PL" sz="28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0F1215E4-9595-4303-B22E-AFDD912206A1}" type="parTrans" cxnId="{F87432FA-18BE-400D-9747-E446F478D0FF}">
      <dgm:prSet/>
      <dgm:spPr/>
      <dgm:t>
        <a:bodyPr/>
        <a:lstStyle/>
        <a:p>
          <a:endParaRPr lang="pl-PL"/>
        </a:p>
      </dgm:t>
    </dgm:pt>
    <dgm:pt modelId="{C8E5D33E-4B1A-45D4-BC79-6055F58EDF69}" type="sibTrans" cxnId="{F87432FA-18BE-400D-9747-E446F478D0FF}">
      <dgm:prSet/>
      <dgm:spPr/>
      <dgm:t>
        <a:bodyPr/>
        <a:lstStyle/>
        <a:p>
          <a:endParaRPr lang="pl-PL"/>
        </a:p>
      </dgm:t>
    </dgm:pt>
    <dgm:pt modelId="{12A7515D-5471-438F-A2AF-EADD0C9466E3}" type="pres">
      <dgm:prSet presAssocID="{CEBAFF2C-3BAC-40E6-8C48-74BECDA7D14F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F53657BF-6824-4382-8338-96C7E714D33E}" type="pres">
      <dgm:prSet presAssocID="{CE1816CF-D0E7-4FB9-ADC1-6066AD0BF6E3}" presName="Accent1" presStyleCnt="0"/>
      <dgm:spPr/>
    </dgm:pt>
    <dgm:pt modelId="{43CB7375-CAB4-4952-8329-086E6803AAAB}" type="pres">
      <dgm:prSet presAssocID="{CE1816CF-D0E7-4FB9-ADC1-6066AD0BF6E3}" presName="Accent" presStyleLbl="node1" presStyleIdx="0" presStyleCnt="3"/>
      <dgm:spPr/>
    </dgm:pt>
    <dgm:pt modelId="{73500312-59C3-42E9-A980-0C2504EA5034}" type="pres">
      <dgm:prSet presAssocID="{CE1816CF-D0E7-4FB9-ADC1-6066AD0BF6E3}" presName="Parent1" presStyleLbl="revTx" presStyleIdx="0" presStyleCnt="3" custScaleX="115043" custScaleY="19376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8CA2A0-36C0-4400-922C-50ECE0061B50}" type="pres">
      <dgm:prSet presAssocID="{9CBEA416-6799-4CC6-84F8-A987F57E799A}" presName="Accent2" presStyleCnt="0"/>
      <dgm:spPr/>
    </dgm:pt>
    <dgm:pt modelId="{B87FB8FF-EFE6-482F-BD81-6D7365682D60}" type="pres">
      <dgm:prSet presAssocID="{9CBEA416-6799-4CC6-84F8-A987F57E799A}" presName="Accent" presStyleLbl="node1" presStyleIdx="1" presStyleCnt="3"/>
      <dgm:spPr/>
    </dgm:pt>
    <dgm:pt modelId="{246E1798-B61D-4541-9CAD-B6165D6173C2}" type="pres">
      <dgm:prSet presAssocID="{9CBEA416-6799-4CC6-84F8-A987F57E799A}" presName="Parent2" presStyleLbl="revTx" presStyleIdx="1" presStyleCnt="3" custScaleX="158253" custScaleY="262366" custLinFactNeighborX="10072" custLinFactNeighborY="25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FBAD097-E846-4846-86E8-DF52E4DEB287}" type="pres">
      <dgm:prSet presAssocID="{95360FF1-1E44-456E-9673-710376A69AA4}" presName="Accent3" presStyleCnt="0"/>
      <dgm:spPr/>
    </dgm:pt>
    <dgm:pt modelId="{01E29EDF-E13A-4085-8F3A-C46BCE8CFD7F}" type="pres">
      <dgm:prSet presAssocID="{95360FF1-1E44-456E-9673-710376A69AA4}" presName="Accent" presStyleLbl="node1" presStyleIdx="2" presStyleCnt="3"/>
      <dgm:spPr/>
    </dgm:pt>
    <dgm:pt modelId="{73F543B4-0ABC-4140-8C18-EC8D282E9956}" type="pres">
      <dgm:prSet presAssocID="{95360FF1-1E44-456E-9673-710376A69AA4}" presName="Parent3" presStyleLbl="revTx" presStyleIdx="2" presStyleCnt="3" custScaleX="84251" custScaleY="262801" custLinFactNeighborX="0" custLinFactNeighborY="-755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1F88D0A-3FF6-4A36-BC70-348E753705A8}" type="presOf" srcId="{95360FF1-1E44-456E-9673-710376A69AA4}" destId="{73F543B4-0ABC-4140-8C18-EC8D282E9956}" srcOrd="0" destOrd="0" presId="urn:microsoft.com/office/officeart/2009/layout/CircleArrowProcess"/>
    <dgm:cxn modelId="{F87432FA-18BE-400D-9747-E446F478D0FF}" srcId="{CEBAFF2C-3BAC-40E6-8C48-74BECDA7D14F}" destId="{95360FF1-1E44-456E-9673-710376A69AA4}" srcOrd="2" destOrd="0" parTransId="{0F1215E4-9595-4303-B22E-AFDD912206A1}" sibTransId="{C8E5D33E-4B1A-45D4-BC79-6055F58EDF69}"/>
    <dgm:cxn modelId="{2A055499-79C0-4BEF-9819-EA8E70BDAF1E}" type="presOf" srcId="{CE1816CF-D0E7-4FB9-ADC1-6066AD0BF6E3}" destId="{73500312-59C3-42E9-A980-0C2504EA5034}" srcOrd="0" destOrd="0" presId="urn:microsoft.com/office/officeart/2009/layout/CircleArrowProcess"/>
    <dgm:cxn modelId="{54F6CD4C-DBD2-43A5-82F6-32A436C558CE}" type="presOf" srcId="{CEBAFF2C-3BAC-40E6-8C48-74BECDA7D14F}" destId="{12A7515D-5471-438F-A2AF-EADD0C9466E3}" srcOrd="0" destOrd="0" presId="urn:microsoft.com/office/officeart/2009/layout/CircleArrowProcess"/>
    <dgm:cxn modelId="{17A2F596-271B-4F85-94FE-55946A65B049}" srcId="{CEBAFF2C-3BAC-40E6-8C48-74BECDA7D14F}" destId="{CE1816CF-D0E7-4FB9-ADC1-6066AD0BF6E3}" srcOrd="0" destOrd="0" parTransId="{1AAAC9E3-3C2A-4CEC-95EE-DF8002C33107}" sibTransId="{AD035139-769B-4DDA-AE80-825B1BD039BE}"/>
    <dgm:cxn modelId="{25824B91-5CC1-4CC8-989F-2265A8F20230}" type="presOf" srcId="{9CBEA416-6799-4CC6-84F8-A987F57E799A}" destId="{246E1798-B61D-4541-9CAD-B6165D6173C2}" srcOrd="0" destOrd="0" presId="urn:microsoft.com/office/officeart/2009/layout/CircleArrowProcess"/>
    <dgm:cxn modelId="{DFAD5C1A-EC42-4430-B27E-EE1CD093FB16}" srcId="{CEBAFF2C-3BAC-40E6-8C48-74BECDA7D14F}" destId="{9CBEA416-6799-4CC6-84F8-A987F57E799A}" srcOrd="1" destOrd="0" parTransId="{F7AC2D97-B63A-4D64-953F-FF5E48863BD3}" sibTransId="{6E0F3E9A-C6DF-432D-A5F7-5FA1A4B5A6B0}"/>
    <dgm:cxn modelId="{34CE0981-AA19-4E28-A2A0-64F476A34A61}" type="presParOf" srcId="{12A7515D-5471-438F-A2AF-EADD0C9466E3}" destId="{F53657BF-6824-4382-8338-96C7E714D33E}" srcOrd="0" destOrd="0" presId="urn:microsoft.com/office/officeart/2009/layout/CircleArrowProcess"/>
    <dgm:cxn modelId="{DF26747D-FFEA-4801-BF40-04C0DDAFEFDB}" type="presParOf" srcId="{F53657BF-6824-4382-8338-96C7E714D33E}" destId="{43CB7375-CAB4-4952-8329-086E6803AAAB}" srcOrd="0" destOrd="0" presId="urn:microsoft.com/office/officeart/2009/layout/CircleArrowProcess"/>
    <dgm:cxn modelId="{EF5EC7B9-207F-4D1E-957B-8082B21A7596}" type="presParOf" srcId="{12A7515D-5471-438F-A2AF-EADD0C9466E3}" destId="{73500312-59C3-42E9-A980-0C2504EA5034}" srcOrd="1" destOrd="0" presId="urn:microsoft.com/office/officeart/2009/layout/CircleArrowProcess"/>
    <dgm:cxn modelId="{E00BF6B7-BF60-49A6-AFFA-219223E26261}" type="presParOf" srcId="{12A7515D-5471-438F-A2AF-EADD0C9466E3}" destId="{448CA2A0-36C0-4400-922C-50ECE0061B50}" srcOrd="2" destOrd="0" presId="urn:microsoft.com/office/officeart/2009/layout/CircleArrowProcess"/>
    <dgm:cxn modelId="{88797C99-E12E-44EF-862C-8775B0044963}" type="presParOf" srcId="{448CA2A0-36C0-4400-922C-50ECE0061B50}" destId="{B87FB8FF-EFE6-482F-BD81-6D7365682D60}" srcOrd="0" destOrd="0" presId="urn:microsoft.com/office/officeart/2009/layout/CircleArrowProcess"/>
    <dgm:cxn modelId="{9EF6A90F-0AF4-4E75-AB65-0447182F4A68}" type="presParOf" srcId="{12A7515D-5471-438F-A2AF-EADD0C9466E3}" destId="{246E1798-B61D-4541-9CAD-B6165D6173C2}" srcOrd="3" destOrd="0" presId="urn:microsoft.com/office/officeart/2009/layout/CircleArrowProcess"/>
    <dgm:cxn modelId="{B48BE537-552F-4C7C-8F86-8B9CFA9D0A3B}" type="presParOf" srcId="{12A7515D-5471-438F-A2AF-EADD0C9466E3}" destId="{CFBAD097-E846-4846-86E8-DF52E4DEB287}" srcOrd="4" destOrd="0" presId="urn:microsoft.com/office/officeart/2009/layout/CircleArrowProcess"/>
    <dgm:cxn modelId="{E3202E38-47BD-4A2C-B0E4-9A4EB8E6AEE3}" type="presParOf" srcId="{CFBAD097-E846-4846-86E8-DF52E4DEB287}" destId="{01E29EDF-E13A-4085-8F3A-C46BCE8CFD7F}" srcOrd="0" destOrd="0" presId="urn:microsoft.com/office/officeart/2009/layout/CircleArrowProcess"/>
    <dgm:cxn modelId="{3EF61C01-AFF4-4287-A033-FBC0E6C0056D}" type="presParOf" srcId="{12A7515D-5471-438F-A2AF-EADD0C9466E3}" destId="{73F543B4-0ABC-4140-8C18-EC8D282E995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4AFD8-22D6-4B42-A1F5-EFCE2DE7DFA9}">
      <dsp:nvSpPr>
        <dsp:cNvPr id="0" name=""/>
        <dsp:cNvSpPr/>
      </dsp:nvSpPr>
      <dsp:spPr>
        <a:xfrm>
          <a:off x="0" y="0"/>
          <a:ext cx="7351976" cy="1692086"/>
        </a:xfrm>
        <a:prstGeom prst="roundRect">
          <a:avLst>
            <a:gd name="adj" fmla="val 10000"/>
          </a:avLst>
        </a:prstGeom>
        <a:solidFill>
          <a:srgbClr val="FFD75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I. Ocena formalna</a:t>
          </a:r>
          <a:endParaRPr lang="pl-PL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560" y="49560"/>
        <a:ext cx="5603072" cy="1592966"/>
      </dsp:txXfrm>
    </dsp:sp>
    <dsp:sp modelId="{175776AD-8E0E-49CF-99E8-AC4207DB18DF}">
      <dsp:nvSpPr>
        <dsp:cNvPr id="0" name=""/>
        <dsp:cNvSpPr/>
      </dsp:nvSpPr>
      <dsp:spPr>
        <a:xfrm>
          <a:off x="1297407" y="2068105"/>
          <a:ext cx="7351976" cy="1692086"/>
        </a:xfrm>
        <a:prstGeom prst="roundRect">
          <a:avLst>
            <a:gd name="adj" fmla="val 10000"/>
          </a:avLst>
        </a:prstGeom>
        <a:solidFill>
          <a:srgbClr val="FFD75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II. Ocena merytoryczna</a:t>
          </a:r>
          <a:endParaRPr lang="pl-PL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46967" y="2117665"/>
        <a:ext cx="4855592" cy="1592966"/>
      </dsp:txXfrm>
    </dsp:sp>
    <dsp:sp modelId="{B465BFA2-FD26-4B9D-B1ED-264B388FA343}">
      <dsp:nvSpPr>
        <dsp:cNvPr id="0" name=""/>
        <dsp:cNvSpPr/>
      </dsp:nvSpPr>
      <dsp:spPr>
        <a:xfrm>
          <a:off x="6252120" y="1330167"/>
          <a:ext cx="1099856" cy="1099856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/>
        </a:p>
      </dsp:txBody>
      <dsp:txXfrm>
        <a:off x="6499588" y="1330167"/>
        <a:ext cx="604920" cy="8276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89785" tIns="44892" rIns="89785" bIns="4489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89785" tIns="44892" rIns="89785" bIns="44892" rtlCol="0"/>
          <a:lstStyle>
            <a:lvl1pPr algn="r">
              <a:defRPr sz="1200"/>
            </a:lvl1pPr>
          </a:lstStyle>
          <a:p>
            <a:fld id="{A9551884-8128-45F9-92B1-5B515C1323DA}" type="datetimeFigureOut">
              <a:rPr lang="pl-PL" smtClean="0"/>
              <a:t>2017-04-19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89785" tIns="44892" rIns="89785" bIns="4489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89785" tIns="44892" rIns="89785" bIns="44892" rtlCol="0" anchor="b"/>
          <a:lstStyle>
            <a:lvl1pPr algn="r">
              <a:defRPr sz="1200"/>
            </a:lvl1pPr>
          </a:lstStyle>
          <a:p>
            <a:fld id="{BD9631A1-3288-4C3B-8C7E-D1BCB22BBD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885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073BD-7A14-49C5-AB57-3E413330EB57}" type="datetimeFigureOut">
              <a:rPr lang="pl-PL"/>
              <a:pPr>
                <a:defRPr/>
              </a:pPr>
              <a:t>2017-04-19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21F09-81B6-4D2B-9822-87297FD85B1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9629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6FAFD-F7C9-40E4-A367-4E713E4DF73C}" type="datetimeFigureOut">
              <a:rPr lang="pl-PL"/>
              <a:pPr>
                <a:defRPr/>
              </a:pPr>
              <a:t>2017-04-19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E187E-D602-4B1C-B2D8-F9CACD76DEC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5001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A5CDB-7B1B-40E9-A938-0D01FEB6A054}" type="datetimeFigureOut">
              <a:rPr lang="pl-PL"/>
              <a:pPr>
                <a:defRPr/>
              </a:pPr>
              <a:t>2017-04-19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5F750-1C95-463E-9E2E-AD9781CAD2E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47577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647A9-6CAF-4103-AB0C-46985BF712F4}" type="datetimeFigureOut">
              <a:rPr lang="pl-PL"/>
              <a:pPr>
                <a:defRPr/>
              </a:pPr>
              <a:t>2017-04-19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4E03-4408-445D-8972-5F187E22B18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24827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03BC2-1A73-4419-B2E6-92CEE2BDF84D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2017-04-19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BAEDC-FE38-48E5-914E-5CE3D486BAA6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144338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C09F-EA48-4A17-B7FC-D0C3BD3C18F6}" type="datetimeFigureOut">
              <a:rPr lang="pl-PL"/>
              <a:pPr>
                <a:defRPr/>
              </a:pPr>
              <a:t>2017-04-19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617DB-073F-4EA4-95C4-0087DC84B4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134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7773-30B0-4AC0-BCD9-08F66527E20D}" type="datetimeFigureOut">
              <a:rPr lang="pl-PL"/>
              <a:pPr>
                <a:defRPr/>
              </a:pPr>
              <a:t>2017-04-19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472E7-A54C-4FDD-854F-9AE4A9FD3C0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6744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C3FEF-FC3D-49E1-88B5-5F0A0255EABE}" type="datetimeFigureOut">
              <a:rPr lang="pl-PL"/>
              <a:pPr>
                <a:defRPr/>
              </a:pPr>
              <a:t>2017-04-19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23CF7-0706-4D54-99AC-E6B20931CF5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9639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C5C9E-5DBF-40EE-BCFE-EF45C44D1DA5}" type="datetimeFigureOut">
              <a:rPr lang="pl-PL"/>
              <a:pPr>
                <a:defRPr/>
              </a:pPr>
              <a:t>2017-04-19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50644-6585-4F90-8219-701EA961853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137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E4EDB-0685-474D-82D5-9A669E739B3E}" type="datetimeFigureOut">
              <a:rPr lang="pl-PL"/>
              <a:pPr>
                <a:defRPr/>
              </a:pPr>
              <a:t>2017-04-19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39CC7-4A3E-4C50-86C3-F1D8015644A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051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03BC2-1A73-4419-B2E6-92CEE2BDF84D}" type="datetimeFigureOut">
              <a:rPr lang="pl-PL"/>
              <a:pPr>
                <a:defRPr/>
              </a:pPr>
              <a:t>2017-04-19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BAEDC-FE38-48E5-914E-5CE3D486BAA6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4911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11983-CFDC-434C-8663-FF26080147F3}" type="datetimeFigureOut">
              <a:rPr lang="pl-PL"/>
              <a:pPr>
                <a:defRPr/>
              </a:pPr>
              <a:t>2017-04-19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3F2B8-01FA-41E0-BB79-617D797123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980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B0EEA-9FAE-4D58-9207-E0D1D36EDFA4}" type="datetimeFigureOut">
              <a:rPr lang="pl-PL"/>
              <a:pPr>
                <a:defRPr/>
              </a:pPr>
              <a:t>2017-04-19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2409F-3C6C-46D0-889B-2135C287278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0094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50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  <a:endParaRPr lang="pl-PL" alt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  <a:endParaRPr lang="pl-PL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093B56-254B-443D-8807-FFFD34C29903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2017-04-19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4D6212-3DF1-4394-B9D5-356E39C5AE9A}" type="slidenum">
              <a:rPr lang="pl-PL" altLang="pl-PL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22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si.slaskie.pl/" TargetMode="External"/><Relationship Id="rId2" Type="http://schemas.openxmlformats.org/officeDocument/2006/relationships/hyperlink" Target="http://rpo.slaskie.pl/czytaj/lokalny_system_informatyczny_201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po.slaskie.pl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efrr@slaskie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oem\Desktop\RZŚ_negaty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61" y="379181"/>
            <a:ext cx="340248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859782"/>
            <a:ext cx="9144000" cy="2741183"/>
          </a:xfrm>
          <a:ln w="28575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Spotkanie informacyjne</a:t>
            </a: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>Działanie 10.1. Infrastruktura ochrony </a:t>
            </a:r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zdrowia</a:t>
            </a:r>
            <a:b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>Regionalny Program Operacyjny Województwa Śląskiego </a:t>
            </a:r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2014-2020</a:t>
            </a:r>
            <a:b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>Nabór nr.: RPSL.10.01.00-IZ.01-24-153/17</a:t>
            </a:r>
          </a:p>
        </p:txBody>
      </p:sp>
      <p:pic>
        <p:nvPicPr>
          <p:cNvPr id="4" name="Obraz 3" descr="EF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048" y="5554642"/>
            <a:ext cx="409257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293" y="962061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/>
          <p:nvPr/>
        </p:nvSpPr>
        <p:spPr>
          <a:xfrm>
            <a:off x="8534301" y="4600965"/>
            <a:ext cx="3011610" cy="938719"/>
          </a:xfrm>
          <a:prstGeom prst="rect">
            <a:avLst/>
          </a:prstGeom>
          <a:ln w="38100">
            <a:solidFill>
              <a:srgbClr val="636466"/>
            </a:solidFill>
            <a:miter lim="800000"/>
          </a:ln>
        </p:spPr>
        <p:txBody>
          <a:bodyPr wrap="square">
            <a:spAutoFit/>
          </a:bodyPr>
          <a:lstStyle/>
          <a:p>
            <a:r>
              <a:rPr lang="pl-PL" sz="1100" dirty="0" smtClean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Urząd </a:t>
            </a:r>
            <a:r>
              <a:rPr lang="pl-PL" sz="110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Marszałkowski</a:t>
            </a:r>
          </a:p>
          <a:p>
            <a:r>
              <a:rPr lang="pl-PL" sz="1100" dirty="0" smtClean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Województwa </a:t>
            </a:r>
            <a:r>
              <a:rPr lang="pl-PL" sz="110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Śląskiego</a:t>
            </a:r>
          </a:p>
          <a:p>
            <a:r>
              <a:rPr lang="pl-PL" sz="1100" dirty="0" smtClean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Wydział Europejskiego Funduszu</a:t>
            </a:r>
          </a:p>
          <a:p>
            <a:r>
              <a:rPr lang="pl-PL" sz="1100" dirty="0" smtClean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Rozwoju Regionalnego</a:t>
            </a:r>
            <a:endParaRPr lang="pl-PL" sz="1100" dirty="0">
              <a:solidFill>
                <a:srgbClr val="6364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100" dirty="0" smtClean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Katowice, 20 kwietnia 2017 r</a:t>
            </a:r>
            <a:r>
              <a:rPr lang="pl-PL" sz="110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203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373164"/>
            <a:ext cx="10972800" cy="1143000"/>
          </a:xfrm>
        </p:spPr>
        <p:txBody>
          <a:bodyPr/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Ocena formalna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69264" y="1516164"/>
            <a:ext cx="729691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Kryterium: </a:t>
            </a:r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Forma złożenia wniosku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969264" y="2267713"/>
            <a:ext cx="9857232" cy="3342453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Wniosek o dofinansowanie wraz z załącznikami należy wypełnić wyłącznie w formie elektronicznej, w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Lokalnym Systemie Informatycznym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(LSI).</a:t>
            </a:r>
          </a:p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Wnioski o dofinansowanie, wypełnione w LSI, należy złożyć do IOK w wersji elektronicznej przy wykorzystaniu platformy elektronicznej SEKAP lub ePUAP.</a:t>
            </a:r>
          </a:p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Wniosek należy podpisać za pomocą bezpiecznego podpisu elektronicznego weryfikowanego kwalifikowanym certyfikatem, certyfikatu CC SEKAP, lub przy użyciu profilu zaufanego ePUAP.</a:t>
            </a:r>
          </a:p>
        </p:txBody>
      </p:sp>
    </p:spTree>
    <p:extLst>
      <p:ext uri="{BB962C8B-B14F-4D97-AF65-F5344CB8AC3E}">
        <p14:creationId xmlns:p14="http://schemas.microsoft.com/office/powerpoint/2010/main" val="271739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373164"/>
            <a:ext cx="10972800" cy="577812"/>
          </a:xfrm>
        </p:spPr>
        <p:txBody>
          <a:bodyPr/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Ocena formalna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89432" y="950976"/>
            <a:ext cx="729691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Kryterium: </a:t>
            </a:r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Forma złożenia wniosku – c.d.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789432" y="1589990"/>
            <a:ext cx="10613136" cy="255454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defTabSz="889000">
              <a:defRPr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Ważne dokumenty:</a:t>
            </a:r>
          </a:p>
          <a:p>
            <a:pPr marL="342900" indent="-342900" defTabSz="889000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Regulamin konkursu dla Działania 10.1 (pkt. 2.7)</a:t>
            </a:r>
          </a:p>
          <a:p>
            <a:pPr marL="342900" indent="-342900" defTabSz="889000">
              <a:buFont typeface="Wingdings" panose="05000000000000000000" pitchFamily="2" charset="2"/>
              <a:buChar char="Ø"/>
              <a:defRPr/>
            </a:pPr>
            <a:r>
              <a:rPr lang="pl-PL" alt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Instrukcja 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użytkownika Lokalnego Systemu Informatycznego 2014 dla Wnioskodawców/Beneficjentów RPO WSL </a:t>
            </a:r>
            <a:r>
              <a:rPr lang="pl-PL" alt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2014-2020</a:t>
            </a:r>
          </a:p>
          <a:p>
            <a:pPr marL="342900" indent="-342900" defTabSz="889000">
              <a:buFont typeface="Wingdings" panose="05000000000000000000" pitchFamily="2" charset="2"/>
              <a:buChar char="Ø"/>
              <a:defRPr/>
            </a:pPr>
            <a:r>
              <a:rPr lang="pl-PL" alt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Instrukcja 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składania wniosków, korespondencji i protestów w ramach naborów dotyczących projektów finansowanych ze środków Regionalnego Programu Operacyjnego Województwa Śląskiego </a:t>
            </a:r>
            <a:r>
              <a:rPr lang="pl-PL" alt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2014-2020</a:t>
            </a:r>
          </a:p>
          <a:p>
            <a:pPr marL="342900" indent="-342900" defTabSz="889000">
              <a:buFont typeface="Wingdings" panose="05000000000000000000" pitchFamily="2" charset="2"/>
              <a:buChar char="Ø"/>
              <a:defRPr/>
            </a:pPr>
            <a:r>
              <a:rPr lang="pl-PL" alt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Instrukcja 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zmiany załączników we wniosku o dofinansowanie zwróconym do poprawy v.2</a:t>
            </a:r>
            <a:r>
              <a:rPr lang="pl-PL" altLang="pl-PL" sz="2000" dirty="0" smtClean="0">
                <a:latin typeface="Lato" pitchFamily="34" charset="-18"/>
              </a:rPr>
              <a:t>.</a:t>
            </a:r>
            <a:endParaRPr lang="pl-PL" altLang="pl-PL" sz="2000" dirty="0">
              <a:latin typeface="Lato" pitchFamily="34" charset="-18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89432" y="4321884"/>
            <a:ext cx="10613136" cy="1963614"/>
          </a:xfrm>
          <a:prstGeom prst="rect">
            <a:avLst/>
          </a:prstGeom>
          <a:noFill/>
          <a:ln w="57150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l-PL" altLang="pl-P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Ww. instrukcje dostępne są do pobrania ze strony: </a:t>
            </a:r>
            <a:r>
              <a:rPr lang="pl-PL" altLang="pl-P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http://rpo.slaskie.pl/czytaj/lokalny_system_informatyczny_2014</a:t>
            </a:r>
            <a:r>
              <a:rPr lang="pl-PL" altLang="pl-P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>
              <a:defRPr/>
            </a:pPr>
            <a:r>
              <a:rPr lang="pl-PL" altLang="pl-P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także ze strony logowania do systemu LSI 2014, tj. </a:t>
            </a:r>
            <a:r>
              <a:rPr lang="pl-PL" altLang="pl-PL" sz="2000" dirty="0">
                <a:solidFill>
                  <a:srgbClr val="558ED5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https://lsi.slaskie.pl</a:t>
            </a:r>
            <a:r>
              <a:rPr lang="pl-PL" altLang="pl-PL" sz="2000" dirty="0">
                <a:solidFill>
                  <a:srgbClr val="558E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alt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zakładka O Lokalnym Systemie Informatycznym RPO WSL</a:t>
            </a:r>
            <a:r>
              <a:rPr lang="pl-PL" altLang="pl-P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oraz ze strony </a:t>
            </a:r>
            <a:r>
              <a:rPr lang="pl-PL" altLang="pl-P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http://rpo.slaskie.pl</a:t>
            </a:r>
            <a:r>
              <a:rPr lang="pl-PL" altLang="pl-P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(zakładka </a:t>
            </a:r>
            <a:r>
              <a:rPr lang="pl-PL" altLang="pl-PL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Realizuję projekt </a:t>
            </a:r>
            <a:r>
              <a:rPr lang="pl-PL" altLang="pl-P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 </a:t>
            </a:r>
            <a:r>
              <a:rPr lang="pl-PL" altLang="pl-PL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Skorzystaj z systemu informatycznego</a:t>
            </a:r>
            <a:r>
              <a:rPr lang="pl-PL" altLang="pl-P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defTabSz="8890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Ø"/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55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373164"/>
            <a:ext cx="10972800" cy="577812"/>
          </a:xfrm>
        </p:spPr>
        <p:txBody>
          <a:bodyPr/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Ocena formalna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89432" y="950976"/>
            <a:ext cx="729691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Kryterium: </a:t>
            </a:r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Zgodność projektu z RPO WSL, SZOOP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789432" y="3712283"/>
            <a:ext cx="10303081" cy="1015663"/>
          </a:xfrm>
          <a:prstGeom prst="rect">
            <a:avLst/>
          </a:prstGeom>
          <a:noFill/>
          <a:ln w="28575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lvl="2" algn="just"/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Czy projekt przyczynia się do poprawy dostępności, efektywności systemu ochrony zdrowia? czy realizacja inwestycji przełoży się na </a:t>
            </a:r>
            <a:r>
              <a:rPr lang="pl-PL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poprawę dostępności i jakości świadczeń medycznych?</a:t>
            </a:r>
            <a:endParaRPr lang="pl-PL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789432" y="2159001"/>
            <a:ext cx="10303081" cy="1323439"/>
          </a:xfrm>
          <a:prstGeom prst="rect">
            <a:avLst/>
          </a:prstGeom>
          <a:noFill/>
          <a:ln w="38100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Nie będą kwalifikowane projekty, polegające na </a:t>
            </a:r>
            <a:r>
              <a:rPr lang="pl-PL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dostosowaniu 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istniejącej infrastruktury do obowiązujących przepisów (chyba, że ich realizacja jest uzasadniona z punktu widzenia poprawy efektywności – w tym kosztowej – i dostępu do świadczeń opieki zdrowotnej);</a:t>
            </a: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2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373164"/>
            <a:ext cx="10972800" cy="577812"/>
          </a:xfrm>
        </p:spPr>
        <p:txBody>
          <a:bodyPr/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Ocena formalna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89432" y="1088574"/>
            <a:ext cx="729691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Kryterium: </a:t>
            </a:r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Właściwe przygotowanie wniosku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789431" y="2284143"/>
            <a:ext cx="6368113" cy="400110"/>
          </a:xfrm>
          <a:prstGeom prst="rect">
            <a:avLst/>
          </a:prstGeom>
          <a:solidFill>
            <a:srgbClr val="FFD757"/>
          </a:solidFill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defTabSz="889000">
              <a:defRPr/>
            </a:pPr>
            <a:r>
              <a:rPr lang="pl-PL" alt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Elementy, na które należy zwrócić szczególną uwagę:</a:t>
            </a:r>
            <a:endParaRPr lang="pl-PL" alt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238748" y="2883406"/>
            <a:ext cx="5469478" cy="1843518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marL="342900" indent="-342900" defTabSz="889000">
              <a:lnSpc>
                <a:spcPct val="200000"/>
              </a:lnSpc>
              <a:buFont typeface="Wingdings" panose="05000000000000000000" pitchFamily="2" charset="2"/>
              <a:buChar char="ü"/>
              <a:defRPr/>
            </a:pPr>
            <a:r>
              <a:rPr lang="pl-PL" alt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Warunki dostępu (pole B.9)</a:t>
            </a:r>
          </a:p>
          <a:p>
            <a:pPr marL="342900" indent="-342900" defTabSz="889000">
              <a:lnSpc>
                <a:spcPct val="200000"/>
              </a:lnSpc>
              <a:buFont typeface="Wingdings" panose="05000000000000000000" pitchFamily="2" charset="2"/>
              <a:buChar char="ü"/>
              <a:defRPr/>
            </a:pPr>
            <a:r>
              <a:rPr lang="pl-PL" alt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Analiza specyficzna (pole B.16)</a:t>
            </a:r>
          </a:p>
          <a:p>
            <a:pPr marL="342900" indent="-342900" defTabSz="889000">
              <a:lnSpc>
                <a:spcPct val="200000"/>
              </a:lnSpc>
              <a:buFont typeface="Wingdings" panose="05000000000000000000" pitchFamily="2" charset="2"/>
              <a:buChar char="ü"/>
              <a:defRPr/>
            </a:pPr>
            <a:r>
              <a:rPr lang="pl-PL" alt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Oświadczenia dotyczące Działania 10.1</a:t>
            </a: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17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" y="373164"/>
            <a:ext cx="10972800" cy="5778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800" b="1" smtClean="0">
                <a:latin typeface="Arial" panose="020B0604020202020204" pitchFamily="34" charset="0"/>
                <a:cs typeface="Arial" panose="020B0604020202020204" pitchFamily="34" charset="0"/>
              </a:rPr>
              <a:t>Ocena formalna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89432" y="1088574"/>
            <a:ext cx="729691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Kryterium: </a:t>
            </a:r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Kwalifikowalność wydatków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nożenie 8"/>
          <p:cNvSpPr/>
          <p:nvPr/>
        </p:nvSpPr>
        <p:spPr>
          <a:xfrm>
            <a:off x="1072056" y="1785513"/>
            <a:ext cx="4197576" cy="4410075"/>
          </a:xfrm>
          <a:prstGeom prst="mathMultiply">
            <a:avLst>
              <a:gd name="adj1" fmla="val 4512"/>
            </a:avLst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endParaRPr lang="pl-P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914400" y="2178526"/>
            <a:ext cx="4355232" cy="3785652"/>
          </a:xfrm>
          <a:prstGeom prst="rect">
            <a:avLst/>
          </a:prstGeom>
          <a:noFill/>
          <a:ln w="28575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budowa i modernizacja parkingów, dróg dojazdowych i wewnętrznych;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remont, modernizacja i wyposażenie części administracyjnej;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nabycie materiałów i innych środków nie stanowiących środków trwałych;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termomodernizacja budynków placówek ochrony zdrowia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wymiana źródeł ciepła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7711067" y="6157136"/>
            <a:ext cx="1994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</a:t>
            </a:r>
            <a:endParaRPr lang="pl-PL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5585866" y="2159344"/>
            <a:ext cx="5497292" cy="3970318"/>
          </a:xfrm>
          <a:prstGeom prst="rect">
            <a:avLst/>
          </a:prstGeom>
          <a:noFill/>
          <a:ln w="28575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Wydatki związane z przygotowaniem projektu,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Wydatki na usługi dot. kosztów zarządzania i nadzoru nad projektem, np. inżynier kontraktu, nadzór,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Wydatki związane z pracami budowlanymi, instalacyjnymi i adaptacyjnymi,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Wydatki związane z nabyciem środków trwałych i wartości niematerialnych i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prawnych – sprzęt, aparatura medyczna,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Wydatki na informację i promocję,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Szkolenia (cross-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financing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) –  max.10% wydatków kwalifikowalnych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Inne koszty bezpośrednie, których nie można zaklasyfikować do żadnej z powyższych kategorii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2173727" y="6192355"/>
            <a:ext cx="1994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93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" y="373164"/>
            <a:ext cx="10972800" cy="5778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800" b="1" smtClean="0">
                <a:latin typeface="Arial" panose="020B0604020202020204" pitchFamily="34" charset="0"/>
                <a:cs typeface="Arial" panose="020B0604020202020204" pitchFamily="34" charset="0"/>
              </a:rPr>
              <a:t>Ocena formalna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89432" y="1088574"/>
            <a:ext cx="729691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Kryterium: </a:t>
            </a:r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Kwalifikowalność wydatków – c.d.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789432" y="1814184"/>
            <a:ext cx="10152993" cy="4555093"/>
          </a:xfrm>
          <a:prstGeom prst="rect">
            <a:avLst/>
          </a:prstGeom>
          <a:noFill/>
          <a:ln w="38100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 wsparcia z funduszy </a:t>
            </a:r>
            <a:r>
              <a:rPr lang="pl-PL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nie mogą zostać wybrane operacje, które zostały fizycznie ukończone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lub w pełni zrealizowane przed złożeniem do instytucji zarządzającej/pośredniczącej wniosku o dofinansowanie.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niekwalifikowalne uznaje się </a:t>
            </a:r>
            <a:r>
              <a:rPr lang="pl-PL" sz="1600" u="sng" dirty="0">
                <a:latin typeface="Arial" panose="020B0604020202020204" pitchFamily="34" charset="0"/>
                <a:cs typeface="Arial" panose="020B0604020202020204" pitchFamily="34" charset="0"/>
              </a:rPr>
              <a:t>koszty pośrednie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, do których należą m.in. opłaty czynszowe, opłaty za energię, ogrzewanie, sprzątanie, opłaty pocztowe, materiały biurowe, opłaty telekomunikacyjne, media oraz inne koszty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administracyjne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dopuszczalne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jest zlecenie </a:t>
            </a:r>
            <a:r>
              <a:rPr lang="pl-PL" sz="1600" u="sng" dirty="0">
                <a:latin typeface="Arial" panose="020B0604020202020204" pitchFamily="34" charset="0"/>
                <a:cs typeface="Arial" panose="020B0604020202020204" pitchFamily="34" charset="0"/>
              </a:rPr>
              <a:t>firmie zewnętrznej usługi w zakresie zarządzania projektem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, gdy beneficjent nie dysponuje personelem (pracownikiem) do realizacji niniejszego zadania lub gdy wykaże uzasadnione potrzeby w tym zakresie.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niekwalifikowane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są wydatki dla projektów związane z powiększaniem ilościowym zasobów infrastrukturalnych sektora, tj. np. tworzenie nowych jednostek ochrony zdrowia, oddziałów, zwiększaniu ilości łóżek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szpitalnych.</a:t>
            </a:r>
            <a:r>
              <a:rPr lang="pl-PL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u="sng" dirty="0">
                <a:latin typeface="Arial" panose="020B0604020202020204" pitchFamily="34" charset="0"/>
                <a:cs typeface="Arial" panose="020B0604020202020204" pitchFamily="34" charset="0"/>
              </a:rPr>
              <a:t>Kwalifikowane będą wyłącznie przedsięwzięcia oparte na istniejącej infrastrukturze z wykorzystaniem bazy łóżkowej danej jednostki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niekwalifikowane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są projekty polegające wyłącznie na </a:t>
            </a:r>
            <a:r>
              <a:rPr lang="pl-PL" sz="1600" u="sng" dirty="0">
                <a:latin typeface="Arial" panose="020B0604020202020204" pitchFamily="34" charset="0"/>
                <a:cs typeface="Arial" panose="020B0604020202020204" pitchFamily="34" charset="0"/>
              </a:rPr>
              <a:t>przywracaniu infrastruktury do stanu pierwotnego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(prace odtworzeniowe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kwalifikowane będzie </a:t>
            </a:r>
            <a:r>
              <a:rPr lang="pl-PL" sz="1600" u="sng" dirty="0">
                <a:latin typeface="Arial" panose="020B0604020202020204" pitchFamily="34" charset="0"/>
                <a:cs typeface="Arial" panose="020B0604020202020204" pitchFamily="34" charset="0"/>
              </a:rPr>
              <a:t>wdrażanie rozwiązań z zakresu IT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(oprogramowanie, sprzęt) – wyłącznie jako element projektu. Zakres inwestycyjny dotyczący rozwiązań w zakresie IT (oprogramowanie, sprzęt) możliwy do realizacji jako element projektu tj. maksymalnie do 10% kosztów kwalifikowalnych.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87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" y="373164"/>
            <a:ext cx="10972800" cy="5778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800" b="1" smtClean="0">
                <a:latin typeface="Arial" panose="020B0604020202020204" pitchFamily="34" charset="0"/>
                <a:cs typeface="Arial" panose="020B0604020202020204" pitchFamily="34" charset="0"/>
              </a:rPr>
              <a:t>Ocena formalna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89432" y="1088574"/>
            <a:ext cx="729691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Kryterium: </a:t>
            </a:r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Okres realizacji projektu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ipsa 2"/>
          <p:cNvSpPr/>
          <p:nvPr/>
        </p:nvSpPr>
        <p:spPr>
          <a:xfrm>
            <a:off x="3137339" y="1550239"/>
            <a:ext cx="5418082" cy="4610044"/>
          </a:xfrm>
          <a:prstGeom prst="ellipse">
            <a:avLst/>
          </a:prstGeom>
          <a:solidFill>
            <a:srgbClr val="FFD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5"/>
          <p:cNvSpPr>
            <a:spLocks noChangeArrowheads="1"/>
          </p:cNvSpPr>
          <p:nvPr/>
        </p:nvSpPr>
        <p:spPr bwMode="auto">
          <a:xfrm>
            <a:off x="3727622" y="2516433"/>
            <a:ext cx="4572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400" dirty="0">
                <a:latin typeface="Arial" panose="020B0604020202020204" pitchFamily="34" charset="0"/>
                <a:cs typeface="Arial" panose="020B0604020202020204" pitchFamily="34" charset="0"/>
              </a:rPr>
              <a:t>Termin zakończenia projektu </a:t>
            </a:r>
            <a:r>
              <a:rPr lang="pl-PL" alt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i poszczególnych </a:t>
            </a:r>
            <a:r>
              <a:rPr lang="pl-PL" alt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zadań nie powinien co do zasady przekraczać okresu 48 miesięcy od daty podpisania umowy </a:t>
            </a:r>
            <a:r>
              <a:rPr lang="pl-PL" alt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o </a:t>
            </a:r>
            <a:r>
              <a:rPr lang="pl-PL" alt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dofinansowanie (porozumienia/decyzji).</a:t>
            </a:r>
          </a:p>
        </p:txBody>
      </p:sp>
    </p:spTree>
    <p:extLst>
      <p:ext uri="{BB962C8B-B14F-4D97-AF65-F5344CB8AC3E}">
        <p14:creationId xmlns:p14="http://schemas.microsoft.com/office/powerpoint/2010/main" val="325606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" y="373164"/>
            <a:ext cx="10972800" cy="5778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800" b="1" smtClean="0">
                <a:latin typeface="Arial" panose="020B0604020202020204" pitchFamily="34" charset="0"/>
                <a:cs typeface="Arial" panose="020B0604020202020204" pitchFamily="34" charset="0"/>
              </a:rPr>
              <a:t>Ocena formalna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89432" y="1088574"/>
            <a:ext cx="729691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Kryterium: </a:t>
            </a:r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Zgodność z zasadami horyzontalnymi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ipsa 2"/>
          <p:cNvSpPr/>
          <p:nvPr/>
        </p:nvSpPr>
        <p:spPr>
          <a:xfrm>
            <a:off x="8602716" y="4147552"/>
            <a:ext cx="3011215" cy="1958773"/>
          </a:xfrm>
          <a:prstGeom prst="ellipse">
            <a:avLst/>
          </a:prstGeom>
          <a:solidFill>
            <a:srgbClr val="FFD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/>
          <p:nvPr/>
        </p:nvSpPr>
        <p:spPr>
          <a:xfrm>
            <a:off x="8602716" y="1966584"/>
            <a:ext cx="3011215" cy="1958773"/>
          </a:xfrm>
          <a:prstGeom prst="ellipse">
            <a:avLst/>
          </a:prstGeom>
          <a:solidFill>
            <a:srgbClr val="FFD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ięciokąt 1"/>
          <p:cNvSpPr/>
          <p:nvPr/>
        </p:nvSpPr>
        <p:spPr>
          <a:xfrm>
            <a:off x="1182414" y="2175641"/>
            <a:ext cx="6069724" cy="1860573"/>
          </a:xfrm>
          <a:prstGeom prst="homePlate">
            <a:avLst/>
          </a:prstGeom>
          <a:solidFill>
            <a:srgbClr val="FFD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ięciokąt 9"/>
          <p:cNvSpPr/>
          <p:nvPr/>
        </p:nvSpPr>
        <p:spPr>
          <a:xfrm>
            <a:off x="1234504" y="4315013"/>
            <a:ext cx="6017634" cy="1623849"/>
          </a:xfrm>
          <a:prstGeom prst="homePlate">
            <a:avLst/>
          </a:prstGeom>
          <a:solidFill>
            <a:srgbClr val="FFD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1340069" y="2281888"/>
            <a:ext cx="35945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Zasada partnerstwa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Promowanie równości szans kobiet i mężczyzn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Zrównoważony rozwój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Zachowanie zasad polityki przestrzennej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450428" y="4899422"/>
            <a:ext cx="3484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Zasada niedyskryminacji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9236427" y="2622804"/>
            <a:ext cx="220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Wpływ pozytywny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lub neutralny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9236427" y="4836335"/>
            <a:ext cx="2206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Wpływ pozytywny</a:t>
            </a:r>
          </a:p>
        </p:txBody>
      </p:sp>
    </p:spTree>
    <p:extLst>
      <p:ext uri="{BB962C8B-B14F-4D97-AF65-F5344CB8AC3E}">
        <p14:creationId xmlns:p14="http://schemas.microsoft.com/office/powerpoint/2010/main" val="326767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" y="373164"/>
            <a:ext cx="10972800" cy="5778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800" b="1" smtClean="0">
                <a:latin typeface="Arial" panose="020B0604020202020204" pitchFamily="34" charset="0"/>
                <a:cs typeface="Arial" panose="020B0604020202020204" pitchFamily="34" charset="0"/>
              </a:rPr>
              <a:t>Ocena formalna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89432" y="1088574"/>
            <a:ext cx="729691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Kryterium: </a:t>
            </a:r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Wskaźniki projektu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340069" y="2281888"/>
            <a:ext cx="3594538" cy="646331"/>
          </a:xfrm>
          <a:prstGeom prst="rect">
            <a:avLst/>
          </a:prstGeom>
          <a:noFill/>
          <a:ln w="38100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Wybór wskaźników adekwatnych do zakresu projektu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340069" y="3192164"/>
            <a:ext cx="3594538" cy="646331"/>
          </a:xfrm>
          <a:prstGeom prst="rect">
            <a:avLst/>
          </a:prstGeom>
          <a:noFill/>
          <a:ln w="38100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Powiązanie wskaźnika z wydatkiem (wydatkami)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1340069" y="4055372"/>
            <a:ext cx="3594538" cy="1200329"/>
          </a:xfrm>
          <a:prstGeom prst="rect">
            <a:avLst/>
          </a:prstGeom>
          <a:noFill/>
          <a:ln w="38100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Wskazanie źródła informacji, z którego wynikać będzie rzeczywista wartość osiągniętego wskaźnika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6852745" y="2513622"/>
            <a:ext cx="3594538" cy="923330"/>
          </a:xfrm>
          <a:prstGeom prst="rect">
            <a:avLst/>
          </a:prstGeom>
          <a:noFill/>
          <a:ln w="38100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Określenie sposobu monitorowania wskaźnika w okresie trwałości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6852745" y="3838495"/>
            <a:ext cx="3594538" cy="1200329"/>
          </a:xfrm>
          <a:prstGeom prst="rect">
            <a:avLst/>
          </a:prstGeom>
          <a:noFill/>
          <a:ln w="38100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Nieosiągnięcie celu projektu wyrażonego wskaźnikami  - wydatki w projekcie mogą zostać uznane za niekwalifikowalne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90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" y="373164"/>
            <a:ext cx="10972800" cy="5778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Ocena merytoryczna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55822" y="1088574"/>
            <a:ext cx="729691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erytoryczne ogólne:</a:t>
            </a:r>
            <a:endParaRPr lang="pl-PL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755822" y="1814184"/>
            <a:ext cx="9664262" cy="3477875"/>
          </a:xfrm>
          <a:prstGeom prst="rect">
            <a:avLst/>
          </a:prstGeom>
          <a:noFill/>
          <a:ln w="38100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Realność wskaźników (0/1</a:t>
            </a:r>
            <a:r>
              <a:rPr lang="pl-PL" sz="2000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Właściwie przygotowana analiza finansowa i ekonomiczna projektu (0/1)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Trwałość rezultatów projektu (0/1)</a:t>
            </a:r>
          </a:p>
          <a:p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Poprawność oszacowania budżetu inwestycyjnego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Zasadność przedstawionych w projekcie danych określonych w analizie finansowej 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ekonomicznej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Wpływ na wskaźniki RPO w zakresie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EFRR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Efektywność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Stopień przygotowania inwestycji do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realizacji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Zasięg oddziaływania projektu</a:t>
            </a:r>
          </a:p>
        </p:txBody>
      </p:sp>
    </p:spTree>
    <p:extLst>
      <p:ext uri="{BB962C8B-B14F-4D97-AF65-F5344CB8AC3E}">
        <p14:creationId xmlns:p14="http://schemas.microsoft.com/office/powerpoint/2010/main" val="421742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Koordynacja wsparcia obszaru zdrowia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endParaRPr lang="pl-PL" sz="20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841569" y="1666639"/>
            <a:ext cx="8369231" cy="1846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Komitet Sterujący ds. Koordynacji interwencji EFSI                        w sektorze zdrowia</a:t>
            </a:r>
            <a:r>
              <a:rPr lang="pl-PL" sz="2000" dirty="0"/>
              <a:t>	</a:t>
            </a:r>
          </a:p>
          <a:p>
            <a:pPr>
              <a:lnSpc>
                <a:spcPct val="150000"/>
              </a:lnSpc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trzałka w dół 2"/>
          <p:cNvSpPr/>
          <p:nvPr/>
        </p:nvSpPr>
        <p:spPr>
          <a:xfrm>
            <a:off x="5282102" y="3522712"/>
            <a:ext cx="1463040" cy="109728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841569" y="4612073"/>
            <a:ext cx="97124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rekomendacje do kryteriów wyboru projektów;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uzgadnianie Planów Działań dla poszczególnych województw wraz z kryteriami wyboru projektów.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63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" y="373164"/>
            <a:ext cx="10972800" cy="5778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Ocena merytoryczna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55822" y="1088574"/>
            <a:ext cx="729691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erytoryczne specyficzne:</a:t>
            </a:r>
            <a:endParaRPr lang="pl-PL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755822" y="1814184"/>
            <a:ext cx="9664262" cy="3477875"/>
          </a:xfrm>
          <a:prstGeom prst="rect">
            <a:avLst/>
          </a:prstGeom>
          <a:noFill/>
          <a:ln w="38100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czy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projekt jest zgody z mapą potrzeb zdrowotnych oraz czy posiada pozytywną opinię właściwego miejscowo wojewody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czy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projekt jest zgodny z dokumentami strategicznymi w obszarze zdrowia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potencjał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organizacyjno – instytucjonalny Beneficjenta,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poprawa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dostępności i jakości świadczeń ochrony zdrowia,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wpływ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projektu na poprawę efektywności całościowego procesu leczenia pacjenta,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zgodność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projektu ze strategicznym podejściem wspierania sektora ochrony zdrowia;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zgodność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projektu z wymogami specyficznymi dla danej formy opieki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optymalizacja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wykorzystania zasobów infrastrukturalnych</a:t>
            </a:r>
          </a:p>
        </p:txBody>
      </p:sp>
    </p:spTree>
    <p:extLst>
      <p:ext uri="{BB962C8B-B14F-4D97-AF65-F5344CB8AC3E}">
        <p14:creationId xmlns:p14="http://schemas.microsoft.com/office/powerpoint/2010/main" val="117458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" y="373164"/>
            <a:ext cx="10972800" cy="5778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Ocena merytoryczna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55822" y="1088574"/>
            <a:ext cx="729691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l-PL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erytoryczne dodatkowe:</a:t>
            </a:r>
            <a:endParaRPr lang="pl-PL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755822" y="1814184"/>
            <a:ext cx="9664262" cy="4708981"/>
          </a:xfrm>
          <a:prstGeom prst="rect">
            <a:avLst/>
          </a:prstGeom>
          <a:noFill/>
          <a:ln w="38100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Zastosowanie w projekcie OZE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Konkursy architektoniczne, architektoniczno-urbanistyczne, urbanistyczne w RPO WSL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Wynikanie projektu z aktualnego i pozytywnie zaopiniowanego przez IZ RPO programu rewitalizacji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Realizacja projektu w partnerstwie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Rozwój ruchu rowerowego w mieście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Regionalna Strategia Innowacji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Komplementarność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Integracja z ePUAP, PEUP(SEKAP)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Realizacja projektu z wykorzystaniem istniejącej infrastruktury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Rozwój sieci drogowej na terenie Województwa Śląskiego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Rozlokowanie mieszkań socjalnych/chronionych/wspomaganych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Zielone zamówienia publiczne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Ogólnodostępna Platforma Informacji „Tereny poprzemysłowe i zdegradowane” </a:t>
            </a:r>
          </a:p>
        </p:txBody>
      </p:sp>
      <p:sp>
        <p:nvSpPr>
          <p:cNvPr id="3" name="Objaśnienie prostokątne zaokrąglone 2"/>
          <p:cNvSpPr/>
          <p:nvPr/>
        </p:nvSpPr>
        <p:spPr>
          <a:xfrm>
            <a:off x="8052734" y="132622"/>
            <a:ext cx="3865997" cy="1581760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8245366" y="184838"/>
            <a:ext cx="36908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każde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 0,2 pkt – dodawane do zsumowanej liczby punktów, ale tylko jeśli projekt uzyska co najmniej 60 % maksymalnej, możliwej do uzyskania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punktacji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60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Warunki konkursowe 1/3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NFZ – infrastruktura objęta projektem będzie wykorzystywana na udzielanie świadczeń, finansowanych ze środków publicznych. </a:t>
            </a:r>
            <a:r>
              <a:rPr lang="pl-PL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Brak możliwości uzyskania dofinansowania na projekt, w ramach którego wytworzona infrastruktura miałaby być wykorzystywana na świadczenia komercyjne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Mapy potrzeb zdrowotnych – inwestycja musi być zgodna z mapą potrzeb zdrowotnych (dotyczy lecznictwa szpitalnego)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Opieka koordynowana – rozwiązania organizacyjne (procesowe i technologiczne) mające na celu poprawę efektów zdrowotnych poprzez eliminację fragmentacji procesu leczenia w wyniku zarządzania i koordynacji procesem udzielania usług zdrowotnych w oparciu o zasadę ciągłości leczenia pacjenta; wprowadzenie rozwiązań koncentrujących się nie na liczbie jednostkowych świadczeń zdrowotnych, udzielanych na różnych poziomach systemu ochrony zdrowia, ale koncentrujących się na instrumentach zapewniających kontynuację procesu leczenia i osiągania optymalnych efektów interwencji medycznych (dotyczy POZ i AOS);</a:t>
            </a:r>
          </a:p>
          <a:p>
            <a:pPr marL="3657600" lvl="8" indent="0" algn="just">
              <a:buNone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lvl="8" algn="just"/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657600" lvl="8" indent="0" algn="just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657600" lvl="8" indent="0" algn="just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657600" lvl="8" indent="0" algn="just">
              <a:buNone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5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822" y="910682"/>
            <a:ext cx="10515600" cy="903502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Warunki konkursowe 2/3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Zakres wsparcia (I konkurs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0" indent="0" algn="just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POZ</a:t>
            </a: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0" lvl="5" indent="0" algn="just">
              <a:buNone/>
            </a:pPr>
            <a:endParaRPr lang="pl-PL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AOS</a:t>
            </a:r>
            <a:r>
              <a:rPr lang="pl-PL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pl-PL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Szpitale</a:t>
            </a:r>
            <a:r>
              <a:rPr lang="pl-PL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pl-PL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nie będą wspierane projekty ukierunkowane na następujące obszary medyczne: psychiatria, rehabilitacja, opieka długoterminowa, opieka paliatywna, opieka hospicyjna, geriatria.</a:t>
            </a:r>
          </a:p>
          <a:p>
            <a:pPr lvl="8" algn="just"/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657600" lvl="8" indent="0" algn="just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657600" lvl="8" indent="0" algn="just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657600" lvl="8" indent="0" algn="just">
              <a:buNone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Nawias klamrowy zamykający 3"/>
          <p:cNvSpPr/>
          <p:nvPr/>
        </p:nvSpPr>
        <p:spPr>
          <a:xfrm>
            <a:off x="2878783" y="2894955"/>
            <a:ext cx="1975104" cy="117639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5390399" y="2513657"/>
            <a:ext cx="5344511" cy="1938992"/>
          </a:xfrm>
          <a:prstGeom prst="rect">
            <a:avLst/>
          </a:prstGeom>
          <a:noFill/>
          <a:ln w="28575"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Onkologia, kardiologia, choroby układu kostno-stawowo-mięśniowego, choroby układu oddechowego, dziedziny medycyny ukierunkowane na opiekę nad matka i dzieckiem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72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822" y="910682"/>
            <a:ext cx="10515600" cy="903502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Warunki konkursowe 3/3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dofinansowanie nie mogą ubiegać się podmioty kwalifikujące się do wsparcia w ramach POIŚ;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co do zasady inwestycje polegające na dostosowaniu istniejącej infrastruktury do obowiązujących przepisów są niekwalifikowane;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warunki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dostępu wynikające z map potrzeb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zdrowotnych;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Opinia o celowości inwestycji (dotyczy lecznictwa szpitalnego);</a:t>
            </a:r>
          </a:p>
          <a:p>
            <a:pPr marL="0" indent="0" algn="just">
              <a:buNone/>
            </a:pPr>
            <a:endParaRPr lang="pl-PL" sz="3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lvl="8" algn="just"/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657600" lvl="8" indent="0" algn="just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657600" lvl="8" indent="0" algn="just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657600" lvl="8" indent="0" algn="just">
              <a:buNone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89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28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28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opinia o celowości inwestycji</a:t>
            </a:r>
            <a:endParaRPr lang="pl-PL" sz="28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760680"/>
              </p:ext>
            </p:extLst>
          </p:nvPr>
        </p:nvGraphicFramePr>
        <p:xfrm>
          <a:off x="-2956560" y="1417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trzałka w prawo 7"/>
          <p:cNvSpPr/>
          <p:nvPr/>
        </p:nvSpPr>
        <p:spPr>
          <a:xfrm>
            <a:off x="4267200" y="2133600"/>
            <a:ext cx="1935480" cy="65532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6598920" y="2133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https://iowisz.ezdrowie.gov.pl/</a:t>
            </a:r>
          </a:p>
        </p:txBody>
      </p:sp>
      <p:sp>
        <p:nvSpPr>
          <p:cNvPr id="10" name="Strzałka w prawo 9"/>
          <p:cNvSpPr/>
          <p:nvPr/>
        </p:nvSpPr>
        <p:spPr>
          <a:xfrm>
            <a:off x="4267200" y="4511040"/>
            <a:ext cx="1935480" cy="68580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6751320" y="451104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Dołączana do wniosku aplikacyjnego </a:t>
            </a:r>
          </a:p>
        </p:txBody>
      </p:sp>
    </p:spTree>
    <p:extLst>
      <p:ext uri="{BB962C8B-B14F-4D97-AF65-F5344CB8AC3E}">
        <p14:creationId xmlns:p14="http://schemas.microsoft.com/office/powerpoint/2010/main" val="13480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Alokacja i terminy naborów</a:t>
            </a:r>
            <a:endParaRPr lang="pl-PL" sz="28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986481" y="1680785"/>
            <a:ext cx="1068653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Na całe </a:t>
            </a:r>
            <a:r>
              <a:rPr lang="pl-PL" sz="2000" dirty="0" smtClean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Działanie 10.1 – ok. 63 mln Euro</a:t>
            </a:r>
          </a:p>
          <a:p>
            <a:endParaRPr lang="pl-PL" sz="2000" dirty="0" smtClean="0">
              <a:latin typeface="Microsoft Sans Serif" panose="020B0604020202020204" pitchFamily="34" charset="0"/>
              <a:ea typeface="+mj-ea"/>
              <a:cs typeface="Microsoft Sans Serif" panose="020B0604020202020204" pitchFamily="34" charset="0"/>
            </a:endParaRPr>
          </a:p>
          <a:p>
            <a:endParaRPr lang="pl-PL" sz="2000" dirty="0">
              <a:latin typeface="Microsoft Sans Serif" panose="020B0604020202020204" pitchFamily="34" charset="0"/>
              <a:ea typeface="+mj-ea"/>
              <a:cs typeface="Microsoft Sans Serif" panose="020B0604020202020204" pitchFamily="34" charset="0"/>
            </a:endParaRPr>
          </a:p>
          <a:p>
            <a:r>
              <a:rPr lang="pl-PL" sz="2000" dirty="0" smtClean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I konkurs: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ok. 151 mln zł ( w tym wydzielona cześć na POZ i AOS: ok. 28 mln zł ;</a:t>
            </a:r>
          </a:p>
          <a:p>
            <a:pPr lvl="8"/>
            <a:r>
              <a:rPr lang="pl-PL" sz="2000" dirty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	</a:t>
            </a:r>
            <a:r>
              <a:rPr lang="pl-PL" sz="2000" dirty="0" smtClean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	            na szpitalnictwo: ok. 123 mln zł ;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Ogłoszenie konkursowe: luty 2017 r.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Rozpoczęcie naboru: 31.03.2017 r. – 30.06.2017 r.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endParaRPr lang="pl-PL" sz="2000" dirty="0">
              <a:latin typeface="Microsoft Sans Serif" panose="020B0604020202020204" pitchFamily="34" charset="0"/>
              <a:ea typeface="+mj-ea"/>
              <a:cs typeface="Microsoft Sans Serif" panose="020B0604020202020204" pitchFamily="34" charset="0"/>
            </a:endParaRPr>
          </a:p>
          <a:p>
            <a:pPr lvl="3"/>
            <a:endParaRPr lang="pl-PL" sz="2000" dirty="0" smtClean="0">
              <a:latin typeface="Microsoft Sans Serif" panose="020B0604020202020204" pitchFamily="34" charset="0"/>
              <a:ea typeface="+mj-ea"/>
              <a:cs typeface="Microsoft Sans Serif" panose="020B0604020202020204" pitchFamily="34" charset="0"/>
            </a:endParaRPr>
          </a:p>
          <a:p>
            <a:r>
              <a:rPr lang="pl-PL" sz="2000" dirty="0" smtClean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II konkurs: </a:t>
            </a:r>
            <a:endParaRPr lang="pl-PL" sz="2000" dirty="0">
              <a:latin typeface="Microsoft Sans Serif" panose="020B0604020202020204" pitchFamily="34" charset="0"/>
              <a:ea typeface="+mj-ea"/>
              <a:cs typeface="Microsoft Sans Serif" panose="020B0604020202020204" pitchFamily="34" charset="0"/>
            </a:endParaRP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pl-PL" sz="2000" dirty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ok. </a:t>
            </a:r>
            <a:r>
              <a:rPr lang="pl-PL" sz="2000" dirty="0" smtClean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28 </a:t>
            </a:r>
            <a:r>
              <a:rPr lang="pl-PL" sz="2000" dirty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mln Euro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rPr>
              <a:t>po publikacji kolejnych map i przyjęciu kolejnych rekomendacji przez Komitet Sterujący ds. koordynacji interwencji EFSI w sektorze zdrowia</a:t>
            </a:r>
          </a:p>
        </p:txBody>
      </p:sp>
    </p:spTree>
    <p:extLst>
      <p:ext uri="{BB962C8B-B14F-4D97-AF65-F5344CB8AC3E}">
        <p14:creationId xmlns:p14="http://schemas.microsoft.com/office/powerpoint/2010/main" val="100191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9120" y="1051560"/>
            <a:ext cx="10972800" cy="4480244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	</a:t>
            </a:r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Dziękujemy za uwagę</a:t>
            </a:r>
          </a:p>
          <a:p>
            <a:pPr marL="0" indent="0">
              <a:buNone/>
            </a:pPr>
            <a:endParaRPr lang="pl-P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Referat Oceny Projektów</a:t>
            </a:r>
          </a:p>
          <a:p>
            <a:pPr marL="0" indent="0">
              <a:buNone/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		      032 77 40 323</a:t>
            </a: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	Urząd Marszałkowski Województwa 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Śląskiego</a:t>
            </a:r>
          </a:p>
          <a:p>
            <a:pPr marL="0" indent="0">
              <a:buNone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Wydział Europejskiego Funduszu Rozwoju Regionalnego</a:t>
            </a:r>
          </a:p>
          <a:p>
            <a:pPr marL="0" indent="0">
              <a:buNone/>
            </a:pP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	      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efrr@slaskie.pl</a:t>
            </a:r>
            <a:endParaRPr lang="pl-P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73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 fontScale="90000"/>
          </a:bodyPr>
          <a:lstStyle/>
          <a:p>
            <a:r>
              <a:rPr lang="pl-PL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Kto może aplikować</a:t>
            </a:r>
            <a:r>
              <a:rPr lang="pl-PL" sz="28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28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endParaRPr lang="pl-PL" sz="28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endParaRPr lang="pl-PL" sz="20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491049" y="1944396"/>
            <a:ext cx="97124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Podmioty wykonujące działalność leczniczą w rozumieniu ustawy o działalności leczniczej, posiadające osobowość prawną lub zdolność prawna, udzielające świadczeń opieki zdrowotnej finansowanych ze środków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publicznych;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Jednostki samorządu terytorialnego, ich związki i stowarzyszenia – aplikowanie odbywa się na rzecz podmiotów leczniczych, dla których dana JST jest podmiotem tworzącym.</a:t>
            </a:r>
          </a:p>
        </p:txBody>
      </p:sp>
    </p:spTree>
    <p:extLst>
      <p:ext uri="{BB962C8B-B14F-4D97-AF65-F5344CB8AC3E}">
        <p14:creationId xmlns:p14="http://schemas.microsoft.com/office/powerpoint/2010/main" val="299973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 projektu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448474"/>
            <a:ext cx="10515600" cy="4880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598141" y="2125363"/>
            <a:ext cx="90121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Projekty inwestycyjne ukierunkowane na </a:t>
            </a:r>
            <a:r>
              <a:rPr lang="pl-PL" sz="2400" u="sng" dirty="0">
                <a:latin typeface="Arial" panose="020B0604020202020204" pitchFamily="34" charset="0"/>
                <a:cs typeface="Arial" panose="020B0604020202020204" pitchFamily="34" charset="0"/>
              </a:rPr>
              <a:t>poprawę jakości </a:t>
            </a:r>
            <a:r>
              <a:rPr lang="pl-PL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i dostępności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 świadczeń ochrony zdrowia, polegające na pracach remontowo – budowlanych, zakupie aparatury, sprzętu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medycznego 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wyposażenia.</a:t>
            </a:r>
          </a:p>
        </p:txBody>
      </p:sp>
    </p:spTree>
    <p:extLst>
      <p:ext uri="{BB962C8B-B14F-4D97-AF65-F5344CB8AC3E}">
        <p14:creationId xmlns:p14="http://schemas.microsoft.com/office/powerpoint/2010/main" val="340460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Najważniejsze dokumenty niezbędne do właściwego przygotowania wniosku: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96568" y="1883664"/>
            <a:ext cx="9198864" cy="4224528"/>
          </a:xfrm>
          <a:ln w="38100">
            <a:solidFill>
              <a:srgbClr val="FFD757"/>
            </a:solidFill>
          </a:ln>
        </p:spPr>
        <p:txBody>
          <a:bodyPr/>
          <a:lstStyle/>
          <a:p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SZOOP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Regulamin konkursu Działania 10.1 </a:t>
            </a:r>
            <a:r>
              <a:rPr lang="pl-PL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(warunki dostępu!)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Instrukcja wypełniania wniosku o dofinansowanie projektu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Wytyczne programowe w zakresie kwalifikowania wydatków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Wytyczne w zakresie kwalifikowalności wydatków w ramach EFS, EFRR oraz FS na lata 2014-2020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06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00004182"/>
              </p:ext>
            </p:extLst>
          </p:nvPr>
        </p:nvGraphicFramePr>
        <p:xfrm>
          <a:off x="1756488" y="2060848"/>
          <a:ext cx="8649384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287688" y="914400"/>
            <a:ext cx="8650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Etapy oceny wniosku</a:t>
            </a:r>
          </a:p>
        </p:txBody>
      </p:sp>
    </p:spTree>
    <p:extLst>
      <p:ext uri="{BB962C8B-B14F-4D97-AF65-F5344CB8AC3E}">
        <p14:creationId xmlns:p14="http://schemas.microsoft.com/office/powerpoint/2010/main" val="269703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Ocena formalna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005840" y="1956816"/>
            <a:ext cx="3291840" cy="2308324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formalne niepodlegające uzupełnieniu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brak możliwości uzupełnienia / poprawy wniosku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937760" y="1937002"/>
            <a:ext cx="5888736" cy="255454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Termin wniesienia wniosku o dofinansowanie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Kwalifikowalność podmiotowa wnioskodawcy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Kwalifikowalność przedmiotowa projektu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Poprawność ustalenia wartości całkowitej projektu oraz wartość kosztów kwalifikowalnych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Kompletność dokumentacji projektu na moment zamknięcia naboru – np. OCI, umowa partnerstwa, zezwolenia (jeśli wymagane), itd..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499616" y="5010912"/>
            <a:ext cx="9052560" cy="1200329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pl-PL" altLang="pl-PL" u="sng" dirty="0">
                <a:latin typeface="Arial" panose="020B0604020202020204" pitchFamily="34" charset="0"/>
                <a:cs typeface="Arial" panose="020B0604020202020204" pitchFamily="34" charset="0"/>
              </a:rPr>
              <a:t>Uwaga: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Wnioski złożone po upływie terminu zamknięcia naboru oraz niemożliwe do zarejestrowania w systemie LSI (zgodnie z pkt. 2.7.8 regulaminu konkursu), będą pozostawione </a:t>
            </a:r>
            <a:r>
              <a:rPr lang="pl-PL" altLang="pl-P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 rozpatrzenia.</a:t>
            </a:r>
          </a:p>
        </p:txBody>
      </p:sp>
    </p:spTree>
    <p:extLst>
      <p:ext uri="{BB962C8B-B14F-4D97-AF65-F5344CB8AC3E}">
        <p14:creationId xmlns:p14="http://schemas.microsoft.com/office/powerpoint/2010/main" val="102595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Ocena formalna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005840" y="1956816"/>
            <a:ext cx="3291840" cy="2308324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formalne podlegające uzupełnieniu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–możliwość uzupełnienia / poprawy wniosku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937760" y="1937002"/>
            <a:ext cx="5888736" cy="2862322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Forma wniesienia wniosku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Zgodność projektu z RPO, SZOOP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Właściwe przygotowanie wniosku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Poprawność ustalenia poziomu (%) dofinansowania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Kwalifikowalność wydatków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Okres realizacji projektu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Zgodność z zasadami horyzontalnymi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Wskaźniki projektu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19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373164"/>
            <a:ext cx="10972800" cy="1143000"/>
          </a:xfrm>
        </p:spPr>
        <p:txBody>
          <a:bodyPr/>
          <a:lstStyle/>
          <a:p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Ocena formalna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925824" y="1701823"/>
            <a:ext cx="4340352" cy="461665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Istotna modyfikacja wniosku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83336" y="3050902"/>
            <a:ext cx="10625328" cy="830997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gdy nastąpiła modyfikacja dotycząca elementów merytorycznych wniosku, której skutkiem jest: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345436" y="4769313"/>
            <a:ext cx="8068056" cy="1323439"/>
          </a:xfrm>
          <a:prstGeom prst="rect">
            <a:avLst/>
          </a:prstGeom>
          <a:noFill/>
          <a:ln>
            <a:solidFill>
              <a:srgbClr val="FFD757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zmiana podmiotowa Wnioskodawcy 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zmiana przedmiotowa projektu 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zmiana wskaźników 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zmiana celów mających wpływ na kryteria wyboru projektów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5812536" y="2163488"/>
            <a:ext cx="566928" cy="841248"/>
          </a:xfrm>
          <a:prstGeom prst="downArrow">
            <a:avLst/>
          </a:prstGeom>
          <a:solidFill>
            <a:srgbClr val="FFD757"/>
          </a:solidFill>
          <a:ln>
            <a:solidFill>
              <a:srgbClr val="FFD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dół 8"/>
          <p:cNvSpPr/>
          <p:nvPr/>
        </p:nvSpPr>
        <p:spPr>
          <a:xfrm>
            <a:off x="5812536" y="3871882"/>
            <a:ext cx="566928" cy="841248"/>
          </a:xfrm>
          <a:prstGeom prst="downArrow">
            <a:avLst/>
          </a:prstGeom>
          <a:solidFill>
            <a:srgbClr val="FFD757"/>
          </a:solidFill>
          <a:ln>
            <a:solidFill>
              <a:srgbClr val="FFD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61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1916</TotalTime>
  <Words>1602</Words>
  <Application>Microsoft Office PowerPoint</Application>
  <PresentationFormat>Panoramiczny</PresentationFormat>
  <Paragraphs>213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27</vt:i4>
      </vt:variant>
    </vt:vector>
  </HeadingPairs>
  <TitlesOfParts>
    <vt:vector size="34" baseType="lpstr">
      <vt:lpstr>Arial</vt:lpstr>
      <vt:lpstr>Calibri</vt:lpstr>
      <vt:lpstr>Lato</vt:lpstr>
      <vt:lpstr>Microsoft Sans Serif</vt:lpstr>
      <vt:lpstr>Wingdings</vt:lpstr>
      <vt:lpstr>1_tlo1</vt:lpstr>
      <vt:lpstr>tlo1</vt:lpstr>
      <vt:lpstr>Spotkanie informacyjne Działanie 10.1. Infrastruktura ochrony zdrowia  Regionalny Program Operacyjny Województwa Śląskiego 2014-2020  Nabór nr.: RPSL.10.01.00-IZ.01-24-153/17</vt:lpstr>
      <vt:lpstr>Koordynacja wsparcia obszaru zdrowia</vt:lpstr>
      <vt:lpstr>Kto może aplikować </vt:lpstr>
      <vt:lpstr>Typ projektu</vt:lpstr>
      <vt:lpstr> Najważniejsze dokumenty niezbędne do właściwego przygotowania wniosku:</vt:lpstr>
      <vt:lpstr>Prezentacja programu PowerPoint</vt:lpstr>
      <vt:lpstr> Ocena formalna</vt:lpstr>
      <vt:lpstr> Ocena formalna</vt:lpstr>
      <vt:lpstr> Ocena formalna</vt:lpstr>
      <vt:lpstr> Ocena formalna</vt:lpstr>
      <vt:lpstr>Ocena formalna</vt:lpstr>
      <vt:lpstr>Ocena formalna</vt:lpstr>
      <vt:lpstr>Ocena formalna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Warunki konkursowe 1/3</vt:lpstr>
      <vt:lpstr>Warunki konkursowe 2/3</vt:lpstr>
      <vt:lpstr>Warunki konkursowe 3/3</vt:lpstr>
      <vt:lpstr> opinia o celowości inwestycji</vt:lpstr>
      <vt:lpstr>Alokacja i terminy naborów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informacyjne związane z ogłoszeniem konkursu nr RPSL.01.01.00-IZ.01-24-078/16 w ramach Osi priorytetowej I - Nowoczesna gospodarka, Działanie 1.1 - Kluczowa dla regionu infrastruktura badawcza Regionalnego Programu Operacyjnego Województwa Śląskiego 2014-2020</dc:title>
  <dc:creator>Siembab Paweł</dc:creator>
  <cp:lastModifiedBy>Marciniak-Kleszcz Aleksandra</cp:lastModifiedBy>
  <cp:revision>152</cp:revision>
  <cp:lastPrinted>2017-04-19T10:57:49Z</cp:lastPrinted>
  <dcterms:created xsi:type="dcterms:W3CDTF">2016-10-10T07:04:20Z</dcterms:created>
  <dcterms:modified xsi:type="dcterms:W3CDTF">2017-04-19T11:47:08Z</dcterms:modified>
</cp:coreProperties>
</file>