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5"/>
  </p:handoutMasterIdLst>
  <p:sldIdLst>
    <p:sldId id="256" r:id="rId2"/>
    <p:sldId id="279" r:id="rId3"/>
    <p:sldId id="339" r:id="rId4"/>
    <p:sldId id="341" r:id="rId5"/>
    <p:sldId id="342" r:id="rId6"/>
    <p:sldId id="343" r:id="rId7"/>
    <p:sldId id="344" r:id="rId8"/>
    <p:sldId id="345" r:id="rId9"/>
    <p:sldId id="348" r:id="rId10"/>
    <p:sldId id="353" r:id="rId11"/>
    <p:sldId id="352" r:id="rId12"/>
    <p:sldId id="351" r:id="rId13"/>
    <p:sldId id="272" r:id="rId14"/>
  </p:sldIdLst>
  <p:sldSz cx="9144000" cy="6858000" type="screen4x3"/>
  <p:notesSz cx="6669088" cy="9753600"/>
  <p:custShowLst>
    <p:custShow name="Pokaz niestandardowy 1" id="0">
      <p:sldLst>
        <p:sld r:id="rId2"/>
      </p:sldLst>
    </p:custShow>
  </p:custShowLst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4B"/>
    <a:srgbClr val="636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7" autoAdjust="0"/>
    <p:restoredTop sz="94163" autoAdjust="0"/>
  </p:normalViewPr>
  <p:slideViewPr>
    <p:cSldViewPr>
      <p:cViewPr varScale="1">
        <p:scale>
          <a:sx n="70" d="100"/>
          <a:sy n="70" d="100"/>
        </p:scale>
        <p:origin x="103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r">
              <a:defRPr sz="1200"/>
            </a:lvl1pPr>
          </a:lstStyle>
          <a:p>
            <a:fld id="{A21E6588-A2A2-4090-ADC1-396F4B34CB1B}" type="datetimeFigureOut">
              <a:rPr lang="pl-PL" smtClean="0"/>
              <a:t>2017-05-09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r">
              <a:defRPr sz="1200"/>
            </a:lvl1pPr>
          </a:lstStyle>
          <a:p>
            <a:fld id="{A38913C3-A2FE-4D87-9767-3C42E3D764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4405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8E37-084E-41A4-B5BB-EC7344E52CD2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74473-DC12-4AC8-8E5F-900F979D7C0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ADBEC-3EEB-4B9F-A6D5-F1775F387BEC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0A295-46C0-4DE5-8B7F-27A8ADC4B32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3729F-6FC4-4772-8C72-89D9E47CCB5C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FC1D-9C20-4EFD-86D2-F5F4755EC9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2C386-3A8F-4B55-A892-92195A3EC7EF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133B-9767-4131-BF63-648086F1FAA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26EBC-AACD-4CB8-BDAA-545675C5522C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04320-FC1F-4D62-827B-5802D40ED51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58050-829E-47A0-8E53-111B73CDE05A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ABA11-E9D5-49B6-B159-4BDDE3C6600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1EA4-362A-4FB2-B384-CCF2298C84BE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7496C-0450-4C5D-BF14-1BDABC525DD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5CA55-733B-4905-806A-3F07064AC39B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03289-669B-4C66-8454-B78E61831B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7A452-98E1-45DC-A722-CB7069A377CA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3F516-9A05-4F85-B211-942C54C7578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CEC2C-156E-47A6-9E13-15E163B75335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07D1E-1ADD-4558-9C0F-CF6D267DAE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45739-D636-4E5B-8E29-C790C1DDAAF1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D44BE-F93E-4BF3-B330-8CC3675EDA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3E297-2055-4823-9DAA-0CE2F298AE9A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2AA10-3CB4-4A4B-8FD1-4D4FC85E7BE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A13C99-DF6A-4FBF-ACBB-8ACF1FE60863}" type="datetimeFigureOut">
              <a:rPr lang="pl-PL"/>
              <a:pPr>
                <a:defRPr/>
              </a:pPr>
              <a:t>2017-05-09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57B897-7551-458B-9AA9-E4605DFF09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oem\Desktop\RZŚ_negaty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2843808" y="1450945"/>
            <a:ext cx="5875007" cy="1846659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63646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ZAMÓWIENIA W RAMACH PROJEKTÓW </a:t>
            </a:r>
          </a:p>
          <a:p>
            <a:pPr algn="ctr"/>
            <a:endParaRPr lang="pl-PL" sz="900" dirty="0" smtClean="0">
              <a:solidFill>
                <a:srgbClr val="636466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pl-PL" sz="2000" dirty="0" smtClean="0">
                <a:solidFill>
                  <a:srgbClr val="63646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CZĘŚĆ II</a:t>
            </a:r>
          </a:p>
          <a:p>
            <a:pPr algn="ctr"/>
            <a:endParaRPr lang="pl-PL" sz="900" b="1" dirty="0" smtClean="0">
              <a:solidFill>
                <a:srgbClr val="636466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pl-PL" sz="2800" b="1" dirty="0" smtClean="0">
                <a:solidFill>
                  <a:srgbClr val="63646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ZAMÓWIENIA O WARTOŚCI  od 50 </a:t>
            </a:r>
            <a:r>
              <a:rPr lang="pl-PL" sz="2800" b="1" dirty="0">
                <a:solidFill>
                  <a:srgbClr val="63646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TYS. </a:t>
            </a:r>
            <a:r>
              <a:rPr lang="pl-PL" sz="2800" b="1" dirty="0" smtClean="0">
                <a:solidFill>
                  <a:srgbClr val="63646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ZŁ do 30 TYS. EURO</a:t>
            </a:r>
            <a:endParaRPr lang="pl-PL" sz="2800" b="1" dirty="0">
              <a:solidFill>
                <a:srgbClr val="636466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3995936" y="3316287"/>
            <a:ext cx="3671689" cy="369887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rgbClr val="63646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RPO WSL 2014-2020</a:t>
            </a:r>
            <a:endParaRPr lang="pl-PL" b="1" dirty="0">
              <a:solidFill>
                <a:srgbClr val="636466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2339753" y="4124325"/>
            <a:ext cx="3528392" cy="938719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100" dirty="0">
                <a:latin typeface="Lato" pitchFamily="34" charset="-18"/>
              </a:rPr>
              <a:t>      </a:t>
            </a:r>
            <a:endParaRPr lang="pl-PL" sz="1100" dirty="0" smtClean="0">
              <a:latin typeface="Lato" pitchFamily="34" charset="-18"/>
            </a:endParaRPr>
          </a:p>
          <a:p>
            <a:r>
              <a:rPr lang="pl-PL" sz="1100" dirty="0" smtClean="0">
                <a:solidFill>
                  <a:srgbClr val="64644B"/>
                </a:solidFill>
                <a:latin typeface="Lato" pitchFamily="34" charset="-18"/>
              </a:rPr>
              <a:t>      Urząd Marszałkowski Województwa </a:t>
            </a:r>
            <a:r>
              <a:rPr lang="pl-PL" sz="1100" dirty="0">
                <a:solidFill>
                  <a:srgbClr val="64644B"/>
                </a:solidFill>
                <a:latin typeface="Lato" pitchFamily="34" charset="-18"/>
              </a:rPr>
              <a:t>Śląskiego</a:t>
            </a:r>
          </a:p>
          <a:p>
            <a:r>
              <a:rPr lang="pl-PL" sz="1100" dirty="0">
                <a:solidFill>
                  <a:srgbClr val="64644B"/>
                </a:solidFill>
                <a:latin typeface="Lato" pitchFamily="34" charset="-18"/>
              </a:rPr>
              <a:t>      </a:t>
            </a:r>
            <a:r>
              <a:rPr lang="pl-PL" sz="1100" dirty="0" smtClean="0">
                <a:solidFill>
                  <a:srgbClr val="64644B"/>
                </a:solidFill>
                <a:latin typeface="Lato" pitchFamily="34" charset="-18"/>
              </a:rPr>
              <a:t>Wydział Europejskiego Funduszu Społecznego</a:t>
            </a:r>
            <a:endParaRPr lang="pl-PL" sz="1100" dirty="0">
              <a:solidFill>
                <a:srgbClr val="64644B"/>
              </a:solidFill>
              <a:latin typeface="Lato" pitchFamily="34" charset="-18"/>
            </a:endParaRPr>
          </a:p>
          <a:p>
            <a:endParaRPr lang="pl-PL" sz="1100" dirty="0">
              <a:solidFill>
                <a:srgbClr val="64644B"/>
              </a:solidFill>
              <a:latin typeface="Lato" pitchFamily="34" charset="-18"/>
            </a:endParaRPr>
          </a:p>
          <a:p>
            <a:r>
              <a:rPr lang="pl-PL" sz="1100">
                <a:solidFill>
                  <a:srgbClr val="64644B"/>
                </a:solidFill>
                <a:latin typeface="Lato" pitchFamily="34" charset="-18"/>
              </a:rPr>
              <a:t> </a:t>
            </a:r>
            <a:r>
              <a:rPr lang="pl-PL" sz="1100" smtClean="0">
                <a:solidFill>
                  <a:srgbClr val="64644B"/>
                </a:solidFill>
                <a:latin typeface="Lato" pitchFamily="34" charset="-18"/>
              </a:rPr>
              <a:t>     </a:t>
            </a:r>
            <a:r>
              <a:rPr lang="pl-PL" sz="1100" smtClean="0">
                <a:solidFill>
                  <a:srgbClr val="64644B"/>
                </a:solidFill>
                <a:latin typeface="Lato" pitchFamily="34" charset="-18"/>
              </a:rPr>
              <a:t>08 maja</a:t>
            </a:r>
            <a:r>
              <a:rPr lang="pl-PL" sz="1100" smtClean="0">
                <a:solidFill>
                  <a:srgbClr val="64644B"/>
                </a:solidFill>
                <a:latin typeface="Lato" pitchFamily="34" charset="-18"/>
              </a:rPr>
              <a:t> </a:t>
            </a:r>
            <a:r>
              <a:rPr lang="pl-PL" sz="1100" dirty="0" smtClean="0">
                <a:solidFill>
                  <a:srgbClr val="64644B"/>
                </a:solidFill>
                <a:latin typeface="Lato" pitchFamily="34" charset="-18"/>
              </a:rPr>
              <a:t>2017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0926" y="5545432"/>
            <a:ext cx="6072142" cy="762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Umowę z Wykonawcą oraz protokół należy sporządzić w </a:t>
            </a:r>
            <a:r>
              <a:rPr lang="pl-PL" sz="2400" b="1" dirty="0" smtClean="0"/>
              <a:t>formie pisemnej </a:t>
            </a:r>
            <a:r>
              <a:rPr lang="pl-PL" sz="2400" dirty="0" smtClean="0"/>
              <a:t>pod rygorem nieważności.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NIE WOLNO wprowadzać istotnych zmian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umowie w stosunku do treści oferty, na podstawie której dokonano wyboru </a:t>
            </a:r>
            <a:r>
              <a:rPr lang="pl-PL" sz="2400" dirty="0" err="1" smtClean="0"/>
              <a:t>wyboru</a:t>
            </a:r>
            <a:r>
              <a:rPr lang="pl-PL" sz="2400" dirty="0" smtClean="0"/>
              <a:t> wykonawcy</a:t>
            </a:r>
          </a:p>
          <a:p>
            <a:pPr marL="0" indent="0" algn="ctr">
              <a:buNone/>
            </a:pPr>
            <a:r>
              <a:rPr lang="pl-PL" sz="2400" u="sng" dirty="0" smtClean="0"/>
              <a:t>Wyjątek: zmianę przewidziano w treści zapytania ofertowego/ogłoszenia</a:t>
            </a:r>
          </a:p>
          <a:p>
            <a:pPr marL="0" indent="0" algn="ctr">
              <a:buNone/>
            </a:pPr>
            <a:endParaRPr lang="pl-PL" sz="2400" u="sng" dirty="0"/>
          </a:p>
        </p:txBody>
      </p:sp>
    </p:spTree>
    <p:extLst>
      <p:ext uri="{BB962C8B-B14F-4D97-AF65-F5344CB8AC3E}">
        <p14:creationId xmlns:p14="http://schemas.microsoft.com/office/powerpoint/2010/main" val="1587436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PROTOKÓŁ:</a:t>
            </a:r>
          </a:p>
          <a:p>
            <a:pPr marL="0" indent="0">
              <a:buNone/>
            </a:pPr>
            <a:r>
              <a:rPr lang="pl-PL" sz="2200" dirty="0" smtClean="0"/>
              <a:t>Protokół postępowania prowadzonego w oparciu o zasadę konkurencyjności zawiera co najmniej:</a:t>
            </a:r>
          </a:p>
          <a:p>
            <a:r>
              <a:rPr lang="pl-PL" sz="2200" dirty="0"/>
              <a:t>i</a:t>
            </a:r>
            <a:r>
              <a:rPr lang="pl-PL" sz="2200" dirty="0" smtClean="0"/>
              <a:t>nformację o </a:t>
            </a:r>
            <a:r>
              <a:rPr lang="pl-PL" sz="2200" b="1" dirty="0" smtClean="0"/>
              <a:t>sposobie upublicznienia </a:t>
            </a:r>
            <a:r>
              <a:rPr lang="pl-PL" sz="2200" dirty="0" smtClean="0"/>
              <a:t>zapytania ofertowego;</a:t>
            </a:r>
          </a:p>
          <a:p>
            <a:r>
              <a:rPr lang="pl-PL" sz="2200" b="1" dirty="0"/>
              <a:t>w</a:t>
            </a:r>
            <a:r>
              <a:rPr lang="pl-PL" sz="2200" b="1" dirty="0" smtClean="0"/>
              <a:t>ykaz ofert </a:t>
            </a:r>
            <a:r>
              <a:rPr lang="pl-PL" sz="2200" dirty="0" smtClean="0"/>
              <a:t>wraz z datami ich wpływu;</a:t>
            </a:r>
          </a:p>
          <a:p>
            <a:r>
              <a:rPr lang="pl-PL" sz="2200" dirty="0" smtClean="0"/>
              <a:t>informację o </a:t>
            </a:r>
            <a:r>
              <a:rPr lang="pl-PL" sz="2200" b="1" dirty="0" smtClean="0"/>
              <a:t>spełnianiu / nie spełnianiu </a:t>
            </a:r>
            <a:r>
              <a:rPr lang="pl-PL" sz="2200" dirty="0" smtClean="0"/>
              <a:t>przez wykonawców </a:t>
            </a:r>
            <a:r>
              <a:rPr lang="pl-PL" sz="2200" b="1" dirty="0" smtClean="0"/>
              <a:t>warunków udziału</a:t>
            </a:r>
            <a:r>
              <a:rPr lang="pl-PL" sz="2200" dirty="0" smtClean="0"/>
              <a:t> w postępowaniu (jeżeli dotyczy);</a:t>
            </a:r>
          </a:p>
          <a:p>
            <a:r>
              <a:rPr lang="pl-PL" sz="2200" dirty="0" smtClean="0"/>
              <a:t>informację o </a:t>
            </a:r>
            <a:r>
              <a:rPr lang="pl-PL" sz="2200" b="1" dirty="0" smtClean="0"/>
              <a:t>braku powiązań</a:t>
            </a:r>
            <a:r>
              <a:rPr lang="pl-PL" sz="2200" dirty="0" smtClean="0"/>
              <a:t>: zamawiający/wykonawca;</a:t>
            </a:r>
          </a:p>
          <a:p>
            <a:r>
              <a:rPr lang="pl-PL" sz="2200" dirty="0" smtClean="0"/>
              <a:t>informację </a:t>
            </a:r>
            <a:r>
              <a:rPr lang="pl-PL" sz="2200" b="1" dirty="0" smtClean="0"/>
              <a:t>o ocenach </a:t>
            </a:r>
            <a:r>
              <a:rPr lang="pl-PL" sz="2200" dirty="0" smtClean="0"/>
              <a:t>złożonych ofert;</a:t>
            </a:r>
          </a:p>
          <a:p>
            <a:r>
              <a:rPr lang="pl-PL" sz="2200" dirty="0"/>
              <a:t>w</a:t>
            </a:r>
            <a:r>
              <a:rPr lang="pl-PL" sz="2200" dirty="0" smtClean="0"/>
              <a:t>skazanie </a:t>
            </a:r>
            <a:r>
              <a:rPr lang="pl-PL" sz="2200" b="1" dirty="0" smtClean="0"/>
              <a:t>wybranej oferty </a:t>
            </a:r>
            <a:r>
              <a:rPr lang="pl-PL" sz="2200" dirty="0" smtClean="0"/>
              <a:t>wraz z uzasadnieniem wyboru;</a:t>
            </a:r>
          </a:p>
          <a:p>
            <a:r>
              <a:rPr lang="pl-PL" sz="2200" b="1" dirty="0" smtClean="0"/>
              <a:t>datę i podpis zamawiającego</a:t>
            </a:r>
            <a:r>
              <a:rPr lang="pl-PL" sz="2200" dirty="0" smtClean="0"/>
              <a:t>.</a:t>
            </a:r>
          </a:p>
          <a:p>
            <a:r>
              <a:rPr lang="pl-PL" sz="2200" b="1" dirty="0"/>
              <a:t>z</a:t>
            </a:r>
            <a:r>
              <a:rPr lang="pl-PL" sz="2200" b="1" dirty="0" smtClean="0"/>
              <a:t>ałączniki</a:t>
            </a:r>
            <a:r>
              <a:rPr lang="pl-PL" sz="2200" dirty="0" smtClean="0"/>
              <a:t> (oferty, oświadczenia, potwierdzenie upublicznienia).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660251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Informację o wyniku postępowania upublicznia się w taki sposób, w jaki zostało upublicznione zapytanie ofertowe. </a:t>
            </a:r>
          </a:p>
          <a:p>
            <a:pPr marL="0" indent="0" algn="ctr">
              <a:buNone/>
            </a:pPr>
            <a:r>
              <a:rPr lang="pl-PL" dirty="0" smtClean="0"/>
              <a:t>Informację o wyborze oferty umieszcza się </a:t>
            </a:r>
            <a:r>
              <a:rPr lang="pl-PL" b="1" dirty="0" smtClean="0">
                <a:solidFill>
                  <a:srgbClr val="FF0000"/>
                </a:solidFill>
              </a:rPr>
              <a:t>ZAWSZE PRZED ZAWRCIEM UMOWY Z WYKONAWCĄ.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500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4139952" y="2414665"/>
            <a:ext cx="4510088" cy="1985159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sz="1600" dirty="0">
              <a:solidFill>
                <a:srgbClr val="636466"/>
              </a:solidFill>
              <a:latin typeface="Novecento wide Normal" pitchFamily="50" charset="-18"/>
            </a:endParaRPr>
          </a:p>
          <a:p>
            <a:pPr algn="ctr"/>
            <a:r>
              <a:rPr lang="pl-PL" sz="3600" b="1" i="1" dirty="0" smtClean="0">
                <a:solidFill>
                  <a:srgbClr val="636466"/>
                </a:solidFill>
                <a:latin typeface="+mn-lt"/>
              </a:rPr>
              <a:t>DZIĘKUJĘ ZA UWAGĘ</a:t>
            </a:r>
          </a:p>
          <a:p>
            <a:pPr algn="ctr"/>
            <a:endParaRPr lang="pl-PL" sz="2800" b="1" i="1" dirty="0">
              <a:solidFill>
                <a:srgbClr val="636466"/>
              </a:solidFill>
              <a:latin typeface="+mn-lt"/>
            </a:endParaRPr>
          </a:p>
          <a:p>
            <a:pPr algn="ctr"/>
            <a:r>
              <a:rPr lang="pl-PL" sz="2400" i="1" dirty="0" smtClean="0">
                <a:solidFill>
                  <a:srgbClr val="636466"/>
                </a:solidFill>
                <a:latin typeface="+mn-lt"/>
              </a:rPr>
              <a:t>ALEKSANDRA ŚLUSAREK</a:t>
            </a:r>
          </a:p>
          <a:p>
            <a:pPr algn="ctr"/>
            <a:endParaRPr lang="pl-PL" sz="1500" b="1" dirty="0" smtClean="0">
              <a:solidFill>
                <a:srgbClr val="636466"/>
              </a:solidFill>
              <a:latin typeface="+mn-lt"/>
            </a:endParaRPr>
          </a:p>
        </p:txBody>
      </p:sp>
      <p:pic>
        <p:nvPicPr>
          <p:cNvPr id="14340" name="Picture 3" descr="C:\Users\oem\Desktop\RZŚ_negaty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5661248"/>
            <a:ext cx="6072142" cy="762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 smtClean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algn="ctr">
              <a:buNone/>
            </a:pPr>
            <a:endParaRPr lang="pl-PL" sz="2800" dirty="0" smtClean="0"/>
          </a:p>
          <a:p>
            <a:pPr marL="0" indent="0" algn="ctr">
              <a:buNone/>
            </a:pPr>
            <a:r>
              <a:rPr lang="pl-PL" sz="2800" dirty="0" smtClean="0"/>
              <a:t>Podrozdział </a:t>
            </a:r>
            <a:r>
              <a:rPr lang="pl-PL" sz="2800" b="1" dirty="0"/>
              <a:t>6.5.2 </a:t>
            </a:r>
            <a:r>
              <a:rPr lang="pl-PL" sz="2800" i="1" dirty="0" smtClean="0"/>
              <a:t>Wytycznych 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i="1" dirty="0"/>
              <a:t>w zakresie kwalifikowalności wydatków w ramach Europejskiego Funduszu Rozwoju Regionalnego, Europejskiego Funduszu Społecznego oraz Funduszu Spójności na lata 2014 – </a:t>
            </a:r>
            <a:r>
              <a:rPr lang="pl-PL" sz="2800" i="1" dirty="0" smtClean="0"/>
              <a:t>2020 </a:t>
            </a:r>
            <a:r>
              <a:rPr lang="pl-PL" sz="2800" dirty="0" smtClean="0"/>
              <a:t>określa sposób udzielania zamówień zgodnie z tzw.</a:t>
            </a:r>
            <a:r>
              <a:rPr lang="pl-PL" sz="2800" b="1" dirty="0" smtClean="0"/>
              <a:t> </a:t>
            </a:r>
          </a:p>
          <a:p>
            <a:pPr marL="0" indent="0" algn="ctr">
              <a:buNone/>
            </a:pPr>
            <a:r>
              <a:rPr lang="pl-PL" sz="2800" b="1" dirty="0" smtClean="0"/>
              <a:t>zasadą konkurencyjności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194862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W przypadku, gdy wartość zamówienia określona została na kwotę </a:t>
            </a:r>
          </a:p>
          <a:p>
            <a:pPr marL="0" indent="0" algn="ctr">
              <a:buNone/>
            </a:pPr>
            <a:r>
              <a:rPr lang="pl-PL" b="1" dirty="0" smtClean="0"/>
              <a:t>powyżej 50 tys. zł, a poniżej 30 tys. euro </a:t>
            </a:r>
            <a:r>
              <a:rPr lang="pl-PL" dirty="0" smtClean="0"/>
              <a:t>(</a:t>
            </a:r>
            <a:r>
              <a:rPr lang="pl-PL" dirty="0"/>
              <a:t>125.246,00 </a:t>
            </a:r>
            <a:r>
              <a:rPr lang="pl-PL" dirty="0" smtClean="0"/>
              <a:t>zł) </a:t>
            </a:r>
          </a:p>
          <a:p>
            <a:pPr marL="0" indent="0" algn="ctr">
              <a:buNone/>
            </a:pPr>
            <a:r>
              <a:rPr lang="pl-PL" b="1" dirty="0" smtClean="0">
                <a:solidFill>
                  <a:srgbClr val="FF0000"/>
                </a:solidFill>
              </a:rPr>
              <a:t>WSZYSCY</a:t>
            </a:r>
            <a:r>
              <a:rPr lang="pl-PL" dirty="0" smtClean="0"/>
              <a:t> Beneficjenci </a:t>
            </a:r>
          </a:p>
          <a:p>
            <a:pPr marL="0" indent="0" algn="ctr">
              <a:buNone/>
            </a:pPr>
            <a:r>
              <a:rPr lang="pl-PL" dirty="0" smtClean="0"/>
              <a:t>(bez względu na status) stosują </a:t>
            </a:r>
          </a:p>
          <a:p>
            <a:pPr marL="0" indent="0" algn="ctr">
              <a:buNone/>
            </a:pPr>
            <a:r>
              <a:rPr lang="pl-PL" dirty="0" smtClean="0"/>
              <a:t>zasadę konkurencyjności.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109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W przypadku Beneficjenta, który jest zamawiającym w rozumieniu ustawy </a:t>
            </a:r>
            <a:r>
              <a:rPr lang="pl-PL" dirty="0" err="1" smtClean="0"/>
              <a:t>Pzp</a:t>
            </a:r>
            <a:r>
              <a:rPr lang="pl-PL" dirty="0" smtClean="0"/>
              <a:t>, zasadę konkurencyjności uznaje się za spełnioną, jeżeli postępowanie o udzielenie zamówienia przeprowadzone jest na zasadach i trybach określonych w </a:t>
            </a:r>
            <a:r>
              <a:rPr lang="pl-PL" dirty="0" err="1" smtClean="0"/>
              <a:t>Pzp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8806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r>
              <a:rPr lang="pl-PL" b="1" i="1" dirty="0" smtClean="0"/>
              <a:t>KONFLIKT INTERESÓW:</a:t>
            </a:r>
          </a:p>
          <a:p>
            <a:pPr marL="0" indent="0" algn="ctr">
              <a:buNone/>
            </a:pPr>
            <a:endParaRPr lang="pl-PL" sz="900" b="1" i="1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 smtClean="0"/>
              <a:t>Zamówienia </a:t>
            </a:r>
            <a:r>
              <a:rPr lang="pl-PL" sz="2800" b="1" dirty="0" smtClean="0"/>
              <a:t>nie mogą </a:t>
            </a:r>
            <a:r>
              <a:rPr lang="pl-PL" sz="2800" dirty="0" smtClean="0"/>
              <a:t>być udzielane podmiotom powiązanym </a:t>
            </a:r>
            <a:r>
              <a:rPr lang="pl-PL" sz="2800" b="1" dirty="0" smtClean="0"/>
              <a:t>osobowo / kapitałowo </a:t>
            </a:r>
            <a:r>
              <a:rPr lang="pl-PL" sz="2800" dirty="0" smtClean="0"/>
              <a:t>(wyjątek: po upublicznieniu ogłoszenia w bazie konkurencyjności </a:t>
            </a:r>
            <a:br>
              <a:rPr lang="pl-PL" sz="2800" dirty="0" smtClean="0"/>
            </a:br>
            <a:r>
              <a:rPr lang="pl-PL" sz="2800" dirty="0" smtClean="0"/>
              <a:t>i za zgodą IZ);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 smtClean="0"/>
              <a:t>Osoby wykonujące w imieniu Zamawiającego czynności związane z procedurą wyboru wykonawcy, w tym biorące udział w procesie wyboru ofert, powinny być </a:t>
            </a:r>
            <a:r>
              <a:rPr lang="pl-PL" sz="2800" b="1" dirty="0" smtClean="0"/>
              <a:t>bezstronne i obiektywne.</a:t>
            </a:r>
          </a:p>
        </p:txBody>
      </p:sp>
    </p:spTree>
    <p:extLst>
      <p:ext uri="{BB962C8B-B14F-4D97-AF65-F5344CB8AC3E}">
        <p14:creationId xmlns:p14="http://schemas.microsoft.com/office/powerpoint/2010/main" val="361448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Powiązania osobowe / kapitałowe:</a:t>
            </a:r>
          </a:p>
          <a:p>
            <a:r>
              <a:rPr lang="pl-PL" sz="2200" dirty="0"/>
              <a:t>u</a:t>
            </a:r>
            <a:r>
              <a:rPr lang="pl-PL" sz="2200" dirty="0" smtClean="0"/>
              <a:t>czestniczenie w spółce jako </a:t>
            </a:r>
            <a:r>
              <a:rPr lang="pl-PL" sz="2200" b="1" dirty="0" smtClean="0"/>
              <a:t>wspólnik</a:t>
            </a:r>
            <a:r>
              <a:rPr lang="pl-PL" sz="2200" dirty="0" smtClean="0"/>
              <a:t> spółki cywilnej / osobowej;</a:t>
            </a:r>
          </a:p>
          <a:p>
            <a:pPr marL="0" indent="0">
              <a:buNone/>
            </a:pPr>
            <a:endParaRPr lang="pl-PL" sz="800" dirty="0" smtClean="0"/>
          </a:p>
          <a:p>
            <a:r>
              <a:rPr lang="pl-PL" sz="2200" dirty="0"/>
              <a:t>p</a:t>
            </a:r>
            <a:r>
              <a:rPr lang="pl-PL" sz="2200" dirty="0" smtClean="0"/>
              <a:t>osiadanie </a:t>
            </a:r>
            <a:r>
              <a:rPr lang="pl-PL" sz="2200" b="1" dirty="0" smtClean="0"/>
              <a:t>co najmniej 10% udziałów </a:t>
            </a:r>
            <a:r>
              <a:rPr lang="pl-PL" sz="2200" dirty="0" smtClean="0"/>
              <a:t>lub akcji (o ile niższy próg nie wynika z przepisów prawa </a:t>
            </a:r>
            <a:r>
              <a:rPr lang="pl-PL" sz="2200" dirty="0" err="1" smtClean="0"/>
              <a:t>lu</a:t>
            </a:r>
            <a:r>
              <a:rPr lang="pl-PL" sz="2200" dirty="0" smtClean="0"/>
              <a:t> nie został określony przez IZ </a:t>
            </a:r>
            <a:br>
              <a:rPr lang="pl-PL" sz="2200" dirty="0" smtClean="0"/>
            </a:br>
            <a:r>
              <a:rPr lang="pl-PL" sz="2200" dirty="0" smtClean="0"/>
              <a:t>w wytycznych programowych);</a:t>
            </a:r>
          </a:p>
          <a:p>
            <a:endParaRPr lang="pl-PL" sz="800" dirty="0" smtClean="0"/>
          </a:p>
          <a:p>
            <a:r>
              <a:rPr lang="pl-PL" sz="2200" dirty="0"/>
              <a:t>p</a:t>
            </a:r>
            <a:r>
              <a:rPr lang="pl-PL" sz="2200" dirty="0" smtClean="0"/>
              <a:t>ełnienie </a:t>
            </a:r>
            <a:r>
              <a:rPr lang="pl-PL" sz="2200" b="1" dirty="0" smtClean="0"/>
              <a:t>funkcji członka organu nadzorczego </a:t>
            </a:r>
            <a:br>
              <a:rPr lang="pl-PL" sz="2200" b="1" dirty="0" smtClean="0"/>
            </a:br>
            <a:r>
              <a:rPr lang="pl-PL" sz="2200" dirty="0" smtClean="0"/>
              <a:t>lub zarządzającego, prokurenta, pełnomocnika;</a:t>
            </a:r>
          </a:p>
          <a:p>
            <a:endParaRPr lang="pl-PL" sz="800" dirty="0" smtClean="0"/>
          </a:p>
          <a:p>
            <a:r>
              <a:rPr lang="pl-PL" sz="2200" dirty="0" smtClean="0"/>
              <a:t>Pozostawanie w </a:t>
            </a:r>
            <a:r>
              <a:rPr lang="pl-PL" sz="2200" b="1" dirty="0" smtClean="0"/>
              <a:t>związku małżeńskim, w stosunku pokrewieństwa </a:t>
            </a:r>
            <a:r>
              <a:rPr lang="pl-PL" sz="2200" dirty="0" smtClean="0"/>
              <a:t>lub</a:t>
            </a:r>
            <a:r>
              <a:rPr lang="pl-PL" sz="2200" b="1" dirty="0" smtClean="0"/>
              <a:t> powinowactwa w linii prostej, pokrewieństwa drugiego stopnia </a:t>
            </a:r>
            <a:r>
              <a:rPr lang="pl-PL" sz="2200" dirty="0" smtClean="0"/>
              <a:t>lub</a:t>
            </a:r>
            <a:r>
              <a:rPr lang="pl-PL" sz="2200" b="1" dirty="0" smtClean="0"/>
              <a:t> powinowactwa drugiego stopnia w linii bocznej </a:t>
            </a:r>
            <a:br>
              <a:rPr lang="pl-PL" sz="2200" b="1" dirty="0" smtClean="0"/>
            </a:br>
            <a:r>
              <a:rPr lang="pl-PL" sz="2200" dirty="0" smtClean="0"/>
              <a:t>lub </a:t>
            </a:r>
            <a:r>
              <a:rPr lang="pl-PL" sz="2200" b="1" dirty="0" smtClean="0"/>
              <a:t>w stosunku przysposobienia, opieki </a:t>
            </a:r>
            <a:r>
              <a:rPr lang="pl-PL" sz="2200" dirty="0" smtClean="0"/>
              <a:t>lub</a:t>
            </a:r>
            <a:r>
              <a:rPr lang="pl-PL" sz="2200" b="1" dirty="0" smtClean="0"/>
              <a:t> kurateli.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443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pPr marL="0" indent="0" algn="ctr">
              <a:buNone/>
            </a:pPr>
            <a:r>
              <a:rPr lang="pl-PL" sz="3000" b="1" dirty="0" smtClean="0"/>
              <a:t>OGŁOSZENIE (zapytanie ofertowe):</a:t>
            </a:r>
          </a:p>
          <a:p>
            <a:r>
              <a:rPr lang="pl-PL" sz="2400" b="1" dirty="0"/>
              <a:t>n</a:t>
            </a:r>
            <a:r>
              <a:rPr lang="pl-PL" sz="2400" b="1" dirty="0" smtClean="0"/>
              <a:t>iedyskryminujący</a:t>
            </a:r>
            <a:r>
              <a:rPr lang="pl-PL" sz="2400" dirty="0" smtClean="0"/>
              <a:t> i wyczerpujący opis przedmiotu zamówienia – nazwy i kody CPV;</a:t>
            </a:r>
          </a:p>
          <a:p>
            <a:r>
              <a:rPr lang="pl-PL" sz="2400" dirty="0"/>
              <a:t>w</a:t>
            </a:r>
            <a:r>
              <a:rPr lang="pl-PL" sz="2400" dirty="0" smtClean="0"/>
              <a:t>arunki udziału w postępowaniu oraz opis sposobu ich oceny (nieobowiązkowo) sformułowane w sposób zapewniający           </a:t>
            </a:r>
            <a:r>
              <a:rPr lang="pl-PL" sz="2400" b="1" dirty="0" smtClean="0"/>
              <a:t>zachowanie uczciwej konkurencji </a:t>
            </a:r>
            <a:r>
              <a:rPr lang="pl-PL" sz="2400" dirty="0" smtClean="0"/>
              <a:t>oraz</a:t>
            </a:r>
            <a:r>
              <a:rPr lang="pl-PL" sz="2400" b="1" dirty="0" smtClean="0"/>
              <a:t> równego traktowania wykonawców</a:t>
            </a:r>
            <a:r>
              <a:rPr lang="pl-PL" sz="2400" dirty="0" smtClean="0"/>
              <a:t> ;</a:t>
            </a:r>
          </a:p>
          <a:p>
            <a:r>
              <a:rPr lang="pl-PL" sz="2400" dirty="0"/>
              <a:t>j</a:t>
            </a:r>
            <a:r>
              <a:rPr lang="pl-PL" sz="2400" dirty="0" smtClean="0"/>
              <a:t>ednoznaczne i precyzyjne </a:t>
            </a:r>
            <a:r>
              <a:rPr lang="pl-PL" sz="2400" b="1" dirty="0" smtClean="0"/>
              <a:t>kryteria oceny oferty </a:t>
            </a:r>
            <a:r>
              <a:rPr lang="pl-PL" sz="2400" dirty="0" smtClean="0"/>
              <a:t>sformułowane w sposób zapewniający </a:t>
            </a:r>
            <a:r>
              <a:rPr lang="pl-PL" sz="2400" b="1" dirty="0" smtClean="0"/>
              <a:t>zachowanie uczciwej konkurencji </a:t>
            </a:r>
            <a:r>
              <a:rPr lang="pl-PL" sz="2400" dirty="0" smtClean="0"/>
              <a:t>oraz</a:t>
            </a:r>
            <a:r>
              <a:rPr lang="pl-PL" sz="2400" b="1" dirty="0" smtClean="0"/>
              <a:t> równego traktowania wykonawców</a:t>
            </a:r>
            <a:r>
              <a:rPr lang="pl-PL" sz="2400" dirty="0" smtClean="0"/>
              <a:t>;</a:t>
            </a:r>
          </a:p>
          <a:p>
            <a:r>
              <a:rPr lang="pl-PL" sz="2400" dirty="0"/>
              <a:t>w</a:t>
            </a:r>
            <a:r>
              <a:rPr lang="pl-PL" sz="2400" dirty="0" smtClean="0"/>
              <a:t>agi poszczególnych kryteriów;</a:t>
            </a:r>
          </a:p>
          <a:p>
            <a:r>
              <a:rPr lang="pl-PL" sz="2400" dirty="0"/>
              <a:t>k</a:t>
            </a:r>
            <a:r>
              <a:rPr lang="pl-PL" sz="2400" dirty="0" smtClean="0"/>
              <a:t>ryteria oceny </a:t>
            </a:r>
            <a:r>
              <a:rPr lang="pl-PL" sz="2400" b="1" dirty="0" smtClean="0"/>
              <a:t>NIE MOGĄ </a:t>
            </a:r>
            <a:r>
              <a:rPr lang="pl-PL" sz="2400" dirty="0" smtClean="0"/>
              <a:t>odnosić się do właściwości wykonawcy (wyjątek: usługi społeczne)</a:t>
            </a:r>
          </a:p>
        </p:txBody>
      </p:sp>
    </p:spTree>
    <p:extLst>
      <p:ext uri="{BB962C8B-B14F-4D97-AF65-F5344CB8AC3E}">
        <p14:creationId xmlns:p14="http://schemas.microsoft.com/office/powerpoint/2010/main" val="411632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363272" cy="4857403"/>
          </a:xfrm>
        </p:spPr>
        <p:txBody>
          <a:bodyPr/>
          <a:lstStyle/>
          <a:p>
            <a:pPr marL="0" indent="0" algn="ctr">
              <a:buNone/>
            </a:pPr>
            <a:r>
              <a:rPr lang="pl-PL" sz="3000" b="1" dirty="0" smtClean="0"/>
              <a:t>OGŁOSZENIE (zapytanie ofertowe) c.d.:</a:t>
            </a:r>
          </a:p>
          <a:p>
            <a:pPr marL="0" indent="0" algn="ctr">
              <a:buNone/>
            </a:pPr>
            <a:endParaRPr lang="pl-PL" sz="900" b="1" dirty="0"/>
          </a:p>
          <a:p>
            <a:r>
              <a:rPr lang="pl-PL" sz="2200" b="1" dirty="0"/>
              <a:t>t</a:t>
            </a:r>
            <a:r>
              <a:rPr lang="pl-PL" sz="2200" b="1" dirty="0" smtClean="0"/>
              <a:t>ermin składania ofert: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200" dirty="0" smtClean="0"/>
              <a:t>	co najmniej </a:t>
            </a:r>
            <a:r>
              <a:rPr lang="pl-PL" sz="2200" b="1" dirty="0" smtClean="0"/>
              <a:t>7 dni </a:t>
            </a:r>
            <a:r>
              <a:rPr lang="pl-PL" sz="2200" dirty="0" smtClean="0"/>
              <a:t>(dostawy i usługi);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l-PL" sz="2200" b="1" dirty="0" smtClean="0"/>
              <a:t>  </a:t>
            </a:r>
            <a:r>
              <a:rPr lang="pl-PL" sz="2200" dirty="0" smtClean="0"/>
              <a:t>nie mniej niż </a:t>
            </a:r>
            <a:r>
              <a:rPr lang="pl-PL" sz="2200" b="1" dirty="0" smtClean="0"/>
              <a:t>14 dni </a:t>
            </a:r>
            <a:r>
              <a:rPr lang="pl-PL" sz="2200" dirty="0" smtClean="0"/>
              <a:t>(roboty budowalne);</a:t>
            </a:r>
            <a:endParaRPr lang="pl-PL" sz="2200" b="1" dirty="0"/>
          </a:p>
          <a:p>
            <a:r>
              <a:rPr lang="pl-PL" sz="2200" dirty="0"/>
              <a:t>o</a:t>
            </a:r>
            <a:r>
              <a:rPr lang="pl-PL" sz="2200" dirty="0" smtClean="0"/>
              <a:t>pis sposobu przygotowania oferty;</a:t>
            </a:r>
          </a:p>
          <a:p>
            <a:r>
              <a:rPr lang="pl-PL" sz="2200" dirty="0"/>
              <a:t>i</a:t>
            </a:r>
            <a:r>
              <a:rPr lang="pl-PL" sz="2200" dirty="0" smtClean="0"/>
              <a:t>nformacja na temat zakazu powiązań osobowych lub kapitałowych;</a:t>
            </a:r>
          </a:p>
          <a:p>
            <a:r>
              <a:rPr lang="pl-PL" sz="2200" dirty="0"/>
              <a:t>i</a:t>
            </a:r>
            <a:r>
              <a:rPr lang="pl-PL" sz="2200" dirty="0" smtClean="0"/>
              <a:t>nformacja o możliwości składania ofert częściowych (jeżeli dotyczy);</a:t>
            </a:r>
          </a:p>
          <a:p>
            <a:r>
              <a:rPr lang="pl-PL" sz="2200" dirty="0"/>
              <a:t>i</a:t>
            </a:r>
            <a:r>
              <a:rPr lang="pl-PL" sz="2200" dirty="0" smtClean="0"/>
              <a:t>nformacja na temat warunków umowy / warunków istotnych zmian umowy;</a:t>
            </a:r>
          </a:p>
          <a:p>
            <a:r>
              <a:rPr lang="pl-PL" sz="2200" dirty="0" smtClean="0"/>
              <a:t>informacja </a:t>
            </a:r>
            <a:r>
              <a:rPr lang="pl-PL" sz="2200" dirty="0"/>
              <a:t>na temat </a:t>
            </a:r>
            <a:r>
              <a:rPr lang="pl-PL" sz="2200" dirty="0" smtClean="0"/>
              <a:t>ewentualnych zamówieniach dodatkowych / uzupełniających.</a:t>
            </a:r>
            <a:endParaRPr lang="pl-PL" sz="2200" dirty="0"/>
          </a:p>
          <a:p>
            <a:endParaRPr lang="pl-PL" sz="2200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5802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i="1" dirty="0"/>
              <a:t>Zamówienia od 50 tys. zł do 30 tys. euro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UPUBLICZNIENIE:</a:t>
            </a:r>
          </a:p>
          <a:p>
            <a:pPr marL="0" indent="0" algn="ctr">
              <a:buNone/>
            </a:pPr>
            <a:r>
              <a:rPr lang="pl-PL" sz="2200" dirty="0" smtClean="0"/>
              <a:t>Upublicznienie zapytania ofertowego jest równoznaczne z wszczęciem postępowania o udzielenie zamówienia w ramach projektu i polega na </a:t>
            </a:r>
            <a:r>
              <a:rPr lang="pl-PL" sz="2200" b="1" dirty="0" smtClean="0"/>
              <a:t>umieszczeniu w bazie konkurencyjności </a:t>
            </a:r>
          </a:p>
          <a:p>
            <a:pPr marL="0" indent="0" algn="ctr">
              <a:buNone/>
            </a:pPr>
            <a:endParaRPr lang="pl-PL" sz="1050" b="1" u="sng" dirty="0" smtClean="0"/>
          </a:p>
          <a:p>
            <a:pPr marL="0" indent="0" algn="ctr">
              <a:buNone/>
            </a:pPr>
            <a:r>
              <a:rPr lang="pl-PL" sz="2200" b="1" u="sng" dirty="0" smtClean="0"/>
              <a:t>LUB</a:t>
            </a:r>
          </a:p>
          <a:p>
            <a:pPr marL="0" indent="0" algn="ctr">
              <a:buNone/>
            </a:pPr>
            <a:endParaRPr lang="pl-PL" sz="1050" b="1" u="sng" dirty="0" smtClean="0"/>
          </a:p>
          <a:p>
            <a:pPr marL="0" indent="0" algn="ctr">
              <a:buNone/>
            </a:pPr>
            <a:r>
              <a:rPr lang="pl-PL" sz="2200" b="1" dirty="0" smtClean="0"/>
              <a:t>(przed rozpoczęciem projektu na własne ryzyko) </a:t>
            </a:r>
          </a:p>
          <a:p>
            <a:pPr marL="0" indent="0" algn="ctr">
              <a:buNone/>
            </a:pPr>
            <a:r>
              <a:rPr lang="pl-PL" sz="2200" dirty="0" smtClean="0"/>
              <a:t>Na wysłaniu zapytania ofertowego do co najmniej trzech potencjalnych wykonawców  i upublicznieniu zapytania na swojej stronie internetowej (o ile posiada taką stronę) lub innej stronie wskazanej przez IZ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224025165"/>
      </p:ext>
    </p:extLst>
  </p:cSld>
  <p:clrMapOvr>
    <a:masterClrMapping/>
  </p:clrMapOvr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tlo1</Template>
  <TotalTime>1873</TotalTime>
  <Words>578</Words>
  <Application>Microsoft Office PowerPoint</Application>
  <PresentationFormat>Pokaz na ekranie (4:3)</PresentationFormat>
  <Paragraphs>91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  <vt:variant>
        <vt:lpstr>Pokazy niestandardowe</vt:lpstr>
      </vt:variant>
      <vt:variant>
        <vt:i4>1</vt:i4>
      </vt:variant>
    </vt:vector>
  </HeadingPairs>
  <TitlesOfParts>
    <vt:vector size="21" baseType="lpstr">
      <vt:lpstr>Microsoft YaHei UI</vt:lpstr>
      <vt:lpstr>Arial</vt:lpstr>
      <vt:lpstr>Calibri</vt:lpstr>
      <vt:lpstr>Lato</vt:lpstr>
      <vt:lpstr>Novecento wide Normal</vt:lpstr>
      <vt:lpstr>Wingdings</vt:lpstr>
      <vt:lpstr>tlo1</vt:lpstr>
      <vt:lpstr>Prezentacja programu PowerPoint</vt:lpstr>
      <vt:lpstr>Zamówienia od 50 tys. zł do 30 tys. euro</vt:lpstr>
      <vt:lpstr>Zamówienia od 50 tys. zł do 30 tys. euro</vt:lpstr>
      <vt:lpstr>Zamówienia od 50 tys. zł do 30 tys. euro</vt:lpstr>
      <vt:lpstr>Zamówienia od 50 tys. zł do 30 tys. euro</vt:lpstr>
      <vt:lpstr>Zamówienia od 50 tys. zł do 30 tys. euro</vt:lpstr>
      <vt:lpstr>Zamówienia od 50 tys. zł do 30 tys. euro</vt:lpstr>
      <vt:lpstr>Zamówienia od 50 tys. zł do 30 tys. euro</vt:lpstr>
      <vt:lpstr>Zamówienia od 50 tys. zł do 30 tys. euro</vt:lpstr>
      <vt:lpstr>Zamówienia od 50 tys. zł do 30 tys. euro</vt:lpstr>
      <vt:lpstr>Zamówienia od 50 tys. zł do 30 tys. euro</vt:lpstr>
      <vt:lpstr>Zamówienia od 50 tys. zł do 30 tys. euro</vt:lpstr>
      <vt:lpstr>Prezentacja programu PowerPoint</vt:lpstr>
      <vt:lpstr>Pokaz niestandardowy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Ślusarek Aleksandra</cp:lastModifiedBy>
  <cp:revision>155</cp:revision>
  <cp:lastPrinted>2016-04-29T04:58:45Z</cp:lastPrinted>
  <dcterms:created xsi:type="dcterms:W3CDTF">2015-09-10T13:33:51Z</dcterms:created>
  <dcterms:modified xsi:type="dcterms:W3CDTF">2017-05-09T12:16:59Z</dcterms:modified>
</cp:coreProperties>
</file>