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42"/>
  </p:handoutMasterIdLst>
  <p:sldIdLst>
    <p:sldId id="256" r:id="rId2"/>
    <p:sldId id="278" r:id="rId3"/>
    <p:sldId id="279" r:id="rId4"/>
    <p:sldId id="297" r:id="rId5"/>
    <p:sldId id="305" r:id="rId6"/>
    <p:sldId id="280" r:id="rId7"/>
    <p:sldId id="282" r:id="rId8"/>
    <p:sldId id="318" r:id="rId9"/>
    <p:sldId id="319" r:id="rId10"/>
    <p:sldId id="306" r:id="rId11"/>
    <p:sldId id="317" r:id="rId12"/>
    <p:sldId id="321" r:id="rId13"/>
    <p:sldId id="307" r:id="rId14"/>
    <p:sldId id="339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25" r:id="rId24"/>
    <p:sldId id="316" r:id="rId25"/>
    <p:sldId id="322" r:id="rId26"/>
    <p:sldId id="326" r:id="rId27"/>
    <p:sldId id="320" r:id="rId28"/>
    <p:sldId id="324" r:id="rId29"/>
    <p:sldId id="323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6" r:id="rId38"/>
    <p:sldId id="337" r:id="rId39"/>
    <p:sldId id="338" r:id="rId40"/>
    <p:sldId id="272" r:id="rId41"/>
  </p:sldIdLst>
  <p:sldSz cx="9144000" cy="6858000" type="screen4x3"/>
  <p:notesSz cx="6669088" cy="9753600"/>
  <p:custShowLst>
    <p:custShow name="Pokaz niestandardowy 1" id="0">
      <p:sldLst>
        <p:sld r:id="rId2"/>
      </p:sldLst>
    </p:custShow>
  </p:custShow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4B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7" autoAdjust="0"/>
    <p:restoredTop sz="94163" autoAdjust="0"/>
  </p:normalViewPr>
  <p:slideViewPr>
    <p:cSldViewPr>
      <p:cViewPr varScale="1">
        <p:scale>
          <a:sx n="70" d="100"/>
          <a:sy n="70" d="100"/>
        </p:scale>
        <p:origin x="103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r">
              <a:defRPr sz="1200"/>
            </a:lvl1pPr>
          </a:lstStyle>
          <a:p>
            <a:fld id="{A21E6588-A2A2-4090-ADC1-396F4B34CB1B}" type="datetimeFigureOut">
              <a:rPr lang="pl-PL" smtClean="0"/>
              <a:t>2017-05-08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r">
              <a:defRPr sz="1200"/>
            </a:lvl1pPr>
          </a:lstStyle>
          <a:p>
            <a:fld id="{A38913C3-A2FE-4D87-9767-3C42E3D76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4405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F8E37-084E-41A4-B5BB-EC7344E52CD2}" type="datetimeFigureOut">
              <a:rPr lang="pl-PL"/>
              <a:pPr>
                <a:defRPr/>
              </a:pPr>
              <a:t>2017-05-08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74473-DC12-4AC8-8E5F-900F979D7C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ADBEC-3EEB-4B9F-A6D5-F1775F387BEC}" type="datetimeFigureOut">
              <a:rPr lang="pl-PL"/>
              <a:pPr>
                <a:defRPr/>
              </a:pPr>
              <a:t>2017-05-08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0A295-46C0-4DE5-8B7F-27A8ADC4B3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3729F-6FC4-4772-8C72-89D9E47CCB5C}" type="datetimeFigureOut">
              <a:rPr lang="pl-PL"/>
              <a:pPr>
                <a:defRPr/>
              </a:pPr>
              <a:t>2017-05-08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0FC1D-9C20-4EFD-86D2-F5F4755EC97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2C386-3A8F-4B55-A892-92195A3EC7EF}" type="datetimeFigureOut">
              <a:rPr lang="pl-PL"/>
              <a:pPr>
                <a:defRPr/>
              </a:pPr>
              <a:t>2017-05-08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F133B-9767-4131-BF63-648086F1FA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26EBC-AACD-4CB8-BDAA-545675C5522C}" type="datetimeFigureOut">
              <a:rPr lang="pl-PL"/>
              <a:pPr>
                <a:defRPr/>
              </a:pPr>
              <a:t>2017-05-08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04320-FC1F-4D62-827B-5802D40ED51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58050-829E-47A0-8E53-111B73CDE05A}" type="datetimeFigureOut">
              <a:rPr lang="pl-PL"/>
              <a:pPr>
                <a:defRPr/>
              </a:pPr>
              <a:t>2017-05-08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ABA11-E9D5-49B6-B159-4BDDE3C660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1EA4-362A-4FB2-B384-CCF2298C84BE}" type="datetimeFigureOut">
              <a:rPr lang="pl-PL"/>
              <a:pPr>
                <a:defRPr/>
              </a:pPr>
              <a:t>2017-05-08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7496C-0450-4C5D-BF14-1BDABC525D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5CA55-733B-4905-806A-3F07064AC39B}" type="datetimeFigureOut">
              <a:rPr lang="pl-PL"/>
              <a:pPr>
                <a:defRPr/>
              </a:pPr>
              <a:t>2017-05-08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03289-669B-4C66-8454-B78E61831B9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7A452-98E1-45DC-A722-CB7069A377CA}" type="datetimeFigureOut">
              <a:rPr lang="pl-PL"/>
              <a:pPr>
                <a:defRPr/>
              </a:pPr>
              <a:t>2017-05-08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3F516-9A05-4F85-B211-942C54C757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CEC2C-156E-47A6-9E13-15E163B75335}" type="datetimeFigureOut">
              <a:rPr lang="pl-PL"/>
              <a:pPr>
                <a:defRPr/>
              </a:pPr>
              <a:t>2017-05-08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07D1E-1ADD-4558-9C0F-CF6D267DAEE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5739-D636-4E5B-8E29-C790C1DDAAF1}" type="datetimeFigureOut">
              <a:rPr lang="pl-PL"/>
              <a:pPr>
                <a:defRPr/>
              </a:pPr>
              <a:t>2017-05-08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D44BE-F93E-4BF3-B330-8CC3675EDA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3E297-2055-4823-9DAA-0CE2F298AE9A}" type="datetimeFigureOut">
              <a:rPr lang="pl-PL"/>
              <a:pPr>
                <a:defRPr/>
              </a:pPr>
              <a:t>2017-05-08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2AA10-3CB4-4A4B-8FD1-4D4FC85E7B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A13C99-DF6A-4FBF-ACBB-8ACF1FE60863}" type="datetimeFigureOut">
              <a:rPr lang="pl-PL"/>
              <a:pPr>
                <a:defRPr/>
              </a:pPr>
              <a:t>2017-05-08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57B897-7551-458B-9AA9-E4605DFF09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zp.gov.pl/__data/assets/pdf_file/0014/30119/Rozporzadzenie_PRM_kurs_zlotego_w_stosunku_do_euro.pdf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em\Dropbox\musk grafika\107_Urząd RPO\logo RZŚ\JPG\RZŚ_podstawow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549275"/>
            <a:ext cx="10001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oem\Desktop\RZŚ_negaty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340201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3134866" y="1450945"/>
            <a:ext cx="5583949" cy="984885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l-PL" sz="2000" b="1" smtClean="0">
              <a:solidFill>
                <a:srgbClr val="636466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pl-PL" sz="2000" b="1" smtClean="0">
                <a:solidFill>
                  <a:srgbClr val="63646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ZAMÓWIENIA </a:t>
            </a:r>
            <a:r>
              <a:rPr lang="pl-PL" sz="2000" b="1" dirty="0" smtClean="0">
                <a:solidFill>
                  <a:srgbClr val="63646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 RAMACH PROJEKTÓW </a:t>
            </a:r>
          </a:p>
          <a:p>
            <a:pPr algn="ctr"/>
            <a:endParaRPr lang="pl-PL" sz="900" dirty="0" smtClean="0">
              <a:solidFill>
                <a:srgbClr val="636466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pl-PL" sz="900" b="1" dirty="0" smtClean="0">
              <a:solidFill>
                <a:srgbClr val="636466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4283968" y="3316287"/>
            <a:ext cx="3555665" cy="369887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63646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RPO WSL 2014-2020</a:t>
            </a:r>
            <a:endParaRPr lang="pl-PL" b="1" dirty="0">
              <a:solidFill>
                <a:srgbClr val="636466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2339753" y="4124325"/>
            <a:ext cx="3528392" cy="938719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100" dirty="0">
                <a:latin typeface="Lato" pitchFamily="34" charset="-18"/>
              </a:rPr>
              <a:t>      </a:t>
            </a:r>
            <a:endParaRPr lang="pl-PL" sz="1100" dirty="0" smtClean="0">
              <a:latin typeface="Lato" pitchFamily="34" charset="-18"/>
            </a:endParaRPr>
          </a:p>
          <a:p>
            <a:r>
              <a:rPr lang="pl-PL" sz="1100" dirty="0" smtClean="0">
                <a:solidFill>
                  <a:srgbClr val="64644B"/>
                </a:solidFill>
                <a:latin typeface="Lato" pitchFamily="34" charset="-18"/>
              </a:rPr>
              <a:t>      Urząd Marszałkowski Województwa </a:t>
            </a:r>
            <a:r>
              <a:rPr lang="pl-PL" sz="1100" dirty="0">
                <a:solidFill>
                  <a:srgbClr val="64644B"/>
                </a:solidFill>
                <a:latin typeface="Lato" pitchFamily="34" charset="-18"/>
              </a:rPr>
              <a:t>Śląskiego</a:t>
            </a:r>
          </a:p>
          <a:p>
            <a:r>
              <a:rPr lang="pl-PL" sz="1100" dirty="0">
                <a:solidFill>
                  <a:srgbClr val="64644B"/>
                </a:solidFill>
                <a:latin typeface="Lato" pitchFamily="34" charset="-18"/>
              </a:rPr>
              <a:t>      </a:t>
            </a:r>
            <a:r>
              <a:rPr lang="pl-PL" sz="1100" dirty="0" smtClean="0">
                <a:solidFill>
                  <a:srgbClr val="64644B"/>
                </a:solidFill>
                <a:latin typeface="Lato" pitchFamily="34" charset="-18"/>
              </a:rPr>
              <a:t>Wydział Europejskiego Funduszu Społecznego</a:t>
            </a:r>
            <a:endParaRPr lang="pl-PL" sz="1100" dirty="0">
              <a:solidFill>
                <a:srgbClr val="64644B"/>
              </a:solidFill>
              <a:latin typeface="Lato" pitchFamily="34" charset="-18"/>
            </a:endParaRPr>
          </a:p>
          <a:p>
            <a:endParaRPr lang="pl-PL" sz="1100" dirty="0">
              <a:solidFill>
                <a:srgbClr val="64644B"/>
              </a:solidFill>
              <a:latin typeface="Lato" pitchFamily="34" charset="-18"/>
            </a:endParaRPr>
          </a:p>
          <a:p>
            <a:r>
              <a:rPr lang="pl-PL" sz="1100" dirty="0">
                <a:solidFill>
                  <a:srgbClr val="64644B"/>
                </a:solidFill>
                <a:latin typeface="Lato" pitchFamily="34" charset="-18"/>
              </a:rPr>
              <a:t> </a:t>
            </a:r>
            <a:r>
              <a:rPr lang="pl-PL" sz="1100" dirty="0" smtClean="0">
                <a:solidFill>
                  <a:srgbClr val="64644B"/>
                </a:solidFill>
                <a:latin typeface="Lato" pitchFamily="34" charset="-18"/>
              </a:rPr>
              <a:t>     </a:t>
            </a:r>
            <a:r>
              <a:rPr lang="pl-PL" sz="1100" dirty="0" smtClean="0">
                <a:solidFill>
                  <a:srgbClr val="64644B"/>
                </a:solidFill>
                <a:latin typeface="Lato" pitchFamily="34" charset="-18"/>
              </a:rPr>
              <a:t>08 maja</a:t>
            </a:r>
            <a:r>
              <a:rPr lang="pl-PL" sz="1100" dirty="0" smtClean="0">
                <a:solidFill>
                  <a:srgbClr val="64644B"/>
                </a:solidFill>
                <a:latin typeface="Lato" pitchFamily="34" charset="-18"/>
              </a:rPr>
              <a:t> </a:t>
            </a:r>
            <a:r>
              <a:rPr lang="pl-PL" sz="1100" dirty="0" smtClean="0">
                <a:solidFill>
                  <a:srgbClr val="64644B"/>
                </a:solidFill>
                <a:latin typeface="Lato" pitchFamily="34" charset="-18"/>
              </a:rPr>
              <a:t>2017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926" y="5545432"/>
            <a:ext cx="6072142" cy="762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/>
              <a:t>Zamówienia publiczne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2800" dirty="0"/>
              <a:t>Definicja </a:t>
            </a:r>
            <a:r>
              <a:rPr lang="pl-PL" sz="2800" b="1" dirty="0" smtClean="0"/>
              <a:t>postępowania o udzielenie zamówienia </a:t>
            </a:r>
            <a:r>
              <a:rPr lang="pl-PL" sz="2800" dirty="0" smtClean="0"/>
              <a:t>określona </a:t>
            </a:r>
            <a:r>
              <a:rPr lang="pl-PL" sz="2800" dirty="0"/>
              <a:t>w ustawie Prawo zamówień publicznych </a:t>
            </a:r>
            <a:endParaRPr lang="pl-PL" sz="2800" dirty="0" smtClean="0"/>
          </a:p>
          <a:p>
            <a:pPr marL="0" indent="0" algn="ctr">
              <a:buNone/>
            </a:pPr>
            <a:r>
              <a:rPr lang="pl-PL" sz="2800" dirty="0" smtClean="0"/>
              <a:t>(</a:t>
            </a:r>
            <a:r>
              <a:rPr lang="pl-PL" sz="2800" dirty="0"/>
              <a:t>art. 2 pkt </a:t>
            </a:r>
            <a:r>
              <a:rPr lang="pl-PL" sz="2800" dirty="0" smtClean="0"/>
              <a:t>7a):</a:t>
            </a:r>
            <a:endParaRPr lang="pl-PL" sz="2800" dirty="0"/>
          </a:p>
          <a:p>
            <a:pPr marL="0" indent="0" algn="just">
              <a:buNone/>
            </a:pPr>
            <a:r>
              <a:rPr lang="pl-PL" sz="2800" b="1" dirty="0"/>
              <a:t>Postępowanie wszczynane w drodze publicznego ogłoszenia o zamówieniu </a:t>
            </a:r>
            <a:r>
              <a:rPr lang="pl-PL" sz="2800" dirty="0"/>
              <a:t>lub przesłania zaproszenia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do </a:t>
            </a:r>
            <a:r>
              <a:rPr lang="pl-PL" sz="2800" dirty="0"/>
              <a:t>składania ofert lub przesłania zaproszenia </a:t>
            </a:r>
            <a:r>
              <a:rPr lang="pl-PL" sz="2800" dirty="0" smtClean="0"/>
              <a:t>do </a:t>
            </a:r>
            <a:r>
              <a:rPr lang="pl-PL" sz="2800" dirty="0"/>
              <a:t>negocjacji w celu dokonania wyboru oferty  wykonawcy, z którym zostanie zawarta umowa w sprawie zamówienia publicznego lub – w przypadku trybu z wolnej ręki  - wynegocjowania postanowień takiej umowy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94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/>
              <a:t>Zamówienia publiczne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W </a:t>
            </a:r>
            <a:r>
              <a:rPr lang="pl-PL" dirty="0"/>
              <a:t>związku z tym, że </a:t>
            </a:r>
            <a:r>
              <a:rPr lang="pl-PL" b="1" dirty="0"/>
              <a:t>zamówieniem publicznym jest umowa o udzielenie zamówienia</a:t>
            </a:r>
            <a:r>
              <a:rPr lang="pl-PL" dirty="0"/>
              <a:t>, to </a:t>
            </a:r>
            <a:r>
              <a:rPr lang="pl-PL" b="1" dirty="0"/>
              <a:t>postępowaniem jest proces</a:t>
            </a:r>
            <a:r>
              <a:rPr lang="pl-PL" dirty="0"/>
              <a:t>, na który składają się wszelkie czynności i decyzje zamawiającego zmierzające do wyłonienia wykonawcy w celu realizacji zamówienia.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44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/>
              <a:t>Zamówienia publiczne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sz="900" dirty="0" smtClean="0"/>
          </a:p>
          <a:p>
            <a:pPr marL="0" indent="0" algn="just">
              <a:buNone/>
            </a:pPr>
            <a:r>
              <a:rPr lang="pl-PL" dirty="0" smtClean="0"/>
              <a:t>Postępowanie o udzielenie zamówienia rozpoczyna się w momencie </a:t>
            </a:r>
            <a:r>
              <a:rPr lang="pl-PL" b="1" dirty="0" smtClean="0"/>
              <a:t>upublicznienia ogłoszenia </a:t>
            </a:r>
            <a:r>
              <a:rPr lang="pl-PL" dirty="0" smtClean="0"/>
              <a:t>o zamówieniu (bądź rozesłaniu zaproszeń do składania ofert przez wykonawców), a kończy się w momencie </a:t>
            </a:r>
            <a:r>
              <a:rPr lang="pl-PL" b="1" dirty="0" smtClean="0"/>
              <a:t>dokonania wyboru wykonawcy </a:t>
            </a:r>
            <a:r>
              <a:rPr lang="pl-PL" dirty="0" smtClean="0"/>
              <a:t>i upublicznienia tej informacji.</a:t>
            </a:r>
          </a:p>
        </p:txBody>
      </p:sp>
    </p:spTree>
    <p:extLst>
      <p:ext uri="{BB962C8B-B14F-4D97-AF65-F5344CB8AC3E}">
        <p14:creationId xmlns:p14="http://schemas.microsoft.com/office/powerpoint/2010/main" val="15061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/>
          <a:lstStyle/>
          <a:p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i="1" dirty="0" smtClean="0"/>
              <a:t>Zasady </a:t>
            </a:r>
            <a:r>
              <a:rPr lang="pl-PL" sz="3600" i="1" dirty="0"/>
              <a:t>obowiązujące podczas realizacji zamówień publicznych: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pl-PL" sz="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 smtClean="0"/>
              <a:t>Zasada </a:t>
            </a:r>
            <a:r>
              <a:rPr lang="pl-PL" sz="2800" b="1" dirty="0">
                <a:solidFill>
                  <a:srgbClr val="FF0000"/>
                </a:solidFill>
              </a:rPr>
              <a:t>uczciwej </a:t>
            </a:r>
            <a:r>
              <a:rPr lang="pl-PL" sz="2800" b="1" dirty="0" smtClean="0">
                <a:solidFill>
                  <a:srgbClr val="FF0000"/>
                </a:solidFill>
              </a:rPr>
              <a:t>konkurencji</a:t>
            </a:r>
            <a:r>
              <a:rPr lang="pl-PL" sz="2800" dirty="0" smtClean="0">
                <a:solidFill>
                  <a:srgbClr val="FF0000"/>
                </a:solidFill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/>
              <a:t>Zasada </a:t>
            </a:r>
            <a:r>
              <a:rPr lang="pl-PL" sz="2800" b="1" dirty="0">
                <a:solidFill>
                  <a:srgbClr val="FF0000"/>
                </a:solidFill>
              </a:rPr>
              <a:t>równego traktowania </a:t>
            </a:r>
            <a:r>
              <a:rPr lang="pl-PL" sz="2800" b="1" dirty="0" smtClean="0">
                <a:solidFill>
                  <a:srgbClr val="FF0000"/>
                </a:solidFill>
              </a:rPr>
              <a:t>wykonawców</a:t>
            </a:r>
            <a:r>
              <a:rPr lang="pl-PL" sz="2800" dirty="0" smtClean="0">
                <a:solidFill>
                  <a:srgbClr val="FF0000"/>
                </a:solidFill>
              </a:rPr>
              <a:t>;</a:t>
            </a:r>
            <a:endParaRPr lang="pl-PL" sz="28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/>
              <a:t>Zasada </a:t>
            </a:r>
            <a:r>
              <a:rPr lang="pl-PL" sz="2800" b="1" dirty="0">
                <a:solidFill>
                  <a:srgbClr val="FF0000"/>
                </a:solidFill>
              </a:rPr>
              <a:t>proporcjonalności i </a:t>
            </a:r>
            <a:r>
              <a:rPr lang="pl-PL" sz="2800" b="1" dirty="0" smtClean="0">
                <a:solidFill>
                  <a:srgbClr val="FF0000"/>
                </a:solidFill>
              </a:rPr>
              <a:t>przejrzystości</a:t>
            </a:r>
            <a:r>
              <a:rPr lang="pl-PL" sz="2800" dirty="0" smtClean="0">
                <a:solidFill>
                  <a:srgbClr val="FF0000"/>
                </a:solidFill>
              </a:rPr>
              <a:t>; </a:t>
            </a:r>
            <a:endParaRPr lang="pl-PL" sz="28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/>
              <a:t>Zasada </a:t>
            </a:r>
            <a:r>
              <a:rPr lang="pl-PL" sz="2800" b="1" dirty="0">
                <a:solidFill>
                  <a:srgbClr val="FF0000"/>
                </a:solidFill>
              </a:rPr>
              <a:t>bezstronności i </a:t>
            </a:r>
            <a:r>
              <a:rPr lang="pl-PL" sz="2800" b="1" dirty="0" smtClean="0">
                <a:solidFill>
                  <a:srgbClr val="FF0000"/>
                </a:solidFill>
              </a:rPr>
              <a:t>obiektywizmu</a:t>
            </a:r>
            <a:r>
              <a:rPr lang="pl-PL" sz="2800" dirty="0" smtClean="0">
                <a:solidFill>
                  <a:srgbClr val="FF0000"/>
                </a:solidFill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/>
              <a:t>Zasada </a:t>
            </a:r>
            <a:r>
              <a:rPr lang="pl-PL" sz="2800" b="1" dirty="0" smtClean="0">
                <a:solidFill>
                  <a:srgbClr val="FF0000"/>
                </a:solidFill>
              </a:rPr>
              <a:t>jawności</a:t>
            </a:r>
            <a:r>
              <a:rPr lang="pl-PL" sz="2800" dirty="0" smtClean="0">
                <a:solidFill>
                  <a:srgbClr val="FF0000"/>
                </a:solidFill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/>
              <a:t>Zasada </a:t>
            </a:r>
            <a:r>
              <a:rPr lang="pl-PL" sz="2800" b="1" dirty="0">
                <a:solidFill>
                  <a:srgbClr val="00B050"/>
                </a:solidFill>
              </a:rPr>
              <a:t>prymatu trybów </a:t>
            </a:r>
            <a:r>
              <a:rPr lang="pl-PL" sz="2800" b="1" dirty="0" smtClean="0">
                <a:solidFill>
                  <a:srgbClr val="00B050"/>
                </a:solidFill>
              </a:rPr>
              <a:t>przetargowych</a:t>
            </a:r>
            <a:r>
              <a:rPr lang="pl-PL" sz="2800" dirty="0" smtClean="0">
                <a:solidFill>
                  <a:srgbClr val="00B050"/>
                </a:solidFill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/>
              <a:t>Zasada </a:t>
            </a:r>
            <a:r>
              <a:rPr lang="pl-PL" sz="2800" b="1" dirty="0" smtClean="0">
                <a:solidFill>
                  <a:srgbClr val="00B050"/>
                </a:solidFill>
              </a:rPr>
              <a:t>pisemności</a:t>
            </a:r>
            <a:r>
              <a:rPr lang="pl-PL" sz="2800" dirty="0" smtClean="0">
                <a:solidFill>
                  <a:srgbClr val="00B050"/>
                </a:solidFill>
              </a:rPr>
              <a:t>;</a:t>
            </a:r>
            <a:endParaRPr lang="pl-PL" sz="2800" dirty="0">
              <a:solidFill>
                <a:srgbClr val="00B050"/>
              </a:solidFill>
            </a:endParaRPr>
          </a:p>
          <a:p>
            <a:r>
              <a:rPr lang="pl-PL" sz="2800" dirty="0"/>
              <a:t>Zasada </a:t>
            </a:r>
            <a:r>
              <a:rPr lang="pl-PL" sz="2800" b="1" dirty="0">
                <a:solidFill>
                  <a:srgbClr val="00B050"/>
                </a:solidFill>
              </a:rPr>
              <a:t>prowadzenia postępowania w języku </a:t>
            </a:r>
            <a:r>
              <a:rPr lang="pl-PL" sz="2800" b="1" dirty="0" smtClean="0">
                <a:solidFill>
                  <a:srgbClr val="00B050"/>
                </a:solidFill>
              </a:rPr>
              <a:t>polskim</a:t>
            </a:r>
            <a:r>
              <a:rPr lang="pl-PL" sz="2800" dirty="0" smtClean="0">
                <a:solidFill>
                  <a:srgbClr val="00B050"/>
                </a:solidFill>
              </a:rPr>
              <a:t>;</a:t>
            </a:r>
            <a:endParaRPr lang="pl-PL" sz="2800" dirty="0">
              <a:solidFill>
                <a:srgbClr val="00B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67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/>
          <a:lstStyle/>
          <a:p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i="1" dirty="0" smtClean="0"/>
              <a:t>Zasady </a:t>
            </a:r>
            <a:r>
              <a:rPr lang="pl-PL" sz="3600" i="1" dirty="0"/>
              <a:t>obowiązujące podczas realizacji zamówień publicznych: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pl-PL" sz="800" dirty="0" smtClean="0"/>
          </a:p>
          <a:p>
            <a:pPr marL="0" indent="0" algn="ctr">
              <a:buNone/>
            </a:pPr>
            <a:r>
              <a:rPr lang="pl-PL" b="1" u="sng" dirty="0">
                <a:solidFill>
                  <a:srgbClr val="FF0000"/>
                </a:solidFill>
              </a:rPr>
              <a:t>WAŻNE</a:t>
            </a:r>
          </a:p>
          <a:p>
            <a:pPr marL="0" indent="0" algn="ctr">
              <a:buNone/>
            </a:pPr>
            <a:endParaRPr lang="pl-PL" sz="800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dirty="0"/>
              <a:t>WYMIENIONE ZASADY OBOWIĄZUJĄ </a:t>
            </a:r>
          </a:p>
          <a:p>
            <a:pPr marL="0" indent="0" algn="ctr">
              <a:buNone/>
            </a:pPr>
            <a:r>
              <a:rPr lang="pl-PL" sz="4000" b="1" dirty="0">
                <a:solidFill>
                  <a:srgbClr val="C00000"/>
                </a:solidFill>
              </a:rPr>
              <a:t>WSZYSTKICH </a:t>
            </a:r>
          </a:p>
          <a:p>
            <a:pPr marL="0" indent="0" algn="ctr">
              <a:buNone/>
            </a:pPr>
            <a:r>
              <a:rPr lang="pl-PL" dirty="0"/>
              <a:t>BENEFICJENTÓW BEZ WZGLĘDU NA STATUS WARUNKUJĄCY STOSOWANIE ODPOWIEDNIEJ PROCEDURY </a:t>
            </a:r>
          </a:p>
          <a:p>
            <a:pPr marL="0" indent="0" algn="ctr">
              <a:buNone/>
            </a:pPr>
            <a:r>
              <a:rPr lang="pl-PL" dirty="0"/>
              <a:t>(</a:t>
            </a:r>
            <a:r>
              <a:rPr lang="pl-PL" dirty="0" err="1"/>
              <a:t>Pzp</a:t>
            </a:r>
            <a:r>
              <a:rPr lang="pl-PL" dirty="0"/>
              <a:t> / zasada konkurencyjności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317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i="1" dirty="0"/>
              <a:t>Zasady obowiązujące podczas realizacji zamówień publicznych: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2800" b="1" dirty="0"/>
              <a:t>Zasada uczciwej konkurencji </a:t>
            </a:r>
          </a:p>
          <a:p>
            <a:r>
              <a:rPr lang="pl-PL" sz="2200" dirty="0"/>
              <a:t>o</a:t>
            </a:r>
            <a:r>
              <a:rPr lang="pl-PL" sz="2200" dirty="0" smtClean="0"/>
              <a:t>bowiązek </a:t>
            </a:r>
            <a:r>
              <a:rPr lang="pl-PL" sz="2200" dirty="0"/>
              <a:t>przygotowania i przeprowadzenia postępowania 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w </a:t>
            </a:r>
            <a:r>
              <a:rPr lang="pl-PL" sz="2200" dirty="0"/>
              <a:t>sposób, który zapewnia zachowanie uczciwej konkurencji i równe traktowanie wykonawców, a także z zgodnie z warunkami i procedurami określonymi m.in. w Wytycznych oraz innych przepisów (np. </a:t>
            </a:r>
            <a:r>
              <a:rPr lang="pl-PL" sz="2200" dirty="0" err="1"/>
              <a:t>Pzp</a:t>
            </a:r>
            <a:r>
              <a:rPr lang="pl-PL" sz="2200" dirty="0" smtClean="0"/>
              <a:t>);</a:t>
            </a:r>
            <a:endParaRPr lang="pl-PL" sz="2200" dirty="0"/>
          </a:p>
          <a:p>
            <a:pPr lvl="0"/>
            <a:r>
              <a:rPr lang="pl-PL" sz="2200" dirty="0" smtClean="0"/>
              <a:t>niedyskryminacyjny </a:t>
            </a:r>
            <a:r>
              <a:rPr lang="pl-PL" sz="2200" dirty="0"/>
              <a:t>opis przedmiotu zamówienia;</a:t>
            </a:r>
          </a:p>
          <a:p>
            <a:pPr lvl="0"/>
            <a:r>
              <a:rPr lang="pl-PL" sz="2200" dirty="0"/>
              <a:t>wyznaczanie terminów z uwzględnieniem czasu niezbędnego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do </a:t>
            </a:r>
            <a:r>
              <a:rPr lang="pl-PL" sz="2200" dirty="0"/>
              <a:t>właściwego przygotowania;</a:t>
            </a:r>
          </a:p>
          <a:p>
            <a:pPr lvl="0"/>
            <a:r>
              <a:rPr lang="pl-PL" sz="2200" dirty="0"/>
              <a:t>obowiązek odrzucenia oferty stanowiącej czyn nieuczciwej konkurencji;</a:t>
            </a:r>
          </a:p>
          <a:p>
            <a:pPr lvl="0"/>
            <a:r>
              <a:rPr lang="pl-PL" sz="2200" dirty="0"/>
              <a:t>obowiązek wykluczenia z udziału w postępowaniu osób, które uczestniczyły w jego przygotowaniu;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18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i="1" dirty="0"/>
              <a:t>Zasady obowiązujące podczas realizacji zamówień publicznych: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2800" b="1" dirty="0"/>
              <a:t>Zasada równego traktowania wykonawców</a:t>
            </a:r>
          </a:p>
          <a:p>
            <a:r>
              <a:rPr lang="pl-PL" sz="2200" dirty="0"/>
              <a:t>o</a:t>
            </a:r>
            <a:r>
              <a:rPr lang="pl-PL" sz="2200" dirty="0" smtClean="0"/>
              <a:t>bowiązek </a:t>
            </a:r>
            <a:r>
              <a:rPr lang="pl-PL" sz="2200" dirty="0"/>
              <a:t>traktowania wszystkich wykonawców w taki sam sposób i na takich samych warunkach,  poprzez określanie warunków udziału w postępowaniu i kryteriów oceny ofert w sposób obiektywny i niefaworyzujący żadnego w nich. </a:t>
            </a:r>
            <a:r>
              <a:rPr lang="pl-PL" sz="2200" b="1" dirty="0"/>
              <a:t>Równe traktowanie wykonawców </a:t>
            </a:r>
            <a:r>
              <a:rPr lang="pl-PL" sz="2200" b="1" dirty="0" smtClean="0"/>
              <a:t>to m.in.: </a:t>
            </a:r>
            <a:endParaRPr lang="pl-PL" sz="2200" b="1" dirty="0"/>
          </a:p>
          <a:p>
            <a:pPr lvl="0"/>
            <a:r>
              <a:rPr lang="pl-PL" sz="2200" dirty="0"/>
              <a:t>równy dostęp do informacji o zamówieniu;</a:t>
            </a:r>
          </a:p>
          <a:p>
            <a:pPr lvl="0"/>
            <a:r>
              <a:rPr lang="pl-PL" sz="2200" dirty="0"/>
              <a:t>jednakowe wymagania dla wszystkich ubiegających się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o </a:t>
            </a:r>
            <a:r>
              <a:rPr lang="pl-PL" sz="2200" dirty="0"/>
              <a:t>zamówienie;</a:t>
            </a:r>
          </a:p>
          <a:p>
            <a:pPr lvl="0"/>
            <a:r>
              <a:rPr lang="pl-PL" sz="2200" dirty="0"/>
              <a:t>jednakowe informacje dla wszystkich ubiegających się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o </a:t>
            </a:r>
            <a:r>
              <a:rPr lang="pl-PL" sz="2200" dirty="0"/>
              <a:t>zamówienie;</a:t>
            </a:r>
          </a:p>
          <a:p>
            <a:pPr lvl="0"/>
            <a:r>
              <a:rPr lang="pl-PL" sz="2200" dirty="0"/>
              <a:t>przekazywanie informacji w tym samym czasie;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657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i="1" dirty="0"/>
              <a:t>Zasady obowiązujące podczas realizacji zamówień publicznych: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2800" b="1" dirty="0"/>
              <a:t>Zasada proporcjonalności i przejrzystości </a:t>
            </a:r>
          </a:p>
          <a:p>
            <a:pPr marL="0" indent="0" algn="just">
              <a:buNone/>
            </a:pPr>
            <a:r>
              <a:rPr lang="pl-PL" sz="2800" dirty="0"/>
              <a:t>o</a:t>
            </a:r>
            <a:r>
              <a:rPr lang="pl-PL" sz="2800" dirty="0" smtClean="0"/>
              <a:t>bowiązek </a:t>
            </a:r>
            <a:r>
              <a:rPr lang="pl-PL" sz="2800" dirty="0"/>
              <a:t>ustanawiania przez Zamawiającego takich </a:t>
            </a:r>
            <a:r>
              <a:rPr lang="pl-PL" sz="2800" dirty="0" smtClean="0"/>
              <a:t>warunków </a:t>
            </a:r>
            <a:r>
              <a:rPr lang="pl-PL" sz="2800" dirty="0"/>
              <a:t>i postanowień, które nie mogą przekraczać pewnego stopnia uciążliwości. Najtrafniej jej istotę określa Trybunał Sprawiedliwości Unii Europejskiej</a:t>
            </a:r>
            <a:r>
              <a:rPr lang="pl-PL" sz="2800" dirty="0" smtClean="0"/>
              <a:t>: </a:t>
            </a:r>
            <a:r>
              <a:rPr lang="pl-PL" sz="2800" i="1" dirty="0" smtClean="0"/>
              <a:t>„</a:t>
            </a:r>
            <a:r>
              <a:rPr lang="pl-PL" sz="2800" i="1" dirty="0"/>
              <a:t>test proporcjonalności, czyli wykazanie, że podjęte działania są adekwatne i konieczne do osiągnięcia wybranego celu” </a:t>
            </a:r>
            <a:r>
              <a:rPr lang="pl-PL" sz="2800" dirty="0" smtClean="0"/>
              <a:t>(</a:t>
            </a:r>
            <a:r>
              <a:rPr lang="pl-PL" sz="2800" dirty="0"/>
              <a:t>Wyrok TSUE z 16 września 1999 r.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w </a:t>
            </a:r>
            <a:r>
              <a:rPr lang="pl-PL" sz="2800" dirty="0"/>
              <a:t>sprawie Komisja przeciwko Hiszpanii, nr sprawy C 414/97).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317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i="1" dirty="0"/>
              <a:t>Zasady obowiązujące podczas realizacji zamówień publicznych: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/>
              <a:t>Zasada bezstronności i obiektywizmu</a:t>
            </a:r>
          </a:p>
          <a:p>
            <a:pPr marL="0" indent="0">
              <a:buNone/>
            </a:pPr>
            <a:r>
              <a:rPr lang="pl-PL" sz="2200" dirty="0"/>
              <a:t>o</a:t>
            </a:r>
            <a:r>
              <a:rPr lang="pl-PL" sz="2200" dirty="0" smtClean="0"/>
              <a:t>bowiązek </a:t>
            </a:r>
            <a:r>
              <a:rPr lang="pl-PL" sz="2200" dirty="0"/>
              <a:t>wykonywania czynności związanych z przygotowaniem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i </a:t>
            </a:r>
            <a:r>
              <a:rPr lang="pl-PL" sz="2200" dirty="0"/>
              <a:t>przeprowadzeniem postępowania o udzielenie zamówienia bezstronnie i </a:t>
            </a:r>
            <a:r>
              <a:rPr lang="pl-PL" sz="2200" dirty="0" smtClean="0"/>
              <a:t>obiektywnie:</a:t>
            </a:r>
          </a:p>
          <a:p>
            <a:r>
              <a:rPr lang="pl-PL" sz="2200" dirty="0" smtClean="0"/>
              <a:t>Obiektywizm = konieczność </a:t>
            </a:r>
            <a:r>
              <a:rPr lang="pl-PL" sz="2200" dirty="0"/>
              <a:t>dokonywania czynności na podstawie obowiązujących przepisów oraz rzetelnej wiedzy dotyczącej zarówno formalnoprawnych jak i merytorycznych kwestii związanych z udzieleniem zamówienia.</a:t>
            </a:r>
          </a:p>
          <a:p>
            <a:pPr marL="0" indent="0" algn="ctr">
              <a:buNone/>
            </a:pPr>
            <a:r>
              <a:rPr lang="pl-PL" sz="2200" b="1" dirty="0"/>
              <a:t>Zasada obiektywizmu jest odzwierciedlona w m.in.:</a:t>
            </a:r>
          </a:p>
          <a:p>
            <a:pPr lvl="0"/>
            <a:r>
              <a:rPr lang="pl-PL" sz="2200" dirty="0"/>
              <a:t>art. 7 ust. 2 i art.  17 ustawy </a:t>
            </a:r>
            <a:r>
              <a:rPr lang="pl-PL" sz="2200" dirty="0" err="1"/>
              <a:t>Pzp</a:t>
            </a:r>
            <a:r>
              <a:rPr lang="pl-PL" sz="2200" dirty="0"/>
              <a:t> (oświadczenia)</a:t>
            </a:r>
          </a:p>
          <a:p>
            <a:pPr lvl="0"/>
            <a:r>
              <a:rPr lang="pl-PL" sz="2200" dirty="0"/>
              <a:t>podrozdział 6.5.2 Wytycznych (oświadczenia o braku powiązań osobowych/kapitałowych)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32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i="1" dirty="0"/>
              <a:t>Zasady obowiązujące podczas realizacji zamówień publicznych: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5035698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/>
              <a:t>Zasada jawności </a:t>
            </a:r>
          </a:p>
          <a:p>
            <a:r>
              <a:rPr lang="pl-PL" sz="2200" dirty="0"/>
              <a:t>o</a:t>
            </a:r>
            <a:r>
              <a:rPr lang="pl-PL" sz="2200" dirty="0" smtClean="0"/>
              <a:t>bowiązek </a:t>
            </a:r>
            <a:r>
              <a:rPr lang="pl-PL" sz="2200" dirty="0"/>
              <a:t>informowania o organizowanych postępowaniach, zamówieniach, umożliwienie </a:t>
            </a:r>
            <a:r>
              <a:rPr lang="pl-PL" sz="2200" dirty="0" smtClean="0"/>
              <a:t>dostępu </a:t>
            </a:r>
            <a:r>
              <a:rPr lang="pl-PL" sz="2200" dirty="0"/>
              <a:t>do dokumentacji, jawność </a:t>
            </a:r>
            <a:r>
              <a:rPr lang="pl-PL" sz="2200" dirty="0" smtClean="0"/>
              <a:t>wyników postępowania;</a:t>
            </a:r>
          </a:p>
          <a:p>
            <a:r>
              <a:rPr lang="pl-PL" sz="2200" dirty="0" smtClean="0"/>
              <a:t>obowiązek </a:t>
            </a:r>
            <a:r>
              <a:rPr lang="pl-PL" sz="2200" dirty="0"/>
              <a:t>informowania wykonawców o wszelkich </a:t>
            </a:r>
            <a:r>
              <a:rPr lang="pl-PL" sz="2200" dirty="0" smtClean="0"/>
              <a:t>zmianach</a:t>
            </a:r>
            <a:br>
              <a:rPr lang="pl-PL" sz="2200" dirty="0" smtClean="0"/>
            </a:br>
            <a:r>
              <a:rPr lang="pl-PL" sz="2200" dirty="0" smtClean="0"/>
              <a:t> </a:t>
            </a:r>
            <a:r>
              <a:rPr lang="pl-PL" sz="2200" dirty="0"/>
              <a:t>i wyjaśnieniach udzielonych w trakcie prowadzonej procedury. </a:t>
            </a:r>
            <a:r>
              <a:rPr lang="pl-PL" sz="2200" u="sng" dirty="0"/>
              <a:t>Zamawiający jest uprawniony do ograniczenia dostępu do informacji związanych z postepowaniem tylko w przypadkach określonych w ustawach (np. art.8 </a:t>
            </a:r>
            <a:r>
              <a:rPr lang="pl-PL" sz="2200" u="sng" dirty="0" err="1"/>
              <a:t>Pzp</a:t>
            </a:r>
            <a:r>
              <a:rPr lang="pl-PL" sz="2200" u="sng" dirty="0"/>
              <a:t>). </a:t>
            </a:r>
            <a:endParaRPr lang="pl-PL" sz="2200" u="sng" dirty="0" smtClean="0"/>
          </a:p>
          <a:p>
            <a:pPr marL="0" indent="0" algn="ctr">
              <a:buNone/>
            </a:pPr>
            <a:r>
              <a:rPr lang="pl-PL" sz="2200" b="1" dirty="0" smtClean="0"/>
              <a:t>Zasada </a:t>
            </a:r>
            <a:r>
              <a:rPr lang="pl-PL" sz="2200" b="1" dirty="0"/>
              <a:t>jawności </a:t>
            </a:r>
            <a:r>
              <a:rPr lang="pl-PL" sz="2200" b="1" dirty="0" smtClean="0"/>
              <a:t>to m.in.:</a:t>
            </a:r>
            <a:endParaRPr lang="pl-PL" sz="2200" b="1" dirty="0"/>
          </a:p>
          <a:p>
            <a:pPr lvl="0"/>
            <a:r>
              <a:rPr lang="pl-PL" sz="2200" dirty="0"/>
              <a:t>obowiązek publikacji ogłoszeń o zamówieniu;</a:t>
            </a:r>
          </a:p>
          <a:p>
            <a:pPr lvl="0"/>
            <a:r>
              <a:rPr lang="pl-PL" sz="2200" dirty="0"/>
              <a:t>jawność protokołu;</a:t>
            </a:r>
          </a:p>
          <a:p>
            <a:pPr lvl="0"/>
            <a:r>
              <a:rPr lang="pl-PL" sz="2200" dirty="0"/>
              <a:t>jawność umów.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5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i="1" dirty="0" smtClean="0"/>
              <a:t>Środki publiczne</a:t>
            </a:r>
            <a:endParaRPr lang="pl-PL" i="1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616624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b="1" dirty="0"/>
              <a:t>art. 5 ust. 1 ustawy o finansach </a:t>
            </a:r>
            <a:r>
              <a:rPr lang="pl-PL" sz="2400" b="1" dirty="0" smtClean="0"/>
              <a:t>publicznych: </a:t>
            </a:r>
            <a:endParaRPr lang="pl-PL" sz="1600" dirty="0" smtClean="0"/>
          </a:p>
          <a:p>
            <a:pPr marL="0" indent="0">
              <a:buNone/>
            </a:pPr>
            <a:r>
              <a:rPr lang="pl-PL" sz="1700" dirty="0" smtClean="0"/>
              <a:t>1) </a:t>
            </a:r>
            <a:r>
              <a:rPr lang="pl-PL" sz="1700" b="1" dirty="0" smtClean="0"/>
              <a:t>dochody publiczne</a:t>
            </a:r>
            <a:r>
              <a:rPr lang="pl-PL" sz="1700" dirty="0" smtClean="0"/>
              <a:t>;</a:t>
            </a:r>
            <a:br>
              <a:rPr lang="pl-PL" sz="1700" dirty="0" smtClean="0"/>
            </a:br>
            <a:r>
              <a:rPr lang="pl-PL" sz="1700" dirty="0" smtClean="0"/>
              <a:t>2) </a:t>
            </a:r>
            <a:r>
              <a:rPr lang="pl-PL" sz="1700" b="1" dirty="0" smtClean="0"/>
              <a:t>środki pochodzące z budżetu Unii Europejskiej </a:t>
            </a:r>
            <a:r>
              <a:rPr lang="pl-PL" sz="1700" dirty="0" smtClean="0"/>
              <a:t>oraz niepodlegające zwrotowi środki z pomocy udzielanej przez państwa członkowskie Europejskiego Porozumienia o Wolnym Handlu (EFTA);</a:t>
            </a:r>
            <a:br>
              <a:rPr lang="pl-PL" sz="1700" dirty="0" smtClean="0"/>
            </a:br>
            <a:r>
              <a:rPr lang="pl-PL" sz="1700" dirty="0" smtClean="0"/>
              <a:t>3) środki pochodzące ze źródeł zagranicznych niepodlegające zwrotowi, inne niż wymienione w pkt 2;</a:t>
            </a:r>
            <a:br>
              <a:rPr lang="pl-PL" sz="1700" dirty="0" smtClean="0"/>
            </a:br>
            <a:r>
              <a:rPr lang="pl-PL" sz="1700" dirty="0" smtClean="0"/>
              <a:t>4) </a:t>
            </a:r>
            <a:r>
              <a:rPr lang="pl-PL" sz="1700" b="1" dirty="0" smtClean="0"/>
              <a:t>przychody budżetu państwa i budżetów jednostek samorządu terytorialnego </a:t>
            </a:r>
            <a:r>
              <a:rPr lang="pl-PL" sz="1700" dirty="0" smtClean="0"/>
              <a:t>oraz innych jednostek sektora finansów publicznych pochodzące: </a:t>
            </a:r>
          </a:p>
          <a:p>
            <a:pPr lvl="0"/>
            <a:r>
              <a:rPr lang="pl-PL" sz="1700" dirty="0" smtClean="0"/>
              <a:t>ze </a:t>
            </a:r>
            <a:r>
              <a:rPr lang="pl-PL" sz="1700" dirty="0"/>
              <a:t>sprzedaży papierów wartościowych,</a:t>
            </a:r>
          </a:p>
          <a:p>
            <a:pPr lvl="0"/>
            <a:r>
              <a:rPr lang="pl-PL" sz="1700" dirty="0"/>
              <a:t>z prywatyzacji majątku Skarbu Państwa oraz majątku jednostek samorządu terytorialnego,</a:t>
            </a:r>
          </a:p>
          <a:p>
            <a:pPr lvl="0"/>
            <a:r>
              <a:rPr lang="pl-PL" sz="1700" dirty="0"/>
              <a:t>ze spłat pożyczek i kredytów udzielonych ze środków publicznych,</a:t>
            </a:r>
          </a:p>
          <a:p>
            <a:pPr lvl="0"/>
            <a:r>
              <a:rPr lang="pl-PL" sz="1700" dirty="0"/>
              <a:t>z otrzymanych pożyczek i kredytów,</a:t>
            </a:r>
          </a:p>
          <a:p>
            <a:pPr lvl="0"/>
            <a:r>
              <a:rPr lang="pl-PL" sz="1700" dirty="0"/>
              <a:t>z innych operacji finansowych;</a:t>
            </a:r>
          </a:p>
          <a:p>
            <a:pPr marL="0" indent="0">
              <a:buNone/>
            </a:pPr>
            <a:r>
              <a:rPr lang="pl-PL" sz="1700" dirty="0"/>
              <a:t>5) </a:t>
            </a:r>
            <a:r>
              <a:rPr lang="pl-PL" sz="1700" b="1" dirty="0"/>
              <a:t>przychody jednostek sektora finansów publicznych </a:t>
            </a:r>
            <a:r>
              <a:rPr lang="pl-PL" sz="1700" dirty="0"/>
              <a:t>pochodzące z prowadzonej przez nie działalności oraz pochodzące z innych </a:t>
            </a:r>
            <a:r>
              <a:rPr lang="pl-PL" sz="1700" dirty="0" smtClean="0"/>
              <a:t>źródeł.</a:t>
            </a:r>
          </a:p>
          <a:p>
            <a:pPr marL="0" indent="0">
              <a:buNone/>
            </a:pPr>
            <a:r>
              <a:rPr lang="pl-PL" sz="1700" dirty="0" smtClean="0"/>
              <a:t>6) </a:t>
            </a:r>
            <a:r>
              <a:rPr lang="pl-PL" sz="1700" b="1" dirty="0" smtClean="0"/>
              <a:t>środki </a:t>
            </a:r>
            <a:r>
              <a:rPr lang="pl-PL" sz="1700" b="1" dirty="0"/>
              <a:t>przekazane z rachunków depozytowych Ministra Finansów i inne rachunki Ministra Finansów.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45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i="1" dirty="0"/>
              <a:t>Zasady obowiązujące podczas realizacji zamówień publicznych: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2800" b="1" dirty="0"/>
              <a:t>Zasada prymatu trybów </a:t>
            </a:r>
            <a:r>
              <a:rPr lang="pl-PL" sz="2800" b="1" dirty="0" smtClean="0"/>
              <a:t>przetargowych</a:t>
            </a:r>
          </a:p>
          <a:p>
            <a:pPr marL="0" indent="0" algn="ctr">
              <a:buNone/>
            </a:pPr>
            <a:endParaRPr lang="pl-PL" sz="1000" b="1" dirty="0"/>
          </a:p>
          <a:p>
            <a:r>
              <a:rPr lang="pl-PL" sz="2800" dirty="0"/>
              <a:t>p</a:t>
            </a:r>
            <a:r>
              <a:rPr lang="pl-PL" sz="2800" dirty="0" smtClean="0"/>
              <a:t>ierwszeństwo zawsze mają przetargi: nieograniczony i ograniczony;</a:t>
            </a:r>
          </a:p>
          <a:p>
            <a:r>
              <a:rPr lang="pl-PL" sz="2800" dirty="0"/>
              <a:t>s</a:t>
            </a:r>
            <a:r>
              <a:rPr lang="pl-PL" sz="2800" dirty="0" smtClean="0"/>
              <a:t>tosowanie innych trybów jedynie w ścisłych przypadkach wyliczonych w ustawie;</a:t>
            </a:r>
          </a:p>
          <a:p>
            <a:pPr marL="0" indent="0">
              <a:buNone/>
            </a:pPr>
            <a:endParaRPr lang="pl-PL" sz="1050" dirty="0"/>
          </a:p>
          <a:p>
            <a:pPr marL="0" indent="0" algn="ctr">
              <a:buNone/>
            </a:pPr>
            <a:r>
              <a:rPr lang="pl-PL" sz="2800" b="1" dirty="0"/>
              <a:t>Zasada </a:t>
            </a:r>
            <a:r>
              <a:rPr lang="pl-PL" sz="2800" b="1" dirty="0" smtClean="0"/>
              <a:t>pisemności</a:t>
            </a:r>
          </a:p>
          <a:p>
            <a:pPr marL="0" indent="0" algn="ctr">
              <a:buNone/>
            </a:pPr>
            <a:r>
              <a:rPr lang="pl-PL" sz="2800" dirty="0" smtClean="0"/>
              <a:t>Postępowanie prowadzimy pisemnie pod rygorem nieważności</a:t>
            </a:r>
          </a:p>
          <a:p>
            <a:pPr marL="0" indent="0" algn="ctr">
              <a:buNone/>
            </a:pPr>
            <a:r>
              <a:rPr lang="pl-PL" sz="2800" b="1" dirty="0"/>
              <a:t>Zasada prowadzenia postępowania w języku polskim</a:t>
            </a:r>
          </a:p>
          <a:p>
            <a:pPr marL="0" indent="0" algn="ctr">
              <a:buNone/>
            </a:pPr>
            <a:endParaRPr lang="pl-PL" sz="2800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78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pl-PL" sz="3600" i="1" dirty="0" smtClean="0"/>
              <a:t>Próg zamówień zgodnie z PZP: </a:t>
            </a:r>
            <a:endParaRPr lang="pl-PL" sz="3600" i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2800" b="1" dirty="0" smtClean="0">
                <a:hlinkClick r:id="rId2"/>
              </a:rPr>
              <a:t>30.000,00 EURO </a:t>
            </a:r>
            <a:endParaRPr lang="pl-PL" sz="2800" b="1" dirty="0">
              <a:hlinkClick r:id="rId2"/>
            </a:endParaRPr>
          </a:p>
          <a:p>
            <a:pPr marL="0" indent="0" algn="ctr">
              <a:buNone/>
            </a:pPr>
            <a:r>
              <a:rPr lang="pl-PL" dirty="0" smtClean="0"/>
              <a:t>Rozporządzenia </a:t>
            </a:r>
            <a:r>
              <a:rPr lang="pl-PL" dirty="0"/>
              <a:t>Prezesa Rady Ministrów z dnia 28 grudnia 2015 r. w sprawie średniego kursu złotego w stosunku do euro stanowiącego podstawę przeliczania wartości zamówień publicznych (Dz. U. poz. 2254)</a:t>
            </a:r>
          </a:p>
          <a:p>
            <a:pPr marL="0" indent="0" algn="ctr">
              <a:buNone/>
            </a:pPr>
            <a:r>
              <a:rPr lang="pl-PL" sz="6600" b="1" dirty="0" smtClean="0"/>
              <a:t>1 </a:t>
            </a:r>
            <a:r>
              <a:rPr lang="pl-PL" sz="6600" b="1" dirty="0"/>
              <a:t>euro = 4,1749 zł</a:t>
            </a:r>
            <a:endParaRPr lang="pl-PL" sz="66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17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416152"/>
            <a:ext cx="8229600" cy="1143000"/>
          </a:xfrm>
        </p:spPr>
        <p:txBody>
          <a:bodyPr/>
          <a:lstStyle/>
          <a:p>
            <a:r>
              <a:rPr lang="pl-PL" sz="3600" i="1" dirty="0" smtClean="0"/>
              <a:t>Progi </a:t>
            </a:r>
            <a:r>
              <a:rPr lang="pl-PL" sz="3600" i="1" dirty="0"/>
              <a:t>zamówień </a:t>
            </a:r>
            <a:r>
              <a:rPr lang="pl-PL" sz="3600" i="1" dirty="0" smtClean="0"/>
              <a:t>określone przez Wytyczne: 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000" dirty="0" smtClean="0"/>
          </a:p>
          <a:p>
            <a:r>
              <a:rPr lang="pl-PL" dirty="0" smtClean="0"/>
              <a:t>do </a:t>
            </a:r>
            <a:r>
              <a:rPr lang="pl-PL" dirty="0"/>
              <a:t>kwoty </a:t>
            </a:r>
            <a:r>
              <a:rPr lang="pl-PL" b="1" dirty="0"/>
              <a:t>19.999,00 </a:t>
            </a:r>
            <a:r>
              <a:rPr lang="pl-PL" dirty="0" smtClean="0"/>
              <a:t>zł;</a:t>
            </a:r>
          </a:p>
          <a:p>
            <a:r>
              <a:rPr lang="pl-PL" b="1" dirty="0"/>
              <a:t>od 20.000,00 do 50.000,00 </a:t>
            </a:r>
            <a:r>
              <a:rPr lang="pl-PL" dirty="0"/>
              <a:t>zł </a:t>
            </a:r>
            <a:r>
              <a:rPr lang="pl-PL" dirty="0" smtClean="0"/>
              <a:t>włącznie;</a:t>
            </a:r>
          </a:p>
          <a:p>
            <a:r>
              <a:rPr lang="pl-PL" dirty="0"/>
              <a:t>od </a:t>
            </a:r>
            <a:r>
              <a:rPr lang="pl-PL" b="1" dirty="0"/>
              <a:t>50.001,00 zł do 125.246,00 </a:t>
            </a:r>
            <a:r>
              <a:rPr lang="pl-PL" dirty="0" smtClean="0"/>
              <a:t>zł włącznie  </a:t>
            </a:r>
            <a:r>
              <a:rPr lang="pl-PL" dirty="0"/>
              <a:t>(30.000,00 euro</a:t>
            </a:r>
            <a:r>
              <a:rPr lang="pl-PL" dirty="0" smtClean="0"/>
              <a:t>);</a:t>
            </a:r>
          </a:p>
          <a:p>
            <a:r>
              <a:rPr lang="pl-PL" dirty="0"/>
              <a:t>o</a:t>
            </a:r>
            <a:r>
              <a:rPr lang="pl-PL" dirty="0" smtClean="0"/>
              <a:t>d </a:t>
            </a:r>
            <a:r>
              <a:rPr lang="pl-PL" b="1" dirty="0"/>
              <a:t>125.247,00 zł </a:t>
            </a:r>
            <a:r>
              <a:rPr lang="pl-PL" dirty="0"/>
              <a:t>(30.000,00 euro włącznie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powyżej</a:t>
            </a:r>
            <a:r>
              <a:rPr lang="pl-PL" dirty="0" smtClean="0"/>
              <a:t>);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78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i="1" dirty="0"/>
              <a:t>Szacowanie wartości zamówienia: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2800" dirty="0" smtClean="0"/>
              <a:t>art. 32 ust.1 ustawy </a:t>
            </a:r>
            <a:r>
              <a:rPr lang="pl-PL" sz="2800" dirty="0" err="1" smtClean="0"/>
              <a:t>Pzp</a:t>
            </a:r>
            <a:endParaRPr lang="pl-PL" sz="2800" dirty="0" smtClean="0"/>
          </a:p>
          <a:p>
            <a:pPr marL="0" indent="0" algn="ctr">
              <a:buNone/>
            </a:pPr>
            <a:endParaRPr lang="pl-PL" sz="2800" dirty="0" smtClean="0"/>
          </a:p>
          <a:p>
            <a:pPr marL="0" indent="0" algn="ctr">
              <a:buNone/>
            </a:pPr>
            <a:r>
              <a:rPr lang="pl-PL" sz="2800" dirty="0" smtClean="0"/>
              <a:t>Podstawą ustalenia wartości zamówienia jest całkowite szacunkowe</a:t>
            </a:r>
            <a:r>
              <a:rPr lang="pl-PL" sz="2800" b="1" dirty="0" smtClean="0"/>
              <a:t> wynagrodzenie wykonawcy, bez podatku od towarów i usług</a:t>
            </a:r>
            <a:r>
              <a:rPr lang="pl-PL" sz="2800" dirty="0" smtClean="0"/>
              <a:t>, ustalone przez zamawiającego z </a:t>
            </a:r>
            <a:r>
              <a:rPr lang="pl-PL" sz="2800" b="1" u="sng" smtClean="0">
                <a:solidFill>
                  <a:srgbClr val="FF0000"/>
                </a:solidFill>
              </a:rPr>
              <a:t>należytą starannością.</a:t>
            </a:r>
            <a:endParaRPr lang="pl-PL" sz="2800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6511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i="1" dirty="0" smtClean="0"/>
              <a:t>Szacowanie wartości zamówienia:</a:t>
            </a:r>
            <a:endParaRPr lang="pl-PL" sz="3600" i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Kryteria </a:t>
            </a:r>
            <a:r>
              <a:rPr lang="pl-PL" b="1" dirty="0"/>
              <a:t>agregacji zamówień</a:t>
            </a:r>
            <a:r>
              <a:rPr lang="pl-PL" b="1" dirty="0" smtClean="0"/>
              <a:t>:</a:t>
            </a:r>
          </a:p>
          <a:p>
            <a:pPr marL="0" indent="0">
              <a:buNone/>
            </a:pPr>
            <a:endParaRPr lang="pl-PL" sz="1000" dirty="0"/>
          </a:p>
          <a:p>
            <a:pPr lvl="0"/>
            <a:r>
              <a:rPr lang="pl-PL" dirty="0"/>
              <a:t>tożsamość </a:t>
            </a:r>
            <a:r>
              <a:rPr lang="pl-PL" b="1" dirty="0"/>
              <a:t>podmiotowa </a:t>
            </a:r>
            <a:r>
              <a:rPr lang="pl-PL" dirty="0"/>
              <a:t>(wykonawca</a:t>
            </a:r>
            <a:r>
              <a:rPr lang="pl-PL" dirty="0" smtClean="0"/>
              <a:t>);</a:t>
            </a:r>
            <a:endParaRPr lang="pl-PL" dirty="0"/>
          </a:p>
          <a:p>
            <a:pPr lvl="0"/>
            <a:r>
              <a:rPr lang="pl-PL" dirty="0"/>
              <a:t>tożsamość </a:t>
            </a:r>
            <a:r>
              <a:rPr lang="pl-PL" b="1" dirty="0"/>
              <a:t>przedmiotowa</a:t>
            </a:r>
            <a:r>
              <a:rPr lang="pl-PL" dirty="0"/>
              <a:t> (rodzaj lub funkcjonalność lub przeznaczenie zamówienia</a:t>
            </a:r>
            <a:r>
              <a:rPr lang="pl-PL" dirty="0" smtClean="0"/>
              <a:t>);</a:t>
            </a:r>
            <a:endParaRPr lang="pl-PL" dirty="0"/>
          </a:p>
          <a:p>
            <a:pPr lvl="0"/>
            <a:r>
              <a:rPr lang="pl-PL" dirty="0"/>
              <a:t>tożsamość </a:t>
            </a:r>
            <a:r>
              <a:rPr lang="pl-PL" b="1" dirty="0" smtClean="0"/>
              <a:t>czasowa</a:t>
            </a:r>
            <a:r>
              <a:rPr lang="pl-PL" dirty="0" smtClean="0"/>
              <a:t> </a:t>
            </a:r>
            <a:r>
              <a:rPr lang="pl-PL" dirty="0"/>
              <a:t>(okres realizacji zamówienia</a:t>
            </a:r>
            <a:r>
              <a:rPr lang="pl-PL" dirty="0" smtClean="0"/>
              <a:t>);</a:t>
            </a:r>
            <a:endParaRPr lang="pl-PL" dirty="0"/>
          </a:p>
          <a:p>
            <a:pPr marL="0" indent="0">
              <a:buNone/>
            </a:pPr>
            <a:endParaRPr lang="pl-PL" b="1" u="sng" dirty="0"/>
          </a:p>
        </p:txBody>
      </p:sp>
    </p:spTree>
    <p:extLst>
      <p:ext uri="{BB962C8B-B14F-4D97-AF65-F5344CB8AC3E}">
        <p14:creationId xmlns:p14="http://schemas.microsoft.com/office/powerpoint/2010/main" val="20246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i="1" dirty="0"/>
              <a:t>Szacowanie wartości zamówienia: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Szacowania wartości zamówienia dokonujemy w okresie:</a:t>
            </a:r>
          </a:p>
          <a:p>
            <a:r>
              <a:rPr lang="pl-PL" dirty="0" smtClean="0"/>
              <a:t>maks. </a:t>
            </a:r>
            <a:r>
              <a:rPr lang="pl-PL" b="1" dirty="0" smtClean="0"/>
              <a:t>3 miesięcy </a:t>
            </a:r>
            <a:r>
              <a:rPr lang="pl-PL" dirty="0" smtClean="0"/>
              <a:t>poprzedzających ogłoszenie o zamówieniu – w przypadku </a:t>
            </a:r>
            <a:r>
              <a:rPr lang="pl-PL" b="1" dirty="0" smtClean="0"/>
              <a:t>usług i dostaw</a:t>
            </a:r>
            <a:r>
              <a:rPr lang="pl-PL" dirty="0" smtClean="0"/>
              <a:t>;</a:t>
            </a:r>
          </a:p>
          <a:p>
            <a:r>
              <a:rPr lang="pl-PL" dirty="0" smtClean="0"/>
              <a:t>maks. </a:t>
            </a:r>
            <a:r>
              <a:rPr lang="pl-PL" b="1" dirty="0" smtClean="0"/>
              <a:t>6 miesięcy  </a:t>
            </a:r>
            <a:r>
              <a:rPr lang="pl-PL" dirty="0"/>
              <a:t>poprzedzających ogłoszenie o zamówieniu – w przypadku </a:t>
            </a:r>
            <a:r>
              <a:rPr lang="pl-PL" b="1" dirty="0" smtClean="0"/>
              <a:t>robót budowlanych</a:t>
            </a:r>
            <a:r>
              <a:rPr lang="pl-PL" dirty="0" smtClean="0"/>
              <a:t>;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6041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i="1" dirty="0"/>
              <a:t>Szacowanie wartości zamówienia: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pl-PL" dirty="0" smtClean="0"/>
              <a:t>Jeżeli po ustaleniu wartości zamówienia nastąpiła </a:t>
            </a:r>
            <a:r>
              <a:rPr lang="pl-PL" b="1" dirty="0" smtClean="0"/>
              <a:t>zmiana okoliczności </a:t>
            </a:r>
            <a:r>
              <a:rPr lang="pl-PL" dirty="0" smtClean="0"/>
              <a:t>mających wpływ na dokonane ustalenie, zamawiający przed dniem wszczęcia postępowania dokonuje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b="1" dirty="0" smtClean="0"/>
              <a:t>zmiany wartości zamówienia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5765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i="1" dirty="0"/>
              <a:t>Szacowanie wartości zamówienia: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u="sng" dirty="0" smtClean="0"/>
              <a:t>NIEDOZWOLONY</a:t>
            </a:r>
            <a:r>
              <a:rPr lang="pl-PL" dirty="0" smtClean="0"/>
              <a:t> </a:t>
            </a:r>
          </a:p>
          <a:p>
            <a:pPr marL="0" indent="0" algn="ctr">
              <a:buNone/>
            </a:pPr>
            <a:r>
              <a:rPr lang="pl-PL" dirty="0" smtClean="0"/>
              <a:t>JEST PODZIAŁ ZAMÓWIENIA NA CZĘŚCI </a:t>
            </a:r>
          </a:p>
          <a:p>
            <a:pPr marL="0" indent="0" algn="ctr">
              <a:buNone/>
            </a:pPr>
            <a:r>
              <a:rPr lang="pl-PL" dirty="0" smtClean="0"/>
              <a:t>(„SZTUCZNE” ZANIŻANIE WARTOŚCI ZAMÓWIENIA) W CELU OMINIĘCIA KONIECZNOŚCI STOSOWANIA PRZEPISÓW </a:t>
            </a:r>
          </a:p>
          <a:p>
            <a:pPr marL="0" indent="0" algn="ctr">
              <a:buNone/>
            </a:pPr>
            <a:r>
              <a:rPr lang="pl-PL" dirty="0" smtClean="0"/>
              <a:t>USTAWY PZP / WYTYCZNYCH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96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i="1" dirty="0"/>
              <a:t>Szacowanie wartości zamówienia: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55576" y="16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art. 5b ustawy </a:t>
            </a:r>
            <a:r>
              <a:rPr lang="pl-PL" dirty="0" err="1" smtClean="0"/>
              <a:t>Pzp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Zamawiający </a:t>
            </a:r>
            <a:r>
              <a:rPr lang="pl-PL" b="1" dirty="0" smtClean="0"/>
              <a:t>nie może </a:t>
            </a:r>
            <a:r>
              <a:rPr lang="pl-PL" dirty="0" smtClean="0"/>
              <a:t>w celu uniknięcia stosowania przepisów ustawy: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ł</a:t>
            </a:r>
            <a:r>
              <a:rPr lang="pl-PL" dirty="0" smtClean="0"/>
              <a:t>ączyć zamówień, które odrębnie udzielane wymagają zastosowania różnych przepisów ustawy;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d</a:t>
            </a:r>
            <a:r>
              <a:rPr lang="pl-PL" dirty="0" smtClean="0"/>
              <a:t>zielić zamówienia na odrębne zamówienia, </a:t>
            </a:r>
            <a:br>
              <a:rPr lang="pl-PL" dirty="0" smtClean="0"/>
            </a:br>
            <a:r>
              <a:rPr lang="pl-PL" dirty="0" smtClean="0"/>
              <a:t>w celu uniknięcia łącznego szacowania ich wartości.</a:t>
            </a:r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0675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i="1" dirty="0"/>
              <a:t>Szacowanie wartości zamówienia: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u="sng" dirty="0" smtClean="0"/>
              <a:t>NIEDOZWOLONE</a:t>
            </a:r>
            <a:r>
              <a:rPr lang="pl-PL" dirty="0" smtClean="0"/>
              <a:t> </a:t>
            </a:r>
            <a:r>
              <a:rPr lang="pl-PL" dirty="0"/>
              <a:t>JEST </a:t>
            </a:r>
            <a:r>
              <a:rPr lang="pl-PL" b="1" dirty="0" smtClean="0"/>
              <a:t>ŁĄCZENIE RODZAJOWE ZAMÓWIEŃ </a:t>
            </a:r>
          </a:p>
          <a:p>
            <a:pPr marL="0" indent="0" algn="ctr">
              <a:buNone/>
            </a:pPr>
            <a:r>
              <a:rPr lang="pl-PL" dirty="0" smtClean="0"/>
              <a:t>(NP. USŁUG Z ROBOTAMI BUDOWALNYMI)</a:t>
            </a:r>
          </a:p>
          <a:p>
            <a:pPr marL="0" indent="0" algn="ctr">
              <a:buNone/>
            </a:pPr>
            <a:r>
              <a:rPr lang="pl-PL" b="1" dirty="0" smtClean="0"/>
              <a:t>W </a:t>
            </a:r>
            <a:r>
              <a:rPr lang="pl-PL" b="1" dirty="0"/>
              <a:t>CELU OMINIĘCIA KONIECZNOŚCI STOSOWANIA PRZEPISÓW </a:t>
            </a:r>
          </a:p>
          <a:p>
            <a:pPr marL="0" indent="0" algn="ctr">
              <a:buNone/>
            </a:pPr>
            <a:r>
              <a:rPr lang="pl-PL" dirty="0"/>
              <a:t>USTAWY PZP / </a:t>
            </a:r>
            <a:r>
              <a:rPr lang="pl-PL" dirty="0" smtClean="0"/>
              <a:t>WYTYCZNYCH WŁAŚCIWYCH DLA DANEGO RODZAJU ZAMÓWIENIA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24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/>
              <a:t>Środki publiczne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2400" b="1" dirty="0"/>
              <a:t>Klasyfikacja przyjęta w art. 5 ust. 1 dzieli środki publiczne na trzy podstawowe kategorie</a:t>
            </a:r>
            <a:r>
              <a:rPr lang="pl-PL" sz="2400" b="1" dirty="0" smtClean="0"/>
              <a:t>:</a:t>
            </a:r>
          </a:p>
          <a:p>
            <a:pPr marL="0" indent="0" algn="ctr">
              <a:buNone/>
            </a:pPr>
            <a:endParaRPr lang="pl-PL" sz="2400" b="1" dirty="0"/>
          </a:p>
          <a:p>
            <a:pPr lvl="0"/>
            <a:r>
              <a:rPr lang="pl-PL" sz="2000" b="1" dirty="0"/>
              <a:t>dochody publiczne </a:t>
            </a:r>
            <a:r>
              <a:rPr lang="pl-PL" sz="2000" dirty="0"/>
              <a:t>(mają one charakter podstawowy, poza tym są one bezzwrotne i stanowią zasilenie finansowe władz publicznych</a:t>
            </a:r>
            <a:r>
              <a:rPr lang="pl-PL" sz="2000" dirty="0" smtClean="0"/>
              <a:t>);</a:t>
            </a:r>
          </a:p>
          <a:p>
            <a:pPr marL="0" lvl="0" indent="0">
              <a:buNone/>
            </a:pPr>
            <a:endParaRPr lang="pl-PL" sz="2000" dirty="0"/>
          </a:p>
          <a:p>
            <a:pPr lvl="0"/>
            <a:r>
              <a:rPr lang="pl-PL" sz="2000" b="1" dirty="0"/>
              <a:t>przychody publiczne </a:t>
            </a:r>
            <a:r>
              <a:rPr lang="pl-PL" sz="2000" dirty="0"/>
              <a:t>(mają charakter uzupełniający i najczęściej są one zwrotne</a:t>
            </a:r>
            <a:r>
              <a:rPr lang="pl-PL" sz="2000" dirty="0" smtClean="0"/>
              <a:t>);</a:t>
            </a:r>
          </a:p>
          <a:p>
            <a:pPr marL="0" lvl="0" indent="0">
              <a:buNone/>
            </a:pPr>
            <a:endParaRPr lang="pl-PL" sz="2000" dirty="0"/>
          </a:p>
          <a:p>
            <a:pPr lvl="0"/>
            <a:r>
              <a:rPr lang="pl-PL" sz="2000" b="1" dirty="0"/>
              <a:t>środki pochodzące z budżetu UE </a:t>
            </a:r>
            <a:r>
              <a:rPr lang="pl-PL" sz="2000" dirty="0"/>
              <a:t>i inne bezzwrotne środki ze źródeł </a:t>
            </a:r>
            <a:r>
              <a:rPr lang="pl-PL" sz="2000" dirty="0" smtClean="0"/>
              <a:t>zagranicznych;</a:t>
            </a:r>
            <a:endParaRPr lang="pl-PL" sz="20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86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pl-PL" sz="3600" i="1" dirty="0" smtClean="0"/>
              <a:t>Procedury udzielania zamówień w projektach</a:t>
            </a:r>
            <a:endParaRPr lang="pl-PL" sz="3600" i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Zamówienia do kwoty </a:t>
            </a:r>
            <a:r>
              <a:rPr lang="pl-PL" b="1" dirty="0" smtClean="0"/>
              <a:t>19.999,00 </a:t>
            </a:r>
            <a:r>
              <a:rPr lang="pl-PL" dirty="0" smtClean="0"/>
              <a:t>zł</a:t>
            </a:r>
          </a:p>
          <a:p>
            <a:r>
              <a:rPr lang="pl-PL" sz="2800" b="1" dirty="0"/>
              <a:t>r</a:t>
            </a:r>
            <a:r>
              <a:rPr lang="pl-PL" sz="2800" b="1" dirty="0" smtClean="0"/>
              <a:t>egulacje </a:t>
            </a:r>
            <a:r>
              <a:rPr lang="pl-PL" sz="2800" b="1" dirty="0"/>
              <a:t>wewnętrzne </a:t>
            </a:r>
            <a:r>
              <a:rPr lang="pl-PL" sz="2800" dirty="0"/>
              <a:t>udzielania </a:t>
            </a:r>
          </a:p>
          <a:p>
            <a:pPr marL="0" indent="0">
              <a:buNone/>
            </a:pPr>
            <a:r>
              <a:rPr lang="pl-PL" sz="2800" dirty="0"/>
              <a:t> </a:t>
            </a:r>
            <a:r>
              <a:rPr lang="pl-PL" sz="2800" dirty="0" smtClean="0"/>
              <a:t>   zamówień publicznych (o ile istnieją), </a:t>
            </a:r>
            <a:endParaRPr lang="pl-PL" sz="2800" dirty="0"/>
          </a:p>
          <a:p>
            <a:r>
              <a:rPr lang="pl-PL" sz="2800" dirty="0" smtClean="0"/>
              <a:t>ponoszenie </a:t>
            </a:r>
            <a:r>
              <a:rPr lang="pl-PL" sz="2800" dirty="0"/>
              <a:t>wydatku musi nastąpić w sposób: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2800" dirty="0" smtClean="0"/>
              <a:t> </a:t>
            </a:r>
            <a:r>
              <a:rPr lang="pl-PL" sz="2800" b="1" dirty="0" smtClean="0"/>
              <a:t>przejrzysty</a:t>
            </a:r>
            <a:r>
              <a:rPr lang="pl-PL" sz="2800" dirty="0" smtClean="0"/>
              <a:t>,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2800" dirty="0"/>
              <a:t> </a:t>
            </a:r>
            <a:r>
              <a:rPr lang="pl-PL" sz="2800" b="1" dirty="0" smtClean="0"/>
              <a:t>racjonalny,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2800" b="1" dirty="0"/>
              <a:t> </a:t>
            </a:r>
            <a:r>
              <a:rPr lang="pl-PL" sz="2800" b="1" dirty="0" smtClean="0"/>
              <a:t>efektywny </a:t>
            </a:r>
            <a:r>
              <a:rPr lang="pl-PL" sz="2800" dirty="0"/>
              <a:t>tj. z zachowaniem zasad uzyskiwania najlepszych efektów z danych nakładów.</a:t>
            </a:r>
          </a:p>
        </p:txBody>
      </p:sp>
    </p:spTree>
    <p:extLst>
      <p:ext uri="{BB962C8B-B14F-4D97-AF65-F5344CB8AC3E}">
        <p14:creationId xmlns:p14="http://schemas.microsoft.com/office/powerpoint/2010/main" val="1305417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7524" y="332656"/>
            <a:ext cx="8568952" cy="1143000"/>
          </a:xfrm>
        </p:spPr>
        <p:txBody>
          <a:bodyPr/>
          <a:lstStyle/>
          <a:p>
            <a:r>
              <a:rPr lang="pl-PL" sz="3600" i="1" dirty="0"/>
              <a:t>Procedury udzielania zamówień w projektach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2800" dirty="0"/>
              <a:t>z</a:t>
            </a:r>
            <a:r>
              <a:rPr lang="pl-PL" sz="2800" dirty="0" smtClean="0"/>
              <a:t>amówienia </a:t>
            </a:r>
            <a:r>
              <a:rPr lang="pl-PL" sz="2800" b="1" dirty="0" smtClean="0"/>
              <a:t>od </a:t>
            </a:r>
            <a:r>
              <a:rPr lang="pl-PL" sz="2800" b="1" dirty="0"/>
              <a:t>20.000,00 do 50.000,00 zł</a:t>
            </a:r>
            <a:r>
              <a:rPr lang="pl-PL" sz="2800" dirty="0"/>
              <a:t> (włącznie</a:t>
            </a:r>
            <a:r>
              <a:rPr lang="pl-PL" sz="2800" dirty="0" smtClean="0"/>
              <a:t>)</a:t>
            </a:r>
          </a:p>
          <a:p>
            <a:pPr marL="0" indent="0" algn="ctr">
              <a:buNone/>
            </a:pPr>
            <a:endParaRPr lang="pl-PL" sz="1000" dirty="0" smtClean="0"/>
          </a:p>
          <a:p>
            <a:r>
              <a:rPr lang="pl-PL" sz="2800" b="1" dirty="0"/>
              <a:t>r</a:t>
            </a:r>
            <a:r>
              <a:rPr lang="pl-PL" sz="2800" b="1" dirty="0" smtClean="0"/>
              <a:t>egulacje </a:t>
            </a:r>
            <a:r>
              <a:rPr lang="pl-PL" sz="2800" b="1" dirty="0"/>
              <a:t>wewnętrzne </a:t>
            </a:r>
            <a:r>
              <a:rPr lang="pl-PL" sz="2800" dirty="0"/>
              <a:t>udzielania </a:t>
            </a:r>
          </a:p>
          <a:p>
            <a:pPr marL="0" indent="0">
              <a:buNone/>
            </a:pPr>
            <a:r>
              <a:rPr lang="pl-PL" sz="2800" dirty="0" smtClean="0"/>
              <a:t>     zamówień publicznych (o ile takie istnieją),</a:t>
            </a:r>
            <a:endParaRPr lang="pl-PL" sz="2800" dirty="0"/>
          </a:p>
          <a:p>
            <a:pPr marL="0" indent="0">
              <a:buNone/>
            </a:pPr>
            <a:endParaRPr lang="pl-PL" sz="800" dirty="0"/>
          </a:p>
          <a:p>
            <a:r>
              <a:rPr lang="pl-PL" sz="2800" b="1" dirty="0"/>
              <a:t>p</a:t>
            </a:r>
            <a:r>
              <a:rPr lang="pl-PL" sz="2800" b="1" dirty="0" smtClean="0"/>
              <a:t>odrozdział </a:t>
            </a:r>
            <a:r>
              <a:rPr lang="pl-PL" sz="2800" b="1" dirty="0"/>
              <a:t>6.5.1 </a:t>
            </a:r>
            <a:r>
              <a:rPr lang="pl-PL" sz="2800" i="1" dirty="0"/>
              <a:t>Wytycznych w zakresie kwalifikowalności wydatków w ramach Europejskiego Funduszu Rozwoju Regionalnego, Europejskiego Funduszu Społecznego oraz Funduszu Spójności na lata 2014 – 2020 </a:t>
            </a:r>
            <a:endParaRPr lang="pl-PL" sz="2800" dirty="0"/>
          </a:p>
          <a:p>
            <a:pPr marL="0" indent="0" algn="ctr">
              <a:buNone/>
            </a:pPr>
            <a:r>
              <a:rPr lang="pl-PL" sz="2800" dirty="0" smtClean="0"/>
              <a:t>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783229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/>
          <a:lstStyle/>
          <a:p>
            <a:r>
              <a:rPr lang="pl-PL" sz="3600" i="1" dirty="0"/>
              <a:t>Procedury udzielania zamówień w projektach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/>
              <a:t>TRYB UPROSZCZONY</a:t>
            </a:r>
            <a:endParaRPr lang="pl-PL" dirty="0"/>
          </a:p>
          <a:p>
            <a:pPr marL="0" indent="0" algn="just">
              <a:buNone/>
            </a:pPr>
            <a:r>
              <a:rPr lang="pl-PL" sz="2800" dirty="0"/>
              <a:t>D</a:t>
            </a:r>
            <a:r>
              <a:rPr lang="pl-PL" sz="2800" dirty="0" smtClean="0"/>
              <a:t>o </a:t>
            </a:r>
            <a:r>
              <a:rPr lang="pl-PL" sz="2800" dirty="0"/>
              <a:t>udokumentowania, że zamówienie zostało wykonane po </a:t>
            </a:r>
            <a:r>
              <a:rPr lang="pl-PL" sz="2800" b="1" dirty="0"/>
              <a:t>cenie nie wyższej niż cena rynkowa</a:t>
            </a:r>
            <a:r>
              <a:rPr lang="pl-PL" sz="2800" dirty="0"/>
              <a:t>, niezbędne jest</a:t>
            </a:r>
            <a:r>
              <a:rPr lang="pl-PL" dirty="0"/>
              <a:t>:</a:t>
            </a:r>
          </a:p>
          <a:p>
            <a:pPr lvl="0" algn="just"/>
            <a:r>
              <a:rPr lang="pl-PL" sz="2800" dirty="0"/>
              <a:t>przedstawienie co najmniej wydruku </a:t>
            </a:r>
            <a:r>
              <a:rPr lang="pl-PL" sz="2800" b="1" dirty="0"/>
              <a:t>zapytania </a:t>
            </a:r>
            <a:r>
              <a:rPr lang="pl-PL" sz="2800" b="1" dirty="0" smtClean="0"/>
              <a:t>ofertowego zamieszczonego na </a:t>
            </a:r>
            <a:r>
              <a:rPr lang="pl-PL" sz="2800" b="1" dirty="0"/>
              <a:t>stronie internetowej Beneficjenta </a:t>
            </a:r>
            <a:r>
              <a:rPr lang="pl-PL" sz="2800" dirty="0"/>
              <a:t>wraz z otrzymanymi ofertami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4071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/>
          <a:lstStyle/>
          <a:p>
            <a:r>
              <a:rPr lang="pl-PL" sz="3600" i="1" dirty="0"/>
              <a:t>Procedury udzielania zamówień w projektach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u="sng" dirty="0" smtClean="0"/>
              <a:t> LUB</a:t>
            </a:r>
          </a:p>
          <a:p>
            <a:pPr marL="0" indent="0" algn="ctr">
              <a:buNone/>
            </a:pPr>
            <a:endParaRPr lang="pl-PL" b="1" u="sng" dirty="0" smtClean="0"/>
          </a:p>
          <a:p>
            <a:pPr algn="just"/>
            <a:r>
              <a:rPr lang="pl-PL" sz="2800" dirty="0" smtClean="0"/>
              <a:t>potwierdzenie wysłania zapytania ofertowego  do co </a:t>
            </a:r>
            <a:r>
              <a:rPr lang="pl-PL" sz="2800" b="1" dirty="0" smtClean="0"/>
              <a:t>najmniej trzech potencjalnych wykonawców </a:t>
            </a:r>
            <a:br>
              <a:rPr lang="pl-PL" sz="2800" b="1" dirty="0" smtClean="0"/>
            </a:br>
            <a:r>
              <a:rPr lang="pl-PL" sz="2800" dirty="0" smtClean="0"/>
              <a:t>(o ile na rynku istnieje co najmniej trzech potencjalnych wykonawców danego zamówienia) wraz z otrzymanymi ofertami</a:t>
            </a:r>
          </a:p>
          <a:p>
            <a:pPr marL="0" indent="0" algn="ctr">
              <a:buNone/>
            </a:pPr>
            <a:endParaRPr lang="pl-PL" b="1" u="sng" dirty="0"/>
          </a:p>
        </p:txBody>
      </p:sp>
    </p:spTree>
    <p:extLst>
      <p:ext uri="{BB962C8B-B14F-4D97-AF65-F5344CB8AC3E}">
        <p14:creationId xmlns:p14="http://schemas.microsoft.com/office/powerpoint/2010/main" val="3149281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/>
          <a:lstStyle/>
          <a:p>
            <a:r>
              <a:rPr lang="pl-PL" sz="3600" i="1" dirty="0"/>
              <a:t>Procedury udzielania zamówień w projektach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u="sng" dirty="0"/>
              <a:t> </a:t>
            </a:r>
            <a:r>
              <a:rPr lang="pl-PL" b="1" u="sng" dirty="0" smtClean="0"/>
              <a:t>LUB</a:t>
            </a:r>
          </a:p>
          <a:p>
            <a:pPr marL="0" indent="0" algn="ctr">
              <a:buNone/>
            </a:pPr>
            <a:endParaRPr lang="pl-PL" sz="900" b="1" u="sng" dirty="0"/>
          </a:p>
          <a:p>
            <a:pPr marL="0" indent="0">
              <a:buNone/>
            </a:pPr>
            <a:r>
              <a:rPr lang="pl-PL" sz="2800" b="1" dirty="0"/>
              <a:t>tylko, gdy w wyniku upublicznienia zapytania ofertowego lub skierowania zapytania do potencjalnych wykonawców nie otrzymano ofert ):</a:t>
            </a:r>
          </a:p>
          <a:p>
            <a:pPr lvl="0"/>
            <a:r>
              <a:rPr lang="pl-PL" sz="2800" dirty="0"/>
              <a:t>przedstawienie wydruków stron internetowych zawierających:</a:t>
            </a:r>
          </a:p>
          <a:p>
            <a:r>
              <a:rPr lang="pl-PL" sz="2800" dirty="0"/>
              <a:t>opis towaru/usługi i cenę;</a:t>
            </a:r>
          </a:p>
          <a:p>
            <a:pPr lvl="0"/>
            <a:r>
              <a:rPr lang="pl-PL" sz="2800" dirty="0"/>
              <a:t>wydruki maili (lub inny dokument) z informacją na temat ceny za towar /usługę;</a:t>
            </a:r>
          </a:p>
          <a:p>
            <a:pPr marL="0" indent="0" algn="ctr">
              <a:buNone/>
            </a:pPr>
            <a:endParaRPr lang="pl-PL" b="1" u="sng" dirty="0"/>
          </a:p>
        </p:txBody>
      </p:sp>
    </p:spTree>
    <p:extLst>
      <p:ext uri="{BB962C8B-B14F-4D97-AF65-F5344CB8AC3E}">
        <p14:creationId xmlns:p14="http://schemas.microsoft.com/office/powerpoint/2010/main" val="1589908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/>
          <a:lstStyle/>
          <a:p>
            <a:r>
              <a:rPr lang="pl-PL" sz="3600" i="1" dirty="0"/>
              <a:t>Procedury udzielania zamówień w projektach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u="sng" dirty="0" smtClean="0"/>
              <a:t>WAŻNE</a:t>
            </a:r>
            <a:endParaRPr lang="pl-PL" dirty="0" smtClean="0"/>
          </a:p>
          <a:p>
            <a:pPr marL="0" indent="0" algn="just">
              <a:buNone/>
            </a:pPr>
            <a:r>
              <a:rPr lang="pl-PL" sz="2800" dirty="0" smtClean="0"/>
              <a:t>w </a:t>
            </a:r>
            <a:r>
              <a:rPr lang="pl-PL" sz="2800" dirty="0"/>
              <a:t>przypadku zamówień o wartości do 50.000,00 zł netto zawarcie pisemnej umowy nie jest </a:t>
            </a:r>
            <a:r>
              <a:rPr lang="pl-PL" sz="2800" dirty="0" smtClean="0"/>
              <a:t>wymagane. </a:t>
            </a:r>
            <a:r>
              <a:rPr lang="pl-PL" sz="2800" dirty="0"/>
              <a:t>W</a:t>
            </a:r>
            <a:r>
              <a:rPr lang="pl-PL" sz="2800" dirty="0" smtClean="0"/>
              <a:t>ystarczające </a:t>
            </a:r>
            <a:r>
              <a:rPr lang="pl-PL" sz="2800" dirty="0"/>
              <a:t>są:</a:t>
            </a:r>
          </a:p>
          <a:p>
            <a:pPr lvl="0" algn="just"/>
            <a:r>
              <a:rPr lang="pl-PL" sz="2800" dirty="0"/>
              <a:t>potwierdzenie poniesienia wydatku w oparciu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o </a:t>
            </a:r>
            <a:r>
              <a:rPr lang="pl-PL" sz="2800" dirty="0"/>
              <a:t>fakturę, rachunek</a:t>
            </a:r>
          </a:p>
          <a:p>
            <a:pPr lvl="0" algn="just"/>
            <a:r>
              <a:rPr lang="pl-PL" sz="2800" dirty="0"/>
              <a:t>potwierdzenie poniesienia wydatku w oparciu o inny dokument księgowy o równoważnej (w stosunku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do </a:t>
            </a:r>
            <a:r>
              <a:rPr lang="pl-PL" sz="2800" dirty="0"/>
              <a:t>faktury i rachunku) wartości dowodowej.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0899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/>
          <a:lstStyle/>
          <a:p>
            <a:r>
              <a:rPr lang="pl-PL" sz="3600" i="1" dirty="0"/>
              <a:t>Procedury udzielania zamówień w projektach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z</a:t>
            </a:r>
            <a:r>
              <a:rPr lang="pl-PL" dirty="0" smtClean="0"/>
              <a:t>amówienia</a:t>
            </a:r>
            <a:r>
              <a:rPr lang="pl-PL" b="1" dirty="0" smtClean="0"/>
              <a:t> od </a:t>
            </a:r>
            <a:r>
              <a:rPr lang="pl-PL" b="1" dirty="0"/>
              <a:t>50.001,00 zł do 125.246,00 </a:t>
            </a:r>
            <a:r>
              <a:rPr lang="pl-PL" b="1" dirty="0" smtClean="0"/>
              <a:t>zł</a:t>
            </a:r>
            <a:r>
              <a:rPr lang="pl-PL" dirty="0"/>
              <a:t> </a:t>
            </a:r>
            <a:r>
              <a:rPr lang="pl-PL" dirty="0" smtClean="0"/>
              <a:t>(30.000,00 </a:t>
            </a:r>
            <a:r>
              <a:rPr lang="pl-PL" dirty="0"/>
              <a:t>euro</a:t>
            </a:r>
            <a:r>
              <a:rPr lang="pl-PL" dirty="0" smtClean="0"/>
              <a:t>):</a:t>
            </a:r>
          </a:p>
          <a:p>
            <a:pPr marL="0" indent="0">
              <a:buNone/>
            </a:pPr>
            <a:endParaRPr lang="pl-PL" sz="1000" dirty="0" smtClean="0"/>
          </a:p>
          <a:p>
            <a:pPr marL="0" indent="0" algn="ctr">
              <a:buNone/>
            </a:pPr>
            <a:r>
              <a:rPr lang="pl-PL" b="1" u="sng" dirty="0" smtClean="0"/>
              <a:t>Zasada konkurencyjności dla wszystkich Beneficjentów </a:t>
            </a:r>
          </a:p>
          <a:p>
            <a:pPr marL="0" indent="0" algn="ctr">
              <a:buNone/>
            </a:pPr>
            <a:r>
              <a:rPr lang="pl-PL" dirty="0" smtClean="0"/>
              <a:t>(bez względu na status warunkujący stosowanie odpowiedniej procedury - </a:t>
            </a:r>
            <a:r>
              <a:rPr lang="pl-PL" dirty="0" err="1" smtClean="0"/>
              <a:t>Pzp</a:t>
            </a:r>
            <a:r>
              <a:rPr lang="pl-PL" dirty="0" smtClean="0"/>
              <a:t> </a:t>
            </a:r>
            <a:r>
              <a:rPr lang="pl-PL" dirty="0"/>
              <a:t>/ zasada konkurencyjności)</a:t>
            </a:r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92489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pl-PL" sz="3600" i="1" dirty="0" smtClean="0"/>
              <a:t>Podstawa prawna:</a:t>
            </a:r>
            <a:endParaRPr lang="pl-PL" sz="3600" i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23528" y="980728"/>
            <a:ext cx="8568952" cy="5145435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/>
              <a:t>Prawo krajowe</a:t>
            </a:r>
            <a:r>
              <a:rPr lang="pl-PL" b="1" dirty="0" smtClean="0"/>
              <a:t>:</a:t>
            </a:r>
            <a:endParaRPr lang="pl-PL" sz="1800" dirty="0"/>
          </a:p>
          <a:p>
            <a:r>
              <a:rPr lang="pl-PL" sz="2000" dirty="0"/>
              <a:t>Ustawa z dnia 29 stycznia 2004 r. Prawo zamówień publicznych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(</a:t>
            </a:r>
            <a:r>
              <a:rPr lang="pl-PL" sz="2000" dirty="0" err="1"/>
              <a:t>t.j</a:t>
            </a:r>
            <a:r>
              <a:rPr lang="pl-PL" sz="2000" dirty="0"/>
              <a:t>. Dz. U. z 2013 r., poz. 907,ze zm.)</a:t>
            </a:r>
          </a:p>
          <a:p>
            <a:r>
              <a:rPr lang="pl-PL" sz="2000" dirty="0"/>
              <a:t>Ustawa o finansach publicznych z dnia 27 sierpnia 2009 r.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(</a:t>
            </a:r>
            <a:r>
              <a:rPr lang="pl-PL" sz="2000" dirty="0" err="1"/>
              <a:t>t.j</a:t>
            </a:r>
            <a:r>
              <a:rPr lang="pl-PL" sz="2000" dirty="0"/>
              <a:t>. Dz.U. z 2016 r., poz. 1870 ze zm.),</a:t>
            </a:r>
          </a:p>
          <a:p>
            <a:r>
              <a:rPr lang="pl-PL" sz="2000" dirty="0"/>
              <a:t>Ustawa z dnia 23 kwietnia 1964 r. Kodeks cywilny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(</a:t>
            </a:r>
            <a:r>
              <a:rPr lang="pl-PL" sz="2000" dirty="0" err="1"/>
              <a:t>t.j</a:t>
            </a:r>
            <a:r>
              <a:rPr lang="pl-PL" sz="2000" dirty="0"/>
              <a:t>. Dz. U. z 2014 r., poz.121, ze zm.).</a:t>
            </a:r>
          </a:p>
          <a:p>
            <a:r>
              <a:rPr lang="pl-PL" sz="2000" dirty="0"/>
              <a:t>Ustawa z dnia 16 kwietnia 1993 r o zwalczaniu nieuczciwej konkurencji (</a:t>
            </a:r>
            <a:r>
              <a:rPr lang="pl-PL" sz="2000" dirty="0" err="1"/>
              <a:t>t.j</a:t>
            </a:r>
            <a:r>
              <a:rPr lang="pl-PL" sz="2000" dirty="0"/>
              <a:t>. Dz. U. z 2003 r. Nr 153, poz. 1503, ze zm.).</a:t>
            </a:r>
          </a:p>
          <a:p>
            <a:r>
              <a:rPr lang="pl-PL" sz="2000" dirty="0"/>
              <a:t>Ustawa z dnia 9 maja 2014 r. o informowaniu o cenach towarów i usług (Dz. U. z 2014 r., poz. 915).</a:t>
            </a:r>
          </a:p>
          <a:p>
            <a:r>
              <a:rPr lang="pl-PL" sz="2000" dirty="0"/>
              <a:t>Ustawa z dnia 6 września 2001 r. o dostępie do informacji publicznej (</a:t>
            </a:r>
            <a:r>
              <a:rPr lang="pl-PL" sz="2000" dirty="0" err="1"/>
              <a:t>t.j</a:t>
            </a:r>
            <a:r>
              <a:rPr lang="pl-PL" sz="2000" dirty="0"/>
              <a:t>. Dz. U. z 2014 r., poz. 782,ze zm.).</a:t>
            </a:r>
          </a:p>
          <a:p>
            <a:r>
              <a:rPr lang="pl-PL" sz="2000" dirty="0"/>
              <a:t>Ustawa z dnia 5 sierpnia 2010 r. o ochronie informacji niejawnych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(</a:t>
            </a:r>
            <a:r>
              <a:rPr lang="pl-PL" sz="2000" dirty="0"/>
              <a:t>Dz. U. z 2012 r. Nr 182, poz. 1228,ze zm.).</a:t>
            </a:r>
          </a:p>
          <a:p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5403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sz="3600" i="1" dirty="0"/>
              <a:t>Podstawa prawna: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/>
              <a:t>Prawo </a:t>
            </a:r>
            <a:r>
              <a:rPr lang="pl-PL" b="1" dirty="0" smtClean="0"/>
              <a:t>krajowe c.d.:</a:t>
            </a:r>
          </a:p>
          <a:p>
            <a:pPr marL="0" indent="0" algn="ctr">
              <a:buNone/>
            </a:pPr>
            <a:endParaRPr lang="pl-PL" b="1" dirty="0" smtClean="0"/>
          </a:p>
          <a:p>
            <a:r>
              <a:rPr lang="pl-PL" sz="2200" dirty="0"/>
              <a:t>Wytyczne w zakresie kwalifikowalności wydatków w ramach Europejskiego Funduszu Rozwoju Regionalnego, Europejskiego Funduszu Społecznego oraz Funduszu Spójności na lata 2014 – 2020 z dnia 19 września 2016 r</a:t>
            </a:r>
            <a:r>
              <a:rPr lang="pl-PL" sz="2200" dirty="0" smtClean="0"/>
              <a:t>.</a:t>
            </a:r>
          </a:p>
          <a:p>
            <a:pPr marL="0" indent="0">
              <a:buNone/>
            </a:pPr>
            <a:endParaRPr lang="pl-PL" sz="2200" dirty="0" smtClean="0"/>
          </a:p>
          <a:p>
            <a:r>
              <a:rPr lang="pl-PL" sz="2200" dirty="0" smtClean="0"/>
              <a:t>Rozporządzenie </a:t>
            </a:r>
            <a:r>
              <a:rPr lang="pl-PL" sz="2200" dirty="0"/>
              <a:t>Prezesa Rady Ministrów z dnia 28 grudnia 2015 r. w sprawie średniego kursu złotego w stosunku do euro stanowiącego podstawę przeliczania wartości zamówień publicznych (Dz. U. poz. </a:t>
            </a:r>
            <a:r>
              <a:rPr lang="pl-PL" sz="2200" dirty="0" smtClean="0"/>
              <a:t>2254).</a:t>
            </a:r>
            <a:endParaRPr lang="pl-PL" sz="2200" dirty="0"/>
          </a:p>
          <a:p>
            <a:endParaRPr lang="pl-PL" sz="2400" dirty="0" smtClean="0"/>
          </a:p>
          <a:p>
            <a:endParaRPr lang="pl-PL" sz="2400" dirty="0" smtClean="0"/>
          </a:p>
          <a:p>
            <a:pPr marL="0" indent="0" algn="ctr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944455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l-PL" sz="3600" i="1" dirty="0"/>
              <a:t>Podstawa prawna: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 smtClean="0"/>
              <a:t>Prawo Unii Europejskiej:</a:t>
            </a:r>
          </a:p>
          <a:p>
            <a:pPr marL="0" indent="0" algn="ctr">
              <a:buNone/>
            </a:pPr>
            <a:endParaRPr lang="pl-PL" sz="900" b="1" dirty="0" smtClean="0"/>
          </a:p>
          <a:p>
            <a:r>
              <a:rPr lang="pl-PL" sz="2200" dirty="0"/>
              <a:t>Dyrektywa 2014/24/UE z dnia 26 lutego 2014 r. w sprawie zamówień publicznych, tzw. „dyrektywa klasyczna</a:t>
            </a:r>
            <a:r>
              <a:rPr lang="pl-PL" sz="2200" dirty="0" smtClean="0"/>
              <a:t>”;</a:t>
            </a:r>
            <a:endParaRPr lang="pl-PL" sz="2200" dirty="0"/>
          </a:p>
          <a:p>
            <a:r>
              <a:rPr lang="pl-PL" sz="2200" dirty="0"/>
              <a:t>Dyrektywa 2014/25/UE z dnia 26 lutego 2014 r. w sprawie udzielania zamówień przez podmioty działające w sektorach gospodarki wodnej, energetyki, transportu i usług pocztowych, tzw. „dyrektywa sektorowa</a:t>
            </a:r>
            <a:r>
              <a:rPr lang="pl-PL" sz="2200" dirty="0" smtClean="0"/>
              <a:t>”;</a:t>
            </a:r>
            <a:endParaRPr lang="pl-PL" sz="2200" dirty="0"/>
          </a:p>
          <a:p>
            <a:r>
              <a:rPr lang="pl-PL" sz="2200" dirty="0"/>
              <a:t>Dyrektywa Parlamentu Europejskiego i Rady 2014/23/UE z dnia 26 lutego 2014 r. w sprawie udzielania </a:t>
            </a:r>
            <a:r>
              <a:rPr lang="pl-PL" sz="2200" dirty="0" smtClean="0"/>
              <a:t>koncesji;</a:t>
            </a:r>
            <a:endParaRPr lang="pl-PL" sz="2200" dirty="0"/>
          </a:p>
          <a:p>
            <a:r>
              <a:rPr lang="pl-PL" sz="2200" dirty="0"/>
              <a:t>Komunikat wyjaśniający Komisji dotyczący prawa wspólnotowego obowiązującego w dziedzinie udzielania zamówień, które nie są lub są jedynie częściowo objęte dyrektywami w sprawie zamówień </a:t>
            </a:r>
            <a:r>
              <a:rPr lang="pl-PL" sz="2200" dirty="0" smtClean="0"/>
              <a:t>publicznych.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82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/>
              <a:t>Środki publiczne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2800" dirty="0" smtClean="0"/>
              <a:t>Definicja środków publicznych określona w ustawie Prawo zamówień publicznych (art. 2 pkt 9):</a:t>
            </a:r>
          </a:p>
          <a:p>
            <a:pPr marL="0" indent="0" algn="ctr">
              <a:buNone/>
            </a:pPr>
            <a:endParaRPr lang="pl-PL" sz="2400" dirty="0" smtClean="0"/>
          </a:p>
          <a:p>
            <a:pPr marL="0" indent="0" algn="ctr">
              <a:buNone/>
            </a:pPr>
            <a:r>
              <a:rPr lang="pl-PL" dirty="0" smtClean="0"/>
              <a:t>Ilekroć w ustawie jest mowa o środkach publicznych należy przez to rozumieć</a:t>
            </a:r>
          </a:p>
          <a:p>
            <a:pPr marL="0" indent="0" algn="ctr">
              <a:buNone/>
            </a:pPr>
            <a:r>
              <a:rPr lang="pl-PL" sz="4400" b="1" dirty="0" smtClean="0"/>
              <a:t>środki </a:t>
            </a:r>
            <a:r>
              <a:rPr lang="pl-PL" sz="4400" b="1" dirty="0"/>
              <a:t>publiczne w rozumieniu przepisów o finansach publicznych </a:t>
            </a:r>
          </a:p>
        </p:txBody>
      </p:sp>
    </p:spTree>
    <p:extLst>
      <p:ext uri="{BB962C8B-B14F-4D97-AF65-F5344CB8AC3E}">
        <p14:creationId xmlns:p14="http://schemas.microsoft.com/office/powerpoint/2010/main" val="28152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4139952" y="2414665"/>
            <a:ext cx="4510088" cy="1985159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algn="ctr"/>
            <a:r>
              <a:rPr lang="pl-PL" sz="3600" b="1" i="1" dirty="0" smtClean="0">
                <a:solidFill>
                  <a:srgbClr val="636466"/>
                </a:solidFill>
                <a:latin typeface="+mn-lt"/>
              </a:rPr>
              <a:t>DZIĘKUJĘ ZA UWAGĘ</a:t>
            </a:r>
          </a:p>
          <a:p>
            <a:pPr algn="ctr"/>
            <a:endParaRPr lang="pl-PL" sz="2800" b="1" i="1" dirty="0">
              <a:solidFill>
                <a:srgbClr val="636466"/>
              </a:solidFill>
              <a:latin typeface="+mn-lt"/>
            </a:endParaRPr>
          </a:p>
          <a:p>
            <a:pPr algn="ctr"/>
            <a:r>
              <a:rPr lang="pl-PL" sz="2400" i="1" dirty="0" smtClean="0">
                <a:solidFill>
                  <a:srgbClr val="636466"/>
                </a:solidFill>
                <a:latin typeface="+mn-lt"/>
              </a:rPr>
              <a:t>ALEKSANDRA ŚLUSAREK</a:t>
            </a:r>
          </a:p>
          <a:p>
            <a:pPr algn="ctr"/>
            <a:endParaRPr lang="pl-PL" sz="1500" b="1" dirty="0" smtClean="0">
              <a:solidFill>
                <a:srgbClr val="636466"/>
              </a:solidFill>
              <a:latin typeface="+mn-lt"/>
            </a:endParaRPr>
          </a:p>
        </p:txBody>
      </p:sp>
      <p:pic>
        <p:nvPicPr>
          <p:cNvPr id="14340" name="Picture 3" descr="C:\Users\oem\Desktop\RZŚ_negaty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340201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5661248"/>
            <a:ext cx="6072142" cy="762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/>
              <a:t>Środki publiczne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2800" b="1" dirty="0"/>
              <a:t>Zasady wydatkowania środków publicznych:</a:t>
            </a:r>
          </a:p>
          <a:p>
            <a:r>
              <a:rPr lang="pl-PL" sz="2800" dirty="0" smtClean="0"/>
              <a:t>zasada </a:t>
            </a:r>
            <a:r>
              <a:rPr lang="pl-PL" sz="2800" b="1" dirty="0"/>
              <a:t>efektywności / proporcjonalności </a:t>
            </a:r>
            <a:r>
              <a:rPr lang="pl-PL" sz="2800" dirty="0"/>
              <a:t>(nakład – rezultat)</a:t>
            </a:r>
          </a:p>
          <a:p>
            <a:r>
              <a:rPr lang="pl-PL" sz="2800" b="1" dirty="0" smtClean="0"/>
              <a:t>racjonalności</a:t>
            </a:r>
            <a:endParaRPr lang="pl-PL" sz="2800" b="1" dirty="0"/>
          </a:p>
          <a:p>
            <a:r>
              <a:rPr lang="pl-PL" sz="2800" dirty="0" smtClean="0"/>
              <a:t>zasada </a:t>
            </a:r>
            <a:r>
              <a:rPr lang="pl-PL" sz="2800" b="1" dirty="0"/>
              <a:t>przejrzystości </a:t>
            </a:r>
          </a:p>
          <a:p>
            <a:pPr marL="0" indent="0">
              <a:buNone/>
            </a:pPr>
            <a:r>
              <a:rPr lang="pl-PL" sz="2800" dirty="0" smtClean="0"/>
              <a:t>Wydawanie środków publicznych zgodnie z tymi zasadami to  ponoszenie wydatku </a:t>
            </a:r>
            <a:r>
              <a:rPr lang="pl-PL" sz="2800" dirty="0"/>
              <a:t>w sposób </a:t>
            </a:r>
            <a:r>
              <a:rPr lang="pl-PL" sz="2800" b="1" u="sng" dirty="0"/>
              <a:t>przejrzysty, racjonalny i efektywny, z zachowaniem zasad uzyskiwania najlepszych efektów z danych nakładów.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091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/>
              <a:t>Zamówienia publiczne</a:t>
            </a:r>
            <a:endParaRPr lang="pl-PL" i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3600" dirty="0"/>
              <a:t>Definicja </a:t>
            </a:r>
            <a:r>
              <a:rPr lang="pl-PL" sz="3600" dirty="0" smtClean="0"/>
              <a:t>zamówień </a:t>
            </a:r>
            <a:r>
              <a:rPr lang="pl-PL" sz="3600" dirty="0"/>
              <a:t>publicznych określona w ustawie Prawo zamówień publicznych (art. 2 pkt </a:t>
            </a:r>
            <a:r>
              <a:rPr lang="pl-PL" sz="3600" dirty="0" smtClean="0"/>
              <a:t>13):</a:t>
            </a:r>
            <a:endParaRPr lang="pl-PL" sz="3600" dirty="0"/>
          </a:p>
          <a:p>
            <a:pPr marL="0" indent="0" algn="ctr">
              <a:buNone/>
            </a:pPr>
            <a:r>
              <a:rPr lang="pl-PL" sz="3600" b="1" dirty="0" smtClean="0"/>
              <a:t>umowy </a:t>
            </a:r>
            <a:r>
              <a:rPr lang="pl-PL" sz="3600" b="1" dirty="0"/>
              <a:t>odpłatne zawierane między zamawiającym, a wykonawcą, których przedmiotem są usługi, dostawy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lub </a:t>
            </a:r>
            <a:r>
              <a:rPr lang="pl-PL" sz="3600" b="1" dirty="0"/>
              <a:t>roboty budowlane</a:t>
            </a:r>
          </a:p>
          <a:p>
            <a:pPr marL="0" indent="0" algn="ctr">
              <a:buNone/>
            </a:pPr>
            <a:endParaRPr lang="pl-PL" sz="3600" b="1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49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/>
              <a:t>Zamówienia publiczne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dirty="0"/>
              <a:t>ustawodawca uwarunkował </a:t>
            </a:r>
            <a:r>
              <a:rPr lang="pl-PL" sz="2800" b="1" dirty="0"/>
              <a:t>zamówienie publiczne </a:t>
            </a:r>
            <a:r>
              <a:rPr lang="pl-PL" sz="2800" dirty="0"/>
              <a:t>od występowania</a:t>
            </a:r>
            <a:r>
              <a:rPr lang="pl-PL" sz="2800" b="1" u="sng" dirty="0"/>
              <a:t> łącznie </a:t>
            </a:r>
            <a:r>
              <a:rPr lang="pl-PL" sz="2800" dirty="0"/>
              <a:t>trzech przesłanek</a:t>
            </a:r>
            <a:r>
              <a:rPr lang="pl-PL" sz="2800" dirty="0" smtClean="0"/>
              <a:t>:</a:t>
            </a:r>
          </a:p>
          <a:p>
            <a:pPr marL="0" indent="0">
              <a:buNone/>
            </a:pPr>
            <a:endParaRPr lang="pl-PL" sz="2400" dirty="0"/>
          </a:p>
          <a:p>
            <a:pPr lvl="0"/>
            <a:r>
              <a:rPr lang="pl-PL" sz="2800" b="1" u="sng" dirty="0"/>
              <a:t>odpłatności </a:t>
            </a:r>
            <a:r>
              <a:rPr lang="pl-PL" sz="2800" dirty="0"/>
              <a:t>umowy cywilnoprawnej,</a:t>
            </a:r>
          </a:p>
          <a:p>
            <a:pPr lvl="0"/>
            <a:r>
              <a:rPr lang="pl-PL" sz="2800" b="1" u="sng" dirty="0"/>
              <a:t>przedmiotu umowy </a:t>
            </a:r>
            <a:r>
              <a:rPr lang="pl-PL" sz="2800" dirty="0"/>
              <a:t>– dostawa, usługa, robota budowlana,</a:t>
            </a:r>
          </a:p>
          <a:p>
            <a:pPr lvl="0"/>
            <a:r>
              <a:rPr lang="pl-PL" sz="2800" b="1" u="sng" dirty="0"/>
              <a:t>stron umowy </a:t>
            </a:r>
            <a:r>
              <a:rPr lang="pl-PL" sz="2800" dirty="0"/>
              <a:t>– zamawiający i wykonawca.</a:t>
            </a:r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885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/>
              <a:t>Zamówienia publiczne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		</a:t>
            </a:r>
            <a:r>
              <a:rPr lang="pl-PL" b="1" dirty="0" smtClean="0"/>
              <a:t>ZAMÓWIENIE = UMOWA</a:t>
            </a:r>
          </a:p>
          <a:p>
            <a:pPr marL="0" indent="0">
              <a:buNone/>
            </a:pPr>
            <a:endParaRPr lang="pl-PL" sz="800" b="1" dirty="0"/>
          </a:p>
          <a:p>
            <a:r>
              <a:rPr lang="pl-PL" sz="2800" b="1" dirty="0" smtClean="0"/>
              <a:t>umowa ustna </a:t>
            </a:r>
            <a:r>
              <a:rPr lang="pl-PL" sz="2800" dirty="0" smtClean="0"/>
              <a:t>jest ma status równorzędny </a:t>
            </a:r>
            <a:br>
              <a:rPr lang="pl-PL" sz="2800" dirty="0" smtClean="0"/>
            </a:br>
            <a:r>
              <a:rPr lang="pl-PL" sz="2800" dirty="0" smtClean="0"/>
              <a:t>w stosunku do </a:t>
            </a:r>
            <a:r>
              <a:rPr lang="pl-PL" sz="2800" b="1" dirty="0" smtClean="0"/>
              <a:t>umowy pisemnej</a:t>
            </a:r>
            <a:r>
              <a:rPr lang="pl-PL" sz="2800" dirty="0" smtClean="0"/>
              <a:t>;</a:t>
            </a:r>
          </a:p>
          <a:p>
            <a:r>
              <a:rPr lang="pl-PL" sz="2800" b="1" dirty="0"/>
              <a:t>u</a:t>
            </a:r>
            <a:r>
              <a:rPr lang="pl-PL" sz="2800" b="1" dirty="0" smtClean="0"/>
              <a:t>mowa </a:t>
            </a:r>
            <a:r>
              <a:rPr lang="pl-PL" sz="2800" b="1" dirty="0"/>
              <a:t>zawierana drogą elektroniczną </a:t>
            </a:r>
            <a:r>
              <a:rPr lang="pl-PL" sz="2800" dirty="0"/>
              <a:t>jest traktowana jak </a:t>
            </a:r>
            <a:r>
              <a:rPr lang="pl-PL" sz="2800" b="1" dirty="0"/>
              <a:t>umowa zawarta ustnie</a:t>
            </a:r>
            <a:r>
              <a:rPr lang="pl-PL" sz="2800" dirty="0"/>
              <a:t>, chyba,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że </a:t>
            </a:r>
            <a:r>
              <a:rPr lang="pl-PL" sz="2800" dirty="0"/>
              <a:t>została opatrzona bezpiecznym, certyfikowanym podpisem elektronicznym (wówczas jest traktowana jak zwykła forma pisemna).  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024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/>
              <a:t>Zamówienia publiczne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b="1" dirty="0" smtClean="0"/>
              <a:t>Wszelkie umowy zawarte </a:t>
            </a:r>
            <a:r>
              <a:rPr lang="pl-PL" b="1" dirty="0"/>
              <a:t>z pogwałceniem zasad współżycia społecznego oraz dotknięte wadami oświadczenia </a:t>
            </a:r>
            <a:r>
              <a:rPr lang="pl-PL" b="1" dirty="0" smtClean="0"/>
              <a:t>woli są </a:t>
            </a:r>
            <a:r>
              <a:rPr lang="pl-PL" b="1" u="sng" dirty="0" smtClean="0"/>
              <a:t>nieważne</a:t>
            </a:r>
            <a:endParaRPr lang="pl-PL" b="1" u="sng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40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lo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tlo1</Template>
  <TotalTime>1813</TotalTime>
  <Words>1457</Words>
  <Application>Microsoft Office PowerPoint</Application>
  <PresentationFormat>Pokaz na ekranie (4:3)</PresentationFormat>
  <Paragraphs>240</Paragraphs>
  <Slides>40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  <vt:variant>
        <vt:lpstr>Pokazy niestandardowe</vt:lpstr>
      </vt:variant>
      <vt:variant>
        <vt:i4>1</vt:i4>
      </vt:variant>
    </vt:vector>
  </HeadingPairs>
  <TitlesOfParts>
    <vt:vector size="48" baseType="lpstr">
      <vt:lpstr>Microsoft YaHei UI</vt:lpstr>
      <vt:lpstr>Arial</vt:lpstr>
      <vt:lpstr>Calibri</vt:lpstr>
      <vt:lpstr>Lato</vt:lpstr>
      <vt:lpstr>Novecento wide Normal</vt:lpstr>
      <vt:lpstr>Wingdings</vt:lpstr>
      <vt:lpstr>tlo1</vt:lpstr>
      <vt:lpstr>Prezentacja programu PowerPoint</vt:lpstr>
      <vt:lpstr>Środki publiczne</vt:lpstr>
      <vt:lpstr>Środki publiczne</vt:lpstr>
      <vt:lpstr>Środki publiczne</vt:lpstr>
      <vt:lpstr>Środki publiczne</vt:lpstr>
      <vt:lpstr>Zamówienia publiczne</vt:lpstr>
      <vt:lpstr>Zamówienia publiczne</vt:lpstr>
      <vt:lpstr>Zamówienia publiczne</vt:lpstr>
      <vt:lpstr>Zamówienia publiczne</vt:lpstr>
      <vt:lpstr>Zamówienia publiczne</vt:lpstr>
      <vt:lpstr>Zamówienia publiczne</vt:lpstr>
      <vt:lpstr>Zamówienia publiczne</vt:lpstr>
      <vt:lpstr> Zasady obowiązujące podczas realizacji zamówień publicznych:  </vt:lpstr>
      <vt:lpstr> Zasady obowiązujące podczas realizacji zamówień publicznych:  </vt:lpstr>
      <vt:lpstr>Zasady obowiązujące podczas realizacji zamówień publicznych:</vt:lpstr>
      <vt:lpstr>Zasady obowiązujące podczas realizacji zamówień publicznych:</vt:lpstr>
      <vt:lpstr>Zasady obowiązujące podczas realizacji zamówień publicznych:</vt:lpstr>
      <vt:lpstr>Zasady obowiązujące podczas realizacji zamówień publicznych:</vt:lpstr>
      <vt:lpstr>Zasady obowiązujące podczas realizacji zamówień publicznych:</vt:lpstr>
      <vt:lpstr>Zasady obowiązujące podczas realizacji zamówień publicznych:</vt:lpstr>
      <vt:lpstr>Próg zamówień zgodnie z PZP: </vt:lpstr>
      <vt:lpstr>Progi zamówień określone przez Wytyczne: </vt:lpstr>
      <vt:lpstr>Szacowanie wartości zamówienia:</vt:lpstr>
      <vt:lpstr>Szacowanie wartości zamówienia:</vt:lpstr>
      <vt:lpstr>Szacowanie wartości zamówienia:</vt:lpstr>
      <vt:lpstr>Szacowanie wartości zamówienia:</vt:lpstr>
      <vt:lpstr>Szacowanie wartości zamówienia:</vt:lpstr>
      <vt:lpstr>Szacowanie wartości zamówienia:</vt:lpstr>
      <vt:lpstr>Szacowanie wartości zamówienia:</vt:lpstr>
      <vt:lpstr>Procedury udzielania zamówień w projektach</vt:lpstr>
      <vt:lpstr>Procedury udzielania zamówień w projektach</vt:lpstr>
      <vt:lpstr>Procedury udzielania zamówień w projektach</vt:lpstr>
      <vt:lpstr>Procedury udzielania zamówień w projektach</vt:lpstr>
      <vt:lpstr>Procedury udzielania zamówień w projektach</vt:lpstr>
      <vt:lpstr>Procedury udzielania zamówień w projektach</vt:lpstr>
      <vt:lpstr>Procedury udzielania zamówień w projektach</vt:lpstr>
      <vt:lpstr>Podstawa prawna:</vt:lpstr>
      <vt:lpstr>Podstawa prawna:</vt:lpstr>
      <vt:lpstr>Podstawa prawna:</vt:lpstr>
      <vt:lpstr>Prezentacja programu PowerPoint</vt:lpstr>
      <vt:lpstr>Pokaz niestandardowy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oem</dc:creator>
  <cp:lastModifiedBy>Ślusarek Aleksandra</cp:lastModifiedBy>
  <cp:revision>145</cp:revision>
  <cp:lastPrinted>2016-04-29T04:58:45Z</cp:lastPrinted>
  <dcterms:created xsi:type="dcterms:W3CDTF">2015-09-10T13:33:51Z</dcterms:created>
  <dcterms:modified xsi:type="dcterms:W3CDTF">2017-05-08T08:52:12Z</dcterms:modified>
</cp:coreProperties>
</file>