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2" r:id="rId2"/>
  </p:sldMasterIdLst>
  <p:sldIdLst>
    <p:sldId id="256" r:id="rId3"/>
    <p:sldId id="257" r:id="rId4"/>
    <p:sldId id="316" r:id="rId5"/>
    <p:sldId id="314" r:id="rId6"/>
    <p:sldId id="287" r:id="rId7"/>
    <p:sldId id="286" r:id="rId8"/>
    <p:sldId id="285" r:id="rId9"/>
    <p:sldId id="259" r:id="rId10"/>
    <p:sldId id="258" r:id="rId11"/>
    <p:sldId id="260" r:id="rId12"/>
    <p:sldId id="261" r:id="rId13"/>
    <p:sldId id="334" r:id="rId14"/>
    <p:sldId id="336" r:id="rId15"/>
    <p:sldId id="335" r:id="rId16"/>
    <p:sldId id="265" r:id="rId17"/>
    <p:sldId id="266" r:id="rId18"/>
    <p:sldId id="291" r:id="rId19"/>
    <p:sldId id="267" r:id="rId20"/>
    <p:sldId id="290" r:id="rId21"/>
    <p:sldId id="281" r:id="rId22"/>
    <p:sldId id="282" r:id="rId23"/>
    <p:sldId id="273" r:id="rId24"/>
    <p:sldId id="275" r:id="rId25"/>
    <p:sldId id="292" r:id="rId26"/>
    <p:sldId id="293" r:id="rId27"/>
    <p:sldId id="294" r:id="rId28"/>
    <p:sldId id="295" r:id="rId29"/>
    <p:sldId id="298" r:id="rId30"/>
    <p:sldId id="301" r:id="rId31"/>
    <p:sldId id="300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2" r:id="rId59"/>
    <p:sldId id="333" r:id="rId60"/>
    <p:sldId id="337" r:id="rId6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myjski Michał" initials="NM" lastIdx="6" clrIdx="0">
    <p:extLst/>
  </p:cmAuthor>
  <p:cmAuthor id="2" name="Grzesiak Justyna (Brzezińska )" initials="GJ()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73BD-7A14-49C5-AB57-3E413330EB57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1F09-81B6-4D2B-9822-87297FD85B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296605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FAFD-F7C9-40E4-A367-4E713E4DF73C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187E-D602-4B1C-B2D8-F9CACD76DE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0019670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5CDB-7B1B-40E9-A938-0D01FEB6A054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F750-1C95-463E-9E2E-AD9781CAD2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7577283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A9-6CAF-4103-AB0C-46985BF712F4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4E03-4408-445D-8972-5F187E22B1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4827544"/>
      </p:ext>
    </p:extLst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2017-01-19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14433831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09F-EA48-4A17-B7FC-D0C3BD3C18F6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17DB-073F-4EA4-95C4-0087DC84B4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344138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7773-30B0-4AC0-BCD9-08F66527E20D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72E7-A54C-4FDD-854F-9AE4A9FD3C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44613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3FEF-FC3D-49E1-88B5-5F0A0255EABE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3CF7-0706-4D54-99AC-E6B20931CF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6399970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5C9E-5DBF-40EE-BCFE-EF45C44D1DA5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644-6585-4F90-8219-701EA96185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379267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E4EDB-0685-474D-82D5-9A669E739B3E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9CC7-4A3E-4C50-86C3-F1D8015644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511062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49114760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1983-CFDC-434C-8663-FF26080147F3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F2B8-01FA-41E0-BB79-617D797123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9800218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B0EEA-9FAE-4D58-9207-E0D1D36EDFA4}" type="datetimeFigureOut">
              <a:rPr lang="pl-PL"/>
              <a:pPr>
                <a:defRPr/>
              </a:pPr>
              <a:t>2017-01-19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409F-3C6C-46D0-889B-2135C2872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094167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93B56-254B-443D-8807-FFFD34C2990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2017-01-19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D6212-3DF1-4394-B9D5-356E39C5AE9A}" type="slidenum">
              <a:rPr lang="pl-PL" altLang="pl-P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kap.pl/katalogstartk.seam?id=55791" TargetMode="External"/><Relationship Id="rId2" Type="http://schemas.openxmlformats.org/officeDocument/2006/relationships/hyperlink" Target="https://lsi.slaskie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puap.gov.pl/wps/portal/E2_ZdarzeniaZyciowe?leId=318&amp;forAdm=false" TargetMode="External"/><Relationship Id="rId4" Type="http://schemas.openxmlformats.org/officeDocument/2006/relationships/hyperlink" Target="http://epuap.gov.pl/wps/portal/strefa-klienta/katalog-spraw/sprawy-obywatelskie/ogolne-sprawy-urzedowe/pismo-ogolne-do-urz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oem\Desktop\RZŚ_negaty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61" y="379181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859782"/>
            <a:ext cx="9144000" cy="2741183"/>
          </a:xfrm>
        </p:spPr>
        <p:txBody>
          <a:bodyPr>
            <a:noAutofit/>
          </a:bodyPr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Spotkanie informacyjne</a:t>
            </a:r>
            <a:br>
              <a:rPr lang="pl-PL" sz="2800" b="1" dirty="0">
                <a:latin typeface="+mn-lt"/>
                <a:cs typeface="Microsoft Sans Serif" panose="020B0604020202020204" pitchFamily="34" charset="0"/>
              </a:rPr>
            </a:br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konkursów nr RPSL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.</a:t>
            </a:r>
            <a:r>
              <a:rPr lang="pl-PL" sz="2800" b="1" dirty="0" smtClean="0">
                <a:latin typeface="+mn-lt"/>
              </a:rPr>
              <a:t> 03.01.01-IZ.01-24-120/16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, RPSL.</a:t>
            </a:r>
            <a:r>
              <a:rPr lang="pl-PL" sz="2800" b="1" dirty="0" smtClean="0">
                <a:latin typeface="+mn-lt"/>
              </a:rPr>
              <a:t> 03.01.02-IZ.01 24-121/16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, RPSL.</a:t>
            </a:r>
            <a:r>
              <a:rPr lang="pl-PL" sz="2800" b="1" dirty="0" smtClean="0">
                <a:latin typeface="+mn-lt"/>
              </a:rPr>
              <a:t> 03.01.02-IZ.01-24-122/16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, </a:t>
            </a:r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/>
            </a:r>
            <a:br>
              <a:rPr lang="pl-PL" sz="2800" b="1" dirty="0">
                <a:latin typeface="+mn-lt"/>
                <a:cs typeface="Microsoft Sans Serif" panose="020B0604020202020204" pitchFamily="34" charset="0"/>
              </a:rPr>
            </a:br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Działanie </a:t>
            </a:r>
            <a:r>
              <a:rPr lang="pl-PL" sz="2800" b="1" dirty="0" smtClean="0"/>
              <a:t>3.1 Poprawa warunków do rozwoju MŚP </a:t>
            </a:r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/>
            </a:r>
            <a:br>
              <a:rPr lang="pl-PL" sz="2800" b="1" dirty="0">
                <a:latin typeface="+mn-lt"/>
                <a:cs typeface="Microsoft Sans Serif" panose="020B0604020202020204" pitchFamily="34" charset="0"/>
              </a:rPr>
            </a:br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Regionalny Program Operacyjny Województwa Śląskiego 2014-2020</a:t>
            </a:r>
          </a:p>
        </p:txBody>
      </p:sp>
      <p:pic>
        <p:nvPicPr>
          <p:cNvPr id="4" name="Obraz 3" descr="EF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048" y="5554642"/>
            <a:ext cx="4092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93" y="962061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8534301" y="4600965"/>
            <a:ext cx="3011610" cy="938719"/>
          </a:xfrm>
          <a:prstGeom prst="rect">
            <a:avLst/>
          </a:prstGeom>
          <a:ln w="38100">
            <a:solidFill>
              <a:srgbClr val="636466"/>
            </a:solidFill>
            <a:miter lim="800000"/>
          </a:ln>
        </p:spPr>
        <p:txBody>
          <a:bodyPr wrap="square">
            <a:spAutoFit/>
          </a:bodyPr>
          <a:lstStyle/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Urząd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Marszałkowski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Województwa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Śląskiego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Wydział Europejskiego Funduszu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Rozwoju Regionalnego</a:t>
            </a:r>
            <a:endParaRPr lang="pl-PL" sz="11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Katowice, styczeń 2017 r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03716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>
                <a:cs typeface="Microsoft Sans Serif" panose="020B0604020202020204" pitchFamily="34" charset="0"/>
              </a:rPr>
              <a:t>O dofinansowanie mogą ubiegać się następujące typy podmiotów: 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endParaRPr lang="pl-PL" sz="2400" dirty="0">
              <a:cs typeface="Microsoft Sans Serif" panose="020B0604020202020204" pitchFamily="34" charset="0"/>
            </a:endParaRPr>
          </a:p>
          <a:p>
            <a:pPr algn="just"/>
            <a:r>
              <a:rPr lang="pl-PL" sz="2400" dirty="0" smtClean="0">
                <a:cs typeface="Microsoft Sans Serif" panose="020B0604020202020204" pitchFamily="34" charset="0"/>
              </a:rPr>
              <a:t>Podmioty zarządzające inkubatorami przedsiębiorczości;</a:t>
            </a:r>
            <a:endParaRPr lang="pl-PL" sz="2400" dirty="0">
              <a:cs typeface="Microsoft Sans Serif" panose="020B0604020202020204" pitchFamily="34" charset="0"/>
            </a:endParaRPr>
          </a:p>
          <a:p>
            <a:pPr algn="just"/>
            <a:r>
              <a:rPr lang="pl-PL" sz="2400" dirty="0" smtClean="0">
                <a:cs typeface="Microsoft Sans Serif" panose="020B0604020202020204" pitchFamily="34" charset="0"/>
              </a:rPr>
              <a:t>Podmioty zarządzające akademickimi inkubatorami przedsiębiorczości;</a:t>
            </a:r>
            <a:endParaRPr lang="pl-PL" sz="2400" dirty="0">
              <a:cs typeface="Microsoft Sans Serif" panose="020B0604020202020204" pitchFamily="34" charset="0"/>
            </a:endParaRPr>
          </a:p>
          <a:p>
            <a:pPr algn="just"/>
            <a:r>
              <a:rPr lang="pl-PL" sz="2400" dirty="0" smtClean="0">
                <a:cs typeface="Microsoft Sans Serif" panose="020B0604020202020204" pitchFamily="34" charset="0"/>
              </a:rPr>
              <a:t>Jednostki samorządu terytorialnego, ich związki i stowarzyszenia;</a:t>
            </a:r>
            <a:endParaRPr lang="pl-PL" sz="2400" dirty="0">
              <a:cs typeface="Microsoft Sans Serif" panose="020B0604020202020204" pitchFamily="34" charset="0"/>
            </a:endParaRPr>
          </a:p>
          <a:p>
            <a:pPr algn="just"/>
            <a:r>
              <a:rPr lang="pl-PL" sz="2400" dirty="0" smtClean="0">
                <a:cs typeface="Microsoft Sans Serif" panose="020B0604020202020204" pitchFamily="34" charset="0"/>
              </a:rPr>
              <a:t>Jednostki </a:t>
            </a:r>
            <a:r>
              <a:rPr lang="pl-PL" sz="2400" dirty="0">
                <a:cs typeface="Microsoft Sans Serif" panose="020B0604020202020204" pitchFamily="34" charset="0"/>
              </a:rPr>
              <a:t>zaliczane do sektora finansów </a:t>
            </a:r>
            <a:r>
              <a:rPr lang="pl-PL" sz="2400" dirty="0" smtClean="0">
                <a:cs typeface="Microsoft Sans Serif" panose="020B0604020202020204" pitchFamily="34" charset="0"/>
              </a:rPr>
              <a:t>publicznych.</a:t>
            </a:r>
            <a:endParaRPr lang="pl-PL" sz="2400" dirty="0"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endParaRPr lang="pl-PL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480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4779"/>
            <a:ext cx="10972800" cy="5046405"/>
          </a:xfrm>
        </p:spPr>
        <p:txBody>
          <a:bodyPr/>
          <a:lstStyle/>
          <a:p>
            <a:endParaRPr lang="pl-PL" sz="2400" dirty="0"/>
          </a:p>
          <a:p>
            <a:pPr algn="just"/>
            <a:r>
              <a:rPr lang="pl-PL" sz="2000" dirty="0"/>
              <a:t>Wydatki na wewnętrzną infrastrukturę komunikacyjną należy traktować jako uzupełniający element projektu, tym samym mogą stanowić jedynie mniejszą część budżetu projektu (do 49% kosztów całkowitych projektu). </a:t>
            </a:r>
          </a:p>
          <a:p>
            <a:pPr algn="just"/>
            <a:r>
              <a:rPr lang="pl-PL" sz="2000" dirty="0" smtClean="0"/>
              <a:t> </a:t>
            </a:r>
            <a:r>
              <a:rPr lang="pl-PL" sz="2000" dirty="0"/>
              <a:t>Wydatki związane z rekultywacją terenu przygotowanego pod inwestycje nie mogą stanowić wiodącego zakresu przedsięwzięcia (do 49% kosztów całkowitych projektu). </a:t>
            </a:r>
          </a:p>
          <a:p>
            <a:pPr algn="just"/>
            <a:r>
              <a:rPr lang="pl-PL" sz="2000" dirty="0" smtClean="0"/>
              <a:t>Wydatki </a:t>
            </a:r>
            <a:r>
              <a:rPr lang="pl-PL" sz="2000" dirty="0"/>
              <a:t>związane z przebudową infrastruktury kolidującej z inwestycją należy traktować jako uzupełniające elementy projektu, tym samym mogą stanowić jedynie mniejszą część budżetu </a:t>
            </a:r>
            <a:r>
              <a:rPr lang="pl-PL" sz="2000" dirty="0" smtClean="0"/>
              <a:t>projektu </a:t>
            </a:r>
            <a:r>
              <a:rPr lang="pl-PL" sz="2000" dirty="0"/>
              <a:t>( do 49% kosztów całkowitych projektu). </a:t>
            </a:r>
          </a:p>
          <a:p>
            <a:pPr algn="just"/>
            <a:r>
              <a:rPr lang="pl-PL" sz="2000" dirty="0"/>
              <a:t>Wydatki związane z adaptacją budynków zlokalizowanych na tworzonym terenie inwestycyjnym należy traktować jako uzupełniający element projektu (do 49% kosztów całkowitych projektu).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Nie </a:t>
            </a:r>
            <a:r>
              <a:rPr lang="pl-PL" sz="2000" dirty="0"/>
              <a:t>ma możliwości realizacji inwestycji polegającej wyłącznie na adaptacji budynków. Każdorazowo przedmiotem projektu musi być przygotowanie terenu inwestycyjnego (minimum 2 ha). </a:t>
            </a:r>
          </a:p>
          <a:p>
            <a:endParaRPr lang="pl-PL" sz="24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38200" y="521645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ograniczenia i limity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598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1436" y="478745"/>
            <a:ext cx="10972800" cy="860198"/>
          </a:xfrm>
        </p:spPr>
        <p:txBody>
          <a:bodyPr/>
          <a:lstStyle/>
          <a:p>
            <a:r>
              <a:rPr lang="pl-PL" sz="2800" b="1" dirty="0">
                <a:cs typeface="Microsoft Sans Serif" panose="020B0604020202020204" pitchFamily="34" charset="0"/>
              </a:rPr>
              <a:t>Formalne warunki konkursu – ograniczenia i </a:t>
            </a:r>
            <a:r>
              <a:rPr lang="pl-PL" sz="2800" b="1" dirty="0" smtClean="0">
                <a:cs typeface="Microsoft Sans Serif" panose="020B0604020202020204" pitchFamily="34" charset="0"/>
              </a:rPr>
              <a:t>limity c.d.</a:t>
            </a:r>
            <a:r>
              <a:rPr lang="pl-PL" b="1" dirty="0">
                <a:cs typeface="Microsoft Sans Serif" panose="020B0604020202020204" pitchFamily="34" charset="0"/>
              </a:rPr>
              <a:t/>
            </a:r>
            <a:br>
              <a:rPr lang="pl-PL" b="1" dirty="0">
                <a:cs typeface="Microsoft Sans Serif" panose="020B0604020202020204" pitchFamily="34" charset="0"/>
              </a:rPr>
            </a:b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19793" y="1036865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algn="just"/>
            <a:r>
              <a:rPr lang="pl-PL" sz="2000" dirty="0"/>
              <a:t>Projekty mające na celu przygotowanie terenów inwestycyjnych są realizowane pod warunkiem nie powielania dostępnej infrastruktury, chyba, że limit dostępnej powierzchni został wyczerpany; </a:t>
            </a:r>
          </a:p>
          <a:p>
            <a:pPr algn="just"/>
            <a:r>
              <a:rPr lang="pl-PL" sz="2000" dirty="0" smtClean="0"/>
              <a:t> </a:t>
            </a:r>
            <a:r>
              <a:rPr lang="pl-PL" sz="2000" dirty="0"/>
              <a:t>Ulokowanie na przygotowanych terenach inwestycyjnych dużego przedsiębiorcy będzie skutkowało, zgodnie z zasadą proporcjonalności, odpowiednim zwrotem środków pomocowych na koniec okresu trwałości projektu; </a:t>
            </a:r>
          </a:p>
          <a:p>
            <a:pPr algn="just"/>
            <a:r>
              <a:rPr lang="pl-PL" sz="2000" dirty="0" smtClean="0"/>
              <a:t> </a:t>
            </a:r>
            <a:r>
              <a:rPr lang="pl-PL" sz="2000" dirty="0"/>
              <a:t>Budowa/przebudowa publicznej drogi dojazdowej oraz infrastruktury towarzyszącej, będącej elementem budowy/przebudowy/remontu publicznej drogi dojazdowej, niezbędnej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do </a:t>
            </a:r>
            <a:r>
              <a:rPr lang="pl-PL" sz="2000" dirty="0"/>
              <a:t>skomunikowania terenu, nie będzie kwalifikowalna. </a:t>
            </a:r>
          </a:p>
          <a:p>
            <a:pPr algn="just"/>
            <a:r>
              <a:rPr lang="pl-PL" sz="2000" dirty="0" smtClean="0"/>
              <a:t> </a:t>
            </a:r>
            <a:r>
              <a:rPr lang="pl-PL" sz="2000" dirty="0"/>
              <a:t>Możliwe jest przygotowanie terenu typu </a:t>
            </a:r>
            <a:r>
              <a:rPr lang="pl-PL" sz="2000" dirty="0" err="1"/>
              <a:t>brownfield</a:t>
            </a:r>
            <a:r>
              <a:rPr lang="pl-PL" sz="2000" dirty="0"/>
              <a:t> wyłącznie pod działalność gospodarczą. Realizować można projekty polegające na przygotowaniu terenu pod inwestycje, celem udostępnienia terenu przedsiębiorcom, w szczególności MŚP (z wyłączeniem branży mieszkaniowej), chcących prowadzić działalność gospodarczą na danym terenie.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548492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9015" y="477839"/>
            <a:ext cx="10894646" cy="780438"/>
          </a:xfrm>
        </p:spPr>
        <p:txBody>
          <a:bodyPr/>
          <a:lstStyle/>
          <a:p>
            <a:r>
              <a:rPr lang="pl-PL" sz="2800" b="1" dirty="0">
                <a:solidFill>
                  <a:prstClr val="black"/>
                </a:solidFill>
                <a:cs typeface="Microsoft Sans Serif" panose="020B0604020202020204" pitchFamily="34" charset="0"/>
              </a:rPr>
              <a:t>Formalne warunki konkursu – ograniczenia i limity c.d.</a:t>
            </a:r>
            <a:r>
              <a:rPr lang="pl-PL" b="1" dirty="0">
                <a:solidFill>
                  <a:prstClr val="black"/>
                </a:solidFill>
                <a:cs typeface="Microsoft Sans Serif" panose="020B0604020202020204" pitchFamily="34" charset="0"/>
              </a:rPr>
              <a:t/>
            </a:r>
            <a:br>
              <a:rPr lang="pl-PL" b="1" dirty="0">
                <a:solidFill>
                  <a:prstClr val="black"/>
                </a:solidFill>
                <a:cs typeface="Microsoft Sans Serif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000" dirty="0"/>
              <a:t>Wsparcie infrastrukturalne inkubatorów przedsiębiorczości i akademickich inkubatorów przedsiębiorczości dopuszcza się w incydentalnych i uzasadnionych przypadkach, gdy w wyniku realizacji projektu zgodnego z założeniami Regionalnej Strategii Innowacji Województwa Śląskiego na lata 2013-2020 nastąpi silna koncentracja przedsiębiorstw z kluczowej branży/branż, o konkretnym zapotrzebowaniu na wsparcie dotyczące lokalizacji firmy, czynności związanych z organizacją działalności gospodarczej, obsługi księgowej, logistycznej, telekomunikacyjnej.</a:t>
            </a:r>
          </a:p>
        </p:txBody>
      </p:sp>
    </p:spTree>
    <p:extLst>
      <p:ext uri="{BB962C8B-B14F-4D97-AF65-F5344CB8AC3E}">
        <p14:creationId xmlns:p14="http://schemas.microsoft.com/office/powerpoint/2010/main" val="1495320504"/>
      </p:ext>
    </p:extLst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1436" y="486910"/>
            <a:ext cx="10972800" cy="925512"/>
          </a:xfrm>
        </p:spPr>
        <p:txBody>
          <a:bodyPr/>
          <a:lstStyle/>
          <a:p>
            <a:r>
              <a:rPr lang="pl-PL" sz="2800" b="1" dirty="0">
                <a:cs typeface="Microsoft Sans Serif" panose="020B0604020202020204" pitchFamily="34" charset="0"/>
              </a:rPr>
              <a:t>Formalne warunki konkursu – ograniczenia i limity c.d.</a:t>
            </a:r>
            <a:r>
              <a:rPr lang="pl-PL" b="1" dirty="0">
                <a:cs typeface="Microsoft Sans Serif" panose="020B0604020202020204" pitchFamily="34" charset="0"/>
              </a:rPr>
              <a:t/>
            </a:r>
            <a:br>
              <a:rPr lang="pl-PL" b="1" dirty="0">
                <a:cs typeface="Microsoft Sans Serif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dirty="0" smtClean="0"/>
              <a:t>Wsparcie </a:t>
            </a:r>
            <a:r>
              <a:rPr lang="pl-PL" sz="2000" dirty="0"/>
              <a:t>infrastrukturalne inkubatorów przedsiębiorczości i akademickich inkubatorów przedsiębiorczości możliwe będzie tylko po spełnieniu następujących warunków: </a:t>
            </a:r>
          </a:p>
          <a:p>
            <a:r>
              <a:rPr lang="pl-PL" sz="2000" dirty="0" smtClean="0"/>
              <a:t>działalność </a:t>
            </a:r>
            <a:r>
              <a:rPr lang="pl-PL" sz="2000" dirty="0"/>
              <a:t>IOB wpisuje się w krajową lub regionalną strategię inteligentnej specjalizacji, </a:t>
            </a:r>
          </a:p>
          <a:p>
            <a:r>
              <a:rPr lang="pl-PL" sz="2000" dirty="0" smtClean="0"/>
              <a:t>IOB </a:t>
            </a:r>
            <a:r>
              <a:rPr lang="pl-PL" sz="2000" dirty="0"/>
              <a:t>dysponuje strategią/planem wykorzystania infrastruktury planowanej do sfinansowania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ramach przedsięwzięcia, </a:t>
            </a:r>
          </a:p>
          <a:p>
            <a:r>
              <a:rPr lang="pl-PL" sz="2000" dirty="0" smtClean="0"/>
              <a:t>przedsięwzięcie </a:t>
            </a:r>
            <a:r>
              <a:rPr lang="pl-PL" sz="2000" dirty="0"/>
              <a:t>jest współfinansowane ze źródeł prywatnych, </a:t>
            </a:r>
          </a:p>
          <a:p>
            <a:r>
              <a:rPr lang="pl-PL" sz="2000" dirty="0" smtClean="0"/>
              <a:t>przedsięwzięcie </a:t>
            </a:r>
            <a:r>
              <a:rPr lang="pl-PL" sz="2000" dirty="0"/>
              <a:t>nie powiela dostępnej infrastruktury IOB o podobnym profilu chyba, że limit dostępnej oferty został wyczerpany, </a:t>
            </a:r>
          </a:p>
          <a:p>
            <a:r>
              <a:rPr lang="pl-PL" sz="2000" dirty="0" smtClean="0"/>
              <a:t>w </a:t>
            </a:r>
            <a:r>
              <a:rPr lang="pl-PL" sz="2000" dirty="0"/>
              <a:t>realizacji przez IOB specjalistycznych usług zapotrzebowanych przez </a:t>
            </a:r>
            <a:r>
              <a:rPr lang="pl-PL" sz="2000" dirty="0" smtClean="0"/>
              <a:t>konkretnych </a:t>
            </a:r>
            <a:r>
              <a:rPr lang="pl-PL" sz="2000" dirty="0"/>
              <a:t>przedsiębiorców wykorzystują dostępne standardy świadczenia usług wypracowanych co najmniej na poziomie krajowym, </a:t>
            </a:r>
          </a:p>
          <a:p>
            <a:r>
              <a:rPr lang="pl-PL" sz="2000" dirty="0" smtClean="0"/>
              <a:t>IOB </a:t>
            </a:r>
            <a:r>
              <a:rPr lang="pl-PL" sz="2000" dirty="0"/>
              <a:t>dążyć będą do prowadzenia działalności na zasadach rynkowych, w oparciu o otwartą konkurencję.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006244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677" y="1278044"/>
            <a:ext cx="10961150" cy="5193096"/>
          </a:xfrm>
        </p:spPr>
        <p:txBody>
          <a:bodyPr/>
          <a:lstStyle/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Szczegółowy opis osi priorytetowych Regionalnego Programu Operacyjnego Województwa Śląskiego na lata 2014-2020; </a:t>
            </a: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Wytyczne w zakresie kwalifikowalności wydatków w zakresie Europejskiego Funduszu Rozwoju Regionalnego, Europejskiego Funduszu Społecznego oraz Funduszu Spójności na lata 2014-2020 (Wytyczne Ministerstwa Infrastruktury i Rozwoju – zwane dalej wytycznymi horyzontalnymi); </a:t>
            </a: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Wytyczne programowe w zakresie kwalifikowania wydatków w ramach EFRR RPO WSL 2014-2020; </a:t>
            </a:r>
          </a:p>
          <a:p>
            <a:pPr lvl="0" algn="just"/>
            <a:r>
              <a:rPr lang="pl-PL" sz="2000" dirty="0">
                <a:solidFill>
                  <a:prstClr val="black"/>
                </a:solidFill>
                <a:cs typeface="Microsoft Sans Serif" panose="020B0604020202020204" pitchFamily="34" charset="0"/>
              </a:rPr>
              <a:t>Rozporządzenie Ministra Infrastruktury i Rozwoju z dnia 3 września 2015 r. w sprawie udzielania regionalnej pomocy inwestycyjnej w ramach regionalnych programów operacyjnych na lata 2014-2020 (Dz. U. z 2015, poz. 1416); </a:t>
            </a:r>
          </a:p>
          <a:p>
            <a:pPr lvl="0" algn="just"/>
            <a:r>
              <a:rPr lang="pl-PL" sz="2000" dirty="0">
                <a:solidFill>
                  <a:prstClr val="black"/>
                </a:solidFill>
                <a:cs typeface="Microsoft Sans Serif" panose="020B0604020202020204" pitchFamily="34" charset="0"/>
              </a:rPr>
              <a:t>Rozporządzenie Ministra Infrastruktury i Rozwoju z dnia 5 sierpnia 2015 r. w sprawie udzielania pomocy inwestycyjnej na infrastrukturę lokalną w ramach regionalnych programów operacyjnych</a:t>
            </a:r>
            <a:br>
              <a:rPr lang="pl-PL" sz="2000" dirty="0">
                <a:solidFill>
                  <a:prstClr val="black"/>
                </a:solidFill>
                <a:cs typeface="Microsoft Sans Serif" panose="020B0604020202020204" pitchFamily="34" charset="0"/>
              </a:rPr>
            </a:br>
            <a:r>
              <a:rPr lang="pl-PL" sz="2000" dirty="0">
                <a:solidFill>
                  <a:prstClr val="black"/>
                </a:solidFill>
                <a:cs typeface="Microsoft Sans Serif" panose="020B0604020202020204" pitchFamily="34" charset="0"/>
              </a:rPr>
              <a:t> na lata 2014-2020 (Dz. U. z 2015, poz. 1208); </a:t>
            </a:r>
          </a:p>
          <a:p>
            <a:pPr lvl="0" algn="just"/>
            <a:r>
              <a:rPr lang="pl-PL" sz="2000" dirty="0">
                <a:solidFill>
                  <a:prstClr val="black"/>
                </a:solidFill>
                <a:cs typeface="Microsoft Sans Serif" panose="020B0604020202020204" pitchFamily="34" charset="0"/>
              </a:rPr>
              <a:t>Rozporządzenie Ministra Infrastruktury i Rozwoju z dnia 19 marca 2015 r. w sprawie udzielania pomocy de minimis w ramach regionalnych programów operacyjnych na lata 2014-2020 (Dz. U. 2015 poz. 488</a:t>
            </a:r>
            <a:r>
              <a:rPr lang="pl-PL" sz="20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).</a:t>
            </a:r>
            <a:endParaRPr lang="pl-PL" sz="2000" dirty="0">
              <a:solidFill>
                <a:prstClr val="black"/>
              </a:solidFill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415571" y="383146"/>
            <a:ext cx="101075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cs typeface="Microsoft Sans Serif" panose="020B0604020202020204" pitchFamily="34" charset="0"/>
              </a:rPr>
              <a:t>Kwalifikowalność wydatków</a:t>
            </a:r>
            <a:endParaRPr lang="pl-PL" sz="2800" b="1" dirty="0"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079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Za kwalifikowalne </a:t>
            </a:r>
            <a:r>
              <a:rPr lang="pl-PL" sz="2000" dirty="0">
                <a:cs typeface="Microsoft Sans Serif" panose="020B0604020202020204" pitchFamily="34" charset="0"/>
              </a:rPr>
              <a:t>uznaje się wszystkie wydatki </a:t>
            </a:r>
            <a:r>
              <a:rPr lang="pl-PL" sz="2000" b="1" dirty="0">
                <a:cs typeface="Microsoft Sans Serif" panose="020B0604020202020204" pitchFamily="34" charset="0"/>
              </a:rPr>
              <a:t>niezbędne</a:t>
            </a:r>
            <a:r>
              <a:rPr lang="pl-PL" sz="2000" dirty="0">
                <a:cs typeface="Microsoft Sans Serif" panose="020B0604020202020204" pitchFamily="34" charset="0"/>
              </a:rPr>
              <a:t> do realizacji </a:t>
            </a:r>
            <a:r>
              <a:rPr lang="pl-PL" sz="2000" dirty="0" smtClean="0">
                <a:cs typeface="Microsoft Sans Serif" panose="020B0604020202020204" pitchFamily="34" charset="0"/>
              </a:rPr>
              <a:t>projektu i poniesione 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z zachowaniem zasad </a:t>
            </a:r>
            <a:r>
              <a:rPr lang="pl-PL" sz="2000" dirty="0">
                <a:cs typeface="Microsoft Sans Serif" panose="020B0604020202020204" pitchFamily="34" charset="0"/>
              </a:rPr>
              <a:t>uzyskiwania najlepszych efektów z danych </a:t>
            </a:r>
            <a:r>
              <a:rPr lang="pl-PL" sz="2000" dirty="0" smtClean="0">
                <a:cs typeface="Microsoft Sans Serif" panose="020B0604020202020204" pitchFamily="34" charset="0"/>
              </a:rPr>
              <a:t>nakładów.</a:t>
            </a:r>
            <a:endParaRPr lang="pl-PL" sz="2000" dirty="0">
              <a:cs typeface="Microsoft Sans Serif" panose="020B0604020202020204" pitchFamily="34" charset="0"/>
            </a:endParaRP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Przyjęcie </a:t>
            </a:r>
            <a:r>
              <a:rPr lang="pl-PL" sz="2000" dirty="0">
                <a:cs typeface="Microsoft Sans Serif" panose="020B0604020202020204" pitchFamily="34" charset="0"/>
              </a:rPr>
              <a:t>danego projektu do realizacji i podpisanie z beneficjentem umowy o dofinansowanie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nie </a:t>
            </a:r>
            <a:r>
              <a:rPr lang="pl-PL" sz="2000" dirty="0">
                <a:cs typeface="Microsoft Sans Serif" panose="020B0604020202020204" pitchFamily="34" charset="0"/>
              </a:rPr>
              <a:t>oznacza, że wszystkie wydatki, które beneficjent przedstawi we wniosku o płatność w trakcie realizacji projektu zostaną poświadczone, zrefundowane lub </a:t>
            </a:r>
            <a:r>
              <a:rPr lang="pl-PL" sz="2000" dirty="0" smtClean="0">
                <a:cs typeface="Microsoft Sans Serif" panose="020B0604020202020204" pitchFamily="34" charset="0"/>
              </a:rPr>
              <a:t>rozliczone. </a:t>
            </a:r>
          </a:p>
          <a:p>
            <a:pPr algn="just"/>
            <a:r>
              <a:rPr lang="pl-PL" sz="2000" dirty="0">
                <a:cs typeface="Microsoft Sans Serif" panose="020B0604020202020204" pitchFamily="34" charset="0"/>
              </a:rPr>
              <a:t>O</a:t>
            </a:r>
            <a:r>
              <a:rPr lang="pl-PL" sz="2000" dirty="0" smtClean="0">
                <a:cs typeface="Microsoft Sans Serif" panose="020B0604020202020204" pitchFamily="34" charset="0"/>
              </a:rPr>
              <a:t>cena </a:t>
            </a:r>
            <a:r>
              <a:rPr lang="pl-PL" sz="2000" dirty="0">
                <a:cs typeface="Microsoft Sans Serif" panose="020B0604020202020204" pitchFamily="34" charset="0"/>
              </a:rPr>
              <a:t>kwalifikowalności poniesionego wydatku dokonywana jest przede wszystkim w trakcie realizacji projektu poprzez weryfikację wniosków o płatność oraz w trakcie kontroli projektu. Ocena kwalifikowalności poniesionych wydatków jest prowadzona także po zakończeniu realizacji </a:t>
            </a:r>
            <a:r>
              <a:rPr lang="pl-PL" sz="2000" dirty="0" smtClean="0">
                <a:cs typeface="Microsoft Sans Serif" panose="020B0604020202020204" pitchFamily="34" charset="0"/>
              </a:rPr>
              <a:t>projektu.</a:t>
            </a: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Każdy </a:t>
            </a:r>
            <a:r>
              <a:rPr lang="pl-PL" sz="2000" dirty="0">
                <a:cs typeface="Microsoft Sans Serif" panose="020B0604020202020204" pitchFamily="34" charset="0"/>
              </a:rPr>
              <a:t>wydatek kwalifikowalny niezależnie od daty jego poniesienia, musi być poniesiony zgodnie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z </a:t>
            </a:r>
            <a:r>
              <a:rPr lang="pl-PL" sz="2000" dirty="0">
                <a:cs typeface="Microsoft Sans Serif" panose="020B0604020202020204" pitchFamily="34" charset="0"/>
              </a:rPr>
              <a:t>właściwą procedurą tj. albo z ustawą pzp i prawem unijnym w zakresie zamówień publicznych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albo </a:t>
            </a:r>
            <a:r>
              <a:rPr lang="pl-PL" sz="2000" dirty="0">
                <a:cs typeface="Microsoft Sans Serif" panose="020B0604020202020204" pitchFamily="34" charset="0"/>
              </a:rPr>
              <a:t>zgodnie z zasadą uczciwej konkurencji/zasadą konkurencyjności, o której mowa w wytycznych </a:t>
            </a:r>
            <a:r>
              <a:rPr lang="pl-PL" sz="2000" dirty="0" smtClean="0">
                <a:cs typeface="Microsoft Sans Serif" panose="020B0604020202020204" pitchFamily="34" charset="0"/>
              </a:rPr>
              <a:t>horyzontalnych.</a:t>
            </a:r>
            <a:endParaRPr lang="pl-PL" sz="2000" dirty="0">
              <a:cs typeface="Microsoft Sans Serif" panose="020B060402020202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914400" y="755925"/>
            <a:ext cx="10284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cs typeface="Microsoft Sans Serif" panose="020B0604020202020204" pitchFamily="34" charset="0"/>
              </a:rPr>
              <a:t>Kwalifikowalność wydatków – zasady ogólne</a:t>
            </a:r>
            <a:endParaRPr lang="pl-PL" sz="2800" b="1" dirty="0"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3511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5239" y="726920"/>
            <a:ext cx="10599174" cy="745461"/>
          </a:xfrm>
        </p:spPr>
        <p:txBody>
          <a:bodyPr/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Wydatki niekwalifikowalne w ramach działania 3.1 RPO WSL</a:t>
            </a:r>
            <a:r>
              <a:rPr lang="pl-PL" sz="2800" b="1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pl-PL" sz="2800" b="1" dirty="0" smtClean="0">
                <a:latin typeface="+mn-lt"/>
                <a:cs typeface="Times New Roman" panose="02020603050405020304" pitchFamily="18" charset="0"/>
              </a:rPr>
            </a:b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8426" y="1285568"/>
            <a:ext cx="10972800" cy="516439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 smtClean="0"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cs typeface="Microsoft Sans Serif" panose="020B0604020202020204" pitchFamily="34" charset="0"/>
              </a:rPr>
              <a:t>Wydatki </a:t>
            </a:r>
            <a:r>
              <a:rPr lang="pl-PL" sz="2000" dirty="0">
                <a:cs typeface="Microsoft Sans Serif" panose="020B0604020202020204" pitchFamily="34" charset="0"/>
              </a:rPr>
              <a:t>wskazane w rozdziale 9 </a:t>
            </a:r>
            <a:r>
              <a:rPr lang="pl-PL" sz="2000" dirty="0" smtClean="0">
                <a:cs typeface="Microsoft Sans Serif" panose="020B0604020202020204" pitchFamily="34" charset="0"/>
              </a:rPr>
              <a:t>Wytycznych programowych, m. in.: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>
                <a:cs typeface="Microsoft Sans Serif" panose="020B0604020202020204" pitchFamily="34" charset="0"/>
              </a:rPr>
              <a:t> D</a:t>
            </a:r>
            <a:r>
              <a:rPr lang="pl-PL" sz="2000" dirty="0" smtClean="0">
                <a:cs typeface="Microsoft Sans Serif" panose="020B0604020202020204" pitchFamily="34" charset="0"/>
              </a:rPr>
              <a:t>o </a:t>
            </a:r>
            <a:r>
              <a:rPr lang="pl-PL" sz="2000" dirty="0">
                <a:cs typeface="Microsoft Sans Serif" panose="020B0604020202020204" pitchFamily="34" charset="0"/>
              </a:rPr>
              <a:t>wsparcia z funduszy nie mogą zostać wybrane operacje, które zostały fizycznie ukończone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lub </a:t>
            </a:r>
            <a:r>
              <a:rPr lang="pl-PL" sz="2000" dirty="0">
                <a:cs typeface="Microsoft Sans Serif" panose="020B0604020202020204" pitchFamily="34" charset="0"/>
              </a:rPr>
              <a:t>w pełni zrealizowane przed złożeniem do instytucji zarządzającej/pośredniczącej wniosku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o </a:t>
            </a:r>
            <a:r>
              <a:rPr lang="pl-PL" sz="2000" dirty="0">
                <a:cs typeface="Microsoft Sans Serif" panose="020B0604020202020204" pitchFamily="34" charset="0"/>
              </a:rPr>
              <a:t>dofinansowanie. W przypadku, gdy dofinansowanie w ramach projektu stanowi pomoc publiczną, ocena </a:t>
            </a:r>
            <a:r>
              <a:rPr lang="pl-PL" sz="2000" dirty="0" smtClean="0">
                <a:cs typeface="Microsoft Sans Serif" panose="020B0604020202020204" pitchFamily="34" charset="0"/>
              </a:rPr>
              <a:t>uwzględnia </a:t>
            </a:r>
            <a:r>
              <a:rPr lang="pl-PL" sz="2000" dirty="0">
                <a:cs typeface="Microsoft Sans Serif" panose="020B0604020202020204" pitchFamily="34" charset="0"/>
              </a:rPr>
              <a:t>także </a:t>
            </a:r>
            <a:r>
              <a:rPr lang="pl-PL" sz="2000" dirty="0" smtClean="0">
                <a:cs typeface="Microsoft Sans Serif" panose="020B0604020202020204" pitchFamily="34" charset="0"/>
              </a:rPr>
              <a:t>te przepisy (</a:t>
            </a:r>
            <a:r>
              <a:rPr lang="pl-PL" sz="2000" dirty="0">
                <a:cs typeface="Microsoft Sans Serif" panose="020B0604020202020204" pitchFamily="34" charset="0"/>
              </a:rPr>
              <a:t>m.in. rozpoczęcie prac związanych z projektem może </a:t>
            </a:r>
            <a:r>
              <a:rPr lang="pl-PL" sz="2000" dirty="0" smtClean="0">
                <a:cs typeface="Microsoft Sans Serif" panose="020B0604020202020204" pitchFamily="34" charset="0"/>
              </a:rPr>
              <a:t>nastąpić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po złożeniu przez wnioskodawcę wniosku o dofinansowanie).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Za </a:t>
            </a:r>
            <a:r>
              <a:rPr lang="pl-PL" sz="2000" dirty="0">
                <a:cs typeface="Microsoft Sans Serif" panose="020B0604020202020204" pitchFamily="34" charset="0"/>
              </a:rPr>
              <a:t>niekwalifikowalne uznaje się wydatki na działania informacyjno-promocyjne, za wyjątkiem przewidzianych na zadania wymagane wg rozporządzenia ogólnego (załącznik XII rozporządzenia ogólnego) tj. oznaczenia, bilbordy i tablice informacyjno-promocyjne lub gdy stanowi to zakres rzeczowy projektu (Z uwzględnieniem zasad określonych w Rozdziale 8 „Szczegółowy opis kategorii wydatków oraz zasad kwalifikowalności</a:t>
            </a:r>
            <a:r>
              <a:rPr lang="pl-PL" sz="2000" dirty="0" smtClean="0">
                <a:cs typeface="Microsoft Sans Serif" panose="020B0604020202020204" pitchFamily="34" charset="0"/>
              </a:rPr>
              <a:t>”).</a:t>
            </a:r>
            <a:endParaRPr lang="pl-PL" sz="2000" dirty="0"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29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5239" y="726920"/>
            <a:ext cx="10599174" cy="745461"/>
          </a:xfrm>
        </p:spPr>
        <p:txBody>
          <a:bodyPr/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Wydatki niekwalifikowalne w ramach działania 3.1 RPO WSL</a:t>
            </a:r>
            <a:r>
              <a:rPr lang="pl-PL" sz="2800" b="1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pl-PL" sz="2800" b="1" dirty="0" smtClean="0">
                <a:latin typeface="+mn-lt"/>
                <a:cs typeface="Times New Roman" panose="02020603050405020304" pitchFamily="18" charset="0"/>
              </a:rPr>
            </a:b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8426" y="1285568"/>
            <a:ext cx="10972800" cy="516439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000" dirty="0" smtClean="0">
                <a:cs typeface="Microsoft Sans Serif" panose="020B0604020202020204" pitchFamily="34" charset="0"/>
              </a:rPr>
              <a:t>Niedozwolone </a:t>
            </a:r>
            <a:r>
              <a:rPr lang="pl-PL" sz="2000" dirty="0">
                <a:cs typeface="Microsoft Sans Serif" panose="020B0604020202020204" pitchFamily="34" charset="0"/>
              </a:rPr>
              <a:t>jest wykorzystywanie materiałów promocyjnych współfinansowanych ze środków RPO WSL 2014-2020 do celów niezwiązanych z projektem, w szczególności podczas kampanii wyborczych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 Za </a:t>
            </a:r>
            <a:r>
              <a:rPr lang="pl-PL" sz="2000" dirty="0">
                <a:cs typeface="Microsoft Sans Serif" panose="020B0604020202020204" pitchFamily="34" charset="0"/>
              </a:rPr>
              <a:t>niekwalifikowalne uznaje się koszty pośrednie, do których należą m.in. opłaty czynszowe, opłaty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za </a:t>
            </a:r>
            <a:r>
              <a:rPr lang="pl-PL" sz="2000" dirty="0">
                <a:cs typeface="Microsoft Sans Serif" panose="020B0604020202020204" pitchFamily="34" charset="0"/>
              </a:rPr>
              <a:t>energię, ogrzewanie, sprzątanie, opłaty pocztowe, materiały biurowe, opłaty telekomunikacyjne, media oraz inne koszty </a:t>
            </a:r>
            <a:r>
              <a:rPr lang="pl-PL" sz="2000" dirty="0" smtClean="0">
                <a:cs typeface="Microsoft Sans Serif" panose="020B0604020202020204" pitchFamily="34" charset="0"/>
              </a:rPr>
              <a:t>administracyjne.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pl-PL" sz="2000" dirty="0">
                <a:cs typeface="Microsoft Sans Serif" panose="020B0604020202020204" pitchFamily="34" charset="0"/>
              </a:rPr>
              <a:t> Z</a:t>
            </a:r>
            <a:r>
              <a:rPr lang="pl-PL" sz="2000" dirty="0" smtClean="0">
                <a:cs typeface="Microsoft Sans Serif" panose="020B0604020202020204" pitchFamily="34" charset="0"/>
              </a:rPr>
              <a:t>a </a:t>
            </a:r>
            <a:r>
              <a:rPr lang="pl-PL" sz="2000" dirty="0">
                <a:cs typeface="Microsoft Sans Serif" panose="020B0604020202020204" pitchFamily="34" charset="0"/>
              </a:rPr>
              <a:t>niekwalifikowalne uznaje się koszty związane z angażowaniem personelu, chyba że w szczegółowym opisie kategorii wydatków oraz zasad kwalifikowalności niniejszych wytycznych programowych dopuszczono kwalifikowalność tego typu wydatków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 smtClean="0"/>
              <a:t>	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8512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5239" y="726920"/>
            <a:ext cx="10599174" cy="745461"/>
          </a:xfrm>
        </p:spPr>
        <p:txBody>
          <a:bodyPr/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Wydatki niekwalifikowalne w ramach działania 3.1 RPO WSL</a:t>
            </a:r>
            <a:r>
              <a:rPr lang="pl-PL" sz="2800" b="1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pl-PL" sz="2800" b="1" dirty="0" smtClean="0">
                <a:latin typeface="+mn-lt"/>
                <a:cs typeface="Times New Roman" panose="02020603050405020304" pitchFamily="18" charset="0"/>
              </a:rPr>
            </a:b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8426" y="1285568"/>
            <a:ext cx="10972800" cy="516439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800" dirty="0" smtClean="0">
                <a:cs typeface="Microsoft Sans Serif" panose="020B0604020202020204" pitchFamily="34" charset="0"/>
              </a:rPr>
              <a:t>Wydatki niekwalifikowane: </a:t>
            </a:r>
          </a:p>
          <a:p>
            <a:pPr>
              <a:spcAft>
                <a:spcPts val="800"/>
              </a:spcAft>
            </a:pPr>
            <a:r>
              <a:rPr lang="pl-PL" sz="2000" dirty="0">
                <a:cs typeface="Microsoft Sans Serif" panose="020B0604020202020204" pitchFamily="34" charset="0"/>
              </a:rPr>
              <a:t>Wydatki wskazane w rozdziale 9 Wytycznych programowych </a:t>
            </a:r>
            <a:r>
              <a:rPr lang="pl-PL" sz="2000" dirty="0" smtClean="0">
                <a:cs typeface="Microsoft Sans Serif" panose="020B0604020202020204" pitchFamily="34" charset="0"/>
              </a:rPr>
              <a:t>,</a:t>
            </a:r>
          </a:p>
          <a:p>
            <a:pPr>
              <a:spcAft>
                <a:spcPts val="800"/>
              </a:spcAft>
            </a:pPr>
            <a:r>
              <a:rPr lang="pl-PL" sz="2000" dirty="0" smtClean="0">
                <a:cs typeface="Microsoft Sans Serif" panose="020B0604020202020204" pitchFamily="34" charset="0"/>
              </a:rPr>
              <a:t>wydatki w ramach mechanizmu cross-financingu,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budowa/przebudowa/remont dróg dojazdowych do tworzonego terenu inwestycyjnego,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budowa / przebudowa infrastruktury towarzyszącej, będącej elementem, budowy / przebudowy/ remontu drogi publicznej, niezbędnej do skomunikowania terenu,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materiały i inne środki nie stanowiące środków trwałych,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 nabycie środków transportu,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zakup gruntu i nieruchomości,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 nabycie używanych środków trwałych, </a:t>
            </a:r>
          </a:p>
          <a:p>
            <a:pPr>
              <a:spcBef>
                <a:spcPts val="0"/>
              </a:spcBef>
            </a:pPr>
            <a:r>
              <a:rPr lang="pl-PL" sz="2000" dirty="0" smtClean="0">
                <a:cs typeface="Microsoft Sans Serif" panose="020B0604020202020204" pitchFamily="34" charset="0"/>
              </a:rPr>
              <a:t>koszty związane z utrzymaniem infrastruktury.</a:t>
            </a: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642978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Działanie 3.1. Poprawa warunków do rozwoju MŚP</a:t>
            </a:r>
            <a:br>
              <a:rPr lang="pl-PL" sz="3600" b="1" dirty="0" smtClean="0"/>
            </a:br>
            <a:r>
              <a:rPr lang="pl-PL" sz="2200" b="1" dirty="0" smtClean="0"/>
              <a:t>Poddziałanie 3.1.1. Tworzenie terenów inwestycyjnych na obszarach typu </a:t>
            </a:r>
            <a:r>
              <a:rPr lang="pl-PL" sz="2200" b="1" i="1" dirty="0" smtClean="0"/>
              <a:t>brownfield</a:t>
            </a:r>
            <a:r>
              <a:rPr lang="pl-PL" sz="2200" b="1" dirty="0" smtClean="0"/>
              <a:t> - ZIT</a:t>
            </a:r>
            <a:br>
              <a:rPr lang="pl-PL" sz="2200" b="1" dirty="0" smtClean="0"/>
            </a:br>
            <a:r>
              <a:rPr lang="pl-PL" sz="2200" b="1" dirty="0" smtClean="0"/>
              <a:t>Poddziałanie 3.1.2. Tworzenie terenów inwestycyjnych na obszarach typu </a:t>
            </a:r>
            <a:r>
              <a:rPr lang="pl-PL" sz="2200" b="1" i="1" dirty="0" smtClean="0"/>
              <a:t>brownfield</a:t>
            </a:r>
            <a:r>
              <a:rPr lang="pl-PL" sz="2200" b="1" dirty="0" smtClean="0"/>
              <a:t> - RIT 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endParaRPr lang="pl-PL" sz="28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Symbol zastępczy zawartości 5"/>
          <p:cNvSpPr txBox="1">
            <a:spLocks/>
          </p:cNvSpPr>
          <p:nvPr/>
        </p:nvSpPr>
        <p:spPr>
          <a:xfrm>
            <a:off x="2227543" y="2597880"/>
            <a:ext cx="7786687" cy="17018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l-PL" altLang="pl-PL" sz="2000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Kompleksowe przygotowanie terenów inwestycyjnych typu </a:t>
            </a:r>
            <a:r>
              <a:rPr lang="pl-PL" altLang="pl-PL" sz="2000" i="1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brownfield</a:t>
            </a:r>
            <a:r>
              <a:rPr lang="pl-PL" altLang="pl-PL" sz="2000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 w celu nadania im nowych funkcji gospodarczych wraz z możliwością ich promocji. 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1324196" y="5212376"/>
            <a:ext cx="2928937" cy="646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tryb konkursowy – ZIT/RIT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6873753" y="5207611"/>
            <a:ext cx="3998912" cy="64611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pl-PL" sz="2000" b="1" dirty="0" smtClean="0">
                <a:solidFill>
                  <a:schemeClr val="tx1"/>
                </a:solidFill>
              </a:rPr>
              <a:t>Alokacja</a:t>
            </a:r>
            <a:r>
              <a:rPr lang="pl-PL" sz="2000" b="1" smtClean="0">
                <a:solidFill>
                  <a:schemeClr val="tx1"/>
                </a:solidFill>
              </a:rPr>
              <a:t>: </a:t>
            </a:r>
            <a:r>
              <a:rPr lang="pl-PL" sz="2000" b="1" smtClean="0">
                <a:solidFill>
                  <a:schemeClr val="tx1"/>
                </a:solidFill>
              </a:rPr>
              <a:t>30 </a:t>
            </a:r>
            <a:r>
              <a:rPr lang="pl-PL" sz="2000" b="1" dirty="0" smtClean="0">
                <a:solidFill>
                  <a:schemeClr val="tx1"/>
                </a:solidFill>
              </a:rPr>
              <a:t>000 000,00 Euro</a:t>
            </a:r>
            <a:endParaRPr lang="pl-P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888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35504"/>
            <a:ext cx="10972800" cy="1143000"/>
          </a:xfrm>
        </p:spPr>
        <p:txBody>
          <a:bodyPr/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System oceny/kryteria oceny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26068"/>
            <a:ext cx="10972800" cy="4525963"/>
          </a:xfrm>
        </p:spPr>
        <p:txBody>
          <a:bodyPr/>
          <a:lstStyle/>
          <a:p>
            <a:pPr algn="just"/>
            <a:r>
              <a:rPr lang="pl-PL" sz="2000" b="1" dirty="0" smtClean="0">
                <a:cs typeface="Microsoft Sans Serif" panose="020B0604020202020204" pitchFamily="34" charset="0"/>
              </a:rPr>
              <a:t>Ocena formalna: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cs typeface="Microsoft Sans Serif" panose="020B0604020202020204" pitchFamily="34" charset="0"/>
              </a:rPr>
              <a:t>Kryterium </a:t>
            </a:r>
            <a:r>
              <a:rPr lang="pl-PL" sz="2000" dirty="0">
                <a:cs typeface="Microsoft Sans Serif" panose="020B0604020202020204" pitchFamily="34" charset="0"/>
              </a:rPr>
              <a:t>formalne </a:t>
            </a:r>
            <a:r>
              <a:rPr lang="pl-PL" sz="2000" dirty="0" smtClean="0">
                <a:cs typeface="Microsoft Sans Serif" panose="020B0604020202020204" pitchFamily="34" charset="0"/>
              </a:rPr>
              <a:t>dopuszczające – brak możliwości uzupełnienia od razu ocena negatywna (np. wniosek złożony po terminie zakończenia naboru),</a:t>
            </a:r>
          </a:p>
          <a:p>
            <a:pPr algn="just">
              <a:buFontTx/>
              <a:buChar char="-"/>
            </a:pPr>
            <a:r>
              <a:rPr lang="pl-PL" sz="2000" dirty="0" smtClean="0">
                <a:cs typeface="Microsoft Sans Serif" panose="020B0604020202020204" pitchFamily="34" charset="0"/>
              </a:rPr>
              <a:t>Kryteria formalne pozostałe – możliwość uzupełnienia (wezwanie do uzupełnienia pisemne).  </a:t>
            </a:r>
          </a:p>
          <a:p>
            <a:pPr algn="just"/>
            <a:r>
              <a:rPr lang="pl-PL" sz="2000" b="1" dirty="0" smtClean="0">
                <a:cs typeface="Microsoft Sans Serif" panose="020B0604020202020204" pitchFamily="34" charset="0"/>
              </a:rPr>
              <a:t>Ocena merytoryczna:</a:t>
            </a:r>
          </a:p>
          <a:p>
            <a:pPr marL="0" indent="0" algn="just">
              <a:buNone/>
              <a:tabLst>
                <a:tab pos="271463" algn="l"/>
              </a:tabLst>
            </a:pPr>
            <a:r>
              <a:rPr lang="pl-PL" sz="2000" dirty="0" smtClean="0">
                <a:cs typeface="Microsoft Sans Serif" panose="020B0604020202020204" pitchFamily="34" charset="0"/>
              </a:rPr>
              <a:t>- kryteria </a:t>
            </a:r>
            <a:r>
              <a:rPr lang="pl-PL" sz="2000" dirty="0">
                <a:cs typeface="Microsoft Sans Serif" panose="020B0604020202020204" pitchFamily="34" charset="0"/>
              </a:rPr>
              <a:t>ogólne – wspólne dla wszystkich projektów, niezależnie od określonego typu projektu, </a:t>
            </a:r>
          </a:p>
          <a:p>
            <a:pPr marL="0" indent="0" algn="just">
              <a:buFontTx/>
              <a:buChar char="-"/>
              <a:tabLst>
                <a:tab pos="271463" algn="l"/>
              </a:tabLst>
            </a:pPr>
            <a:r>
              <a:rPr lang="pl-PL" sz="2000" dirty="0" smtClean="0">
                <a:cs typeface="Microsoft Sans Serif" panose="020B0604020202020204" pitchFamily="34" charset="0"/>
              </a:rPr>
              <a:t> kryteria </a:t>
            </a:r>
            <a:r>
              <a:rPr lang="pl-PL" sz="2000" dirty="0">
                <a:cs typeface="Microsoft Sans Serif" panose="020B0604020202020204" pitchFamily="34" charset="0"/>
              </a:rPr>
              <a:t>specyficzne – dedykowane konkretnym działaniom/poddziałaniom/typom projektów,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buNone/>
              <a:tabLst>
                <a:tab pos="271463" algn="l"/>
              </a:tabLst>
            </a:pPr>
            <a:r>
              <a:rPr lang="pl-PL" sz="2000" dirty="0" smtClean="0">
                <a:cs typeface="Microsoft Sans Serif" panose="020B0604020202020204" pitchFamily="34" charset="0"/>
              </a:rPr>
              <a:t>- </a:t>
            </a:r>
            <a:r>
              <a:rPr lang="pl-PL" sz="2000" dirty="0">
                <a:cs typeface="Microsoft Sans Serif" panose="020B0604020202020204" pitchFamily="34" charset="0"/>
              </a:rPr>
              <a:t>kryteria dodatkowe - wspólne dla wszystkich projektów, niezależnie od określonego typu projektu.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ramach kryteriów </a:t>
            </a:r>
            <a:r>
              <a:rPr lang="pl-PL" sz="2000" dirty="0" smtClean="0">
                <a:cs typeface="Microsoft Sans Serif" panose="020B0604020202020204" pitchFamily="34" charset="0"/>
              </a:rPr>
              <a:t>ogólnych </a:t>
            </a:r>
            <a:r>
              <a:rPr lang="pl-PL" sz="2000" dirty="0">
                <a:cs typeface="Microsoft Sans Serif" panose="020B0604020202020204" pitchFamily="34" charset="0"/>
              </a:rPr>
              <a:t>jak i </a:t>
            </a:r>
            <a:r>
              <a:rPr lang="pl-PL" sz="2000" dirty="0" smtClean="0">
                <a:cs typeface="Microsoft Sans Serif" panose="020B0604020202020204" pitchFamily="34" charset="0"/>
              </a:rPr>
              <a:t>specyficznych są kryteria </a:t>
            </a:r>
            <a:r>
              <a:rPr lang="pl-PL" sz="2000" dirty="0">
                <a:cs typeface="Microsoft Sans Serif" panose="020B0604020202020204" pitchFamily="34" charset="0"/>
              </a:rPr>
              <a:t>(0/1)</a:t>
            </a:r>
            <a:r>
              <a:rPr lang="pl-PL" sz="2000" dirty="0" smtClean="0">
                <a:cs typeface="Microsoft Sans Serif" panose="020B0604020202020204" pitchFamily="34" charset="0"/>
              </a:rPr>
              <a:t> oraz punktowane. Kryteria dodatkowe są tylko punktowane. </a:t>
            </a:r>
            <a:r>
              <a:rPr lang="pl-PL" sz="2000" dirty="0">
                <a:cs typeface="Microsoft Sans Serif" panose="020B0604020202020204" pitchFamily="34" charset="0"/>
              </a:rPr>
              <a:t>Niespełnienie co najmniej jednego kryterium </a:t>
            </a:r>
            <a:r>
              <a:rPr lang="pl-PL" sz="2000" dirty="0" smtClean="0">
                <a:cs typeface="Microsoft Sans Serif" panose="020B0604020202020204" pitchFamily="34" charset="0"/>
              </a:rPr>
              <a:t>(</a:t>
            </a:r>
            <a:r>
              <a:rPr lang="pl-PL" sz="2000" dirty="0">
                <a:cs typeface="Microsoft Sans Serif" panose="020B0604020202020204" pitchFamily="34" charset="0"/>
              </a:rPr>
              <a:t>0/1) spośród kryteriów ogólnych lub specyficznych powoduje, że projekt otrzymuje ocenę negatywną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bez możliwości uzupełnienia.</a:t>
            </a:r>
            <a:endParaRPr lang="pl-PL" sz="2000" dirty="0">
              <a:cs typeface="Microsoft Sans Serif" panose="020B0604020202020204" pitchFamily="34" charset="0"/>
            </a:endParaRPr>
          </a:p>
          <a:p>
            <a:pPr>
              <a:buFontTx/>
              <a:buChar char="-"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118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439334"/>
            <a:ext cx="10972800" cy="4779964"/>
          </a:xfrm>
        </p:spPr>
        <p:txBody>
          <a:bodyPr/>
          <a:lstStyle/>
          <a:p>
            <a:pPr algn="just"/>
            <a:r>
              <a:rPr lang="pl-PL" sz="2000" dirty="0">
                <a:cs typeface="Microsoft Sans Serif" panose="020B0604020202020204" pitchFamily="34" charset="0"/>
              </a:rPr>
              <a:t>W ramach każdego kryterium punktowanego możliwe jest przyznanie maksymalnie 4 punktów (całe punkty).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algn="just"/>
            <a:r>
              <a:rPr lang="pl-PL" sz="2000" dirty="0">
                <a:cs typeface="Microsoft Sans Serif" panose="020B0604020202020204" pitchFamily="34" charset="0"/>
              </a:rPr>
              <a:t>S</a:t>
            </a:r>
            <a:r>
              <a:rPr lang="pl-PL" sz="2000" dirty="0" smtClean="0">
                <a:cs typeface="Microsoft Sans Serif" panose="020B0604020202020204" pitchFamily="34" charset="0"/>
              </a:rPr>
              <a:t>ystem </a:t>
            </a:r>
            <a:r>
              <a:rPr lang="pl-PL" sz="2000" dirty="0">
                <a:cs typeface="Microsoft Sans Serif" panose="020B0604020202020204" pitchFamily="34" charset="0"/>
              </a:rPr>
              <a:t>wartościowania znaczenia poszczególnych kryteriów punktowanych poprzez </a:t>
            </a:r>
            <a:r>
              <a:rPr lang="pl-PL" sz="2000" dirty="0" smtClean="0">
                <a:cs typeface="Microsoft Sans Serif" panose="020B0604020202020204" pitchFamily="34" charset="0"/>
              </a:rPr>
              <a:t>przypisanie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im wag: przyznana punktacja dla każdego kryterium będzie pomnożona przez jego wagę </a:t>
            </a:r>
            <a:r>
              <a:rPr lang="pl-PL" sz="2000" dirty="0" smtClean="0">
                <a:cs typeface="Microsoft Sans Serif" panose="020B0604020202020204" pitchFamily="34" charset="0"/>
              </a:rPr>
              <a:t>(brak wag 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kryteriach dodatkowych).</a:t>
            </a:r>
          </a:p>
          <a:p>
            <a:pPr algn="just"/>
            <a:r>
              <a:rPr lang="pl-PL" sz="2000" dirty="0">
                <a:cs typeface="Microsoft Sans Serif" panose="020B0604020202020204" pitchFamily="34" charset="0"/>
              </a:rPr>
              <a:t>Otrzymane sumy ocen kryteriów ogólnych i specyficznych mnoży się przez proporcje właściwe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dla </a:t>
            </a:r>
            <a:r>
              <a:rPr lang="pl-PL" sz="2000" dirty="0">
                <a:cs typeface="Microsoft Sans Serif" panose="020B0604020202020204" pitchFamily="34" charset="0"/>
              </a:rPr>
              <a:t>danego zestawu kryteriów (kryteria ogólne: 60%, kryteria specyficzne: 40%). </a:t>
            </a:r>
          </a:p>
          <a:p>
            <a:pPr algn="just"/>
            <a:r>
              <a:rPr lang="pl-PL" sz="2000" dirty="0">
                <a:cs typeface="Microsoft Sans Serif" panose="020B0604020202020204" pitchFamily="34" charset="0"/>
              </a:rPr>
              <a:t>Projekt otrzymuje ocenę pozytywną w przypadku uzyskania co najmniej 60% maksymalnej, możliwej do uzyskania punktacji, dla danego działania/poddziałania/ typu/typów projektu. Projekt, który uzyska mniej niż 60% punktów otrzymuje ocenę negatywną i nie kwalifikuje się do dofinansowania. 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486304"/>
            <a:ext cx="10972800" cy="1143000"/>
          </a:xfrm>
        </p:spPr>
        <p:txBody>
          <a:bodyPr/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System oceny/kryteria oceny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026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58317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merytoryczne specyficzne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(0/1) dla działania 3.1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97596"/>
            <a:ext cx="10972800" cy="4582048"/>
          </a:xfrm>
        </p:spPr>
        <p:txBody>
          <a:bodyPr/>
          <a:lstStyle/>
          <a:p>
            <a:pPr algn="just">
              <a:buNone/>
            </a:pP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Obowiązujące dla działania 3.1 kryteria 0/1</a:t>
            </a:r>
          </a:p>
          <a:p>
            <a:pPr algn="just">
              <a:buNone/>
            </a:pPr>
            <a:endParaRPr lang="pl-PL" sz="2000" b="1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sz="2000" b="1" dirty="0" smtClean="0"/>
              <a:t>Zdiagnozowane zapotrzebowanie na tworzenie terenów inwestycyjnych </a:t>
            </a: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- </a:t>
            </a:r>
            <a:r>
              <a:rPr lang="pl-PL" sz="2000" dirty="0" smtClean="0"/>
              <a:t>Lokalizacja inwestycji została potwierdzona udokumentowanym zapotrzebowaniem firm poszukujących lokalizacji </a:t>
            </a:r>
            <a:br>
              <a:rPr lang="pl-PL" sz="2000" dirty="0" smtClean="0"/>
            </a:br>
            <a:r>
              <a:rPr lang="pl-PL" sz="2000" dirty="0" smtClean="0"/>
              <a:t>do prowadzenia działalności gospodarczej. Tereny inwestycyjne nie powielają dostępnej infrastruktury (nie dotyczy przypadku, w którym limit dostępnej powierzchni został wyczerpany).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b="1" dirty="0" smtClean="0"/>
              <a:t>Wykonalność rozwiązań technicznych oraz ich zgodność z obowiązującymi regulacjami prawnymi</a:t>
            </a:r>
            <a:r>
              <a:rPr lang="pl-PL" sz="2000" dirty="0" smtClean="0"/>
              <a:t> -Ocenie podlegają zaproponowane w projekcie elementy inwestycji, technologie, parametry  techniczne inwestycji oraz zgodność rozwiązań z obowiązującymi regulacjami prawnymi.</a:t>
            </a:r>
          </a:p>
          <a:p>
            <a:pPr algn="just">
              <a:buNone/>
            </a:pPr>
            <a:endParaRPr lang="pl-PL" sz="2000" dirty="0" smtClean="0"/>
          </a:p>
          <a:p>
            <a:pPr algn="just"/>
            <a:r>
              <a:rPr lang="pl-PL" sz="2000" b="1" dirty="0" smtClean="0"/>
              <a:t>Zasadność zaplanowanych działań na rzecz pozyskania inwestorów </a:t>
            </a:r>
            <a:r>
              <a:rPr lang="pl-PL" sz="2000" dirty="0" smtClean="0"/>
              <a:t>- Ocenie podlegają planowane działania, jak i te już podjęte przez wnioskodawcę w celu pozyskania inwestora.</a:t>
            </a:r>
          </a:p>
          <a:p>
            <a:pPr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704850" algn="just">
              <a:buFontTx/>
              <a:buChar char="-"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61950" indent="0" algn="just">
              <a:buNone/>
            </a:pPr>
            <a:r>
              <a:rPr lang="pl-PL" sz="2000" dirty="0"/>
              <a:t>	</a:t>
            </a:r>
          </a:p>
          <a:p>
            <a:pPr marL="704850" algn="just">
              <a:buFontTx/>
              <a:buChar char="-"/>
            </a:pPr>
            <a:endParaRPr lang="pl-PL" sz="2000" dirty="0"/>
          </a:p>
          <a:p>
            <a:pPr marL="361950" indent="0" algn="just">
              <a:buNone/>
            </a:pPr>
            <a:r>
              <a:rPr lang="pl-PL" sz="2000" dirty="0"/>
              <a:t>	</a:t>
            </a:r>
          </a:p>
          <a:p>
            <a:pPr marL="704850" algn="just">
              <a:buFontTx/>
              <a:buChar char="-"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	</a:t>
            </a:r>
          </a:p>
          <a:p>
            <a:pPr marL="704850" algn="just">
              <a:buFontTx/>
              <a:buChar char="-"/>
            </a:pPr>
            <a:endParaRPr lang="pl-PL" sz="2000" dirty="0"/>
          </a:p>
          <a:p>
            <a:pPr algn="just"/>
            <a:endParaRPr lang="pl-PL" sz="2000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82519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pl-PL" sz="2400" b="1" dirty="0" smtClean="0"/>
              <a:t>Lokalizacja projektu na terenie o zwiększonym bezrobociu</a:t>
            </a:r>
            <a:r>
              <a:rPr lang="pl-PL" sz="2400" b="1" dirty="0" smtClean="0">
                <a:cs typeface="Microsoft Sans Serif" panose="020B0604020202020204" pitchFamily="34" charset="0"/>
              </a:rPr>
              <a:t> (</a:t>
            </a:r>
            <a:r>
              <a:rPr lang="pl-PL" sz="2400" b="1" dirty="0">
                <a:cs typeface="Microsoft Sans Serif" panose="020B0604020202020204" pitchFamily="34" charset="0"/>
              </a:rPr>
              <a:t>waga </a:t>
            </a:r>
            <a:r>
              <a:rPr lang="pl-PL" sz="2400" b="1" dirty="0" smtClean="0">
                <a:cs typeface="Microsoft Sans Serif" panose="020B0604020202020204" pitchFamily="34" charset="0"/>
              </a:rPr>
              <a:t>2).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400" dirty="0" smtClean="0"/>
              <a:t>Punkty uzależnione są od stopy bezrobocia powiatu, na  terenie którego realizowany jest projekt. </a:t>
            </a:r>
            <a:r>
              <a:rPr lang="pl-PL" sz="2400" dirty="0">
                <a:cs typeface="Microsoft Sans Serif" panose="020B0604020202020204" pitchFamily="34" charset="0"/>
              </a:rPr>
              <a:t>	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400" dirty="0">
              <a:cs typeface="Microsoft Sans Serif" panose="020B0604020202020204" pitchFamily="34" charset="0"/>
            </a:endParaRPr>
          </a:p>
          <a:p>
            <a:pPr marL="436563"/>
            <a:r>
              <a:rPr lang="pl-PL" sz="2400" dirty="0" smtClean="0"/>
              <a:t>1 </a:t>
            </a:r>
            <a:r>
              <a:rPr lang="pl-PL" sz="2400" dirty="0" err="1" smtClean="0"/>
              <a:t>pkt</a:t>
            </a:r>
            <a:r>
              <a:rPr lang="pl-PL" sz="2400" dirty="0" smtClean="0"/>
              <a:t> - 0% do 7% 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2 </a:t>
            </a:r>
            <a:r>
              <a:rPr lang="pl-PL" sz="2400" dirty="0" err="1" smtClean="0"/>
              <a:t>pkt</a:t>
            </a:r>
            <a:r>
              <a:rPr lang="pl-PL" sz="2400" dirty="0" smtClean="0"/>
              <a:t> - powyżej 7% do 11%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3 </a:t>
            </a:r>
            <a:r>
              <a:rPr lang="pl-PL" sz="2400" dirty="0" err="1" smtClean="0"/>
              <a:t>pkt</a:t>
            </a:r>
            <a:r>
              <a:rPr lang="pl-PL" sz="2400" dirty="0" smtClean="0"/>
              <a:t> - powyżej 11% do 15%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4 </a:t>
            </a:r>
            <a:r>
              <a:rPr lang="pl-PL" sz="2400" dirty="0" err="1" smtClean="0"/>
              <a:t>pkt</a:t>
            </a:r>
            <a:r>
              <a:rPr lang="pl-PL" sz="2400" dirty="0" smtClean="0"/>
              <a:t> - powyżej 15% 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68214" y="512466"/>
            <a:ext cx="10914185" cy="589503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specyficzne punktowane dla działania 3.1 RPO WSL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8833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pl-PL" sz="2400" b="1" dirty="0" smtClean="0"/>
              <a:t>Powierzchnia tworzonego terenu inwestycyjnego </a:t>
            </a: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(waga 1). </a:t>
            </a: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400" dirty="0" smtClean="0"/>
              <a:t>Wielkość tworzonego terenu inwestycyjnego wykracza poza lub odpowiada przyjętemu minimum tj. 2ha. </a:t>
            </a:r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endParaRPr lang="pl-PL" sz="24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4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436563"/>
            <a:r>
              <a:rPr lang="pl-PL" sz="2400" dirty="0" smtClean="0"/>
              <a:t>1pkt - 2ha 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2pkt - powyżej 2ha do 7ha  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3pkt - powyżej 7ha do 12ha </a:t>
            </a:r>
            <a:br>
              <a:rPr lang="pl-PL" sz="2400" dirty="0" smtClean="0"/>
            </a:br>
            <a:endParaRPr lang="pl-PL" sz="2400" dirty="0" smtClean="0"/>
          </a:p>
          <a:p>
            <a:pPr marL="436563"/>
            <a:r>
              <a:rPr lang="pl-PL" sz="2400" dirty="0" smtClean="0"/>
              <a:t>4pkt - powyżej 12ha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703384" y="512466"/>
            <a:ext cx="10879015" cy="589503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specyficzne punktowane dla działania 3.1 RPO WSL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8958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 smtClean="0"/>
              <a:t>Dostępność komunikacyjna terenu inwestycyjnego</a:t>
            </a:r>
            <a:r>
              <a:rPr lang="pl-PL" sz="2000" dirty="0" smtClean="0"/>
              <a:t>  </a:t>
            </a: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(waga 2). </a:t>
            </a: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/>
              <a:t>Ocenie podlega  stopień skomunikowania tworzonego terenu inwestycyjnego (w jakim stopniu wnioskodawca zapewni/ił właściwy dostęp do tworzonego  terenu inwestycyjnego).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pPr algn="just"/>
            <a:r>
              <a:rPr lang="pl-PL" sz="2000" dirty="0" smtClean="0"/>
              <a:t>0 </a:t>
            </a:r>
            <a:r>
              <a:rPr lang="pl-PL" sz="2000" dirty="0" err="1" smtClean="0"/>
              <a:t>pkt</a:t>
            </a:r>
            <a:r>
              <a:rPr lang="pl-PL" sz="2000" dirty="0" smtClean="0"/>
              <a:t> - brak skomunikowania terenu na moment aplikowania o wsparcie, zapewnienie </a:t>
            </a:r>
            <a:br>
              <a:rPr lang="pl-PL" sz="2000" dirty="0" smtClean="0"/>
            </a:br>
            <a:r>
              <a:rPr lang="pl-PL" sz="2000" dirty="0" smtClean="0"/>
              <a:t>w dokumentacji aplikacyjnej, że najpóźniej do czasu rzeczowego zakończenia realizacji projektu teren inwestycyjny zostanie udostępniony komunikacyjnie oraz  przedstawienie w dokumentacji aplikacyjnej planów skomunikowania terenu z istniejącymi drogami publicznymi i wewnętrznymi ogólnodostępnymi ;</a:t>
            </a:r>
          </a:p>
          <a:p>
            <a:pPr algn="just"/>
            <a:r>
              <a:rPr lang="pl-PL" sz="2000" dirty="0" smtClean="0"/>
              <a:t>1 </a:t>
            </a:r>
            <a:r>
              <a:rPr lang="pl-PL" sz="2000" dirty="0" err="1" smtClean="0"/>
              <a:t>pkt</a:t>
            </a:r>
            <a:r>
              <a:rPr lang="pl-PL" sz="2000" dirty="0" smtClean="0"/>
              <a:t> - teren skomunikowany poprzez połączenie z drogą lokalną ;</a:t>
            </a:r>
          </a:p>
          <a:p>
            <a:pPr algn="just"/>
            <a:r>
              <a:rPr lang="pl-PL" sz="2000" dirty="0" smtClean="0"/>
              <a:t>2 </a:t>
            </a:r>
            <a:r>
              <a:rPr lang="pl-PL" sz="2000" dirty="0" err="1" smtClean="0"/>
              <a:t>pkt</a:t>
            </a:r>
            <a:r>
              <a:rPr lang="pl-PL" sz="2000" dirty="0" smtClean="0"/>
              <a:t> - teren bezpośrednio skomunikowany z drogą powiatową, wojewódzką ;</a:t>
            </a:r>
          </a:p>
          <a:p>
            <a:pPr algn="just"/>
            <a:r>
              <a:rPr lang="pl-PL" sz="2000" dirty="0" smtClean="0"/>
              <a:t>3 </a:t>
            </a:r>
            <a:r>
              <a:rPr lang="pl-PL" sz="2000" dirty="0" err="1" smtClean="0"/>
              <a:t>pkt</a:t>
            </a:r>
            <a:r>
              <a:rPr lang="pl-PL" sz="2000" dirty="0" smtClean="0"/>
              <a:t> - teren bezpośrednio skomunikowany z drogą krajową/drogą szybkiego ruchu;</a:t>
            </a:r>
          </a:p>
          <a:p>
            <a:pPr algn="just"/>
            <a:r>
              <a:rPr lang="pl-PL" sz="2000" dirty="0" smtClean="0"/>
              <a:t>4 </a:t>
            </a:r>
            <a:r>
              <a:rPr lang="pl-PL" sz="2000" dirty="0" err="1" smtClean="0"/>
              <a:t>pkt</a:t>
            </a:r>
            <a:r>
              <a:rPr lang="pl-PL" sz="2000" dirty="0" smtClean="0"/>
              <a:t> - teren bezpośrednio skomunikowany z autostradą  i/lub z linią kolejową.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44768" y="512466"/>
            <a:ext cx="10937631" cy="636396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specyficzne punktowane dla działania 3.1 RPO WSL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55132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pl-PL" sz="2000" b="1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Kompleksowość przygotowania terenu (waga 2). </a:t>
            </a: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dirty="0" smtClean="0"/>
              <a:t>Kompleksowość przygotowania terenu rozumiana jako realizacja elementów niezbędnych do przygotowania terenu inwestycyjnego np. rekultywacja, niwelacja, budowa nowej, uzupełnienie lub przebudowa infrastruktury technicznej: sieci kanalizacji sanitarnej, deszczowej, wodociągowej, elektroenergetycznej, ciepłowniczej, telekomunikacyjnej, gazowej  itp. oraz wyposażenie w sieć teleinformatyczną, które w efekcie finalnym przyczynią się do udostępnienia terenu dla inwestorów, chcących rozpocząć tam swoją działalność gospodarczą. W ramach oceny kryterium punktowane są zarówno elementy objęte projektem (koszty kwalifikowane, niekwalifikowane), </a:t>
            </a:r>
            <a:br>
              <a:rPr lang="pl-PL" sz="1800" dirty="0" smtClean="0"/>
            </a:br>
            <a:r>
              <a:rPr lang="pl-PL" sz="1800" dirty="0" smtClean="0"/>
              <a:t>jak i elementy już istniejącej, sprawnej infrastruktury</a:t>
            </a:r>
            <a:r>
              <a:rPr lang="pl-PL" sz="1600" dirty="0" smtClean="0"/>
              <a:t>.</a:t>
            </a:r>
            <a:endParaRPr lang="pl-PL" sz="16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 smtClean="0"/>
              <a:t>1pkt -  dwa ze wskazanych elementów przygotowania terenu inwestycyjnego;</a:t>
            </a:r>
            <a:br>
              <a:rPr lang="pl-PL" sz="2000" dirty="0" smtClean="0"/>
            </a:br>
            <a:r>
              <a:rPr lang="pl-PL" sz="2000" dirty="0" smtClean="0"/>
              <a:t>2 </a:t>
            </a:r>
            <a:r>
              <a:rPr lang="pl-PL" sz="2000" dirty="0" err="1" smtClean="0"/>
              <a:t>pkt</a:t>
            </a:r>
            <a:r>
              <a:rPr lang="pl-PL" sz="2000" dirty="0" smtClean="0"/>
              <a:t> - trzy ze wskazanych elementów przygotowania terenu inwestycyjnego;</a:t>
            </a:r>
            <a:br>
              <a:rPr lang="pl-PL" sz="2000" dirty="0" smtClean="0"/>
            </a:br>
            <a:r>
              <a:rPr lang="pl-PL" sz="2000" dirty="0" smtClean="0"/>
              <a:t>3 </a:t>
            </a:r>
            <a:r>
              <a:rPr lang="pl-PL" sz="2000" dirty="0" err="1" smtClean="0"/>
              <a:t>pkt</a:t>
            </a:r>
            <a:r>
              <a:rPr lang="pl-PL" sz="2000" dirty="0" smtClean="0"/>
              <a:t> - cztery ze wskazanych elementów przygotowania terenu inwestycyjnego;</a:t>
            </a:r>
            <a:br>
              <a:rPr lang="pl-PL" sz="2000" dirty="0" smtClean="0"/>
            </a:br>
            <a:r>
              <a:rPr lang="pl-PL" sz="2000" dirty="0" smtClean="0"/>
              <a:t>4 </a:t>
            </a:r>
            <a:r>
              <a:rPr lang="pl-PL" sz="2000" dirty="0" err="1" smtClean="0"/>
              <a:t>pkt</a:t>
            </a:r>
            <a:r>
              <a:rPr lang="pl-PL" sz="2000" dirty="0" smtClean="0"/>
              <a:t> - pięć i więcej ze wskazanych elementów przygotowania terenu inwestycyjnego.</a:t>
            </a: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984738" y="512466"/>
            <a:ext cx="10597662" cy="519165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specyficzne punktowane dla działania 3.1 RPO WSL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147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 smtClean="0"/>
              <a:t>Wpływ realizacji projektu na wzrost przedsiębiorczości w regionie </a:t>
            </a: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(waga 1). </a:t>
            </a: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/>
              <a:t>Ocenie  będzie podlegała liczba inwestycji zlokalizowanych na przygotowanych terenach inwestycyjnych,  ilość mikro, małych, średnich przedsiębiorstw zlokalizowanych na tworzonym terenie inwestycyjnym oraz liczba miejsc pracy utworzonych w MŚP 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/>
              <a:t>Skala punktowa: 1-4 pkt., gdzie 1pkt oznacza, że projekt spełnia kryterium w stopniu minimalnym; 4 pkt. projekt spełnia kryterium w stopniu maksymalnym</a:t>
            </a: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750276" y="512466"/>
            <a:ext cx="10832123" cy="472272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specyficzne punktowane dla działania 3.1 RPO WSL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560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5726" y="1186581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Lokalizacja projektu na obszarze funkcjonalnym danego </a:t>
            </a:r>
            <a:r>
              <a:rPr lang="pl-PL" sz="2000" b="1" dirty="0" smtClean="0">
                <a:cs typeface="Microsoft Sans Serif" panose="020B0604020202020204" pitchFamily="34" charset="0"/>
              </a:rPr>
              <a:t>ZIT/RIT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Projekt jest zlokalizowany na obszarze funkcjonalnym danego ZIT/RIT wskazanym w Strategii ZIT/RIT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Zgodność uzasadnienia i celu projektu z diagnozą i Priorytetami/Celami /Działaniami Strategii </a:t>
            </a:r>
            <a:r>
              <a:rPr lang="pl-PL" sz="2000" b="1" dirty="0" smtClean="0">
                <a:cs typeface="Microsoft Sans Serif" panose="020B0604020202020204" pitchFamily="34" charset="0"/>
              </a:rPr>
              <a:t>ZIT/RIT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Potrzeba realizacji projektu wynika ze zdiagnozowanych problemów/potrzeb/wyzwań oraz projekt jest zgodny z Priorytetami/Celami/Działaniami wskazanymi w Strategii ZIT/RIT </a:t>
            </a:r>
            <a:r>
              <a:rPr lang="pl-PL" sz="2000" dirty="0" smtClean="0">
                <a:cs typeface="Microsoft Sans Serif" panose="020B0604020202020204" pitchFamily="34" charset="0"/>
              </a:rPr>
              <a:t>adekwatnymi do przedmiotu projektu.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 smtClean="0">
                <a:cs typeface="Microsoft Sans Serif" panose="020B0604020202020204" pitchFamily="34" charset="0"/>
              </a:rPr>
              <a:t>Zgodność przedmiotu projektu z zakresem wsparcia wskazanym w Strategii ZIT/RIT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Przedmiot projektu jest zgodny z planowanym zakresem wsparcia wskazanym w Strategii ZIT/RIT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- dostępu (0/1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)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36247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789" y="1225769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Adekwatność projektu do zdiagnozowanych problemów/wyzwań oraz Celów/Priorytetów/Działań wskazanych w Strategii ZIT/RIT (waga 2</a:t>
            </a:r>
            <a:r>
              <a:rPr lang="pl-PL" sz="2000" b="1" dirty="0" smtClean="0">
                <a:cs typeface="Microsoft Sans Serif" panose="020B0604020202020204" pitchFamily="34" charset="0"/>
              </a:rPr>
              <a:t>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Weryfikowane będzie</a:t>
            </a:r>
            <a:r>
              <a:rPr lang="pl-PL" sz="2000" dirty="0" smtClean="0">
                <a:cs typeface="Microsoft Sans Serif" panose="020B0604020202020204" pitchFamily="34" charset="0"/>
              </a:rPr>
              <a:t>: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lphaLcParenR"/>
            </a:pPr>
            <a:r>
              <a:rPr lang="pl-PL" sz="2000" dirty="0">
                <a:cs typeface="Microsoft Sans Serif" panose="020B0604020202020204" pitchFamily="34" charset="0"/>
              </a:rPr>
              <a:t>Stopień zgodności projektu z częścią diagnostyczną, w tym analizą wyzwań i problemów zawartą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Strategii </a:t>
            </a:r>
            <a:r>
              <a:rPr lang="pl-PL" sz="2000" dirty="0" smtClean="0">
                <a:cs typeface="Microsoft Sans Serif" panose="020B0604020202020204" pitchFamily="34" charset="0"/>
              </a:rPr>
              <a:t>ZIT/RIT.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lphaLcParenR"/>
            </a:pPr>
            <a:r>
              <a:rPr lang="pl-PL" sz="2000" dirty="0">
                <a:cs typeface="Microsoft Sans Serif" panose="020B0604020202020204" pitchFamily="34" charset="0"/>
              </a:rPr>
              <a:t>Stopień zgodności celu i zakresu projektu z Celami/Priorytetami/ Działaniami wskazanymi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Strategii ZIT/RIT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1)</a:t>
            </a:r>
          </a:p>
          <a:p>
            <a:pPr marL="93663" indent="0" algn="just"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 </a:t>
            </a:r>
            <a:r>
              <a:rPr lang="pl-PL" sz="2000" dirty="0">
                <a:cs typeface="Microsoft Sans Serif" panose="020B0604020202020204" pitchFamily="34" charset="0"/>
              </a:rPr>
              <a:t>pkt: projekt wykazuje powiązanie z częścią diagnostyczną, w tym analizą wyzwań i problemów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Strategii ZIT/RIT na poziomie ogólnie sformułowanych problemów/wyzwań dla całego Subregionu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93663" indent="0" algn="just"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pkt.: projekt wykazuje powiązanie z częścią diagnostyczną, w tym analizą wyzwań i </a:t>
            </a:r>
            <a:r>
              <a:rPr lang="pl-PL" sz="2000" dirty="0" smtClean="0">
                <a:cs typeface="Microsoft Sans Serif" panose="020B0604020202020204" pitchFamily="34" charset="0"/>
              </a:rPr>
              <a:t>problemów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w Strategii ZIT/RIT, sformułowaną na poziomie szczegółowym np. w związku z lokalizacją na obszarze gminy/powiatu o szczególnym natężeniu problemów/występowaniu potencjałów wskazanym wprost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Strategii ZIT/RIT lub poprzez wpływ na rozwiązywanie szczegółowych problemów wskazanych wprost w części diagnostycznej Strategii ZIT/RIT.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5941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448474"/>
            <a:ext cx="10515600" cy="4880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Symbol zastępczy zawartości 5"/>
          <p:cNvSpPr txBox="1">
            <a:spLocks noGrp="1"/>
          </p:cNvSpPr>
          <p:nvPr>
            <p:ph type="title"/>
          </p:nvPr>
        </p:nvSpPr>
        <p:spPr>
          <a:xfrm>
            <a:off x="1975338" y="801321"/>
            <a:ext cx="8305800" cy="90328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pl-PL" altLang="pl-PL" sz="2000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Obszary typu </a:t>
            </a:r>
            <a:r>
              <a:rPr lang="pl-PL" altLang="pl-PL" sz="2000" i="1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brownfield</a:t>
            </a:r>
            <a:r>
              <a:rPr lang="pl-PL" altLang="pl-PL" sz="2000" dirty="0">
                <a:solidFill>
                  <a:schemeClr val="tx1"/>
                </a:solidFill>
                <a:ea typeface="Lucida Sans Unicode" pitchFamily="34" charset="0"/>
                <a:cs typeface="Lucida Sans Unicode" pitchFamily="34" charset="0"/>
              </a:rPr>
              <a:t> obejmują obszary: poprzemysłowe, popegeerowskie, powojskowe, pokolejowe.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978269" y="1953601"/>
            <a:ext cx="8302869" cy="1609725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pl-PL" sz="2000" dirty="0">
                <a:solidFill>
                  <a:schemeClr val="tx1"/>
                </a:solidFill>
              </a:rPr>
              <a:t>Przygotowanie terenu typu </a:t>
            </a:r>
            <a:r>
              <a:rPr lang="pl-PL" sz="2000" i="1" dirty="0">
                <a:solidFill>
                  <a:schemeClr val="tx1"/>
                </a:solidFill>
              </a:rPr>
              <a:t>brownfield</a:t>
            </a:r>
            <a:r>
              <a:rPr lang="pl-PL" sz="2000" dirty="0">
                <a:solidFill>
                  <a:schemeClr val="tx1"/>
                </a:solidFill>
              </a:rPr>
              <a:t> wyłącznie pod działalność gospodarczą. Realizować można projekty polegające na przygotowaniu terenu pod inwestycję, celem udostępnienia terenu przedsiębiorcom,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 </a:t>
            </a:r>
            <a:r>
              <a:rPr lang="pl-PL" sz="2000" dirty="0">
                <a:solidFill>
                  <a:schemeClr val="tx1"/>
                </a:solidFill>
              </a:rPr>
              <a:t>szczególności MŚP</a:t>
            </a:r>
            <a:r>
              <a:rPr lang="pl-PL" sz="2000" dirty="0" smtClean="0">
                <a:solidFill>
                  <a:schemeClr val="tx1"/>
                </a:solidFill>
              </a:rPr>
              <a:t>,(</a:t>
            </a:r>
            <a:r>
              <a:rPr lang="pl-PL" sz="2000" dirty="0">
                <a:solidFill>
                  <a:schemeClr val="tx1"/>
                </a:solidFill>
              </a:rPr>
              <a:t>z wyłączeniem branży mieszkaniowej), chcących </a:t>
            </a:r>
            <a:r>
              <a:rPr lang="pl-PL" sz="2000" dirty="0" smtClean="0">
                <a:solidFill>
                  <a:schemeClr val="tx1"/>
                </a:solidFill>
              </a:rPr>
              <a:t>prowadzić działalność </a:t>
            </a:r>
            <a:r>
              <a:rPr lang="pl-PL" sz="2000" dirty="0">
                <a:solidFill>
                  <a:schemeClr val="tx1"/>
                </a:solidFill>
              </a:rPr>
              <a:t>na danym terenie.  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969477" y="3903785"/>
            <a:ext cx="8311661" cy="597877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>
                <a:solidFill>
                  <a:schemeClr val="tx1"/>
                </a:solidFill>
              </a:rPr>
              <a:t>Projekty są realizowane pod warunkiem nie powielania dostępnej infrastruktury. </a:t>
            </a:r>
            <a:endParaRPr lang="pl-PL" sz="20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1983521" y="4914411"/>
            <a:ext cx="8297618" cy="930275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l-PL" sz="2000" dirty="0">
                <a:solidFill>
                  <a:schemeClr val="tx1"/>
                </a:solidFill>
              </a:rPr>
              <a:t>Rezultatem projektów będzie </a:t>
            </a:r>
            <a:r>
              <a:rPr lang="pl-PL" sz="2000" dirty="0">
                <a:solidFill>
                  <a:srgbClr val="000000"/>
                </a:solidFill>
              </a:rPr>
              <a:t>Liczba MŚP zlokalizowanych na terenach inwestycyjnych </a:t>
            </a:r>
            <a:r>
              <a:rPr lang="pl-PL" sz="2000" dirty="0" smtClean="0">
                <a:solidFill>
                  <a:srgbClr val="000000"/>
                </a:solidFill>
              </a:rPr>
              <a:t>, liczba </a:t>
            </a:r>
            <a:r>
              <a:rPr lang="pl-PL" sz="2000" dirty="0">
                <a:solidFill>
                  <a:srgbClr val="000000"/>
                </a:solidFill>
              </a:rPr>
              <a:t>miejsc pracy utworzonych w </a:t>
            </a:r>
            <a:r>
              <a:rPr lang="pl-PL" sz="2000" dirty="0" smtClean="0">
                <a:solidFill>
                  <a:srgbClr val="000000"/>
                </a:solidFill>
              </a:rPr>
              <a:t>MŚP, liczba </a:t>
            </a:r>
            <a:r>
              <a:rPr lang="pl-PL" sz="2000" dirty="0">
                <a:solidFill>
                  <a:srgbClr val="000000"/>
                </a:solidFill>
              </a:rPr>
              <a:t>inwestycji zlokalizowanych na przygotowanych terenach </a:t>
            </a:r>
            <a:r>
              <a:rPr lang="pl-PL" sz="2000">
                <a:solidFill>
                  <a:srgbClr val="000000"/>
                </a:solidFill>
              </a:rPr>
              <a:t>inwestycyjnych </a:t>
            </a:r>
            <a:r>
              <a:rPr lang="pl-PL" sz="2000" smtClean="0">
                <a:solidFill>
                  <a:srgbClr val="000000"/>
                </a:solidFill>
              </a:rPr>
              <a:t>.</a:t>
            </a:r>
            <a:r>
              <a:rPr lang="pl-PL" sz="2000" dirty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460226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663" y="1330273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Adekwatność projektu do zdiagnozowanych problemów/wyzwań oraz Celów/Priorytetów/Działań wskazanych w Strategii ZIT/RIT (waga 2</a:t>
            </a:r>
            <a:r>
              <a:rPr lang="pl-PL" sz="2000" b="1" dirty="0" smtClean="0">
                <a:cs typeface="Microsoft Sans Serif" panose="020B0604020202020204" pitchFamily="34" charset="0"/>
              </a:rPr>
              <a:t>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2)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 pkt.: projekt wykazuje powiązanie z treścią opisu Celów/Priorytetów/ /Działań wskazanych w Strategii ZIT/RIT poprzez realizację jednego kierunku działań/interwencji/uwarunkowań adekwatnych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do </a:t>
            </a:r>
            <a:r>
              <a:rPr lang="pl-PL" sz="2000" dirty="0">
                <a:cs typeface="Microsoft Sans Serif" panose="020B0604020202020204" pitchFamily="34" charset="0"/>
              </a:rPr>
              <a:t>przedmiotu projektu, wskazanych w opisie.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pkt.: projekt wykazuje powiązania z treścią opisu Celów/Priorytetów/Działań wskazanych w Strategii ZIT/RIT poprzez realizację dwóch i więcej kierunków działań/interwencji/uwarunkowań </a:t>
            </a:r>
            <a:r>
              <a:rPr lang="pl-PL" sz="2000" dirty="0" smtClean="0">
                <a:cs typeface="Microsoft Sans Serif" panose="020B0604020202020204" pitchFamily="34" charset="0"/>
              </a:rPr>
              <a:t>adekwatnych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do przedmiotu projektu, wskazanych w opisie.</a:t>
            </a:r>
            <a:endParaRPr lang="pl-PL" sz="20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4137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6537" y="1264958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Stopień realizacji przez projekt celów Strategii ZIT/RIT mierzony stopniem wpływu projektu na osiągnięcie wskaźników produktu lub rezultatu bezpośredniego danego Celu/Priorytetu/Działania ZIT/RIT, adekwatnych dla typu projektu (waga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2,5).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>
              <a:buNone/>
            </a:pPr>
            <a:r>
              <a:rPr lang="pl-PL" sz="2000" dirty="0" smtClean="0"/>
              <a:t>      W ramach kryterium ocenie będzie podlegać wpływ realizacji projektów na osiągnięcie wartości docelowej wskaźnika produktu lub rezultatu bezpośredniego danego Priorytetu/Celu/Działania ZIT/RIT, adekwatnego dla danego typu projektu, przyjętego dla całego subregionu, z podziałem na:</a:t>
            </a:r>
          </a:p>
          <a:p>
            <a:pPr lvl="0" fontAlgn="auto">
              <a:buNone/>
            </a:pPr>
            <a:r>
              <a:rPr lang="pl-PL" sz="2000" dirty="0" smtClean="0"/>
              <a:t>1) Gminy do 50 tys. mieszkańców włącznie (gminy małe):</a:t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 err="1" smtClean="0"/>
              <a:t>Sub</a:t>
            </a:r>
            <a:r>
              <a:rPr lang="pl-PL" sz="2000" dirty="0" smtClean="0"/>
              <a:t>. Centralny – 23% wskaźnika dla Subregionu</a:t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 err="1" smtClean="0"/>
              <a:t>Sub</a:t>
            </a:r>
            <a:r>
              <a:rPr lang="pl-PL" sz="2000" dirty="0" smtClean="0"/>
              <a:t>. Zachodni – 50% wskaźnika dla Subregionu</a:t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 err="1" smtClean="0"/>
              <a:t>Sub</a:t>
            </a:r>
            <a:r>
              <a:rPr lang="pl-PL" sz="2000" dirty="0" smtClean="0"/>
              <a:t>. Północny – 56% wskaźnika dla Subregionu</a:t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 err="1" smtClean="0"/>
              <a:t>Sub</a:t>
            </a:r>
            <a:r>
              <a:rPr lang="pl-PL" sz="2000" dirty="0" smtClean="0"/>
              <a:t>. Południowy – 50% wskaźnika dla Subregionu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7881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Stopień realizacji przez projekt celów Strategii ZIT/RIT mierzony stopniem wpływu projektu </a:t>
            </a:r>
            <a:r>
              <a:rPr lang="pl-PL" sz="2000" b="1" dirty="0" smtClean="0">
                <a:cs typeface="Microsoft Sans Serif" panose="020B0604020202020204" pitchFamily="34" charset="0"/>
              </a:rPr>
              <a:t/>
            </a:r>
            <a:br>
              <a:rPr lang="pl-PL" sz="2000" b="1" dirty="0" smtClean="0">
                <a:cs typeface="Microsoft Sans Serif" panose="020B0604020202020204" pitchFamily="34" charset="0"/>
              </a:rPr>
            </a:br>
            <a:r>
              <a:rPr lang="pl-PL" sz="2000" b="1" dirty="0" smtClean="0">
                <a:cs typeface="Microsoft Sans Serif" panose="020B0604020202020204" pitchFamily="34" charset="0"/>
              </a:rPr>
              <a:t>na </a:t>
            </a:r>
            <a:r>
              <a:rPr lang="pl-PL" sz="2000" b="1" dirty="0">
                <a:cs typeface="Microsoft Sans Serif" panose="020B0604020202020204" pitchFamily="34" charset="0"/>
              </a:rPr>
              <a:t>osiągnięcie wskaźników produktu lub rezultatu bezpośredniego danego Celu/Priorytetu/Działania ZIT/RIT, adekwatnych dla typu projektu (waga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2,5).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2)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Gminy </a:t>
            </a:r>
            <a:r>
              <a:rPr lang="pl-PL" sz="2000" dirty="0">
                <a:cs typeface="Microsoft Sans Serif" panose="020B0604020202020204" pitchFamily="34" charset="0"/>
              </a:rPr>
              <a:t>i powiaty powyżej 50 tys. mieszkańców (gminy duże):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l-PL" sz="2000" dirty="0" err="1" smtClean="0">
                <a:cs typeface="Microsoft Sans Serif" panose="020B0604020202020204" pitchFamily="34" charset="0"/>
              </a:rPr>
              <a:t>Sub</a:t>
            </a:r>
            <a:r>
              <a:rPr lang="pl-PL" sz="2000" dirty="0" smtClean="0">
                <a:cs typeface="Microsoft Sans Serif" panose="020B0604020202020204" pitchFamily="34" charset="0"/>
              </a:rPr>
              <a:t>. Centralny – 77% wskaźnika dla Subregionu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l-PL" sz="2000" dirty="0" err="1" smtClean="0">
                <a:cs typeface="Microsoft Sans Serif" panose="020B0604020202020204" pitchFamily="34" charset="0"/>
              </a:rPr>
              <a:t>Sub</a:t>
            </a:r>
            <a:r>
              <a:rPr lang="pl-PL" sz="2000" dirty="0" smtClean="0">
                <a:cs typeface="Microsoft Sans Serif" panose="020B0604020202020204" pitchFamily="34" charset="0"/>
              </a:rPr>
              <a:t>. Zachodni – 50% wskaźnika dla Subregionu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l-PL" sz="2000" dirty="0" err="1" smtClean="0">
                <a:cs typeface="Microsoft Sans Serif" panose="020B0604020202020204" pitchFamily="34" charset="0"/>
              </a:rPr>
              <a:t>Sub</a:t>
            </a:r>
            <a:r>
              <a:rPr lang="pl-PL" sz="2000" dirty="0" smtClean="0">
                <a:cs typeface="Microsoft Sans Serif" panose="020B0604020202020204" pitchFamily="34" charset="0"/>
              </a:rPr>
              <a:t>. Północny – 44% wskaźnika dla Subregionu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l-PL" sz="2000" dirty="0" err="1" smtClean="0">
                <a:cs typeface="Microsoft Sans Serif" panose="020B0604020202020204" pitchFamily="34" charset="0"/>
              </a:rPr>
              <a:t>Sub</a:t>
            </a:r>
            <a:r>
              <a:rPr lang="pl-PL" sz="2000" dirty="0" smtClean="0">
                <a:cs typeface="Microsoft Sans Serif" panose="020B0604020202020204" pitchFamily="34" charset="0"/>
              </a:rPr>
              <a:t>. Południowy – 50% wskaźnika dla Subregionu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Wartość wskaźnika powinna zostać wyliczona w sposób następujący: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WD=[A/(</a:t>
            </a:r>
            <a:r>
              <a:rPr lang="pl-PL" sz="2000" dirty="0" err="1" smtClean="0">
                <a:cs typeface="Microsoft Sans Serif" panose="020B0604020202020204" pitchFamily="34" charset="0"/>
              </a:rPr>
              <a:t>B*C</a:t>
            </a:r>
            <a:r>
              <a:rPr lang="pl-PL" sz="2000" dirty="0" smtClean="0">
                <a:cs typeface="Microsoft Sans Serif" panose="020B0604020202020204" pitchFamily="34" charset="0"/>
              </a:rPr>
              <a:t>)]*100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Przy czym: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WD- wartość docelowa wskaźnika %,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A – wartość wskaźnika osiągana przez projekt,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B – ogólna wartość wskaźnika dla Subregionu,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C- ww. procentowa wartość dla gmin dużych lub małych.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9744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25770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Stopień realizacji przez projekt celów Strategii ZIT/RIT mierzony stopniem wpływu projektu na osiągnięcie wskaźników produktu lub rezultatu bezpośredniego danego Celu/Priorytetu/Działania ZIT/RIT, adekwatnych dla typu projektu (waga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2,5).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W przypadku projektów realizowanych przez Powiaty (bądź inne podmioty na terenie kilku gmin), decydującym będzie lokalizacja projektu. W przypadku, gdyby lokalizacja projektu obejmowała zarówno gminę małą, jak i dużą, decydującym będzie fakt, w której z tych kategorii gmin zlokalizowana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jest </a:t>
            </a:r>
            <a:r>
              <a:rPr lang="pl-PL" sz="2000" dirty="0">
                <a:cs typeface="Microsoft Sans Serif" panose="020B0604020202020204" pitchFamily="34" charset="0"/>
              </a:rPr>
              <a:t>większa część projektu (wyrażona wartością kosztów kwalifikowanych</a:t>
            </a:r>
            <a:r>
              <a:rPr lang="pl-PL" sz="2000" dirty="0" smtClean="0">
                <a:cs typeface="Microsoft Sans Serif" panose="020B0604020202020204" pitchFamily="34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Punktacja wg wskaźnika o najwyższym wpływie na realizację wartości docelowej wskaźników podanych w strategii oddzielnie dla gmin </a:t>
            </a:r>
            <a:r>
              <a:rPr lang="pl-PL" sz="2000" dirty="0" smtClean="0">
                <a:cs typeface="Microsoft Sans Serif" panose="020B0604020202020204" pitchFamily="34" charset="0"/>
              </a:rPr>
              <a:t>małych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0 pkt - poniżej 0,1%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 </a:t>
            </a:r>
            <a:r>
              <a:rPr lang="pl-PL" sz="2000" dirty="0">
                <a:cs typeface="Microsoft Sans Serif" panose="020B0604020202020204" pitchFamily="34" charset="0"/>
              </a:rPr>
              <a:t>pkt od 0,1% do 1%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2 </a:t>
            </a:r>
            <a:r>
              <a:rPr lang="pl-PL" sz="2000" dirty="0">
                <a:cs typeface="Microsoft Sans Serif" panose="020B0604020202020204" pitchFamily="34" charset="0"/>
              </a:rPr>
              <a:t>pkt - powyżej 1% do 3%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3 </a:t>
            </a:r>
            <a:r>
              <a:rPr lang="pl-PL" sz="2000" dirty="0">
                <a:cs typeface="Microsoft Sans Serif" panose="020B0604020202020204" pitchFamily="34" charset="0"/>
              </a:rPr>
              <a:t>pkt - powyżej 3% do 5%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4 </a:t>
            </a:r>
            <a:r>
              <a:rPr lang="pl-PL" sz="2000" dirty="0">
                <a:cs typeface="Microsoft Sans Serif" panose="020B0604020202020204" pitchFamily="34" charset="0"/>
              </a:rPr>
              <a:t>pkt - powyżej 5%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302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304147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Stopień realizacji przez projekt celów Strategii ZIT/RIT mierzony stopniem wpływu projektu na osiągnięcie wskaźników produktu lub rezultatu bezpośredniego danego Celu/Priorytetu/Działania ZIT/RIT, adekwatnych dla typu projektu (waga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2,5).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W pierwszej kolejności brane są pod uwagę wskaźniki z ram wykonania. Oceniający powinien wybrać najkorzystniejszy wskaźnik spośród wskaźników z ram wykonania. Przy braku takich wskaźników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projekcie, powinien wybrać najkorzystniejszy z realizowanych.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4070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Komplementarny charakter </a:t>
            </a:r>
            <a:r>
              <a:rPr lang="pl-PL" sz="2000" b="1" dirty="0" smtClean="0">
                <a:cs typeface="Microsoft Sans Serif" panose="020B0604020202020204" pitchFamily="34" charset="0"/>
              </a:rPr>
              <a:t>projektu (</a:t>
            </a:r>
            <a:r>
              <a:rPr lang="pl-PL" sz="2000" b="1" dirty="0">
                <a:cs typeface="Microsoft Sans Serif" panose="020B0604020202020204" pitchFamily="34" charset="0"/>
              </a:rPr>
              <a:t>waga 1</a:t>
            </a:r>
            <a:r>
              <a:rPr lang="pl-PL" sz="2000" b="1" dirty="0" smtClean="0">
                <a:cs typeface="Microsoft Sans Serif" panose="020B0604020202020204" pitchFamily="34" charset="0"/>
              </a:rPr>
              <a:t>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Na podstawie zapisów we wniosku o dofinansowanie weryfikowane będzie czy: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pl-PL" sz="2000" dirty="0">
                <a:cs typeface="Microsoft Sans Serif" panose="020B0604020202020204" pitchFamily="34" charset="0"/>
              </a:rPr>
              <a:t>Projekt jest zintegrowany/ komplementarny z innymi projektami zrealizowanymi, trwającymi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lub </a:t>
            </a:r>
            <a:r>
              <a:rPr lang="pl-PL" sz="2000" dirty="0">
                <a:cs typeface="Microsoft Sans Serif" panose="020B0604020202020204" pitchFamily="34" charset="0"/>
              </a:rPr>
              <a:t>zaplanowanymi do realizacji w ramach Zintegrowanych/Regionalnych Inwestycji Terytorialnych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pl-PL" sz="2000" dirty="0">
                <a:cs typeface="Microsoft Sans Serif" panose="020B0604020202020204" pitchFamily="34" charset="0"/>
              </a:rPr>
              <a:t>Projekt jest komplementarny z trwającym lub zakończonym projektem finansowanym z innych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niż </a:t>
            </a:r>
            <a:r>
              <a:rPr lang="pl-PL" sz="2000" dirty="0">
                <a:cs typeface="Microsoft Sans Serif" panose="020B0604020202020204" pitchFamily="34" charset="0"/>
              </a:rPr>
              <a:t>RPO WSL 2014-2020 źródeł, w tym źródeł własnych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Komplementarność </a:t>
            </a:r>
            <a:r>
              <a:rPr lang="pl-PL" sz="2000" dirty="0">
                <a:cs typeface="Microsoft Sans Serif" panose="020B0604020202020204" pitchFamily="34" charset="0"/>
              </a:rPr>
              <a:t>to stan powstały na skutek podejmowanych, uzupełniających się wzajemnie działań/projektów, które są skierowane na osiągniecie wspólnego lub takiego samego celu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Projekt może wykazywać komplementarność problemową, geograficzną, sektorową, funkcjonalną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np</a:t>
            </a:r>
            <a:r>
              <a:rPr lang="pl-PL" sz="2000" dirty="0">
                <a:cs typeface="Microsoft Sans Serif" panose="020B0604020202020204" pitchFamily="34" charset="0"/>
              </a:rPr>
              <a:t>. jest końcowym, lub jednym z końcowych elementów większego projektu, jest etapem szerszej strategii realizowanej przez kilka projektów komplementarnych, jest uzupełnieniem projektów zrealizowanych ze środków pomocowych.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798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Komplementarny charakter </a:t>
            </a:r>
            <a:r>
              <a:rPr lang="pl-PL" sz="2000" b="1" dirty="0" smtClean="0">
                <a:cs typeface="Microsoft Sans Serif" panose="020B0604020202020204" pitchFamily="34" charset="0"/>
              </a:rPr>
              <a:t>projektu (</a:t>
            </a:r>
            <a:r>
              <a:rPr lang="pl-PL" sz="2000" b="1" dirty="0">
                <a:cs typeface="Microsoft Sans Serif" panose="020B0604020202020204" pitchFamily="34" charset="0"/>
              </a:rPr>
              <a:t>waga 1</a:t>
            </a:r>
            <a:r>
              <a:rPr lang="pl-PL" sz="2000" b="1" dirty="0" smtClean="0">
                <a:cs typeface="Microsoft Sans Serif" panose="020B0604020202020204" pitchFamily="34" charset="0"/>
              </a:rPr>
              <a:t>). </a:t>
            </a:r>
            <a:endParaRPr lang="pl-PL" sz="2000" b="1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Ekspert ocenia, jaka jest zależności miedzy projektami uznanymi przez Wnioskodawcę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za </a:t>
            </a:r>
            <a:r>
              <a:rPr lang="pl-PL" sz="2000" dirty="0">
                <a:cs typeface="Microsoft Sans Serif" panose="020B0604020202020204" pitchFamily="34" charset="0"/>
              </a:rPr>
              <a:t>komplementarne (wykorzystywanie rezultatów, wykorzystywanie przez tych samych użytkowników)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kontekście założonego efektu synergii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1)</a:t>
            </a: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0 </a:t>
            </a:r>
            <a:r>
              <a:rPr lang="pl-PL" sz="2000" dirty="0">
                <a:cs typeface="Microsoft Sans Serif" panose="020B0604020202020204" pitchFamily="34" charset="0"/>
              </a:rPr>
              <a:t>pkt: nie.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 </a:t>
            </a:r>
            <a:r>
              <a:rPr lang="pl-PL" sz="2000" dirty="0">
                <a:cs typeface="Microsoft Sans Serif" panose="020B0604020202020204" pitchFamily="34" charset="0"/>
              </a:rPr>
              <a:t>pkt: tak (w przypadku projektów zaplanowanych do realizacji)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2 </a:t>
            </a:r>
            <a:r>
              <a:rPr lang="pl-PL" sz="2000" dirty="0">
                <a:cs typeface="Microsoft Sans Serif" panose="020B0604020202020204" pitchFamily="34" charset="0"/>
              </a:rPr>
              <a:t>pkt.: tak (w przypadku projektów, trwających lub zrealizowanych</a:t>
            </a:r>
            <a:r>
              <a:rPr lang="pl-PL" sz="2000" dirty="0" smtClean="0">
                <a:cs typeface="Microsoft Sans Serif" panose="020B0604020202020204" pitchFamily="34" charset="0"/>
              </a:rPr>
              <a:t>)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2)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0 </a:t>
            </a:r>
            <a:r>
              <a:rPr lang="pl-PL" sz="2000" dirty="0">
                <a:cs typeface="Microsoft Sans Serif" panose="020B0604020202020204" pitchFamily="34" charset="0"/>
              </a:rPr>
              <a:t>pkt.: nie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pkt.: tak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0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Wpływ Związków ZIT/RIT /sygnatariuszy Porozumień w sprawie realizacji ZIT/RIT na realizację projektów na obszarze objętym Strategią ZIT/RIT (waga 2,5).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W ramach kryterium ocenie będzie podlegać zapewnienie spójności interwencji oraz wpływu </a:t>
            </a:r>
            <a:r>
              <a:rPr lang="pl-PL" sz="2000" dirty="0" smtClean="0">
                <a:cs typeface="Microsoft Sans Serif" panose="020B0604020202020204" pitchFamily="34" charset="0"/>
              </a:rPr>
              <a:t>miast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i gmin z obszarów funkcjonalnych poszczególnych Subregionów na kształt i sposób realizacji działań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na </a:t>
            </a:r>
            <a:r>
              <a:rPr lang="pl-PL" sz="2000" dirty="0">
                <a:cs typeface="Microsoft Sans Serif" panose="020B0604020202020204" pitchFamily="34" charset="0"/>
              </a:rPr>
              <a:t>ich obszarze. Kryterium weryfikowane w oparciu o wskazaną we wniosku lokalizację projektu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lub </a:t>
            </a:r>
            <a:r>
              <a:rPr lang="pl-PL" sz="2000" dirty="0">
                <a:cs typeface="Microsoft Sans Serif" panose="020B0604020202020204" pitchFamily="34" charset="0"/>
              </a:rPr>
              <a:t>załączenie do wniosku dokumentów, potwierdzających uzyskanie rekomendacji właściwych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dla </a:t>
            </a:r>
            <a:r>
              <a:rPr lang="pl-PL" sz="2000" dirty="0">
                <a:cs typeface="Microsoft Sans Serif" panose="020B0604020202020204" pitchFamily="34" charset="0"/>
              </a:rPr>
              <a:t>danego Subregionu organów.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 pkt. – projekt realizowany na obszarze gminy będącej Członkiem Związku ZIT/RIT lub sygnatariuszem Porozumienia w sprawie realizacji ZIT/RIT.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pkt. – projekt zarekomendowany przez gminę będącą członkiem Związku ZIT/RIT lub sygnatariuszem Porozumienia w sprawie realizacji ZIT/RIT w Subregionie na której obszarze jest realizowany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430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369461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Wpływ Związków ZIT/RIT /sygnatariuszy Porozumień w sprawie realizacji ZIT/RIT na realizację projektów na obszarze objętym Strategią ZIT/RIT (waga 2,5).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3 </a:t>
            </a:r>
            <a:r>
              <a:rPr lang="pl-PL" sz="2000" dirty="0">
                <a:cs typeface="Microsoft Sans Serif" panose="020B0604020202020204" pitchFamily="34" charset="0"/>
              </a:rPr>
              <a:t>pkt. – projekt zarekomendowany przez właściwy Związek ZIT/RIT lub właściwy organ/y Porozumienia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sprawie realizacji ZIT/RIT w Subregionie (w formie uchwały Zarządu Związku ZIT/RIT (Subregion Centralny i Zachodni) lub opinii Lidera ZIT/RIT po uzyskaniu opinii Rady RIT (Subregion Południowy)/Komitetu Sterującego RIT (Subregion Północny</a:t>
            </a:r>
            <a:r>
              <a:rPr lang="pl-PL" sz="2000" dirty="0" smtClean="0">
                <a:cs typeface="Microsoft Sans Serif" panose="020B0604020202020204" pitchFamily="34" charset="0"/>
              </a:rPr>
              <a:t>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4 pkt. – projekt realizowany przez członków danego Związku ZIT/RIT lub sygnatariuszy Porozumień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</a:t>
            </a:r>
            <a:r>
              <a:rPr lang="pl-PL" sz="2000" dirty="0">
                <a:cs typeface="Microsoft Sans Serif" panose="020B0604020202020204" pitchFamily="34" charset="0"/>
              </a:rPr>
              <a:t>sprawie realizacji ZIT/RIT w Subregionie;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914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12707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Udział partnerów lokalnych oraz społeczności lokalnych w planowaniu i realizacji </a:t>
            </a:r>
            <a:r>
              <a:rPr lang="pl-PL" sz="2000" b="1" dirty="0" smtClean="0">
                <a:cs typeface="Microsoft Sans Serif" panose="020B0604020202020204" pitchFamily="34" charset="0"/>
              </a:rPr>
              <a:t>projektu (</a:t>
            </a:r>
            <a:r>
              <a:rPr lang="pl-PL" sz="2000" b="1" dirty="0">
                <a:cs typeface="Microsoft Sans Serif" panose="020B0604020202020204" pitchFamily="34" charset="0"/>
              </a:rPr>
              <a:t>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1,5</a:t>
            </a:r>
            <a:r>
              <a:rPr lang="pl-PL" sz="2000" b="1" dirty="0">
                <a:cs typeface="Microsoft Sans Serif" panose="020B0604020202020204" pitchFamily="34" charset="0"/>
              </a:rPr>
              <a:t>). </a:t>
            </a: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Oceniany będzie udział partnerów i społeczności lokalnych w planowaniu projektu oraz jego realizacji.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Na etapie przygotowania inwestycji do realizacji oceniane będzie włączenie partnerów i społeczności lokalnych w planowanie inwestycji na dwóch poziomach: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1) Przeprowadzenie konsultacji społecznych projektu na stronie internetowej wnioskodawcy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2) Aktywne włączenie partnerów i społeczności lokalnych w planowanie inwestycji wykazane w </a:t>
            </a:r>
            <a:r>
              <a:rPr lang="pl-PL" sz="2000" dirty="0" smtClean="0">
                <a:cs typeface="Microsoft Sans Serif" panose="020B0604020202020204" pitchFamily="34" charset="0"/>
              </a:rPr>
              <a:t>raporcie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Konsultacje/aktywne włączenie mogą być przeprowadzone np.: z organizacjami pozarządowymi, innymi JST np. sąsiednimi, z obszaru oddziaływania inwestycji itp., MŚP, pozostałymi podmiotami sektora finansów publicznych, uczelniami, spółdzielniami i wspólnotami mieszkaniowymi, grupami mieszkańców w zależności od specyfiki projektu i adekwatności dla danego typu inwestycji (uwzględnienie uwag społeczności i innych grup interesariuszy bądź nieuwzględnienie w przypadku uwag niezasadnych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lub </a:t>
            </a:r>
            <a:r>
              <a:rPr lang="pl-PL" sz="2000" dirty="0">
                <a:cs typeface="Microsoft Sans Serif" panose="020B0604020202020204" pitchFamily="34" charset="0"/>
              </a:rPr>
              <a:t>w przypadku braku uwag – ocena na podstawie publicznie udostępnionego raportu z planowania inwestycji/ konsultacji zawierającego zestawienie uwag/propozycji wraz z odniesieniem).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4402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Termin składania wniosków:</a:t>
            </a:r>
          </a:p>
          <a:p>
            <a:pPr marL="0" indent="0" algn="just">
              <a:buNone/>
            </a:pP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RPSL.</a:t>
            </a:r>
            <a:r>
              <a:rPr lang="pl-PL" sz="2400" dirty="0" smtClean="0"/>
              <a:t> 03.01.01-IZ.01-24-120/16 </a:t>
            </a:r>
            <a:r>
              <a:rPr lang="pl-PL" sz="2400" b="1" dirty="0" smtClean="0"/>
              <a:t>- </a:t>
            </a:r>
            <a:r>
              <a:rPr lang="pl-PL" sz="2400" dirty="0" smtClean="0"/>
              <a:t>ZIT</a:t>
            </a:r>
            <a:r>
              <a:rPr lang="pl-PL" sz="2400" b="1" dirty="0" smtClean="0"/>
              <a:t> </a:t>
            </a:r>
            <a:r>
              <a:rPr lang="pl-PL" sz="2400" dirty="0" smtClean="0">
                <a:cs typeface="Microsoft Sans Serif" panose="020B0604020202020204" pitchFamily="34" charset="0"/>
              </a:rPr>
              <a:t>do </a:t>
            </a:r>
            <a:r>
              <a:rPr lang="pl-PL" sz="2400" dirty="0">
                <a:cs typeface="Microsoft Sans Serif" panose="020B0604020202020204" pitchFamily="34" charset="0"/>
              </a:rPr>
              <a:t>dnia </a:t>
            </a:r>
            <a:r>
              <a:rPr lang="pl-PL" sz="2400" dirty="0" smtClean="0">
                <a:cs typeface="Microsoft Sans Serif" panose="020B0604020202020204" pitchFamily="34" charset="0"/>
              </a:rPr>
              <a:t>31.01.2017 </a:t>
            </a:r>
            <a:r>
              <a:rPr lang="pl-PL" sz="2400" dirty="0">
                <a:cs typeface="Microsoft Sans Serif" panose="020B0604020202020204" pitchFamily="34" charset="0"/>
              </a:rPr>
              <a:t>r. (</a:t>
            </a:r>
            <a:r>
              <a:rPr lang="pl-PL" sz="2400" b="1" dirty="0">
                <a:cs typeface="Microsoft Sans Serif" panose="020B0604020202020204" pitchFamily="34" charset="0"/>
              </a:rPr>
              <a:t>do godz. 12:00</a:t>
            </a:r>
            <a:r>
              <a:rPr lang="pl-PL" sz="2400" dirty="0" smtClean="0">
                <a:cs typeface="Microsoft Sans Serif" panose="020B0604020202020204" pitchFamily="34" charset="0"/>
              </a:rPr>
              <a:t>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RPSL.</a:t>
            </a:r>
            <a:r>
              <a:rPr lang="pl-PL" sz="2400" b="1" dirty="0" smtClean="0"/>
              <a:t> </a:t>
            </a:r>
            <a:r>
              <a:rPr lang="pl-PL" sz="2400" dirty="0" smtClean="0"/>
              <a:t>03.01.02-IZ.01-24-121/16</a:t>
            </a:r>
            <a:r>
              <a:rPr lang="pl-PL" sz="2400" dirty="0" smtClean="0">
                <a:cs typeface="Microsoft Sans Serif" panose="020B0604020202020204" pitchFamily="34" charset="0"/>
              </a:rPr>
              <a:t> – </a:t>
            </a:r>
            <a:r>
              <a:rPr lang="pl-PL" sz="2400" smtClean="0">
                <a:cs typeface="Microsoft Sans Serif" panose="020B0604020202020204" pitchFamily="34" charset="0"/>
              </a:rPr>
              <a:t>RIT Płn. </a:t>
            </a:r>
            <a:r>
              <a:rPr lang="pl-PL" sz="2400" dirty="0" smtClean="0">
                <a:cs typeface="Microsoft Sans Serif" panose="020B0604020202020204" pitchFamily="34" charset="0"/>
              </a:rPr>
              <a:t>do </a:t>
            </a:r>
            <a:r>
              <a:rPr lang="pl-PL" sz="2400" dirty="0">
                <a:cs typeface="Microsoft Sans Serif" panose="020B0604020202020204" pitchFamily="34" charset="0"/>
              </a:rPr>
              <a:t>dnia </a:t>
            </a:r>
            <a:r>
              <a:rPr lang="pl-PL" sz="2400" dirty="0" smtClean="0">
                <a:cs typeface="Microsoft Sans Serif" panose="020B0604020202020204" pitchFamily="34" charset="0"/>
              </a:rPr>
              <a:t>28.02.2017 </a:t>
            </a:r>
            <a:r>
              <a:rPr lang="pl-PL" sz="2400" dirty="0">
                <a:cs typeface="Microsoft Sans Serif" panose="020B0604020202020204" pitchFamily="34" charset="0"/>
              </a:rPr>
              <a:t>r. (</a:t>
            </a:r>
            <a:r>
              <a:rPr lang="pl-PL" sz="2400" b="1" dirty="0">
                <a:cs typeface="Microsoft Sans Serif" panose="020B0604020202020204" pitchFamily="34" charset="0"/>
              </a:rPr>
              <a:t>do godz. 12:00</a:t>
            </a:r>
            <a:r>
              <a:rPr lang="pl-PL" sz="2400" dirty="0" smtClean="0">
                <a:cs typeface="Microsoft Sans Serif" panose="020B0604020202020204" pitchFamily="34" charset="0"/>
              </a:rPr>
              <a:t>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RPSL.</a:t>
            </a:r>
            <a:r>
              <a:rPr lang="pl-PL" sz="2400" b="1" dirty="0" smtClean="0"/>
              <a:t> </a:t>
            </a:r>
            <a:r>
              <a:rPr lang="pl-PL" sz="2400" dirty="0" smtClean="0"/>
              <a:t>03.01.02-IZ.01-24-122/16</a:t>
            </a:r>
            <a:r>
              <a:rPr lang="pl-PL" sz="2400" dirty="0" smtClean="0">
                <a:cs typeface="Microsoft Sans Serif" panose="020B0604020202020204" pitchFamily="34" charset="0"/>
              </a:rPr>
              <a:t> – RIT Zach. do </a:t>
            </a:r>
            <a:r>
              <a:rPr lang="pl-PL" sz="2400" dirty="0">
                <a:cs typeface="Microsoft Sans Serif" panose="020B0604020202020204" pitchFamily="34" charset="0"/>
              </a:rPr>
              <a:t>dnia </a:t>
            </a:r>
            <a:r>
              <a:rPr lang="pl-PL" sz="2400" dirty="0" smtClean="0">
                <a:cs typeface="Microsoft Sans Serif" panose="020B0604020202020204" pitchFamily="34" charset="0"/>
              </a:rPr>
              <a:t>31.01.2017 </a:t>
            </a:r>
            <a:r>
              <a:rPr lang="pl-PL" sz="2400" dirty="0">
                <a:cs typeface="Microsoft Sans Serif" panose="020B0604020202020204" pitchFamily="34" charset="0"/>
              </a:rPr>
              <a:t>r. (</a:t>
            </a:r>
            <a:r>
              <a:rPr lang="pl-PL" sz="2400" b="1" dirty="0">
                <a:cs typeface="Microsoft Sans Serif" panose="020B0604020202020204" pitchFamily="34" charset="0"/>
              </a:rPr>
              <a:t>do godz. 12:00</a:t>
            </a:r>
            <a:r>
              <a:rPr lang="pl-PL" sz="2400" dirty="0" smtClean="0">
                <a:cs typeface="Microsoft Sans Serif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9293897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3474" y="1264958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Udział partnerów lokalnych oraz społeczności lokalnych w planowaniu i realizacji </a:t>
            </a:r>
            <a:r>
              <a:rPr lang="pl-PL" sz="2000" b="1" dirty="0" smtClean="0">
                <a:cs typeface="Microsoft Sans Serif" panose="020B0604020202020204" pitchFamily="34" charset="0"/>
              </a:rPr>
              <a:t>projektu (</a:t>
            </a:r>
            <a:r>
              <a:rPr lang="pl-PL" sz="2000" b="1" dirty="0">
                <a:cs typeface="Microsoft Sans Serif" panose="020B0604020202020204" pitchFamily="34" charset="0"/>
              </a:rPr>
              <a:t>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1,5</a:t>
            </a:r>
            <a:r>
              <a:rPr lang="pl-PL" sz="2000" b="1" dirty="0">
                <a:cs typeface="Microsoft Sans Serif" panose="020B0604020202020204" pitchFamily="34" charset="0"/>
              </a:rPr>
              <a:t>). </a:t>
            </a: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Informacje </a:t>
            </a:r>
            <a:r>
              <a:rPr lang="pl-PL" sz="2000" dirty="0">
                <a:cs typeface="Microsoft Sans Serif" panose="020B0604020202020204" pitchFamily="34" charset="0"/>
              </a:rPr>
              <a:t>dot. zakresu i efektów konsultacji oceniane na podstawie informacji przedstawionych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we </a:t>
            </a:r>
            <a:r>
              <a:rPr lang="pl-PL" sz="2000" dirty="0">
                <a:cs typeface="Microsoft Sans Serif" panose="020B0604020202020204" pitchFamily="34" charset="0"/>
              </a:rPr>
              <a:t>wniosku wraz ze wskazaniem adresu strony internetowej na której zamieszczono raport z konsultacji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Na etapie realizacji inwestycji oceniane będzie włączenie partnerów w realizację: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1) Uwzględnienie klauzul społecznych w zamówieniach publicznych lub zlecanie zadań w trybie Ustawy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o </a:t>
            </a:r>
            <a:r>
              <a:rPr lang="pl-PL" sz="2000" dirty="0">
                <a:cs typeface="Microsoft Sans Serif" panose="020B0604020202020204" pitchFamily="34" charset="0"/>
              </a:rPr>
              <a:t>działalności pożytku publicznego i o wolontariacie lub sformalizowana w formie porozumienia/umowy/listu intencyjnego współpraca z partnerami lokalnymi przy realizacji projektu,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2) Realizacja projektu w partnerstwie na podstawie porozumienia/umowy o współpracy między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co </a:t>
            </a:r>
            <a:r>
              <a:rPr lang="pl-PL" sz="2000" dirty="0">
                <a:cs typeface="Microsoft Sans Serif" panose="020B0604020202020204" pitchFamily="34" charset="0"/>
              </a:rPr>
              <a:t>najmniej dwoma JST i/lub podmiotami spoza sektora JST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Informacje dot. realizacji oceniane na podstawie informacji przedstawionych we wniosku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oraz </a:t>
            </a:r>
            <a:r>
              <a:rPr lang="pl-PL" sz="2000" dirty="0">
                <a:cs typeface="Microsoft Sans Serif" panose="020B0604020202020204" pitchFamily="34" charset="0"/>
              </a:rPr>
              <a:t>załącznikach.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9144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663" y="1147393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Udział partnerów lokalnych oraz społeczności lokalnych w planowaniu i realizacji </a:t>
            </a:r>
            <a:r>
              <a:rPr lang="pl-PL" sz="2000" b="1" dirty="0" smtClean="0">
                <a:cs typeface="Microsoft Sans Serif" panose="020B0604020202020204" pitchFamily="34" charset="0"/>
              </a:rPr>
              <a:t>projektu (</a:t>
            </a:r>
            <a:r>
              <a:rPr lang="pl-PL" sz="2000" b="1" dirty="0">
                <a:cs typeface="Microsoft Sans Serif" panose="020B0604020202020204" pitchFamily="34" charset="0"/>
              </a:rPr>
              <a:t>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1,5</a:t>
            </a:r>
            <a:r>
              <a:rPr lang="pl-PL" sz="2000" b="1" dirty="0">
                <a:cs typeface="Microsoft Sans Serif" panose="020B0604020202020204" pitchFamily="34" charset="0"/>
              </a:rPr>
              <a:t>). </a:t>
            </a: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1</a:t>
            </a:r>
            <a:r>
              <a:rPr lang="pl-PL" sz="2000" dirty="0">
                <a:cs typeface="Microsoft Sans Serif" panose="020B0604020202020204" pitchFamily="34" charset="0"/>
              </a:rPr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0 pkt – brak odniesienia do przeprowadzonych konsultacji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 pkt – przeprowadzenie konsultacji społecznych projektu na stronie internetowej wnioskodawcy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 – aktywne włączenie partnerów i społeczności lokalnych w planowanie inwestycji wykazane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raporcie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0 pkt. – brak odniesienia do włączenia partnerów w realizację inwestycji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 pkt – Uwzględnienie klauzul społecznych w zamówieniach publicznych lub zlecanie zadań w trybie Ustawy o działalności pożytku publicznego i o wolontariacie lub sformalizowana w formie porozumienia/umowy/listu intencyjnego współpraca z partnerami lokalnymi przy realizacji projektu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 – Realizacja projektu w partnerstwie na podstawie porozumienia/umowy o współpracy między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co </a:t>
            </a:r>
            <a:r>
              <a:rPr lang="pl-PL" sz="2000" dirty="0">
                <a:cs typeface="Microsoft Sans Serif" panose="020B0604020202020204" pitchFamily="34" charset="0"/>
              </a:rPr>
              <a:t>najmniej dwoma JST i/lub podmiotami spoza sektora JST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012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08204"/>
            <a:ext cx="10972800" cy="511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000" b="1" dirty="0">
                <a:cs typeface="Microsoft Sans Serif" panose="020B0604020202020204" pitchFamily="34" charset="0"/>
              </a:rPr>
              <a:t>Doświadczenie </a:t>
            </a:r>
            <a:r>
              <a:rPr lang="pl-PL" sz="2000" b="1" dirty="0" smtClean="0">
                <a:cs typeface="Microsoft Sans Serif" panose="020B0604020202020204" pitchFamily="34" charset="0"/>
              </a:rPr>
              <a:t>wnioskodawcy (</a:t>
            </a:r>
            <a:r>
              <a:rPr lang="pl-PL" sz="2000" b="1" dirty="0">
                <a:cs typeface="Microsoft Sans Serif" panose="020B0604020202020204" pitchFamily="34" charset="0"/>
              </a:rPr>
              <a:t>waga </a:t>
            </a:r>
            <a:r>
              <a:rPr lang="pl-PL" sz="2000" b="1" dirty="0" smtClean="0">
                <a:cs typeface="Microsoft Sans Serif" panose="020B0604020202020204" pitchFamily="34" charset="0"/>
              </a:rPr>
              <a:t>0,5</a:t>
            </a:r>
            <a:r>
              <a:rPr lang="pl-PL" sz="2000" b="1" dirty="0">
                <a:cs typeface="Microsoft Sans Serif" panose="020B0604020202020204" pitchFamily="34" charset="0"/>
              </a:rPr>
              <a:t>). 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 smtClean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Ocenie </a:t>
            </a:r>
            <a:r>
              <a:rPr lang="pl-PL" sz="2000" dirty="0">
                <a:cs typeface="Microsoft Sans Serif" panose="020B0604020202020204" pitchFamily="34" charset="0"/>
              </a:rPr>
              <a:t>będzie podlegać doświadczenie wnioskodawcy w realizacji przedsięwzięć </a:t>
            </a:r>
            <a:r>
              <a:rPr lang="pl-PL" sz="2000" dirty="0" smtClean="0">
                <a:cs typeface="Microsoft Sans Serif" panose="020B0604020202020204" pitchFamily="34" charset="0"/>
              </a:rPr>
              <a:t>inwestycyjnych.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dirty="0">
              <a:cs typeface="Microsoft Sans Serif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0 pkt – brak doświadczenia w realizacji przedsięwzięć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1 pkt – doświadczenie w realizacji przedsięwzięcia z innego obszaru merytorycznego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2 pkt – doświadczenie w realizacji przedsięwzięcia z danego obszaru merytorycznego o koszcie całkowitym mniejszym niż 50% planowanej inwestycji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3 pkt – doświadczenie w realizacji przedsięwzięcia z danego obszaru merytorycznego o koszcie całkowitym większym niż 50% planowanej inwestycji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dirty="0">
                <a:cs typeface="Microsoft Sans Serif" panose="020B0604020202020204" pitchFamily="34" charset="0"/>
              </a:rPr>
              <a:t>4 pkt – doświadczenie w realizacji więcej niż 1 przedsięwzięcia z danego obszaru merytorycznego </a:t>
            </a:r>
            <a:r>
              <a:rPr lang="pl-PL" sz="2000" dirty="0" smtClean="0"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o </a:t>
            </a:r>
            <a:r>
              <a:rPr lang="pl-PL" sz="2000" dirty="0">
                <a:cs typeface="Microsoft Sans Serif" panose="020B0604020202020204" pitchFamily="34" charset="0"/>
              </a:rPr>
              <a:t>koszcie całkowitym każdego przedsięwzięcia większym niż 50% planowanej inwestycji.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512466"/>
            <a:ext cx="10972800" cy="793820"/>
          </a:xfrm>
        </p:spPr>
        <p:txBody>
          <a:bodyPr/>
          <a:lstStyle/>
          <a:p>
            <a:r>
              <a:rPr lang="pl-PL" sz="2800" b="1" dirty="0">
                <a:latin typeface="+mn-lt"/>
                <a:cs typeface="Microsoft Sans Serif" panose="020B0604020202020204" pitchFamily="34" charset="0"/>
              </a:rPr>
              <a:t>Kryteria zgodności ze Strategią ZIT/RIT ogólne dla </a:t>
            </a:r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poddziałań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53722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2023" y="422032"/>
            <a:ext cx="6074228" cy="591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0278" y="471603"/>
            <a:ext cx="5014007" cy="585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5977" y="838200"/>
            <a:ext cx="4441372" cy="549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847" y="418011"/>
            <a:ext cx="4950822" cy="59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7783" y="469990"/>
            <a:ext cx="4663440" cy="593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9223" y="447715"/>
            <a:ext cx="4676503" cy="595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0663" y="640080"/>
            <a:ext cx="4467497" cy="5721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Wartość dofinansowania UE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>
                <a:cs typeface="Microsoft Sans Serif" panose="020B0604020202020204" pitchFamily="34" charset="0"/>
              </a:rPr>
              <a:t>RPSL</a:t>
            </a:r>
            <a:r>
              <a:rPr lang="pl-PL" sz="2400" dirty="0" smtClean="0">
                <a:cs typeface="Microsoft Sans Serif" panose="020B0604020202020204" pitchFamily="34" charset="0"/>
              </a:rPr>
              <a:t>.</a:t>
            </a:r>
            <a:r>
              <a:rPr lang="pl-PL" sz="2400" dirty="0" smtClean="0"/>
              <a:t> 03.01.01-IZ.01-24-120/16</a:t>
            </a:r>
            <a:r>
              <a:rPr lang="pl-PL" sz="2400" dirty="0" smtClean="0">
                <a:cs typeface="Microsoft Sans Serif" panose="020B0604020202020204" pitchFamily="34" charset="0"/>
              </a:rPr>
              <a:t> </a:t>
            </a:r>
            <a:r>
              <a:rPr lang="pl-PL" sz="2400" dirty="0">
                <a:cs typeface="Microsoft Sans Serif" panose="020B0604020202020204" pitchFamily="34" charset="0"/>
              </a:rPr>
              <a:t>– ZIT </a:t>
            </a:r>
            <a:r>
              <a:rPr lang="pl-PL" sz="2400" dirty="0" smtClean="0"/>
              <a:t>41 000 688,00 PLN tj.9 520 652 EUR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>
                <a:cs typeface="Microsoft Sans Serif" panose="020B0604020202020204" pitchFamily="34" charset="0"/>
              </a:rPr>
              <a:t>RPSL</a:t>
            </a:r>
            <a:r>
              <a:rPr lang="pl-PL" sz="2400" dirty="0" smtClean="0">
                <a:cs typeface="Microsoft Sans Serif" panose="020B0604020202020204" pitchFamily="34" charset="0"/>
              </a:rPr>
              <a:t>.</a:t>
            </a:r>
            <a:r>
              <a:rPr lang="pl-PL" sz="2400" dirty="0" smtClean="0"/>
              <a:t> 03.01.02-IZ.01-24-121/16</a:t>
            </a:r>
            <a:r>
              <a:rPr lang="pl-PL" sz="2400" dirty="0" smtClean="0">
                <a:cs typeface="Microsoft Sans Serif" panose="020B0604020202020204" pitchFamily="34" charset="0"/>
              </a:rPr>
              <a:t> – RIT Płn. </a:t>
            </a:r>
            <a:r>
              <a:rPr lang="pl-PL" sz="2400" dirty="0" smtClean="0"/>
              <a:t>2 153 250,00 PLN tj.500 000,00 EUR</a:t>
            </a:r>
            <a:r>
              <a:rPr lang="x-none" sz="2400" dirty="0" smtClean="0"/>
              <a:t>.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 smtClean="0"/>
              <a:t>RPSL. 03.01.02-IZ.01-24-122/16</a:t>
            </a:r>
            <a:r>
              <a:rPr lang="pl-PL" sz="2400" dirty="0" smtClean="0">
                <a:cs typeface="Microsoft Sans Serif" panose="020B0604020202020204" pitchFamily="34" charset="0"/>
              </a:rPr>
              <a:t> – RIT Zach. </a:t>
            </a:r>
            <a:r>
              <a:rPr lang="pl-PL" sz="2400" dirty="0" smtClean="0"/>
              <a:t>7 263 386,00 PLN tj.1 686 610,00 EUR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2400" dirty="0" smtClean="0">
              <a:solidFill>
                <a:srgbClr val="FF0000"/>
              </a:solidFill>
              <a:cs typeface="Microsoft Sans Serif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pula </a:t>
            </a:r>
            <a:r>
              <a:rPr lang="pl-PL" sz="2000" dirty="0">
                <a:cs typeface="Microsoft Sans Serif" panose="020B0604020202020204" pitchFamily="34" charset="0"/>
              </a:rPr>
              <a:t>dla obszaru </a:t>
            </a:r>
            <a:r>
              <a:rPr lang="pl-PL" sz="2000" dirty="0" smtClean="0">
                <a:cs typeface="Microsoft Sans Serif" panose="020B0604020202020204" pitchFamily="34" charset="0"/>
              </a:rPr>
              <a:t>centralnego 25 972 958,00 EUR tj. 111 852 543,63 PLN (pozostało do wykorzystania 55 766 791,10 PLN)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>
                <a:cs typeface="Microsoft Sans Serif" panose="020B0604020202020204" pitchFamily="34" charset="0"/>
              </a:rPr>
              <a:t>pula dla obszaru </a:t>
            </a:r>
            <a:r>
              <a:rPr lang="pl-PL" sz="2000" dirty="0" smtClean="0">
                <a:cs typeface="Microsoft Sans Serif" panose="020B0604020202020204" pitchFamily="34" charset="0"/>
              </a:rPr>
              <a:t>północnego </a:t>
            </a:r>
            <a:r>
              <a:rPr lang="pl-PL" sz="2000" dirty="0">
                <a:cs typeface="Microsoft Sans Serif" panose="020B0604020202020204" pitchFamily="34" charset="0"/>
              </a:rPr>
              <a:t>500 </a:t>
            </a:r>
            <a:r>
              <a:rPr lang="pl-PL" sz="2000" dirty="0" smtClean="0">
                <a:cs typeface="Microsoft Sans Serif" panose="020B0604020202020204" pitchFamily="34" charset="0"/>
              </a:rPr>
              <a:t>000,00 EUR tj. 2 153 250,00 PLN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 smtClean="0">
                <a:cs typeface="Microsoft Sans Serif" panose="020B0604020202020204" pitchFamily="34" charset="0"/>
              </a:rPr>
              <a:t>pula </a:t>
            </a:r>
            <a:r>
              <a:rPr lang="pl-PL" sz="2000" dirty="0">
                <a:cs typeface="Microsoft Sans Serif" panose="020B0604020202020204" pitchFamily="34" charset="0"/>
              </a:rPr>
              <a:t>dla obszaru zachodniego </a:t>
            </a:r>
            <a:r>
              <a:rPr lang="pl-PL" sz="2000" dirty="0" smtClean="0">
                <a:cs typeface="Microsoft Sans Serif" panose="020B0604020202020204" pitchFamily="34" charset="0"/>
              </a:rPr>
              <a:t>3 527 042,00 EUR tj. 15 189 206,37 PLN (pozostało do wykorzystania 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7 925 820,37 PLN)</a:t>
            </a:r>
            <a:endParaRPr lang="pl-PL" sz="2000" dirty="0"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5488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2286" y="483326"/>
            <a:ext cx="4702627" cy="583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824" y="721889"/>
            <a:ext cx="7296123" cy="536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777" y="449852"/>
            <a:ext cx="4872446" cy="597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258" y="1338808"/>
            <a:ext cx="6737485" cy="473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206" y="424952"/>
            <a:ext cx="5525589" cy="591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2435" y="480740"/>
            <a:ext cx="4807131" cy="582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3023" y="433251"/>
            <a:ext cx="5185954" cy="588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8743" y="546056"/>
            <a:ext cx="5094515" cy="5823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4869" y="653143"/>
            <a:ext cx="5042263" cy="567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2211388"/>
            <a:ext cx="5383213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39992" y="4854453"/>
            <a:ext cx="5188683" cy="153888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l-PL" sz="2200" b="1" dirty="0">
                <a:solidFill>
                  <a:srgbClr val="404040"/>
                </a:solidFill>
                <a:latin typeface="Lato Black" pitchFamily="34" charset="0"/>
              </a:rPr>
              <a:t>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https://rpo.slaskie.pl/ </a:t>
            </a:r>
          </a:p>
          <a:p>
            <a:pPr marL="95250" indent="-95250">
              <a:defRPr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 link do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konkursów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:    https://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rpo.slaskie.pl/lsi/nabor/143</a:t>
            </a:r>
          </a:p>
          <a:p>
            <a:pPr marL="95250" indent="-95250">
              <a:defRPr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 https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://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rpo.slaskie.pl/lsi/nabor/144</a:t>
            </a:r>
          </a:p>
          <a:p>
            <a:pPr marL="95250" indent="-95250">
              <a:defRPr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 https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Semibold" pitchFamily="34" charset="0"/>
              </a:rPr>
              <a:t>://rpo.slaskie.pl/lsi/nabor/146</a:t>
            </a:r>
          </a:p>
        </p:txBody>
      </p:sp>
    </p:spTree>
    <p:extLst>
      <p:ext uri="{BB962C8B-B14F-4D97-AF65-F5344CB8AC3E}">
        <p14:creationId xmlns:p14="http://schemas.microsoft.com/office/powerpoint/2010/main" val="1003214556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Wartość współfinansowania z budżetu państwa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RPSL.</a:t>
            </a:r>
            <a:r>
              <a:rPr lang="pl-PL" sz="2400" dirty="0" smtClean="0"/>
              <a:t> 03.01.01-IZ.01-24-120/16</a:t>
            </a:r>
            <a:r>
              <a:rPr lang="pl-PL" sz="2400" dirty="0" smtClean="0">
                <a:cs typeface="Microsoft Sans Serif" panose="020B0604020202020204" pitchFamily="34" charset="0"/>
              </a:rPr>
              <a:t> – ZIT </a:t>
            </a:r>
            <a:r>
              <a:rPr lang="pl-PL" sz="2400" dirty="0" smtClean="0"/>
              <a:t>4 823 610,00 PLN tj.1 120 077  EUR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 smtClean="0">
                <a:cs typeface="Microsoft Sans Serif" panose="020B0604020202020204" pitchFamily="34" charset="0"/>
              </a:rPr>
              <a:t>RPSL.</a:t>
            </a:r>
            <a:r>
              <a:rPr lang="pl-PL" sz="2400" dirty="0" smtClean="0"/>
              <a:t> 03.01.02-IZ.01-24-121/16</a:t>
            </a:r>
            <a:r>
              <a:rPr lang="pl-PL" sz="2400" dirty="0" smtClean="0">
                <a:cs typeface="Microsoft Sans Serif" panose="020B0604020202020204" pitchFamily="34" charset="0"/>
              </a:rPr>
              <a:t> – RIT Płd. </a:t>
            </a:r>
            <a:r>
              <a:rPr lang="pl-PL" sz="2400" dirty="0" smtClean="0"/>
              <a:t>253 324,00 PLN tj.58 824,00  EUR</a:t>
            </a: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dirty="0" smtClean="0"/>
              <a:t>RPSL. 03.01.02-IZ.01-24-122/16</a:t>
            </a:r>
            <a:r>
              <a:rPr lang="pl-PL" sz="2400" dirty="0" smtClean="0">
                <a:cs typeface="Microsoft Sans Serif" panose="020B0604020202020204" pitchFamily="34" charset="0"/>
              </a:rPr>
              <a:t> – RIT Zach. </a:t>
            </a:r>
            <a:r>
              <a:rPr lang="pl-PL" sz="2400" dirty="0" smtClean="0"/>
              <a:t>854,516,00 PLN tj.198 425,00  EUR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2400" dirty="0" smtClean="0"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191176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Dofinansowanie dla projektu: </a:t>
            </a:r>
          </a:p>
          <a:p>
            <a:pPr algn="just">
              <a:buNone/>
            </a:pPr>
            <a:endParaRPr lang="pl-PL" sz="2000" b="1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95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%, w tym 10% z budżetu państwa </a:t>
            </a: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przyznanych na etapie podpisania umowy </a:t>
            </a:r>
            <a:b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 dofinansowania w 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przypadku projektów spełniających łącznie kryteria:</a:t>
            </a:r>
          </a:p>
          <a:p>
            <a:pPr marL="0" indent="0" algn="just"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1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) są projektami rewitalizacyjnymi,</a:t>
            </a:r>
          </a:p>
          <a:p>
            <a:pPr marL="0" indent="0" algn="just"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) nie są objęte pomocą publiczną, w tym rekompensatą</a:t>
            </a:r>
          </a:p>
          <a:p>
            <a:pPr marL="0" indent="0" algn="just"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3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) nie są objęte pomocą de minimis</a:t>
            </a:r>
          </a:p>
          <a:p>
            <a:pPr marL="0" indent="0" algn="just">
              <a:buNone/>
            </a:pP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4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) nie są projektami generującymi dochód w rozumieniu art. 61 rozporządzenia </a:t>
            </a: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nr </a:t>
            </a: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1303/2013</a:t>
            </a:r>
          </a:p>
          <a:p>
            <a:pPr marL="0" indent="0" algn="just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pozostałych przypadkach 85%, bądź poziom wynikający z luki w finansowaniu, rekompensaty, pomocy de minimis lub zgodnie z zasadami udzielania pomocy </a:t>
            </a:r>
            <a:r>
              <a:rPr lang="pl-PL" sz="2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publicznej.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61355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57864" y="816612"/>
            <a:ext cx="10515600" cy="9035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076632" y="1458194"/>
            <a:ext cx="100780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r>
              <a:rPr lang="pl-PL" sz="2000" dirty="0" smtClean="0">
                <a:cs typeface="Microsoft Sans Serif" panose="020B0604020202020204" pitchFamily="34" charset="0"/>
              </a:rPr>
              <a:t>     Wniosek o dofinansowanie należy złożyć wyłącznie w formie elektronicznej na formularzu wniosku aplikacyjnego utworzonego za pomocą Lokalnego Systemu Informatycznego (LSI 2014) dostępnego pod adresem </a:t>
            </a:r>
            <a:r>
              <a:rPr lang="pl-PL" sz="2000" dirty="0" smtClean="0">
                <a:cs typeface="Microsoft Sans Serif" panose="020B0604020202020204" pitchFamily="34" charset="0"/>
                <a:hlinkClick r:id="rId2"/>
              </a:rPr>
              <a:t>https://lsi.slaskie.pl</a:t>
            </a:r>
            <a:r>
              <a:rPr lang="pl-PL" sz="2000" dirty="0" smtClean="0">
                <a:cs typeface="Microsoft Sans Serif" panose="020B0604020202020204" pitchFamily="34" charset="0"/>
              </a:rPr>
              <a:t> (wniosek + załączniki).</a:t>
            </a:r>
          </a:p>
          <a:p>
            <a:pPr marL="285750" indent="-285750" algn="just"/>
            <a:endParaRPr lang="pl-PL" sz="2000" dirty="0" smtClean="0">
              <a:cs typeface="Microsoft Sans Serif" panose="020B0604020202020204" pitchFamily="34" charset="0"/>
            </a:endParaRPr>
          </a:p>
          <a:p>
            <a:pPr marL="285750" indent="-285750" algn="just"/>
            <a:r>
              <a:rPr lang="pl-PL" sz="2000" dirty="0" smtClean="0">
                <a:cs typeface="Microsoft Sans Serif" panose="020B0604020202020204" pitchFamily="34" charset="0"/>
              </a:rPr>
              <a:t>     Wniosek o dofinansowanie należy przesłać ponadto w formie elektronicznej w formacie pdf. Do IZ RPO WSL 2014-2020 z wykorzystaniem:</a:t>
            </a: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a) Platformy e-Usług Publicznych PeUP dostępnej pod adresem </a:t>
            </a:r>
            <a:r>
              <a:rPr lang="pl-PL" sz="2000" b="1" dirty="0" smtClean="0">
                <a:cs typeface="Microsoft Sans Serif" panose="020B0604020202020204" pitchFamily="34" charset="0"/>
                <a:hlinkClick r:id="rId3"/>
              </a:rPr>
              <a:t>https://www.sekap.pl/</a:t>
            </a: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i="1" dirty="0" smtClean="0">
                <a:cs typeface="Microsoft Sans Serif" panose="020B0604020202020204" pitchFamily="34" charset="0"/>
              </a:rPr>
              <a:t>lub</a:t>
            </a:r>
            <a:endParaRPr lang="pl-PL" sz="2000" dirty="0" smtClean="0">
              <a:cs typeface="Microsoft Sans Serif" panose="020B0604020202020204" pitchFamily="34" charset="0"/>
            </a:endParaRP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b) Elektronicznej Platformy Usług Administracji Publicznej ePUAP dostępnej pod adresem </a:t>
            </a:r>
            <a:r>
              <a:rPr lang="pl-PL" sz="2000" b="1" dirty="0" smtClean="0">
                <a:cs typeface="Microsoft Sans Serif" panose="020B0604020202020204" pitchFamily="34" charset="0"/>
                <a:hlinkClick r:id="rId4"/>
              </a:rPr>
              <a:t>http://epuap.gov.pl/</a:t>
            </a:r>
            <a:r>
              <a:rPr lang="pl-PL" sz="2000" dirty="0" smtClean="0">
                <a:cs typeface="Microsoft Sans Serif" panose="020B0604020202020204" pitchFamily="34" charset="0"/>
              </a:rPr>
              <a:t> z wykorzystaniem </a:t>
            </a:r>
            <a:r>
              <a:rPr lang="pl-PL" sz="2000" dirty="0" smtClean="0">
                <a:cs typeface="Microsoft Sans Serif" panose="020B0604020202020204" pitchFamily="34" charset="0"/>
                <a:hlinkClick r:id="rId5"/>
              </a:rPr>
              <a:t>Pisma ogólnego do podmiotu publicznego</a:t>
            </a:r>
            <a:r>
              <a:rPr lang="pl-PL" sz="2000" dirty="0" smtClean="0">
                <a:cs typeface="Microsoft Sans Serif" panose="020B0604020202020204" pitchFamily="34" charset="0"/>
              </a:rPr>
              <a:t>.</a:t>
            </a:r>
          </a:p>
          <a:p>
            <a:pPr algn="just"/>
            <a:endParaRPr lang="pl-PL" sz="2000" dirty="0" smtClean="0">
              <a:cs typeface="Microsoft Sans Serif" panose="020B0604020202020204" pitchFamily="34" charset="0"/>
            </a:endParaRPr>
          </a:p>
          <a:p>
            <a:pPr marL="285750" indent="-285750" algn="just"/>
            <a:r>
              <a:rPr lang="pl-PL" sz="2000" dirty="0" smtClean="0">
                <a:cs typeface="Microsoft Sans Serif" panose="020B0604020202020204" pitchFamily="34" charset="0"/>
              </a:rPr>
              <a:t>     Suma kontrolna wniosku złożonego w LSI oraz suma CRC pliku wygenerowanego przez LSI musi być zgodna z sumą kontrolą oraz sumą CRC wniosku przesłanego PeUP lub ePUAP.</a:t>
            </a:r>
          </a:p>
          <a:p>
            <a:pPr marL="285750" indent="-285750" algn="just"/>
            <a:r>
              <a:rPr lang="pl-PL" sz="2000" dirty="0" smtClean="0">
                <a:cs typeface="Microsoft Sans Serif" panose="020B0604020202020204" pitchFamily="34" charset="0"/>
              </a:rPr>
              <a:t>      Platformami PeUP lub ePUAP przesyła się tylko sam wniosek o dofinansowanie 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bez załączników. </a:t>
            </a:r>
            <a:endParaRPr lang="pl-PL" sz="2000" b="1" dirty="0" smtClean="0"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530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777828"/>
            <a:ext cx="10972800" cy="690051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+mn-lt"/>
                <a:cs typeface="Microsoft Sans Serif" panose="020B0604020202020204" pitchFamily="34" charset="0"/>
              </a:rPr>
              <a:t>Formalne warunki konkursu – cd.</a:t>
            </a:r>
            <a:endParaRPr lang="pl-PL" sz="2800" b="1" dirty="0">
              <a:latin typeface="+mn-lt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58402"/>
            <a:ext cx="10515600" cy="3870455"/>
          </a:xfrm>
        </p:spPr>
        <p:txBody>
          <a:bodyPr/>
          <a:lstStyle/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Wniosek o dofinansowanie i załączniki do wniosku o dofinansowanie podpisuje wnioskodawca lub osoby upoważnione do jego reprezentowania. </a:t>
            </a: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W przypadku projektu realizowanego w partnerstwie wniosek o dofinansowania podpisuje partner wiodący, określony w umowie partnerstwa lub umowie konsorcjum. </a:t>
            </a:r>
            <a:endParaRPr lang="pl-PL" sz="2000" dirty="0">
              <a:cs typeface="Microsoft Sans Serif" panose="020B0604020202020204" pitchFamily="34" charset="0"/>
            </a:endParaRPr>
          </a:p>
          <a:p>
            <a:pPr algn="just"/>
            <a:r>
              <a:rPr lang="pl-PL" sz="2000" dirty="0" smtClean="0">
                <a:cs typeface="Microsoft Sans Serif" panose="020B0604020202020204" pitchFamily="34" charset="0"/>
              </a:rPr>
              <a:t>Załączniki wytworzone przez Wnioskodawcę na potrzeby konkursu (np. oświadczenie o podatku VAT, oświadczenie o prawie do dysponowania nieruchomością na cele budowlane itp.) skanuje się i dołącza do wniosku o dofinansowanie w systemie LSI po podpisaniu wersji papierowej. Załączniki muszą zawierać datę. Możliwe jest również podłączenie do wniosku załącznika </a:t>
            </a:r>
            <a:br>
              <a:rPr lang="pl-PL" sz="2000" dirty="0" smtClean="0">
                <a:cs typeface="Microsoft Sans Serif" panose="020B0604020202020204" pitchFamily="34" charset="0"/>
              </a:rPr>
            </a:br>
            <a:r>
              <a:rPr lang="pl-PL" sz="2000" dirty="0" smtClean="0">
                <a:cs typeface="Microsoft Sans Serif" panose="020B0604020202020204" pitchFamily="34" charset="0"/>
              </a:rPr>
              <a:t>w wersji elektronicznej. W załączniku należy wskazać datę oraz imię i nazwisko osoby podpisującej dokument. 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8651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2623</Words>
  <Application>Microsoft Office PowerPoint</Application>
  <PresentationFormat>Niestandardowy</PresentationFormat>
  <Paragraphs>334</Paragraphs>
  <Slides>59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59</vt:i4>
      </vt:variant>
    </vt:vector>
  </HeadingPairs>
  <TitlesOfParts>
    <vt:vector size="61" baseType="lpstr">
      <vt:lpstr>1_tlo1</vt:lpstr>
      <vt:lpstr>tlo1</vt:lpstr>
      <vt:lpstr>Spotkanie informacyjne konkursów nr RPSL. 03.01.01-IZ.01-24-120/16, RPSL. 03.01.02-IZ.01 24-121/16, RPSL. 03.01.02-IZ.01-24-122/16,  Działanie 3.1 Poprawa warunków do rozwoju MŚP  Regionalny Program Operacyjny Województwa Śląskiego 2014-2020</vt:lpstr>
      <vt:lpstr>Działanie 3.1. Poprawa warunków do rozwoju MŚP Poddziałanie 3.1.1. Tworzenie terenów inwestycyjnych na obszarach typu brownfield - ZIT Poddziałanie 3.1.2. Tworzenie terenów inwestycyjnych na obszarach typu brownfield - RIT   </vt:lpstr>
      <vt:lpstr>Obszary typu brownfield obejmują obszary: poprzemysłowe, popegeerowskie, powojskowe, pokolejowe.</vt:lpstr>
      <vt:lpstr>Formalne warunki konkursu</vt:lpstr>
      <vt:lpstr>Formalne warunki konkursu – cd.</vt:lpstr>
      <vt:lpstr>Formalne warunki konkursu – cd.</vt:lpstr>
      <vt:lpstr>Formalne warunki konkursu – cd.</vt:lpstr>
      <vt:lpstr>Formalne warunki konkursu – cd.</vt:lpstr>
      <vt:lpstr>Formalne warunki konkursu – cd.</vt:lpstr>
      <vt:lpstr>Prezentacja programu PowerPoint</vt:lpstr>
      <vt:lpstr>Prezentacja programu PowerPoint</vt:lpstr>
      <vt:lpstr>Formalne warunki konkursu – ograniczenia i limity c.d. </vt:lpstr>
      <vt:lpstr>Formalne warunki konkursu – ograniczenia i limity c.d. </vt:lpstr>
      <vt:lpstr>Formalne warunki konkursu – ograniczenia i limity c.d. </vt:lpstr>
      <vt:lpstr>Prezentacja programu PowerPoint</vt:lpstr>
      <vt:lpstr>Prezentacja programu PowerPoint</vt:lpstr>
      <vt:lpstr>Wydatki niekwalifikowalne w ramach działania 3.1 RPO WSL </vt:lpstr>
      <vt:lpstr>Wydatki niekwalifikowalne w ramach działania 3.1 RPO WSL </vt:lpstr>
      <vt:lpstr>Wydatki niekwalifikowalne w ramach działania 3.1 RPO WSL </vt:lpstr>
      <vt:lpstr>System oceny/kryteria oceny</vt:lpstr>
      <vt:lpstr>System oceny/kryteria oceny – cd.</vt:lpstr>
      <vt:lpstr>Kryteria merytoryczne specyficzne (0/1) dla działania 3.1 – cd.</vt:lpstr>
      <vt:lpstr>Kryteria specyficzne punktowane dla działania 3.1 RPO WSL</vt:lpstr>
      <vt:lpstr>Kryteria specyficzne punktowane dla działania 3.1 RPO WSL</vt:lpstr>
      <vt:lpstr>Kryteria specyficzne punktowane dla działania 3.1 RPO WSL</vt:lpstr>
      <vt:lpstr>Kryteria specyficzne punktowane dla działania 3.1 RPO WSL</vt:lpstr>
      <vt:lpstr>Kryteria specyficzne punktowane dla działania 3.1 RPO WSL</vt:lpstr>
      <vt:lpstr>Kryteria zgodności ze Strategią ZIT/RIT - dostępu (0/1)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Kryteria zgodności ze Strategią ZIT/RIT ogólne dla poddziałań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 związane z ogłoszeniem konkursu nr RPSL.01.01.00-IZ.01-24-078/16 w ramach Osi priorytetowej I - Nowoczesna gospodarka, Działanie 1.1 - Kluczowa dla regionu infrastruktura badawcza Regionalnego Programu Operacyjnego Województwa Śląskiego 2014-2020</dc:title>
  <dc:creator>Siembab Paweł</dc:creator>
  <cp:lastModifiedBy>Grzesiak Justyna (Brzezińska )</cp:lastModifiedBy>
  <cp:revision>130</cp:revision>
  <dcterms:created xsi:type="dcterms:W3CDTF">2016-10-10T07:04:20Z</dcterms:created>
  <dcterms:modified xsi:type="dcterms:W3CDTF">2017-01-19T07:10:35Z</dcterms:modified>
</cp:coreProperties>
</file>