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3" r:id="rId6"/>
    <p:sldId id="262" r:id="rId7"/>
    <p:sldId id="281" r:id="rId8"/>
    <p:sldId id="27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5" r:id="rId18"/>
    <p:sldId id="277" r:id="rId19"/>
    <p:sldId id="272" r:id="rId20"/>
    <p:sldId id="273" r:id="rId21"/>
    <p:sldId id="274" r:id="rId22"/>
    <p:sldId id="276" r:id="rId23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A00"/>
    <a:srgbClr val="FFFFCC"/>
    <a:srgbClr val="FFFF99"/>
    <a:srgbClr val="FFFF66"/>
    <a:srgbClr val="64644B"/>
    <a:srgbClr val="636466"/>
    <a:srgbClr val="BE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157" autoAdjust="0"/>
  </p:normalViewPr>
  <p:slideViewPr>
    <p:cSldViewPr>
      <p:cViewPr varScale="1">
        <p:scale>
          <a:sx n="109" d="100"/>
          <a:sy n="109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84D1B-3D52-4B11-85D0-D2CDD507786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4DDC273-FEF8-4D15-A053-C7CB1CCDAE7C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dirty="0" smtClean="0"/>
            <a:t>Racjonalne i efektywne</a:t>
          </a:r>
          <a:endParaRPr lang="pl-PL" dirty="0"/>
        </a:p>
      </dgm:t>
    </dgm:pt>
    <dgm:pt modelId="{B9B853E2-97CF-4CDF-8B15-52440C6FC723}" type="parTrans" cxnId="{CA8CEE4D-F1F2-49F0-BF71-D7E72FD1E7EF}">
      <dgm:prSet/>
      <dgm:spPr/>
      <dgm:t>
        <a:bodyPr/>
        <a:lstStyle/>
        <a:p>
          <a:endParaRPr lang="pl-PL"/>
        </a:p>
      </dgm:t>
    </dgm:pt>
    <dgm:pt modelId="{6774FAAE-1634-4D52-B007-D1FEA1D7E627}" type="sibTrans" cxnId="{CA8CEE4D-F1F2-49F0-BF71-D7E72FD1E7EF}">
      <dgm:prSet/>
      <dgm:spPr/>
      <dgm:t>
        <a:bodyPr/>
        <a:lstStyle/>
        <a:p>
          <a:endParaRPr lang="pl-PL"/>
        </a:p>
      </dgm:t>
    </dgm:pt>
    <dgm:pt modelId="{48B91B7B-319B-4BEF-896B-7C194653BC94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dirty="0" smtClean="0"/>
            <a:t>Cena rynkowa (taryfikator)</a:t>
          </a:r>
        </a:p>
      </dgm:t>
    </dgm:pt>
    <dgm:pt modelId="{43A6D1E6-5C24-4C4C-9D13-3D79FB94333B}" type="parTrans" cxnId="{BF250441-AD26-4962-8D82-8F191C8AC035}">
      <dgm:prSet/>
      <dgm:spPr/>
      <dgm:t>
        <a:bodyPr/>
        <a:lstStyle/>
        <a:p>
          <a:endParaRPr lang="pl-PL"/>
        </a:p>
      </dgm:t>
    </dgm:pt>
    <dgm:pt modelId="{89AB9416-124F-4C18-9135-4D8D4AAA7CAE}" type="sibTrans" cxnId="{BF250441-AD26-4962-8D82-8F191C8AC035}">
      <dgm:prSet/>
      <dgm:spPr/>
      <dgm:t>
        <a:bodyPr/>
        <a:lstStyle/>
        <a:p>
          <a:endParaRPr lang="pl-PL"/>
        </a:p>
      </dgm:t>
    </dgm:pt>
    <dgm:pt modelId="{B59569EF-4F2E-4D68-8CC4-6D40E54726C9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pl-PL" dirty="0" smtClean="0"/>
            <a:t>Niezbędne</a:t>
          </a:r>
          <a:endParaRPr lang="pl-PL" dirty="0"/>
        </a:p>
      </dgm:t>
    </dgm:pt>
    <dgm:pt modelId="{DEEE7EBB-5355-481A-B068-695EDB717F6B}" type="parTrans" cxnId="{895E78D7-42BF-4635-9742-FDA63523B92D}">
      <dgm:prSet/>
      <dgm:spPr/>
      <dgm:t>
        <a:bodyPr/>
        <a:lstStyle/>
        <a:p>
          <a:endParaRPr lang="pl-PL"/>
        </a:p>
      </dgm:t>
    </dgm:pt>
    <dgm:pt modelId="{1411795D-B858-4764-8390-5EC80E97598E}" type="sibTrans" cxnId="{895E78D7-42BF-4635-9742-FDA63523B92D}">
      <dgm:prSet/>
      <dgm:spPr/>
      <dgm:t>
        <a:bodyPr/>
        <a:lstStyle/>
        <a:p>
          <a:endParaRPr lang="pl-PL"/>
        </a:p>
      </dgm:t>
    </dgm:pt>
    <dgm:pt modelId="{C5396F43-3534-4AF6-BE58-30E97E0FF163}" type="pres">
      <dgm:prSet presAssocID="{93284D1B-3D52-4B11-85D0-D2CDD507786C}" presName="compositeShape" presStyleCnt="0">
        <dgm:presLayoutVars>
          <dgm:chMax val="7"/>
          <dgm:dir/>
          <dgm:resizeHandles val="exact"/>
        </dgm:presLayoutVars>
      </dgm:prSet>
      <dgm:spPr/>
    </dgm:pt>
    <dgm:pt modelId="{BBE4B521-C7E4-4D09-8E69-5F1F7B24A229}" type="pres">
      <dgm:prSet presAssocID="{93284D1B-3D52-4B11-85D0-D2CDD507786C}" presName="wedge1" presStyleLbl="node1" presStyleIdx="0" presStyleCnt="3" custLinFactNeighborX="-5311" custLinFactNeighborY="2973"/>
      <dgm:spPr/>
      <dgm:t>
        <a:bodyPr/>
        <a:lstStyle/>
        <a:p>
          <a:endParaRPr lang="pl-PL"/>
        </a:p>
      </dgm:t>
    </dgm:pt>
    <dgm:pt modelId="{4482FC4E-650E-4ECA-9732-455AC696A1EA}" type="pres">
      <dgm:prSet presAssocID="{93284D1B-3D52-4B11-85D0-D2CDD507786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4D25CA-E47B-4C07-933B-2FC80E8DA2B5}" type="pres">
      <dgm:prSet presAssocID="{93284D1B-3D52-4B11-85D0-D2CDD507786C}" presName="wedge2" presStyleLbl="node1" presStyleIdx="1" presStyleCnt="3"/>
      <dgm:spPr/>
      <dgm:t>
        <a:bodyPr/>
        <a:lstStyle/>
        <a:p>
          <a:endParaRPr lang="pl-PL"/>
        </a:p>
      </dgm:t>
    </dgm:pt>
    <dgm:pt modelId="{7167991E-5A7E-4A3E-9E01-689F7B54DE73}" type="pres">
      <dgm:prSet presAssocID="{93284D1B-3D52-4B11-85D0-D2CDD507786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2EB013-4C05-4C07-9760-0CE1681EFAD9}" type="pres">
      <dgm:prSet presAssocID="{93284D1B-3D52-4B11-85D0-D2CDD507786C}" presName="wedge3" presStyleLbl="node1" presStyleIdx="2" presStyleCnt="3"/>
      <dgm:spPr/>
      <dgm:t>
        <a:bodyPr/>
        <a:lstStyle/>
        <a:p>
          <a:endParaRPr lang="pl-PL"/>
        </a:p>
      </dgm:t>
    </dgm:pt>
    <dgm:pt modelId="{A18BCC24-D68E-4960-90D6-B639F8B7DB47}" type="pres">
      <dgm:prSet presAssocID="{93284D1B-3D52-4B11-85D0-D2CDD507786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DC2F0E-E6DE-4560-9923-DD5D1C21C1C8}" type="presOf" srcId="{48B91B7B-319B-4BEF-896B-7C194653BC94}" destId="{7167991E-5A7E-4A3E-9E01-689F7B54DE73}" srcOrd="1" destOrd="0" presId="urn:microsoft.com/office/officeart/2005/8/layout/chart3"/>
    <dgm:cxn modelId="{BF250441-AD26-4962-8D82-8F191C8AC035}" srcId="{93284D1B-3D52-4B11-85D0-D2CDD507786C}" destId="{48B91B7B-319B-4BEF-896B-7C194653BC94}" srcOrd="1" destOrd="0" parTransId="{43A6D1E6-5C24-4C4C-9D13-3D79FB94333B}" sibTransId="{89AB9416-124F-4C18-9135-4D8D4AAA7CAE}"/>
    <dgm:cxn modelId="{89A2A409-B4E6-45FF-A285-1BAF86897DDA}" type="presOf" srcId="{93284D1B-3D52-4B11-85D0-D2CDD507786C}" destId="{C5396F43-3534-4AF6-BE58-30E97E0FF163}" srcOrd="0" destOrd="0" presId="urn:microsoft.com/office/officeart/2005/8/layout/chart3"/>
    <dgm:cxn modelId="{895E78D7-42BF-4635-9742-FDA63523B92D}" srcId="{93284D1B-3D52-4B11-85D0-D2CDD507786C}" destId="{B59569EF-4F2E-4D68-8CC4-6D40E54726C9}" srcOrd="2" destOrd="0" parTransId="{DEEE7EBB-5355-481A-B068-695EDB717F6B}" sibTransId="{1411795D-B858-4764-8390-5EC80E97598E}"/>
    <dgm:cxn modelId="{B74FEF5D-1B87-4C03-BA8A-47B812407F45}" type="presOf" srcId="{B59569EF-4F2E-4D68-8CC4-6D40E54726C9}" destId="{A18BCC24-D68E-4960-90D6-B639F8B7DB47}" srcOrd="1" destOrd="0" presId="urn:microsoft.com/office/officeart/2005/8/layout/chart3"/>
    <dgm:cxn modelId="{29337D13-49A5-46A7-9CE7-DECA017B31E0}" type="presOf" srcId="{48B91B7B-319B-4BEF-896B-7C194653BC94}" destId="{D24D25CA-E47B-4C07-933B-2FC80E8DA2B5}" srcOrd="0" destOrd="0" presId="urn:microsoft.com/office/officeart/2005/8/layout/chart3"/>
    <dgm:cxn modelId="{2DC8D46A-0D03-4989-8C87-976B7C40BFE6}" type="presOf" srcId="{74DDC273-FEF8-4D15-A053-C7CB1CCDAE7C}" destId="{4482FC4E-650E-4ECA-9732-455AC696A1EA}" srcOrd="1" destOrd="0" presId="urn:microsoft.com/office/officeart/2005/8/layout/chart3"/>
    <dgm:cxn modelId="{CA8CEE4D-F1F2-49F0-BF71-D7E72FD1E7EF}" srcId="{93284D1B-3D52-4B11-85D0-D2CDD507786C}" destId="{74DDC273-FEF8-4D15-A053-C7CB1CCDAE7C}" srcOrd="0" destOrd="0" parTransId="{B9B853E2-97CF-4CDF-8B15-52440C6FC723}" sibTransId="{6774FAAE-1634-4D52-B007-D1FEA1D7E627}"/>
    <dgm:cxn modelId="{F9329AF7-0463-496F-A717-95E96B6DBE8F}" type="presOf" srcId="{74DDC273-FEF8-4D15-A053-C7CB1CCDAE7C}" destId="{BBE4B521-C7E4-4D09-8E69-5F1F7B24A229}" srcOrd="0" destOrd="0" presId="urn:microsoft.com/office/officeart/2005/8/layout/chart3"/>
    <dgm:cxn modelId="{B959F71F-C17A-4333-90B9-21B6F7D783DE}" type="presOf" srcId="{B59569EF-4F2E-4D68-8CC4-6D40E54726C9}" destId="{3E2EB013-4C05-4C07-9760-0CE1681EFAD9}" srcOrd="0" destOrd="0" presId="urn:microsoft.com/office/officeart/2005/8/layout/chart3"/>
    <dgm:cxn modelId="{FD076A7C-8650-473E-A32B-3650FB0A4A90}" type="presParOf" srcId="{C5396F43-3534-4AF6-BE58-30E97E0FF163}" destId="{BBE4B521-C7E4-4D09-8E69-5F1F7B24A229}" srcOrd="0" destOrd="0" presId="urn:microsoft.com/office/officeart/2005/8/layout/chart3"/>
    <dgm:cxn modelId="{115D42DB-B9F2-4285-A06A-A4F255B39A97}" type="presParOf" srcId="{C5396F43-3534-4AF6-BE58-30E97E0FF163}" destId="{4482FC4E-650E-4ECA-9732-455AC696A1EA}" srcOrd="1" destOrd="0" presId="urn:microsoft.com/office/officeart/2005/8/layout/chart3"/>
    <dgm:cxn modelId="{CF51952F-EE4A-491F-AFE8-0CB4F657A5DC}" type="presParOf" srcId="{C5396F43-3534-4AF6-BE58-30E97E0FF163}" destId="{D24D25CA-E47B-4C07-933B-2FC80E8DA2B5}" srcOrd="2" destOrd="0" presId="urn:microsoft.com/office/officeart/2005/8/layout/chart3"/>
    <dgm:cxn modelId="{20B92002-ABB3-45D2-BFB8-C8BEA7FD7E86}" type="presParOf" srcId="{C5396F43-3534-4AF6-BE58-30E97E0FF163}" destId="{7167991E-5A7E-4A3E-9E01-689F7B54DE73}" srcOrd="3" destOrd="0" presId="urn:microsoft.com/office/officeart/2005/8/layout/chart3"/>
    <dgm:cxn modelId="{10DAD653-A392-416B-A57C-CE7E4EEA055B}" type="presParOf" srcId="{C5396F43-3534-4AF6-BE58-30E97E0FF163}" destId="{3E2EB013-4C05-4C07-9760-0CE1681EFAD9}" srcOrd="4" destOrd="0" presId="urn:microsoft.com/office/officeart/2005/8/layout/chart3"/>
    <dgm:cxn modelId="{F1333678-B190-4864-A2DA-4F7F855D422A}" type="presParOf" srcId="{C5396F43-3534-4AF6-BE58-30E97E0FF163}" destId="{A18BCC24-D68E-4960-90D6-B639F8B7DB4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6D4BA5-C4D3-4AB8-A9DA-F3ECEF0C7B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A4E377AE-5EED-4063-AC5A-90D134001BA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Dofinansowanie</a:t>
          </a:r>
          <a:endParaRPr lang="pl-PL" b="1" dirty="0"/>
        </a:p>
      </dgm:t>
    </dgm:pt>
    <dgm:pt modelId="{E0647DF8-4258-462E-931C-D0C93820DB92}" type="parTrans" cxnId="{A924C176-AB2A-4E0E-8A80-C49CB2047378}">
      <dgm:prSet/>
      <dgm:spPr/>
      <dgm:t>
        <a:bodyPr/>
        <a:lstStyle/>
        <a:p>
          <a:endParaRPr lang="pl-PL"/>
        </a:p>
      </dgm:t>
    </dgm:pt>
    <dgm:pt modelId="{64D7EFE5-AAA1-489B-85EE-44A149FB9796}" type="sibTrans" cxnId="{A924C176-AB2A-4E0E-8A80-C49CB2047378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B25198FB-EE12-4399-B119-BAF894D5CB6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Wkład własny</a:t>
          </a:r>
          <a:endParaRPr lang="pl-PL" b="1" dirty="0"/>
        </a:p>
      </dgm:t>
    </dgm:pt>
    <dgm:pt modelId="{B846582C-0257-467C-9863-A9246392A9B8}" type="parTrans" cxnId="{D6F07B1F-9B1A-456D-9A81-7CD8790F5227}">
      <dgm:prSet/>
      <dgm:spPr/>
      <dgm:t>
        <a:bodyPr/>
        <a:lstStyle/>
        <a:p>
          <a:endParaRPr lang="pl-PL"/>
        </a:p>
      </dgm:t>
    </dgm:pt>
    <dgm:pt modelId="{DF1E6144-DAF8-412F-945B-96475CE29AEF}" type="sibTrans" cxnId="{D6F07B1F-9B1A-456D-9A81-7CD8790F5227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25073615-B42C-4655-84FB-36F8A9A9AECF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Wartość projektu</a:t>
          </a:r>
        </a:p>
      </dgm:t>
    </dgm:pt>
    <dgm:pt modelId="{349A0634-F215-432F-AB01-7BF6F44906BD}" type="parTrans" cxnId="{4A751341-6452-4E66-BE99-B331ED5290C1}">
      <dgm:prSet/>
      <dgm:spPr/>
      <dgm:t>
        <a:bodyPr/>
        <a:lstStyle/>
        <a:p>
          <a:endParaRPr lang="pl-PL"/>
        </a:p>
      </dgm:t>
    </dgm:pt>
    <dgm:pt modelId="{E393FE85-6EBC-4F3E-822B-926DCA2BC2EB}" type="sibTrans" cxnId="{4A751341-6452-4E66-BE99-B331ED5290C1}">
      <dgm:prSet/>
      <dgm:spPr/>
      <dgm:t>
        <a:bodyPr/>
        <a:lstStyle/>
        <a:p>
          <a:endParaRPr lang="pl-PL"/>
        </a:p>
      </dgm:t>
    </dgm:pt>
    <dgm:pt modelId="{98748D8E-FAB8-4430-94CF-949104A2826D}" type="pres">
      <dgm:prSet presAssocID="{866D4BA5-C4D3-4AB8-A9DA-F3ECEF0C7BA5}" presName="linearFlow" presStyleCnt="0">
        <dgm:presLayoutVars>
          <dgm:dir/>
          <dgm:resizeHandles val="exact"/>
        </dgm:presLayoutVars>
      </dgm:prSet>
      <dgm:spPr/>
    </dgm:pt>
    <dgm:pt modelId="{4C77DB2A-CCCA-4ABA-BCB9-ECC85B91BB01}" type="pres">
      <dgm:prSet presAssocID="{A4E377AE-5EED-4063-AC5A-90D134001B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82B26-0684-4F1E-9BE7-E9BB83B3838F}" type="pres">
      <dgm:prSet presAssocID="{64D7EFE5-AAA1-489B-85EE-44A149FB9796}" presName="spacerL" presStyleCnt="0"/>
      <dgm:spPr/>
    </dgm:pt>
    <dgm:pt modelId="{50C438F9-DC98-4CA2-97FE-8FE35C258908}" type="pres">
      <dgm:prSet presAssocID="{64D7EFE5-AAA1-489B-85EE-44A149FB979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43247913-E380-4C2E-9E60-63B75687787D}" type="pres">
      <dgm:prSet presAssocID="{64D7EFE5-AAA1-489B-85EE-44A149FB9796}" presName="spacerR" presStyleCnt="0"/>
      <dgm:spPr/>
    </dgm:pt>
    <dgm:pt modelId="{CB0E0411-7822-4B11-AA6A-0CC3088751C2}" type="pres">
      <dgm:prSet presAssocID="{B25198FB-EE12-4399-B119-BAF894D5CB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C1BD0-DD20-4239-AA3F-F217BF454299}" type="pres">
      <dgm:prSet presAssocID="{DF1E6144-DAF8-412F-945B-96475CE29AEF}" presName="spacerL" presStyleCnt="0"/>
      <dgm:spPr/>
    </dgm:pt>
    <dgm:pt modelId="{025434C5-FF9F-493C-8AB8-F8CA1BD7EB07}" type="pres">
      <dgm:prSet presAssocID="{DF1E6144-DAF8-412F-945B-96475CE29AEF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41B61C0-9000-4BA2-9DB0-E95A0EBB808B}" type="pres">
      <dgm:prSet presAssocID="{DF1E6144-DAF8-412F-945B-96475CE29AEF}" presName="spacerR" presStyleCnt="0"/>
      <dgm:spPr/>
    </dgm:pt>
    <dgm:pt modelId="{904A555A-93EE-40B6-8629-EB1ADCF81449}" type="pres">
      <dgm:prSet presAssocID="{25073615-B42C-4655-84FB-36F8A9A9AE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F07B1F-9B1A-456D-9A81-7CD8790F5227}" srcId="{866D4BA5-C4D3-4AB8-A9DA-F3ECEF0C7BA5}" destId="{B25198FB-EE12-4399-B119-BAF894D5CB6D}" srcOrd="1" destOrd="0" parTransId="{B846582C-0257-467C-9863-A9246392A9B8}" sibTransId="{DF1E6144-DAF8-412F-945B-96475CE29AEF}"/>
    <dgm:cxn modelId="{A924C176-AB2A-4E0E-8A80-C49CB2047378}" srcId="{866D4BA5-C4D3-4AB8-A9DA-F3ECEF0C7BA5}" destId="{A4E377AE-5EED-4063-AC5A-90D134001BA4}" srcOrd="0" destOrd="0" parTransId="{E0647DF8-4258-462E-931C-D0C93820DB92}" sibTransId="{64D7EFE5-AAA1-489B-85EE-44A149FB9796}"/>
    <dgm:cxn modelId="{E9FE81BD-C9EC-4C68-9291-89A57E7CA1BA}" type="presOf" srcId="{866D4BA5-C4D3-4AB8-A9DA-F3ECEF0C7BA5}" destId="{98748D8E-FAB8-4430-94CF-949104A2826D}" srcOrd="0" destOrd="0" presId="urn:microsoft.com/office/officeart/2005/8/layout/equation1"/>
    <dgm:cxn modelId="{66DE5934-833D-450B-88EE-A3FC17A0214D}" type="presOf" srcId="{A4E377AE-5EED-4063-AC5A-90D134001BA4}" destId="{4C77DB2A-CCCA-4ABA-BCB9-ECC85B91BB01}" srcOrd="0" destOrd="0" presId="urn:microsoft.com/office/officeart/2005/8/layout/equation1"/>
    <dgm:cxn modelId="{4A751341-6452-4E66-BE99-B331ED5290C1}" srcId="{866D4BA5-C4D3-4AB8-A9DA-F3ECEF0C7BA5}" destId="{25073615-B42C-4655-84FB-36F8A9A9AECF}" srcOrd="2" destOrd="0" parTransId="{349A0634-F215-432F-AB01-7BF6F44906BD}" sibTransId="{E393FE85-6EBC-4F3E-822B-926DCA2BC2EB}"/>
    <dgm:cxn modelId="{5FBDC456-B960-40BE-B993-7E1B59F6FDDF}" type="presOf" srcId="{64D7EFE5-AAA1-489B-85EE-44A149FB9796}" destId="{50C438F9-DC98-4CA2-97FE-8FE35C258908}" srcOrd="0" destOrd="0" presId="urn:microsoft.com/office/officeart/2005/8/layout/equation1"/>
    <dgm:cxn modelId="{BC8ACDF1-3A10-4D14-A6BB-67FAE0AF0FCA}" type="presOf" srcId="{DF1E6144-DAF8-412F-945B-96475CE29AEF}" destId="{025434C5-FF9F-493C-8AB8-F8CA1BD7EB07}" srcOrd="0" destOrd="0" presId="urn:microsoft.com/office/officeart/2005/8/layout/equation1"/>
    <dgm:cxn modelId="{9A6D8923-59A6-4FD4-A348-842B0A625E53}" type="presOf" srcId="{25073615-B42C-4655-84FB-36F8A9A9AECF}" destId="{904A555A-93EE-40B6-8629-EB1ADCF81449}" srcOrd="0" destOrd="0" presId="urn:microsoft.com/office/officeart/2005/8/layout/equation1"/>
    <dgm:cxn modelId="{B24699CA-6509-4915-A887-7A98A03028F3}" type="presOf" srcId="{B25198FB-EE12-4399-B119-BAF894D5CB6D}" destId="{CB0E0411-7822-4B11-AA6A-0CC3088751C2}" srcOrd="0" destOrd="0" presId="urn:microsoft.com/office/officeart/2005/8/layout/equation1"/>
    <dgm:cxn modelId="{C5EF0383-D400-4C3F-9DA6-3A2BE53AC715}" type="presParOf" srcId="{98748D8E-FAB8-4430-94CF-949104A2826D}" destId="{4C77DB2A-CCCA-4ABA-BCB9-ECC85B91BB01}" srcOrd="0" destOrd="0" presId="urn:microsoft.com/office/officeart/2005/8/layout/equation1"/>
    <dgm:cxn modelId="{A2BE433F-70E6-4679-8467-CFD508D9ED1C}" type="presParOf" srcId="{98748D8E-FAB8-4430-94CF-949104A2826D}" destId="{23182B26-0684-4F1E-9BE7-E9BB83B3838F}" srcOrd="1" destOrd="0" presId="urn:microsoft.com/office/officeart/2005/8/layout/equation1"/>
    <dgm:cxn modelId="{C83FD9FF-2ED4-436E-90A9-18A04353F54E}" type="presParOf" srcId="{98748D8E-FAB8-4430-94CF-949104A2826D}" destId="{50C438F9-DC98-4CA2-97FE-8FE35C258908}" srcOrd="2" destOrd="0" presId="urn:microsoft.com/office/officeart/2005/8/layout/equation1"/>
    <dgm:cxn modelId="{FEA3F72C-CD9E-4F91-9942-75B1116AE72A}" type="presParOf" srcId="{98748D8E-FAB8-4430-94CF-949104A2826D}" destId="{43247913-E380-4C2E-9E60-63B75687787D}" srcOrd="3" destOrd="0" presId="urn:microsoft.com/office/officeart/2005/8/layout/equation1"/>
    <dgm:cxn modelId="{858E9474-56DD-4835-AC88-9C7429321C6D}" type="presParOf" srcId="{98748D8E-FAB8-4430-94CF-949104A2826D}" destId="{CB0E0411-7822-4B11-AA6A-0CC3088751C2}" srcOrd="4" destOrd="0" presId="urn:microsoft.com/office/officeart/2005/8/layout/equation1"/>
    <dgm:cxn modelId="{8C2B91A8-553D-42EE-9966-3E9AD63699C1}" type="presParOf" srcId="{98748D8E-FAB8-4430-94CF-949104A2826D}" destId="{737C1BD0-DD20-4239-AA3F-F217BF454299}" srcOrd="5" destOrd="0" presId="urn:microsoft.com/office/officeart/2005/8/layout/equation1"/>
    <dgm:cxn modelId="{2D627777-876F-4C3B-8E32-368B91EB3B24}" type="presParOf" srcId="{98748D8E-FAB8-4430-94CF-949104A2826D}" destId="{025434C5-FF9F-493C-8AB8-F8CA1BD7EB07}" srcOrd="6" destOrd="0" presId="urn:microsoft.com/office/officeart/2005/8/layout/equation1"/>
    <dgm:cxn modelId="{67B287D9-65C2-4B59-A56E-459FDCF5BD5D}" type="presParOf" srcId="{98748D8E-FAB8-4430-94CF-949104A2826D}" destId="{B41B61C0-9000-4BA2-9DB0-E95A0EBB808B}" srcOrd="7" destOrd="0" presId="urn:microsoft.com/office/officeart/2005/8/layout/equation1"/>
    <dgm:cxn modelId="{37B72CF6-EF9B-4FF5-957D-82C25B26015E}" type="presParOf" srcId="{98748D8E-FAB8-4430-94CF-949104A2826D}" destId="{904A555A-93EE-40B6-8629-EB1ADCF8144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8A6FD-EBC6-4CEE-B102-97ACE9068DA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8A52E6-41D7-46CA-90CE-1B536D0C7C13}">
      <dgm:prSet phldrT="[Tekst]"/>
      <dgm:spPr/>
      <dgm:t>
        <a:bodyPr/>
        <a:lstStyle/>
        <a:p>
          <a:r>
            <a:rPr lang="pl-PL" dirty="0" smtClean="0"/>
            <a:t>obsługa</a:t>
          </a:r>
          <a:endParaRPr lang="pl-PL" dirty="0"/>
        </a:p>
      </dgm:t>
    </dgm:pt>
    <dgm:pt modelId="{3548D7FA-3D36-4E0E-824C-DA441711034C}" type="parTrans" cxnId="{F9629EFB-305E-465C-90E6-0C177C9856CC}">
      <dgm:prSet/>
      <dgm:spPr/>
      <dgm:t>
        <a:bodyPr/>
        <a:lstStyle/>
        <a:p>
          <a:endParaRPr lang="pl-PL"/>
        </a:p>
      </dgm:t>
    </dgm:pt>
    <dgm:pt modelId="{09BAD646-8C43-4DE7-831C-6F08995C5797}" type="sibTrans" cxnId="{F9629EFB-305E-465C-90E6-0C177C9856CC}">
      <dgm:prSet/>
      <dgm:spPr/>
      <dgm:t>
        <a:bodyPr/>
        <a:lstStyle/>
        <a:p>
          <a:r>
            <a:rPr lang="pl-PL" dirty="0" smtClean="0"/>
            <a:t>koordynacja</a:t>
          </a:r>
        </a:p>
      </dgm:t>
    </dgm:pt>
    <dgm:pt modelId="{263F0F51-D38C-49AE-A758-643E0AD9EC3E}">
      <dgm:prSet phldrT="[Tekst]"/>
      <dgm:spPr/>
      <dgm:t>
        <a:bodyPr/>
        <a:lstStyle/>
        <a:p>
          <a:r>
            <a:rPr lang="pl-PL" dirty="0" smtClean="0"/>
            <a:t>- kadrowa</a:t>
          </a:r>
        </a:p>
        <a:p>
          <a:r>
            <a:rPr lang="pl-PL" dirty="0" smtClean="0"/>
            <a:t>- księgowa</a:t>
          </a:r>
        </a:p>
        <a:p>
          <a:r>
            <a:rPr lang="pl-PL" dirty="0" smtClean="0"/>
            <a:t>- finansowa (konto projektu)</a:t>
          </a:r>
        </a:p>
        <a:p>
          <a:r>
            <a:rPr lang="pl-PL" dirty="0" smtClean="0"/>
            <a:t>- prawna (zamówienia publiczne)</a:t>
          </a:r>
        </a:p>
        <a:p>
          <a:r>
            <a:rPr lang="pl-PL" dirty="0" smtClean="0"/>
            <a:t>- sekretariat</a:t>
          </a:r>
        </a:p>
        <a:p>
          <a:r>
            <a:rPr lang="pl-PL" dirty="0" smtClean="0"/>
            <a:t>- koszty utrzymania (media, ochrona, ubezpieczenia majątkowe)</a:t>
          </a:r>
          <a:endParaRPr lang="pl-PL" dirty="0"/>
        </a:p>
      </dgm:t>
    </dgm:pt>
    <dgm:pt modelId="{A692F5ED-D06C-43F6-A0B9-7B3EFD9D5F71}" type="parTrans" cxnId="{48EE628C-E000-4D2F-8281-9B55613C31E9}">
      <dgm:prSet/>
      <dgm:spPr/>
      <dgm:t>
        <a:bodyPr/>
        <a:lstStyle/>
        <a:p>
          <a:endParaRPr lang="pl-PL"/>
        </a:p>
      </dgm:t>
    </dgm:pt>
    <dgm:pt modelId="{FB782845-CA0C-4D40-BC65-366680FF7097}" type="sibTrans" cxnId="{48EE628C-E000-4D2F-8281-9B55613C31E9}">
      <dgm:prSet/>
      <dgm:spPr/>
      <dgm:t>
        <a:bodyPr/>
        <a:lstStyle/>
        <a:p>
          <a:endParaRPr lang="pl-PL"/>
        </a:p>
      </dgm:t>
    </dgm:pt>
    <dgm:pt modelId="{A563D7C3-49CF-43AC-A8E8-E0EE808661F5}">
      <dgm:prSet phldrT="[Tekst]"/>
      <dgm:spPr/>
      <dgm:t>
        <a:bodyPr/>
        <a:lstStyle/>
        <a:p>
          <a:pPr algn="l"/>
          <a:r>
            <a:rPr lang="pl-PL" dirty="0" smtClean="0"/>
            <a:t>- strona www</a:t>
          </a:r>
        </a:p>
        <a:p>
          <a:pPr algn="l"/>
          <a:r>
            <a:rPr lang="pl-PL" dirty="0" smtClean="0"/>
            <a:t>- oznakowanie</a:t>
          </a:r>
        </a:p>
        <a:p>
          <a:pPr algn="l"/>
          <a:r>
            <a:rPr lang="pl-PL" dirty="0" smtClean="0"/>
            <a:t>- materiały informacyjne</a:t>
          </a:r>
        </a:p>
      </dgm:t>
    </dgm:pt>
    <dgm:pt modelId="{1A4277FE-D9D9-4BD0-AD11-799A5DD8A6EB}" type="parTrans" cxnId="{0F6F9D13-4B1E-4022-AB11-466E214820D8}">
      <dgm:prSet/>
      <dgm:spPr/>
      <dgm:t>
        <a:bodyPr/>
        <a:lstStyle/>
        <a:p>
          <a:endParaRPr lang="pl-PL"/>
        </a:p>
      </dgm:t>
    </dgm:pt>
    <dgm:pt modelId="{65803192-DD8A-4566-B79E-8CF9D6403F8C}" type="sibTrans" cxnId="{0F6F9D13-4B1E-4022-AB11-466E214820D8}">
      <dgm:prSet/>
      <dgm:spPr/>
      <dgm:t>
        <a:bodyPr/>
        <a:lstStyle/>
        <a:p>
          <a:endParaRPr lang="pl-PL"/>
        </a:p>
      </dgm:t>
    </dgm:pt>
    <dgm:pt modelId="{1922400B-6073-4C12-92F6-88E1B04DD875}">
      <dgm:prSet phldrT="[Tekst]" custT="1"/>
      <dgm:spPr/>
      <dgm:t>
        <a:bodyPr/>
        <a:lstStyle/>
        <a:p>
          <a:r>
            <a:rPr lang="pl-PL" sz="1700" dirty="0" smtClean="0"/>
            <a:t>promocja</a:t>
          </a:r>
          <a:endParaRPr lang="pl-PL" sz="1700" dirty="0"/>
        </a:p>
      </dgm:t>
    </dgm:pt>
    <dgm:pt modelId="{89C154CF-1922-40C7-B63E-431304166B2B}" type="parTrans" cxnId="{1F539291-3D72-4193-B465-E0615F35554D}">
      <dgm:prSet/>
      <dgm:spPr/>
      <dgm:t>
        <a:bodyPr/>
        <a:lstStyle/>
        <a:p>
          <a:endParaRPr lang="pl-PL"/>
        </a:p>
      </dgm:t>
    </dgm:pt>
    <dgm:pt modelId="{13ECEA04-5B9B-46F6-ACD4-BF98463B2DF1}" type="sibTrans" cxnId="{1F539291-3D72-4193-B465-E0615F35554D}">
      <dgm:prSet/>
      <dgm:spPr/>
      <dgm:t>
        <a:bodyPr/>
        <a:lstStyle/>
        <a:p>
          <a:r>
            <a:rPr lang="pl-PL" dirty="0" smtClean="0"/>
            <a:t>rekrutacja</a:t>
          </a:r>
          <a:endParaRPr lang="pl-PL" dirty="0"/>
        </a:p>
      </dgm:t>
    </dgm:pt>
    <dgm:pt modelId="{51418F2F-CE85-481C-8EA1-78A5C2C0DFD3}">
      <dgm:prSet phldrT="[Tekst]" custT="1"/>
      <dgm:spPr/>
      <dgm:t>
        <a:bodyPr/>
        <a:lstStyle/>
        <a:p>
          <a:r>
            <a:rPr lang="pl-PL" sz="1100" dirty="0" smtClean="0"/>
            <a:t>monitorowanie i </a:t>
          </a:r>
          <a:r>
            <a:rPr lang="pl-PL" sz="1300" dirty="0" smtClean="0"/>
            <a:t>ewaluacja</a:t>
          </a:r>
          <a:endParaRPr lang="pl-PL" sz="1300" dirty="0"/>
        </a:p>
      </dgm:t>
    </dgm:pt>
    <dgm:pt modelId="{B9331958-4856-4357-9D24-E020CB341544}" type="sibTrans" cxnId="{133DF024-9A0C-4D85-9BBC-67CBAD83B46E}">
      <dgm:prSet custT="1"/>
      <dgm:spPr/>
      <dgm:t>
        <a:bodyPr/>
        <a:lstStyle/>
        <a:p>
          <a:r>
            <a:rPr lang="pl-PL" sz="1600" dirty="0" smtClean="0"/>
            <a:t>koszty</a:t>
          </a:r>
          <a:r>
            <a:rPr lang="pl-PL" sz="2400" dirty="0" smtClean="0"/>
            <a:t> </a:t>
          </a:r>
          <a:r>
            <a:rPr lang="pl-PL" sz="1600" dirty="0" smtClean="0"/>
            <a:t>zarządu</a:t>
          </a:r>
          <a:endParaRPr lang="pl-PL" sz="1600" dirty="0"/>
        </a:p>
      </dgm:t>
    </dgm:pt>
    <dgm:pt modelId="{1E5AD77A-443F-43B7-96B8-ABFC6FAB6DA3}" type="parTrans" cxnId="{133DF024-9A0C-4D85-9BBC-67CBAD83B46E}">
      <dgm:prSet/>
      <dgm:spPr/>
      <dgm:t>
        <a:bodyPr/>
        <a:lstStyle/>
        <a:p>
          <a:endParaRPr lang="pl-PL"/>
        </a:p>
      </dgm:t>
    </dgm:pt>
    <dgm:pt modelId="{7C8BA163-415D-4A7B-A78E-4D7D8B889755}" type="pres">
      <dgm:prSet presAssocID="{84B8A6FD-EBC6-4CEE-B102-97ACE9068DA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EFD07B8-9CB6-497E-9737-5393FB6F6A8D}" type="pres">
      <dgm:prSet presAssocID="{E98A52E6-41D7-46CA-90CE-1B536D0C7C13}" presName="composite" presStyleCnt="0"/>
      <dgm:spPr/>
    </dgm:pt>
    <dgm:pt modelId="{5DEE2480-0D61-4A09-9937-2917639F25E7}" type="pres">
      <dgm:prSet presAssocID="{E98A52E6-41D7-46CA-90CE-1B536D0C7C13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7B3DCC-0487-4877-97F1-0DA386AFBD34}" type="pres">
      <dgm:prSet presAssocID="{E98A52E6-41D7-46CA-90CE-1B536D0C7C13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50B2D7-2071-4410-A66B-F2CE3E6D049D}" type="pres">
      <dgm:prSet presAssocID="{E98A52E6-41D7-46CA-90CE-1B536D0C7C13}" presName="BalanceSpacing" presStyleCnt="0"/>
      <dgm:spPr/>
    </dgm:pt>
    <dgm:pt modelId="{EA5EE055-EC8A-4CBD-8435-5267716524F0}" type="pres">
      <dgm:prSet presAssocID="{E98A52E6-41D7-46CA-90CE-1B536D0C7C13}" presName="BalanceSpacing1" presStyleCnt="0"/>
      <dgm:spPr/>
    </dgm:pt>
    <dgm:pt modelId="{B3ECF2EE-17D5-4CAF-B026-EBB3654EA078}" type="pres">
      <dgm:prSet presAssocID="{09BAD646-8C43-4DE7-831C-6F08995C5797}" presName="Accent1Text" presStyleLbl="node1" presStyleIdx="1" presStyleCnt="6"/>
      <dgm:spPr/>
      <dgm:t>
        <a:bodyPr/>
        <a:lstStyle/>
        <a:p>
          <a:endParaRPr lang="pl-PL"/>
        </a:p>
      </dgm:t>
    </dgm:pt>
    <dgm:pt modelId="{E822B424-2DB6-48DF-AE35-F704E3CB11A3}" type="pres">
      <dgm:prSet presAssocID="{09BAD646-8C43-4DE7-831C-6F08995C5797}" presName="spaceBetweenRectangles" presStyleCnt="0"/>
      <dgm:spPr/>
    </dgm:pt>
    <dgm:pt modelId="{31A6C0D9-BC79-4ACE-82B5-7A0A40C0A099}" type="pres">
      <dgm:prSet presAssocID="{51418F2F-CE85-481C-8EA1-78A5C2C0DFD3}" presName="composite" presStyleCnt="0"/>
      <dgm:spPr/>
    </dgm:pt>
    <dgm:pt modelId="{5236AFCE-E1E3-452C-AD54-0D70A9B9CFA1}" type="pres">
      <dgm:prSet presAssocID="{51418F2F-CE85-481C-8EA1-78A5C2C0DFD3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49D924-9656-411D-8737-E5104CC9539A}" type="pres">
      <dgm:prSet presAssocID="{51418F2F-CE85-481C-8EA1-78A5C2C0DFD3}" presName="Childtext1" presStyleLbl="revTx" presStyleIdx="1" presStyleCnt="3" custLinFactX="100000" custLinFactY="41201" custLinFactNeighborX="13986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8FBB08-9C20-4F1B-87C9-22773C0422C1}" type="pres">
      <dgm:prSet presAssocID="{51418F2F-CE85-481C-8EA1-78A5C2C0DFD3}" presName="BalanceSpacing" presStyleCnt="0"/>
      <dgm:spPr/>
    </dgm:pt>
    <dgm:pt modelId="{516C05B3-396F-49C2-A8FC-31B03174732E}" type="pres">
      <dgm:prSet presAssocID="{51418F2F-CE85-481C-8EA1-78A5C2C0DFD3}" presName="BalanceSpacing1" presStyleCnt="0"/>
      <dgm:spPr/>
    </dgm:pt>
    <dgm:pt modelId="{1E8542F7-4019-4654-BB2A-8DCAA2B0BA81}" type="pres">
      <dgm:prSet presAssocID="{B9331958-4856-4357-9D24-E020CB341544}" presName="Accent1Text" presStyleLbl="node1" presStyleIdx="3" presStyleCnt="6"/>
      <dgm:spPr/>
      <dgm:t>
        <a:bodyPr/>
        <a:lstStyle/>
        <a:p>
          <a:endParaRPr lang="pl-PL"/>
        </a:p>
      </dgm:t>
    </dgm:pt>
    <dgm:pt modelId="{C2DDD9B6-6ED7-4630-8B57-DB23044EF932}" type="pres">
      <dgm:prSet presAssocID="{B9331958-4856-4357-9D24-E020CB341544}" presName="spaceBetweenRectangles" presStyleCnt="0"/>
      <dgm:spPr/>
    </dgm:pt>
    <dgm:pt modelId="{B1EC4698-EAA4-4BC6-867A-56602799CF40}" type="pres">
      <dgm:prSet presAssocID="{1922400B-6073-4C12-92F6-88E1B04DD875}" presName="composite" presStyleCnt="0"/>
      <dgm:spPr/>
    </dgm:pt>
    <dgm:pt modelId="{64506A00-2659-43F1-B817-6057F26410C8}" type="pres">
      <dgm:prSet presAssocID="{1922400B-6073-4C12-92F6-88E1B04DD875}" presName="Parent1" presStyleLbl="node1" presStyleIdx="4" presStyleCnt="6" custLinFactNeighborX="68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0BE819-B8F7-4B7E-89BA-A895751553F8}" type="pres">
      <dgm:prSet presAssocID="{1922400B-6073-4C12-92F6-88E1B04DD875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2BCA3D5-1C04-41C5-8BA1-1AB539E144F1}" type="pres">
      <dgm:prSet presAssocID="{1922400B-6073-4C12-92F6-88E1B04DD875}" presName="BalanceSpacing" presStyleCnt="0"/>
      <dgm:spPr/>
    </dgm:pt>
    <dgm:pt modelId="{2DD506F4-B1A7-478C-B9CE-BF3743DF0B83}" type="pres">
      <dgm:prSet presAssocID="{1922400B-6073-4C12-92F6-88E1B04DD875}" presName="BalanceSpacing1" presStyleCnt="0"/>
      <dgm:spPr/>
    </dgm:pt>
    <dgm:pt modelId="{C740089C-D026-4954-A153-473DFF2BAF1D}" type="pres">
      <dgm:prSet presAssocID="{13ECEA04-5B9B-46F6-ACD4-BF98463B2DF1}" presName="Accent1Text" presStyleLbl="node1" presStyleIdx="5" presStyleCnt="6"/>
      <dgm:spPr/>
      <dgm:t>
        <a:bodyPr/>
        <a:lstStyle/>
        <a:p>
          <a:endParaRPr lang="pl-PL"/>
        </a:p>
      </dgm:t>
    </dgm:pt>
  </dgm:ptLst>
  <dgm:cxnLst>
    <dgm:cxn modelId="{0F6F9D13-4B1E-4022-AB11-466E214820D8}" srcId="{51418F2F-CE85-481C-8EA1-78A5C2C0DFD3}" destId="{A563D7C3-49CF-43AC-A8E8-E0EE808661F5}" srcOrd="0" destOrd="0" parTransId="{1A4277FE-D9D9-4BD0-AD11-799A5DD8A6EB}" sibTransId="{65803192-DD8A-4566-B79E-8CF9D6403F8C}"/>
    <dgm:cxn modelId="{DA963F38-592E-44E3-8030-7435C6471B4E}" type="presOf" srcId="{1922400B-6073-4C12-92F6-88E1B04DD875}" destId="{64506A00-2659-43F1-B817-6057F26410C8}" srcOrd="0" destOrd="0" presId="urn:microsoft.com/office/officeart/2008/layout/AlternatingHexagons"/>
    <dgm:cxn modelId="{5F88D865-531D-4113-BB4C-EAC74BE08EE5}" type="presOf" srcId="{A563D7C3-49CF-43AC-A8E8-E0EE808661F5}" destId="{0B49D924-9656-411D-8737-E5104CC9539A}" srcOrd="0" destOrd="0" presId="urn:microsoft.com/office/officeart/2008/layout/AlternatingHexagons"/>
    <dgm:cxn modelId="{1F539291-3D72-4193-B465-E0615F35554D}" srcId="{84B8A6FD-EBC6-4CEE-B102-97ACE9068DA8}" destId="{1922400B-6073-4C12-92F6-88E1B04DD875}" srcOrd="2" destOrd="0" parTransId="{89C154CF-1922-40C7-B63E-431304166B2B}" sibTransId="{13ECEA04-5B9B-46F6-ACD4-BF98463B2DF1}"/>
    <dgm:cxn modelId="{48EE628C-E000-4D2F-8281-9B55613C31E9}" srcId="{E98A52E6-41D7-46CA-90CE-1B536D0C7C13}" destId="{263F0F51-D38C-49AE-A758-643E0AD9EC3E}" srcOrd="0" destOrd="0" parTransId="{A692F5ED-D06C-43F6-A0B9-7B3EFD9D5F71}" sibTransId="{FB782845-CA0C-4D40-BC65-366680FF7097}"/>
    <dgm:cxn modelId="{26644E53-27FD-48E0-960C-C4FB039FBA34}" type="presOf" srcId="{B9331958-4856-4357-9D24-E020CB341544}" destId="{1E8542F7-4019-4654-BB2A-8DCAA2B0BA81}" srcOrd="0" destOrd="0" presId="urn:microsoft.com/office/officeart/2008/layout/AlternatingHexagons"/>
    <dgm:cxn modelId="{B79EB5D4-59D0-4460-A722-AD10468A1BD2}" type="presOf" srcId="{51418F2F-CE85-481C-8EA1-78A5C2C0DFD3}" destId="{5236AFCE-E1E3-452C-AD54-0D70A9B9CFA1}" srcOrd="0" destOrd="0" presId="urn:microsoft.com/office/officeart/2008/layout/AlternatingHexagons"/>
    <dgm:cxn modelId="{0103D17B-F9EE-48DF-938F-606152B1AEC8}" type="presOf" srcId="{84B8A6FD-EBC6-4CEE-B102-97ACE9068DA8}" destId="{7C8BA163-415D-4A7B-A78E-4D7D8B889755}" srcOrd="0" destOrd="0" presId="urn:microsoft.com/office/officeart/2008/layout/AlternatingHexagons"/>
    <dgm:cxn modelId="{D807A327-0F4B-4DA3-8FE5-380675623647}" type="presOf" srcId="{263F0F51-D38C-49AE-A758-643E0AD9EC3E}" destId="{6C7B3DCC-0487-4877-97F1-0DA386AFBD34}" srcOrd="0" destOrd="0" presId="urn:microsoft.com/office/officeart/2008/layout/AlternatingHexagons"/>
    <dgm:cxn modelId="{F9629EFB-305E-465C-90E6-0C177C9856CC}" srcId="{84B8A6FD-EBC6-4CEE-B102-97ACE9068DA8}" destId="{E98A52E6-41D7-46CA-90CE-1B536D0C7C13}" srcOrd="0" destOrd="0" parTransId="{3548D7FA-3D36-4E0E-824C-DA441711034C}" sibTransId="{09BAD646-8C43-4DE7-831C-6F08995C5797}"/>
    <dgm:cxn modelId="{20A48386-835F-43AA-87DB-B97546CBB8F6}" type="presOf" srcId="{13ECEA04-5B9B-46F6-ACD4-BF98463B2DF1}" destId="{C740089C-D026-4954-A153-473DFF2BAF1D}" srcOrd="0" destOrd="0" presId="urn:microsoft.com/office/officeart/2008/layout/AlternatingHexagons"/>
    <dgm:cxn modelId="{133DF024-9A0C-4D85-9BBC-67CBAD83B46E}" srcId="{84B8A6FD-EBC6-4CEE-B102-97ACE9068DA8}" destId="{51418F2F-CE85-481C-8EA1-78A5C2C0DFD3}" srcOrd="1" destOrd="0" parTransId="{1E5AD77A-443F-43B7-96B8-ABFC6FAB6DA3}" sibTransId="{B9331958-4856-4357-9D24-E020CB341544}"/>
    <dgm:cxn modelId="{61640F92-1121-4E5D-8C7A-B4A9DEFC6C0C}" type="presOf" srcId="{E98A52E6-41D7-46CA-90CE-1B536D0C7C13}" destId="{5DEE2480-0D61-4A09-9937-2917639F25E7}" srcOrd="0" destOrd="0" presId="urn:microsoft.com/office/officeart/2008/layout/AlternatingHexagons"/>
    <dgm:cxn modelId="{D012BB6F-4F76-4746-B474-3C8ADFED0942}" type="presOf" srcId="{09BAD646-8C43-4DE7-831C-6F08995C5797}" destId="{B3ECF2EE-17D5-4CAF-B026-EBB3654EA078}" srcOrd="0" destOrd="0" presId="urn:microsoft.com/office/officeart/2008/layout/AlternatingHexagons"/>
    <dgm:cxn modelId="{75E6B6EF-D309-4DD1-BF1A-DE39267BEA27}" type="presParOf" srcId="{7C8BA163-415D-4A7B-A78E-4D7D8B889755}" destId="{0EFD07B8-9CB6-497E-9737-5393FB6F6A8D}" srcOrd="0" destOrd="0" presId="urn:microsoft.com/office/officeart/2008/layout/AlternatingHexagons"/>
    <dgm:cxn modelId="{591AD23B-C616-41C0-AAA5-F669093E70BB}" type="presParOf" srcId="{0EFD07B8-9CB6-497E-9737-5393FB6F6A8D}" destId="{5DEE2480-0D61-4A09-9937-2917639F25E7}" srcOrd="0" destOrd="0" presId="urn:microsoft.com/office/officeart/2008/layout/AlternatingHexagons"/>
    <dgm:cxn modelId="{46A60099-2C31-4E93-BB62-6AE18497F626}" type="presParOf" srcId="{0EFD07B8-9CB6-497E-9737-5393FB6F6A8D}" destId="{6C7B3DCC-0487-4877-97F1-0DA386AFBD34}" srcOrd="1" destOrd="0" presId="urn:microsoft.com/office/officeart/2008/layout/AlternatingHexagons"/>
    <dgm:cxn modelId="{374BC612-0CB7-463A-86BE-09A42BF9BEE5}" type="presParOf" srcId="{0EFD07B8-9CB6-497E-9737-5393FB6F6A8D}" destId="{4350B2D7-2071-4410-A66B-F2CE3E6D049D}" srcOrd="2" destOrd="0" presId="urn:microsoft.com/office/officeart/2008/layout/AlternatingHexagons"/>
    <dgm:cxn modelId="{C2739B73-788F-48B4-AAED-3B8643E8BB50}" type="presParOf" srcId="{0EFD07B8-9CB6-497E-9737-5393FB6F6A8D}" destId="{EA5EE055-EC8A-4CBD-8435-5267716524F0}" srcOrd="3" destOrd="0" presId="urn:microsoft.com/office/officeart/2008/layout/AlternatingHexagons"/>
    <dgm:cxn modelId="{31FA171F-2FC8-4684-AD00-8F0D21CC2E7A}" type="presParOf" srcId="{0EFD07B8-9CB6-497E-9737-5393FB6F6A8D}" destId="{B3ECF2EE-17D5-4CAF-B026-EBB3654EA078}" srcOrd="4" destOrd="0" presId="urn:microsoft.com/office/officeart/2008/layout/AlternatingHexagons"/>
    <dgm:cxn modelId="{7F2F36D8-50C2-4B2A-8A25-187E17EA6785}" type="presParOf" srcId="{7C8BA163-415D-4A7B-A78E-4D7D8B889755}" destId="{E822B424-2DB6-48DF-AE35-F704E3CB11A3}" srcOrd="1" destOrd="0" presId="urn:microsoft.com/office/officeart/2008/layout/AlternatingHexagons"/>
    <dgm:cxn modelId="{7480C0B3-4EDF-4CDF-98C2-E594304909FE}" type="presParOf" srcId="{7C8BA163-415D-4A7B-A78E-4D7D8B889755}" destId="{31A6C0D9-BC79-4ACE-82B5-7A0A40C0A099}" srcOrd="2" destOrd="0" presId="urn:microsoft.com/office/officeart/2008/layout/AlternatingHexagons"/>
    <dgm:cxn modelId="{FB1CAF4D-EFED-47A0-8D4E-CDF6D03ACC3F}" type="presParOf" srcId="{31A6C0D9-BC79-4ACE-82B5-7A0A40C0A099}" destId="{5236AFCE-E1E3-452C-AD54-0D70A9B9CFA1}" srcOrd="0" destOrd="0" presId="urn:microsoft.com/office/officeart/2008/layout/AlternatingHexagons"/>
    <dgm:cxn modelId="{2ADB430D-2ECC-42BE-BD21-2035E87ABF3F}" type="presParOf" srcId="{31A6C0D9-BC79-4ACE-82B5-7A0A40C0A099}" destId="{0B49D924-9656-411D-8737-E5104CC9539A}" srcOrd="1" destOrd="0" presId="urn:microsoft.com/office/officeart/2008/layout/AlternatingHexagons"/>
    <dgm:cxn modelId="{DDC86437-6AE8-400E-B10C-9AD79E7CCE05}" type="presParOf" srcId="{31A6C0D9-BC79-4ACE-82B5-7A0A40C0A099}" destId="{BF8FBB08-9C20-4F1B-87C9-22773C0422C1}" srcOrd="2" destOrd="0" presId="urn:microsoft.com/office/officeart/2008/layout/AlternatingHexagons"/>
    <dgm:cxn modelId="{1A2099D5-B2AE-48D1-B67C-033C0A726A26}" type="presParOf" srcId="{31A6C0D9-BC79-4ACE-82B5-7A0A40C0A099}" destId="{516C05B3-396F-49C2-A8FC-31B03174732E}" srcOrd="3" destOrd="0" presId="urn:microsoft.com/office/officeart/2008/layout/AlternatingHexagons"/>
    <dgm:cxn modelId="{0C454E88-DB8E-41AE-8447-4BFF729E9712}" type="presParOf" srcId="{31A6C0D9-BC79-4ACE-82B5-7A0A40C0A099}" destId="{1E8542F7-4019-4654-BB2A-8DCAA2B0BA81}" srcOrd="4" destOrd="0" presId="urn:microsoft.com/office/officeart/2008/layout/AlternatingHexagons"/>
    <dgm:cxn modelId="{43875434-D6B4-4250-875A-61428D4D7693}" type="presParOf" srcId="{7C8BA163-415D-4A7B-A78E-4D7D8B889755}" destId="{C2DDD9B6-6ED7-4630-8B57-DB23044EF932}" srcOrd="3" destOrd="0" presId="urn:microsoft.com/office/officeart/2008/layout/AlternatingHexagons"/>
    <dgm:cxn modelId="{D3F7D98F-CF59-43B4-8B93-521130EEA0C0}" type="presParOf" srcId="{7C8BA163-415D-4A7B-A78E-4D7D8B889755}" destId="{B1EC4698-EAA4-4BC6-867A-56602799CF40}" srcOrd="4" destOrd="0" presId="urn:microsoft.com/office/officeart/2008/layout/AlternatingHexagons"/>
    <dgm:cxn modelId="{61DCA047-73A0-4DBD-9F26-D7EE0D1CAF91}" type="presParOf" srcId="{B1EC4698-EAA4-4BC6-867A-56602799CF40}" destId="{64506A00-2659-43F1-B817-6057F26410C8}" srcOrd="0" destOrd="0" presId="urn:microsoft.com/office/officeart/2008/layout/AlternatingHexagons"/>
    <dgm:cxn modelId="{CF4510F9-2E33-41C4-BE79-258187619BF2}" type="presParOf" srcId="{B1EC4698-EAA4-4BC6-867A-56602799CF40}" destId="{540BE819-B8F7-4B7E-89BA-A895751553F8}" srcOrd="1" destOrd="0" presId="urn:microsoft.com/office/officeart/2008/layout/AlternatingHexagons"/>
    <dgm:cxn modelId="{5B4C9A83-12C7-4CF8-A168-671839586392}" type="presParOf" srcId="{B1EC4698-EAA4-4BC6-867A-56602799CF40}" destId="{B2BCA3D5-1C04-41C5-8BA1-1AB539E144F1}" srcOrd="2" destOrd="0" presId="urn:microsoft.com/office/officeart/2008/layout/AlternatingHexagons"/>
    <dgm:cxn modelId="{21006820-0E43-49B8-8DC8-95AF7BA29F76}" type="presParOf" srcId="{B1EC4698-EAA4-4BC6-867A-56602799CF40}" destId="{2DD506F4-B1A7-478C-B9CE-BF3743DF0B83}" srcOrd="3" destOrd="0" presId="urn:microsoft.com/office/officeart/2008/layout/AlternatingHexagons"/>
    <dgm:cxn modelId="{08923EA5-525C-4CB5-9733-08707BA4F841}" type="presParOf" srcId="{B1EC4698-EAA4-4BC6-867A-56602799CF40}" destId="{C740089C-D026-4954-A153-473DFF2BAF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6D4BA5-C4D3-4AB8-A9DA-F3ECEF0C7B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A4E377AE-5EED-4063-AC5A-90D134001BA4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l-PL" dirty="0" err="1" smtClean="0"/>
            <a:t>Kb</a:t>
          </a:r>
          <a:endParaRPr lang="pl-PL" dirty="0" smtClean="0"/>
        </a:p>
      </dgm:t>
    </dgm:pt>
    <dgm:pt modelId="{E0647DF8-4258-462E-931C-D0C93820DB92}" type="parTrans" cxnId="{A924C176-AB2A-4E0E-8A80-C49CB2047378}">
      <dgm:prSet/>
      <dgm:spPr/>
      <dgm:t>
        <a:bodyPr/>
        <a:lstStyle/>
        <a:p>
          <a:endParaRPr lang="pl-PL"/>
        </a:p>
      </dgm:t>
    </dgm:pt>
    <dgm:pt modelId="{64D7EFE5-AAA1-489B-85EE-44A149FB9796}" type="sibTrans" cxnId="{A924C176-AB2A-4E0E-8A80-C49CB2047378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B25198FB-EE12-4399-B119-BAF894D5CB6D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l-PL" dirty="0" err="1" smtClean="0"/>
            <a:t>Kp</a:t>
          </a:r>
          <a:endParaRPr lang="pl-PL" dirty="0"/>
        </a:p>
      </dgm:t>
    </dgm:pt>
    <dgm:pt modelId="{B846582C-0257-467C-9863-A9246392A9B8}" type="parTrans" cxnId="{D6F07B1F-9B1A-456D-9A81-7CD8790F5227}">
      <dgm:prSet/>
      <dgm:spPr/>
      <dgm:t>
        <a:bodyPr/>
        <a:lstStyle/>
        <a:p>
          <a:endParaRPr lang="pl-PL"/>
        </a:p>
      </dgm:t>
    </dgm:pt>
    <dgm:pt modelId="{DF1E6144-DAF8-412F-945B-96475CE29AEF}" type="sibTrans" cxnId="{D6F07B1F-9B1A-456D-9A81-7CD8790F5227}">
      <dgm:prSet custT="1"/>
      <dgm:spPr>
        <a:solidFill>
          <a:srgbClr val="FEDA00"/>
        </a:solidFill>
      </dgm:spPr>
      <dgm:t>
        <a:bodyPr/>
        <a:lstStyle/>
        <a:p>
          <a:endParaRPr lang="pl-PL" sz="2400"/>
        </a:p>
      </dgm:t>
    </dgm:pt>
    <dgm:pt modelId="{25073615-B42C-4655-84FB-36F8A9A9AECF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l-PL" dirty="0" smtClean="0"/>
            <a:t>Wartość projektu</a:t>
          </a:r>
          <a:endParaRPr lang="pl-PL" dirty="0"/>
        </a:p>
      </dgm:t>
    </dgm:pt>
    <dgm:pt modelId="{349A0634-F215-432F-AB01-7BF6F44906BD}" type="parTrans" cxnId="{4A751341-6452-4E66-BE99-B331ED5290C1}">
      <dgm:prSet/>
      <dgm:spPr/>
      <dgm:t>
        <a:bodyPr/>
        <a:lstStyle/>
        <a:p>
          <a:endParaRPr lang="pl-PL"/>
        </a:p>
      </dgm:t>
    </dgm:pt>
    <dgm:pt modelId="{E393FE85-6EBC-4F3E-822B-926DCA2BC2EB}" type="sibTrans" cxnId="{4A751341-6452-4E66-BE99-B331ED5290C1}">
      <dgm:prSet/>
      <dgm:spPr/>
      <dgm:t>
        <a:bodyPr/>
        <a:lstStyle/>
        <a:p>
          <a:endParaRPr lang="pl-PL"/>
        </a:p>
      </dgm:t>
    </dgm:pt>
    <dgm:pt modelId="{98748D8E-FAB8-4430-94CF-949104A2826D}" type="pres">
      <dgm:prSet presAssocID="{866D4BA5-C4D3-4AB8-A9DA-F3ECEF0C7BA5}" presName="linearFlow" presStyleCnt="0">
        <dgm:presLayoutVars>
          <dgm:dir/>
          <dgm:resizeHandles val="exact"/>
        </dgm:presLayoutVars>
      </dgm:prSet>
      <dgm:spPr/>
    </dgm:pt>
    <dgm:pt modelId="{4C77DB2A-CCCA-4ABA-BCB9-ECC85B91BB01}" type="pres">
      <dgm:prSet presAssocID="{A4E377AE-5EED-4063-AC5A-90D134001B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82B26-0684-4F1E-9BE7-E9BB83B3838F}" type="pres">
      <dgm:prSet presAssocID="{64D7EFE5-AAA1-489B-85EE-44A149FB9796}" presName="spacerL" presStyleCnt="0"/>
      <dgm:spPr/>
    </dgm:pt>
    <dgm:pt modelId="{50C438F9-DC98-4CA2-97FE-8FE35C258908}" type="pres">
      <dgm:prSet presAssocID="{64D7EFE5-AAA1-489B-85EE-44A149FB979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43247913-E380-4C2E-9E60-63B75687787D}" type="pres">
      <dgm:prSet presAssocID="{64D7EFE5-AAA1-489B-85EE-44A149FB9796}" presName="spacerR" presStyleCnt="0"/>
      <dgm:spPr/>
    </dgm:pt>
    <dgm:pt modelId="{CB0E0411-7822-4B11-AA6A-0CC3088751C2}" type="pres">
      <dgm:prSet presAssocID="{B25198FB-EE12-4399-B119-BAF894D5CB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C1BD0-DD20-4239-AA3F-F217BF454299}" type="pres">
      <dgm:prSet presAssocID="{DF1E6144-DAF8-412F-945B-96475CE29AEF}" presName="spacerL" presStyleCnt="0"/>
      <dgm:spPr/>
    </dgm:pt>
    <dgm:pt modelId="{025434C5-FF9F-493C-8AB8-F8CA1BD7EB07}" type="pres">
      <dgm:prSet presAssocID="{DF1E6144-DAF8-412F-945B-96475CE29AEF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41B61C0-9000-4BA2-9DB0-E95A0EBB808B}" type="pres">
      <dgm:prSet presAssocID="{DF1E6144-DAF8-412F-945B-96475CE29AEF}" presName="spacerR" presStyleCnt="0"/>
      <dgm:spPr/>
    </dgm:pt>
    <dgm:pt modelId="{904A555A-93EE-40B6-8629-EB1ADCF81449}" type="pres">
      <dgm:prSet presAssocID="{25073615-B42C-4655-84FB-36F8A9A9AE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4CD0FEA-E69A-444A-9F6B-48E63C06EE77}" type="presOf" srcId="{B25198FB-EE12-4399-B119-BAF894D5CB6D}" destId="{CB0E0411-7822-4B11-AA6A-0CC3088751C2}" srcOrd="0" destOrd="0" presId="urn:microsoft.com/office/officeart/2005/8/layout/equation1"/>
    <dgm:cxn modelId="{BB1D0B7A-137B-40EA-B247-5182B622D8B7}" type="presOf" srcId="{25073615-B42C-4655-84FB-36F8A9A9AECF}" destId="{904A555A-93EE-40B6-8629-EB1ADCF81449}" srcOrd="0" destOrd="0" presId="urn:microsoft.com/office/officeart/2005/8/layout/equation1"/>
    <dgm:cxn modelId="{D6F07B1F-9B1A-456D-9A81-7CD8790F5227}" srcId="{866D4BA5-C4D3-4AB8-A9DA-F3ECEF0C7BA5}" destId="{B25198FB-EE12-4399-B119-BAF894D5CB6D}" srcOrd="1" destOrd="0" parTransId="{B846582C-0257-467C-9863-A9246392A9B8}" sibTransId="{DF1E6144-DAF8-412F-945B-96475CE29AEF}"/>
    <dgm:cxn modelId="{A924C176-AB2A-4E0E-8A80-C49CB2047378}" srcId="{866D4BA5-C4D3-4AB8-A9DA-F3ECEF0C7BA5}" destId="{A4E377AE-5EED-4063-AC5A-90D134001BA4}" srcOrd="0" destOrd="0" parTransId="{E0647DF8-4258-462E-931C-D0C93820DB92}" sibTransId="{64D7EFE5-AAA1-489B-85EE-44A149FB9796}"/>
    <dgm:cxn modelId="{3E970BDD-50E9-49ED-8847-A8204B79CEB4}" type="presOf" srcId="{64D7EFE5-AAA1-489B-85EE-44A149FB9796}" destId="{50C438F9-DC98-4CA2-97FE-8FE35C258908}" srcOrd="0" destOrd="0" presId="urn:microsoft.com/office/officeart/2005/8/layout/equation1"/>
    <dgm:cxn modelId="{4A751341-6452-4E66-BE99-B331ED5290C1}" srcId="{866D4BA5-C4D3-4AB8-A9DA-F3ECEF0C7BA5}" destId="{25073615-B42C-4655-84FB-36F8A9A9AECF}" srcOrd="2" destOrd="0" parTransId="{349A0634-F215-432F-AB01-7BF6F44906BD}" sibTransId="{E393FE85-6EBC-4F3E-822B-926DCA2BC2EB}"/>
    <dgm:cxn modelId="{45AE81F7-01C0-48F4-B2DF-282DF7DFE5FD}" type="presOf" srcId="{866D4BA5-C4D3-4AB8-A9DA-F3ECEF0C7BA5}" destId="{98748D8E-FAB8-4430-94CF-949104A2826D}" srcOrd="0" destOrd="0" presId="urn:microsoft.com/office/officeart/2005/8/layout/equation1"/>
    <dgm:cxn modelId="{84873633-12A1-4FD2-A684-0DA6FA6C530D}" type="presOf" srcId="{A4E377AE-5EED-4063-AC5A-90D134001BA4}" destId="{4C77DB2A-CCCA-4ABA-BCB9-ECC85B91BB01}" srcOrd="0" destOrd="0" presId="urn:microsoft.com/office/officeart/2005/8/layout/equation1"/>
    <dgm:cxn modelId="{055B7DA2-7797-441C-B987-02A8A5B4242C}" type="presOf" srcId="{DF1E6144-DAF8-412F-945B-96475CE29AEF}" destId="{025434C5-FF9F-493C-8AB8-F8CA1BD7EB07}" srcOrd="0" destOrd="0" presId="urn:microsoft.com/office/officeart/2005/8/layout/equation1"/>
    <dgm:cxn modelId="{3CD246B9-12CA-44D3-871B-C066808F9671}" type="presParOf" srcId="{98748D8E-FAB8-4430-94CF-949104A2826D}" destId="{4C77DB2A-CCCA-4ABA-BCB9-ECC85B91BB01}" srcOrd="0" destOrd="0" presId="urn:microsoft.com/office/officeart/2005/8/layout/equation1"/>
    <dgm:cxn modelId="{9F2A5BEB-9F67-47E5-A683-D2355ED25054}" type="presParOf" srcId="{98748D8E-FAB8-4430-94CF-949104A2826D}" destId="{23182B26-0684-4F1E-9BE7-E9BB83B3838F}" srcOrd="1" destOrd="0" presId="urn:microsoft.com/office/officeart/2005/8/layout/equation1"/>
    <dgm:cxn modelId="{2BC73D0F-7E8A-4C84-AF86-C43302349A04}" type="presParOf" srcId="{98748D8E-FAB8-4430-94CF-949104A2826D}" destId="{50C438F9-DC98-4CA2-97FE-8FE35C258908}" srcOrd="2" destOrd="0" presId="urn:microsoft.com/office/officeart/2005/8/layout/equation1"/>
    <dgm:cxn modelId="{CEBF8CC5-3552-4330-A928-6CD060BD6833}" type="presParOf" srcId="{98748D8E-FAB8-4430-94CF-949104A2826D}" destId="{43247913-E380-4C2E-9E60-63B75687787D}" srcOrd="3" destOrd="0" presId="urn:microsoft.com/office/officeart/2005/8/layout/equation1"/>
    <dgm:cxn modelId="{0C9769CB-BC11-4390-AEB9-D6769FDBD8DF}" type="presParOf" srcId="{98748D8E-FAB8-4430-94CF-949104A2826D}" destId="{CB0E0411-7822-4B11-AA6A-0CC3088751C2}" srcOrd="4" destOrd="0" presId="urn:microsoft.com/office/officeart/2005/8/layout/equation1"/>
    <dgm:cxn modelId="{03E92AE3-0C0E-443C-9AC3-99ADFC0C5E2A}" type="presParOf" srcId="{98748D8E-FAB8-4430-94CF-949104A2826D}" destId="{737C1BD0-DD20-4239-AA3F-F217BF454299}" srcOrd="5" destOrd="0" presId="urn:microsoft.com/office/officeart/2005/8/layout/equation1"/>
    <dgm:cxn modelId="{AFC43F71-71F5-493B-AA17-2373048E51A3}" type="presParOf" srcId="{98748D8E-FAB8-4430-94CF-949104A2826D}" destId="{025434C5-FF9F-493C-8AB8-F8CA1BD7EB07}" srcOrd="6" destOrd="0" presId="urn:microsoft.com/office/officeart/2005/8/layout/equation1"/>
    <dgm:cxn modelId="{DB3B32A0-4BE9-44EC-AE0D-0910582F0254}" type="presParOf" srcId="{98748D8E-FAB8-4430-94CF-949104A2826D}" destId="{B41B61C0-9000-4BA2-9DB0-E95A0EBB808B}" srcOrd="7" destOrd="0" presId="urn:microsoft.com/office/officeart/2005/8/layout/equation1"/>
    <dgm:cxn modelId="{9A18D066-F020-44CE-9413-CFFCA21038A0}" type="presParOf" srcId="{98748D8E-FAB8-4430-94CF-949104A2826D}" destId="{904A555A-93EE-40B6-8629-EB1ADCF8144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/>
      <dgm:spPr/>
      <dgm:t>
        <a:bodyPr/>
        <a:lstStyle/>
        <a:p>
          <a:r>
            <a:rPr lang="pl-PL" b="1" dirty="0" smtClean="0"/>
            <a:t>Koszty personelu</a:t>
          </a:r>
          <a:endParaRPr lang="pl-PL" b="1" dirty="0"/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endParaRPr lang="pl-PL" sz="1000" dirty="0" smtClean="0"/>
        </a:p>
        <a:p>
          <a:r>
            <a:rPr lang="pl-PL" sz="2500" b="1" dirty="0" smtClean="0"/>
            <a:t>wynagrodzenie netto</a:t>
          </a:r>
          <a:endParaRPr lang="pl-PL" sz="2500" b="1" dirty="0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endParaRPr lang="pl-PL" sz="1000" dirty="0" smtClean="0"/>
        </a:p>
        <a:p>
          <a:r>
            <a:rPr lang="pl-PL" sz="2500" b="1" dirty="0" smtClean="0"/>
            <a:t>podatek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r>
            <a:rPr lang="pl-PL" sz="2500" b="1" dirty="0" smtClean="0"/>
            <a:t>ZUS</a:t>
          </a:r>
          <a:r>
            <a:rPr lang="pl-PL" sz="2500" dirty="0" smtClean="0"/>
            <a:t> </a:t>
          </a:r>
        </a:p>
        <a:p>
          <a:r>
            <a:rPr lang="pl-PL" sz="1200" dirty="0" smtClean="0"/>
            <a:t>(składki na ubezpieczenie społeczne i zdrowotne)</a:t>
          </a:r>
          <a:endParaRPr lang="pl-PL" sz="1200" dirty="0"/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500" b="1" dirty="0" smtClean="0"/>
            <a:t>inne</a:t>
          </a:r>
        </a:p>
        <a:p>
          <a:r>
            <a:rPr lang="pl-PL" sz="1200" b="0" dirty="0" smtClean="0"/>
            <a:t>(FP, Fundusz Gwarantowanych Świadczeń Pracowniczych, „13”, delegacje, dodatek (max. 40 %), nagrody, premie)</a:t>
          </a:r>
          <a:endParaRPr lang="pl-PL" sz="1200" b="0" dirty="0"/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  <dgm:t>
        <a:bodyPr/>
        <a:lstStyle/>
        <a:p>
          <a:endParaRPr lang="pl-PL"/>
        </a:p>
      </dgm:t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B7A89E-72C0-4097-8D8A-D79BC8E89A37}" type="pres">
      <dgm:prSet presAssocID="{EB53377D-65B9-42C9-915B-8E1ACBBD16D9}" presName="tile2" presStyleLbl="node1" presStyleIdx="1" presStyleCnt="4"/>
      <dgm:spPr/>
      <dgm:t>
        <a:bodyPr/>
        <a:lstStyle/>
        <a:p>
          <a:endParaRPr lang="pl-PL"/>
        </a:p>
      </dgm:t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3478A5-695B-43AB-9FEC-463E89BFF666}" type="pres">
      <dgm:prSet presAssocID="{EB53377D-65B9-42C9-915B-8E1ACBBD16D9}" presName="tile3" presStyleLbl="node1" presStyleIdx="2" presStyleCnt="4"/>
      <dgm:spPr/>
      <dgm:t>
        <a:bodyPr/>
        <a:lstStyle/>
        <a:p>
          <a:endParaRPr lang="pl-PL"/>
        </a:p>
      </dgm:t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93E86A-2EC8-42CA-A334-E783B800A8A6}" type="pres">
      <dgm:prSet presAssocID="{EB53377D-65B9-42C9-915B-8E1ACBBD16D9}" presName="tile4" presStyleLbl="node1" presStyleIdx="3" presStyleCnt="4"/>
      <dgm:spPr/>
      <dgm:t>
        <a:bodyPr/>
        <a:lstStyle/>
        <a:p>
          <a:endParaRPr lang="pl-PL"/>
        </a:p>
      </dgm:t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A988E0-3938-4938-B7AF-3813A4DF7B1C}" type="pres">
      <dgm:prSet presAssocID="{EB53377D-65B9-42C9-915B-8E1ACBBD16D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EE81E4D5-E4E5-43CC-B884-F15919C135B7}" type="presOf" srcId="{171F0AE3-317B-4452-9D14-6578DDC23FDB}" destId="{A16804B2-1C31-43B3-9307-3754940AFAE7}" srcOrd="1" destOrd="0" presId="urn:microsoft.com/office/officeart/2005/8/layout/matrix1"/>
    <dgm:cxn modelId="{D44562F4-C76C-4B4D-8D07-697C42D4B7B4}" type="presOf" srcId="{F8CE4CBF-0889-4AD9-A36A-16A3F3E11A61}" destId="{9093E86A-2EC8-42CA-A334-E783B800A8A6}" srcOrd="0" destOrd="0" presId="urn:microsoft.com/office/officeart/2005/8/layout/matrix1"/>
    <dgm:cxn modelId="{9F54B793-FEBD-4A3A-92C6-1CBFDF9C4560}" type="presOf" srcId="{7861C2CA-7AFE-427E-B199-DCEC349327CB}" destId="{94A988E0-3938-4938-B7AF-3813A4DF7B1C}" srcOrd="0" destOrd="0" presId="urn:microsoft.com/office/officeart/2005/8/layout/matrix1"/>
    <dgm:cxn modelId="{03133877-0090-4D33-8D8C-A5F047A4F8D7}" type="presOf" srcId="{093BDB23-8FA3-4AB3-9F5F-7F50F5BEA210}" destId="{B6B7A89E-72C0-4097-8D8A-D79BC8E89A37}" srcOrd="0" destOrd="0" presId="urn:microsoft.com/office/officeart/2005/8/layout/matrix1"/>
    <dgm:cxn modelId="{981ECDBE-3D71-4B9F-982E-86A4E8C2A7E1}" type="presOf" srcId="{38A9EBE0-D2BD-4178-8AC9-C82025059021}" destId="{B0D2302C-F070-4D4E-8C24-DE8824A9FCE3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AE432A70-B2B1-4BE5-8F29-FB523B727FF2}" type="presOf" srcId="{F8CE4CBF-0889-4AD9-A36A-16A3F3E11A61}" destId="{6494D6FF-E3F6-4DB2-865E-E5D96CDCE0D4}" srcOrd="1" destOrd="0" presId="urn:microsoft.com/office/officeart/2005/8/layout/matrix1"/>
    <dgm:cxn modelId="{123E22A1-424A-45F7-8F0B-9F939B20F66D}" type="presOf" srcId="{38A9EBE0-D2BD-4178-8AC9-C82025059021}" destId="{6351353A-28C6-4B66-BED2-B8DED6994E13}" srcOrd="1" destOrd="0" presId="urn:microsoft.com/office/officeart/2005/8/layout/matrix1"/>
    <dgm:cxn modelId="{E5C17A54-8CDF-4A88-9BB2-C549A659F9B4}" type="presOf" srcId="{EB53377D-65B9-42C9-915B-8E1ACBBD16D9}" destId="{7CA1B1A4-6AB5-4F5F-8E75-E8BBB2F2575C}" srcOrd="0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F574F500-4D00-499E-9D75-E5279D2E016A}" type="presOf" srcId="{171F0AE3-317B-4452-9D14-6578DDC23FDB}" destId="{7B3478A5-695B-43AB-9FEC-463E89BFF666}" srcOrd="0" destOrd="0" presId="urn:microsoft.com/office/officeart/2005/8/layout/matrix1"/>
    <dgm:cxn modelId="{55616EF8-C3D8-42FE-82BB-A1AB751B8C66}" type="presOf" srcId="{093BDB23-8FA3-4AB3-9F5F-7F50F5BEA210}" destId="{CE03E997-7DA7-4444-9125-4C1A2AC575D2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DE5BC775-B4A7-4CEC-A5B1-1D358EDE42CD}" type="presParOf" srcId="{7CA1B1A4-6AB5-4F5F-8E75-E8BBB2F2575C}" destId="{69C62391-C214-4182-ADC2-AAD903528FD9}" srcOrd="0" destOrd="0" presId="urn:microsoft.com/office/officeart/2005/8/layout/matrix1"/>
    <dgm:cxn modelId="{5FCD892E-361D-461D-ADA7-DD4705B9D28D}" type="presParOf" srcId="{69C62391-C214-4182-ADC2-AAD903528FD9}" destId="{B0D2302C-F070-4D4E-8C24-DE8824A9FCE3}" srcOrd="0" destOrd="0" presId="urn:microsoft.com/office/officeart/2005/8/layout/matrix1"/>
    <dgm:cxn modelId="{182072DE-34F1-4F96-BD6E-28578322B4CB}" type="presParOf" srcId="{69C62391-C214-4182-ADC2-AAD903528FD9}" destId="{6351353A-28C6-4B66-BED2-B8DED6994E13}" srcOrd="1" destOrd="0" presId="urn:microsoft.com/office/officeart/2005/8/layout/matrix1"/>
    <dgm:cxn modelId="{DE0C5225-F44D-411B-86ED-B2FACF6A1DE8}" type="presParOf" srcId="{69C62391-C214-4182-ADC2-AAD903528FD9}" destId="{B6B7A89E-72C0-4097-8D8A-D79BC8E89A37}" srcOrd="2" destOrd="0" presId="urn:microsoft.com/office/officeart/2005/8/layout/matrix1"/>
    <dgm:cxn modelId="{0C024D07-D8F4-44E1-8048-774E26FC7713}" type="presParOf" srcId="{69C62391-C214-4182-ADC2-AAD903528FD9}" destId="{CE03E997-7DA7-4444-9125-4C1A2AC575D2}" srcOrd="3" destOrd="0" presId="urn:microsoft.com/office/officeart/2005/8/layout/matrix1"/>
    <dgm:cxn modelId="{71619424-4E1A-4B9E-B112-86276833C86B}" type="presParOf" srcId="{69C62391-C214-4182-ADC2-AAD903528FD9}" destId="{7B3478A5-695B-43AB-9FEC-463E89BFF666}" srcOrd="4" destOrd="0" presId="urn:microsoft.com/office/officeart/2005/8/layout/matrix1"/>
    <dgm:cxn modelId="{2A8D807B-D401-4D1E-84C3-7EDBFEF7B8C7}" type="presParOf" srcId="{69C62391-C214-4182-ADC2-AAD903528FD9}" destId="{A16804B2-1C31-43B3-9307-3754940AFAE7}" srcOrd="5" destOrd="0" presId="urn:microsoft.com/office/officeart/2005/8/layout/matrix1"/>
    <dgm:cxn modelId="{D5CE248D-AA53-4C2C-8B7C-07D027CFFA8E}" type="presParOf" srcId="{69C62391-C214-4182-ADC2-AAD903528FD9}" destId="{9093E86A-2EC8-42CA-A334-E783B800A8A6}" srcOrd="6" destOrd="0" presId="urn:microsoft.com/office/officeart/2005/8/layout/matrix1"/>
    <dgm:cxn modelId="{A6364069-A0C9-46AE-8560-CF926531F3A1}" type="presParOf" srcId="{69C62391-C214-4182-ADC2-AAD903528FD9}" destId="{6494D6FF-E3F6-4DB2-865E-E5D96CDCE0D4}" srcOrd="7" destOrd="0" presId="urn:microsoft.com/office/officeart/2005/8/layout/matrix1"/>
    <dgm:cxn modelId="{E74B08F6-F938-4381-8B2A-C98C252CA5B9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96A119-3643-43CB-9EB9-660353AF86A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58BCFEE-9FB6-4945-8DE2-E232FD7EB644}">
      <dgm:prSet phldrT="[Tekst]"/>
      <dgm:spPr>
        <a:solidFill>
          <a:srgbClr val="FEDA00"/>
        </a:solidFill>
      </dgm:spPr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Uproszczone metody </a:t>
          </a:r>
        </a:p>
        <a:p>
          <a:r>
            <a:rPr lang="pl-PL" dirty="0" smtClean="0">
              <a:solidFill>
                <a:schemeClr val="tx1"/>
              </a:solidFill>
            </a:rPr>
            <a:t>rozliczania wydatków</a:t>
          </a:r>
          <a:endParaRPr lang="pl-PL" dirty="0">
            <a:solidFill>
              <a:schemeClr val="tx1"/>
            </a:solidFill>
          </a:endParaRPr>
        </a:p>
      </dgm:t>
    </dgm:pt>
    <dgm:pt modelId="{6AD0636A-832F-402E-8745-491166B25401}" type="parTrans" cxnId="{70E11058-78F3-4222-B4C3-E20A24BC43EC}">
      <dgm:prSet/>
      <dgm:spPr/>
      <dgm:t>
        <a:bodyPr/>
        <a:lstStyle/>
        <a:p>
          <a:endParaRPr lang="pl-PL"/>
        </a:p>
      </dgm:t>
    </dgm:pt>
    <dgm:pt modelId="{9A5BF128-A7CE-494C-BCE7-9660AFEDC393}" type="sibTrans" cxnId="{70E11058-78F3-4222-B4C3-E20A24BC43EC}">
      <dgm:prSet/>
      <dgm:spPr/>
      <dgm:t>
        <a:bodyPr/>
        <a:lstStyle/>
        <a:p>
          <a:endParaRPr lang="pl-PL"/>
        </a:p>
      </dgm:t>
    </dgm:pt>
    <dgm:pt modelId="{F6A07FF9-AC26-45E8-B9CB-60C807825296}">
      <dgm:prSet phldrT="[Tekst]"/>
      <dgm:spPr>
        <a:solidFill>
          <a:srgbClr val="FFFF66"/>
        </a:solidFill>
      </dgm:spPr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Stawki ryczałtowe</a:t>
          </a:r>
        </a:p>
        <a:p>
          <a:r>
            <a:rPr lang="pl-PL" dirty="0" smtClean="0">
              <a:solidFill>
                <a:schemeClr val="tx1"/>
              </a:solidFill>
            </a:rPr>
            <a:t>(koszty pośrednie)</a:t>
          </a:r>
          <a:endParaRPr lang="pl-PL" dirty="0">
            <a:solidFill>
              <a:schemeClr val="tx1"/>
            </a:solidFill>
          </a:endParaRPr>
        </a:p>
      </dgm:t>
    </dgm:pt>
    <dgm:pt modelId="{7E0DD4E9-C77A-461D-8775-BF221662B65F}" type="parTrans" cxnId="{78D6ADCA-7197-48A5-98BF-EA25FCC97628}">
      <dgm:prSet/>
      <dgm:spPr/>
      <dgm:t>
        <a:bodyPr/>
        <a:lstStyle/>
        <a:p>
          <a:endParaRPr lang="pl-PL"/>
        </a:p>
      </dgm:t>
    </dgm:pt>
    <dgm:pt modelId="{E8E9AF89-AC98-4CEF-99CF-BD34E6E1792F}" type="sibTrans" cxnId="{78D6ADCA-7197-48A5-98BF-EA25FCC97628}">
      <dgm:prSet/>
      <dgm:spPr/>
      <dgm:t>
        <a:bodyPr/>
        <a:lstStyle/>
        <a:p>
          <a:endParaRPr lang="pl-PL"/>
        </a:p>
      </dgm:t>
    </dgm:pt>
    <dgm:pt modelId="{D4151807-7469-4AB0-A006-D3E2934CB02F}">
      <dgm:prSet phldrT="[Tekst]"/>
      <dgm:spPr>
        <a:solidFill>
          <a:srgbClr val="FFFF99"/>
        </a:solidFill>
      </dgm:spPr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Kwoty ryczałtowe</a:t>
          </a:r>
          <a:endParaRPr lang="pl-PL" dirty="0">
            <a:solidFill>
              <a:schemeClr val="tx1"/>
            </a:solidFill>
          </a:endParaRPr>
        </a:p>
      </dgm:t>
    </dgm:pt>
    <dgm:pt modelId="{1E2C6E54-D082-44AF-B996-A108C43CFB74}" type="parTrans" cxnId="{E35977A7-98CC-4263-A259-A6085C75FCF7}">
      <dgm:prSet/>
      <dgm:spPr/>
      <dgm:t>
        <a:bodyPr/>
        <a:lstStyle/>
        <a:p>
          <a:endParaRPr lang="pl-PL"/>
        </a:p>
      </dgm:t>
    </dgm:pt>
    <dgm:pt modelId="{90E0DD35-608A-4FB6-880D-490F9F46C2AF}" type="sibTrans" cxnId="{E35977A7-98CC-4263-A259-A6085C75FCF7}">
      <dgm:prSet/>
      <dgm:spPr/>
      <dgm:t>
        <a:bodyPr/>
        <a:lstStyle/>
        <a:p>
          <a:endParaRPr lang="pl-PL"/>
        </a:p>
      </dgm:t>
    </dgm:pt>
    <dgm:pt modelId="{C0E3B7A6-EAB9-4708-BABE-C058C67DEA36}">
      <dgm:prSet phldrT="[Tekst]"/>
      <dgm:spPr>
        <a:solidFill>
          <a:srgbClr val="FFFFCC"/>
        </a:solidFill>
      </dgm:spPr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Stawki jednostkowe</a:t>
          </a:r>
          <a:endParaRPr lang="pl-PL" dirty="0">
            <a:solidFill>
              <a:schemeClr val="tx1"/>
            </a:solidFill>
          </a:endParaRPr>
        </a:p>
      </dgm:t>
    </dgm:pt>
    <dgm:pt modelId="{E91367A6-6160-4F85-8791-CB4FF91425A6}" type="parTrans" cxnId="{FFE49E0B-D865-42CE-8B13-A113D22A0EFD}">
      <dgm:prSet/>
      <dgm:spPr/>
      <dgm:t>
        <a:bodyPr/>
        <a:lstStyle/>
        <a:p>
          <a:endParaRPr lang="pl-PL"/>
        </a:p>
      </dgm:t>
    </dgm:pt>
    <dgm:pt modelId="{E9E973DF-BDEA-4DFC-BA40-117DE09F4D88}" type="sibTrans" cxnId="{FFE49E0B-D865-42CE-8B13-A113D22A0EFD}">
      <dgm:prSet/>
      <dgm:spPr/>
      <dgm:t>
        <a:bodyPr/>
        <a:lstStyle/>
        <a:p>
          <a:endParaRPr lang="pl-PL"/>
        </a:p>
      </dgm:t>
    </dgm:pt>
    <dgm:pt modelId="{C2739CE4-98E8-4EAB-BE49-96D998A33177}" type="pres">
      <dgm:prSet presAssocID="{3696A119-3643-43CB-9EB9-660353AF86A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5F2B265-517D-4443-8E49-F2A8441A773C}" type="pres">
      <dgm:prSet presAssocID="{258BCFEE-9FB6-4945-8DE2-E232FD7EB644}" presName="roof" presStyleLbl="dkBgShp" presStyleIdx="0" presStyleCnt="2" custLinFactNeighborX="-14153" custLinFactNeighborY="1294"/>
      <dgm:spPr/>
      <dgm:t>
        <a:bodyPr/>
        <a:lstStyle/>
        <a:p>
          <a:endParaRPr lang="pl-PL"/>
        </a:p>
      </dgm:t>
    </dgm:pt>
    <dgm:pt modelId="{0D6248DE-4291-41C4-9085-807859E76C75}" type="pres">
      <dgm:prSet presAssocID="{258BCFEE-9FB6-4945-8DE2-E232FD7EB644}" presName="pillars" presStyleCnt="0"/>
      <dgm:spPr/>
    </dgm:pt>
    <dgm:pt modelId="{82EAC89C-6E12-44E4-8F47-98560187235E}" type="pres">
      <dgm:prSet presAssocID="{258BCFEE-9FB6-4945-8DE2-E232FD7EB64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DB72C0-56C3-4D8B-BC47-2DF8D8B2B581}" type="pres">
      <dgm:prSet presAssocID="{D4151807-7469-4AB0-A006-D3E2934CB02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1B8192-3BB5-47C3-AD50-020FDB1A3C93}" type="pres">
      <dgm:prSet presAssocID="{C0E3B7A6-EAB9-4708-BABE-C058C67DEA3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8DFAB5-DC58-41AB-B8D8-22997CD1552C}" type="pres">
      <dgm:prSet presAssocID="{258BCFEE-9FB6-4945-8DE2-E232FD7EB644}" presName="base" presStyleLbl="dkBgShp" presStyleIdx="1" presStyleCnt="2"/>
      <dgm:spPr>
        <a:solidFill>
          <a:schemeClr val="bg1"/>
        </a:solidFill>
      </dgm:spPr>
    </dgm:pt>
  </dgm:ptLst>
  <dgm:cxnLst>
    <dgm:cxn modelId="{4A597FF3-6A43-4F6F-9EAC-B9A9C7139C6C}" type="presOf" srcId="{3696A119-3643-43CB-9EB9-660353AF86A8}" destId="{C2739CE4-98E8-4EAB-BE49-96D998A33177}" srcOrd="0" destOrd="0" presId="urn:microsoft.com/office/officeart/2005/8/layout/hList3"/>
    <dgm:cxn modelId="{15854E6A-BFB7-4649-A056-670F85BC32DA}" type="presOf" srcId="{D4151807-7469-4AB0-A006-D3E2934CB02F}" destId="{1FDB72C0-56C3-4D8B-BC47-2DF8D8B2B581}" srcOrd="0" destOrd="0" presId="urn:microsoft.com/office/officeart/2005/8/layout/hList3"/>
    <dgm:cxn modelId="{78D6ADCA-7197-48A5-98BF-EA25FCC97628}" srcId="{258BCFEE-9FB6-4945-8DE2-E232FD7EB644}" destId="{F6A07FF9-AC26-45E8-B9CB-60C807825296}" srcOrd="0" destOrd="0" parTransId="{7E0DD4E9-C77A-461D-8775-BF221662B65F}" sibTransId="{E8E9AF89-AC98-4CEF-99CF-BD34E6E1792F}"/>
    <dgm:cxn modelId="{70E11058-78F3-4222-B4C3-E20A24BC43EC}" srcId="{3696A119-3643-43CB-9EB9-660353AF86A8}" destId="{258BCFEE-9FB6-4945-8DE2-E232FD7EB644}" srcOrd="0" destOrd="0" parTransId="{6AD0636A-832F-402E-8745-491166B25401}" sibTransId="{9A5BF128-A7CE-494C-BCE7-9660AFEDC393}"/>
    <dgm:cxn modelId="{E35977A7-98CC-4263-A259-A6085C75FCF7}" srcId="{258BCFEE-9FB6-4945-8DE2-E232FD7EB644}" destId="{D4151807-7469-4AB0-A006-D3E2934CB02F}" srcOrd="1" destOrd="0" parTransId="{1E2C6E54-D082-44AF-B996-A108C43CFB74}" sibTransId="{90E0DD35-608A-4FB6-880D-490F9F46C2AF}"/>
    <dgm:cxn modelId="{BB41FBA8-F3FE-4531-8284-00331A8E8793}" type="presOf" srcId="{C0E3B7A6-EAB9-4708-BABE-C058C67DEA36}" destId="{B81B8192-3BB5-47C3-AD50-020FDB1A3C93}" srcOrd="0" destOrd="0" presId="urn:microsoft.com/office/officeart/2005/8/layout/hList3"/>
    <dgm:cxn modelId="{FFE49E0B-D865-42CE-8B13-A113D22A0EFD}" srcId="{258BCFEE-9FB6-4945-8DE2-E232FD7EB644}" destId="{C0E3B7A6-EAB9-4708-BABE-C058C67DEA36}" srcOrd="2" destOrd="0" parTransId="{E91367A6-6160-4F85-8791-CB4FF91425A6}" sibTransId="{E9E973DF-BDEA-4DFC-BA40-117DE09F4D88}"/>
    <dgm:cxn modelId="{CA9D7493-2B67-4052-A8E8-75A0CC6EF226}" type="presOf" srcId="{F6A07FF9-AC26-45E8-B9CB-60C807825296}" destId="{82EAC89C-6E12-44E4-8F47-98560187235E}" srcOrd="0" destOrd="0" presId="urn:microsoft.com/office/officeart/2005/8/layout/hList3"/>
    <dgm:cxn modelId="{31ABD31D-6ADA-4E50-8149-CF5B1480225B}" type="presOf" srcId="{258BCFEE-9FB6-4945-8DE2-E232FD7EB644}" destId="{25F2B265-517D-4443-8E49-F2A8441A773C}" srcOrd="0" destOrd="0" presId="urn:microsoft.com/office/officeart/2005/8/layout/hList3"/>
    <dgm:cxn modelId="{428657FA-10A1-467D-8301-C80C4B40C0B1}" type="presParOf" srcId="{C2739CE4-98E8-4EAB-BE49-96D998A33177}" destId="{25F2B265-517D-4443-8E49-F2A8441A773C}" srcOrd="0" destOrd="0" presId="urn:microsoft.com/office/officeart/2005/8/layout/hList3"/>
    <dgm:cxn modelId="{96B33F44-3549-48C1-A7CC-DB61D20B75D8}" type="presParOf" srcId="{C2739CE4-98E8-4EAB-BE49-96D998A33177}" destId="{0D6248DE-4291-41C4-9085-807859E76C75}" srcOrd="1" destOrd="0" presId="urn:microsoft.com/office/officeart/2005/8/layout/hList3"/>
    <dgm:cxn modelId="{3D1B246D-AB3C-4D5E-B986-A50010493C7C}" type="presParOf" srcId="{0D6248DE-4291-41C4-9085-807859E76C75}" destId="{82EAC89C-6E12-44E4-8F47-98560187235E}" srcOrd="0" destOrd="0" presId="urn:microsoft.com/office/officeart/2005/8/layout/hList3"/>
    <dgm:cxn modelId="{A8D27440-93D7-429F-AE1B-CFC2C57068DF}" type="presParOf" srcId="{0D6248DE-4291-41C4-9085-807859E76C75}" destId="{1FDB72C0-56C3-4D8B-BC47-2DF8D8B2B581}" srcOrd="1" destOrd="0" presId="urn:microsoft.com/office/officeart/2005/8/layout/hList3"/>
    <dgm:cxn modelId="{D56D43A0-F725-43F6-9276-B7325336A874}" type="presParOf" srcId="{0D6248DE-4291-41C4-9085-807859E76C75}" destId="{B81B8192-3BB5-47C3-AD50-020FDB1A3C93}" srcOrd="2" destOrd="0" presId="urn:microsoft.com/office/officeart/2005/8/layout/hList3"/>
    <dgm:cxn modelId="{6A2BAC51-8206-45DD-9DC5-EB02A43D62CE}" type="presParOf" srcId="{C2739CE4-98E8-4EAB-BE49-96D998A33177}" destId="{DD8DFAB5-DC58-41AB-B8D8-22997CD1552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304131-1521-44BE-830D-2835C88A71D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5737ECB-8B6C-4BC6-9644-E3ECF5F50BC9}">
      <dgm:prSet phldrT="[Tekst]"/>
      <dgm:spPr/>
      <dgm:t>
        <a:bodyPr/>
        <a:lstStyle/>
        <a:p>
          <a:r>
            <a:rPr lang="pl-PL" dirty="0" smtClean="0"/>
            <a:t>zakup środka trwałego + amortyzacja</a:t>
          </a:r>
        </a:p>
      </dgm:t>
    </dgm:pt>
    <dgm:pt modelId="{C9BAE882-3D57-4F0E-8EC4-D6587353BE04}" type="parTrans" cxnId="{C9127E1F-EFF5-4627-A14F-6F0201E151F1}">
      <dgm:prSet/>
      <dgm:spPr/>
      <dgm:t>
        <a:bodyPr/>
        <a:lstStyle/>
        <a:p>
          <a:endParaRPr lang="pl-PL"/>
        </a:p>
      </dgm:t>
    </dgm:pt>
    <dgm:pt modelId="{7551FCA3-3215-4FC6-B263-BD40FD449C8D}" type="sibTrans" cxnId="{C9127E1F-EFF5-4627-A14F-6F0201E151F1}">
      <dgm:prSet/>
      <dgm:spPr/>
      <dgm:t>
        <a:bodyPr/>
        <a:lstStyle/>
        <a:p>
          <a:r>
            <a:rPr lang="pl-PL" dirty="0" smtClean="0"/>
            <a:t>VAT</a:t>
          </a:r>
          <a:endParaRPr lang="pl-PL" dirty="0"/>
        </a:p>
      </dgm:t>
    </dgm:pt>
    <dgm:pt modelId="{DFE2F4D2-D067-4332-BA2B-9450207A3816}">
      <dgm:prSet phldrT="[Tekst]"/>
      <dgm:spPr/>
      <dgm:t>
        <a:bodyPr/>
        <a:lstStyle/>
        <a:p>
          <a:pPr algn="r"/>
          <a:r>
            <a:rPr lang="pl-PL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dirty="0"/>
        </a:p>
      </dgm:t>
    </dgm:pt>
    <dgm:pt modelId="{DC62910E-5E12-4918-904D-62BB8F3150AD}" type="parTrans" cxnId="{C87682D7-3FF9-433D-93F8-229B06A707FB}">
      <dgm:prSet/>
      <dgm:spPr/>
      <dgm:t>
        <a:bodyPr/>
        <a:lstStyle/>
        <a:p>
          <a:endParaRPr lang="pl-PL"/>
        </a:p>
      </dgm:t>
    </dgm:pt>
    <dgm:pt modelId="{CEDDE183-E448-4BE0-84BB-8C7F156730DC}" type="sibTrans" cxnId="{C87682D7-3FF9-433D-93F8-229B06A707FB}">
      <dgm:prSet/>
      <dgm:spPr/>
      <dgm:t>
        <a:bodyPr/>
        <a:lstStyle/>
        <a:p>
          <a:endParaRPr lang="pl-PL"/>
        </a:p>
      </dgm:t>
    </dgm:pt>
    <dgm:pt modelId="{CFD2F0F5-3BC2-43D4-BABF-E64A8F226B75}">
      <dgm:prSet phldrT="[Tekst]"/>
      <dgm:spPr/>
      <dgm:t>
        <a:bodyPr/>
        <a:lstStyle/>
        <a:p>
          <a:pPr algn="l"/>
          <a:r>
            <a:rPr lang="pl-PL" dirty="0" smtClean="0">
              <a:latin typeface="Lato" panose="020F0502020204030203" pitchFamily="34" charset="-18"/>
            </a:rPr>
            <a:t>współfinansowanego ze środków UE lub/oraz dotacji z krajowych środków publicznych w ciągu 7 poprzednich lat (10 lat dla nieruchomości)</a:t>
          </a:r>
          <a:endParaRPr lang="pl-PL" dirty="0"/>
        </a:p>
      </dgm:t>
    </dgm:pt>
    <dgm:pt modelId="{CE982F1C-843C-4BC9-BF4D-3CCAC918389E}" type="parTrans" cxnId="{C62BEBC6-26E3-4BC9-A2AA-08A8AFEC23F6}">
      <dgm:prSet/>
      <dgm:spPr/>
      <dgm:t>
        <a:bodyPr/>
        <a:lstStyle/>
        <a:p>
          <a:endParaRPr lang="pl-PL"/>
        </a:p>
      </dgm:t>
    </dgm:pt>
    <dgm:pt modelId="{127486FC-C298-4E69-B9EC-00476AF7CDAB}" type="sibTrans" cxnId="{C62BEBC6-26E3-4BC9-A2AA-08A8AFEC23F6}">
      <dgm:prSet/>
      <dgm:spPr/>
      <dgm:t>
        <a:bodyPr/>
        <a:lstStyle/>
        <a:p>
          <a:endParaRPr lang="pl-PL"/>
        </a:p>
      </dgm:t>
    </dgm:pt>
    <dgm:pt modelId="{C34B007C-2D1B-47FF-B3E6-12742520477D}">
      <dgm:prSet phldrT="[Tekst]"/>
      <dgm:spPr/>
      <dgm:t>
        <a:bodyPr/>
        <a:lstStyle/>
        <a:p>
          <a:r>
            <a:rPr lang="pl-PL" dirty="0" smtClean="0"/>
            <a:t>wkład własny niepieniężny</a:t>
          </a:r>
          <a:endParaRPr lang="pl-PL" dirty="0"/>
        </a:p>
      </dgm:t>
    </dgm:pt>
    <dgm:pt modelId="{6832F715-81D1-4BA0-9357-07BAFBEA15F3}" type="parTrans" cxnId="{D18DD370-B473-4A22-93DB-9751BA7AC223}">
      <dgm:prSet/>
      <dgm:spPr/>
      <dgm:t>
        <a:bodyPr/>
        <a:lstStyle/>
        <a:p>
          <a:endParaRPr lang="pl-PL"/>
        </a:p>
      </dgm:t>
    </dgm:pt>
    <dgm:pt modelId="{A646F956-8C62-4182-9EC5-CFA35705154F}" type="sibTrans" cxnId="{D18DD370-B473-4A22-93DB-9751BA7AC223}">
      <dgm:prSet/>
      <dgm:spPr/>
      <dgm:t>
        <a:bodyPr/>
        <a:lstStyle/>
        <a:p>
          <a:r>
            <a:rPr lang="pl-PL" dirty="0" smtClean="0"/>
            <a:t>rozliczenie wydatku w kosztach bezpośrednich i pośrednich</a:t>
          </a:r>
          <a:endParaRPr lang="pl-PL" dirty="0"/>
        </a:p>
      </dgm:t>
    </dgm:pt>
    <dgm:pt modelId="{D88BBFFD-3898-4B46-9582-5FAF7866BB7A}">
      <dgm:prSet phldrT="[Tekst]"/>
      <dgm:spPr/>
      <dgm:t>
        <a:bodyPr/>
        <a:lstStyle/>
        <a:p>
          <a:r>
            <a:rPr lang="pl-PL" dirty="0" smtClean="0">
              <a:latin typeface="Lato" panose="020F0502020204030203" pitchFamily="34" charset="-18"/>
            </a:rPr>
            <a:t>współfinansowany ze środków UE lub/oraz dotacji z krajowych środków publicznych w ciągu 7 poprzednich lat (10 lat dla nieruchomości)</a:t>
          </a:r>
          <a:endParaRPr lang="pl-PL" dirty="0"/>
        </a:p>
      </dgm:t>
    </dgm:pt>
    <dgm:pt modelId="{30BDF345-079D-45E2-B0D5-AD59EA83EFD6}" type="parTrans" cxnId="{A2D8BD18-45C0-43B8-8211-CBC128BCE2A0}">
      <dgm:prSet/>
      <dgm:spPr/>
      <dgm:t>
        <a:bodyPr/>
        <a:lstStyle/>
        <a:p>
          <a:endParaRPr lang="pl-PL"/>
        </a:p>
      </dgm:t>
    </dgm:pt>
    <dgm:pt modelId="{E905AACF-A79D-4AD0-8D94-F78B8E70F485}" type="sibTrans" cxnId="{A2D8BD18-45C0-43B8-8211-CBC128BCE2A0}">
      <dgm:prSet/>
      <dgm:spPr/>
      <dgm:t>
        <a:bodyPr/>
        <a:lstStyle/>
        <a:p>
          <a:endParaRPr lang="pl-PL"/>
        </a:p>
      </dgm:t>
    </dgm:pt>
    <dgm:pt modelId="{0C9247D1-9B1B-4C35-A4F8-C3EB01AEB5A9}">
      <dgm:prSet phldrT="[Tekst]"/>
      <dgm:spPr/>
      <dgm:t>
        <a:bodyPr/>
        <a:lstStyle/>
        <a:p>
          <a:endParaRPr lang="pl-PL" dirty="0"/>
        </a:p>
      </dgm:t>
    </dgm:pt>
    <dgm:pt modelId="{05D64089-6FDE-4D85-B56E-06BEBF58EAFF}" type="sibTrans" cxnId="{367F3739-0773-4125-96D4-013872FC1618}">
      <dgm:prSet/>
      <dgm:spPr/>
      <dgm:t>
        <a:bodyPr/>
        <a:lstStyle/>
        <a:p>
          <a:r>
            <a:rPr lang="pl-PL" dirty="0" smtClean="0"/>
            <a:t>zakup używanego środka trwałego </a:t>
          </a:r>
          <a:endParaRPr lang="pl-PL" dirty="0"/>
        </a:p>
      </dgm:t>
    </dgm:pt>
    <dgm:pt modelId="{87FBE70A-06CD-4435-9C01-3036ECBE4547}" type="parTrans" cxnId="{367F3739-0773-4125-96D4-013872FC1618}">
      <dgm:prSet/>
      <dgm:spPr/>
      <dgm:t>
        <a:bodyPr/>
        <a:lstStyle/>
        <a:p>
          <a:endParaRPr lang="pl-PL"/>
        </a:p>
      </dgm:t>
    </dgm:pt>
    <dgm:pt modelId="{CDBE63D8-3565-45E3-868F-93D9C2656B23}" type="pres">
      <dgm:prSet presAssocID="{F1304131-1521-44BE-830D-2835C88A71D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B8955AE-5CC8-4F2C-A311-27C4A488078B}" type="pres">
      <dgm:prSet presAssocID="{85737ECB-8B6C-4BC6-9644-E3ECF5F50BC9}" presName="composite" presStyleCnt="0"/>
      <dgm:spPr/>
    </dgm:pt>
    <dgm:pt modelId="{A0506059-F89E-457A-872B-B11C30D73F84}" type="pres">
      <dgm:prSet presAssocID="{85737ECB-8B6C-4BC6-9644-E3ECF5F50BC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998BDE-43FD-4AC5-8C66-E608E2661B52}" type="pres">
      <dgm:prSet presAssocID="{85737ECB-8B6C-4BC6-9644-E3ECF5F50BC9}" presName="Childtext1" presStyleLbl="revTx" presStyleIdx="0" presStyleCnt="3" custScaleX="71392" custLinFactX="-100000" custLinFactNeighborX="-152573" custLinFactNeighborY="64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3B7AE0-4514-4F7E-86E0-80A132929076}" type="pres">
      <dgm:prSet presAssocID="{85737ECB-8B6C-4BC6-9644-E3ECF5F50BC9}" presName="BalanceSpacing" presStyleCnt="0"/>
      <dgm:spPr/>
    </dgm:pt>
    <dgm:pt modelId="{A034112A-5648-4461-83E2-B6260D31ACD8}" type="pres">
      <dgm:prSet presAssocID="{85737ECB-8B6C-4BC6-9644-E3ECF5F50BC9}" presName="BalanceSpacing1" presStyleCnt="0"/>
      <dgm:spPr/>
    </dgm:pt>
    <dgm:pt modelId="{2EE2DAAD-7BA9-43F1-BE12-7DD499C21047}" type="pres">
      <dgm:prSet presAssocID="{7551FCA3-3215-4FC6-B263-BD40FD449C8D}" presName="Accent1Text" presStyleLbl="node1" presStyleIdx="1" presStyleCnt="6"/>
      <dgm:spPr/>
      <dgm:t>
        <a:bodyPr/>
        <a:lstStyle/>
        <a:p>
          <a:endParaRPr lang="pl-PL"/>
        </a:p>
      </dgm:t>
    </dgm:pt>
    <dgm:pt modelId="{DA2D29DA-9283-46F4-86A8-B6BD1485C4A1}" type="pres">
      <dgm:prSet presAssocID="{7551FCA3-3215-4FC6-B263-BD40FD449C8D}" presName="spaceBetweenRectangles" presStyleCnt="0"/>
      <dgm:spPr/>
    </dgm:pt>
    <dgm:pt modelId="{56F55396-1493-430D-842F-31EF7BBBFF64}" type="pres">
      <dgm:prSet presAssocID="{0C9247D1-9B1B-4C35-A4F8-C3EB01AEB5A9}" presName="composite" presStyleCnt="0"/>
      <dgm:spPr/>
    </dgm:pt>
    <dgm:pt modelId="{9691A736-3465-4701-8C05-1B8979329D23}" type="pres">
      <dgm:prSet presAssocID="{0C9247D1-9B1B-4C35-A4F8-C3EB01AEB5A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040962-92FF-4F56-8C66-170B205DDF2B}" type="pres">
      <dgm:prSet presAssocID="{0C9247D1-9B1B-4C35-A4F8-C3EB01AEB5A9}" presName="Childtext1" presStyleLbl="revTx" presStyleIdx="1" presStyleCnt="3" custScaleX="82296" custLinFactX="100000" custLinFactNeighborX="171432" custLinFactNeighborY="37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F0064E-96B3-4BBD-A614-4D1F554505A0}" type="pres">
      <dgm:prSet presAssocID="{0C9247D1-9B1B-4C35-A4F8-C3EB01AEB5A9}" presName="BalanceSpacing" presStyleCnt="0"/>
      <dgm:spPr/>
    </dgm:pt>
    <dgm:pt modelId="{F679F100-7664-4255-BDD0-7F1340932303}" type="pres">
      <dgm:prSet presAssocID="{0C9247D1-9B1B-4C35-A4F8-C3EB01AEB5A9}" presName="BalanceSpacing1" presStyleCnt="0"/>
      <dgm:spPr/>
    </dgm:pt>
    <dgm:pt modelId="{7C3BAB33-FB7C-431E-9230-319BA8F193ED}" type="pres">
      <dgm:prSet presAssocID="{05D64089-6FDE-4D85-B56E-06BEBF58EAFF}" presName="Accent1Text" presStyleLbl="node1" presStyleIdx="3" presStyleCnt="6"/>
      <dgm:spPr/>
      <dgm:t>
        <a:bodyPr/>
        <a:lstStyle/>
        <a:p>
          <a:endParaRPr lang="pl-PL"/>
        </a:p>
      </dgm:t>
    </dgm:pt>
    <dgm:pt modelId="{D91EF306-86EB-4CC4-A2F7-915494576E37}" type="pres">
      <dgm:prSet presAssocID="{05D64089-6FDE-4D85-B56E-06BEBF58EAFF}" presName="spaceBetweenRectangles" presStyleCnt="0"/>
      <dgm:spPr/>
    </dgm:pt>
    <dgm:pt modelId="{7887292D-0137-4ECC-8270-878D64EA2C07}" type="pres">
      <dgm:prSet presAssocID="{C34B007C-2D1B-47FF-B3E6-12742520477D}" presName="composite" presStyleCnt="0"/>
      <dgm:spPr/>
    </dgm:pt>
    <dgm:pt modelId="{BE52CACE-BBBD-42C3-BB7B-4D6ABA8F44A6}" type="pres">
      <dgm:prSet presAssocID="{C34B007C-2D1B-47FF-B3E6-12742520477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5073E7-5382-4287-B4E9-3471E21F253A}" type="pres">
      <dgm:prSet presAssocID="{C34B007C-2D1B-47FF-B3E6-12742520477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A077A1-8F20-46B4-873D-98A9E6FAF14E}" type="pres">
      <dgm:prSet presAssocID="{C34B007C-2D1B-47FF-B3E6-12742520477D}" presName="BalanceSpacing" presStyleCnt="0"/>
      <dgm:spPr/>
    </dgm:pt>
    <dgm:pt modelId="{4EA35B61-60E8-42D3-B249-FA37F7B45A13}" type="pres">
      <dgm:prSet presAssocID="{C34B007C-2D1B-47FF-B3E6-12742520477D}" presName="BalanceSpacing1" presStyleCnt="0"/>
      <dgm:spPr/>
    </dgm:pt>
    <dgm:pt modelId="{1DD7327A-EF9C-4DED-A81A-3B55581EF52D}" type="pres">
      <dgm:prSet presAssocID="{A646F956-8C62-4182-9EC5-CFA35705154F}" presName="Accent1Text" presStyleLbl="node1" presStyleIdx="5" presStyleCnt="6"/>
      <dgm:spPr/>
      <dgm:t>
        <a:bodyPr/>
        <a:lstStyle/>
        <a:p>
          <a:endParaRPr lang="pl-PL"/>
        </a:p>
      </dgm:t>
    </dgm:pt>
  </dgm:ptLst>
  <dgm:cxnLst>
    <dgm:cxn modelId="{D18DD370-B473-4A22-93DB-9751BA7AC223}" srcId="{F1304131-1521-44BE-830D-2835C88A71D3}" destId="{C34B007C-2D1B-47FF-B3E6-12742520477D}" srcOrd="2" destOrd="0" parTransId="{6832F715-81D1-4BA0-9357-07BAFBEA15F3}" sibTransId="{A646F956-8C62-4182-9EC5-CFA35705154F}"/>
    <dgm:cxn modelId="{EC649F83-2BDA-4378-969E-0E9D6283A90B}" type="presOf" srcId="{7551FCA3-3215-4FC6-B263-BD40FD449C8D}" destId="{2EE2DAAD-7BA9-43F1-BE12-7DD499C21047}" srcOrd="0" destOrd="0" presId="urn:microsoft.com/office/officeart/2008/layout/AlternatingHexagons"/>
    <dgm:cxn modelId="{C9127E1F-EFF5-4627-A14F-6F0201E151F1}" srcId="{F1304131-1521-44BE-830D-2835C88A71D3}" destId="{85737ECB-8B6C-4BC6-9644-E3ECF5F50BC9}" srcOrd="0" destOrd="0" parTransId="{C9BAE882-3D57-4F0E-8EC4-D6587353BE04}" sibTransId="{7551FCA3-3215-4FC6-B263-BD40FD449C8D}"/>
    <dgm:cxn modelId="{A2C93AE9-C7D9-4256-895B-11325D7100C2}" type="presOf" srcId="{C34B007C-2D1B-47FF-B3E6-12742520477D}" destId="{BE52CACE-BBBD-42C3-BB7B-4D6ABA8F44A6}" srcOrd="0" destOrd="0" presId="urn:microsoft.com/office/officeart/2008/layout/AlternatingHexagons"/>
    <dgm:cxn modelId="{E412927D-2FF7-46A2-9C55-D2FB08AF4398}" type="presOf" srcId="{05D64089-6FDE-4D85-B56E-06BEBF58EAFF}" destId="{7C3BAB33-FB7C-431E-9230-319BA8F193ED}" srcOrd="0" destOrd="0" presId="urn:microsoft.com/office/officeart/2008/layout/AlternatingHexagons"/>
    <dgm:cxn modelId="{A3E504C8-C594-4B19-9FE1-5D456A434638}" type="presOf" srcId="{85737ECB-8B6C-4BC6-9644-E3ECF5F50BC9}" destId="{A0506059-F89E-457A-872B-B11C30D73F84}" srcOrd="0" destOrd="0" presId="urn:microsoft.com/office/officeart/2008/layout/AlternatingHexagons"/>
    <dgm:cxn modelId="{907F6864-9F83-4370-8327-FE1FBDD71318}" type="presOf" srcId="{CFD2F0F5-3BC2-43D4-BABF-E64A8F226B75}" destId="{AC040962-92FF-4F56-8C66-170B205DDF2B}" srcOrd="0" destOrd="0" presId="urn:microsoft.com/office/officeart/2008/layout/AlternatingHexagons"/>
    <dgm:cxn modelId="{367F3739-0773-4125-96D4-013872FC1618}" srcId="{F1304131-1521-44BE-830D-2835C88A71D3}" destId="{0C9247D1-9B1B-4C35-A4F8-C3EB01AEB5A9}" srcOrd="1" destOrd="0" parTransId="{87FBE70A-06CD-4435-9C01-3036ECBE4547}" sibTransId="{05D64089-6FDE-4D85-B56E-06BEBF58EAFF}"/>
    <dgm:cxn modelId="{1F095E7E-24DB-4878-B2D2-7A7959130833}" type="presOf" srcId="{0C9247D1-9B1B-4C35-A4F8-C3EB01AEB5A9}" destId="{9691A736-3465-4701-8C05-1B8979329D23}" srcOrd="0" destOrd="0" presId="urn:microsoft.com/office/officeart/2008/layout/AlternatingHexagons"/>
    <dgm:cxn modelId="{A2D8BD18-45C0-43B8-8211-CBC128BCE2A0}" srcId="{C34B007C-2D1B-47FF-B3E6-12742520477D}" destId="{D88BBFFD-3898-4B46-9582-5FAF7866BB7A}" srcOrd="0" destOrd="0" parTransId="{30BDF345-079D-45E2-B0D5-AD59EA83EFD6}" sibTransId="{E905AACF-A79D-4AD0-8D94-F78B8E70F485}"/>
    <dgm:cxn modelId="{C87682D7-3FF9-433D-93F8-229B06A707FB}" srcId="{85737ECB-8B6C-4BC6-9644-E3ECF5F50BC9}" destId="{DFE2F4D2-D067-4332-BA2B-9450207A3816}" srcOrd="0" destOrd="0" parTransId="{DC62910E-5E12-4918-904D-62BB8F3150AD}" sibTransId="{CEDDE183-E448-4BE0-84BB-8C7F156730DC}"/>
    <dgm:cxn modelId="{AAD251F3-93A2-497D-A16B-C73E677C0B20}" type="presOf" srcId="{F1304131-1521-44BE-830D-2835C88A71D3}" destId="{CDBE63D8-3565-45E3-868F-93D9C2656B23}" srcOrd="0" destOrd="0" presId="urn:microsoft.com/office/officeart/2008/layout/AlternatingHexagons"/>
    <dgm:cxn modelId="{2056B80D-C3FC-4796-9A5B-361FED5D54CF}" type="presOf" srcId="{DFE2F4D2-D067-4332-BA2B-9450207A3816}" destId="{D8998BDE-43FD-4AC5-8C66-E608E2661B52}" srcOrd="0" destOrd="0" presId="urn:microsoft.com/office/officeart/2008/layout/AlternatingHexagons"/>
    <dgm:cxn modelId="{C62BEBC6-26E3-4BC9-A2AA-08A8AFEC23F6}" srcId="{0C9247D1-9B1B-4C35-A4F8-C3EB01AEB5A9}" destId="{CFD2F0F5-3BC2-43D4-BABF-E64A8F226B75}" srcOrd="0" destOrd="0" parTransId="{CE982F1C-843C-4BC9-BF4D-3CCAC918389E}" sibTransId="{127486FC-C298-4E69-B9EC-00476AF7CDAB}"/>
    <dgm:cxn modelId="{FDEF55CD-8BB0-4384-BC81-6AE2A03FCA39}" type="presOf" srcId="{A646F956-8C62-4182-9EC5-CFA35705154F}" destId="{1DD7327A-EF9C-4DED-A81A-3B55581EF52D}" srcOrd="0" destOrd="0" presId="urn:microsoft.com/office/officeart/2008/layout/AlternatingHexagons"/>
    <dgm:cxn modelId="{D69F562B-8054-493A-9053-450E92030290}" type="presOf" srcId="{D88BBFFD-3898-4B46-9582-5FAF7866BB7A}" destId="{595073E7-5382-4287-B4E9-3471E21F253A}" srcOrd="0" destOrd="0" presId="urn:microsoft.com/office/officeart/2008/layout/AlternatingHexagons"/>
    <dgm:cxn modelId="{BFF64A44-7E2F-4887-B8F5-BE7CDBA4C348}" type="presParOf" srcId="{CDBE63D8-3565-45E3-868F-93D9C2656B23}" destId="{0B8955AE-5CC8-4F2C-A311-27C4A488078B}" srcOrd="0" destOrd="0" presId="urn:microsoft.com/office/officeart/2008/layout/AlternatingHexagons"/>
    <dgm:cxn modelId="{B8BF14F4-3EEC-4AE2-ABA0-FC429BEF2135}" type="presParOf" srcId="{0B8955AE-5CC8-4F2C-A311-27C4A488078B}" destId="{A0506059-F89E-457A-872B-B11C30D73F84}" srcOrd="0" destOrd="0" presId="urn:microsoft.com/office/officeart/2008/layout/AlternatingHexagons"/>
    <dgm:cxn modelId="{4202AE14-B7CF-4E83-A0F8-3D70A0EA0406}" type="presParOf" srcId="{0B8955AE-5CC8-4F2C-A311-27C4A488078B}" destId="{D8998BDE-43FD-4AC5-8C66-E608E2661B52}" srcOrd="1" destOrd="0" presId="urn:microsoft.com/office/officeart/2008/layout/AlternatingHexagons"/>
    <dgm:cxn modelId="{E8832DCF-AC57-4217-B8D5-9F5E486E2581}" type="presParOf" srcId="{0B8955AE-5CC8-4F2C-A311-27C4A488078B}" destId="{D93B7AE0-4514-4F7E-86E0-80A132929076}" srcOrd="2" destOrd="0" presId="urn:microsoft.com/office/officeart/2008/layout/AlternatingHexagons"/>
    <dgm:cxn modelId="{BE4F681F-33D1-4E00-A268-F1D30B8BCF58}" type="presParOf" srcId="{0B8955AE-5CC8-4F2C-A311-27C4A488078B}" destId="{A034112A-5648-4461-83E2-B6260D31ACD8}" srcOrd="3" destOrd="0" presId="urn:microsoft.com/office/officeart/2008/layout/AlternatingHexagons"/>
    <dgm:cxn modelId="{43CF40FD-DCD4-4C82-B917-F9C71BFE4A36}" type="presParOf" srcId="{0B8955AE-5CC8-4F2C-A311-27C4A488078B}" destId="{2EE2DAAD-7BA9-43F1-BE12-7DD499C21047}" srcOrd="4" destOrd="0" presId="urn:microsoft.com/office/officeart/2008/layout/AlternatingHexagons"/>
    <dgm:cxn modelId="{669181A5-4E00-42B0-BC52-DF57614307A5}" type="presParOf" srcId="{CDBE63D8-3565-45E3-868F-93D9C2656B23}" destId="{DA2D29DA-9283-46F4-86A8-B6BD1485C4A1}" srcOrd="1" destOrd="0" presId="urn:microsoft.com/office/officeart/2008/layout/AlternatingHexagons"/>
    <dgm:cxn modelId="{41D123F0-38D8-4F11-BB14-AE9AC788AED1}" type="presParOf" srcId="{CDBE63D8-3565-45E3-868F-93D9C2656B23}" destId="{56F55396-1493-430D-842F-31EF7BBBFF64}" srcOrd="2" destOrd="0" presId="urn:microsoft.com/office/officeart/2008/layout/AlternatingHexagons"/>
    <dgm:cxn modelId="{0614717B-A162-4585-B439-F311F01A124E}" type="presParOf" srcId="{56F55396-1493-430D-842F-31EF7BBBFF64}" destId="{9691A736-3465-4701-8C05-1B8979329D23}" srcOrd="0" destOrd="0" presId="urn:microsoft.com/office/officeart/2008/layout/AlternatingHexagons"/>
    <dgm:cxn modelId="{8A4F308C-6E6F-431C-8F0B-5938633480DA}" type="presParOf" srcId="{56F55396-1493-430D-842F-31EF7BBBFF64}" destId="{AC040962-92FF-4F56-8C66-170B205DDF2B}" srcOrd="1" destOrd="0" presId="urn:microsoft.com/office/officeart/2008/layout/AlternatingHexagons"/>
    <dgm:cxn modelId="{62E07C5C-D1EC-479A-9CA1-FEFE7ACD75BF}" type="presParOf" srcId="{56F55396-1493-430D-842F-31EF7BBBFF64}" destId="{27F0064E-96B3-4BBD-A614-4D1F554505A0}" srcOrd="2" destOrd="0" presId="urn:microsoft.com/office/officeart/2008/layout/AlternatingHexagons"/>
    <dgm:cxn modelId="{F73820B1-652D-42BE-AD4B-98538F45A1C9}" type="presParOf" srcId="{56F55396-1493-430D-842F-31EF7BBBFF64}" destId="{F679F100-7664-4255-BDD0-7F1340932303}" srcOrd="3" destOrd="0" presId="urn:microsoft.com/office/officeart/2008/layout/AlternatingHexagons"/>
    <dgm:cxn modelId="{C9F376F4-042A-437F-9106-6E9AB4212CFA}" type="presParOf" srcId="{56F55396-1493-430D-842F-31EF7BBBFF64}" destId="{7C3BAB33-FB7C-431E-9230-319BA8F193ED}" srcOrd="4" destOrd="0" presId="urn:microsoft.com/office/officeart/2008/layout/AlternatingHexagons"/>
    <dgm:cxn modelId="{2625438B-478B-417D-8A0F-71B5DA3FF42B}" type="presParOf" srcId="{CDBE63D8-3565-45E3-868F-93D9C2656B23}" destId="{D91EF306-86EB-4CC4-A2F7-915494576E37}" srcOrd="3" destOrd="0" presId="urn:microsoft.com/office/officeart/2008/layout/AlternatingHexagons"/>
    <dgm:cxn modelId="{16C82FA2-3302-4538-9BFE-30C68C3FC64A}" type="presParOf" srcId="{CDBE63D8-3565-45E3-868F-93D9C2656B23}" destId="{7887292D-0137-4ECC-8270-878D64EA2C07}" srcOrd="4" destOrd="0" presId="urn:microsoft.com/office/officeart/2008/layout/AlternatingHexagons"/>
    <dgm:cxn modelId="{09B5EE30-A70B-4378-9F8A-69DBF863BE45}" type="presParOf" srcId="{7887292D-0137-4ECC-8270-878D64EA2C07}" destId="{BE52CACE-BBBD-42C3-BB7B-4D6ABA8F44A6}" srcOrd="0" destOrd="0" presId="urn:microsoft.com/office/officeart/2008/layout/AlternatingHexagons"/>
    <dgm:cxn modelId="{6803DE3A-6E6A-4731-B0D1-EF962D139653}" type="presParOf" srcId="{7887292D-0137-4ECC-8270-878D64EA2C07}" destId="{595073E7-5382-4287-B4E9-3471E21F253A}" srcOrd="1" destOrd="0" presId="urn:microsoft.com/office/officeart/2008/layout/AlternatingHexagons"/>
    <dgm:cxn modelId="{6AE01B43-1B0C-4966-9E01-5A387628AB1A}" type="presParOf" srcId="{7887292D-0137-4ECC-8270-878D64EA2C07}" destId="{3EA077A1-8F20-46B4-873D-98A9E6FAF14E}" srcOrd="2" destOrd="0" presId="urn:microsoft.com/office/officeart/2008/layout/AlternatingHexagons"/>
    <dgm:cxn modelId="{EBE84BD7-FC57-451A-B01D-4167E4D46CF5}" type="presParOf" srcId="{7887292D-0137-4ECC-8270-878D64EA2C07}" destId="{4EA35B61-60E8-42D3-B249-FA37F7B45A13}" srcOrd="3" destOrd="0" presId="urn:microsoft.com/office/officeart/2008/layout/AlternatingHexagons"/>
    <dgm:cxn modelId="{15F7C69B-8B7A-4B15-91C7-84EB6EF92F50}" type="presParOf" srcId="{7887292D-0137-4ECC-8270-878D64EA2C07}" destId="{1DD7327A-EF9C-4DED-A81A-3B55581EF52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4B521-C7E4-4D09-8E69-5F1F7B24A229}">
      <dsp:nvSpPr>
        <dsp:cNvPr id="0" name=""/>
        <dsp:cNvSpPr/>
      </dsp:nvSpPr>
      <dsp:spPr>
        <a:xfrm>
          <a:off x="1317724" y="411214"/>
          <a:ext cx="3735358" cy="373535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Racjonalne i efektywne</a:t>
          </a:r>
          <a:endParaRPr lang="pl-PL" sz="2100" kern="1200" dirty="0"/>
        </a:p>
      </dsp:txBody>
      <dsp:txXfrm>
        <a:off x="3348603" y="1100477"/>
        <a:ext cx="1267353" cy="1245119"/>
      </dsp:txXfrm>
    </dsp:sp>
    <dsp:sp modelId="{D24D25CA-E47B-4C07-933B-2FC80E8DA2B5}">
      <dsp:nvSpPr>
        <dsp:cNvPr id="0" name=""/>
        <dsp:cNvSpPr/>
      </dsp:nvSpPr>
      <dsp:spPr>
        <a:xfrm>
          <a:off x="1323560" y="411334"/>
          <a:ext cx="3735358" cy="373535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Cena rynkowa (taryfikator)</a:t>
          </a:r>
        </a:p>
      </dsp:txBody>
      <dsp:txXfrm>
        <a:off x="2346337" y="2768167"/>
        <a:ext cx="1689804" cy="1156182"/>
      </dsp:txXfrm>
    </dsp:sp>
    <dsp:sp modelId="{3E2EB013-4C05-4C07-9760-0CE1681EFAD9}">
      <dsp:nvSpPr>
        <dsp:cNvPr id="0" name=""/>
        <dsp:cNvSpPr/>
      </dsp:nvSpPr>
      <dsp:spPr>
        <a:xfrm>
          <a:off x="1323560" y="411334"/>
          <a:ext cx="3735358" cy="373535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Niezbędne</a:t>
          </a:r>
          <a:endParaRPr lang="pl-PL" sz="2100" kern="1200" dirty="0"/>
        </a:p>
      </dsp:txBody>
      <dsp:txXfrm>
        <a:off x="1723777" y="1145065"/>
        <a:ext cx="1267353" cy="1245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7DB2A-CCCA-4ABA-BCB9-ECC85B91BB01}">
      <dsp:nvSpPr>
        <dsp:cNvPr id="0" name=""/>
        <dsp:cNvSpPr/>
      </dsp:nvSpPr>
      <dsp:spPr>
        <a:xfrm>
          <a:off x="1283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Dofinansowanie</a:t>
          </a:r>
          <a:endParaRPr lang="pl-PL" sz="1300" b="1" kern="1200" dirty="0"/>
        </a:p>
      </dsp:txBody>
      <dsp:txXfrm>
        <a:off x="250489" y="613388"/>
        <a:ext cx="1203273" cy="1203273"/>
      </dsp:txXfrm>
    </dsp:sp>
    <dsp:sp modelId="{50C438F9-DC98-4CA2-97FE-8FE35C258908}">
      <dsp:nvSpPr>
        <dsp:cNvPr id="0" name=""/>
        <dsp:cNvSpPr/>
      </dsp:nvSpPr>
      <dsp:spPr>
        <a:xfrm>
          <a:off x="1841146" y="721536"/>
          <a:ext cx="986977" cy="986977"/>
        </a:xfrm>
        <a:prstGeom prst="mathPlus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1971970" y="1098956"/>
        <a:ext cx="725329" cy="232137"/>
      </dsp:txXfrm>
    </dsp:sp>
    <dsp:sp modelId="{CB0E0411-7822-4B11-AA6A-0CC3088751C2}">
      <dsp:nvSpPr>
        <dsp:cNvPr id="0" name=""/>
        <dsp:cNvSpPr/>
      </dsp:nvSpPr>
      <dsp:spPr>
        <a:xfrm>
          <a:off x="2966300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Wkład własny</a:t>
          </a:r>
          <a:endParaRPr lang="pl-PL" sz="1300" b="1" kern="1200" dirty="0"/>
        </a:p>
      </dsp:txBody>
      <dsp:txXfrm>
        <a:off x="3215506" y="613388"/>
        <a:ext cx="1203273" cy="1203273"/>
      </dsp:txXfrm>
    </dsp:sp>
    <dsp:sp modelId="{025434C5-FF9F-493C-8AB8-F8CA1BD7EB07}">
      <dsp:nvSpPr>
        <dsp:cNvPr id="0" name=""/>
        <dsp:cNvSpPr/>
      </dsp:nvSpPr>
      <dsp:spPr>
        <a:xfrm>
          <a:off x="4806163" y="721536"/>
          <a:ext cx="986977" cy="986977"/>
        </a:xfrm>
        <a:prstGeom prst="mathEqual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4936987" y="924853"/>
        <a:ext cx="725329" cy="580343"/>
      </dsp:txXfrm>
    </dsp:sp>
    <dsp:sp modelId="{904A555A-93EE-40B6-8629-EB1ADCF81449}">
      <dsp:nvSpPr>
        <dsp:cNvPr id="0" name=""/>
        <dsp:cNvSpPr/>
      </dsp:nvSpPr>
      <dsp:spPr>
        <a:xfrm>
          <a:off x="5931317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Wartość projektu</a:t>
          </a:r>
        </a:p>
      </dsp:txBody>
      <dsp:txXfrm>
        <a:off x="6180523" y="613388"/>
        <a:ext cx="1203273" cy="12032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E2480-0D61-4A09-9937-2917639F25E7}">
      <dsp:nvSpPr>
        <dsp:cNvPr id="0" name=""/>
        <dsp:cNvSpPr/>
      </dsp:nvSpPr>
      <dsp:spPr>
        <a:xfrm rot="5400000">
          <a:off x="3221172" y="10627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obsługa</a:t>
          </a:r>
          <a:endParaRPr lang="pl-PL" sz="2000" kern="1200" dirty="0"/>
        </a:p>
      </dsp:txBody>
      <dsp:txXfrm rot="-5400000">
        <a:off x="3547699" y="254145"/>
        <a:ext cx="974902" cy="1120577"/>
      </dsp:txXfrm>
    </dsp:sp>
    <dsp:sp modelId="{6C7B3DCC-0487-4877-97F1-0DA386AFBD34}">
      <dsp:nvSpPr>
        <dsp:cNvPr id="0" name=""/>
        <dsp:cNvSpPr/>
      </dsp:nvSpPr>
      <dsp:spPr>
        <a:xfrm>
          <a:off x="4786290" y="326046"/>
          <a:ext cx="1816800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kadrowa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księgowa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finansowa (konto projektu)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prawna (zamówienia publiczne)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sekretariat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koszty utrzymania (media, ochrona, ubezpieczenia majątkowe)</a:t>
          </a:r>
          <a:endParaRPr lang="pl-PL" sz="700" kern="1200" dirty="0"/>
        </a:p>
      </dsp:txBody>
      <dsp:txXfrm>
        <a:off x="4786290" y="326046"/>
        <a:ext cx="1816800" cy="976774"/>
      </dsp:txXfrm>
    </dsp:sp>
    <dsp:sp modelId="{B3ECF2EE-17D5-4CAF-B026-EBB3654EA078}">
      <dsp:nvSpPr>
        <dsp:cNvPr id="0" name=""/>
        <dsp:cNvSpPr/>
      </dsp:nvSpPr>
      <dsp:spPr>
        <a:xfrm rot="5400000">
          <a:off x="1691543" y="10627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koordynacja</a:t>
          </a:r>
        </a:p>
      </dsp:txBody>
      <dsp:txXfrm rot="-5400000">
        <a:off x="2018070" y="254145"/>
        <a:ext cx="974902" cy="1120577"/>
      </dsp:txXfrm>
    </dsp:sp>
    <dsp:sp modelId="{5236AFCE-E1E3-452C-AD54-0D70A9B9CFA1}">
      <dsp:nvSpPr>
        <dsp:cNvPr id="0" name=""/>
        <dsp:cNvSpPr/>
      </dsp:nvSpPr>
      <dsp:spPr>
        <a:xfrm rot="5400000">
          <a:off x="2453427" y="148808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monitorowanie i </a:t>
          </a:r>
          <a:r>
            <a:rPr lang="pl-PL" sz="1300" kern="1200" dirty="0" smtClean="0"/>
            <a:t>ewaluacja</a:t>
          </a:r>
          <a:endParaRPr lang="pl-PL" sz="1300" kern="1200" dirty="0"/>
        </a:p>
      </dsp:txBody>
      <dsp:txXfrm rot="-5400000">
        <a:off x="2779954" y="1635955"/>
        <a:ext cx="974902" cy="1120577"/>
      </dsp:txXfrm>
    </dsp:sp>
    <dsp:sp modelId="{0B49D924-9656-411D-8737-E5104CC9539A}">
      <dsp:nvSpPr>
        <dsp:cNvPr id="0" name=""/>
        <dsp:cNvSpPr/>
      </dsp:nvSpPr>
      <dsp:spPr>
        <a:xfrm>
          <a:off x="4959806" y="3087072"/>
          <a:ext cx="1758193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strona www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oznakowanie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materiały informacyjne</a:t>
          </a:r>
        </a:p>
      </dsp:txBody>
      <dsp:txXfrm>
        <a:off x="4959806" y="3087072"/>
        <a:ext cx="1758193" cy="976774"/>
      </dsp:txXfrm>
    </dsp:sp>
    <dsp:sp modelId="{1E8542F7-4019-4654-BB2A-8DCAA2B0BA81}">
      <dsp:nvSpPr>
        <dsp:cNvPr id="0" name=""/>
        <dsp:cNvSpPr/>
      </dsp:nvSpPr>
      <dsp:spPr>
        <a:xfrm rot="5400000">
          <a:off x="3983056" y="148808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koszty</a:t>
          </a:r>
          <a:r>
            <a:rPr lang="pl-PL" sz="2400" kern="1200" dirty="0" smtClean="0"/>
            <a:t> </a:t>
          </a:r>
          <a:r>
            <a:rPr lang="pl-PL" sz="1600" kern="1200" dirty="0" smtClean="0"/>
            <a:t>zarządu</a:t>
          </a:r>
          <a:endParaRPr lang="pl-PL" sz="1600" kern="1200" dirty="0"/>
        </a:p>
      </dsp:txBody>
      <dsp:txXfrm rot="-5400000">
        <a:off x="4309583" y="1635955"/>
        <a:ext cx="974902" cy="1120577"/>
      </dsp:txXfrm>
    </dsp:sp>
    <dsp:sp modelId="{64506A00-2659-43F1-B817-6057F26410C8}">
      <dsp:nvSpPr>
        <dsp:cNvPr id="0" name=""/>
        <dsp:cNvSpPr/>
      </dsp:nvSpPr>
      <dsp:spPr>
        <a:xfrm rot="5400000">
          <a:off x="3318884" y="286989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promocja</a:t>
          </a:r>
          <a:endParaRPr lang="pl-PL" sz="1700" kern="1200" dirty="0"/>
        </a:p>
      </dsp:txBody>
      <dsp:txXfrm rot="-5400000">
        <a:off x="3645411" y="3017765"/>
        <a:ext cx="974902" cy="1120577"/>
      </dsp:txXfrm>
    </dsp:sp>
    <dsp:sp modelId="{540BE819-B8F7-4B7E-89BA-A895751553F8}">
      <dsp:nvSpPr>
        <dsp:cNvPr id="0" name=""/>
        <dsp:cNvSpPr/>
      </dsp:nvSpPr>
      <dsp:spPr>
        <a:xfrm>
          <a:off x="4786290" y="3089667"/>
          <a:ext cx="1816800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0089C-D026-4954-A153-473DFF2BAF1D}">
      <dsp:nvSpPr>
        <dsp:cNvPr id="0" name=""/>
        <dsp:cNvSpPr/>
      </dsp:nvSpPr>
      <dsp:spPr>
        <a:xfrm rot="5400000">
          <a:off x="1691543" y="286989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rekrutacja</a:t>
          </a:r>
          <a:endParaRPr lang="pl-PL" sz="1800" kern="1200" dirty="0"/>
        </a:p>
      </dsp:txBody>
      <dsp:txXfrm rot="-5400000">
        <a:off x="2018070" y="3017765"/>
        <a:ext cx="974902" cy="1120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7DB2A-CCCA-4ABA-BCB9-ECC85B91BB01}">
      <dsp:nvSpPr>
        <dsp:cNvPr id="0" name=""/>
        <dsp:cNvSpPr/>
      </dsp:nvSpPr>
      <dsp:spPr>
        <a:xfrm>
          <a:off x="1096059" y="590"/>
          <a:ext cx="1132724" cy="113272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Kb</a:t>
          </a:r>
          <a:endParaRPr lang="pl-PL" sz="1700" kern="1200" dirty="0" smtClean="0"/>
        </a:p>
      </dsp:txBody>
      <dsp:txXfrm>
        <a:off x="1261943" y="166474"/>
        <a:ext cx="800956" cy="800956"/>
      </dsp:txXfrm>
    </dsp:sp>
    <dsp:sp modelId="{50C438F9-DC98-4CA2-97FE-8FE35C258908}">
      <dsp:nvSpPr>
        <dsp:cNvPr id="0" name=""/>
        <dsp:cNvSpPr/>
      </dsp:nvSpPr>
      <dsp:spPr>
        <a:xfrm>
          <a:off x="2320761" y="238462"/>
          <a:ext cx="656980" cy="656980"/>
        </a:xfrm>
        <a:prstGeom prst="mathPlus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2407844" y="489691"/>
        <a:ext cx="482814" cy="154522"/>
      </dsp:txXfrm>
    </dsp:sp>
    <dsp:sp modelId="{CB0E0411-7822-4B11-AA6A-0CC3088751C2}">
      <dsp:nvSpPr>
        <dsp:cNvPr id="0" name=""/>
        <dsp:cNvSpPr/>
      </dsp:nvSpPr>
      <dsp:spPr>
        <a:xfrm>
          <a:off x="3069719" y="590"/>
          <a:ext cx="1132724" cy="113272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Kp</a:t>
          </a:r>
          <a:endParaRPr lang="pl-PL" sz="1700" kern="1200" dirty="0"/>
        </a:p>
      </dsp:txBody>
      <dsp:txXfrm>
        <a:off x="3235603" y="166474"/>
        <a:ext cx="800956" cy="800956"/>
      </dsp:txXfrm>
    </dsp:sp>
    <dsp:sp modelId="{025434C5-FF9F-493C-8AB8-F8CA1BD7EB07}">
      <dsp:nvSpPr>
        <dsp:cNvPr id="0" name=""/>
        <dsp:cNvSpPr/>
      </dsp:nvSpPr>
      <dsp:spPr>
        <a:xfrm>
          <a:off x="4294421" y="238462"/>
          <a:ext cx="656980" cy="656980"/>
        </a:xfrm>
        <a:prstGeom prst="mathEqual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4381504" y="373800"/>
        <a:ext cx="482814" cy="386304"/>
      </dsp:txXfrm>
    </dsp:sp>
    <dsp:sp modelId="{904A555A-93EE-40B6-8629-EB1ADCF81449}">
      <dsp:nvSpPr>
        <dsp:cNvPr id="0" name=""/>
        <dsp:cNvSpPr/>
      </dsp:nvSpPr>
      <dsp:spPr>
        <a:xfrm>
          <a:off x="5043378" y="590"/>
          <a:ext cx="1132724" cy="113272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Wartość projektu</a:t>
          </a:r>
          <a:endParaRPr lang="pl-PL" sz="1700" kern="1200" dirty="0"/>
        </a:p>
      </dsp:txBody>
      <dsp:txXfrm>
        <a:off x="5209262" y="166474"/>
        <a:ext cx="800956" cy="8009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wynagrodzenie netto</a:t>
          </a:r>
          <a:endParaRPr lang="pl-PL" sz="2500" b="1" kern="1200" dirty="0"/>
        </a:p>
      </dsp:txBody>
      <dsp:txXfrm rot="5400000">
        <a:off x="0" y="0"/>
        <a:ext cx="3048000" cy="1524000"/>
      </dsp:txXfrm>
    </dsp:sp>
    <dsp:sp modelId="{B6B7A89E-72C0-4097-8D8A-D79BC8E89A37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podatek</a:t>
          </a:r>
        </a:p>
      </dsp:txBody>
      <dsp:txXfrm>
        <a:off x="3048000" y="0"/>
        <a:ext cx="3048000" cy="1524000"/>
      </dsp:txXfrm>
    </dsp:sp>
    <dsp:sp modelId="{7B3478A5-695B-43AB-9FEC-463E89BFF666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ZUS</a:t>
          </a:r>
          <a:r>
            <a:rPr lang="pl-PL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(składki na ubezpieczenie społeczne i zdrowotne)</a:t>
          </a:r>
          <a:endParaRPr lang="pl-PL" sz="1200" kern="1200" dirty="0"/>
        </a:p>
      </dsp:txBody>
      <dsp:txXfrm rot="10800000">
        <a:off x="0" y="2539999"/>
        <a:ext cx="3048000" cy="1524000"/>
      </dsp:txXfrm>
    </dsp:sp>
    <dsp:sp modelId="{9093E86A-2EC8-42CA-A334-E783B800A8A6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inne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/>
            <a:t>(FP, Fundusz Gwarantowanych Świadczeń Pracowniczych, „13”, delegacje, dodatek (max. 40 %), nagrody, premie)</a:t>
          </a:r>
          <a:endParaRPr lang="pl-PL" sz="1200" b="0" kern="1200" dirty="0"/>
        </a:p>
      </dsp:txBody>
      <dsp:txXfrm rot="-5400000">
        <a:off x="3048000" y="2539999"/>
        <a:ext cx="3048000" cy="1524000"/>
      </dsp:txXfrm>
    </dsp:sp>
    <dsp:sp modelId="{94A988E0-3938-4938-B7AF-3813A4DF7B1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Koszty personelu</a:t>
          </a:r>
          <a:endParaRPr lang="pl-PL" sz="2500" b="1" kern="1200" dirty="0"/>
        </a:p>
      </dsp:txBody>
      <dsp:txXfrm>
        <a:off x="2183197" y="1573596"/>
        <a:ext cx="1729606" cy="9168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2B265-517D-4443-8E49-F2A8441A773C}">
      <dsp:nvSpPr>
        <dsp:cNvPr id="0" name=""/>
        <dsp:cNvSpPr/>
      </dsp:nvSpPr>
      <dsp:spPr>
        <a:xfrm>
          <a:off x="0" y="15776"/>
          <a:ext cx="6096000" cy="1219200"/>
        </a:xfrm>
        <a:prstGeom prst="rect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chemeClr val="tx1"/>
              </a:solidFill>
            </a:rPr>
            <a:t>Uproszczone metody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chemeClr val="tx1"/>
              </a:solidFill>
            </a:rPr>
            <a:t>rozliczania wydatków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0" y="15776"/>
        <a:ext cx="6096000" cy="1219200"/>
      </dsp:txXfrm>
    </dsp:sp>
    <dsp:sp modelId="{82EAC89C-6E12-44E4-8F47-98560187235E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Stawki ryczałtowe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(koszty pośrednie)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2976" y="1219200"/>
        <a:ext cx="2030015" cy="2560320"/>
      </dsp:txXfrm>
    </dsp:sp>
    <dsp:sp modelId="{1FDB72C0-56C3-4D8B-BC47-2DF8D8B2B581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Kwoty ryczałtowe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2032992" y="1219200"/>
        <a:ext cx="2030015" cy="2560320"/>
      </dsp:txXfrm>
    </dsp:sp>
    <dsp:sp modelId="{B81B8192-3BB5-47C3-AD50-020FDB1A3C93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Stawki jednostkowe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4063007" y="1219200"/>
        <a:ext cx="2030015" cy="2560320"/>
      </dsp:txXfrm>
    </dsp:sp>
    <dsp:sp modelId="{DD8DFAB5-DC58-41AB-B8D8-22997CD1552C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06059-F89E-457A-872B-B11C30D73F84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zakup środka trwałego + amortyzacja</a:t>
          </a:r>
        </a:p>
      </dsp:txBody>
      <dsp:txXfrm rot="-5400000">
        <a:off x="2932264" y="234830"/>
        <a:ext cx="902150" cy="1036955"/>
      </dsp:txXfrm>
    </dsp:sp>
    <dsp:sp modelId="{D8998BDE-43FD-4AC5-8C66-E608E2661B52}">
      <dsp:nvSpPr>
        <dsp:cNvPr id="0" name=""/>
        <dsp:cNvSpPr/>
      </dsp:nvSpPr>
      <dsp:spPr>
        <a:xfrm>
          <a:off x="72595" y="360036"/>
          <a:ext cx="1200258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sz="800" kern="1200" dirty="0"/>
        </a:p>
      </dsp:txBody>
      <dsp:txXfrm>
        <a:off x="72595" y="360036"/>
        <a:ext cx="1200258" cy="903882"/>
      </dsp:txXfrm>
    </dsp:sp>
    <dsp:sp modelId="{2EE2DAAD-7BA9-43F1-BE12-7DD499C21047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VAT</a:t>
          </a:r>
          <a:endParaRPr lang="pl-PL" sz="3600" kern="1200" dirty="0"/>
        </a:p>
      </dsp:txBody>
      <dsp:txXfrm rot="-5400000">
        <a:off x="1516784" y="234830"/>
        <a:ext cx="902150" cy="1036955"/>
      </dsp:txXfrm>
    </dsp:sp>
    <dsp:sp modelId="{9691A736-3465-4701-8C05-1B8979329D23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 dirty="0"/>
        </a:p>
      </dsp:txBody>
      <dsp:txXfrm rot="-5400000">
        <a:off x="2221812" y="1513522"/>
        <a:ext cx="902150" cy="1036955"/>
      </dsp:txXfrm>
    </dsp:sp>
    <dsp:sp modelId="{AC040962-92FF-4F56-8C66-170B205DDF2B}">
      <dsp:nvSpPr>
        <dsp:cNvPr id="0" name=""/>
        <dsp:cNvSpPr/>
      </dsp:nvSpPr>
      <dsp:spPr>
        <a:xfrm>
          <a:off x="4757053" y="1613755"/>
          <a:ext cx="1338946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latin typeface="Lato" panose="020F0502020204030203" pitchFamily="34" charset="-18"/>
            </a:rPr>
            <a:t>współfinansowanego ze środków UE lub/oraz dotacji z krajowych środków publicznych w ciągu 7 poprzednich lat (10 lat dla nieruchomości)</a:t>
          </a:r>
          <a:endParaRPr lang="pl-PL" sz="800" kern="1200" dirty="0"/>
        </a:p>
      </dsp:txBody>
      <dsp:txXfrm>
        <a:off x="4757053" y="1613755"/>
        <a:ext cx="1338946" cy="903882"/>
      </dsp:txXfrm>
    </dsp:sp>
    <dsp:sp modelId="{7C3BAB33-FB7C-431E-9230-319BA8F193ED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zakup używanego środka trwałego </a:t>
          </a:r>
          <a:endParaRPr lang="pl-PL" sz="1500" kern="1200" dirty="0"/>
        </a:p>
      </dsp:txBody>
      <dsp:txXfrm rot="-5400000">
        <a:off x="3637293" y="1513522"/>
        <a:ext cx="902150" cy="1036955"/>
      </dsp:txXfrm>
    </dsp:sp>
    <dsp:sp modelId="{BE52CACE-BBBD-42C3-BB7B-4D6ABA8F44A6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wkład własny niepieniężny</a:t>
          </a:r>
          <a:endParaRPr lang="pl-PL" sz="1200" kern="1200" dirty="0"/>
        </a:p>
      </dsp:txBody>
      <dsp:txXfrm rot="-5400000">
        <a:off x="2932264" y="2792215"/>
        <a:ext cx="902150" cy="1036955"/>
      </dsp:txXfrm>
    </dsp:sp>
    <dsp:sp modelId="{595073E7-5382-4287-B4E9-3471E21F253A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latin typeface="Lato" panose="020F0502020204030203" pitchFamily="34" charset="-18"/>
            </a:rPr>
            <a:t>współfinansowany ze środków UE lub/oraz dotacji z krajowych środków publicznych w ciągu 7 poprzednich lat (10 lat dla nieruchomości)</a:t>
          </a:r>
          <a:endParaRPr lang="pl-PL" sz="800" kern="1200" dirty="0"/>
        </a:p>
      </dsp:txBody>
      <dsp:txXfrm>
        <a:off x="4078426" y="2858751"/>
        <a:ext cx="1681222" cy="903882"/>
      </dsp:txXfrm>
    </dsp:sp>
    <dsp:sp modelId="{1DD7327A-EF9C-4DED-A81A-3B55581EF52D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rozliczenie wydatku w kosztach bezpośrednich i pośrednich</a:t>
          </a:r>
          <a:endParaRPr lang="pl-PL" sz="1200" kern="1200" dirty="0"/>
        </a:p>
      </dsp:txBody>
      <dsp:txXfrm rot="-5400000">
        <a:off x="1516784" y="2792215"/>
        <a:ext cx="902150" cy="1036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54E540-1B89-4DCD-AD05-928A0329AAAE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4A1FE2-0C51-4D0A-9A90-295333DB02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04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7F07-F2B1-465B-B5D6-289C20564C98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32B9-E6B3-49BD-ADFA-1106D28F866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17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CD91-C5BB-44A5-B7ED-BDB91880D112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077-57F4-4E8D-9DF1-0DD029D60FC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23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C9D2-CD7D-40E8-B462-21596E3A4188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9B25-41B3-4E95-B3F2-AC21B16758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6323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B149-3604-4DD4-ACA7-193F49A49294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FF89-390E-42F3-A196-A14B4147BA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671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E4E3-FB82-4FD0-952D-88D371DEBFDB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192D-CE06-4D7E-9882-C0E855C257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76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632-0481-4BA3-8BE5-343917FA1564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83C-89B8-4885-A11E-C30CA632E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7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F1B1-D8E1-47CC-BE78-94962DFFABD5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E2AB-2855-490B-BF49-6B9C27C667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9E6-4CD4-4396-81EF-9F316D310DC0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959B0-C5F9-4387-9C46-3D24CD7BC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16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C9BDC-D8B8-4297-B680-42F82BBA6BAD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2EA5-F53F-42DC-BF9F-79549CD7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1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29D3-B20A-4604-986D-F235568307B6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6A3B-44D4-43A5-A0DB-C113FEC65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23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1D76-59A9-4D0D-A918-A524FC3842A4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BAA2-7974-45DD-A9C7-1A2476862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8634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2FF6-EF37-4D0B-8334-B2B890507872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5BCC-026D-495B-8F65-F92688397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9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32F2-E493-4B38-9F8D-EDA2835CD80A}" type="datetimeFigureOut">
              <a:rPr lang="pl-PL"/>
              <a:pPr>
                <a:defRPr/>
              </a:pPr>
              <a:t>2017-01-03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82E375-0632-48B4-A941-136DF69F3B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rpo.slaskie.p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Excel_97_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843213" y="1298575"/>
            <a:ext cx="5824537" cy="127793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>
              <a:latin typeface="Novecento wide Normal" panose="00000505000000000000" pitchFamily="50" charset="-1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500" b="1">
                <a:latin typeface="Novecento wide Normal" panose="00000505000000000000" pitchFamily="50" charset="-18"/>
              </a:rPr>
              <a:t>Kwalifikowalność wydatków w ramach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500" b="1">
                <a:latin typeface="Novecento wide Normal" panose="00000505000000000000" pitchFamily="50" charset="-18"/>
              </a:rPr>
              <a:t>Europejskiego Funduszu Społecznego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500" b="1">
                <a:latin typeface="Novecento wide Normal" panose="00000505000000000000" pitchFamily="50" charset="-18"/>
              </a:rPr>
              <a:t>w latach 2014-2020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>
              <a:latin typeface="Novecento wide Normal" panose="00000505000000000000" pitchFamily="50" charset="-18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724525" y="2924175"/>
            <a:ext cx="2943225" cy="769938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Urząd Marszałkowski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Wydział Europejskiego       </a:t>
            </a:r>
            <a:br>
              <a:rPr lang="pl-PL" altLang="pl-PL" sz="1100">
                <a:latin typeface="Lato" panose="020F0502020204030203" pitchFamily="34" charset="-18"/>
              </a:rPr>
            </a:br>
            <a:r>
              <a:rPr lang="pl-PL" altLang="pl-PL" sz="1100">
                <a:latin typeface="Lato" panose="020F0502020204030203" pitchFamily="34" charset="-18"/>
              </a:rPr>
              <a:t>Funduszu Społecznego</a:t>
            </a:r>
          </a:p>
        </p:txBody>
      </p:sp>
      <p:pic>
        <p:nvPicPr>
          <p:cNvPr id="3078" name="Obraz 10" descr="EF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589588"/>
            <a:ext cx="4092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Pozostałe wydatki kwalifikowalne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55650" y="2636838"/>
            <a:ext cx="7634288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b="1" dirty="0">
                <a:latin typeface="Lato" panose="020F0502020204030203" pitchFamily="34" charset="-18"/>
              </a:rPr>
              <a:t>Wydatkiem kwalifikowalnym </a:t>
            </a:r>
            <a:r>
              <a:rPr lang="pl-PL" sz="1600" dirty="0">
                <a:latin typeface="Lato" panose="020F0502020204030203" pitchFamily="34" charset="-18"/>
              </a:rPr>
              <a:t>mogą być również:</a:t>
            </a: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koszty </a:t>
            </a:r>
            <a:r>
              <a:rPr lang="pl-PL" sz="1600" b="1" dirty="0">
                <a:latin typeface="Lato" panose="020F0502020204030203" pitchFamily="34" charset="-18"/>
              </a:rPr>
              <a:t>amortyzacji</a:t>
            </a:r>
            <a:r>
              <a:rPr lang="pl-PL" sz="1600" dirty="0">
                <a:latin typeface="Lato" panose="020F0502020204030203" pitchFamily="34" charset="-18"/>
              </a:rPr>
              <a:t> środków trwałych oraz wartości niematerialnych </a:t>
            </a:r>
            <a:br>
              <a:rPr lang="pl-PL" sz="1600" dirty="0">
                <a:latin typeface="Lato" panose="020F0502020204030203" pitchFamily="34" charset="-18"/>
              </a:rPr>
            </a:br>
            <a:r>
              <a:rPr lang="pl-PL" sz="1600" dirty="0">
                <a:latin typeface="Lato" panose="020F0502020204030203" pitchFamily="34" charset="-18"/>
              </a:rPr>
              <a:t>i prawnych,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wydatki poniesione w związku z zastosowaniem </a:t>
            </a:r>
            <a:r>
              <a:rPr lang="pl-PL" sz="1600" b="1" dirty="0">
                <a:latin typeface="Lato" panose="020F0502020204030203" pitchFamily="34" charset="-18"/>
              </a:rPr>
              <a:t>leasingu</a:t>
            </a:r>
            <a:r>
              <a:rPr lang="pl-PL" sz="1600" dirty="0">
                <a:latin typeface="Lato" panose="020F0502020204030203" pitchFamily="34" charset="-18"/>
              </a:rPr>
              <a:t> finansowego, operacyjnego, zwrotnego,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b="1" dirty="0">
                <a:latin typeface="Lato" panose="020F0502020204030203" pitchFamily="34" charset="-18"/>
              </a:rPr>
              <a:t>podatki i inne opłaty</a:t>
            </a:r>
            <a:r>
              <a:rPr lang="pl-PL" sz="1600" dirty="0">
                <a:latin typeface="Lato" panose="020F0502020204030203" pitchFamily="34" charset="-18"/>
              </a:rPr>
              <a:t> (np. podatek VAT), jeżeli Beneficjent nie ma prawnej możliwości ich odzyskania.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75406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solidFill>
                <a:srgbClr val="636466"/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solidFill>
                  <a:srgbClr val="636466"/>
                </a:solidFill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POŚREDNIE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solidFill>
                <a:srgbClr val="636466"/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043607" y="1772816"/>
          <a:ext cx="7345535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POŚREDNIE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12291" name="Prostokąt 1"/>
          <p:cNvSpPr>
            <a:spLocks noChangeArrowheads="1"/>
          </p:cNvSpPr>
          <p:nvPr/>
        </p:nvSpPr>
        <p:spPr bwMode="auto">
          <a:xfrm>
            <a:off x="684213" y="2492375"/>
            <a:ext cx="763428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latin typeface="Lato" panose="020F0502020204030203" pitchFamily="34" charset="-18"/>
              </a:rPr>
              <a:t>Koszty pośrednie nie są związane z głównym przedmiotem projektu.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200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latin typeface="Lato" panose="020F0502020204030203" pitchFamily="34" charset="-18"/>
              </a:rPr>
              <a:t>Dotyczą wymienionych czynności </a:t>
            </a:r>
            <a:r>
              <a:rPr lang="pl-PL" altLang="pl-PL" sz="2000" b="1">
                <a:latin typeface="Lato" panose="020F0502020204030203" pitchFamily="34" charset="-18"/>
              </a:rPr>
              <a:t>bez względu na fakt, kto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Lato" panose="020F0502020204030203" pitchFamily="34" charset="-18"/>
              </a:rPr>
              <a:t>i w jakiej formie je wykonuje.</a:t>
            </a:r>
            <a:r>
              <a:rPr lang="pl-PL" altLang="pl-PL" sz="2000">
                <a:latin typeface="Lato" panose="020F0502020204030203" pitchFamily="34" charset="-18"/>
              </a:rPr>
              <a:t>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200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latin typeface="Lato" panose="020F0502020204030203" pitchFamily="34" charset="-18"/>
              </a:rPr>
              <a:t>Wszelkie koszty związane z obsługą administracyjną projektu powinny być obligatoryjnie rozliczane w kosztach pośrednich.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POŚREDNIE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13315" name="Prostokąt 1"/>
          <p:cNvSpPr>
            <a:spLocks noChangeArrowheads="1"/>
          </p:cNvSpPr>
          <p:nvPr/>
        </p:nvSpPr>
        <p:spPr bwMode="auto">
          <a:xfrm>
            <a:off x="719138" y="1773238"/>
            <a:ext cx="7634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400">
                <a:latin typeface="Lato" panose="020F0502020204030203" pitchFamily="34" charset="-18"/>
              </a:rPr>
              <a:t>Koszty pośrednie są rozliczane tylko na postawie </a:t>
            </a:r>
            <a:r>
              <a:rPr lang="pl-PL" altLang="pl-PL" sz="1400" b="1">
                <a:latin typeface="Lato" panose="020F0502020204030203" pitchFamily="34" charset="-18"/>
              </a:rPr>
              <a:t>stawki ryczałtowej</a:t>
            </a:r>
            <a:r>
              <a:rPr lang="pl-PL" altLang="pl-PL" sz="1400">
                <a:latin typeface="Lato" panose="020F0502020204030203" pitchFamily="34" charset="-18"/>
              </a:rPr>
              <a:t>, której limit procentowy ustalany jest na podstawie wartości kosztów bezpośrednich projektu.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452563" y="2290763"/>
          <a:ext cx="6096000" cy="2295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Wartość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kosztów bezpośrednich projektu (w PLN)</a:t>
                      </a: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do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25 %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do 1 740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1 740 tys. do 4 550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15%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4 550 tys. PLN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6" name="pole tekstowe 3"/>
          <p:cNvSpPr txBox="1">
            <a:spLocks noChangeArrowheads="1"/>
          </p:cNvSpPr>
          <p:nvPr/>
        </p:nvSpPr>
        <p:spPr bwMode="auto">
          <a:xfrm>
            <a:off x="827088" y="4581525"/>
            <a:ext cx="7518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200">
                <a:latin typeface="Lato" panose="020F0502020204030203" pitchFamily="34" charset="-18"/>
              </a:rPr>
              <a:t>Wskazany procent możliwych do rozliczenia kosztów pośrednich odpowiada kosztom bezpośrednim</a:t>
            </a:r>
            <a:r>
              <a:rPr lang="pl-PL" altLang="pl-PL" sz="1600">
                <a:latin typeface="Lato" panose="020F0502020204030203" pitchFamily="34" charset="-18"/>
              </a:rPr>
              <a:t>.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827584" y="5085184"/>
          <a:ext cx="7272163" cy="1133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ZWIĄZANE Z ANGAŻOWANIEM PERSONELU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4533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ZWIĄZANE Z ANGAŻOWANIEM PERSONELU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14339" name="Prostokąt 1"/>
          <p:cNvSpPr>
            <a:spLocks noChangeArrowheads="1"/>
          </p:cNvSpPr>
          <p:nvPr/>
        </p:nvSpPr>
        <p:spPr bwMode="auto">
          <a:xfrm>
            <a:off x="711200" y="2205038"/>
            <a:ext cx="76073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600" b="1" dirty="0" smtClean="0">
                <a:latin typeface="Lato" pitchFamily="34" charset="0"/>
              </a:rPr>
              <a:t>Dodatkowe wynagrodzenie roczne </a:t>
            </a:r>
            <a:r>
              <a:rPr lang="pl-PL" altLang="pl-PL" sz="1600" dirty="0" smtClean="0">
                <a:latin typeface="Lato" pitchFamily="34" charset="0"/>
              </a:rPr>
              <a:t>jest kwalifikowalne, jeżeli: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200" dirty="0" smtClean="0">
                <a:latin typeface="Lato" pitchFamily="34" charset="0"/>
              </a:rPr>
              <a:t>wynika z prawa pracy,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200" dirty="0" smtClean="0">
                <a:latin typeface="Lato" pitchFamily="34" charset="0"/>
              </a:rPr>
              <a:t>odpowiada wymiarowi zaangażowania w projekcie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pl-PL" altLang="pl-PL" sz="1600" b="1" dirty="0" smtClean="0"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600" b="1" dirty="0" smtClean="0">
                <a:latin typeface="Lato" pitchFamily="34" charset="0"/>
              </a:rPr>
              <a:t>Wyposażenie stanowiska pracy </a:t>
            </a:r>
            <a:r>
              <a:rPr lang="pl-PL" altLang="pl-PL" sz="1600" dirty="0" smtClean="0">
                <a:latin typeface="Lato" pitchFamily="34" charset="0"/>
              </a:rPr>
              <a:t>jest kwalifikowalne, jeżeli wymiar czasu pracy wynosi co najmniej ½ etatu. 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600" dirty="0" smtClean="0">
                <a:latin typeface="Lato" pitchFamily="34" charset="0"/>
              </a:rPr>
              <a:t>Czas pracy zaangażowanej osoby nie może przekroczyć łącznie </a:t>
            </a:r>
            <a:r>
              <a:rPr lang="pl-PL" altLang="pl-PL" sz="1600" b="1" dirty="0" smtClean="0">
                <a:latin typeface="Lato" pitchFamily="34" charset="0"/>
              </a:rPr>
              <a:t>276 godzin miesięcznie</a:t>
            </a:r>
            <a:r>
              <a:rPr lang="pl-PL" altLang="pl-PL" sz="1600" dirty="0" smtClean="0">
                <a:latin typeface="Lato" pitchFamily="34" charset="0"/>
              </a:rPr>
              <a:t>.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600" dirty="0" smtClean="0">
                <a:latin typeface="Lato" pitchFamily="34" charset="0"/>
              </a:rPr>
              <a:t>We wniosku o dofinansowanie należy wskazać </a:t>
            </a:r>
            <a:r>
              <a:rPr lang="pl-PL" altLang="pl-PL" sz="1600" b="1" dirty="0" smtClean="0">
                <a:latin typeface="Lato" pitchFamily="34" charset="0"/>
              </a:rPr>
              <a:t>szacunkowy czas pracy </a:t>
            </a:r>
            <a:r>
              <a:rPr lang="pl-PL" altLang="pl-PL" sz="1600" dirty="0" smtClean="0">
                <a:latin typeface="Lato" pitchFamily="34" charset="0"/>
              </a:rPr>
              <a:t>(etat/liczba godzin) oraz </a:t>
            </a:r>
            <a:r>
              <a:rPr lang="pl-PL" altLang="pl-PL" sz="1600" b="1" dirty="0" smtClean="0">
                <a:latin typeface="Lato" pitchFamily="34" charset="0"/>
              </a:rPr>
              <a:t>formę zaangażowania </a:t>
            </a:r>
            <a:r>
              <a:rPr lang="pl-PL" altLang="pl-PL" sz="1600" dirty="0" smtClean="0">
                <a:latin typeface="Lato" pitchFamily="34" charset="0"/>
              </a:rPr>
              <a:t>(stosunek pracy/stosunek cywilnoprawny etc.).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 smtClean="0">
              <a:latin typeface="Lat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KOSZTY ZWIĄZANE Z ANGAŻOWANIEM PERSONELU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16387" name="Prostokąt 1"/>
          <p:cNvSpPr>
            <a:spLocks noChangeArrowheads="1"/>
          </p:cNvSpPr>
          <p:nvPr/>
        </p:nvSpPr>
        <p:spPr bwMode="auto">
          <a:xfrm>
            <a:off x="711200" y="2205038"/>
            <a:ext cx="76073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b="1">
                <a:latin typeface="Lato" panose="020F0502020204030203" pitchFamily="34" charset="-18"/>
              </a:rPr>
              <a:t>UWAGA!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2000" b="1">
                <a:latin typeface="Lato" panose="020F0502020204030203" pitchFamily="34" charset="-18"/>
              </a:rPr>
              <a:t>W przypadku projektów partnerskich nie jest dopuszczalne angażowanie jako personelu projektu pracowników partnerów przez beneficjenta i odwrotnie!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>
              <a:latin typeface="Lato" panose="020F0502020204030203" pitchFamily="34" charset="-18"/>
            </a:endParaRPr>
          </a:p>
        </p:txBody>
      </p:sp>
      <p:pic>
        <p:nvPicPr>
          <p:cNvPr id="16388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013325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WYDATKI NIEKWALIFIKOWALNE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11200" y="1916113"/>
            <a:ext cx="76073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r>
              <a:rPr lang="pl-PL" sz="1600" b="1" dirty="0">
                <a:latin typeface="Lato" panose="020F0502020204030203" pitchFamily="34" charset="-18"/>
              </a:rPr>
              <a:t>W ramach wynagrodzenia personelu niekwalifikowalne są: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wpłaty dokonywane przez pracodawców  na </a:t>
            </a:r>
            <a:r>
              <a:rPr lang="pl-PL" sz="1600" b="1" dirty="0">
                <a:latin typeface="Lato" panose="020F0502020204030203" pitchFamily="34" charset="-18"/>
              </a:rPr>
              <a:t>PFRON</a:t>
            </a:r>
            <a:r>
              <a:rPr lang="pl-PL" sz="1600" dirty="0">
                <a:latin typeface="Lato" panose="020F0502020204030203" pitchFamily="34" charset="-18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świadczenia realizowane ze środków </a:t>
            </a:r>
            <a:r>
              <a:rPr lang="pl-PL" sz="1600" b="1" dirty="0">
                <a:latin typeface="Lato" panose="020F0502020204030203" pitchFamily="34" charset="-18"/>
              </a:rPr>
              <a:t>ZFŚS</a:t>
            </a:r>
            <a:r>
              <a:rPr lang="pl-PL" sz="1600" dirty="0">
                <a:latin typeface="Lato" panose="020F0502020204030203" pitchFamily="34" charset="-18"/>
              </a:rPr>
              <a:t> dla personelu projektu;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koszty </a:t>
            </a:r>
            <a:r>
              <a:rPr lang="pl-PL" sz="1600" b="1" dirty="0">
                <a:latin typeface="Lato" panose="020F0502020204030203" pitchFamily="34" charset="-18"/>
              </a:rPr>
              <a:t>ubezpieczenia cywilnego funkcjonariuszy publicznych </a:t>
            </a:r>
            <a:r>
              <a:rPr lang="pl-PL" sz="1600" dirty="0">
                <a:latin typeface="Lato" panose="020F0502020204030203" pitchFamily="34" charset="-18"/>
              </a:rPr>
              <a:t>za szkodę wyrządzoną przy wykonywaniu władzy publicznej;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b="1" dirty="0">
                <a:latin typeface="Lato" panose="020F0502020204030203" pitchFamily="34" charset="-18"/>
              </a:rPr>
              <a:t>nagrody jubileuszowe </a:t>
            </a:r>
            <a:r>
              <a:rPr lang="pl-PL" sz="1600" dirty="0">
                <a:latin typeface="Lato" panose="020F0502020204030203" pitchFamily="34" charset="-18"/>
              </a:rPr>
              <a:t>i </a:t>
            </a:r>
            <a:r>
              <a:rPr lang="pl-PL" sz="1600" b="1" dirty="0">
                <a:latin typeface="Lato" panose="020F0502020204030203" pitchFamily="34" charset="-18"/>
              </a:rPr>
              <a:t>odprawy</a:t>
            </a:r>
            <a:r>
              <a:rPr lang="pl-PL" sz="1600" dirty="0">
                <a:latin typeface="Lato" panose="020F0502020204030203" pitchFamily="34" charset="-18"/>
              </a:rPr>
              <a:t> pracownicze dla personelu projektu;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koszty </a:t>
            </a:r>
            <a:r>
              <a:rPr lang="pl-PL" sz="1600" b="1" dirty="0">
                <a:latin typeface="Lato" panose="020F0502020204030203" pitchFamily="34" charset="-18"/>
              </a:rPr>
              <a:t>składek i opłat fakultatywnych</a:t>
            </a:r>
            <a:r>
              <a:rPr lang="pl-PL" sz="1600" dirty="0">
                <a:latin typeface="Lato" panose="020F0502020204030203" pitchFamily="34" charset="-18"/>
              </a:rPr>
              <a:t>, niewymaganych obowiązującymi przepisami prawa krajowego, chyba że zostały przewidziane w regulaminie pracy lub innych przepisach, zostały wprowadzone co najmniej 6 miesięcy przed złożeniem wniosku o dofinansowanie, potencjalnie obejmują wszystkich pracowników danej instytucji.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1741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013325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10160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UPROSZCZONE METODY ROZLICZANIA WYDATKÓW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2800" b="1" baseline="30000">
              <a:latin typeface="Novecento wide Normal" panose="00000505000000000000" pitchFamily="50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47664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UPROSZCZONE METODY ROZLICZANIA WYDATKÓW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20483" name="Prostokąt 1"/>
          <p:cNvSpPr>
            <a:spLocks noChangeArrowheads="1"/>
          </p:cNvSpPr>
          <p:nvPr/>
        </p:nvSpPr>
        <p:spPr bwMode="auto">
          <a:xfrm>
            <a:off x="684213" y="2133600"/>
            <a:ext cx="7634287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Lato" panose="020F0502020204030203" pitchFamily="34" charset="-18"/>
              </a:rPr>
              <a:t>Stawki ryczałtowe </a:t>
            </a:r>
            <a:r>
              <a:rPr lang="pl-PL" altLang="pl-PL" sz="1600">
                <a:latin typeface="Lato" panose="020F0502020204030203" pitchFamily="34" charset="-18"/>
              </a:rPr>
              <a:t>– obligatoryjne rozliczanie kosztów pośrednich wg ryczałtu.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Lato" panose="020F0502020204030203" pitchFamily="34" charset="-18"/>
              </a:rPr>
              <a:t>Kwoty ryczałtowe: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200">
                <a:latin typeface="Lato" panose="020F0502020204030203" pitchFamily="34" charset="-18"/>
              </a:rPr>
              <a:t>- obowiązkowe rozliczenie kosztów bezpośrednich w projektach, w których wartość wkładu publicznego nie przekracza wyrażonej w PLN równowartości </a:t>
            </a:r>
            <a:r>
              <a:rPr lang="pl-PL" altLang="pl-PL" sz="1200" b="1">
                <a:latin typeface="Lato" panose="020F0502020204030203" pitchFamily="34" charset="-18"/>
              </a:rPr>
              <a:t>100 000,00 EUR </a:t>
            </a:r>
            <a:r>
              <a:rPr lang="pl-PL" altLang="pl-PL" sz="1200">
                <a:latin typeface="Lato" panose="020F0502020204030203" pitchFamily="34" charset="-18"/>
              </a:rPr>
              <a:t>(kurs Euro obowiązujący na dzień ogłoszenia konkursu/naboru)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>
                <a:latin typeface="Lato" panose="020F0502020204030203" pitchFamily="34" charset="-18"/>
              </a:rPr>
              <a:t>- są uzgodnione na etapie KOP i dotyczą wykonania określonego zadania 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>
                <a:latin typeface="Lato" panose="020F0502020204030203" pitchFamily="34" charset="-18"/>
              </a:rPr>
              <a:t>- jedno zadanie stanowi jedną kwotę ryczałtową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Lato" panose="020F0502020204030203" pitchFamily="34" charset="-18"/>
              </a:rPr>
              <a:t>Stawki jednostkowe </a:t>
            </a:r>
            <a:r>
              <a:rPr lang="pl-PL" altLang="pl-PL" sz="1600">
                <a:latin typeface="Lato" panose="020F0502020204030203" pitchFamily="34" charset="-18"/>
              </a:rPr>
              <a:t>– koszty kwalifikowalne wyliczone na podstawie stawki przemnożonej dla danej usługi przez liczbę usług.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>
              <a:latin typeface="Lato" panose="020F0502020204030203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4137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800" b="1" baseline="3000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pl-PL" sz="2800" b="1" baseline="30000">
                <a:latin typeface="Novecento wide Normal" panose="00000505000000000000" pitchFamily="50" charset="-18"/>
              </a:rPr>
              <a:t>WYDATKI KWALIFIKOWALNE</a:t>
            </a:r>
            <a:endParaRPr lang="pl-PL" altLang="pl-PL" sz="2800" b="1" baseline="3000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6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>
              <a:latin typeface="Novecento wide Normal" panose="00000505000000000000" pitchFamily="50" charset="-18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453356" y="1461969"/>
          <a:ext cx="6575028" cy="44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PODWÓJNE FINANSOWANIE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259047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WYDATKI NIEKWALIFIKOWALNE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09613" y="1960563"/>
            <a:ext cx="7634287" cy="2586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b="1" dirty="0">
                <a:latin typeface="Lato" panose="020F0502020204030203" pitchFamily="34" charset="-18"/>
              </a:rPr>
              <a:t>Następujące wydatki są niekwalifikowalne :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 pitchFamily="34" charset="-18"/>
              </a:rPr>
              <a:t>koszty </a:t>
            </a:r>
            <a:r>
              <a:rPr lang="pl-PL" sz="1400" b="1" dirty="0">
                <a:latin typeface="Lato" panose="020F0502020204030203" pitchFamily="34" charset="-18"/>
              </a:rPr>
              <a:t>pożyczek/kredytów</a:t>
            </a:r>
            <a:r>
              <a:rPr lang="pl-PL" sz="1400" dirty="0">
                <a:latin typeface="Lato" panose="020F0502020204030203" pitchFamily="34" charset="-18"/>
              </a:rPr>
              <a:t> zaciągniętych na prefinansowanie dotacji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 panose="020F0502020204030203" pitchFamily="34" charset="-18"/>
              </a:rPr>
              <a:t>prowizje</a:t>
            </a:r>
            <a:r>
              <a:rPr lang="pl-PL" sz="1400" dirty="0">
                <a:latin typeface="Lato" panose="020F0502020204030203" pitchFamily="34" charset="-18"/>
              </a:rPr>
              <a:t> w ramach operacji </a:t>
            </a:r>
            <a:r>
              <a:rPr lang="pl-PL" sz="1400" b="1" dirty="0">
                <a:latin typeface="Lato" panose="020F0502020204030203" pitchFamily="34" charset="-18"/>
              </a:rPr>
              <a:t>wymiany walut</a:t>
            </a:r>
            <a:endParaRPr lang="pl-PL" sz="1400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 panose="020F0502020204030203" pitchFamily="34" charset="-18"/>
              </a:rPr>
              <a:t>odsetki</a:t>
            </a:r>
            <a:r>
              <a:rPr lang="pl-PL" sz="1400" dirty="0">
                <a:latin typeface="Lato" panose="020F0502020204030203" pitchFamily="34" charset="-18"/>
              </a:rPr>
              <a:t> od zadłużenia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 panose="020F0502020204030203" pitchFamily="34" charset="-18"/>
              </a:rPr>
              <a:t>kary i grzywny</a:t>
            </a:r>
            <a:endParaRPr lang="pl-PL" sz="1400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 pitchFamily="34" charset="-18"/>
              </a:rPr>
              <a:t>zakup </a:t>
            </a:r>
            <a:r>
              <a:rPr lang="pl-PL" sz="1400" b="1" dirty="0">
                <a:latin typeface="Lato" panose="020F0502020204030203" pitchFamily="34" charset="-18"/>
              </a:rPr>
              <a:t>nieruchomości</a:t>
            </a:r>
            <a:r>
              <a:rPr lang="pl-PL" sz="1400" dirty="0">
                <a:latin typeface="Lato" panose="020F0502020204030203" pitchFamily="34" charset="-18"/>
              </a:rPr>
              <a:t> i </a:t>
            </a:r>
            <a:r>
              <a:rPr lang="pl-PL" sz="1400" b="1" dirty="0">
                <a:latin typeface="Lato" panose="020F0502020204030203" pitchFamily="34" charset="-18"/>
              </a:rPr>
              <a:t>infrastruktury</a:t>
            </a:r>
            <a:r>
              <a:rPr lang="pl-PL" sz="1400" dirty="0">
                <a:latin typeface="Lato" panose="020F0502020204030203" pitchFamily="34" charset="-18"/>
              </a:rPr>
              <a:t> oraz </a:t>
            </a:r>
            <a:r>
              <a:rPr lang="pl-PL" sz="1400" b="1" dirty="0">
                <a:latin typeface="Lato" panose="020F0502020204030203" pitchFamily="34" charset="-18"/>
              </a:rPr>
              <a:t>dostosowanie</a:t>
            </a:r>
            <a:r>
              <a:rPr lang="pl-PL" sz="1400" dirty="0">
                <a:latin typeface="Lato" panose="020F0502020204030203" pitchFamily="34" charset="-18"/>
              </a:rPr>
              <a:t> lub </a:t>
            </a:r>
            <a:r>
              <a:rPr lang="pl-PL" sz="1400" b="1" dirty="0">
                <a:latin typeface="Lato" panose="020F0502020204030203" pitchFamily="34" charset="-18"/>
              </a:rPr>
              <a:t>adaptacja</a:t>
            </a:r>
            <a:r>
              <a:rPr lang="pl-PL" sz="1400" dirty="0">
                <a:latin typeface="Lato" panose="020F0502020204030203" pitchFamily="34" charset="-18"/>
              </a:rPr>
              <a:t> budynków i pomieszczeń, za wyjątkiem wydatków ponoszonych jako cross-</a:t>
            </a:r>
            <a:r>
              <a:rPr lang="pl-PL" sz="1400" dirty="0" err="1">
                <a:latin typeface="Lato" panose="020F0502020204030203" pitchFamily="34" charset="-18"/>
              </a:rPr>
              <a:t>financing</a:t>
            </a:r>
            <a:endParaRPr lang="pl-PL" sz="1400" dirty="0"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 pitchFamily="34" charset="-18"/>
              </a:rPr>
              <a:t>wydatki związane z </a:t>
            </a:r>
            <a:r>
              <a:rPr lang="pl-PL" sz="1400" b="1" dirty="0">
                <a:latin typeface="Lato" panose="020F0502020204030203" pitchFamily="34" charset="-18"/>
              </a:rPr>
              <a:t>wypełnieniem wniosku o dofinansowanie</a:t>
            </a:r>
            <a:r>
              <a:rPr lang="pl-PL" sz="1400" dirty="0">
                <a:latin typeface="Lato" panose="020F0502020204030203" pitchFamily="34" charset="-18"/>
              </a:rPr>
              <a:t> lub </a:t>
            </a:r>
            <a:r>
              <a:rPr lang="pl-PL" sz="1400" b="1" dirty="0">
                <a:latin typeface="Lato" panose="020F0502020204030203" pitchFamily="34" charset="-18"/>
              </a:rPr>
              <a:t>premiami</a:t>
            </a:r>
            <a:r>
              <a:rPr lang="pl-PL" sz="1400" dirty="0">
                <a:latin typeface="Lato" panose="020F0502020204030203" pitchFamily="34" charset="-18"/>
              </a:rPr>
              <a:t> dla autorów wniosku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2253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565650"/>
            <a:ext cx="2411412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6005513" y="1776413"/>
            <a:ext cx="2736850" cy="1276350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>
              <a:latin typeface="Novecento wide Normal" panose="00000505000000000000" pitchFamily="50" charset="-1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500" b="1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500" b="1">
                <a:latin typeface="Novecento wide Normal" panose="00000505000000000000" pitchFamily="50" charset="-18"/>
              </a:rPr>
              <a:t>Dziękuję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500" b="1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>
              <a:latin typeface="Novecento wide Normal" panose="00000505000000000000" pitchFamily="50" charset="-18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6248400" y="3062288"/>
            <a:ext cx="2251075" cy="1446212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Wydział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Urzędu Marszałkowskiego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  <a:hlinkClick r:id="rId4"/>
              </a:rPr>
              <a:t>www.rpo.slaskie.pl</a:t>
            </a:r>
            <a:endParaRPr lang="pl-PL" altLang="pl-PL" sz="1100"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>
                <a:latin typeface="Lato" panose="020F0502020204030203" pitchFamily="34" charset="-18"/>
              </a:rPr>
              <a:t>efs@slaskie.pl</a:t>
            </a:r>
          </a:p>
        </p:txBody>
      </p:sp>
      <p:pic>
        <p:nvPicPr>
          <p:cNvPr id="23558" name="Obraz 10" descr="EF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589588"/>
            <a:ext cx="4092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8265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pl-PL" sz="2800" b="1" baseline="30000">
                <a:latin typeface="Novecento wide Normal" panose="00000505000000000000" pitchFamily="50" charset="-18"/>
              </a:rPr>
              <a:t>WKŁAD WŁASNY</a:t>
            </a:r>
            <a:endParaRPr lang="pl-PL" altLang="pl-PL" sz="2800" b="1" baseline="30000"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pl-PL" sz="15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6238" y="4346575"/>
            <a:ext cx="3384550" cy="1733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baseline="30000" dirty="0">
                <a:latin typeface="Lato" pitchFamily="34" charset="-18"/>
                <a:cs typeface="+mn-cs"/>
              </a:rPr>
              <a:t>pieniężny</a:t>
            </a:r>
            <a:r>
              <a:rPr lang="pl-PL" sz="2000" baseline="30000" dirty="0">
                <a:latin typeface="Lato" pitchFamily="34" charset="-18"/>
                <a:cs typeface="+mn-cs"/>
              </a:rPr>
              <a:t> lub </a:t>
            </a:r>
            <a:r>
              <a:rPr lang="pl-PL" sz="2000" b="1" baseline="30000" dirty="0">
                <a:latin typeface="Lato" pitchFamily="34" charset="-18"/>
                <a:cs typeface="+mn-cs"/>
              </a:rPr>
              <a:t>niepieniężny</a:t>
            </a:r>
            <a:r>
              <a:rPr lang="pl-PL" sz="2000" baseline="30000" dirty="0">
                <a:latin typeface="Lato" pitchFamily="34" charset="-18"/>
                <a:cs typeface="+mn-cs"/>
              </a:rPr>
              <a:t/>
            </a:r>
            <a:br>
              <a:rPr lang="pl-PL" sz="2000" baseline="30000" dirty="0">
                <a:latin typeface="Lato" pitchFamily="34" charset="-18"/>
                <a:cs typeface="+mn-cs"/>
              </a:rPr>
            </a:br>
            <a:r>
              <a:rPr lang="pl-PL" sz="2000" baseline="30000" dirty="0">
                <a:latin typeface="Lato" pitchFamily="34" charset="-18"/>
                <a:cs typeface="+mn-cs"/>
              </a:rPr>
              <a:t/>
            </a:r>
            <a:br>
              <a:rPr lang="pl-PL" sz="2000" baseline="30000" dirty="0">
                <a:latin typeface="Lato" pitchFamily="34" charset="-18"/>
                <a:cs typeface="+mn-cs"/>
              </a:rPr>
            </a:br>
            <a:r>
              <a:rPr lang="pl-PL" sz="2000" b="1" baseline="30000" dirty="0">
                <a:latin typeface="Lato" pitchFamily="34" charset="-18"/>
                <a:cs typeface="+mn-cs"/>
              </a:rPr>
              <a:t>publiczny</a:t>
            </a:r>
            <a:r>
              <a:rPr lang="pl-PL" sz="2000" baseline="30000" dirty="0">
                <a:latin typeface="Lato" pitchFamily="34" charset="-18"/>
                <a:cs typeface="+mn-cs"/>
              </a:rPr>
              <a:t> lub </a:t>
            </a:r>
            <a:r>
              <a:rPr lang="pl-PL" sz="2000" b="1" baseline="30000" dirty="0">
                <a:latin typeface="Lato" pitchFamily="34" charset="-18"/>
                <a:cs typeface="+mn-cs"/>
              </a:rPr>
              <a:t>prywatny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aseline="30000" dirty="0">
                <a:latin typeface="Lato" pitchFamily="34" charset="-18"/>
                <a:cs typeface="+mn-cs"/>
              </a:rPr>
              <a:t>(decyduje status prawny beneficjenta, partnera bądź strony trzeciej)</a:t>
            </a:r>
            <a:br>
              <a:rPr lang="pl-PL" sz="2000" baseline="30000" dirty="0">
                <a:latin typeface="Lato" pitchFamily="34" charset="-18"/>
                <a:cs typeface="+mn-cs"/>
              </a:rPr>
            </a:br>
            <a:endParaRPr lang="pl-PL" sz="2000" baseline="30000" dirty="0"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aseline="30000" dirty="0">
                <a:latin typeface="Lato" pitchFamily="34" charset="-18"/>
                <a:cs typeface="+mn-cs"/>
              </a:rPr>
              <a:t>może być wniesiony w ramach </a:t>
            </a:r>
            <a:r>
              <a:rPr lang="pl-PL" sz="2000" b="1" baseline="30000" dirty="0">
                <a:latin typeface="Lato" pitchFamily="34" charset="-18"/>
                <a:cs typeface="+mn-cs"/>
              </a:rPr>
              <a:t>kosztów pośrednich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684213" y="1916832"/>
          <a:ext cx="7634287" cy="243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5090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pl-PL" sz="2800" b="1" baseline="30000">
                <a:latin typeface="Novecento wide Normal" panose="00000505000000000000" pitchFamily="50" charset="-18"/>
              </a:rPr>
              <a:t>WKŁAD NIEPIENIĘŻNY</a:t>
            </a:r>
            <a:endParaRPr lang="pl-PL" altLang="pl-PL" sz="28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2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3" y="2349500"/>
            <a:ext cx="7634287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Może być wniesiony w ramach projektu: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ze składników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majątku</a:t>
            </a:r>
            <a:r>
              <a:rPr lang="pl-PL" sz="2400" baseline="30000" dirty="0">
                <a:latin typeface="Lato" pitchFamily="34" charset="-18"/>
                <a:cs typeface="+mn-cs"/>
              </a:rPr>
              <a:t>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Beneficjenta</a:t>
            </a:r>
            <a:r>
              <a:rPr lang="pl-PL" sz="2400" baseline="30000" dirty="0">
                <a:latin typeface="Lato" pitchFamily="34" charset="-18"/>
                <a:cs typeface="+mn-cs"/>
              </a:rPr>
              <a:t>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z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majątku innych podmiotów</a:t>
            </a:r>
            <a:r>
              <a:rPr lang="pl-PL" sz="2400" baseline="30000" dirty="0">
                <a:latin typeface="Lato" pitchFamily="34" charset="-18"/>
                <a:cs typeface="+mn-cs"/>
              </a:rPr>
              <a:t>, jeżeli możliwość taka wynika z przepisów prawa oraz zostanie to odpowiednio ujęte w zatwierdzonym wniosku o dofinansowanie,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 postaci świadczeń wykonywanych przez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wolontariuszy</a:t>
            </a:r>
            <a:r>
              <a:rPr lang="pl-PL" sz="2400" baseline="30000" dirty="0">
                <a:latin typeface="Lato" pitchFamily="34" charset="-18"/>
                <a:cs typeface="+mn-cs"/>
              </a:rPr>
              <a:t>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Wydatki poniesione na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wycenę</a:t>
            </a:r>
            <a:r>
              <a:rPr lang="pl-PL" sz="2400" baseline="30000" dirty="0">
                <a:latin typeface="Lato" pitchFamily="34" charset="-18"/>
                <a:cs typeface="+mn-cs"/>
              </a:rPr>
              <a:t> wkładu niepieniężnego są kwalifikowalne.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ŚRODKI TRWAŁE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36588" y="2647950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695825" y="2647950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bezpośrednio powiązane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z projektem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Lato" panose="020F0502020204030203" pitchFamily="34" charset="-18"/>
                <a:ea typeface="Microsoft YaHei" panose="020B0503020204020204" pitchFamily="34" charset="-122"/>
              </a:rPr>
              <a:t>(np. wyposażenie pracowni komputerowych w szkole)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Lato" panose="020F0502020204030203" pitchFamily="34" charset="-18"/>
                <a:ea typeface="Microsoft YaHei" panose="020B0503020204020204" pitchFamily="34" charset="-122"/>
              </a:rPr>
              <a:t>wykorzystywane w celu wspomagania wdrażania projektu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>
                <a:latin typeface="Lato" panose="020F0502020204030203" pitchFamily="34" charset="-18"/>
                <a:ea typeface="Microsoft YaHei" panose="020B0503020204020204" pitchFamily="34" charset="-122"/>
              </a:rPr>
              <a:t>(np. rzutnik na szkolenia)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84225" y="3922713"/>
            <a:ext cx="3449638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latin typeface="Lato" panose="020F0502020204030203" pitchFamily="34" charset="-18"/>
                <a:ea typeface="Microsoft YaHei" panose="020B0503020204020204" pitchFamily="34" charset="-122"/>
              </a:rPr>
              <a:t>Środki trwałe oraz koszty ich dostawy, montażu i uruchomienia, są kwalifikowalne </a:t>
            </a:r>
            <a:r>
              <a:rPr lang="pl-PL" altLang="pl-PL" sz="1600" b="1">
                <a:latin typeface="Lato" panose="020F0502020204030203" pitchFamily="34" charset="-18"/>
                <a:ea typeface="Microsoft YaHei" panose="020B0503020204020204" pitchFamily="34" charset="-122"/>
              </a:rPr>
              <a:t>w całości lub w części</a:t>
            </a:r>
            <a:r>
              <a:rPr lang="pl-PL" altLang="pl-PL" sz="1600">
                <a:latin typeface="Lato" panose="020F0502020204030203" pitchFamily="34" charset="-18"/>
                <a:ea typeface="Microsoft YaHei" panose="020B0503020204020204" pitchFamily="34" charset="-122"/>
              </a:rPr>
              <a:t> zgodnie z ich wykorzystaniem na potrzeby projektu.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792663" y="3922713"/>
            <a:ext cx="3446462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latin typeface="Lato" panose="020F0502020204030203" pitchFamily="34" charset="-18"/>
                <a:ea typeface="Microsoft YaHei" panose="020B0503020204020204" pitchFamily="34" charset="-122"/>
              </a:rPr>
              <a:t>Środki trwałe są kwalifikowalne </a:t>
            </a:r>
            <a:r>
              <a:rPr lang="pl-PL" altLang="pl-PL" sz="1600" b="1">
                <a:latin typeface="Lato" panose="020F0502020204030203" pitchFamily="34" charset="-18"/>
                <a:ea typeface="Microsoft YaHei" panose="020B0503020204020204" pitchFamily="34" charset="-122"/>
              </a:rPr>
              <a:t>w wysokości odpowiadającej odpisom amortyzacyjnym</a:t>
            </a:r>
            <a:r>
              <a:rPr lang="pl-PL" altLang="pl-PL" sz="1600">
                <a:latin typeface="Lato" panose="020F0502020204030203" pitchFamily="34" charset="-18"/>
                <a:ea typeface="Microsoft YaHei" panose="020B0503020204020204" pitchFamily="34" charset="-122"/>
              </a:rPr>
              <a:t> za okres, w którym są wykorzystywane w projekcie. </a:t>
            </a:r>
          </a:p>
        </p:txBody>
      </p:sp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250825" y="1862138"/>
            <a:ext cx="79200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Lato" panose="020F0502020204030203" pitchFamily="34" charset="-18"/>
                <a:ea typeface="Microsoft YaHei" panose="020B0503020204020204" pitchFamily="34" charset="-122"/>
              </a:rPr>
              <a:t>Definicja – art. 3 ust. 1 pkt. 15 ustawy o rachunkowości</a:t>
            </a:r>
            <a:endParaRPr lang="pl-PL" altLang="pl-PL" sz="160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latin typeface="Novecento wide Normal" panose="00000505000000000000" pitchFamily="50" charset="-18"/>
              </a:rPr>
              <a:t>ŚRODKI TRWAŁE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3" y="2420938"/>
            <a:ext cx="76342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Wartość wydatków poniesionych na zakup środków trwałych o wartości jednostkowej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równej i wyższej niż 3500 PLN netto </a:t>
            </a:r>
            <a:r>
              <a:rPr lang="pl-PL" sz="2400" baseline="30000" dirty="0">
                <a:latin typeface="Lato" pitchFamily="34" charset="-18"/>
                <a:cs typeface="+mn-cs"/>
              </a:rPr>
              <a:t>oraz cross-</a:t>
            </a:r>
            <a:r>
              <a:rPr lang="pl-PL" sz="2400" baseline="30000" dirty="0" err="1">
                <a:latin typeface="Lato" pitchFamily="34" charset="-18"/>
                <a:cs typeface="+mn-cs"/>
              </a:rPr>
              <a:t>financingu</a:t>
            </a:r>
            <a:r>
              <a:rPr lang="pl-PL" sz="2400" baseline="30000" dirty="0">
                <a:latin typeface="Lato" pitchFamily="34" charset="-18"/>
                <a:cs typeface="+mn-cs"/>
              </a:rPr>
              <a:t> nie może łącznie przekroczyć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x% </a:t>
            </a:r>
            <a:r>
              <a:rPr lang="pl-PL" sz="2400" baseline="30000" dirty="0">
                <a:latin typeface="Lato" pitchFamily="34" charset="-18"/>
                <a:cs typeface="+mn-cs"/>
              </a:rPr>
              <a:t>wydatków projektu.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Wydatki stanowiące środki trwałe oraz </a:t>
            </a:r>
            <a:r>
              <a:rPr lang="pl-PL" sz="2400" baseline="30000" dirty="0">
                <a:latin typeface="Lato" pitchFamily="34" charset="-18"/>
              </a:rPr>
              <a:t>objęte cross-</a:t>
            </a:r>
            <a:r>
              <a:rPr lang="pl-PL" sz="2400" baseline="30000" dirty="0" err="1">
                <a:latin typeface="Lato" pitchFamily="34" charset="-18"/>
              </a:rPr>
              <a:t>financingiem</a:t>
            </a:r>
            <a:r>
              <a:rPr lang="pl-PL" sz="2400" baseline="30000" dirty="0">
                <a:latin typeface="Lato" pitchFamily="34" charset="-18"/>
              </a:rPr>
              <a:t> </a:t>
            </a:r>
            <a:r>
              <a:rPr lang="pl-PL" sz="2400" baseline="30000" dirty="0">
                <a:latin typeface="Lato" pitchFamily="34" charset="-18"/>
                <a:cs typeface="+mn-cs"/>
              </a:rPr>
              <a:t>nie mogą być wykazane w ramach kosztów pośrednich.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Wydatki objęte cross-</a:t>
            </a:r>
            <a:r>
              <a:rPr lang="pl-PL" sz="2400" baseline="30000" dirty="0" err="1">
                <a:latin typeface="Lato" pitchFamily="34" charset="-18"/>
                <a:cs typeface="+mn-cs"/>
              </a:rPr>
              <a:t>financingiem</a:t>
            </a:r>
            <a:r>
              <a:rPr lang="pl-PL" sz="2400" baseline="30000" dirty="0">
                <a:latin typeface="Lato" pitchFamily="34" charset="-18"/>
                <a:cs typeface="+mn-cs"/>
              </a:rPr>
              <a:t> nie mogą przekroczyć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limitu x% </a:t>
            </a:r>
            <a:r>
              <a:rPr lang="pl-PL" sz="2400" baseline="30000" dirty="0">
                <a:latin typeface="Lato" pitchFamily="34" charset="-18"/>
                <a:cs typeface="+mn-cs"/>
              </a:rPr>
              <a:t>wartości projektu.</a:t>
            </a:r>
          </a:p>
        </p:txBody>
      </p:sp>
      <p:graphicFrame>
        <p:nvGraphicFramePr>
          <p:cNvPr id="8196" name="Wykres 12"/>
          <p:cNvGraphicFramePr>
            <a:graphicFrameLocks/>
          </p:cNvGraphicFramePr>
          <p:nvPr/>
        </p:nvGraphicFramePr>
        <p:xfrm>
          <a:off x="6804025" y="4721225"/>
          <a:ext cx="2117725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Wykres" r:id="rId3" imgW="2114601" imgH="1828710" progId="Excel.Chart.8">
                  <p:embed/>
                </p:oleObj>
              </mc:Choice>
              <mc:Fallback>
                <p:oleObj name="Wykres" r:id="rId3" imgW="2114601" imgH="1828710" progId="Excel.Chart.8">
                  <p:embed/>
                  <p:pic>
                    <p:nvPicPr>
                      <p:cNvPr id="0" name="Wykres 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4721225"/>
                        <a:ext cx="2117725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latin typeface="Novecento wide Normal" panose="00000505000000000000" pitchFamily="50" charset="-18"/>
              </a:rPr>
              <a:t>ŚRODKI </a:t>
            </a:r>
            <a:r>
              <a:rPr lang="pl-PL" altLang="pl-PL" sz="2800" b="1" baseline="30000" dirty="0" smtClean="0">
                <a:latin typeface="Novecento wide Normal" panose="00000505000000000000" pitchFamily="50" charset="-18"/>
              </a:rPr>
              <a:t>TRWAŁE/AMORTYZACJA</a:t>
            </a:r>
            <a:endParaRPr lang="pl-PL" altLang="pl-PL" sz="28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13569" y="2640013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704556" y="2640012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środki trwałe są monitorowane?</a:t>
            </a:r>
            <a:endParaRPr lang="pl-PL" altLang="pl-PL" sz="16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amortyzacja?</a:t>
            </a:r>
            <a:endParaRPr lang="pl-PL" altLang="pl-PL" sz="16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03576" y="3654763"/>
            <a:ext cx="3449638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6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dany wydatek jest środkiem trwałym (w rozumieniu polityki rachunkowości Beneficjenta) oraz</a:t>
            </a:r>
          </a:p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6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jego wartość jest równa lub większa niż 3 500,00 PLN netto</a:t>
            </a:r>
            <a:endParaRPr lang="pl-PL" altLang="pl-PL" sz="16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819651" y="3657657"/>
            <a:ext cx="3446462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Lato" panose="020F0502020204030203" pitchFamily="34" charset="-18"/>
                <a:ea typeface="Microsoft YaHei" panose="020B0503020204020204" pitchFamily="34" charset="-122"/>
              </a:rPr>
              <a:t>- Jeśli dany wydatek jest środkiem trwałym (w rozumieniu polityki rachunkowości Beneficjenta</a:t>
            </a:r>
            <a:r>
              <a:rPr lang="pl-PL" altLang="pl-PL" sz="16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- Jego wartość nie musi być równa lub większa niż 3 500,00 PLN netto</a:t>
            </a:r>
            <a:endParaRPr lang="pl-PL" altLang="pl-PL" sz="16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4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latin typeface="Novecento wide Normal" panose="00000505000000000000" pitchFamily="50" charset="-18"/>
              </a:rPr>
              <a:t>ŚRODKI TRWAŁE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549" y="3212976"/>
            <a:ext cx="7634287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aseline="30000" dirty="0">
                <a:latin typeface="Lato" pitchFamily="34" charset="-18"/>
                <a:cs typeface="+mn-cs"/>
              </a:rPr>
              <a:t>Wydatki związane z zakupem środków trwałych i niematerialnych i prawnych kwalifikują się do współfinansowania pod warunkiem, że </a:t>
            </a:r>
            <a:r>
              <a:rPr lang="pl-PL" sz="2400" b="1" baseline="30000" dirty="0">
                <a:latin typeface="Lato" pitchFamily="34" charset="-18"/>
                <a:cs typeface="+mn-cs"/>
              </a:rPr>
              <a:t>wartości te będą ujęte w ewidencji środków trwałych oraz wartości niematerialnych i prawnych</a:t>
            </a:r>
            <a:r>
              <a:rPr lang="pl-PL" sz="2400" b="1" baseline="30000" dirty="0" smtClean="0">
                <a:latin typeface="Lato" pitchFamily="34" charset="-18"/>
                <a:cs typeface="+mn-cs"/>
              </a:rPr>
              <a:t>.</a:t>
            </a:r>
            <a:endParaRPr lang="pl-PL" sz="2400" b="1" baseline="30000" dirty="0"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0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634287" cy="871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>
                <a:latin typeface="Novecento wide Normal" panose="00000505000000000000" pitchFamily="50" charset="-18"/>
              </a:rPr>
              <a:t>CROSS-FINANCING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>
              <a:latin typeface="Novecento wide Normal" panose="00000505000000000000" pitchFamily="50" charset="-1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2463" y="2081213"/>
            <a:ext cx="7634287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b="1" dirty="0">
                <a:latin typeface="Lato" panose="020F0502020204030203" pitchFamily="34" charset="-18"/>
              </a:rPr>
              <a:t>Cross-</a:t>
            </a:r>
            <a:r>
              <a:rPr lang="pl-PL" sz="1600" b="1" dirty="0" err="1">
                <a:latin typeface="Lato" panose="020F0502020204030203" pitchFamily="34" charset="-18"/>
              </a:rPr>
              <a:t>financing</a:t>
            </a:r>
            <a:r>
              <a:rPr lang="pl-PL" sz="1600" dirty="0">
                <a:latin typeface="Lato" panose="020F0502020204030203" pitchFamily="34" charset="-18"/>
              </a:rPr>
              <a:t>  dotyczy wyłącznie:</a:t>
            </a: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zakupu </a:t>
            </a:r>
            <a:r>
              <a:rPr lang="pl-PL" sz="1600" b="1" dirty="0">
                <a:latin typeface="Lato" panose="020F0502020204030203" pitchFamily="34" charset="-18"/>
              </a:rPr>
              <a:t>nieruchomości</a:t>
            </a:r>
            <a:r>
              <a:rPr lang="pl-PL" sz="1600" dirty="0">
                <a:latin typeface="Lato" panose="020F0502020204030203" pitchFamily="34" charset="-18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Lato" panose="020F0502020204030203" pitchFamily="34" charset="-18"/>
              </a:rPr>
              <a:t>zakupu </a:t>
            </a:r>
            <a:r>
              <a:rPr lang="pl-PL" sz="1600" b="1" dirty="0">
                <a:latin typeface="Lato" panose="020F0502020204030203" pitchFamily="34" charset="-18"/>
              </a:rPr>
              <a:t>infrastruktury</a:t>
            </a:r>
            <a:r>
              <a:rPr lang="pl-PL" sz="1600" dirty="0">
                <a:latin typeface="Lato" panose="020F0502020204030203" pitchFamily="34" charset="-18"/>
              </a:rPr>
              <a:t>, rozumianej jako elementy nieprzenośne, na stałe przytwierdzone do nieruchomości,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b="1" dirty="0">
                <a:latin typeface="Lato" panose="020F0502020204030203" pitchFamily="34" charset="-18"/>
              </a:rPr>
              <a:t>dostosowania </a:t>
            </a:r>
            <a:r>
              <a:rPr lang="pl-PL" sz="1600" dirty="0">
                <a:latin typeface="Lato" panose="020F0502020204030203" pitchFamily="34" charset="-18"/>
              </a:rPr>
              <a:t>lub</a:t>
            </a:r>
            <a:r>
              <a:rPr lang="pl-PL" sz="1600" b="1" dirty="0">
                <a:latin typeface="Lato" panose="020F0502020204030203" pitchFamily="34" charset="-18"/>
              </a:rPr>
              <a:t> adaptacji </a:t>
            </a:r>
            <a:r>
              <a:rPr lang="pl-PL" sz="1600" dirty="0">
                <a:latin typeface="Lato" panose="020F0502020204030203" pitchFamily="34" charset="-18"/>
              </a:rPr>
              <a:t>budynków i pomieszczeń. 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16238" y="4538663"/>
            <a:ext cx="3384550" cy="403225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altLang="pl-PL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50875" y="4538663"/>
            <a:ext cx="7915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>
              <a:spcBef>
                <a:spcPct val="0"/>
              </a:spcBef>
              <a:buFontTx/>
              <a:buNone/>
              <a:defRPr/>
            </a:pP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</a:rPr>
              <a:t>środki trwałe</a:t>
            </a:r>
            <a:r>
              <a:rPr lang="pl-PL" altLang="pl-PL" sz="2000" b="1" dirty="0" smtClean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≠ </a:t>
            </a: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cross-</a:t>
            </a:r>
            <a:r>
              <a:rPr lang="pl-PL" altLang="pl-PL" sz="2000" b="1" dirty="0" err="1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financing</a:t>
            </a:r>
            <a:endParaRPr lang="pl-PL" altLang="pl-PL" sz="2000" b="1" dirty="0" smtClean="0">
              <a:latin typeface="+mj-lt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1225</TotalTime>
  <Words>1062</Words>
  <Application>Microsoft Office PowerPoint</Application>
  <PresentationFormat>Pokaz na ekranie (4:3)</PresentationFormat>
  <Paragraphs>221</Paragraphs>
  <Slides>22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Microsoft YaHei</vt:lpstr>
      <vt:lpstr>Arial</vt:lpstr>
      <vt:lpstr>Calibri</vt:lpstr>
      <vt:lpstr>Lato</vt:lpstr>
      <vt:lpstr>Novecento wide Normal</vt:lpstr>
      <vt:lpstr>Times New Roman</vt:lpstr>
      <vt:lpstr>tlo1</vt:lpstr>
      <vt:lpstr>Wykres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Kostka Paweł</cp:lastModifiedBy>
  <cp:revision>140</cp:revision>
  <cp:lastPrinted>2016-06-07T12:08:28Z</cp:lastPrinted>
  <dcterms:created xsi:type="dcterms:W3CDTF">2015-09-10T13:33:51Z</dcterms:created>
  <dcterms:modified xsi:type="dcterms:W3CDTF">2017-01-03T13:42:24Z</dcterms:modified>
</cp:coreProperties>
</file>