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4"/>
  </p:notesMasterIdLst>
  <p:handoutMasterIdLst>
    <p:handoutMasterId r:id="rId145"/>
  </p:handoutMasterIdLst>
  <p:sldIdLst>
    <p:sldId id="434" r:id="rId2"/>
    <p:sldId id="258" r:id="rId3"/>
    <p:sldId id="259" r:id="rId4"/>
    <p:sldId id="713" r:id="rId5"/>
    <p:sldId id="731" r:id="rId6"/>
    <p:sldId id="714" r:id="rId7"/>
    <p:sldId id="715" r:id="rId8"/>
    <p:sldId id="732" r:id="rId9"/>
    <p:sldId id="733" r:id="rId10"/>
    <p:sldId id="734" r:id="rId11"/>
    <p:sldId id="735" r:id="rId12"/>
    <p:sldId id="736" r:id="rId13"/>
    <p:sldId id="737" r:id="rId14"/>
    <p:sldId id="738" r:id="rId15"/>
    <p:sldId id="716" r:id="rId16"/>
    <p:sldId id="717" r:id="rId17"/>
    <p:sldId id="740" r:id="rId18"/>
    <p:sldId id="739" r:id="rId19"/>
    <p:sldId id="718" r:id="rId20"/>
    <p:sldId id="741" r:id="rId21"/>
    <p:sldId id="742" r:id="rId22"/>
    <p:sldId id="744" r:id="rId23"/>
    <p:sldId id="743" r:id="rId24"/>
    <p:sldId id="745" r:id="rId25"/>
    <p:sldId id="746" r:id="rId26"/>
    <p:sldId id="747" r:id="rId27"/>
    <p:sldId id="748" r:id="rId28"/>
    <p:sldId id="749" r:id="rId29"/>
    <p:sldId id="753" r:id="rId30"/>
    <p:sldId id="754" r:id="rId31"/>
    <p:sldId id="755" r:id="rId32"/>
    <p:sldId id="756" r:id="rId33"/>
    <p:sldId id="757" r:id="rId34"/>
    <p:sldId id="758" r:id="rId35"/>
    <p:sldId id="750" r:id="rId36"/>
    <p:sldId id="751" r:id="rId37"/>
    <p:sldId id="759" r:id="rId38"/>
    <p:sldId id="752" r:id="rId39"/>
    <p:sldId id="719" r:id="rId40"/>
    <p:sldId id="760" r:id="rId41"/>
    <p:sldId id="763" r:id="rId42"/>
    <p:sldId id="761" r:id="rId43"/>
    <p:sldId id="720" r:id="rId44"/>
    <p:sldId id="721" r:id="rId45"/>
    <p:sldId id="722" r:id="rId46"/>
    <p:sldId id="764" r:id="rId47"/>
    <p:sldId id="723" r:id="rId48"/>
    <p:sldId id="765" r:id="rId49"/>
    <p:sldId id="766" r:id="rId50"/>
    <p:sldId id="768" r:id="rId51"/>
    <p:sldId id="769" r:id="rId52"/>
    <p:sldId id="767" r:id="rId53"/>
    <p:sldId id="770" r:id="rId54"/>
    <p:sldId id="771" r:id="rId55"/>
    <p:sldId id="724" r:id="rId56"/>
    <p:sldId id="772" r:id="rId57"/>
    <p:sldId id="773" r:id="rId58"/>
    <p:sldId id="774" r:id="rId59"/>
    <p:sldId id="775" r:id="rId60"/>
    <p:sldId id="776" r:id="rId61"/>
    <p:sldId id="777" r:id="rId62"/>
    <p:sldId id="778" r:id="rId63"/>
    <p:sldId id="779" r:id="rId64"/>
    <p:sldId id="784" r:id="rId65"/>
    <p:sldId id="725" r:id="rId66"/>
    <p:sldId id="726" r:id="rId67"/>
    <p:sldId id="785" r:id="rId68"/>
    <p:sldId id="786" r:id="rId69"/>
    <p:sldId id="787" r:id="rId70"/>
    <p:sldId id="788" r:id="rId71"/>
    <p:sldId id="789" r:id="rId72"/>
    <p:sldId id="790" r:id="rId73"/>
    <p:sldId id="792" r:id="rId74"/>
    <p:sldId id="791" r:id="rId75"/>
    <p:sldId id="795" r:id="rId76"/>
    <p:sldId id="796" r:id="rId77"/>
    <p:sldId id="727" r:id="rId78"/>
    <p:sldId id="797" r:id="rId79"/>
    <p:sldId id="798" r:id="rId80"/>
    <p:sldId id="799" r:id="rId81"/>
    <p:sldId id="800" r:id="rId82"/>
    <p:sldId id="728" r:id="rId83"/>
    <p:sldId id="808" r:id="rId84"/>
    <p:sldId id="809" r:id="rId85"/>
    <p:sldId id="811" r:id="rId86"/>
    <p:sldId id="812" r:id="rId87"/>
    <p:sldId id="810" r:id="rId88"/>
    <p:sldId id="813" r:id="rId89"/>
    <p:sldId id="814" r:id="rId90"/>
    <p:sldId id="729" r:id="rId91"/>
    <p:sldId id="818" r:id="rId92"/>
    <p:sldId id="817" r:id="rId93"/>
    <p:sldId id="820" r:id="rId94"/>
    <p:sldId id="819" r:id="rId95"/>
    <p:sldId id="815" r:id="rId96"/>
    <p:sldId id="821" r:id="rId97"/>
    <p:sldId id="816" r:id="rId98"/>
    <p:sldId id="822" r:id="rId99"/>
    <p:sldId id="823" r:id="rId100"/>
    <p:sldId id="824" r:id="rId101"/>
    <p:sldId id="825" r:id="rId102"/>
    <p:sldId id="827" r:id="rId103"/>
    <p:sldId id="826" r:id="rId104"/>
    <p:sldId id="828" r:id="rId105"/>
    <p:sldId id="829" r:id="rId106"/>
    <p:sldId id="830" r:id="rId107"/>
    <p:sldId id="831" r:id="rId108"/>
    <p:sldId id="834" r:id="rId109"/>
    <p:sldId id="832" r:id="rId110"/>
    <p:sldId id="833" r:id="rId111"/>
    <p:sldId id="835" r:id="rId112"/>
    <p:sldId id="836" r:id="rId113"/>
    <p:sldId id="837" r:id="rId114"/>
    <p:sldId id="838" r:id="rId115"/>
    <p:sldId id="839" r:id="rId116"/>
    <p:sldId id="840" r:id="rId117"/>
    <p:sldId id="841" r:id="rId118"/>
    <p:sldId id="842" r:id="rId119"/>
    <p:sldId id="843" r:id="rId120"/>
    <p:sldId id="844" r:id="rId121"/>
    <p:sldId id="845" r:id="rId122"/>
    <p:sldId id="846" r:id="rId123"/>
    <p:sldId id="847" r:id="rId124"/>
    <p:sldId id="848" r:id="rId125"/>
    <p:sldId id="849" r:id="rId126"/>
    <p:sldId id="850" r:id="rId127"/>
    <p:sldId id="851" r:id="rId128"/>
    <p:sldId id="852" r:id="rId129"/>
    <p:sldId id="853" r:id="rId130"/>
    <p:sldId id="854" r:id="rId131"/>
    <p:sldId id="804" r:id="rId132"/>
    <p:sldId id="855" r:id="rId133"/>
    <p:sldId id="730" r:id="rId134"/>
    <p:sldId id="856" r:id="rId135"/>
    <p:sldId id="857" r:id="rId136"/>
    <p:sldId id="858" r:id="rId137"/>
    <p:sldId id="859" r:id="rId138"/>
    <p:sldId id="860" r:id="rId139"/>
    <p:sldId id="861" r:id="rId140"/>
    <p:sldId id="862" r:id="rId141"/>
    <p:sldId id="863" r:id="rId142"/>
    <p:sldId id="864" r:id="rId143"/>
  </p:sldIdLst>
  <p:sldSz cx="9144000" cy="6858000" type="screen4x3"/>
  <p:notesSz cx="6797675" cy="992663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325" cy="496701"/>
          </a:xfrm>
          <a:prstGeom prst="rect">
            <a:avLst/>
          </a:prstGeom>
        </p:spPr>
        <p:txBody>
          <a:bodyPr vert="horz" lIns="83786" tIns="41893" rIns="83786" bIns="41893" rtlCol="0"/>
          <a:lstStyle>
            <a:lvl1pPr algn="l">
              <a:defRPr sz="1100"/>
            </a:lvl1pPr>
          </a:lstStyle>
          <a:p>
            <a:endParaRPr lang="pl-PL"/>
          </a:p>
        </p:txBody>
      </p:sp>
      <p:sp>
        <p:nvSpPr>
          <p:cNvPr id="3" name="Symbol zastępczy daty 2"/>
          <p:cNvSpPr>
            <a:spLocks noGrp="1"/>
          </p:cNvSpPr>
          <p:nvPr>
            <p:ph type="dt" sz="quarter" idx="1"/>
          </p:nvPr>
        </p:nvSpPr>
        <p:spPr>
          <a:xfrm>
            <a:off x="3849923" y="0"/>
            <a:ext cx="2946325" cy="496701"/>
          </a:xfrm>
          <a:prstGeom prst="rect">
            <a:avLst/>
          </a:prstGeom>
        </p:spPr>
        <p:txBody>
          <a:bodyPr vert="horz" lIns="83786" tIns="41893" rIns="83786" bIns="41893" rtlCol="0"/>
          <a:lstStyle>
            <a:lvl1pPr algn="r">
              <a:defRPr sz="1100"/>
            </a:lvl1pPr>
          </a:lstStyle>
          <a:p>
            <a:fld id="{193075B5-3695-4D89-A1F1-524E90E8B837}" type="datetimeFigureOut">
              <a:rPr lang="pl-PL" smtClean="0"/>
              <a:t>2016-12-08</a:t>
            </a:fld>
            <a:endParaRPr lang="pl-PL"/>
          </a:p>
        </p:txBody>
      </p:sp>
      <p:sp>
        <p:nvSpPr>
          <p:cNvPr id="4" name="Symbol zastępczy stopki 3"/>
          <p:cNvSpPr>
            <a:spLocks noGrp="1"/>
          </p:cNvSpPr>
          <p:nvPr>
            <p:ph type="ftr" sz="quarter" idx="2"/>
          </p:nvPr>
        </p:nvSpPr>
        <p:spPr>
          <a:xfrm>
            <a:off x="0" y="9428464"/>
            <a:ext cx="2946325" cy="496700"/>
          </a:xfrm>
          <a:prstGeom prst="rect">
            <a:avLst/>
          </a:prstGeom>
        </p:spPr>
        <p:txBody>
          <a:bodyPr vert="horz" lIns="83786" tIns="41893" rIns="83786" bIns="41893" rtlCol="0" anchor="b"/>
          <a:lstStyle>
            <a:lvl1pPr algn="l">
              <a:defRPr sz="1100"/>
            </a:lvl1pPr>
          </a:lstStyle>
          <a:p>
            <a:endParaRPr lang="pl-PL"/>
          </a:p>
        </p:txBody>
      </p:sp>
      <p:sp>
        <p:nvSpPr>
          <p:cNvPr id="5" name="Symbol zastępczy numeru slajdu 4"/>
          <p:cNvSpPr>
            <a:spLocks noGrp="1"/>
          </p:cNvSpPr>
          <p:nvPr>
            <p:ph type="sldNum" sz="quarter" idx="3"/>
          </p:nvPr>
        </p:nvSpPr>
        <p:spPr>
          <a:xfrm>
            <a:off x="3849923" y="9428464"/>
            <a:ext cx="2946325" cy="496700"/>
          </a:xfrm>
          <a:prstGeom prst="rect">
            <a:avLst/>
          </a:prstGeom>
        </p:spPr>
        <p:txBody>
          <a:bodyPr vert="horz" lIns="83786" tIns="41893" rIns="83786" bIns="41893" rtlCol="0" anchor="b"/>
          <a:lstStyle>
            <a:lvl1pPr algn="r">
              <a:defRPr sz="1100"/>
            </a:lvl1pPr>
          </a:lstStyle>
          <a:p>
            <a:fld id="{3494DB60-A2F9-4665-978B-10841AC8A4A7}" type="slidenum">
              <a:rPr lang="pl-PL" smtClean="0"/>
              <a:t>‹#›</a:t>
            </a:fld>
            <a:endParaRPr lang="pl-PL"/>
          </a:p>
        </p:txBody>
      </p:sp>
    </p:spTree>
    <p:extLst>
      <p:ext uri="{BB962C8B-B14F-4D97-AF65-F5344CB8AC3E}">
        <p14:creationId xmlns:p14="http://schemas.microsoft.com/office/powerpoint/2010/main" val="395140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97675" cy="9926638"/>
          </a:xfrm>
          <a:prstGeom prst="roundRect">
            <a:avLst>
              <a:gd name="adj" fmla="val 19"/>
            </a:avLst>
          </a:prstGeom>
          <a:solidFill>
            <a:srgbClr val="FFFFFF"/>
          </a:solidFill>
          <a:ln w="9360">
            <a:noFill/>
            <a:miter lim="800000"/>
            <a:headEnd/>
            <a:tailEnd/>
          </a:ln>
          <a:effectLst/>
        </p:spPr>
        <p:txBody>
          <a:bodyPr wrap="none" lIns="83786" tIns="41893" rIns="83786" bIns="41893" anchor="ctr"/>
          <a:lstStyle/>
          <a:p>
            <a:pPr>
              <a:buFont typeface="Times New Roman" pitchFamily="16" charset="0"/>
              <a:buNone/>
              <a:defRPr/>
            </a:pPr>
            <a:endParaRPr lang="pl-PL"/>
          </a:p>
        </p:txBody>
      </p:sp>
      <p:sp>
        <p:nvSpPr>
          <p:cNvPr id="182275" name="Rectangle 2"/>
          <p:cNvSpPr>
            <a:spLocks noGrp="1" noRot="1" noChangeAspect="1" noChangeArrowheads="1"/>
          </p:cNvSpPr>
          <p:nvPr>
            <p:ph type="sldImg"/>
          </p:nvPr>
        </p:nvSpPr>
        <p:spPr bwMode="auto">
          <a:xfrm>
            <a:off x="917575" y="754063"/>
            <a:ext cx="495935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679482" y="4714970"/>
            <a:ext cx="5435856" cy="446440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noProof="0" smtClean="0"/>
          </a:p>
        </p:txBody>
      </p:sp>
      <p:sp>
        <p:nvSpPr>
          <p:cNvPr id="2052" name="Rectangle 4"/>
          <p:cNvSpPr>
            <a:spLocks noGrp="1" noChangeArrowheads="1"/>
          </p:cNvSpPr>
          <p:nvPr>
            <p:ph type="hdr"/>
          </p:nvPr>
        </p:nvSpPr>
        <p:spPr bwMode="auto">
          <a:xfrm>
            <a:off x="0" y="0"/>
            <a:ext cx="2947753" cy="4937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smtClean="0">
                <a:solidFill>
                  <a:srgbClr val="000000"/>
                </a:solidFill>
                <a:latin typeface="Times New Roman" pitchFamily="16" charset="0"/>
                <a:cs typeface="Lucida Sans Unicode" charset="0"/>
              </a:defRPr>
            </a:lvl1pPr>
          </a:lstStyle>
          <a:p>
            <a:pPr>
              <a:defRPr/>
            </a:pPr>
            <a:endParaRPr lang="pl-PL"/>
          </a:p>
        </p:txBody>
      </p:sp>
      <p:sp>
        <p:nvSpPr>
          <p:cNvPr id="2053" name="Rectangle 5"/>
          <p:cNvSpPr>
            <a:spLocks noGrp="1" noChangeArrowheads="1"/>
          </p:cNvSpPr>
          <p:nvPr>
            <p:ph type="dt"/>
          </p:nvPr>
        </p:nvSpPr>
        <p:spPr bwMode="auto">
          <a:xfrm>
            <a:off x="3847068" y="0"/>
            <a:ext cx="2947752" cy="4937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smtClean="0">
                <a:solidFill>
                  <a:srgbClr val="000000"/>
                </a:solidFill>
                <a:latin typeface="Times New Roman" pitchFamily="16" charset="0"/>
                <a:cs typeface="Lucida Sans Unicode" charset="0"/>
              </a:defRPr>
            </a:lvl1pPr>
          </a:lstStyle>
          <a:p>
            <a:pPr>
              <a:defRPr/>
            </a:pPr>
            <a:endParaRPr lang="pl-PL"/>
          </a:p>
        </p:txBody>
      </p:sp>
      <p:sp>
        <p:nvSpPr>
          <p:cNvPr id="2054" name="Rectangle 6"/>
          <p:cNvSpPr>
            <a:spLocks noGrp="1" noChangeArrowheads="1"/>
          </p:cNvSpPr>
          <p:nvPr>
            <p:ph type="ftr"/>
          </p:nvPr>
        </p:nvSpPr>
        <p:spPr bwMode="auto">
          <a:xfrm>
            <a:off x="0" y="9429938"/>
            <a:ext cx="2947753" cy="4937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smtClean="0">
                <a:solidFill>
                  <a:srgbClr val="000000"/>
                </a:solidFill>
                <a:latin typeface="Times New Roman" pitchFamily="16" charset="0"/>
                <a:cs typeface="Lucida Sans Unicode" charset="0"/>
              </a:defRPr>
            </a:lvl1pPr>
          </a:lstStyle>
          <a:p>
            <a:pPr>
              <a:defRPr/>
            </a:pPr>
            <a:endParaRPr lang="pl-PL"/>
          </a:p>
        </p:txBody>
      </p:sp>
      <p:sp>
        <p:nvSpPr>
          <p:cNvPr id="2055" name="Rectangle 7"/>
          <p:cNvSpPr>
            <a:spLocks noGrp="1" noChangeArrowheads="1"/>
          </p:cNvSpPr>
          <p:nvPr>
            <p:ph type="sldNum"/>
          </p:nvPr>
        </p:nvSpPr>
        <p:spPr bwMode="auto">
          <a:xfrm>
            <a:off x="3847068" y="9429938"/>
            <a:ext cx="2947752" cy="4937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smtClean="0">
                <a:solidFill>
                  <a:srgbClr val="000000"/>
                </a:solidFill>
                <a:latin typeface="Times New Roman" pitchFamily="16" charset="0"/>
                <a:cs typeface="Lucida Sans Unicode" charset="0"/>
              </a:defRPr>
            </a:lvl1pPr>
          </a:lstStyle>
          <a:p>
            <a:pPr>
              <a:defRPr/>
            </a:pPr>
            <a:fld id="{FD9673C5-6ADE-4083-862F-F0E3EF9639B4}" type="slidenum">
              <a:rPr lang="pl-PL"/>
              <a:pPr>
                <a:defRPr/>
              </a:pPr>
              <a:t>‹#›</a:t>
            </a:fld>
            <a:endParaRPr lang="pl-PL"/>
          </a:p>
        </p:txBody>
      </p:sp>
    </p:spTree>
    <p:extLst>
      <p:ext uri="{BB962C8B-B14F-4D97-AF65-F5344CB8AC3E}">
        <p14:creationId xmlns:p14="http://schemas.microsoft.com/office/powerpoint/2010/main" val="18574275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1</a:t>
            </a:fld>
            <a:endParaRPr lang="pl-PL" altLang="pl-PL" dirty="0">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116</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132</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139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140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141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142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BA7333C4-2B47-4F8F-BC01-79EC8A3273C5}" type="slidenum">
              <a:rPr lang="pl-PL" altLang="pl-PL">
                <a:solidFill>
                  <a:srgbClr val="000000"/>
                </a:solidFill>
                <a:latin typeface="Times New Roman" pitchFamily="18" charset="0"/>
                <a:cs typeface="Lucida Sans Unicode" pitchFamily="34" charset="0"/>
              </a:rPr>
              <a:pPr eaLnBrk="1"/>
              <a:t>2</a:t>
            </a:fld>
            <a:endParaRPr lang="pl-PL" altLang="pl-PL" dirty="0">
              <a:solidFill>
                <a:srgbClr val="000000"/>
              </a:solidFill>
              <a:latin typeface="Times New Roman" pitchFamily="18" charset="0"/>
              <a:cs typeface="Lucida Sans Unicode" pitchFamily="34" charset="0"/>
            </a:endParaRPr>
          </a:p>
        </p:txBody>
      </p:sp>
      <p:sp>
        <p:nvSpPr>
          <p:cNvPr id="185347"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5348"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29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ymbol zastępczy obrazu slajdu 1"/>
          <p:cNvSpPr>
            <a:spLocks noGrp="1" noRot="1" noChangeAspect="1" noTextEdit="1"/>
          </p:cNvSpPr>
          <p:nvPr>
            <p:ph type="sldImg"/>
          </p:nvPr>
        </p:nvSpPr>
        <p:spPr>
          <a:ln>
            <a:solidFill>
              <a:srgbClr val="000000"/>
            </a:solidFill>
            <a:miter lim="800000"/>
            <a:headEnd/>
            <a:tailEnd/>
          </a:ln>
        </p:spPr>
      </p:sp>
      <p:sp>
        <p:nvSpPr>
          <p:cNvPr id="17715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ymbol zastępczy obrazu slajdu 1"/>
          <p:cNvSpPr>
            <a:spLocks noGrp="1" noRot="1" noChangeAspect="1" noTextEdit="1"/>
          </p:cNvSpPr>
          <p:nvPr>
            <p:ph type="sldImg"/>
          </p:nvPr>
        </p:nvSpPr>
        <p:spPr>
          <a:ln>
            <a:solidFill>
              <a:srgbClr val="000000"/>
            </a:solidFill>
            <a:miter lim="800000"/>
            <a:headEnd/>
            <a:tailEnd/>
          </a:ln>
        </p:spPr>
      </p:sp>
      <p:sp>
        <p:nvSpPr>
          <p:cNvPr id="17817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ymbol zastępczy obrazu slajdu 1"/>
          <p:cNvSpPr>
            <a:spLocks noGrp="1" noRot="1" noChangeAspect="1" noTextEdit="1"/>
          </p:cNvSpPr>
          <p:nvPr>
            <p:ph type="sldImg"/>
          </p:nvPr>
        </p:nvSpPr>
        <p:spPr>
          <a:ln>
            <a:solidFill>
              <a:srgbClr val="000000"/>
            </a:solidFill>
            <a:miter lim="800000"/>
            <a:headEnd/>
            <a:tailEnd/>
          </a:ln>
        </p:spPr>
      </p:sp>
      <p:sp>
        <p:nvSpPr>
          <p:cNvPr id="18022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ymbol zastępczy obrazu slajdu 1"/>
          <p:cNvSpPr>
            <a:spLocks noGrp="1" noRot="1" noChangeAspect="1" noTextEdit="1"/>
          </p:cNvSpPr>
          <p:nvPr>
            <p:ph type="sldImg"/>
          </p:nvPr>
        </p:nvSpPr>
        <p:spPr>
          <a:ln>
            <a:solidFill>
              <a:srgbClr val="000000"/>
            </a:solidFill>
            <a:miter lim="800000"/>
            <a:headEnd/>
            <a:tailEnd/>
          </a:ln>
        </p:spPr>
      </p:sp>
      <p:sp>
        <p:nvSpPr>
          <p:cNvPr id="18125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35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36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ymbol zastępczy obrazu slajdu 1"/>
          <p:cNvSpPr>
            <a:spLocks noGrp="1" noRot="1" noChangeAspect="1" noTextEdit="1"/>
          </p:cNvSpPr>
          <p:nvPr>
            <p:ph type="sldImg"/>
          </p:nvPr>
        </p:nvSpPr>
        <p:spPr>
          <a:ln>
            <a:solidFill>
              <a:srgbClr val="000000"/>
            </a:solidFill>
            <a:miter lim="800000"/>
            <a:headEnd/>
            <a:tailEnd/>
          </a:ln>
        </p:spPr>
      </p:sp>
      <p:sp>
        <p:nvSpPr>
          <p:cNvPr id="18022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38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39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ymbol zastępczy obrazu slajdu 1"/>
          <p:cNvSpPr>
            <a:spLocks noGrp="1" noRot="1" noChangeAspect="1" noTextEdit="1"/>
          </p:cNvSpPr>
          <p:nvPr>
            <p:ph type="sldImg"/>
          </p:nvPr>
        </p:nvSpPr>
        <p:spPr>
          <a:ln>
            <a:solidFill>
              <a:srgbClr val="000000"/>
            </a:solidFill>
            <a:miter lim="800000"/>
            <a:headEnd/>
            <a:tailEnd/>
          </a:ln>
        </p:spPr>
      </p:sp>
      <p:sp>
        <p:nvSpPr>
          <p:cNvPr id="19763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ymbol zastępczy obrazu slajdu 1"/>
          <p:cNvSpPr>
            <a:spLocks noGrp="1" noRot="1" noChangeAspect="1" noTextEdit="1"/>
          </p:cNvSpPr>
          <p:nvPr>
            <p:ph type="sldImg"/>
          </p:nvPr>
        </p:nvSpPr>
        <p:spPr>
          <a:ln>
            <a:solidFill>
              <a:srgbClr val="000000"/>
            </a:solidFill>
            <a:miter lim="800000"/>
            <a:headEnd/>
            <a:tailEnd/>
          </a:ln>
        </p:spPr>
      </p:sp>
      <p:sp>
        <p:nvSpPr>
          <p:cNvPr id="19865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54</a:t>
            </a:fld>
            <a:endParaRPr lang="pl-PL" altLang="pl-PL" dirty="0">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59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ymbol zastępczy obrazu slajdu 1"/>
          <p:cNvSpPr>
            <a:spLocks noGrp="1" noRot="1" noChangeAspect="1" noTextEdit="1"/>
          </p:cNvSpPr>
          <p:nvPr>
            <p:ph type="sldImg"/>
          </p:nvPr>
        </p:nvSpPr>
        <p:spPr>
          <a:ln>
            <a:solidFill>
              <a:srgbClr val="000000"/>
            </a:solidFill>
            <a:miter lim="800000"/>
            <a:headEnd/>
            <a:tailEnd/>
          </a:ln>
        </p:spPr>
      </p:sp>
      <p:sp>
        <p:nvSpPr>
          <p:cNvPr id="20787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ymbol zastępczy obrazu slajdu 1"/>
          <p:cNvSpPr>
            <a:spLocks noGrp="1" noRot="1" noChangeAspect="1" noTextEdit="1"/>
          </p:cNvSpPr>
          <p:nvPr>
            <p:ph type="sldImg"/>
          </p:nvPr>
        </p:nvSpPr>
        <p:spPr>
          <a:ln>
            <a:solidFill>
              <a:srgbClr val="000000"/>
            </a:solidFill>
            <a:miter lim="800000"/>
            <a:headEnd/>
            <a:tailEnd/>
          </a:ln>
        </p:spPr>
      </p:sp>
      <p:sp>
        <p:nvSpPr>
          <p:cNvPr id="17920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66</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69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76</a:t>
            </a:fld>
            <a:endParaRPr lang="pl-PL" altLang="pl-PL" dirty="0">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79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81</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89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97</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98</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99</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100</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101</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102</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103</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pitchFamily="18"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104</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2" y="4714969"/>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1pPr>
            <a:lvl2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2pPr>
            <a:lvl3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3pPr>
            <a:lvl4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4pPr>
            <a:lvl5pPr eaLnBrk="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5pPr>
            <a:lvl6pPr marL="230403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6pPr>
            <a:lvl7pPr marL="272294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7pPr>
            <a:lvl8pPr marL="3141862"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8pPr>
            <a:lvl9pPr marL="3560776" indent="-209457" defTabSz="411643" eaLnBrk="0" fontAlgn="base" hangingPunct="0">
              <a:lnSpc>
                <a:spcPct val="93000"/>
              </a:lnSpc>
              <a:spcBef>
                <a:spcPct val="0"/>
              </a:spcBef>
              <a:spcAft>
                <a:spcPct val="0"/>
              </a:spcAft>
              <a:buClr>
                <a:srgbClr val="000000"/>
              </a:buClr>
              <a:buSzPct val="100000"/>
              <a:buFont typeface="Times New Roman" pitchFamily="18" charset="0"/>
              <a:tabLst>
                <a:tab pos="0" algn="l"/>
                <a:tab pos="410188" algn="l"/>
                <a:tab pos="821829" algn="l"/>
                <a:tab pos="1233472" algn="l"/>
                <a:tab pos="1645114" algn="l"/>
                <a:tab pos="2056756" algn="l"/>
                <a:tab pos="2468398" algn="l"/>
                <a:tab pos="2880040" algn="l"/>
                <a:tab pos="3291682" algn="l"/>
                <a:tab pos="3703324" algn="l"/>
                <a:tab pos="4114966" algn="l"/>
                <a:tab pos="4526608" algn="l"/>
                <a:tab pos="4938250" algn="l"/>
                <a:tab pos="5349891" algn="l"/>
                <a:tab pos="5761534" algn="l"/>
                <a:tab pos="6173176" algn="l"/>
                <a:tab pos="6584818" algn="l"/>
                <a:tab pos="6996459" algn="l"/>
                <a:tab pos="7408102" algn="l"/>
                <a:tab pos="7819744" algn="l"/>
                <a:tab pos="8231386"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105</a:t>
            </a:fld>
            <a:endParaRPr lang="pl-PL" altLang="pl-PL" dirty="0">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679483" y="4714970"/>
            <a:ext cx="5438711" cy="4467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06580211-82DD-439C-9467-8099A7CB45C5}" type="slidenum">
              <a:rPr lang="pl-PL"/>
              <a:pPr>
                <a:defRPr/>
              </a:pPr>
              <a:t>‹#›</a:t>
            </a:fld>
            <a:endParaRPr lang="pl-PL"/>
          </a:p>
        </p:txBody>
      </p:sp>
    </p:spTree>
    <p:extLst>
      <p:ext uri="{BB962C8B-B14F-4D97-AF65-F5344CB8AC3E}">
        <p14:creationId xmlns:p14="http://schemas.microsoft.com/office/powerpoint/2010/main" val="19094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E8EEF260-0BED-4D5A-9962-AB6E5CB4341B}" type="slidenum">
              <a:rPr lang="pl-PL"/>
              <a:pPr>
                <a:defRPr/>
              </a:pPr>
              <a:t>‹#›</a:t>
            </a:fld>
            <a:endParaRPr lang="pl-PL"/>
          </a:p>
        </p:txBody>
      </p:sp>
    </p:spTree>
    <p:extLst>
      <p:ext uri="{BB962C8B-B14F-4D97-AF65-F5344CB8AC3E}">
        <p14:creationId xmlns:p14="http://schemas.microsoft.com/office/powerpoint/2010/main" val="392829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7813" y="273050"/>
            <a:ext cx="2055812" cy="5854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3050"/>
            <a:ext cx="6018213" cy="5854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D0D8BD60-D575-40A4-B490-66F74E49AEB6}" type="slidenum">
              <a:rPr lang="pl-PL"/>
              <a:pPr>
                <a:defRPr/>
              </a:pPr>
              <a:t>‹#›</a:t>
            </a:fld>
            <a:endParaRPr lang="pl-PL"/>
          </a:p>
        </p:txBody>
      </p:sp>
    </p:spTree>
    <p:extLst>
      <p:ext uri="{BB962C8B-B14F-4D97-AF65-F5344CB8AC3E}">
        <p14:creationId xmlns:p14="http://schemas.microsoft.com/office/powerpoint/2010/main" val="356370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054CC194-525C-454A-AA9F-BC0581FE93A8}" type="slidenum">
              <a:rPr lang="pl-PL"/>
              <a:pPr>
                <a:defRPr/>
              </a:pPr>
              <a:t>‹#›</a:t>
            </a:fld>
            <a:endParaRPr lang="pl-PL"/>
          </a:p>
        </p:txBody>
      </p:sp>
    </p:spTree>
    <p:extLst>
      <p:ext uri="{BB962C8B-B14F-4D97-AF65-F5344CB8AC3E}">
        <p14:creationId xmlns:p14="http://schemas.microsoft.com/office/powerpoint/2010/main" val="1293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7DF61AF7-0612-4E50-B5CC-E8E0E6A38CB2}" type="slidenum">
              <a:rPr lang="pl-PL"/>
              <a:pPr>
                <a:defRPr/>
              </a:pPr>
              <a:t>‹#›</a:t>
            </a:fld>
            <a:endParaRPr lang="pl-PL"/>
          </a:p>
        </p:txBody>
      </p:sp>
    </p:spTree>
    <p:extLst>
      <p:ext uri="{BB962C8B-B14F-4D97-AF65-F5344CB8AC3E}">
        <p14:creationId xmlns:p14="http://schemas.microsoft.com/office/powerpoint/2010/main" val="179817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A71BFCB8-7E78-4DFF-9191-EE593697C3D4}" type="slidenum">
              <a:rPr lang="pl-PL"/>
              <a:pPr>
                <a:defRPr/>
              </a:pPr>
              <a:t>‹#›</a:t>
            </a:fld>
            <a:endParaRPr lang="pl-PL"/>
          </a:p>
        </p:txBody>
      </p:sp>
    </p:spTree>
    <p:extLst>
      <p:ext uri="{BB962C8B-B14F-4D97-AF65-F5344CB8AC3E}">
        <p14:creationId xmlns:p14="http://schemas.microsoft.com/office/powerpoint/2010/main" val="147978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
          <p:cNvSpPr>
            <a:spLocks noGrp="1" noChangeArrowheads="1"/>
          </p:cNvSpPr>
          <p:nvPr>
            <p:ph type="dt" idx="10"/>
          </p:nvPr>
        </p:nvSpPr>
        <p:spPr>
          <a:ln/>
        </p:spPr>
        <p:txBody>
          <a:bodyPr/>
          <a:lstStyle>
            <a:lvl1pPr>
              <a:defRPr/>
            </a:lvl1pPr>
          </a:lstStyle>
          <a:p>
            <a:pPr>
              <a:defRPr/>
            </a:pPr>
            <a:r>
              <a:rPr lang="pl-PL"/>
              <a:t>16-11-7</a:t>
            </a:r>
          </a:p>
        </p:txBody>
      </p:sp>
      <p:sp>
        <p:nvSpPr>
          <p:cNvPr id="8" name="Rectangle 3"/>
          <p:cNvSpPr>
            <a:spLocks noGrp="1" noChangeArrowheads="1"/>
          </p:cNvSpPr>
          <p:nvPr>
            <p:ph type="sldNum" idx="11"/>
          </p:nvPr>
        </p:nvSpPr>
        <p:spPr>
          <a:ln/>
        </p:spPr>
        <p:txBody>
          <a:bodyPr/>
          <a:lstStyle>
            <a:lvl1pPr>
              <a:defRPr/>
            </a:lvl1pPr>
          </a:lstStyle>
          <a:p>
            <a:pPr>
              <a:defRPr/>
            </a:pPr>
            <a:fld id="{D7D6F358-A358-4951-A7F2-DB74045D7D96}" type="slidenum">
              <a:rPr lang="pl-PL"/>
              <a:pPr>
                <a:defRPr/>
              </a:pPr>
              <a:t>‹#›</a:t>
            </a:fld>
            <a:endParaRPr lang="pl-PL"/>
          </a:p>
        </p:txBody>
      </p:sp>
    </p:spTree>
    <p:extLst>
      <p:ext uri="{BB962C8B-B14F-4D97-AF65-F5344CB8AC3E}">
        <p14:creationId xmlns:p14="http://schemas.microsoft.com/office/powerpoint/2010/main" val="138642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
          <p:cNvSpPr>
            <a:spLocks noGrp="1" noChangeArrowheads="1"/>
          </p:cNvSpPr>
          <p:nvPr>
            <p:ph type="dt" idx="10"/>
          </p:nvPr>
        </p:nvSpPr>
        <p:spPr>
          <a:ln/>
        </p:spPr>
        <p:txBody>
          <a:bodyPr/>
          <a:lstStyle>
            <a:lvl1pPr>
              <a:defRPr/>
            </a:lvl1pPr>
          </a:lstStyle>
          <a:p>
            <a:pPr>
              <a:defRPr/>
            </a:pPr>
            <a:r>
              <a:rPr lang="pl-PL"/>
              <a:t>16-11-7</a:t>
            </a:r>
          </a:p>
        </p:txBody>
      </p:sp>
      <p:sp>
        <p:nvSpPr>
          <p:cNvPr id="4" name="Rectangle 3"/>
          <p:cNvSpPr>
            <a:spLocks noGrp="1" noChangeArrowheads="1"/>
          </p:cNvSpPr>
          <p:nvPr>
            <p:ph type="sldNum" idx="11"/>
          </p:nvPr>
        </p:nvSpPr>
        <p:spPr>
          <a:ln/>
        </p:spPr>
        <p:txBody>
          <a:bodyPr/>
          <a:lstStyle>
            <a:lvl1pPr>
              <a:defRPr/>
            </a:lvl1pPr>
          </a:lstStyle>
          <a:p>
            <a:pPr>
              <a:defRPr/>
            </a:pPr>
            <a:fld id="{3BFD4908-7640-4C52-A4AA-3C8809FD67F6}" type="slidenum">
              <a:rPr lang="pl-PL"/>
              <a:pPr>
                <a:defRPr/>
              </a:pPr>
              <a:t>‹#›</a:t>
            </a:fld>
            <a:endParaRPr lang="pl-PL"/>
          </a:p>
        </p:txBody>
      </p:sp>
    </p:spTree>
    <p:extLst>
      <p:ext uri="{BB962C8B-B14F-4D97-AF65-F5344CB8AC3E}">
        <p14:creationId xmlns:p14="http://schemas.microsoft.com/office/powerpoint/2010/main" val="34680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pl-PL"/>
              <a:t>16-11-7</a:t>
            </a:r>
          </a:p>
        </p:txBody>
      </p:sp>
      <p:sp>
        <p:nvSpPr>
          <p:cNvPr id="3" name="Rectangle 3"/>
          <p:cNvSpPr>
            <a:spLocks noGrp="1" noChangeArrowheads="1"/>
          </p:cNvSpPr>
          <p:nvPr>
            <p:ph type="sldNum" idx="11"/>
          </p:nvPr>
        </p:nvSpPr>
        <p:spPr>
          <a:ln/>
        </p:spPr>
        <p:txBody>
          <a:bodyPr/>
          <a:lstStyle>
            <a:lvl1pPr>
              <a:defRPr/>
            </a:lvl1pPr>
          </a:lstStyle>
          <a:p>
            <a:pPr>
              <a:defRPr/>
            </a:pPr>
            <a:fld id="{F3F2C0B5-00E3-431B-AFE3-82A4AD76ED28}" type="slidenum">
              <a:rPr lang="pl-PL"/>
              <a:pPr>
                <a:defRPr/>
              </a:pPr>
              <a:t>‹#›</a:t>
            </a:fld>
            <a:endParaRPr lang="pl-PL"/>
          </a:p>
        </p:txBody>
      </p:sp>
    </p:spTree>
    <p:extLst>
      <p:ext uri="{BB962C8B-B14F-4D97-AF65-F5344CB8AC3E}">
        <p14:creationId xmlns:p14="http://schemas.microsoft.com/office/powerpoint/2010/main" val="354664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33DD281F-A1CE-4BB8-A518-46836114AFFE}" type="slidenum">
              <a:rPr lang="pl-PL"/>
              <a:pPr>
                <a:defRPr/>
              </a:pPr>
              <a:t>‹#›</a:t>
            </a:fld>
            <a:endParaRPr lang="pl-PL"/>
          </a:p>
        </p:txBody>
      </p:sp>
    </p:spTree>
    <p:extLst>
      <p:ext uri="{BB962C8B-B14F-4D97-AF65-F5344CB8AC3E}">
        <p14:creationId xmlns:p14="http://schemas.microsoft.com/office/powerpoint/2010/main" val="117711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27455839-38F7-468D-B01E-D03FD77D666C}" type="slidenum">
              <a:rPr lang="pl-PL"/>
              <a:pPr>
                <a:defRPr/>
              </a:pPr>
              <a:t>‹#›</a:t>
            </a:fld>
            <a:endParaRPr lang="pl-PL"/>
          </a:p>
        </p:txBody>
      </p:sp>
    </p:spTree>
    <p:extLst>
      <p:ext uri="{BB962C8B-B14F-4D97-AF65-F5344CB8AC3E}">
        <p14:creationId xmlns:p14="http://schemas.microsoft.com/office/powerpoint/2010/main" val="106242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0425" cy="36195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ea typeface="+mn-ea"/>
                <a:cs typeface="+mn-cs"/>
              </a:defRPr>
            </a:lvl1pPr>
          </a:lstStyle>
          <a:p>
            <a:pPr>
              <a:defRPr/>
            </a:pPr>
            <a:r>
              <a:rPr lang="pl-PL"/>
              <a:t>16-11-7</a:t>
            </a:r>
          </a:p>
        </p:txBody>
      </p:sp>
      <p:sp>
        <p:nvSpPr>
          <p:cNvPr id="1026" name="Text Box 2"/>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pl-PL"/>
          </a:p>
        </p:txBody>
      </p:sp>
      <p:sp>
        <p:nvSpPr>
          <p:cNvPr id="1027" name="Rectangle 3"/>
          <p:cNvSpPr>
            <a:spLocks noGrp="1" noChangeArrowheads="1"/>
          </p:cNvSpPr>
          <p:nvPr>
            <p:ph type="sldNum"/>
          </p:nvPr>
        </p:nvSpPr>
        <p:spPr bwMode="auto">
          <a:xfrm>
            <a:off x="6553200" y="6356350"/>
            <a:ext cx="2130425" cy="36195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ea typeface="+mn-ea"/>
                <a:cs typeface="+mn-cs"/>
              </a:defRPr>
            </a:lvl1pPr>
          </a:lstStyle>
          <a:p>
            <a:pPr>
              <a:defRPr/>
            </a:pPr>
            <a:fld id="{E24C149F-7DF8-4546-887C-FEE83332AD8A}" type="slidenum">
              <a:rPr lang="pl-PL"/>
              <a:pPr>
                <a:defRPr/>
              </a:pPr>
              <a:t>‹#›</a:t>
            </a:fld>
            <a:endParaRPr lang="pl-PL"/>
          </a:p>
        </p:txBody>
      </p:sp>
      <p:sp>
        <p:nvSpPr>
          <p:cNvPr id="1029" name="Rectangle 4"/>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1030" name="Rectangle 5"/>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69332"/>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1.</a:t>
            </a:r>
            <a:endParaRPr lang="pl-PL" b="1" dirty="0">
              <a:solidFill>
                <a:srgbClr val="636466"/>
              </a:solidFill>
              <a:latin typeface="Novecento wide Normal" pitchFamily="50" charset="-18"/>
            </a:endParaRPr>
          </a:p>
        </p:txBody>
      </p:sp>
      <p:sp>
        <p:nvSpPr>
          <p:cNvPr id="6" name="TextBox 2"/>
          <p:cNvSpPr txBox="1"/>
          <p:nvPr/>
        </p:nvSpPr>
        <p:spPr>
          <a:xfrm>
            <a:off x="6660232" y="3141200"/>
            <a:ext cx="2176700" cy="2138791"/>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REWITALIZACJA W DOKUMENTACH NA POZIOMIE KRAJOWYM I LOKALNYM</a:t>
            </a:r>
            <a:endParaRPr lang="pl-PL" sz="1600" b="1" dirty="0" smtClean="0">
              <a:solidFill>
                <a:srgbClr val="636466"/>
              </a:solidFill>
              <a:latin typeface="Novecento wide Normal" pitchFamily="50" charset="-18"/>
              <a:cs typeface="Lucida Sans Unicode" pitchFamily="34" charset="0"/>
            </a:endParaRPr>
          </a:p>
          <a:p>
            <a:endParaRPr lang="pl-PL" sz="1600" b="1" dirty="0" smtClean="0">
              <a:solidFill>
                <a:srgbClr val="636466"/>
              </a:solidFill>
              <a:latin typeface="Novecento wide Normal" pitchFamily="50" charset="-18"/>
              <a:cs typeface="Lucida Sans Unicode" pitchFamily="34" charset="0"/>
            </a:endParaRP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3731654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8"/>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Stan kryzysowy - </a:t>
            </a:r>
            <a:r>
              <a:rPr lang="pl-PL" altLang="pl-PL" sz="1600" dirty="0">
                <a:solidFill>
                  <a:srgbClr val="000000"/>
                </a:solidFill>
                <a:latin typeface="Lucida Sans Unicode" pitchFamily="34" charset="0"/>
                <a:cs typeface="Lucida Sans Unicode" pitchFamily="34" charset="0"/>
              </a:rPr>
              <a:t>stan spowodowany koncentracją negatywnych zjawisk społecznych (w szczególności bezrobocia, ubóstwa, przestępczości, niskiego poziomu edukacji lub kapitału społecznego, niewystarczającego poziomu uczestnictwa w życiu publicznym i kulturalnym),  współwystępujących z negatywnymi zjawiskami w co najmniej jednej z następujących sfer</a:t>
            </a:r>
            <a:r>
              <a:rPr lang="pl-PL" altLang="pl-PL" sz="1600"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lphaLcParenR"/>
            </a:pPr>
            <a:r>
              <a:rPr lang="pl-PL" altLang="pl-PL" sz="1600" b="1" dirty="0">
                <a:solidFill>
                  <a:srgbClr val="000000"/>
                </a:solidFill>
                <a:latin typeface="Lucida Sans Unicode" pitchFamily="34" charset="0"/>
                <a:cs typeface="Lucida Sans Unicode" pitchFamily="34" charset="0"/>
              </a:rPr>
              <a:t>Gospodarczej</a:t>
            </a:r>
          </a:p>
          <a:p>
            <a:pPr marL="342900" indent="-342900" algn="just" eaLnBrk="1">
              <a:lnSpc>
                <a:spcPct val="100000"/>
              </a:lnSpc>
              <a:buFont typeface="+mj-lt"/>
              <a:buAutoNum type="alphaLcParenR"/>
            </a:pPr>
            <a:r>
              <a:rPr lang="pl-PL" altLang="pl-PL" sz="1600" b="1" dirty="0">
                <a:solidFill>
                  <a:srgbClr val="000000"/>
                </a:solidFill>
                <a:latin typeface="Lucida Sans Unicode" pitchFamily="34" charset="0"/>
                <a:cs typeface="Lucida Sans Unicode" pitchFamily="34" charset="0"/>
              </a:rPr>
              <a:t>Środowiskowej </a:t>
            </a:r>
          </a:p>
          <a:p>
            <a:pPr marL="342900" indent="-342900" algn="just" eaLnBrk="1">
              <a:lnSpc>
                <a:spcPct val="100000"/>
              </a:lnSpc>
              <a:buFont typeface="+mj-lt"/>
              <a:buAutoNum type="alphaLcParenR"/>
            </a:pPr>
            <a:r>
              <a:rPr lang="pl-PL" altLang="pl-PL" sz="1600" b="1" dirty="0">
                <a:solidFill>
                  <a:srgbClr val="000000"/>
                </a:solidFill>
                <a:latin typeface="Lucida Sans Unicode" pitchFamily="34" charset="0"/>
                <a:cs typeface="Lucida Sans Unicode" pitchFamily="34" charset="0"/>
              </a:rPr>
              <a:t>Przestrzenno-funkcjonalnej</a:t>
            </a:r>
          </a:p>
          <a:p>
            <a:pPr marL="342900" indent="-342900" algn="just" eaLnBrk="1">
              <a:lnSpc>
                <a:spcPct val="100000"/>
              </a:lnSpc>
              <a:buFont typeface="+mj-lt"/>
              <a:buAutoNum type="alphaLcParenR"/>
            </a:pPr>
            <a:r>
              <a:rPr lang="pl-PL" altLang="pl-PL" sz="1600" b="1" dirty="0">
                <a:solidFill>
                  <a:srgbClr val="000000"/>
                </a:solidFill>
                <a:latin typeface="Lucida Sans Unicode" pitchFamily="34" charset="0"/>
                <a:cs typeface="Lucida Sans Unicode" pitchFamily="34" charset="0"/>
              </a:rPr>
              <a:t>Technicznej</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	Skalę negatywnych zjawisk odzwierciedlają mierniki rozwoju opisujące powyższe sfery, które wskazują na niski poziom rozwoju lub dokumentują silną dynamikę spadku poziomu rozwoju, w odniesieniu do wartości dla całej gminy.</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7561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983160"/>
            <a:ext cx="799306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instalacja zaworów </a:t>
            </a:r>
            <a:r>
              <a:rPr lang="pl-PL" altLang="pl-PL" sz="1500" dirty="0" err="1">
                <a:solidFill>
                  <a:srgbClr val="000000"/>
                </a:solidFill>
                <a:latin typeface="Lucida Sans Unicode" pitchFamily="34" charset="0"/>
                <a:cs typeface="Lucida Sans Unicode" pitchFamily="34" charset="0"/>
              </a:rPr>
              <a:t>podpionowych</a:t>
            </a:r>
            <a:r>
              <a:rPr lang="pl-PL" altLang="pl-PL" sz="1500" dirty="0">
                <a:solidFill>
                  <a:srgbClr val="000000"/>
                </a:solidFill>
                <a:latin typeface="Lucida Sans Unicode" pitchFamily="34" charset="0"/>
                <a:cs typeface="Lucida Sans Unicode" pitchFamily="34" charset="0"/>
              </a:rPr>
              <a:t> i termostatów,</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tworzenie zielonych dachów i „żyjących, zielonych ścian”,</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przeprowadzenie audytów energetycznych jako elementu projektu inwestycyjnego,</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modernizacja wszelkiej infrastruktury wyposażenia technicznego w budynkach publicznych w wyniku działania, której jest zużywana energia (np. windy).</a:t>
            </a:r>
          </a:p>
          <a:p>
            <a:pPr marL="285750" indent="-285750" algn="just" eaLnBrk="1">
              <a:lnSpc>
                <a:spcPct val="100000"/>
              </a:lnSpc>
              <a:buFont typeface="Wingdings" panose="05000000000000000000" pitchFamily="2" charset="2"/>
              <a:buChar char="§"/>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b="1" dirty="0">
                <a:solidFill>
                  <a:srgbClr val="000000"/>
                </a:solidFill>
                <a:latin typeface="Lucida Sans Unicode" pitchFamily="34" charset="0"/>
                <a:cs typeface="Lucida Sans Unicode" pitchFamily="34" charset="0"/>
              </a:rPr>
              <a:t>2. Wsparcie projektu dotyczącego tzw. głębokiej kompleksowej modernizacji energetycznej publicznych szkół artystycznych w Polsce.</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TYPY PROJEKTÓW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504375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79"/>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państwowe jednostki budżetowe (forma prawna – kod 428),</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szkoły wyższe (forma prawna – kod 044),</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administracja rządowa oraz nadzorowane lub podległe jej organy i jednostki organizacyjne (forma prawna – kod 401, kod 402, kod 406, kod 428, kod 132, kod 165),</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podmioty będące dostawcami usług energetycznych w rozumieniu dyrektywy 2012/27/UE, działające na rzecz państwowych jednostek budżetowych, szkół wyższych i organów władzy publicznej, (forma prawna – kod 019, kod 023, kod 115, kod 116, kod 117, kod 118, kod 120, kod 121, kod 124),</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Dyrekcja Generalna Lasów Państwowych (forma prawna – kod 428).</a:t>
            </a:r>
          </a:p>
          <a:p>
            <a:pPr marL="342900" indent="-342900" algn="just" eaLnBrk="1">
              <a:lnSpc>
                <a:spcPct val="100000"/>
              </a:lnSpc>
              <a:buFont typeface="+mj-lt"/>
              <a:buAutoNum type="arabicPeriod"/>
            </a:pP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1.3.1 </a:t>
            </a:r>
            <a:r>
              <a:rPr lang="pl-PL" b="1" dirty="0">
                <a:solidFill>
                  <a:srgbClr val="636466"/>
                </a:solidFill>
                <a:latin typeface="Novecento wide Normal" pitchFamily="50" charset="-18"/>
              </a:rPr>
              <a:t>Wspieranie efektywności energetycznej w budynkach publicznych </a:t>
            </a:r>
            <a:r>
              <a:rPr lang="pl-PL" b="1" dirty="0" smtClean="0">
                <a:solidFill>
                  <a:srgbClr val="636466"/>
                </a:solidFill>
                <a:latin typeface="Novecento wide Normal" pitchFamily="50" charset="-18"/>
              </a:rPr>
              <a:t>– Beneficjenci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825064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21469"/>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spółdzielnie </a:t>
            </a:r>
            <a:r>
              <a:rPr lang="pl-PL" altLang="pl-PL" sz="1600" dirty="0">
                <a:solidFill>
                  <a:srgbClr val="000000"/>
                </a:solidFill>
                <a:latin typeface="Lucida Sans Unicode" pitchFamily="34" charset="0"/>
                <a:cs typeface="Lucida Sans Unicode" pitchFamily="34" charset="0"/>
              </a:rPr>
              <a:t>mieszkaniowe ze wskazanych obszarów w Strategiach ZIT miast wojewódzkich (z wyłączeniem Strategii ZIT Subregionu Centralnego województwa śląskiego) oraz miasta </a:t>
            </a:r>
            <a:r>
              <a:rPr lang="pl-PL" altLang="pl-PL" sz="1600" dirty="0" err="1">
                <a:solidFill>
                  <a:srgbClr val="000000"/>
                </a:solidFill>
                <a:latin typeface="Lucida Sans Unicode" pitchFamily="34" charset="0"/>
                <a:cs typeface="Lucida Sans Unicode" pitchFamily="34" charset="0"/>
              </a:rPr>
              <a:t>subregionalne</a:t>
            </a:r>
            <a:r>
              <a:rPr lang="pl-PL" altLang="pl-PL" sz="1600" dirty="0">
                <a:solidFill>
                  <a:srgbClr val="000000"/>
                </a:solidFill>
                <a:latin typeface="Lucida Sans Unicode" pitchFamily="34" charset="0"/>
                <a:cs typeface="Lucida Sans Unicode" pitchFamily="34" charset="0"/>
              </a:rPr>
              <a:t> (wskazane w kontraktach terytorialnych),</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wspólnoty </a:t>
            </a:r>
            <a:r>
              <a:rPr lang="pl-PL" altLang="pl-PL" sz="1600" dirty="0">
                <a:solidFill>
                  <a:srgbClr val="000000"/>
                </a:solidFill>
                <a:latin typeface="Lucida Sans Unicode" pitchFamily="34" charset="0"/>
                <a:cs typeface="Lucida Sans Unicode" pitchFamily="34" charset="0"/>
              </a:rPr>
              <a:t>mieszkaniowe ze wskazanych obszarów w Strategiach ZIT miast wojewódzkich (z wyłączeniem Strategii ZIT subregionu Centralnego województwa śląskiego) oraz miasta </a:t>
            </a:r>
            <a:r>
              <a:rPr lang="pl-PL" altLang="pl-PL" sz="1600" dirty="0" err="1">
                <a:solidFill>
                  <a:srgbClr val="000000"/>
                </a:solidFill>
                <a:latin typeface="Lucida Sans Unicode" pitchFamily="34" charset="0"/>
                <a:cs typeface="Lucida Sans Unicode" pitchFamily="34" charset="0"/>
              </a:rPr>
              <a:t>subregionalne</a:t>
            </a:r>
            <a:r>
              <a:rPr lang="pl-PL" altLang="pl-PL" sz="1600" dirty="0">
                <a:solidFill>
                  <a:srgbClr val="000000"/>
                </a:solidFill>
                <a:latin typeface="Lucida Sans Unicode" pitchFamily="34" charset="0"/>
                <a:cs typeface="Lucida Sans Unicode" pitchFamily="34" charset="0"/>
              </a:rPr>
              <a:t> (wskazane w kontraktach terytorialnych),</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podmioty </a:t>
            </a:r>
            <a:r>
              <a:rPr lang="pl-PL" altLang="pl-PL" sz="1600" dirty="0">
                <a:solidFill>
                  <a:srgbClr val="000000"/>
                </a:solidFill>
                <a:latin typeface="Lucida Sans Unicode" pitchFamily="34" charset="0"/>
                <a:cs typeface="Lucida Sans Unicode" pitchFamily="34" charset="0"/>
              </a:rPr>
              <a:t>będące dostawcami usług energetycznych w rozumieniu dyrektywy 2012/27/UE realizujące inwestycje na rzecz podmiotów ze wskazanych obszarów w Strategiach miast wojewódzkich ZIT (z wyłączeniem Strategii ZIT Subregionu Centralnego województwa śląskiego) oraz miast </a:t>
            </a:r>
            <a:r>
              <a:rPr lang="pl-PL" altLang="pl-PL" sz="1600" dirty="0" err="1">
                <a:solidFill>
                  <a:srgbClr val="000000"/>
                </a:solidFill>
                <a:latin typeface="Lucida Sans Unicode" pitchFamily="34" charset="0"/>
                <a:cs typeface="Lucida Sans Unicode" pitchFamily="34" charset="0"/>
              </a:rPr>
              <a:t>subregionalnych</a:t>
            </a:r>
            <a:r>
              <a:rPr lang="pl-PL" altLang="pl-PL" sz="1600" dirty="0">
                <a:solidFill>
                  <a:srgbClr val="000000"/>
                </a:solidFill>
                <a:latin typeface="Lucida Sans Unicode" pitchFamily="34" charset="0"/>
                <a:cs typeface="Lucida Sans Unicode" pitchFamily="34" charset="0"/>
              </a:rPr>
              <a:t> (wskazane w kontraktach terytorialnych).</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1.3.2 Wspieranie efektywności energetycznej w sektorze mieszkaniowym - Typ beneficjenta </a:t>
            </a:r>
            <a:r>
              <a:rPr lang="pl-PL" b="1" dirty="0" smtClean="0">
                <a:solidFill>
                  <a:srgbClr val="636466"/>
                </a:solidFill>
                <a:latin typeface="Novecento wide Normal" pitchFamily="50" charset="-18"/>
              </a:rPr>
              <a:t>ostatecznego</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065547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67470"/>
            <a:ext cx="79930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Typy projektów:  </a:t>
            </a:r>
            <a:endParaRPr lang="pl-PL" altLang="pl-PL" sz="14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400" b="1"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a:solidFill>
                  <a:srgbClr val="000000"/>
                </a:solidFill>
                <a:latin typeface="Lucida Sans Unicode" pitchFamily="34" charset="0"/>
                <a:cs typeface="Lucida Sans Unicode" pitchFamily="34" charset="0"/>
              </a:rPr>
              <a:t>1. Wsparcie dla zanieczyszczonych lub zdegradowanych terenów</a:t>
            </a:r>
          </a:p>
          <a:p>
            <a:pPr algn="just" eaLnBrk="1">
              <a:lnSpc>
                <a:spcPct val="100000"/>
              </a:lnSpc>
            </a:pPr>
            <a:r>
              <a:rPr lang="pl-PL" altLang="pl-PL" sz="1400" dirty="0">
                <a:solidFill>
                  <a:srgbClr val="000000"/>
                </a:solidFill>
                <a:latin typeface="Lucida Sans Unicode" pitchFamily="34" charset="0"/>
                <a:cs typeface="Lucida Sans Unicode" pitchFamily="34" charset="0"/>
              </a:rPr>
              <a:t>Wspierane będą działania których głównym celem jest rekultywacja terenów zdegradowanych lub zdewastowanych i </a:t>
            </a:r>
            <a:r>
              <a:rPr lang="pl-PL" altLang="pl-PL" sz="1400" dirty="0" err="1">
                <a:solidFill>
                  <a:srgbClr val="000000"/>
                </a:solidFill>
                <a:latin typeface="Lucida Sans Unicode" pitchFamily="34" charset="0"/>
                <a:cs typeface="Lucida Sans Unicode" pitchFamily="34" charset="0"/>
              </a:rPr>
              <a:t>remediacja</a:t>
            </a:r>
            <a:r>
              <a:rPr lang="pl-PL" altLang="pl-PL" sz="1400" dirty="0">
                <a:solidFill>
                  <a:srgbClr val="000000"/>
                </a:solidFill>
                <a:latin typeface="Lucida Sans Unicode" pitchFamily="34" charset="0"/>
                <a:cs typeface="Lucida Sans Unicode" pitchFamily="34" charset="0"/>
              </a:rPr>
              <a:t> terenów zanieczyszczonych. Dofinansowanie tego typu przedsięwzięć będzie możliwe wyłącznie w sytuacji, gdy obecny właściciel gruntu nie jest odpowiedzialny za powstanie zanieczyszczenia lub degradację środowiska. Jeśli na obszarze objętym działaniami rekultywacyjnymi będą występowały grunty zanieczyszczone, obowiązkowym elementem projektu będzie ich </a:t>
            </a:r>
            <a:r>
              <a:rPr lang="pl-PL" altLang="pl-PL" sz="1400" dirty="0" err="1">
                <a:solidFill>
                  <a:srgbClr val="000000"/>
                </a:solidFill>
                <a:latin typeface="Lucida Sans Unicode" pitchFamily="34" charset="0"/>
                <a:cs typeface="Lucida Sans Unicode" pitchFamily="34" charset="0"/>
              </a:rPr>
              <a:t>remediacja</a:t>
            </a:r>
            <a:r>
              <a:rPr lang="pl-PL" altLang="pl-PL" sz="1400" dirty="0">
                <a:solidFill>
                  <a:srgbClr val="000000"/>
                </a:solidFill>
                <a:latin typeface="Lucida Sans Unicode" pitchFamily="34" charset="0"/>
                <a:cs typeface="Lucida Sans Unicode" pitchFamily="34" charset="0"/>
              </a:rPr>
              <a:t>. Preferowane będą projekty, których realizacja będzie wynikać z gminnych programów ochrony środowiska lub programów rewitalizacji</a:t>
            </a:r>
            <a:r>
              <a:rPr lang="pl-PL" altLang="pl-PL" sz="1400"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a:solidFill>
                  <a:srgbClr val="000000"/>
                </a:solidFill>
                <a:latin typeface="Lucida Sans Unicode" pitchFamily="34" charset="0"/>
                <a:cs typeface="Lucida Sans Unicode" pitchFamily="34" charset="0"/>
              </a:rPr>
              <a:t>2. Rozwój terenów zieleni w miastach i ich obszarach funkcjonalnych</a:t>
            </a:r>
          </a:p>
          <a:p>
            <a:pPr algn="just" eaLnBrk="1">
              <a:lnSpc>
                <a:spcPct val="100000"/>
              </a:lnSpc>
            </a:pPr>
            <a:r>
              <a:rPr lang="pl-PL" altLang="pl-PL" sz="1400" dirty="0">
                <a:solidFill>
                  <a:srgbClr val="000000"/>
                </a:solidFill>
                <a:latin typeface="Lucida Sans Unicode" pitchFamily="34" charset="0"/>
                <a:cs typeface="Lucida Sans Unicode" pitchFamily="34" charset="0"/>
              </a:rPr>
              <a:t>Wspierane będą działania opisane, które przyczyniają się do zahamowania spadku powierzchni terenów zieleni w miastach i ich obszarach funkcjonalnych. Priorytetowo traktowane będą projekty realizowane w obszarach o przekroczonych normach jakości powietrza (dla których istnieje obowiązujący Program Ochrony Powietrza). Wsparcie z tego działania nie dotyczy obiektów poddawanych głębokiej kompleksowej modernizacji budynków w ramach projektów Osi priorytetowej I Zmniejszenie emisyjności gospodarki, których elementami są zielone ściany i dachy.</a:t>
            </a:r>
          </a:p>
        </p:txBody>
      </p:sp>
      <p:sp>
        <p:nvSpPr>
          <p:cNvPr id="5" name="TextBox 1"/>
          <p:cNvSpPr txBox="1"/>
          <p:nvPr/>
        </p:nvSpPr>
        <p:spPr>
          <a:xfrm>
            <a:off x="251520" y="980728"/>
            <a:ext cx="756084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DZIAŁANIE 2.5 Poprawa </a:t>
            </a:r>
            <a:r>
              <a:rPr lang="pl-PL" b="1" dirty="0">
                <a:solidFill>
                  <a:srgbClr val="636466"/>
                </a:solidFill>
                <a:latin typeface="Novecento wide Normal" pitchFamily="50" charset="-18"/>
              </a:rPr>
              <a:t>jakości środowiska </a:t>
            </a:r>
            <a:r>
              <a:rPr lang="pl-PL" b="1" dirty="0" smtClean="0">
                <a:solidFill>
                  <a:srgbClr val="636466"/>
                </a:solidFill>
                <a:latin typeface="Novecento wide Normal" pitchFamily="50" charset="-18"/>
              </a:rPr>
              <a:t>miejskiego</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414333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90635"/>
            <a:ext cx="79930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Typy projektów:  </a:t>
            </a:r>
            <a:endParaRPr lang="pl-PL" altLang="pl-PL" sz="14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400" b="1"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smtClean="0">
                <a:solidFill>
                  <a:srgbClr val="000000"/>
                </a:solidFill>
                <a:latin typeface="Lucida Sans Unicode" pitchFamily="34" charset="0"/>
                <a:cs typeface="Lucida Sans Unicode" pitchFamily="34" charset="0"/>
              </a:rPr>
              <a:t>3. Inwentaryzacja terenów zdegradowanych i terenów zanieczyszczonych</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W ramach projektów inwentaryzacyjnych finansowane będą działania związane z analizami degradacji i zanieczyszczenia terenu, badania zanieczyszczenia gleby, ziemi i wód gruntowych i analizy dotyczące możliwych sposobów i kosztów przeprowadzenia </a:t>
            </a:r>
            <a:r>
              <a:rPr lang="pl-PL" altLang="pl-PL" sz="1400" dirty="0" err="1" smtClean="0">
                <a:solidFill>
                  <a:srgbClr val="000000"/>
                </a:solidFill>
                <a:latin typeface="Lucida Sans Unicode" pitchFamily="34" charset="0"/>
                <a:cs typeface="Lucida Sans Unicode" pitchFamily="34" charset="0"/>
              </a:rPr>
              <a:t>remediacji</a:t>
            </a:r>
            <a:r>
              <a:rPr lang="pl-PL" altLang="pl-PL" sz="1400" dirty="0" smtClean="0">
                <a:solidFill>
                  <a:srgbClr val="000000"/>
                </a:solidFill>
                <a:latin typeface="Lucida Sans Unicode" pitchFamily="34" charset="0"/>
                <a:cs typeface="Lucida Sans Unicode" pitchFamily="34" charset="0"/>
              </a:rPr>
              <a:t> lub rekultywacji. Finansowane będą działania wyłącznie w odniesieniu do terenu, który zostanie zagospodarowany na cele środowiskowe.</a:t>
            </a:r>
          </a:p>
          <a:p>
            <a:pPr algn="just" eaLnBrk="1">
              <a:lnSpc>
                <a:spcPct val="100000"/>
              </a:lnSpc>
            </a:pPr>
            <a:endParaRPr lang="pl-PL" altLang="pl-PL" sz="14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smtClean="0">
                <a:solidFill>
                  <a:srgbClr val="000000"/>
                </a:solidFill>
                <a:latin typeface="Lucida Sans Unicode" pitchFamily="34" charset="0"/>
                <a:cs typeface="Lucida Sans Unicode" pitchFamily="34" charset="0"/>
              </a:rPr>
              <a:t>Beneficjenci: </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jednostki samorządu terytorialnego i ich związki (forma prawna - kod 403, kod 429, kod 430, kod 431) dla typów projektów 1, 2,3;</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podmioty świadczące usługi publiczne w ramach realizacji obowiązków własnych jednostek samorządu terytorialnego (forma prawna - kod 019, 023, kod 115, kod 116, kod 117, kod 118, kod 120, kod 121, kod 124) dla typów projektów 1, 2, 3;</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regionalne dyrekcje ochrony środowiska (forma prawna kod 401) dla typów projektów 1, 3.</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DZIAŁANIE 6.1 Rozwój </a:t>
            </a:r>
            <a:r>
              <a:rPr lang="pl-PL" b="1" dirty="0">
                <a:solidFill>
                  <a:srgbClr val="636466"/>
                </a:solidFill>
                <a:latin typeface="Novecento wide Normal" pitchFamily="50" charset="-18"/>
              </a:rPr>
              <a:t>publicznego transportu zbiorowego w </a:t>
            </a:r>
            <a:r>
              <a:rPr lang="pl-PL" b="1" dirty="0" smtClean="0">
                <a:solidFill>
                  <a:srgbClr val="636466"/>
                </a:solidFill>
                <a:latin typeface="Novecento wide Normal" pitchFamily="50" charset="-18"/>
              </a:rPr>
              <a:t>miastach</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525695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0662"/>
            <a:ext cx="799306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rgbClr val="000000"/>
                </a:solidFill>
                <a:latin typeface="Lucida Sans Unicode" pitchFamily="34" charset="0"/>
                <a:cs typeface="Lucida Sans Unicode" pitchFamily="34" charset="0"/>
              </a:rPr>
              <a:t>Typy projektów:  </a:t>
            </a:r>
            <a:endParaRPr lang="pl-PL" altLang="pl-PL" sz="15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500" b="1" dirty="0">
              <a:solidFill>
                <a:srgbClr val="000000"/>
              </a:solidFill>
              <a:latin typeface="Lucida Sans Unicode" pitchFamily="34" charset="0"/>
              <a:cs typeface="Lucida Sans Unicode" pitchFamily="34" charset="0"/>
            </a:endParaRPr>
          </a:p>
          <a:p>
            <a:pPr algn="just" eaLnBrk="1">
              <a:lnSpc>
                <a:spcPct val="100000"/>
              </a:lnSpc>
            </a:pPr>
            <a:r>
              <a:rPr lang="pl-PL" altLang="pl-PL" sz="1500" b="1" dirty="0" smtClean="0">
                <a:solidFill>
                  <a:srgbClr val="000000"/>
                </a:solidFill>
                <a:latin typeface="Lucida Sans Unicode" pitchFamily="34" charset="0"/>
                <a:cs typeface="Lucida Sans Unicode" pitchFamily="34" charset="0"/>
              </a:rPr>
              <a:t>1. Inwestycje </a:t>
            </a:r>
            <a:r>
              <a:rPr lang="pl-PL" altLang="pl-PL" sz="1500" b="1" dirty="0">
                <a:solidFill>
                  <a:srgbClr val="000000"/>
                </a:solidFill>
                <a:latin typeface="Lucida Sans Unicode" pitchFamily="34" charset="0"/>
                <a:cs typeface="Lucida Sans Unicode" pitchFamily="34" charset="0"/>
              </a:rPr>
              <a:t>infrastrukturalne: adaptacja, budowa, przebudowa, rozbudowa sieci transportu miejskiego, </a:t>
            </a:r>
            <a:r>
              <a:rPr lang="pl-PL" altLang="pl-PL" sz="1500" dirty="0">
                <a:solidFill>
                  <a:srgbClr val="000000"/>
                </a:solidFill>
                <a:latin typeface="Lucida Sans Unicode" pitchFamily="34" charset="0"/>
                <a:cs typeface="Lucida Sans Unicode" pitchFamily="34" charset="0"/>
              </a:rPr>
              <a:t>w tym m.in.:</a:t>
            </a: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budowa</a:t>
            </a:r>
            <a:r>
              <a:rPr lang="pl-PL" altLang="pl-PL" sz="1500" dirty="0">
                <a:solidFill>
                  <a:srgbClr val="000000"/>
                </a:solidFill>
                <a:latin typeface="Lucida Sans Unicode" pitchFamily="34" charset="0"/>
                <a:cs typeface="Lucida Sans Unicode" pitchFamily="34" charset="0"/>
              </a:rPr>
              <a:t>, przebudowa, rozbudowa układu torowego na trasach, pętlach, bocznicach oraz zajezdniach, budowa linii metra, budowa, przebudowa, rozbudowa sieci energetycznej i podstacji trakcyjnych tramwajowych, trolejbusowych, przebudowa, rozbudowa dróg mająca na celu wprowadzenie ruchu uprzywilejowanego lub uprzywilejowanie ruchu istniejącego pojazdów publicznego transportu zbiorowego, wyposażenie dróg, ulic, torowisk w obiekty inżynieryjne i niezbędne urządzenia drogowe służące bezpieczeństwu ruchu pojazdów transportu publicznego, wyposażenie dróg, ulic w infrastrukturą służącą obsłudze transportu publicznego (np. zatoki, podjazdy, zjazdy) oraz pasażerów (np. przystanki, wyspy), budowa, przebudowa i rozbudowa węzłów przesiadkowych w tym systemy parkingów dla samochodów „Parkuj i Jedź” („Park &amp; </a:t>
            </a:r>
            <a:r>
              <a:rPr lang="pl-PL" altLang="pl-PL" sz="1500" dirty="0" err="1">
                <a:solidFill>
                  <a:srgbClr val="000000"/>
                </a:solidFill>
                <a:latin typeface="Lucida Sans Unicode" pitchFamily="34" charset="0"/>
                <a:cs typeface="Lucida Sans Unicode" pitchFamily="34" charset="0"/>
              </a:rPr>
              <a:t>Ride</a:t>
            </a:r>
            <a:r>
              <a:rPr lang="pl-PL" altLang="pl-PL" sz="1500" dirty="0">
                <a:solidFill>
                  <a:srgbClr val="000000"/>
                </a:solidFill>
                <a:latin typeface="Lucida Sans Unicode" pitchFamily="34" charset="0"/>
                <a:cs typeface="Lucida Sans Unicode" pitchFamily="34" charset="0"/>
              </a:rPr>
              <a:t>”) oraz dla rowerów („</a:t>
            </a:r>
            <a:r>
              <a:rPr lang="pl-PL" altLang="pl-PL" sz="1500" dirty="0" err="1">
                <a:solidFill>
                  <a:srgbClr val="000000"/>
                </a:solidFill>
                <a:latin typeface="Lucida Sans Unicode" pitchFamily="34" charset="0"/>
                <a:cs typeface="Lucida Sans Unicode" pitchFamily="34" charset="0"/>
              </a:rPr>
              <a:t>Bike</a:t>
            </a:r>
            <a:r>
              <a:rPr lang="pl-PL" altLang="pl-PL" sz="1500" dirty="0">
                <a:solidFill>
                  <a:srgbClr val="000000"/>
                </a:solidFill>
                <a:latin typeface="Lucida Sans Unicode" pitchFamily="34" charset="0"/>
                <a:cs typeface="Lucida Sans Unicode" pitchFamily="34" charset="0"/>
              </a:rPr>
              <a:t> &amp; </a:t>
            </a:r>
            <a:r>
              <a:rPr lang="pl-PL" altLang="pl-PL" sz="1500" dirty="0" err="1">
                <a:solidFill>
                  <a:srgbClr val="000000"/>
                </a:solidFill>
                <a:latin typeface="Lucida Sans Unicode" pitchFamily="34" charset="0"/>
                <a:cs typeface="Lucida Sans Unicode" pitchFamily="34" charset="0"/>
              </a:rPr>
              <a:t>Ride</a:t>
            </a:r>
            <a:r>
              <a:rPr lang="pl-PL" altLang="pl-PL" sz="1500" dirty="0">
                <a:solidFill>
                  <a:srgbClr val="000000"/>
                </a:solidFill>
                <a:latin typeface="Lucida Sans Unicode" pitchFamily="34" charset="0"/>
                <a:cs typeface="Lucida Sans Unicode" pitchFamily="34" charset="0"/>
              </a:rPr>
              <a:t>”).</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DZIAŁANIE 6.1 Rozwój </a:t>
            </a:r>
            <a:r>
              <a:rPr lang="pl-PL" b="1" dirty="0">
                <a:solidFill>
                  <a:srgbClr val="636466"/>
                </a:solidFill>
                <a:latin typeface="Novecento wide Normal" pitchFamily="50" charset="-18"/>
              </a:rPr>
              <a:t>publicznego transportu zbiorowego w </a:t>
            </a:r>
            <a:r>
              <a:rPr lang="pl-PL" b="1" dirty="0" smtClean="0">
                <a:solidFill>
                  <a:srgbClr val="636466"/>
                </a:solidFill>
                <a:latin typeface="Novecento wide Normal" pitchFamily="50" charset="-18"/>
              </a:rPr>
              <a:t>miastach</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7373602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04864"/>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rgbClr val="000000"/>
                </a:solidFill>
                <a:latin typeface="Lucida Sans Unicode" pitchFamily="34" charset="0"/>
                <a:cs typeface="Lucida Sans Unicode" pitchFamily="34" charset="0"/>
              </a:rPr>
              <a:t>Typy projektów:  </a:t>
            </a:r>
            <a:endParaRPr lang="pl-PL" altLang="pl-PL" sz="15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500" b="1" dirty="0">
              <a:solidFill>
                <a:srgbClr val="000000"/>
              </a:solidFill>
              <a:latin typeface="Lucida Sans Unicode" pitchFamily="34" charset="0"/>
              <a:cs typeface="Lucida Sans Unicode" pitchFamily="34" charset="0"/>
            </a:endParaRPr>
          </a:p>
          <a:p>
            <a:pPr algn="just" eaLnBrk="1">
              <a:lnSpc>
                <a:spcPct val="100000"/>
              </a:lnSpc>
            </a:pPr>
            <a:r>
              <a:rPr lang="pl-PL" altLang="pl-PL" sz="1500" b="1" dirty="0" smtClean="0">
                <a:solidFill>
                  <a:srgbClr val="000000"/>
                </a:solidFill>
                <a:latin typeface="Lucida Sans Unicode" pitchFamily="34" charset="0"/>
                <a:cs typeface="Lucida Sans Unicode" pitchFamily="34" charset="0"/>
              </a:rPr>
              <a:t>2. Inwestycje </a:t>
            </a:r>
            <a:r>
              <a:rPr lang="pl-PL" altLang="pl-PL" sz="1500" b="1" dirty="0">
                <a:solidFill>
                  <a:srgbClr val="000000"/>
                </a:solidFill>
                <a:latin typeface="Lucida Sans Unicode" pitchFamily="34" charset="0"/>
                <a:cs typeface="Lucida Sans Unicode" pitchFamily="34" charset="0"/>
              </a:rPr>
              <a:t>taborowe: zakup, modernizacja taboru szynowego (tramwajowego, metra), trolejbusowego i autobusowego wraz z niezbędną infrastrukturą służącą do jego utrzymania (np. zaplecza techniczne do obsługi i konserwacji taboru, miejsca i urządzenia zasilania paliwem alternatywnym). </a:t>
            </a:r>
            <a:r>
              <a:rPr lang="pl-PL" altLang="pl-PL" sz="1500" dirty="0">
                <a:solidFill>
                  <a:srgbClr val="000000"/>
                </a:solidFill>
                <a:latin typeface="Lucida Sans Unicode" pitchFamily="34" charset="0"/>
                <a:cs typeface="Lucida Sans Unicode" pitchFamily="34" charset="0"/>
              </a:rPr>
              <a:t>Możliwość realizacji projektów integrujących w sobie ww. typy projektów. Inwestycje z zakresu ITS poprawiającego funkcjonowanie transportu publicznego oraz z zakresu budowy, przebudowy i rozbudowy węzłów przesiadkowych mogą być realizowane tylko jako element projektu, rozumianego również jako szersze zamierzenie inwestycyjne wynikające ze Strategii ZIT i realizujące docelowe rozwiązania komunikacyjne miast wojewódzkich i ich obszarów funkcjonalnych.</a:t>
            </a:r>
          </a:p>
          <a:p>
            <a:pPr algn="just" eaLnBrk="1">
              <a:lnSpc>
                <a:spcPct val="100000"/>
              </a:lnSpc>
            </a:pPr>
            <a:r>
              <a:rPr lang="pl-PL" altLang="pl-PL" sz="1500" b="1" dirty="0">
                <a:solidFill>
                  <a:srgbClr val="000000"/>
                </a:solidFill>
                <a:latin typeface="Lucida Sans Unicode" pitchFamily="34" charset="0"/>
                <a:cs typeface="Lucida Sans Unicode" pitchFamily="34" charset="0"/>
              </a:rPr>
              <a:t>Beneficjenci: </a:t>
            </a:r>
            <a:r>
              <a:rPr lang="pl-PL" altLang="pl-PL" sz="1500" dirty="0">
                <a:solidFill>
                  <a:srgbClr val="000000"/>
                </a:solidFill>
                <a:latin typeface="Lucida Sans Unicode" pitchFamily="34" charset="0"/>
                <a:cs typeface="Lucida Sans Unicode" pitchFamily="34" charset="0"/>
              </a:rPr>
              <a:t>jednostki samorządu terytorialnego (w tym ich związki i porozumienia) - miasta wojewódzkie i ich obszary funkcjonalne oraz działające w ich imieniu jednostki organizacyjne i spółki specjalnego przeznaczenia (forma prawna – kod 403, kod 430); zarządcy infrastruktury służącej transportowi miejskiemu (forma prawna – kod 115, kod 116, kod 117); operatorzy publicznego transportu zbiorowego (forma prawna – kod 115, kod 116, kod 117).</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DZIAŁANIE 6.1 Rozwój </a:t>
            </a:r>
            <a:r>
              <a:rPr lang="pl-PL" b="1" dirty="0">
                <a:solidFill>
                  <a:srgbClr val="636466"/>
                </a:solidFill>
                <a:latin typeface="Novecento wide Normal" pitchFamily="50" charset="-18"/>
              </a:rPr>
              <a:t>publicznego transportu zbiorowego w </a:t>
            </a:r>
            <a:r>
              <a:rPr lang="pl-PL" b="1" dirty="0" smtClean="0">
                <a:solidFill>
                  <a:srgbClr val="636466"/>
                </a:solidFill>
                <a:latin typeface="Novecento wide Normal" pitchFamily="50" charset="-18"/>
              </a:rPr>
              <a:t>miastach</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3470393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320280"/>
            <a:ext cx="799306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rgbClr val="000000"/>
                </a:solidFill>
                <a:latin typeface="Lucida Sans Unicode" pitchFamily="34" charset="0"/>
                <a:cs typeface="Lucida Sans Unicode" pitchFamily="34" charset="0"/>
              </a:rPr>
              <a:t>Typy projektów:  </a:t>
            </a:r>
            <a:endParaRPr lang="pl-PL" altLang="pl-PL" sz="15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5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500" dirty="0">
                <a:solidFill>
                  <a:srgbClr val="000000"/>
                </a:solidFill>
                <a:latin typeface="Lucida Sans Unicode" pitchFamily="34" charset="0"/>
                <a:cs typeface="Lucida Sans Unicode" pitchFamily="34" charset="0"/>
              </a:rPr>
              <a:t>Prace konserwatorskie, restauratorskie oraz roboty budowlane przy obiektach i na obszarach zabytkowych i zespołach tych obiektów oraz w ich otoczeniu;</a:t>
            </a:r>
          </a:p>
          <a:p>
            <a:pPr marL="342900" indent="-342900" algn="just" eaLnBrk="1">
              <a:lnSpc>
                <a:spcPct val="100000"/>
              </a:lnSpc>
              <a:buFont typeface="+mj-lt"/>
              <a:buAutoNum type="arabicPeriod"/>
            </a:pPr>
            <a:r>
              <a:rPr lang="pl-PL" altLang="pl-PL" sz="1500" dirty="0">
                <a:solidFill>
                  <a:srgbClr val="000000"/>
                </a:solidFill>
                <a:latin typeface="Lucida Sans Unicode" pitchFamily="34" charset="0"/>
                <a:cs typeface="Lucida Sans Unicode" pitchFamily="34" charset="0"/>
              </a:rPr>
              <a:t>Rozbudowa, przebudowa i remont </a:t>
            </a:r>
            <a:r>
              <a:rPr lang="pl-PL" altLang="pl-PL" sz="1500" dirty="0" err="1">
                <a:solidFill>
                  <a:srgbClr val="000000"/>
                </a:solidFill>
                <a:latin typeface="Lucida Sans Unicode" pitchFamily="34" charset="0"/>
                <a:cs typeface="Lucida Sans Unicode" pitchFamily="34" charset="0"/>
              </a:rPr>
              <a:t>niezabytkowej</a:t>
            </a:r>
            <a:r>
              <a:rPr lang="pl-PL" altLang="pl-PL" sz="1500" dirty="0">
                <a:solidFill>
                  <a:srgbClr val="000000"/>
                </a:solidFill>
                <a:latin typeface="Lucida Sans Unicode" pitchFamily="34" charset="0"/>
                <a:cs typeface="Lucida Sans Unicode" pitchFamily="34" charset="0"/>
              </a:rPr>
              <a:t> infrastruktury na cele działalności kulturalnej, edukacji artystycznej, archiwów;</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Zakup </a:t>
            </a:r>
            <a:r>
              <a:rPr lang="pl-PL" altLang="pl-PL" sz="1500" dirty="0">
                <a:solidFill>
                  <a:srgbClr val="000000"/>
                </a:solidFill>
                <a:latin typeface="Lucida Sans Unicode" pitchFamily="34" charset="0"/>
                <a:cs typeface="Lucida Sans Unicode" pitchFamily="34" charset="0"/>
              </a:rPr>
              <a:t>trwałego wyposażenia do prowadzenia działalności kulturalnej, w tym edukacji artystycznej oraz realizacji prac konserwatorskich;</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Modernizacja </a:t>
            </a:r>
            <a:r>
              <a:rPr lang="pl-PL" altLang="pl-PL" sz="1500" dirty="0">
                <a:solidFill>
                  <a:srgbClr val="000000"/>
                </a:solidFill>
                <a:latin typeface="Lucida Sans Unicode" pitchFamily="34" charset="0"/>
                <a:cs typeface="Lucida Sans Unicode" pitchFamily="34" charset="0"/>
              </a:rPr>
              <a:t>wystaw stałych;</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Ochrona </a:t>
            </a:r>
            <a:r>
              <a:rPr lang="pl-PL" altLang="pl-PL" sz="1500" dirty="0">
                <a:solidFill>
                  <a:srgbClr val="000000"/>
                </a:solidFill>
                <a:latin typeface="Lucida Sans Unicode" pitchFamily="34" charset="0"/>
                <a:cs typeface="Lucida Sans Unicode" pitchFamily="34" charset="0"/>
              </a:rPr>
              <a:t>i zachowanie zabytkowych ogrodów i parków;</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Konserwacja </a:t>
            </a:r>
            <a:r>
              <a:rPr lang="pl-PL" altLang="pl-PL" sz="1500" dirty="0">
                <a:solidFill>
                  <a:srgbClr val="000000"/>
                </a:solidFill>
                <a:latin typeface="Lucida Sans Unicode" pitchFamily="34" charset="0"/>
                <a:cs typeface="Lucida Sans Unicode" pitchFamily="34" charset="0"/>
              </a:rPr>
              <a:t>zabytków ruchomych oraz zabytkowych muzealiów, starodruków, </a:t>
            </a:r>
            <a:r>
              <a:rPr lang="pl-PL" altLang="pl-PL" sz="1500" dirty="0" smtClean="0">
                <a:solidFill>
                  <a:srgbClr val="000000"/>
                </a:solidFill>
                <a:latin typeface="Lucida Sans Unicode" pitchFamily="34" charset="0"/>
                <a:cs typeface="Lucida Sans Unicode" pitchFamily="34" charset="0"/>
              </a:rPr>
              <a:t>księgozbiorów</a:t>
            </a:r>
            <a:r>
              <a:rPr lang="pl-PL" altLang="pl-PL" sz="1500" dirty="0">
                <a:solidFill>
                  <a:srgbClr val="000000"/>
                </a:solidFill>
                <a:latin typeface="Lucida Sans Unicode" pitchFamily="34" charset="0"/>
                <a:cs typeface="Lucida Sans Unicode" pitchFamily="34" charset="0"/>
              </a:rPr>
              <a:t>, materiałów bibliotecznych, archiwalnych i zbiorów audiowizualnych (w tym filmowych) oraz ich ochrona i udostępnienie poprzez proces digitalizacji;</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Zabezpieczenie </a:t>
            </a:r>
            <a:r>
              <a:rPr lang="pl-PL" altLang="pl-PL" sz="1500" dirty="0">
                <a:solidFill>
                  <a:srgbClr val="000000"/>
                </a:solidFill>
                <a:latin typeface="Lucida Sans Unicode" pitchFamily="34" charset="0"/>
                <a:cs typeface="Lucida Sans Unicode" pitchFamily="34" charset="0"/>
              </a:rPr>
              <a:t>obiektów przed kradzieżą i zniszczeniem;</a:t>
            </a:r>
          </a:p>
          <a:p>
            <a:pPr marL="342900" indent="-342900" algn="just" eaLnBrk="1">
              <a:lnSpc>
                <a:spcPct val="100000"/>
              </a:lnSpc>
              <a:buFont typeface="+mj-lt"/>
              <a:buAutoNum type="arabicPeriod"/>
            </a:pPr>
            <a:r>
              <a:rPr lang="pl-PL" altLang="pl-PL" sz="1500" dirty="0" smtClean="0">
                <a:solidFill>
                  <a:srgbClr val="000000"/>
                </a:solidFill>
                <a:latin typeface="Lucida Sans Unicode" pitchFamily="34" charset="0"/>
                <a:cs typeface="Lucida Sans Unicode" pitchFamily="34" charset="0"/>
              </a:rPr>
              <a:t>Rozbudowa</a:t>
            </a:r>
            <a:r>
              <a:rPr lang="pl-PL" altLang="pl-PL" sz="1500" dirty="0">
                <a:solidFill>
                  <a:srgbClr val="000000"/>
                </a:solidFill>
                <a:latin typeface="Lucida Sans Unicode" pitchFamily="34" charset="0"/>
                <a:cs typeface="Lucida Sans Unicode" pitchFamily="34" charset="0"/>
              </a:rPr>
              <a:t>, przebudowa i remont pomieszczeń lub obiektów z przeznaczeniem na magazyny studyjne.</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DZIAŁANIE </a:t>
            </a:r>
            <a:r>
              <a:rPr lang="pl-PL" b="1" dirty="0" smtClean="0">
                <a:solidFill>
                  <a:srgbClr val="636466"/>
                </a:solidFill>
                <a:latin typeface="Novecento wide Normal" pitchFamily="50" charset="-18"/>
              </a:rPr>
              <a:t>8.1 </a:t>
            </a:r>
            <a:r>
              <a:rPr lang="pl-PL" b="1" dirty="0">
                <a:solidFill>
                  <a:srgbClr val="636466"/>
                </a:solidFill>
                <a:latin typeface="Novecento wide Normal" pitchFamily="50" charset="-18"/>
              </a:rPr>
              <a:t>Ochrona dziedzictwa kulturowego i rozwój zasobów </a:t>
            </a:r>
            <a:r>
              <a:rPr lang="pl-PL" b="1" dirty="0" smtClean="0">
                <a:solidFill>
                  <a:srgbClr val="636466"/>
                </a:solidFill>
                <a:latin typeface="Novecento wide Normal" pitchFamily="50" charset="-18"/>
              </a:rPr>
              <a:t>kultury</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62193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12531"/>
            <a:ext cx="799306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smtClean="0">
                <a:solidFill>
                  <a:srgbClr val="000000"/>
                </a:solidFill>
                <a:latin typeface="Lucida Sans Unicode" pitchFamily="34" charset="0"/>
                <a:cs typeface="Lucida Sans Unicode" pitchFamily="34" charset="0"/>
              </a:rPr>
              <a:t>Beneficjenci:  </a:t>
            </a:r>
          </a:p>
          <a:p>
            <a:pPr algn="just" eaLnBrk="1">
              <a:lnSpc>
                <a:spcPct val="100000"/>
              </a:lnSpc>
            </a:pPr>
            <a:endParaRPr lang="pl-PL" altLang="pl-PL" sz="15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400" dirty="0">
                <a:solidFill>
                  <a:srgbClr val="000000"/>
                </a:solidFill>
                <a:latin typeface="Lucida Sans Unicode" pitchFamily="34" charset="0"/>
                <a:cs typeface="Lucida Sans Unicode" pitchFamily="34" charset="0"/>
              </a:rPr>
              <a:t>Instytucje kultury (państwowe oraz współprowadzone przez ministra właściwego ds. kultury i ochrony dziedzictwa narodowego) (forma prawna – kod 428, kod 429, kod 430, kod 431);</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Naczelna </a:t>
            </a:r>
            <a:r>
              <a:rPr lang="pl-PL" altLang="pl-PL" sz="1400" dirty="0">
                <a:solidFill>
                  <a:srgbClr val="000000"/>
                </a:solidFill>
                <a:latin typeface="Lucida Sans Unicode" pitchFamily="34" charset="0"/>
                <a:cs typeface="Lucida Sans Unicode" pitchFamily="34" charset="0"/>
              </a:rPr>
              <a:t>Dyrekcja Archiwów Państwowych oraz archiwa państwowe (forma prawna – kod 428);</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Szkoły </a:t>
            </a:r>
            <a:r>
              <a:rPr lang="pl-PL" altLang="pl-PL" sz="1400" dirty="0">
                <a:solidFill>
                  <a:srgbClr val="000000"/>
                </a:solidFill>
                <a:latin typeface="Lucida Sans Unicode" pitchFamily="34" charset="0"/>
                <a:cs typeface="Lucida Sans Unicode" pitchFamily="34" charset="0"/>
              </a:rPr>
              <a:t>i uczelnie artystyczne prowadzone i nadzorowane przez Ministra Kultury i Dziedzictwa Narodowego (forma prawna – kod 044, kod 387, kod 397);</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Szkoły </a:t>
            </a:r>
            <a:r>
              <a:rPr lang="pl-PL" altLang="pl-PL" sz="1400" dirty="0">
                <a:solidFill>
                  <a:srgbClr val="000000"/>
                </a:solidFill>
                <a:latin typeface="Lucida Sans Unicode" pitchFamily="34" charset="0"/>
                <a:cs typeface="Lucida Sans Unicode" pitchFamily="34" charset="0"/>
              </a:rPr>
              <a:t>artystyczne prowadzone przez jednostki samorządu terytorialnego oraz jednostki samorządu terytorialnego na rzecz szkół artystycznych (forma prawna – kod 387; kod 397, kod 403);</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Jednostki </a:t>
            </a:r>
            <a:r>
              <a:rPr lang="pl-PL" altLang="pl-PL" sz="1400" dirty="0">
                <a:solidFill>
                  <a:srgbClr val="000000"/>
                </a:solidFill>
                <a:latin typeface="Lucida Sans Unicode" pitchFamily="34" charset="0"/>
                <a:cs typeface="Lucida Sans Unicode" pitchFamily="34" charset="0"/>
              </a:rPr>
              <a:t>samorządu terytorialnego oraz samorządowe instytucje kultury (forma prawna – kod 403, kod 429, kod 430, kod 431);</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Organizacje </a:t>
            </a:r>
            <a:r>
              <a:rPr lang="pl-PL" altLang="pl-PL" sz="1400" dirty="0">
                <a:solidFill>
                  <a:srgbClr val="000000"/>
                </a:solidFill>
                <a:latin typeface="Lucida Sans Unicode" pitchFamily="34" charset="0"/>
                <a:cs typeface="Lucida Sans Unicode" pitchFamily="34" charset="0"/>
              </a:rPr>
              <a:t>pozarządowe (forma prawna – kod 148, kod 155, kod 060);</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Kościoły </a:t>
            </a:r>
            <a:r>
              <a:rPr lang="pl-PL" altLang="pl-PL" sz="1400" dirty="0">
                <a:solidFill>
                  <a:srgbClr val="000000"/>
                </a:solidFill>
                <a:latin typeface="Lucida Sans Unicode" pitchFamily="34" charset="0"/>
                <a:cs typeface="Lucida Sans Unicode" pitchFamily="34" charset="0"/>
              </a:rPr>
              <a:t>i związki wyznaniowe (tylko w zakresie projektów dotyczących konserwacji i renowacji zabytków ruchomych i nieruchomych) (forma prawna – kod 050, kod 051);</a:t>
            </a:r>
          </a:p>
          <a:p>
            <a:pPr marL="342900" indent="-342900" algn="just" eaLnBrk="1">
              <a:lnSpc>
                <a:spcPct val="100000"/>
              </a:lnSpc>
              <a:buFont typeface="+mj-lt"/>
              <a:buAutoNum type="arabicPeriod"/>
            </a:pPr>
            <a:r>
              <a:rPr lang="pl-PL" altLang="pl-PL" sz="1400" dirty="0" smtClean="0">
                <a:solidFill>
                  <a:srgbClr val="000000"/>
                </a:solidFill>
                <a:latin typeface="Lucida Sans Unicode" pitchFamily="34" charset="0"/>
                <a:cs typeface="Lucida Sans Unicode" pitchFamily="34" charset="0"/>
              </a:rPr>
              <a:t>Podmioty </a:t>
            </a:r>
            <a:r>
              <a:rPr lang="pl-PL" altLang="pl-PL" sz="1400" dirty="0">
                <a:solidFill>
                  <a:srgbClr val="000000"/>
                </a:solidFill>
                <a:latin typeface="Lucida Sans Unicode" pitchFamily="34" charset="0"/>
                <a:cs typeface="Lucida Sans Unicode" pitchFamily="34" charset="0"/>
              </a:rPr>
              <a:t>zarządzające obiektami indywidualnie wpisanymi na Listę Światowego Dziedzictwa UNESCO inne niż wymienione w punktach 1-7 (forma prawna – kod 116, kod 117, kod 439</a:t>
            </a:r>
            <a:r>
              <a:rPr lang="pl-PL" altLang="pl-PL" sz="1400" dirty="0" smtClean="0">
                <a:solidFill>
                  <a:srgbClr val="000000"/>
                </a:solidFill>
                <a:latin typeface="Lucida Sans Unicode" pitchFamily="34" charset="0"/>
                <a:cs typeface="Lucida Sans Unicode" pitchFamily="34" charset="0"/>
              </a:rPr>
              <a:t>).</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DZIAŁANIE </a:t>
            </a:r>
            <a:r>
              <a:rPr lang="pl-PL" b="1" dirty="0" smtClean="0">
                <a:solidFill>
                  <a:srgbClr val="636466"/>
                </a:solidFill>
                <a:latin typeface="Novecento wide Normal" pitchFamily="50" charset="-18"/>
              </a:rPr>
              <a:t>8.1 </a:t>
            </a:r>
            <a:r>
              <a:rPr lang="pl-PL" b="1" dirty="0">
                <a:solidFill>
                  <a:srgbClr val="636466"/>
                </a:solidFill>
                <a:latin typeface="Novecento wide Normal" pitchFamily="50" charset="-18"/>
              </a:rPr>
              <a:t>Ochrona dziedzictwa kulturowego i rozwój zasobów </a:t>
            </a:r>
            <a:r>
              <a:rPr lang="pl-PL" b="1" dirty="0" smtClean="0">
                <a:solidFill>
                  <a:srgbClr val="636466"/>
                </a:solidFill>
                <a:latin typeface="Novecento wide Normal" pitchFamily="50" charset="-18"/>
              </a:rPr>
              <a:t>kultury</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32378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89475"/>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Typy projektów: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Wsparcie oddziałów oraz innych jednostek organizacyjnych szpitali ponadregionalnych udzielających świadczeń zdrowotnych stacjonarnych i całodobowych na rzecz osób dorosłych, dedykowanych chorobom układu krążenia, nowotworowym, układu </a:t>
            </a:r>
            <a:r>
              <a:rPr lang="pl-PL" altLang="pl-PL" sz="1600" dirty="0" err="1">
                <a:solidFill>
                  <a:srgbClr val="000000"/>
                </a:solidFill>
                <a:latin typeface="Lucida Sans Unicode" pitchFamily="34" charset="0"/>
                <a:cs typeface="Lucida Sans Unicode" pitchFamily="34" charset="0"/>
              </a:rPr>
              <a:t>kostno</a:t>
            </a:r>
            <a:r>
              <a:rPr lang="pl-PL" altLang="pl-PL" sz="1600" dirty="0">
                <a:solidFill>
                  <a:srgbClr val="000000"/>
                </a:solidFill>
                <a:latin typeface="Lucida Sans Unicode" pitchFamily="34" charset="0"/>
                <a:cs typeface="Lucida Sans Unicode" pitchFamily="34" charset="0"/>
              </a:rPr>
              <a:t> – stawowo – mięśniowego, układu oddechowego, psychicznym (roboty budowlane, doposażenie).</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Wsparcie </a:t>
            </a:r>
            <a:r>
              <a:rPr lang="pl-PL" altLang="pl-PL" sz="1600" dirty="0">
                <a:solidFill>
                  <a:srgbClr val="000000"/>
                </a:solidFill>
                <a:latin typeface="Lucida Sans Unicode" pitchFamily="34" charset="0"/>
                <a:cs typeface="Lucida Sans Unicode" pitchFamily="34" charset="0"/>
              </a:rPr>
              <a:t>oddziałów oraz innych jednostek organizacyjnych szpitali ponadregionalnych udzielających świadczeń zdrowotnych stacjonarnych i całodobowych w zakresie ginekologii, położnictwa, neonatologii, pediatrii oraz innych oddziałów zajmujących się leczeniem dzieci (roboty budowlane, doposażenie).</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Wsparcie </a:t>
            </a:r>
            <a:r>
              <a:rPr lang="pl-PL" altLang="pl-PL" sz="1600" dirty="0">
                <a:solidFill>
                  <a:srgbClr val="000000"/>
                </a:solidFill>
                <a:latin typeface="Lucida Sans Unicode" pitchFamily="34" charset="0"/>
                <a:cs typeface="Lucida Sans Unicode" pitchFamily="34" charset="0"/>
              </a:rPr>
              <a:t>pracowni diagnostycznych oraz innych jednostek zajmujących się diagnostyką współpracujących z jednostkami wymienionymi w pkt 1 lub 2 (roboty budowlane, doposażenie). Premiowane będą projekty przewidujące działania w zakresie reorganizacji i restrukturyzacji usług zdrowotnych w szpitalach ponadregionalnych.</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DZIAŁANIE </a:t>
            </a:r>
            <a:r>
              <a:rPr lang="pl-PL" b="1" dirty="0" smtClean="0">
                <a:solidFill>
                  <a:srgbClr val="636466"/>
                </a:solidFill>
                <a:latin typeface="Novecento wide Normal" pitchFamily="50" charset="-18"/>
              </a:rPr>
              <a:t>9.2 </a:t>
            </a:r>
            <a:r>
              <a:rPr lang="pl-PL" b="1" dirty="0">
                <a:solidFill>
                  <a:srgbClr val="636466"/>
                </a:solidFill>
                <a:latin typeface="Novecento wide Normal" pitchFamily="50" charset="-18"/>
              </a:rPr>
              <a:t>Infrastruktura ponadregionalnych podmiotów </a:t>
            </a:r>
            <a:r>
              <a:rPr lang="pl-PL" b="1" dirty="0" smtClean="0">
                <a:solidFill>
                  <a:srgbClr val="636466"/>
                </a:solidFill>
                <a:latin typeface="Novecento wide Normal" pitchFamily="50" charset="-18"/>
              </a:rPr>
              <a:t>leczniczych</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62193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52138"/>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Rekomendowane wskaźniki podstawowe do wyznaczania obszarów kryzysowych</a:t>
            </a:r>
            <a:r>
              <a:rPr lang="pl-PL" altLang="pl-PL" sz="1600" b="1"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gospodarcze: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niski stopnień przedsiębiorczości,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słaba kondycja przedsiębiorstw, </a:t>
            </a: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środowiskowe: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przekroczenie standardów jakości środowiska,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obecność odpadów stwarzających zagrożenie dla życia, zdrowia, ludzi bądź stanu środowiska.</a:t>
            </a: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techniczne: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degradacja stanu technicznego obiektów budowlanych, w tym o przeznaczeniu mieszkaniowym,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brak funkcjonowania rozwiązań technicznych umożliwiających efektywne korzystanie z obiektów budowlanych, w szczególności w zakresie energooszczędności i ochrony środowiska; </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69551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051250"/>
            <a:ext cx="79930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Beneficjenci: </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Podmioty </a:t>
            </a:r>
            <a:r>
              <a:rPr lang="pl-PL" altLang="pl-PL" sz="1600" dirty="0">
                <a:solidFill>
                  <a:srgbClr val="000000"/>
                </a:solidFill>
                <a:latin typeface="Lucida Sans Unicode" pitchFamily="34" charset="0"/>
                <a:cs typeface="Lucida Sans Unicode" pitchFamily="34" charset="0"/>
              </a:rPr>
              <a:t>lecznicze utworzone przez ministra lub centralny organ administracji rządowej, publiczną uczelnię medyczną lub publiczną uczelnię prowadzącą działalność dydaktyczną i badawczą w dziedzinie nauk medycznych (forma prawna – kod 146).</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Instytuty </a:t>
            </a:r>
            <a:r>
              <a:rPr lang="pl-PL" altLang="pl-PL" sz="1600" dirty="0">
                <a:solidFill>
                  <a:srgbClr val="000000"/>
                </a:solidFill>
                <a:latin typeface="Lucida Sans Unicode" pitchFamily="34" charset="0"/>
                <a:cs typeface="Lucida Sans Unicode" pitchFamily="34" charset="0"/>
              </a:rPr>
              <a:t>badawcze prowadzące badania naukowe i prace rozwojowe w dziedzinie nauk medycznych, uczestniczące w systemie ochrony zdrowia (forma prawna – kod 165).</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Przedsiębiorcy </a:t>
            </a:r>
            <a:r>
              <a:rPr lang="pl-PL" altLang="pl-PL" sz="1600" dirty="0">
                <a:solidFill>
                  <a:srgbClr val="000000"/>
                </a:solidFill>
                <a:latin typeface="Lucida Sans Unicode" pitchFamily="34" charset="0"/>
                <a:cs typeface="Lucida Sans Unicode" pitchFamily="34" charset="0"/>
              </a:rPr>
              <a:t>powstali z przekształcenia podmiotów leczniczych, o których mowa w pkt. 1 (forma prawna – kod 116, kod 117).</a:t>
            </a:r>
          </a:p>
        </p:txBody>
      </p:sp>
      <p:sp>
        <p:nvSpPr>
          <p:cNvPr id="5"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DZIAŁANIE 9.2 Infrastruktura ponadregionalnych podmiotów leczniczych</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62193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759748"/>
            <a:ext cx="79930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u="sng" dirty="0" smtClean="0">
                <a:solidFill>
                  <a:srgbClr val="000000"/>
                </a:solidFill>
                <a:latin typeface="Lucida Sans Unicode" pitchFamily="34" charset="0"/>
                <a:cs typeface="Lucida Sans Unicode" pitchFamily="34" charset="0"/>
              </a:rPr>
              <a:t>Działanie </a:t>
            </a:r>
            <a:r>
              <a:rPr lang="pl-PL" altLang="pl-PL" sz="1400" u="sng" dirty="0">
                <a:solidFill>
                  <a:srgbClr val="000000"/>
                </a:solidFill>
                <a:latin typeface="Lucida Sans Unicode" pitchFamily="34" charset="0"/>
                <a:cs typeface="Lucida Sans Unicode" pitchFamily="34" charset="0"/>
              </a:rPr>
              <a:t>1.2 </a:t>
            </a:r>
            <a:r>
              <a:rPr lang="pl-PL" altLang="pl-PL" sz="1400" i="1" dirty="0">
                <a:solidFill>
                  <a:srgbClr val="000000"/>
                </a:solidFill>
                <a:latin typeface="Lucida Sans Unicode" pitchFamily="34" charset="0"/>
                <a:cs typeface="Lucida Sans Unicode" pitchFamily="34" charset="0"/>
              </a:rPr>
              <a:t>Wsparcie osób młodych pozostających bez pracy na regionalnym rynku pracy – projekty konkursowe, </a:t>
            </a:r>
            <a:r>
              <a:rPr lang="pl-PL" altLang="pl-PL" sz="1400" u="sng" dirty="0">
                <a:solidFill>
                  <a:srgbClr val="000000"/>
                </a:solidFill>
                <a:latin typeface="Lucida Sans Unicode" pitchFamily="34" charset="0"/>
                <a:cs typeface="Lucida Sans Unicode" pitchFamily="34" charset="0"/>
              </a:rPr>
              <a:t>Poddziałanie 1.2.2  </a:t>
            </a:r>
            <a:r>
              <a:rPr lang="pl-PL" altLang="pl-PL" sz="1400" i="1" dirty="0">
                <a:solidFill>
                  <a:srgbClr val="000000"/>
                </a:solidFill>
                <a:latin typeface="Lucida Sans Unicode" pitchFamily="34" charset="0"/>
                <a:cs typeface="Lucida Sans Unicode" pitchFamily="34" charset="0"/>
              </a:rPr>
              <a:t>Wsparcie udzielane z Inicjatywy na rzecz zatrudnienia ludzi młodych</a:t>
            </a:r>
          </a:p>
          <a:p>
            <a:pPr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a:solidFill>
                  <a:srgbClr val="000000"/>
                </a:solidFill>
                <a:latin typeface="Lucida Sans Unicode" pitchFamily="34" charset="0"/>
                <a:cs typeface="Lucida Sans Unicode" pitchFamily="34" charset="0"/>
              </a:rPr>
              <a:t>Typy projektów: </a:t>
            </a:r>
          </a:p>
          <a:p>
            <a:pPr algn="just" eaLnBrk="1">
              <a:lnSpc>
                <a:spcPct val="100000"/>
              </a:lnSpc>
            </a:pPr>
            <a:r>
              <a:rPr lang="pl-PL" altLang="pl-PL" sz="1400" dirty="0">
                <a:solidFill>
                  <a:srgbClr val="000000"/>
                </a:solidFill>
                <a:latin typeface="Lucida Sans Unicode" pitchFamily="34" charset="0"/>
                <a:cs typeface="Lucida Sans Unicode" pitchFamily="34" charset="0"/>
              </a:rPr>
              <a:t>Wsparcie indywidualnej i kompleksowej aktywizacji zawodowo-edukacyjnej osób młodych (bezrobotnych, biernych zawodowo oraz poszukujących pracy, w tym w szczególności osób niezarejestrowanych w urzędzie pracy) poprzez:</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służące indywidualizacji wsparcia oraz pomocy w zakresie określenia ścieżki zawodowej (obligatoryjne),</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skierowane do osób, które przedwcześnie opuszczają system edukacji lub osób, u których zidentyfikowano potrzebę uzupełnienia lub zdobycia nowych umiejętności i kompetencji,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służące zdobyciu doświadczenia zawodowego wymaganego przez pracodawców,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służące wsparciu mobilności międzysektorowej i geograficznej (uwzględniając mobilność zawodową na europejskim rynku pracy za pośrednictwem sieci EURES),</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skierowane do osób niepełnosprawnych,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instrumenty i usługi rynku pracy służące rozwojowi przedsiębiorczości i samozatrudnienia.</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KRAJOWE POWER</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379547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7"/>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u="sng" dirty="0" smtClean="0">
                <a:solidFill>
                  <a:srgbClr val="000000"/>
                </a:solidFill>
                <a:latin typeface="Lucida Sans Unicode" pitchFamily="34" charset="0"/>
                <a:cs typeface="Lucida Sans Unicode" pitchFamily="34" charset="0"/>
              </a:rPr>
              <a:t>Działanie </a:t>
            </a:r>
            <a:r>
              <a:rPr lang="pl-PL" altLang="pl-PL" sz="1600" u="sng" dirty="0">
                <a:solidFill>
                  <a:srgbClr val="000000"/>
                </a:solidFill>
                <a:latin typeface="Lucida Sans Unicode" pitchFamily="34" charset="0"/>
                <a:cs typeface="Lucida Sans Unicode" pitchFamily="34" charset="0"/>
              </a:rPr>
              <a:t>1.2 </a:t>
            </a:r>
            <a:r>
              <a:rPr lang="pl-PL" altLang="pl-PL" sz="1600" i="1" dirty="0">
                <a:solidFill>
                  <a:srgbClr val="000000"/>
                </a:solidFill>
                <a:latin typeface="Lucida Sans Unicode" pitchFamily="34" charset="0"/>
                <a:cs typeface="Lucida Sans Unicode" pitchFamily="34" charset="0"/>
              </a:rPr>
              <a:t>Wsparcie osób młodych pozostających bez pracy na regionalnym rynku pracy – projekty konkursowe, </a:t>
            </a:r>
            <a:r>
              <a:rPr lang="pl-PL" altLang="pl-PL" sz="1600" u="sng" dirty="0">
                <a:solidFill>
                  <a:srgbClr val="000000"/>
                </a:solidFill>
                <a:latin typeface="Lucida Sans Unicode" pitchFamily="34" charset="0"/>
                <a:cs typeface="Lucida Sans Unicode" pitchFamily="34" charset="0"/>
              </a:rPr>
              <a:t>Poddziałanie 1.2.2  </a:t>
            </a:r>
            <a:r>
              <a:rPr lang="pl-PL" altLang="pl-PL" sz="1600" i="1" dirty="0">
                <a:solidFill>
                  <a:srgbClr val="000000"/>
                </a:solidFill>
                <a:latin typeface="Lucida Sans Unicode" pitchFamily="34" charset="0"/>
                <a:cs typeface="Lucida Sans Unicode" pitchFamily="34" charset="0"/>
              </a:rPr>
              <a:t>Wsparcie udzielane z Inicjatywy na rzecz zatrudnienia ludzi młodych</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Beneficjenci: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Instytucje rynku pracy zgodnie z art. 6 Ustawy o promocji zatrudnienia i instytucjach rynku pracy: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publiczne służby zatrudnienia,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Ochotnicze Hufce Pracy,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agencje zatrudnienia,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instytucje szkoleniowe,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instytucje dialogu społecznego,</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instytucje partnerstwa lokalnego</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KRAJOWE POWER</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4463178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929026"/>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u="sng" dirty="0" smtClean="0">
                <a:solidFill>
                  <a:srgbClr val="000000"/>
                </a:solidFill>
                <a:latin typeface="Lucida Sans Unicode" pitchFamily="34" charset="0"/>
                <a:cs typeface="Lucida Sans Unicode" pitchFamily="34" charset="0"/>
              </a:rPr>
              <a:t>Działanie 1.1 </a:t>
            </a:r>
            <a:r>
              <a:rPr lang="pl-PL" altLang="pl-PL" sz="1600" i="1" dirty="0" smtClean="0">
                <a:solidFill>
                  <a:srgbClr val="000000"/>
                </a:solidFill>
                <a:latin typeface="Lucida Sans Unicode" pitchFamily="34" charset="0"/>
                <a:cs typeface="Lucida Sans Unicode" pitchFamily="34" charset="0"/>
              </a:rPr>
              <a:t>Wyeliminowanie </a:t>
            </a:r>
            <a:r>
              <a:rPr lang="pl-PL" altLang="pl-PL" sz="1600" i="1" dirty="0">
                <a:solidFill>
                  <a:srgbClr val="000000"/>
                </a:solidFill>
                <a:latin typeface="Lucida Sans Unicode" pitchFamily="34" charset="0"/>
                <a:cs typeface="Lucida Sans Unicode" pitchFamily="34" charset="0"/>
              </a:rPr>
              <a:t>terytorialnych różnic w możliwości dostępu do szerokopasmowego Internetu o wysokich przepustowościach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Typy projektów: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Wsparcie może być udzielone na projekty realizowane na terytorium Rzeczypospolitej Polskiej polegające na budowie sieci NGA zapewniających gwarantowaną przepustowość co najmniej 30 </a:t>
            </a:r>
            <a:r>
              <a:rPr lang="pl-PL" altLang="pl-PL" sz="1600" dirty="0" err="1">
                <a:solidFill>
                  <a:srgbClr val="000000"/>
                </a:solidFill>
                <a:latin typeface="Lucida Sans Unicode" pitchFamily="34" charset="0"/>
                <a:cs typeface="Lucida Sans Unicode" pitchFamily="34" charset="0"/>
              </a:rPr>
              <a:t>Mb</a:t>
            </a:r>
            <a:r>
              <a:rPr lang="pl-PL" altLang="pl-PL" sz="1600" dirty="0">
                <a:solidFill>
                  <a:srgbClr val="000000"/>
                </a:solidFill>
                <a:latin typeface="Lucida Sans Unicode" pitchFamily="34" charset="0"/>
                <a:cs typeface="Lucida Sans Unicode" pitchFamily="34" charset="0"/>
              </a:rPr>
              <a:t>/s do użytkownika końcowego.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 ramach poszczególnych konkursów, kryteria wyboru projektów mogą zawierać preferencje dla sieci NGA zapewniających gwarantowaną przepustowość co najmniej 100 </a:t>
            </a:r>
            <a:r>
              <a:rPr lang="pl-PL" altLang="pl-PL" sz="1600" dirty="0" err="1">
                <a:solidFill>
                  <a:srgbClr val="000000"/>
                </a:solidFill>
                <a:latin typeface="Lucida Sans Unicode" pitchFamily="34" charset="0"/>
                <a:cs typeface="Lucida Sans Unicode" pitchFamily="34" charset="0"/>
              </a:rPr>
              <a:t>Mb</a:t>
            </a:r>
            <a:r>
              <a:rPr lang="pl-PL" altLang="pl-PL" sz="1600" dirty="0">
                <a:solidFill>
                  <a:srgbClr val="000000"/>
                </a:solidFill>
                <a:latin typeface="Lucida Sans Unicode" pitchFamily="34" charset="0"/>
                <a:cs typeface="Lucida Sans Unicode" pitchFamily="34" charset="0"/>
              </a:rPr>
              <a:t>/s do użytkownika końcowego.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możliwe będzie udzielanie wsparcia również w zakresie ograniczonym do kosztów związanych z budową/rozbudową/przebudową pasywnej infrastruktury szerokopasmowej lub robót w zakresie inżynierii lądowej i wodnej związanych z infrastrukturą szerokopasmową. </a:t>
            </a:r>
          </a:p>
          <a:p>
            <a:pPr algn="just" eaLnBrk="1">
              <a:lnSpc>
                <a:spcPct val="100000"/>
              </a:lnSpc>
            </a:pPr>
            <a:r>
              <a:rPr lang="pl-PL" altLang="pl-PL" sz="1600" b="1" dirty="0">
                <a:solidFill>
                  <a:srgbClr val="000000"/>
                </a:solidFill>
                <a:latin typeface="Lucida Sans Unicode" pitchFamily="34" charset="0"/>
                <a:cs typeface="Lucida Sans Unicode" pitchFamily="34" charset="0"/>
              </a:rPr>
              <a:t>Beneficjenci: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Przedsiębiorcy telekomunikacyjni</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KRAJOWE POPC</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3654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759748"/>
            <a:ext cx="79930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u="sng" dirty="0">
                <a:solidFill>
                  <a:srgbClr val="000000"/>
                </a:solidFill>
                <a:latin typeface="Lucida Sans Unicode" pitchFamily="34" charset="0"/>
                <a:cs typeface="Lucida Sans Unicode" pitchFamily="34" charset="0"/>
              </a:rPr>
              <a:t>Działanie 3.1 </a:t>
            </a:r>
            <a:r>
              <a:rPr lang="pl-PL" altLang="pl-PL" sz="1400" dirty="0">
                <a:solidFill>
                  <a:srgbClr val="000000"/>
                </a:solidFill>
                <a:latin typeface="Lucida Sans Unicode" pitchFamily="34" charset="0"/>
                <a:cs typeface="Lucida Sans Unicode" pitchFamily="34" charset="0"/>
              </a:rPr>
              <a:t>Działania szkoleniowe na rzecz rozwoju kompetencji cyfrowych </a:t>
            </a:r>
            <a:endParaRPr lang="pl-PL" altLang="pl-PL" sz="1400" i="1" dirty="0">
              <a:solidFill>
                <a:srgbClr val="000000"/>
              </a:solidFill>
              <a:latin typeface="Lucida Sans Unicode" pitchFamily="34" charset="0"/>
              <a:cs typeface="Lucida Sans Unicode" pitchFamily="34" charset="0"/>
            </a:endParaRPr>
          </a:p>
          <a:p>
            <a:pPr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a:solidFill>
                  <a:srgbClr val="000000"/>
                </a:solidFill>
                <a:latin typeface="Lucida Sans Unicode" pitchFamily="34" charset="0"/>
                <a:cs typeface="Lucida Sans Unicode" pitchFamily="34" charset="0"/>
              </a:rPr>
              <a:t>Typy projektów: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Działania szkoleniowe ukierunkowane na rozwój kompetencji cyfrowych.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W celu uzyskania najbardziej efektywnego rezultatu ww. działań, możliwe będzie wykorzystanie innych aniżeli stacjonarne kursy i szkolenia form przekazywania wiedzy, które będą integrować oraz angażować ich uczestników, wykorzystując przy tym dostępne narzędzia TIK. W tym kontekście dopuszczalne są projekty kompleksowe łączące różnorodne formy dotarcia do ostatecznego odbiorcy.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Zakłada się możliwość realizacji projektów parasolowych, tj. projektów, na których realizację została przyznana dotacja i które są wdrażane poprzez mikroprojekty (określone części projektu parasolowego). W projekcie parasolowym występuje jeden partner wiodący (wnioskodawca), partnerzy mikroprojektów oraz partnerzy uczestniczący. Wszystkie działania mikroprojektów w ramach projektu parasolowego mają łącznie tworzyć jeden spójny projekt i służyć osiągnięciu wspólnego celu. </a:t>
            </a:r>
          </a:p>
          <a:p>
            <a:pPr algn="just" eaLnBrk="1">
              <a:lnSpc>
                <a:spcPct val="100000"/>
              </a:lnSpc>
            </a:pPr>
            <a:r>
              <a:rPr lang="pl-PL" altLang="pl-PL" sz="1400" b="1" dirty="0">
                <a:solidFill>
                  <a:srgbClr val="000000"/>
                </a:solidFill>
                <a:latin typeface="Lucida Sans Unicode" pitchFamily="34" charset="0"/>
                <a:cs typeface="Lucida Sans Unicode" pitchFamily="34" charset="0"/>
              </a:rPr>
              <a:t>Beneficjenci: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organizacja pozarządowa, która w realizację projektu będzie mogła zaangażować również: </a:t>
            </a:r>
            <a:r>
              <a:rPr lang="pl-PL" altLang="pl-PL" sz="1400" dirty="0" err="1">
                <a:solidFill>
                  <a:srgbClr val="000000"/>
                </a:solidFill>
                <a:latin typeface="Lucida Sans Unicode" pitchFamily="34" charset="0"/>
                <a:cs typeface="Lucida Sans Unicode" pitchFamily="34" charset="0"/>
              </a:rPr>
              <a:t>jst</a:t>
            </a:r>
            <a:r>
              <a:rPr lang="pl-PL" altLang="pl-PL" sz="1400" dirty="0">
                <a:solidFill>
                  <a:srgbClr val="000000"/>
                </a:solidFill>
                <a:latin typeface="Lucida Sans Unicode" pitchFamily="34" charset="0"/>
                <a:cs typeface="Lucida Sans Unicode" pitchFamily="34" charset="0"/>
              </a:rPr>
              <a:t> na poziomie gminy, w formie podmiotów upoważnionych do ponoszenia wydatków; inne organizacje pozarządowe, JST (inne niż na poziomie gminy) oraz ich związki i stowarzyszenia, instytucje prowadzące działalność w zakresie uniwersytetów trzeciego wieku, występujące w formie partnerów</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KRAJOWE POPC</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371706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05915"/>
            <a:ext cx="7993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u="sng" dirty="0">
                <a:solidFill>
                  <a:srgbClr val="000000"/>
                </a:solidFill>
                <a:latin typeface="Lucida Sans Unicode" pitchFamily="34" charset="0"/>
                <a:cs typeface="Lucida Sans Unicode" pitchFamily="34" charset="0"/>
              </a:rPr>
              <a:t>Działanie 3.2 </a:t>
            </a:r>
            <a:r>
              <a:rPr lang="pl-PL" altLang="pl-PL" sz="1600" i="1" dirty="0">
                <a:solidFill>
                  <a:srgbClr val="000000"/>
                </a:solidFill>
                <a:latin typeface="Lucida Sans Unicode" pitchFamily="34" charset="0"/>
                <a:cs typeface="Lucida Sans Unicode" pitchFamily="34" charset="0"/>
              </a:rPr>
              <a:t>Innowacyjne rozwiązania na rzecz aktywizacji cyfrowej</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Typy </a:t>
            </a:r>
            <a:r>
              <a:rPr lang="pl-PL" altLang="pl-PL" sz="1600" b="1" dirty="0">
                <a:solidFill>
                  <a:srgbClr val="000000"/>
                </a:solidFill>
                <a:latin typeface="Lucida Sans Unicode" pitchFamily="34" charset="0"/>
                <a:cs typeface="Lucida Sans Unicode" pitchFamily="34" charset="0"/>
              </a:rPr>
              <a:t>projektów: </a:t>
            </a:r>
          </a:p>
          <a:p>
            <a:pPr algn="just" eaLnBrk="1">
              <a:lnSpc>
                <a:spcPct val="100000"/>
              </a:lnSpc>
            </a:pPr>
            <a:r>
              <a:rPr lang="pl-PL" altLang="pl-PL" sz="1600" dirty="0">
                <a:solidFill>
                  <a:srgbClr val="000000"/>
                </a:solidFill>
                <a:latin typeface="Lucida Sans Unicode" pitchFamily="34" charset="0"/>
                <a:cs typeface="Lucida Sans Unicode" pitchFamily="34" charset="0"/>
              </a:rPr>
              <a:t>Innowacyjne działania na rzecz budowy kompetencji cyfrowych.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tym przypadku, jako działanie innowacyjne należy rozumieć projekt, którego zakres różni się od stosowanej powszechnie w skali kraju w obszarze podnoszenia kompetencji cyfrowych praktyki. Projekty innowacyjne mogą zatem obejmować: tworzenie aplikacji, oprogramowania, stron internetowych oraz innych narzędzi TIK celem budowania kompetencji cyfrowych ich użytkowników, Organizację warsztatów i spotkań, w tym zakładających współpracę interdyscyplinarną, celem budowania kompetencji cyfrowych ich uczestników, wykorzystania TIK w działaniach twórczych.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Beneficjenci: </a:t>
            </a:r>
            <a:r>
              <a:rPr lang="pl-PL" altLang="pl-PL" sz="1600" dirty="0">
                <a:solidFill>
                  <a:srgbClr val="000000"/>
                </a:solidFill>
                <a:latin typeface="Lucida Sans Unicode" pitchFamily="34" charset="0"/>
                <a:cs typeface="Lucida Sans Unicode" pitchFamily="34" charset="0"/>
              </a:rPr>
              <a:t>organizacje pozarządowe, partnerstwa organizacji pozarządowych z JST ,instytucje prowadzące działalność w zakresie uniwersytetów trzeciego wieku, instytucje publiczne z obszaru nauki, instytucje publiczne z obszaru edukacji, instytucje publiczne z obszaru kultury, szkoły wyższe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KRAJOWE POPC</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107260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a:t>
            </a:r>
            <a:r>
              <a:rPr lang="pl-PL" b="1" dirty="0" smtClean="0">
                <a:solidFill>
                  <a:srgbClr val="636466"/>
                </a:solidFill>
                <a:latin typeface="Novecento wide Normal" pitchFamily="50" charset="-18"/>
              </a:rPr>
              <a:t>5.</a:t>
            </a:r>
            <a:endParaRPr lang="pl-PL" b="1" dirty="0">
              <a:solidFill>
                <a:srgbClr val="636466"/>
              </a:solidFill>
              <a:latin typeface="Novecento wide Normal" pitchFamily="50" charset="-18"/>
            </a:endParaRPr>
          </a:p>
        </p:txBody>
      </p:sp>
      <p:sp>
        <p:nvSpPr>
          <p:cNvPr id="6" name="TextBox 2"/>
          <p:cNvSpPr txBox="1"/>
          <p:nvPr/>
        </p:nvSpPr>
        <p:spPr>
          <a:xfrm>
            <a:off x="5940152" y="3141200"/>
            <a:ext cx="2896780" cy="1680845"/>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REGIONALNY PROGRAM OPERACYJNY</a:t>
            </a:r>
          </a:p>
          <a:p>
            <a:r>
              <a:rPr lang="pl-PL" altLang="pl-PL" sz="1600" b="1" dirty="0" smtClean="0">
                <a:solidFill>
                  <a:srgbClr val="636466"/>
                </a:solidFill>
                <a:latin typeface="Novecento wide Book" pitchFamily="48" charset="0"/>
                <a:cs typeface="Lucida Sans Unicode" pitchFamily="34" charset="0"/>
              </a:rPr>
              <a:t>DLA WOJEWÓDZTWA ŚLĄSKIEGO</a:t>
            </a: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14785797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ytuł 1"/>
          <p:cNvSpPr>
            <a:spLocks noGrp="1"/>
          </p:cNvSpPr>
          <p:nvPr>
            <p:ph type="title"/>
          </p:nvPr>
        </p:nvSpPr>
        <p:spPr/>
        <p:txBody>
          <a:bodyPr/>
          <a:lstStyle/>
          <a:p>
            <a:endParaRPr lang="pl-PL" altLang="pl-PL" smtClean="0"/>
          </a:p>
        </p:txBody>
      </p:sp>
      <p:sp>
        <p:nvSpPr>
          <p:cNvPr id="122883" name="Symbol zastępczy zawartości 2"/>
          <p:cNvSpPr>
            <a:spLocks noGrp="1"/>
          </p:cNvSpPr>
          <p:nvPr>
            <p:ph idx="1"/>
          </p:nvPr>
        </p:nvSpPr>
        <p:spPr/>
        <p:txBody>
          <a:bodyPr/>
          <a:lstStyle/>
          <a:p>
            <a:endParaRPr lang="pl-PL" altLang="pl-PL" smtClean="0"/>
          </a:p>
        </p:txBody>
      </p:sp>
      <p:sp>
        <p:nvSpPr>
          <p:cNvPr id="122884"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28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575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ytuł 1"/>
          <p:cNvSpPr>
            <a:spLocks noGrp="1"/>
          </p:cNvSpPr>
          <p:nvPr>
            <p:ph type="title"/>
          </p:nvPr>
        </p:nvSpPr>
        <p:spPr/>
        <p:txBody>
          <a:bodyPr/>
          <a:lstStyle/>
          <a:p>
            <a:endParaRPr lang="pl-PL" altLang="pl-PL" smtClean="0"/>
          </a:p>
        </p:txBody>
      </p:sp>
      <p:sp>
        <p:nvSpPr>
          <p:cNvPr id="123907" name="Symbol zastępczy zawartości 2"/>
          <p:cNvSpPr>
            <a:spLocks noGrp="1"/>
          </p:cNvSpPr>
          <p:nvPr>
            <p:ph idx="1"/>
          </p:nvPr>
        </p:nvSpPr>
        <p:spPr/>
        <p:txBody>
          <a:bodyPr/>
          <a:lstStyle/>
          <a:p>
            <a:endParaRPr lang="pl-PL" altLang="pl-PL" smtClean="0"/>
          </a:p>
        </p:txBody>
      </p:sp>
      <p:sp>
        <p:nvSpPr>
          <p:cNvPr id="123908"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39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 y="8879"/>
            <a:ext cx="9053089" cy="669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5522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ytuł 1"/>
          <p:cNvSpPr>
            <a:spLocks noGrp="1"/>
          </p:cNvSpPr>
          <p:nvPr>
            <p:ph type="title"/>
          </p:nvPr>
        </p:nvSpPr>
        <p:spPr/>
        <p:txBody>
          <a:bodyPr/>
          <a:lstStyle/>
          <a:p>
            <a:endParaRPr lang="pl-PL" altLang="pl-PL" smtClean="0"/>
          </a:p>
        </p:txBody>
      </p:sp>
      <p:sp>
        <p:nvSpPr>
          <p:cNvPr id="124931" name="Symbol zastępczy zawartości 2"/>
          <p:cNvSpPr>
            <a:spLocks noGrp="1"/>
          </p:cNvSpPr>
          <p:nvPr>
            <p:ph idx="1"/>
          </p:nvPr>
        </p:nvSpPr>
        <p:spPr/>
        <p:txBody>
          <a:bodyPr/>
          <a:lstStyle/>
          <a:p>
            <a:endParaRPr lang="pl-PL" altLang="pl-PL" smtClean="0"/>
          </a:p>
        </p:txBody>
      </p:sp>
      <p:sp>
        <p:nvSpPr>
          <p:cNvPr id="124932"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49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94"/>
            <a:ext cx="9143999" cy="671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667691"/>
            <a:ext cx="79930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Rekomendowane wskaźniki podstawowe do wyznaczania obszarów kryzysowych</a:t>
            </a:r>
            <a:r>
              <a:rPr lang="pl-PL" altLang="pl-PL" sz="1600" b="1"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przestrzenno-funkcjonalne: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niewystarczające wyposażenie w infrastrukturę techniczną i społeczną;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brak dostępu do podstawowych usług lub ich niska jakość;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niedostosowanie rozwiązań urbanistycznych do zmieniających się funkcji obszaru;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niski poziom obsługi komunikacyjnej; </a:t>
            </a:r>
          </a:p>
          <a:p>
            <a:pPr marL="1028700" lvl="1" algn="just" eaLnBrk="1">
              <a:lnSpc>
                <a:spcPct val="100000"/>
              </a:lnSpc>
              <a:buFont typeface="Arial" panose="020B0604020202020204" pitchFamily="34" charset="0"/>
              <a:buChar char="•"/>
            </a:pPr>
            <a:r>
              <a:rPr lang="pl-PL" altLang="pl-PL" sz="1600" dirty="0">
                <a:solidFill>
                  <a:srgbClr val="000000"/>
                </a:solidFill>
                <a:latin typeface="Lucida Sans Unicode" pitchFamily="34" charset="0"/>
                <a:cs typeface="Lucida Sans Unicode" pitchFamily="34" charset="0"/>
              </a:rPr>
              <a:t> deficyt lub niskiej jakości tereny publiczne. </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69551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ytuł 1"/>
          <p:cNvSpPr>
            <a:spLocks noGrp="1"/>
          </p:cNvSpPr>
          <p:nvPr>
            <p:ph type="title"/>
          </p:nvPr>
        </p:nvSpPr>
        <p:spPr/>
        <p:txBody>
          <a:bodyPr/>
          <a:lstStyle/>
          <a:p>
            <a:endParaRPr lang="pl-PL" altLang="pl-PL" smtClean="0"/>
          </a:p>
        </p:txBody>
      </p:sp>
      <p:sp>
        <p:nvSpPr>
          <p:cNvPr id="125955" name="Symbol zastępczy zawartości 2"/>
          <p:cNvSpPr>
            <a:spLocks noGrp="1"/>
          </p:cNvSpPr>
          <p:nvPr>
            <p:ph idx="1"/>
          </p:nvPr>
        </p:nvSpPr>
        <p:spPr/>
        <p:txBody>
          <a:bodyPr/>
          <a:lstStyle/>
          <a:p>
            <a:endParaRPr lang="pl-PL" altLang="pl-PL" smtClean="0"/>
          </a:p>
        </p:txBody>
      </p:sp>
      <p:sp>
        <p:nvSpPr>
          <p:cNvPr id="125956"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59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5" y="-7110"/>
            <a:ext cx="9078225" cy="667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840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ytuł 1"/>
          <p:cNvSpPr>
            <a:spLocks noGrp="1"/>
          </p:cNvSpPr>
          <p:nvPr>
            <p:ph type="title"/>
          </p:nvPr>
        </p:nvSpPr>
        <p:spPr/>
        <p:txBody>
          <a:bodyPr/>
          <a:lstStyle/>
          <a:p>
            <a:endParaRPr lang="pl-PL" altLang="pl-PL" smtClean="0"/>
          </a:p>
        </p:txBody>
      </p:sp>
      <p:sp>
        <p:nvSpPr>
          <p:cNvPr id="126979" name="Symbol zastępczy zawartości 2"/>
          <p:cNvSpPr>
            <a:spLocks noGrp="1"/>
          </p:cNvSpPr>
          <p:nvPr>
            <p:ph idx="1"/>
          </p:nvPr>
        </p:nvSpPr>
        <p:spPr/>
        <p:txBody>
          <a:bodyPr/>
          <a:lstStyle/>
          <a:p>
            <a:endParaRPr lang="pl-PL" altLang="pl-PL" smtClean="0"/>
          </a:p>
        </p:txBody>
      </p:sp>
      <p:sp>
        <p:nvSpPr>
          <p:cNvPr id="126980"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69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8950699"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7702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ytuł 1"/>
          <p:cNvSpPr>
            <a:spLocks noGrp="1"/>
          </p:cNvSpPr>
          <p:nvPr>
            <p:ph type="title"/>
          </p:nvPr>
        </p:nvSpPr>
        <p:spPr/>
        <p:txBody>
          <a:bodyPr/>
          <a:lstStyle/>
          <a:p>
            <a:endParaRPr lang="pl-PL" altLang="pl-PL" smtClean="0"/>
          </a:p>
        </p:txBody>
      </p:sp>
      <p:sp>
        <p:nvSpPr>
          <p:cNvPr id="128003" name="Symbol zastępczy zawartości 2"/>
          <p:cNvSpPr>
            <a:spLocks noGrp="1"/>
          </p:cNvSpPr>
          <p:nvPr>
            <p:ph idx="1"/>
          </p:nvPr>
        </p:nvSpPr>
        <p:spPr/>
        <p:txBody>
          <a:bodyPr/>
          <a:lstStyle/>
          <a:p>
            <a:endParaRPr lang="pl-PL" altLang="pl-PL" smtClean="0"/>
          </a:p>
        </p:txBody>
      </p:sp>
      <p:sp>
        <p:nvSpPr>
          <p:cNvPr id="128004"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80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8" y="0"/>
            <a:ext cx="9131673" cy="6798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5972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ytuł 1"/>
          <p:cNvSpPr>
            <a:spLocks noGrp="1"/>
          </p:cNvSpPr>
          <p:nvPr>
            <p:ph type="title"/>
          </p:nvPr>
        </p:nvSpPr>
        <p:spPr/>
        <p:txBody>
          <a:bodyPr/>
          <a:lstStyle/>
          <a:p>
            <a:endParaRPr lang="pl-PL" altLang="pl-PL" smtClean="0"/>
          </a:p>
        </p:txBody>
      </p:sp>
      <p:sp>
        <p:nvSpPr>
          <p:cNvPr id="129027" name="Symbol zastępczy zawartości 2"/>
          <p:cNvSpPr>
            <a:spLocks noGrp="1"/>
          </p:cNvSpPr>
          <p:nvPr>
            <p:ph idx="1"/>
          </p:nvPr>
        </p:nvSpPr>
        <p:spPr/>
        <p:txBody>
          <a:bodyPr/>
          <a:lstStyle/>
          <a:p>
            <a:endParaRPr lang="pl-PL" altLang="pl-PL" smtClean="0"/>
          </a:p>
        </p:txBody>
      </p:sp>
      <p:sp>
        <p:nvSpPr>
          <p:cNvPr id="129028"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290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8" y="32530"/>
            <a:ext cx="9171027" cy="680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0439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ytuł 1"/>
          <p:cNvSpPr>
            <a:spLocks noGrp="1"/>
          </p:cNvSpPr>
          <p:nvPr>
            <p:ph type="title"/>
          </p:nvPr>
        </p:nvSpPr>
        <p:spPr/>
        <p:txBody>
          <a:bodyPr/>
          <a:lstStyle/>
          <a:p>
            <a:endParaRPr lang="pl-PL" altLang="pl-PL" smtClean="0"/>
          </a:p>
        </p:txBody>
      </p:sp>
      <p:sp>
        <p:nvSpPr>
          <p:cNvPr id="130051" name="Symbol zastępczy zawartości 2"/>
          <p:cNvSpPr>
            <a:spLocks noGrp="1"/>
          </p:cNvSpPr>
          <p:nvPr>
            <p:ph idx="1"/>
          </p:nvPr>
        </p:nvSpPr>
        <p:spPr/>
        <p:txBody>
          <a:bodyPr/>
          <a:lstStyle/>
          <a:p>
            <a:endParaRPr lang="pl-PL" altLang="pl-PL" smtClean="0"/>
          </a:p>
        </p:txBody>
      </p:sp>
      <p:sp>
        <p:nvSpPr>
          <p:cNvPr id="130052"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00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0025"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9590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ytuł 1"/>
          <p:cNvSpPr>
            <a:spLocks noGrp="1"/>
          </p:cNvSpPr>
          <p:nvPr>
            <p:ph type="title"/>
          </p:nvPr>
        </p:nvSpPr>
        <p:spPr/>
        <p:txBody>
          <a:bodyPr/>
          <a:lstStyle/>
          <a:p>
            <a:endParaRPr lang="pl-PL" altLang="pl-PL" smtClean="0"/>
          </a:p>
        </p:txBody>
      </p:sp>
      <p:sp>
        <p:nvSpPr>
          <p:cNvPr id="131075" name="Symbol zastępczy zawartości 2"/>
          <p:cNvSpPr>
            <a:spLocks noGrp="1"/>
          </p:cNvSpPr>
          <p:nvPr>
            <p:ph idx="1"/>
          </p:nvPr>
        </p:nvSpPr>
        <p:spPr/>
        <p:txBody>
          <a:bodyPr/>
          <a:lstStyle/>
          <a:p>
            <a:endParaRPr lang="pl-PL" altLang="pl-PL" smtClean="0"/>
          </a:p>
        </p:txBody>
      </p:sp>
      <p:sp>
        <p:nvSpPr>
          <p:cNvPr id="131076"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10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8245"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3487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ytuł 1"/>
          <p:cNvSpPr>
            <a:spLocks noGrp="1"/>
          </p:cNvSpPr>
          <p:nvPr>
            <p:ph type="title"/>
          </p:nvPr>
        </p:nvSpPr>
        <p:spPr/>
        <p:txBody>
          <a:bodyPr/>
          <a:lstStyle/>
          <a:p>
            <a:endParaRPr lang="pl-PL" altLang="pl-PL" smtClean="0"/>
          </a:p>
        </p:txBody>
      </p:sp>
      <p:sp>
        <p:nvSpPr>
          <p:cNvPr id="132099" name="Symbol zastępczy zawartości 2"/>
          <p:cNvSpPr>
            <a:spLocks noGrp="1"/>
          </p:cNvSpPr>
          <p:nvPr>
            <p:ph idx="1"/>
          </p:nvPr>
        </p:nvSpPr>
        <p:spPr/>
        <p:txBody>
          <a:bodyPr/>
          <a:lstStyle/>
          <a:p>
            <a:endParaRPr lang="pl-PL" altLang="pl-PL" smtClean="0"/>
          </a:p>
        </p:txBody>
      </p:sp>
      <p:sp>
        <p:nvSpPr>
          <p:cNvPr id="132100"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21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86520"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0120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ytuł 1"/>
          <p:cNvSpPr>
            <a:spLocks noGrp="1"/>
          </p:cNvSpPr>
          <p:nvPr>
            <p:ph type="title"/>
          </p:nvPr>
        </p:nvSpPr>
        <p:spPr/>
        <p:txBody>
          <a:bodyPr/>
          <a:lstStyle/>
          <a:p>
            <a:endParaRPr lang="pl-PL" altLang="pl-PL" smtClean="0"/>
          </a:p>
        </p:txBody>
      </p:sp>
      <p:sp>
        <p:nvSpPr>
          <p:cNvPr id="133123" name="Symbol zastępczy zawartości 2"/>
          <p:cNvSpPr>
            <a:spLocks noGrp="1"/>
          </p:cNvSpPr>
          <p:nvPr>
            <p:ph idx="1"/>
          </p:nvPr>
        </p:nvSpPr>
        <p:spPr/>
        <p:txBody>
          <a:bodyPr/>
          <a:lstStyle/>
          <a:p>
            <a:endParaRPr lang="pl-PL" altLang="pl-PL" smtClean="0"/>
          </a:p>
        </p:txBody>
      </p:sp>
      <p:sp>
        <p:nvSpPr>
          <p:cNvPr id="133124"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31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90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6948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ytuł 1"/>
          <p:cNvSpPr>
            <a:spLocks noGrp="1"/>
          </p:cNvSpPr>
          <p:nvPr>
            <p:ph type="title"/>
          </p:nvPr>
        </p:nvSpPr>
        <p:spPr/>
        <p:txBody>
          <a:bodyPr/>
          <a:lstStyle/>
          <a:p>
            <a:endParaRPr lang="pl-PL" altLang="pl-PL" smtClean="0"/>
          </a:p>
        </p:txBody>
      </p:sp>
      <p:sp>
        <p:nvSpPr>
          <p:cNvPr id="134147" name="Symbol zastępczy zawartości 2"/>
          <p:cNvSpPr>
            <a:spLocks noGrp="1"/>
          </p:cNvSpPr>
          <p:nvPr>
            <p:ph idx="1"/>
          </p:nvPr>
        </p:nvSpPr>
        <p:spPr/>
        <p:txBody>
          <a:bodyPr/>
          <a:lstStyle/>
          <a:p>
            <a:endParaRPr lang="pl-PL" altLang="pl-PL" smtClean="0"/>
          </a:p>
        </p:txBody>
      </p:sp>
      <p:sp>
        <p:nvSpPr>
          <p:cNvPr id="134148"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4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2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789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ytuł 1"/>
          <p:cNvSpPr>
            <a:spLocks noGrp="1"/>
          </p:cNvSpPr>
          <p:nvPr>
            <p:ph type="title"/>
          </p:nvPr>
        </p:nvSpPr>
        <p:spPr/>
        <p:txBody>
          <a:bodyPr/>
          <a:lstStyle/>
          <a:p>
            <a:endParaRPr lang="pl-PL" altLang="pl-PL" smtClean="0"/>
          </a:p>
        </p:txBody>
      </p:sp>
      <p:sp>
        <p:nvSpPr>
          <p:cNvPr id="135171" name="Symbol zastępczy zawartości 2"/>
          <p:cNvSpPr>
            <a:spLocks noGrp="1"/>
          </p:cNvSpPr>
          <p:nvPr>
            <p:ph idx="1"/>
          </p:nvPr>
        </p:nvSpPr>
        <p:spPr/>
        <p:txBody>
          <a:bodyPr/>
          <a:lstStyle/>
          <a:p>
            <a:endParaRPr lang="pl-PL" altLang="pl-PL" smtClean="0"/>
          </a:p>
        </p:txBody>
      </p:sp>
      <p:sp>
        <p:nvSpPr>
          <p:cNvPr id="135172"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5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77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49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160133"/>
            <a:ext cx="79930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Obszar  zdegradowany - </a:t>
            </a:r>
            <a:r>
              <a:rPr lang="pl-PL" altLang="pl-PL" sz="1600" dirty="0">
                <a:solidFill>
                  <a:srgbClr val="000000"/>
                </a:solidFill>
                <a:latin typeface="Lucida Sans Unicode" pitchFamily="34" charset="0"/>
                <a:cs typeface="Lucida Sans Unicode" pitchFamily="34" charset="0"/>
              </a:rPr>
              <a:t>obszar, na którym zidentyfikowano stan kryzysowy.</a:t>
            </a:r>
          </a:p>
          <a:p>
            <a:pPr algn="just" eaLnBrk="1">
              <a:lnSpc>
                <a:spcPct val="100000"/>
              </a:lnSpc>
            </a:pPr>
            <a:r>
              <a:rPr lang="pl-PL" altLang="pl-PL" sz="1600" dirty="0">
                <a:solidFill>
                  <a:srgbClr val="000000"/>
                </a:solidFill>
                <a:latin typeface="Lucida Sans Unicode" pitchFamily="34" charset="0"/>
                <a:cs typeface="Lucida Sans Unicode" pitchFamily="34" charset="0"/>
              </a:rPr>
              <a:t>Dotyczy to najczęściej obszarów miejskich, ale także wiejskich.</a:t>
            </a:r>
          </a:p>
          <a:p>
            <a:pPr algn="just" eaLnBrk="1">
              <a:lnSpc>
                <a:spcPct val="100000"/>
              </a:lnSpc>
            </a:pPr>
            <a:r>
              <a:rPr lang="pl-PL" altLang="pl-PL" sz="1600" b="1" dirty="0">
                <a:solidFill>
                  <a:srgbClr val="000000"/>
                </a:solidFill>
                <a:latin typeface="Lucida Sans Unicode" pitchFamily="34" charset="0"/>
                <a:cs typeface="Lucida Sans Unicode" pitchFamily="34" charset="0"/>
              </a:rPr>
              <a:t>	</a:t>
            </a:r>
          </a:p>
          <a:p>
            <a:pPr algn="just" eaLnBrk="1">
              <a:lnSpc>
                <a:spcPct val="100000"/>
              </a:lnSpc>
            </a:pPr>
            <a:r>
              <a:rPr lang="pl-PL" altLang="pl-PL" sz="1600" u="sng" dirty="0">
                <a:solidFill>
                  <a:srgbClr val="FF0000"/>
                </a:solidFill>
                <a:latin typeface="Lucida Sans Unicode" pitchFamily="34" charset="0"/>
                <a:cs typeface="Lucida Sans Unicode" pitchFamily="34" charset="0"/>
              </a:rPr>
              <a:t>Uwaga:</a:t>
            </a:r>
          </a:p>
          <a:p>
            <a:pPr algn="just" eaLnBrk="1">
              <a:lnSpc>
                <a:spcPct val="100000"/>
              </a:lnSpc>
            </a:pPr>
            <a:r>
              <a:rPr lang="pl-PL" altLang="pl-PL" sz="1600" dirty="0" smtClean="0">
                <a:solidFill>
                  <a:srgbClr val="FF0000"/>
                </a:solidFill>
                <a:latin typeface="Lucida Sans Unicode" pitchFamily="34" charset="0"/>
                <a:cs typeface="Lucida Sans Unicode" pitchFamily="34" charset="0"/>
              </a:rPr>
              <a:t>Obszar </a:t>
            </a:r>
            <a:r>
              <a:rPr lang="pl-PL" altLang="pl-PL" sz="1600" dirty="0">
                <a:solidFill>
                  <a:srgbClr val="FF0000"/>
                </a:solidFill>
                <a:latin typeface="Lucida Sans Unicode" pitchFamily="34" charset="0"/>
                <a:cs typeface="Lucida Sans Unicode" pitchFamily="34" charset="0"/>
              </a:rPr>
              <a:t>zdegradowany może być podzielony na podobszary, w tym podobszary nie posiadające ze sobą wspólnych granic, pod warunkiem stwierdzenia stanu kryzysowego na każdym z podobszarów.</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69551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ytuł 1"/>
          <p:cNvSpPr>
            <a:spLocks noGrp="1"/>
          </p:cNvSpPr>
          <p:nvPr>
            <p:ph type="title"/>
          </p:nvPr>
        </p:nvSpPr>
        <p:spPr/>
        <p:txBody>
          <a:bodyPr/>
          <a:lstStyle/>
          <a:p>
            <a:endParaRPr lang="pl-PL" altLang="pl-PL" smtClean="0"/>
          </a:p>
        </p:txBody>
      </p:sp>
      <p:sp>
        <p:nvSpPr>
          <p:cNvPr id="136195" name="Symbol zastępczy zawartości 2"/>
          <p:cNvSpPr>
            <a:spLocks noGrp="1"/>
          </p:cNvSpPr>
          <p:nvPr>
            <p:ph idx="1"/>
          </p:nvPr>
        </p:nvSpPr>
        <p:spPr/>
        <p:txBody>
          <a:bodyPr/>
          <a:lstStyle/>
          <a:p>
            <a:endParaRPr lang="pl-PL" altLang="pl-PL" smtClean="0"/>
          </a:p>
        </p:txBody>
      </p:sp>
      <p:sp>
        <p:nvSpPr>
          <p:cNvPr id="136196" name="Symbol zastępczy daty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r>
              <a:rPr lang="pl-PL" altLang="pl-PL" sz="1800" smtClean="0">
                <a:latin typeface="Arial" pitchFamily="34" charset="0"/>
              </a:rPr>
              <a:t>16-11-7</a:t>
            </a:r>
          </a:p>
        </p:txBody>
      </p:sp>
      <p:pic>
        <p:nvPicPr>
          <p:cNvPr id="136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86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2740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652575"/>
            <a:ext cx="799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2400" b="1" dirty="0">
                <a:solidFill>
                  <a:srgbClr val="FF0000"/>
                </a:solidFill>
                <a:latin typeface="Lucida Sans Unicode" pitchFamily="34" charset="0"/>
                <a:cs typeface="Lucida Sans Unicode" pitchFamily="34" charset="0"/>
              </a:rPr>
              <a:t>Rewitalizacja w RPO- źródła finasowania: </a:t>
            </a:r>
          </a:p>
          <a:p>
            <a:pPr algn="ctr" eaLnBrk="1">
              <a:lnSpc>
                <a:spcPct val="100000"/>
              </a:lnSpc>
            </a:pPr>
            <a:r>
              <a:rPr lang="pl-PL" altLang="pl-PL" sz="2400" b="1" dirty="0">
                <a:solidFill>
                  <a:srgbClr val="FF0000"/>
                </a:solidFill>
                <a:latin typeface="Lucida Sans Unicode" pitchFamily="34" charset="0"/>
                <a:cs typeface="Lucida Sans Unicode" pitchFamily="34" charset="0"/>
              </a:rPr>
              <a:t>patrz </a:t>
            </a:r>
            <a:r>
              <a:rPr lang="pl-PL" altLang="pl-PL" sz="2400" b="1" dirty="0" smtClean="0">
                <a:solidFill>
                  <a:srgbClr val="FF0000"/>
                </a:solidFill>
                <a:latin typeface="Lucida Sans Unicode" pitchFamily="34" charset="0"/>
                <a:cs typeface="Lucida Sans Unicode" pitchFamily="34" charset="0"/>
              </a:rPr>
              <a:t>załącznik </a:t>
            </a:r>
            <a:r>
              <a:rPr lang="pl-PL" altLang="pl-PL" sz="2400" b="1" dirty="0" smtClean="0">
                <a:solidFill>
                  <a:srgbClr val="FF0000"/>
                </a:solidFill>
                <a:latin typeface="Lucida Sans Unicode" pitchFamily="34" charset="0"/>
                <a:cs typeface="Lucida Sans Unicode" pitchFamily="34" charset="0"/>
                <a:sym typeface="Wingdings" panose="05000000000000000000" pitchFamily="2" charset="2"/>
              </a:rPr>
              <a:t> </a:t>
            </a:r>
            <a:endParaRPr lang="pl-PL" altLang="pl-PL" sz="2400" b="1" dirty="0">
              <a:solidFill>
                <a:srgbClr val="FF0000"/>
              </a:solidFill>
              <a:latin typeface="Lucida Sans Unicode" pitchFamily="34" charset="0"/>
              <a:cs typeface="Lucida Sans Unicode" pitchFamily="34" charset="0"/>
            </a:endParaRPr>
          </a:p>
        </p:txBody>
      </p:sp>
      <p:sp>
        <p:nvSpPr>
          <p:cNvPr id="5" name="TextBox 1"/>
          <p:cNvSpPr txBox="1"/>
          <p:nvPr/>
        </p:nvSpPr>
        <p:spPr>
          <a:xfrm>
            <a:off x="251520" y="980727"/>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REGIONALNY PROGRAM OPERACYJNY DLA WOJEWÓDZTWA ŚLĄSKIEGO</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6906119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a:t>
            </a:r>
            <a:r>
              <a:rPr lang="pl-PL" b="1" dirty="0" smtClean="0">
                <a:solidFill>
                  <a:srgbClr val="636466"/>
                </a:solidFill>
                <a:latin typeface="Novecento wide Normal" pitchFamily="50" charset="-18"/>
              </a:rPr>
              <a:t>6.</a:t>
            </a:r>
            <a:endParaRPr lang="pl-PL" b="1" dirty="0">
              <a:solidFill>
                <a:srgbClr val="636466"/>
              </a:solidFill>
              <a:latin typeface="Novecento wide Normal" pitchFamily="50" charset="-18"/>
            </a:endParaRPr>
          </a:p>
        </p:txBody>
      </p:sp>
      <p:sp>
        <p:nvSpPr>
          <p:cNvPr id="6" name="TextBox 2"/>
          <p:cNvSpPr txBox="1"/>
          <p:nvPr/>
        </p:nvSpPr>
        <p:spPr>
          <a:xfrm>
            <a:off x="5940152" y="3141200"/>
            <a:ext cx="2896780" cy="1222899"/>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KWALIFIKOWALNOŚĆ WYDATKÓW</a:t>
            </a: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1795315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406354"/>
            <a:ext cx="7993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Ocena kwalifikowalności wydatku polega na analizie zgodności jego poniesienia z obowiązującymi przepisami prawa unijnego i prawa krajowego, umową o dofinansowanie, regulaminem konkursu i </a:t>
            </a:r>
            <a:r>
              <a:rPr lang="pl-PL" altLang="pl-PL" sz="1600" i="1" dirty="0">
                <a:solidFill>
                  <a:srgbClr val="000000"/>
                </a:solidFill>
                <a:latin typeface="Lucida Sans Unicode" pitchFamily="34" charset="0"/>
                <a:cs typeface="Lucida Sans Unicode" pitchFamily="34" charset="0"/>
              </a:rPr>
              <a:t>Zasadami oraz innymi dokumentami, do których stosowania beneficjent zobowiązał się w umowie o dofinansowanie.</a:t>
            </a:r>
            <a:endParaRPr lang="pl-PL" altLang="pl-PL" sz="1600" i="1"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KWALIFIKOWALNOŚĆ WYDATKÓW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8"/>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000000"/>
                </a:solidFill>
                <a:latin typeface="Lucida Sans Unicode" pitchFamily="34" charset="0"/>
                <a:cs typeface="Lucida Sans Unicode" pitchFamily="34" charset="0"/>
              </a:rPr>
              <a:t>Pomoc publiczna</a:t>
            </a:r>
            <a:r>
              <a:rPr lang="pl-PL" altLang="pl-PL" sz="1600" dirty="0">
                <a:solidFill>
                  <a:srgbClr val="000000"/>
                </a:solidFill>
                <a:latin typeface="Lucida Sans Unicode" pitchFamily="34" charset="0"/>
                <a:cs typeface="Lucida Sans Unicode" pitchFamily="34" charset="0"/>
              </a:rPr>
              <a:t> </a:t>
            </a:r>
          </a:p>
          <a:p>
            <a:pPr algn="just" eaLnBrk="1">
              <a:lnSpc>
                <a:spcPct val="100000"/>
              </a:lnSpc>
            </a:pPr>
            <a:r>
              <a:rPr lang="pl-PL" altLang="pl-PL" sz="1600" dirty="0">
                <a:solidFill>
                  <a:srgbClr val="000000"/>
                </a:solidFill>
                <a:latin typeface="Lucida Sans Unicode" pitchFamily="34" charset="0"/>
                <a:cs typeface="Lucida Sans Unicode" pitchFamily="34" charset="0"/>
              </a:rPr>
              <a:t>W przypadku projektów objętych </a:t>
            </a:r>
            <a:r>
              <a:rPr lang="pl-PL" altLang="pl-PL" sz="1600" b="1" dirty="0">
                <a:solidFill>
                  <a:srgbClr val="000000"/>
                </a:solidFill>
                <a:latin typeface="Lucida Sans Unicode" pitchFamily="34" charset="0"/>
                <a:cs typeface="Lucida Sans Unicode" pitchFamily="34" charset="0"/>
              </a:rPr>
              <a:t>zasadami pomocy publicznej w rozumieniu Traktatu o funkcjonowaniu Unii Europejskiej (art. 107), za kwalifikowalne mogą być uznane tylko te wydatki, które spełniają łącznie warunki określone w Zasadach i warunki wynikające z odpowiednich regulacji w zakresie pomocy publicznej, przyjętych na poziomie unijnym lub krajowym. Dla celów Zasad uznaje się, że pomoc publiczna obejmuje także pomoc de </a:t>
            </a:r>
            <a:r>
              <a:rPr lang="pl-PL" altLang="pl-PL" sz="1600" b="1" dirty="0" err="1">
                <a:solidFill>
                  <a:srgbClr val="000000"/>
                </a:solidFill>
                <a:latin typeface="Lucida Sans Unicode" pitchFamily="34" charset="0"/>
                <a:cs typeface="Lucida Sans Unicode" pitchFamily="34" charset="0"/>
              </a:rPr>
              <a:t>minimis</a:t>
            </a:r>
            <a:r>
              <a:rPr lang="pl-PL" altLang="pl-PL" sz="1600" b="1" dirty="0">
                <a:solidFill>
                  <a:srgbClr val="000000"/>
                </a:solidFill>
                <a:latin typeface="Lucida Sans Unicode" pitchFamily="34" charset="0"/>
                <a:cs typeface="Lucida Sans Unicode" pitchFamily="34" charset="0"/>
              </a:rPr>
              <a:t>, o której mowa w rozporządzeniu Komisji (UE) nr 1407/2013 z dnia 18 grudnia 2013 r. w sprawie stosowania art. 107 i 108 Traktatu o funkcjonowaniu Unii Europejskiej do pomocy de </a:t>
            </a:r>
            <a:r>
              <a:rPr lang="pl-PL" altLang="pl-PL" sz="1600" b="1" dirty="0" err="1">
                <a:solidFill>
                  <a:srgbClr val="000000"/>
                </a:solidFill>
                <a:latin typeface="Lucida Sans Unicode" pitchFamily="34" charset="0"/>
                <a:cs typeface="Lucida Sans Unicode" pitchFamily="34" charset="0"/>
              </a:rPr>
              <a:t>minimis</a:t>
            </a:r>
            <a:r>
              <a:rPr lang="pl-PL" altLang="pl-PL" sz="1600" b="1" dirty="0">
                <a:solidFill>
                  <a:srgbClr val="000000"/>
                </a:solidFill>
                <a:latin typeface="Lucida Sans Unicode" pitchFamily="34" charset="0"/>
                <a:cs typeface="Lucida Sans Unicode" pitchFamily="34" charset="0"/>
              </a:rPr>
              <a:t> (Dz. Urz. UE L nr 352 z 24.12.2013 r., str. 1-8) oraz w rozporządzeniu Komisji (UE) nr 360/2012 z dnia 25 kwietnia 2012 r. w sprawie stosowania art. 107 i 108 Traktatu o funkcjonowaniu Unii Europejskiej do pomocy de </a:t>
            </a:r>
            <a:r>
              <a:rPr lang="pl-PL" altLang="pl-PL" sz="1600" b="1" dirty="0" err="1">
                <a:solidFill>
                  <a:srgbClr val="000000"/>
                </a:solidFill>
                <a:latin typeface="Lucida Sans Unicode" pitchFamily="34" charset="0"/>
                <a:cs typeface="Lucida Sans Unicode" pitchFamily="34" charset="0"/>
              </a:rPr>
              <a:t>minimis</a:t>
            </a:r>
            <a:r>
              <a:rPr lang="pl-PL" altLang="pl-PL" sz="1600" b="1" dirty="0">
                <a:solidFill>
                  <a:srgbClr val="000000"/>
                </a:solidFill>
                <a:latin typeface="Lucida Sans Unicode" pitchFamily="34" charset="0"/>
                <a:cs typeface="Lucida Sans Unicode" pitchFamily="34" charset="0"/>
              </a:rPr>
              <a:t> przyznawanej przedsiębiorstwom wykonującym usługi świadczone w ogólnym interesie gospodarczym (Dz. Urz. UE L nr 114 z 26.04.2012 r., str. 8-13).</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KWALIFIKOWALNOŚĆ WYDATKÓW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649193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05161" y="453416"/>
            <a:ext cx="7992888" cy="349968"/>
          </a:xfrm>
          <a:prstGeom prst="rect">
            <a:avLst/>
          </a:prstGeom>
        </p:spPr>
        <p:txBody>
          <a:bodyPr wrap="square">
            <a:spAutoFit/>
          </a:bodyPr>
          <a:lstStyle/>
          <a:p>
            <a:pPr marL="712788"/>
            <a:r>
              <a:rPr lang="pl-PL" b="1" dirty="0">
                <a:solidFill>
                  <a:srgbClr val="636466"/>
                </a:solidFill>
                <a:latin typeface="Novecento wide Normal" pitchFamily="50" charset="-18"/>
              </a:rPr>
              <a:t>Kwalifikowalność wydatków – mapa pomocy publicznej</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664" y="803384"/>
            <a:ext cx="5904656" cy="5490044"/>
          </a:xfrm>
        </p:spPr>
      </p:pic>
    </p:spTree>
    <p:extLst>
      <p:ext uri="{BB962C8B-B14F-4D97-AF65-F5344CB8AC3E}">
        <p14:creationId xmlns:p14="http://schemas.microsoft.com/office/powerpoint/2010/main" val="132617166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790802"/>
            <a:ext cx="79930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Do dofinansowania nie może zostać wybrany projekt zakończony zgodnie z art. 65 ust. 6 rozporządzenia ogólnego: „Operacje nie mogą zostać wybrane do wsparcia z EFSI, jeśli zostały one fizycznie ukończone lub w pełni zrealizowane przed przedłożeniem instytucji zarządzającej wniosku przed przedłożeniem instytucji zarządzającej wniosku o dofinansowanie w ramach programu operacyjnego, niezależnie od tego, czy wszystkie powiązane płatności zostały dokonane przez beneficjenta”.</a:t>
            </a:r>
          </a:p>
          <a:p>
            <a:pPr marL="285750" indent="-285750"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Projekty w trakcie realizacji – kwalifikowalność wydatków od 1 stycznia 2014r. o ile nie występuje pomoc publiczna.</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KWALIFIKOWALNOŚĆ WYDATKÓW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019085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05161" y="453416"/>
            <a:ext cx="7992888" cy="349968"/>
          </a:xfrm>
          <a:prstGeom prst="rect">
            <a:avLst/>
          </a:prstGeom>
        </p:spPr>
        <p:txBody>
          <a:bodyPr wrap="square">
            <a:spAutoFit/>
          </a:bodyPr>
          <a:lstStyle/>
          <a:p>
            <a:pPr marL="712788"/>
            <a:r>
              <a:rPr lang="pl-PL" b="1" dirty="0">
                <a:solidFill>
                  <a:srgbClr val="636466"/>
                </a:solidFill>
                <a:latin typeface="Novecento wide Normal" pitchFamily="50" charset="-18"/>
              </a:rPr>
              <a:t>Inne źródła finansowania rewitalizacji </a:t>
            </a:r>
          </a:p>
        </p:txBody>
      </p:sp>
      <p:sp>
        <p:nvSpPr>
          <p:cNvPr id="2" name="Symbol zastępczy zawartości 1"/>
          <p:cNvSpPr>
            <a:spLocks noGrp="1"/>
          </p:cNvSpPr>
          <p:nvPr>
            <p:ph idx="1"/>
          </p:nvPr>
        </p:nvSpPr>
        <p:spPr/>
        <p:txBody>
          <a:bodyPr/>
          <a:lstStyle/>
          <a:p>
            <a:endParaRPr lang="pl-PL"/>
          </a:p>
        </p:txBody>
      </p:sp>
      <p:pic>
        <p:nvPicPr>
          <p:cNvPr id="5" name="Symbol zastępczy zawartości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715" y="980728"/>
            <a:ext cx="8178448" cy="539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176255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705161" y="453416"/>
            <a:ext cx="7992888" cy="349968"/>
          </a:xfrm>
          <a:prstGeom prst="rect">
            <a:avLst/>
          </a:prstGeom>
        </p:spPr>
        <p:txBody>
          <a:bodyPr wrap="square">
            <a:spAutoFit/>
          </a:bodyPr>
          <a:lstStyle/>
          <a:p>
            <a:pPr marL="712788"/>
            <a:r>
              <a:rPr lang="pl-PL" b="1" dirty="0">
                <a:solidFill>
                  <a:srgbClr val="636466"/>
                </a:solidFill>
                <a:latin typeface="Novecento wide Normal" pitchFamily="50" charset="-18"/>
              </a:rPr>
              <a:t>Przykład projektu zintegrowanego </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6324" y="1268760"/>
            <a:ext cx="8241725" cy="4816921"/>
          </a:xfrm>
        </p:spPr>
      </p:pic>
    </p:spTree>
    <p:extLst>
      <p:ext uri="{BB962C8B-B14F-4D97-AF65-F5344CB8AC3E}">
        <p14:creationId xmlns:p14="http://schemas.microsoft.com/office/powerpoint/2010/main" val="30892895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21473"/>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smtClean="0">
                <a:solidFill>
                  <a:srgbClr val="000000"/>
                </a:solidFill>
                <a:latin typeface="Lucida Sans Unicode" pitchFamily="34" charset="0"/>
                <a:cs typeface="Lucida Sans Unicode" pitchFamily="34" charset="0"/>
              </a:rPr>
              <a:t>Inne </a:t>
            </a:r>
            <a:r>
              <a:rPr lang="pl-PL" altLang="pl-PL" sz="1600" b="1" dirty="0">
                <a:solidFill>
                  <a:srgbClr val="000000"/>
                </a:solidFill>
                <a:latin typeface="Lucida Sans Unicode" pitchFamily="34" charset="0"/>
                <a:cs typeface="Lucida Sans Unicode" pitchFamily="34" charset="0"/>
              </a:rPr>
              <a:t>środki publiczne krajowe </a:t>
            </a:r>
          </a:p>
          <a:p>
            <a:pPr algn="just" eaLnBrk="1">
              <a:lnSpc>
                <a:spcPct val="100000"/>
              </a:lnSpc>
            </a:pP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Instrumenty </a:t>
            </a:r>
            <a:r>
              <a:rPr lang="pl-PL" altLang="pl-PL" sz="1600" b="1" dirty="0">
                <a:solidFill>
                  <a:srgbClr val="000000"/>
                </a:solidFill>
                <a:latin typeface="Lucida Sans Unicode" pitchFamily="34" charset="0"/>
                <a:cs typeface="Lucida Sans Unicode" pitchFamily="34" charset="0"/>
              </a:rPr>
              <a:t>z zakresu efektywności energetycznej, ochrony środowiska i niskoemisyjności</a:t>
            </a:r>
            <a:r>
              <a:rPr lang="pl-PL" altLang="pl-PL" sz="1600" b="1"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System Zielonych Inwestycji</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Lemur – Energooszczędne Budynki Użyteczności Publicznej</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Sowa - energooszczędne oświetlenie uliczne</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Kawka – poprawa jakości powietrza rozproszone odnawialne źródła energii</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Prosument – </a:t>
            </a:r>
            <a:r>
              <a:rPr lang="pl-PL" altLang="pl-PL" sz="1600" dirty="0" err="1">
                <a:solidFill>
                  <a:srgbClr val="000000"/>
                </a:solidFill>
                <a:latin typeface="Lucida Sans Unicode" pitchFamily="34" charset="0"/>
                <a:cs typeface="Lucida Sans Unicode" pitchFamily="34" charset="0"/>
              </a:rPr>
              <a:t>mikroinstalacje</a:t>
            </a:r>
            <a:r>
              <a:rPr lang="pl-PL" altLang="pl-PL" sz="1600" dirty="0">
                <a:solidFill>
                  <a:srgbClr val="000000"/>
                </a:solidFill>
                <a:latin typeface="Lucida Sans Unicode" pitchFamily="34" charset="0"/>
                <a:cs typeface="Lucida Sans Unicode" pitchFamily="34" charset="0"/>
              </a:rPr>
              <a:t> OZE osoby fizyczne, spółdzielnie, wspólnoty, </a:t>
            </a:r>
            <a:r>
              <a:rPr lang="pl-PL" altLang="pl-PL" sz="1600" dirty="0" err="1">
                <a:solidFill>
                  <a:srgbClr val="000000"/>
                </a:solidFill>
                <a:latin typeface="Lucida Sans Unicode" pitchFamily="34" charset="0"/>
                <a:cs typeface="Lucida Sans Unicode" pitchFamily="34" charset="0"/>
              </a:rPr>
              <a:t>jst</a:t>
            </a: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Bocian - </a:t>
            </a:r>
            <a:r>
              <a:rPr lang="pl-PL" altLang="pl-PL" sz="1600" dirty="0" err="1">
                <a:solidFill>
                  <a:srgbClr val="000000"/>
                </a:solidFill>
                <a:latin typeface="Lucida Sans Unicode" pitchFamily="34" charset="0"/>
                <a:cs typeface="Lucida Sans Unicode" pitchFamily="34" charset="0"/>
              </a:rPr>
              <a:t>mikroinstalacje</a:t>
            </a:r>
            <a:r>
              <a:rPr lang="pl-PL" altLang="pl-PL" sz="1600" dirty="0">
                <a:solidFill>
                  <a:srgbClr val="000000"/>
                </a:solidFill>
                <a:latin typeface="Lucida Sans Unicode" pitchFamily="34" charset="0"/>
                <a:cs typeface="Lucida Sans Unicode" pitchFamily="34" charset="0"/>
              </a:rPr>
              <a:t> OZE dla przedsiębiorstw</a:t>
            </a:r>
          </a:p>
        </p:txBody>
      </p:sp>
      <p:sp>
        <p:nvSpPr>
          <p:cNvPr id="5" name="TextBox 1"/>
          <p:cNvSpPr txBox="1"/>
          <p:nvPr/>
        </p:nvSpPr>
        <p:spPr>
          <a:xfrm>
            <a:off x="251520" y="980728"/>
            <a:ext cx="684076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ŹRÓDŁA FINANSOWANIA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35987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499949" y="2225770"/>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Negatywne zjawiska społeczne to w szczególności:</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Bezrobocie,</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ubóstwo,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przestępczość,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problemy edukacyjne,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niski kapitał społeczny,</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niewystarczający  poziomu uczestnictwa w życiu publicznym i kulturalnym</a:t>
            </a:r>
            <a:r>
              <a:rPr lang="pl-PL" altLang="pl-PL" sz="1600" dirty="0" smtClean="0">
                <a:solidFill>
                  <a:srgbClr val="000000"/>
                </a:solidFill>
                <a:latin typeface="Lucida Sans Unicode" pitchFamily="34" charset="0"/>
                <a:cs typeface="Lucida Sans Unicode" pitchFamily="34" charset="0"/>
              </a:rPr>
              <a:t>.</a:t>
            </a: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Wskaźniki</a:t>
            </a:r>
            <a:r>
              <a:rPr lang="pl-PL" altLang="pl-PL" sz="1600" b="1" dirty="0">
                <a:solidFill>
                  <a:srgbClr val="000000"/>
                </a:solidFill>
                <a:latin typeface="Lucida Sans Unicode" pitchFamily="34" charset="0"/>
                <a:cs typeface="Lucida Sans Unicode" pitchFamily="34" charset="0"/>
              </a:rPr>
              <a:t>: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wysoka stopa bezrobocia;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wysoki poziom ubóstwa;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wysoka przestępczość;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wysoki wskaźnik przemocy w rodzinie;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niski poziom edukacji;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niewielka liczba organizacji społecznych/liczba członków (fundacje, stowarzyszenia);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niska frekwencja w wyborach. </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695515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63"/>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smtClean="0">
                <a:solidFill>
                  <a:srgbClr val="000000"/>
                </a:solidFill>
                <a:latin typeface="Lucida Sans Unicode" pitchFamily="34" charset="0"/>
                <a:cs typeface="Lucida Sans Unicode" pitchFamily="34" charset="0"/>
              </a:rPr>
              <a:t>Inne </a:t>
            </a:r>
            <a:r>
              <a:rPr lang="pl-PL" altLang="pl-PL" sz="1600" b="1" dirty="0">
                <a:solidFill>
                  <a:srgbClr val="000000"/>
                </a:solidFill>
                <a:latin typeface="Lucida Sans Unicode" pitchFamily="34" charset="0"/>
                <a:cs typeface="Lucida Sans Unicode" pitchFamily="34" charset="0"/>
              </a:rPr>
              <a:t>środki publiczne krajowe </a:t>
            </a:r>
          </a:p>
          <a:p>
            <a:pPr algn="just" eaLnBrk="1">
              <a:lnSpc>
                <a:spcPct val="100000"/>
              </a:lnSpc>
            </a:pP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Instrumenty wsparcia mieszkalnictwa:</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 Termomodernizacji i Remontów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 wspierający gminy w budowie mieszkań komunalnych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 Dopłat – zmiana sposobu użytkowania obiektów niemieszkalnych na funkcje mieszkalne</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Instrument finansowania w formie preferencyjnych kredytów budownictwa czynszowego</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Mieszkanie dla młodych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 Mieszkań na Wynajem</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 Municypalny - wykorzystanie nieruchomości zasobów samorządów </a:t>
            </a:r>
          </a:p>
        </p:txBody>
      </p:sp>
      <p:sp>
        <p:nvSpPr>
          <p:cNvPr id="5" name="TextBox 1"/>
          <p:cNvSpPr txBox="1"/>
          <p:nvPr/>
        </p:nvSpPr>
        <p:spPr>
          <a:xfrm>
            <a:off x="251520" y="980728"/>
            <a:ext cx="684076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ŹRÓDŁA FINANSOWANIA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6071428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84"/>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smtClean="0">
                <a:solidFill>
                  <a:srgbClr val="000000"/>
                </a:solidFill>
                <a:latin typeface="Lucida Sans Unicode" pitchFamily="34" charset="0"/>
                <a:cs typeface="Lucida Sans Unicode" pitchFamily="34" charset="0"/>
              </a:rPr>
              <a:t>Inne </a:t>
            </a:r>
            <a:r>
              <a:rPr lang="pl-PL" altLang="pl-PL" sz="1600" b="1" dirty="0">
                <a:solidFill>
                  <a:srgbClr val="000000"/>
                </a:solidFill>
                <a:latin typeface="Lucida Sans Unicode" pitchFamily="34" charset="0"/>
                <a:cs typeface="Lucida Sans Unicode" pitchFamily="34" charset="0"/>
              </a:rPr>
              <a:t>środki publiczne krajowe </a:t>
            </a:r>
          </a:p>
          <a:p>
            <a:pPr algn="just" eaLnBrk="1">
              <a:lnSpc>
                <a:spcPct val="100000"/>
              </a:lnSpc>
            </a:pP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Instrumenty z zakresu integracji i aktywizacji zawodowej:</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 Inicjatyw Obywatelskich FIO</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Fundusze związane z zatrudnieniem i rynkiem pracy</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Krajowy Program Rozwoju Ekonomii Społecznej</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Środki PFRON</a:t>
            </a:r>
          </a:p>
          <a:p>
            <a:pPr algn="just" eaLnBrk="1">
              <a:lnSpc>
                <a:spcPct val="100000"/>
              </a:lnSpc>
            </a:pPr>
            <a:r>
              <a:rPr lang="pl-PL" altLang="pl-PL" sz="1600" b="1" dirty="0">
                <a:solidFill>
                  <a:srgbClr val="000000"/>
                </a:solidFill>
                <a:latin typeface="Lucida Sans Unicode" pitchFamily="34" charset="0"/>
                <a:cs typeface="Lucida Sans Unicode" pitchFamily="34" charset="0"/>
              </a:rPr>
              <a:t>Środki resortów edukacji, kultury i dziedzictwa narodowego, sportu i turystyki</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Środki prywatne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Upowszechnianie Partnerstwa Publiczno-Prywatnego w rewitalizacji</a:t>
            </a:r>
          </a:p>
        </p:txBody>
      </p:sp>
      <p:sp>
        <p:nvSpPr>
          <p:cNvPr id="5" name="TextBox 1"/>
          <p:cNvSpPr txBox="1"/>
          <p:nvPr/>
        </p:nvSpPr>
        <p:spPr>
          <a:xfrm>
            <a:off x="251520" y="980728"/>
            <a:ext cx="684076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ŹRÓDŁA FINANSOWANIA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3809468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790805"/>
            <a:ext cx="79930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dotacje konserwatorskie – poziom rządowy i lokalny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„programy środowiskowe” - Narodowy Fundusz Ochrony Środowiska i Gospodarki Wodnej, fundusze wojewódzkie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programy organizacji wspierających rozwój i inicjatywy lokalne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oferta sektora finansowego, w tym programy działalności własnej BGK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premia termomodernizacyjna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premia remontowa i kompensacyjna </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 społecznego budownictwa czynszowego</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 wsparcia gmin /Fundusz Dopłat/</a:t>
            </a:r>
          </a:p>
          <a:p>
            <a:pPr marL="285750" indent="-285750"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program Mieszkanie dla Młodych</a:t>
            </a:r>
          </a:p>
        </p:txBody>
      </p:sp>
      <p:sp>
        <p:nvSpPr>
          <p:cNvPr id="5" name="TextBox 1"/>
          <p:cNvSpPr txBox="1"/>
          <p:nvPr/>
        </p:nvSpPr>
        <p:spPr>
          <a:xfrm>
            <a:off x="251520" y="980728"/>
            <a:ext cx="684076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ŹRÓDŁA FINANSOWANIA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345591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3266" y="908721"/>
            <a:ext cx="8204478" cy="5184576"/>
          </a:xfrm>
          <a:prstGeom prst="rect">
            <a:avLst/>
          </a:prstGeom>
        </p:spPr>
      </p:pic>
      <p:sp>
        <p:nvSpPr>
          <p:cNvPr id="3" name="Prostokąt 2"/>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 „Od obszaru zdegradowanego do obszaru rewitalizacji” - materiały z konferencji </a:t>
            </a:r>
          </a:p>
        </p:txBody>
      </p:sp>
      <p:sp>
        <p:nvSpPr>
          <p:cNvPr id="7" name="Prostokąt 6"/>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zdegradowanego </a:t>
            </a:r>
            <a:endParaRPr lang="pl-PL" sz="1600" b="1" dirty="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9"/>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Najbardziej odpowiednimi do analizy w ujęciach przestrzennym, społecznym i gospodarczym oraz środowiskowym jednostkami są </a:t>
            </a:r>
            <a:r>
              <a:rPr lang="pl-PL" altLang="pl-PL" sz="1600" b="1" dirty="0">
                <a:solidFill>
                  <a:srgbClr val="000000"/>
                </a:solidFill>
                <a:latin typeface="Lucida Sans Unicode" pitchFamily="34" charset="0"/>
                <a:cs typeface="Lucida Sans Unicode" pitchFamily="34" charset="0"/>
              </a:rPr>
              <a:t>miejskie jednostki urbanistyczne.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Jednostki </a:t>
            </a:r>
            <a:r>
              <a:rPr lang="pl-PL" altLang="pl-PL" sz="1600" b="1" dirty="0">
                <a:solidFill>
                  <a:srgbClr val="000000"/>
                </a:solidFill>
                <a:latin typeface="Lucida Sans Unicode" pitchFamily="34" charset="0"/>
                <a:cs typeface="Lucida Sans Unicode" pitchFamily="34" charset="0"/>
              </a:rPr>
              <a:t>urbanistyczne </a:t>
            </a:r>
            <a:r>
              <a:rPr lang="pl-PL" altLang="pl-PL" sz="1600" dirty="0">
                <a:solidFill>
                  <a:srgbClr val="000000"/>
                </a:solidFill>
                <a:latin typeface="Lucida Sans Unicode" pitchFamily="34" charset="0"/>
                <a:cs typeface="Lucida Sans Unicode" pitchFamily="34" charset="0"/>
              </a:rPr>
              <a:t>– stanowią tereny lub tereny wydzielone liniami rozgraniczającymi wyznaczone w studiach uwarunkowań i kierunków zagospodarowania przestrzennego gmin na podstawie szeregu wspólnych cech: funkcjonalnych, przestrzennych itp. W obrębie ich obowiązują te same zasady zagospodarowania pod określona grupę funkcji. Najczęściej oznaczone są literami.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Możliwe </a:t>
            </a:r>
            <a:r>
              <a:rPr lang="pl-PL" altLang="pl-PL" sz="1600" b="1" dirty="0">
                <a:solidFill>
                  <a:srgbClr val="000000"/>
                </a:solidFill>
                <a:latin typeface="Lucida Sans Unicode" pitchFamily="34" charset="0"/>
                <a:cs typeface="Lucida Sans Unicode" pitchFamily="34" charset="0"/>
              </a:rPr>
              <a:t>jest wskazanie innego typu jednostek np. osiedli, dzielnic, sołectw, podziałów przeprowadzonych ulicami, obwodami spisowymi GUS, parafiami, obwodami szkolnymi itp.</a:t>
            </a:r>
            <a:endParaRPr lang="pl-PL" altLang="pl-PL" sz="1600" b="1"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WYZNACZENIE OBSZARU ZDEGRADOWANEGO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 „Od obszaru zdegradowanego do obszaru rewitalizacji” - materiały z konferencji </a:t>
            </a:r>
          </a:p>
        </p:txBody>
      </p:sp>
      <p:sp>
        <p:nvSpPr>
          <p:cNvPr id="7" name="Prostokąt 6"/>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zdegradowanego </a:t>
            </a:r>
            <a:endParaRPr lang="pl-PL" sz="1600" b="1" dirty="0">
              <a:solidFill>
                <a:srgbClr val="636466"/>
              </a:solidFill>
              <a:latin typeface="Novecento wide Normal" pitchFamily="50" charset="-1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6418" y="1052736"/>
            <a:ext cx="8304212" cy="4805362"/>
          </a:xfrm>
          <a:prstGeom prst="rect">
            <a:avLst/>
          </a:prstGeom>
        </p:spPr>
      </p:pic>
    </p:spTree>
    <p:extLst>
      <p:ext uri="{BB962C8B-B14F-4D97-AF65-F5344CB8AC3E}">
        <p14:creationId xmlns:p14="http://schemas.microsoft.com/office/powerpoint/2010/main" val="2234349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 „Od obszaru zdegradowanego do obszaru rewitalizacji” - materiały z konferencji </a:t>
            </a:r>
          </a:p>
        </p:txBody>
      </p:sp>
      <p:sp>
        <p:nvSpPr>
          <p:cNvPr id="7" name="Prostokąt 6"/>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zdegradowanego </a:t>
            </a:r>
            <a:endParaRPr lang="pl-PL" sz="1600" b="1" dirty="0">
              <a:solidFill>
                <a:srgbClr val="636466"/>
              </a:solidFill>
              <a:latin typeface="Novecento wide Normal" pitchFamily="50" charset="-1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6074" y="980728"/>
            <a:ext cx="8181975" cy="4773612"/>
          </a:xfrm>
          <a:prstGeom prst="rect">
            <a:avLst/>
          </a:prstGeom>
        </p:spPr>
      </p:pic>
    </p:spTree>
    <p:extLst>
      <p:ext uri="{BB962C8B-B14F-4D97-AF65-F5344CB8AC3E}">
        <p14:creationId xmlns:p14="http://schemas.microsoft.com/office/powerpoint/2010/main" val="22343492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667690"/>
            <a:ext cx="79930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FF0000"/>
                </a:solidFill>
                <a:latin typeface="Lucida Sans Unicode" pitchFamily="34" charset="0"/>
                <a:cs typeface="Lucida Sans Unicode" pitchFamily="34" charset="0"/>
              </a:rPr>
              <a:t>Czym </a:t>
            </a:r>
            <a:r>
              <a:rPr lang="pl-PL" altLang="pl-PL" sz="1600" b="1" u="sng" dirty="0">
                <a:solidFill>
                  <a:srgbClr val="FF0000"/>
                </a:solidFill>
                <a:latin typeface="Lucida Sans Unicode" pitchFamily="34" charset="0"/>
                <a:cs typeface="Lucida Sans Unicode" pitchFamily="34" charset="0"/>
              </a:rPr>
              <a:t>nie jest </a:t>
            </a:r>
            <a:r>
              <a:rPr lang="pl-PL" altLang="pl-PL" sz="1600" b="1" dirty="0">
                <a:solidFill>
                  <a:srgbClr val="FF0000"/>
                </a:solidFill>
                <a:latin typeface="Lucida Sans Unicode" pitchFamily="34" charset="0"/>
                <a:cs typeface="Lucida Sans Unicode" pitchFamily="34" charset="0"/>
              </a:rPr>
              <a:t>rewitalizacja? </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Rewitalizacja </a:t>
            </a:r>
            <a:r>
              <a:rPr lang="pl-PL" altLang="pl-PL" sz="1600" dirty="0">
                <a:solidFill>
                  <a:srgbClr val="000000"/>
                </a:solidFill>
                <a:latin typeface="Lucida Sans Unicode" pitchFamily="34" charset="0"/>
                <a:cs typeface="Lucida Sans Unicode" pitchFamily="34" charset="0"/>
              </a:rPr>
              <a:t>nie jest: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rgbClr val="000000"/>
                </a:solidFill>
                <a:latin typeface="Lucida Sans Unicode" pitchFamily="34" charset="0"/>
                <a:cs typeface="Lucida Sans Unicode" pitchFamily="34" charset="0"/>
              </a:rPr>
              <a:t>Rewaloryzacją , Modernizacją, Renowacją, Konserwacją, Adaptacją</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	Tereny poprzemysłowe, w tym </a:t>
            </a:r>
            <a:r>
              <a:rPr lang="pl-PL" altLang="pl-PL" sz="1600" dirty="0" err="1">
                <a:solidFill>
                  <a:srgbClr val="000000"/>
                </a:solidFill>
                <a:latin typeface="Lucida Sans Unicode" pitchFamily="34" charset="0"/>
                <a:cs typeface="Lucida Sans Unicode" pitchFamily="34" charset="0"/>
              </a:rPr>
              <a:t>poportowe</a:t>
            </a:r>
            <a:r>
              <a:rPr lang="pl-PL" altLang="pl-PL" sz="1600" dirty="0">
                <a:solidFill>
                  <a:srgbClr val="000000"/>
                </a:solidFill>
                <a:latin typeface="Lucida Sans Unicode" pitchFamily="34" charset="0"/>
                <a:cs typeface="Lucida Sans Unicode" pitchFamily="34" charset="0"/>
              </a:rPr>
              <a:t> i </a:t>
            </a:r>
            <a:r>
              <a:rPr lang="pl-PL" altLang="pl-PL" sz="1600" dirty="0" err="1">
                <a:solidFill>
                  <a:srgbClr val="000000"/>
                </a:solidFill>
                <a:latin typeface="Lucida Sans Unicode" pitchFamily="34" charset="0"/>
                <a:cs typeface="Lucida Sans Unicode" pitchFamily="34" charset="0"/>
              </a:rPr>
              <a:t>powydobywcze</a:t>
            </a:r>
            <a:r>
              <a:rPr lang="pl-PL" altLang="pl-PL" sz="1600" dirty="0">
                <a:solidFill>
                  <a:srgbClr val="000000"/>
                </a:solidFill>
                <a:latin typeface="Lucida Sans Unicode" pitchFamily="34" charset="0"/>
                <a:cs typeface="Lucida Sans Unicode" pitchFamily="34" charset="0"/>
              </a:rPr>
              <a:t>, tereny powojskowe albo </a:t>
            </a:r>
            <a:r>
              <a:rPr lang="pl-PL" altLang="pl-PL" sz="1600" dirty="0" err="1">
                <a:solidFill>
                  <a:srgbClr val="000000"/>
                </a:solidFill>
                <a:latin typeface="Lucida Sans Unicode" pitchFamily="34" charset="0"/>
                <a:cs typeface="Lucida Sans Unicode" pitchFamily="34" charset="0"/>
              </a:rPr>
              <a:t>pokolejowe</a:t>
            </a:r>
            <a:r>
              <a:rPr lang="pl-PL" altLang="pl-PL" sz="1600" dirty="0">
                <a:solidFill>
                  <a:srgbClr val="000000"/>
                </a:solidFill>
                <a:latin typeface="Lucida Sans Unicode" pitchFamily="34" charset="0"/>
                <a:cs typeface="Lucida Sans Unicode" pitchFamily="34" charset="0"/>
              </a:rPr>
              <a:t>, na których występują negatywne zjawiska mogą wejść w skład obszaru rewitalizacji </a:t>
            </a:r>
            <a:r>
              <a:rPr lang="pl-PL" altLang="pl-PL" sz="1600" b="1" dirty="0">
                <a:solidFill>
                  <a:srgbClr val="000000"/>
                </a:solidFill>
                <a:latin typeface="Lucida Sans Unicode" pitchFamily="34" charset="0"/>
                <a:cs typeface="Lucida Sans Unicode" pitchFamily="34" charset="0"/>
              </a:rPr>
              <a:t>wyłącznie w przypadku</a:t>
            </a:r>
            <a:r>
              <a:rPr lang="pl-PL" altLang="pl-PL" sz="1600" dirty="0">
                <a:solidFill>
                  <a:srgbClr val="000000"/>
                </a:solidFill>
                <a:latin typeface="Lucida Sans Unicode" pitchFamily="34" charset="0"/>
                <a:cs typeface="Lucida Sans Unicode" pitchFamily="34" charset="0"/>
              </a:rPr>
              <a:t>,</a:t>
            </a:r>
            <a:r>
              <a:rPr lang="pl-PL" altLang="pl-PL" sz="1600" b="1" dirty="0">
                <a:solidFill>
                  <a:srgbClr val="000000"/>
                </a:solidFill>
                <a:latin typeface="Lucida Sans Unicode" pitchFamily="34" charset="0"/>
                <a:cs typeface="Lucida Sans Unicode" pitchFamily="34" charset="0"/>
              </a:rPr>
              <a:t> gdy </a:t>
            </a:r>
            <a:r>
              <a:rPr lang="pl-PL" altLang="pl-PL" sz="1600" dirty="0">
                <a:solidFill>
                  <a:srgbClr val="000000"/>
                </a:solidFill>
                <a:latin typeface="Lucida Sans Unicode" pitchFamily="34" charset="0"/>
                <a:cs typeface="Lucida Sans Unicode" pitchFamily="34" charset="0"/>
              </a:rPr>
              <a:t>działania możliwe do przeprowadzenia na tych terenach przyczynią się bezpośrednio do przeciwdziałania negatywnym zjawiskom społecznym.</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CO JEST, A CO NIE JEST REWITALIZACJĄ W PERSPEKTYWIE 2014-2020?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539749" y="2401249"/>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Krajowa Strategia Rozwoju Regionalnego 2010-2020: Regiony, Miasta, Obszary  Wiejskie </a:t>
            </a:r>
            <a:endParaRPr lang="pl-PL" altLang="pl-PL" sz="1600" dirty="0" smtClean="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Koncepcja Przestrzennego Zagospodarowania Kraju </a:t>
            </a:r>
            <a:r>
              <a:rPr lang="pl-PL" altLang="pl-PL" sz="1600" dirty="0" smtClean="0">
                <a:solidFill>
                  <a:srgbClr val="000000"/>
                </a:solidFill>
                <a:latin typeface="Lucida Sans Unicode" pitchFamily="34" charset="0"/>
                <a:cs typeface="Lucida Sans Unicode" pitchFamily="34" charset="0"/>
              </a:rPr>
              <a:t>2030</a:t>
            </a: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Narodowy Plan Rewitalizacji </a:t>
            </a:r>
            <a:r>
              <a:rPr lang="pl-PL" altLang="pl-PL" sz="1600" dirty="0" smtClean="0">
                <a:solidFill>
                  <a:srgbClr val="000000"/>
                </a:solidFill>
                <a:latin typeface="Lucida Sans Unicode" pitchFamily="34" charset="0"/>
                <a:cs typeface="Lucida Sans Unicode" pitchFamily="34" charset="0"/>
              </a:rPr>
              <a:t>2022</a:t>
            </a: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Krajowa Polityka Miejska </a:t>
            </a:r>
            <a:endParaRPr lang="pl-PL" altLang="pl-PL" sz="1600" dirty="0" smtClean="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Ustawa z dnia 9 października 2015 r. o rewitalizacji Umowa Partnerstwa </a:t>
            </a:r>
            <a:endParaRPr lang="pl-PL" altLang="pl-PL" sz="1600" dirty="0" smtClean="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Wytyczne w zakresie rewitalizacji w programach operacyjnych na lata </a:t>
            </a:r>
            <a:r>
              <a:rPr lang="pl-PL" altLang="pl-PL" sz="1600" dirty="0" smtClean="0">
                <a:solidFill>
                  <a:srgbClr val="000000"/>
                </a:solidFill>
                <a:latin typeface="Lucida Sans Unicode" pitchFamily="34" charset="0"/>
                <a:cs typeface="Lucida Sans Unicode" pitchFamily="34" charset="0"/>
              </a:rPr>
              <a:t>2014-2020</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865237"/>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DOKUMENTY KRAJOWE</a:t>
            </a:r>
          </a:p>
          <a:p>
            <a:pPr marL="712788"/>
            <a:endParaRPr lang="pl-PL" b="1"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Zdjęcia ze strony http://cobybylo.eu/ </a:t>
            </a:r>
            <a:endParaRPr lang="pl-PL" sz="1400" b="1" dirty="0">
              <a:solidFill>
                <a:srgbClr val="636466"/>
              </a:solidFill>
              <a:latin typeface="Novecento wide Normal" pitchFamily="50" charset="-18"/>
            </a:endParaRPr>
          </a:p>
        </p:txBody>
      </p:sp>
      <p:pic>
        <p:nvPicPr>
          <p:cNvPr id="5" name="Obraz 10" descr="Białobrzegi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763" y="4199886"/>
            <a:ext cx="7400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8" descr="Białobrzeg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763" y="2318062"/>
            <a:ext cx="7400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ostokąt 7"/>
          <p:cNvSpPr/>
          <p:nvPr/>
        </p:nvSpPr>
        <p:spPr>
          <a:xfrm>
            <a:off x="-180528" y="199675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Przed i po rewitalizacji</a:t>
            </a:r>
          </a:p>
        </p:txBody>
      </p:sp>
      <p:sp>
        <p:nvSpPr>
          <p:cNvPr id="10" name="TextBox 1"/>
          <p:cNvSpPr txBox="1"/>
          <p:nvPr/>
        </p:nvSpPr>
        <p:spPr>
          <a:xfrm>
            <a:off x="251520" y="980728"/>
            <a:ext cx="5256584"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REWITALIZACJA 2007-2014</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528754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Zdjęcia ze strony http://cobybylo.eu/ </a:t>
            </a:r>
            <a:endParaRPr lang="pl-PL" sz="1400" b="1" dirty="0">
              <a:solidFill>
                <a:srgbClr val="636466"/>
              </a:solidFill>
              <a:latin typeface="Novecento wide Normal" pitchFamily="50" charset="-18"/>
            </a:endParaRPr>
          </a:p>
        </p:txBody>
      </p:sp>
      <p:sp>
        <p:nvSpPr>
          <p:cNvPr id="8" name="Prostokąt 7"/>
          <p:cNvSpPr/>
          <p:nvPr/>
        </p:nvSpPr>
        <p:spPr>
          <a:xfrm>
            <a:off x="-180528" y="199675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Przed i po rewitalizacji</a:t>
            </a:r>
          </a:p>
        </p:txBody>
      </p:sp>
      <p:sp>
        <p:nvSpPr>
          <p:cNvPr id="10" name="TextBox 1"/>
          <p:cNvSpPr txBox="1"/>
          <p:nvPr/>
        </p:nvSpPr>
        <p:spPr>
          <a:xfrm>
            <a:off x="251520" y="980728"/>
            <a:ext cx="5256584"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REWITALIZACJA 2007-2014</a:t>
            </a:r>
          </a:p>
          <a:p>
            <a:pPr marL="712788"/>
            <a:endParaRPr lang="en-GB" baseline="30000" dirty="0" smtClean="0">
              <a:solidFill>
                <a:srgbClr val="636466"/>
              </a:solidFill>
              <a:latin typeface="Novecento wide Normal" pitchFamily="50" charset="-18"/>
            </a:endParaRPr>
          </a:p>
        </p:txBody>
      </p:sp>
      <p:pic>
        <p:nvPicPr>
          <p:cNvPr id="7" name="Obraz 7" descr="białobrzegi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2316016"/>
            <a:ext cx="74009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9" descr="Białobrzegi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688" y="4208068"/>
            <a:ext cx="7400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3106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52139"/>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 Interesariusze rewitalizacji: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mieszkańcy </a:t>
            </a:r>
            <a:r>
              <a:rPr lang="pl-PL" altLang="pl-PL" sz="1600" dirty="0">
                <a:solidFill>
                  <a:srgbClr val="000000"/>
                </a:solidFill>
                <a:latin typeface="Lucida Sans Unicode" pitchFamily="34" charset="0"/>
                <a:cs typeface="Lucida Sans Unicode" pitchFamily="34" charset="0"/>
              </a:rPr>
              <a:t>obszaru rewitalizacji oraz właściciele, użytkownicy wieczyści nieruchomości i podmioty zarządzające nieruchomościami znajdującymi się na tym obszarze, w tym spółdzielnie mieszkaniowe, wspólnoty mieszkaniowe i towarzystwa budownictwa społecznego;</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mieszkańcy </a:t>
            </a:r>
            <a:r>
              <a:rPr lang="pl-PL" altLang="pl-PL" sz="1600" dirty="0">
                <a:solidFill>
                  <a:srgbClr val="000000"/>
                </a:solidFill>
                <a:latin typeface="Lucida Sans Unicode" pitchFamily="34" charset="0"/>
                <a:cs typeface="Lucida Sans Unicode" pitchFamily="34" charset="0"/>
              </a:rPr>
              <a:t>gminy inni niż wymienieni w pkt 1;</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podmioty </a:t>
            </a:r>
            <a:r>
              <a:rPr lang="pl-PL" altLang="pl-PL" sz="1600" dirty="0">
                <a:solidFill>
                  <a:srgbClr val="000000"/>
                </a:solidFill>
                <a:latin typeface="Lucida Sans Unicode" pitchFamily="34" charset="0"/>
                <a:cs typeface="Lucida Sans Unicode" pitchFamily="34" charset="0"/>
              </a:rPr>
              <a:t>prowadzące lub zamierzające prowadzić na obszarze gminy działalność gospodarczą;</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podmioty </a:t>
            </a:r>
            <a:r>
              <a:rPr lang="pl-PL" altLang="pl-PL" sz="1600" dirty="0">
                <a:solidFill>
                  <a:srgbClr val="000000"/>
                </a:solidFill>
                <a:latin typeface="Lucida Sans Unicode" pitchFamily="34" charset="0"/>
                <a:cs typeface="Lucida Sans Unicode" pitchFamily="34" charset="0"/>
              </a:rPr>
              <a:t>prowadzące lub zamierzające prowadzić na obszarze gminy działalność społeczną, w tym organizacje pozarządowe i grupy nieformalne;</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jednostki </a:t>
            </a:r>
            <a:r>
              <a:rPr lang="pl-PL" altLang="pl-PL" sz="1600" dirty="0">
                <a:solidFill>
                  <a:srgbClr val="000000"/>
                </a:solidFill>
                <a:latin typeface="Lucida Sans Unicode" pitchFamily="34" charset="0"/>
                <a:cs typeface="Lucida Sans Unicode" pitchFamily="34" charset="0"/>
              </a:rPr>
              <a:t>samorządu terytorialnego i ich jednostki organizacyjne;</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organy </a:t>
            </a:r>
            <a:r>
              <a:rPr lang="pl-PL" altLang="pl-PL" sz="1600" dirty="0">
                <a:solidFill>
                  <a:srgbClr val="000000"/>
                </a:solidFill>
                <a:latin typeface="Lucida Sans Unicode" pitchFamily="34" charset="0"/>
                <a:cs typeface="Lucida Sans Unicode" pitchFamily="34" charset="0"/>
              </a:rPr>
              <a:t>władzy publicznej;</a:t>
            </a:r>
          </a:p>
          <a:p>
            <a:pPr marL="342900" indent="-342900" algn="just" eaLnBrk="1">
              <a:lnSpc>
                <a:spcPct val="100000"/>
              </a:lnSpc>
              <a:buFont typeface="+mj-lt"/>
              <a:buAutoNum type="arabicParenR"/>
            </a:pPr>
            <a:r>
              <a:rPr lang="pl-PL" altLang="pl-PL" sz="1600" dirty="0" smtClean="0">
                <a:solidFill>
                  <a:srgbClr val="000000"/>
                </a:solidFill>
                <a:latin typeface="Lucida Sans Unicode" pitchFamily="34" charset="0"/>
                <a:cs typeface="Lucida Sans Unicode" pitchFamily="34" charset="0"/>
              </a:rPr>
              <a:t>podmioty</a:t>
            </a:r>
            <a:r>
              <a:rPr lang="pl-PL" altLang="pl-PL" sz="1600" dirty="0">
                <a:solidFill>
                  <a:srgbClr val="000000"/>
                </a:solidFill>
                <a:latin typeface="Lucida Sans Unicode" pitchFamily="34" charset="0"/>
                <a:cs typeface="Lucida Sans Unicode" pitchFamily="34" charset="0"/>
              </a:rPr>
              <a:t>, inne niż wymienione w pkt 6, realizujące na obszarze rewitalizacji uprawnienia Skarbu Państwa.</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71304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8" y="2130406"/>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rgbClr val="000000"/>
                </a:solidFill>
                <a:latin typeface="Lucida Sans Unicode" pitchFamily="34" charset="0"/>
                <a:cs typeface="Lucida Sans Unicode" pitchFamily="34" charset="0"/>
              </a:rPr>
              <a:t>Kto ma prowadzić działania integrujące interwencję na rzecz rewitalizacji? </a:t>
            </a:r>
          </a:p>
          <a:p>
            <a:pPr algn="just" eaLnBrk="1">
              <a:lnSpc>
                <a:spcPct val="100000"/>
              </a:lnSpc>
            </a:pPr>
            <a:endParaRPr lang="pl-PL" altLang="pl-PL" sz="1500" b="1"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Przygotowanie</a:t>
            </a:r>
            <a:r>
              <a:rPr lang="pl-PL" altLang="pl-PL" sz="1500" dirty="0">
                <a:solidFill>
                  <a:srgbClr val="000000"/>
                </a:solidFill>
                <a:latin typeface="Lucida Sans Unicode" pitchFamily="34" charset="0"/>
                <a:cs typeface="Lucida Sans Unicode" pitchFamily="34" charset="0"/>
              </a:rPr>
              <a:t>, koordynowanie i tworzenie warunków do prowadzenia rewitalizacji, a także jej prowadzenie w zakresie właściwości gminy, stanowią jej zadania własne.</a:t>
            </a:r>
          </a:p>
          <a:p>
            <a:pPr algn="just" eaLnBrk="1">
              <a:lnSpc>
                <a:spcPct val="100000"/>
              </a:lnSpc>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a:solidFill>
                  <a:srgbClr val="000000"/>
                </a:solidFill>
                <a:latin typeface="Lucida Sans Unicode" pitchFamily="34" charset="0"/>
                <a:cs typeface="Lucida Sans Unicode" pitchFamily="34" charset="0"/>
              </a:rPr>
              <a:t>Zadania w zakresie rewitalizacji gmina realizuje: </a:t>
            </a:r>
          </a:p>
          <a:p>
            <a:pPr marL="342900" indent="-342900" algn="just" eaLnBrk="1">
              <a:lnSpc>
                <a:spcPct val="100000"/>
              </a:lnSpc>
              <a:buFont typeface="+mj-lt"/>
              <a:buAutoNum type="arabicParenR"/>
            </a:pPr>
            <a:r>
              <a:rPr lang="pl-PL" altLang="pl-PL" sz="1500" dirty="0">
                <a:solidFill>
                  <a:srgbClr val="000000"/>
                </a:solidFill>
                <a:latin typeface="Lucida Sans Unicode" pitchFamily="34" charset="0"/>
                <a:cs typeface="Lucida Sans Unicode" pitchFamily="34" charset="0"/>
              </a:rPr>
              <a:t>w sposób jawny i przejrzysty, z zapewnieniem aktywnego udziału interesariuszy na każdym etapie (partycypacja społeczna);</a:t>
            </a:r>
          </a:p>
          <a:p>
            <a:pPr marL="342900" indent="-342900" algn="just" eaLnBrk="1">
              <a:lnSpc>
                <a:spcPct val="100000"/>
              </a:lnSpc>
              <a:buFont typeface="+mj-lt"/>
              <a:buAutoNum type="arabicParenR"/>
            </a:pPr>
            <a:r>
              <a:rPr lang="pl-PL" altLang="pl-PL" sz="1500" dirty="0" smtClean="0">
                <a:solidFill>
                  <a:srgbClr val="000000"/>
                </a:solidFill>
                <a:latin typeface="Lucida Sans Unicode" pitchFamily="34" charset="0"/>
                <a:cs typeface="Lucida Sans Unicode" pitchFamily="34" charset="0"/>
              </a:rPr>
              <a:t>w </a:t>
            </a:r>
            <a:r>
              <a:rPr lang="pl-PL" altLang="pl-PL" sz="1500" dirty="0">
                <a:solidFill>
                  <a:srgbClr val="000000"/>
                </a:solidFill>
                <a:latin typeface="Lucida Sans Unicode" pitchFamily="34" charset="0"/>
                <a:cs typeface="Lucida Sans Unicode" pitchFamily="34" charset="0"/>
              </a:rPr>
              <a:t>sposób zapobiegający wykluczeniu mieszkańców obszaru rewitalizacji z możliwości korzystania z pozytywnych efektów procesu rewitalizacji, w szczególności w zakresie warunków korzystania z gminnego zasobu mieszkaniowego;</a:t>
            </a:r>
          </a:p>
          <a:p>
            <a:pPr marL="342900" indent="-342900" algn="just" eaLnBrk="1">
              <a:lnSpc>
                <a:spcPct val="100000"/>
              </a:lnSpc>
              <a:buFont typeface="+mj-lt"/>
              <a:buAutoNum type="arabicParenR"/>
            </a:pPr>
            <a:r>
              <a:rPr lang="pl-PL" altLang="pl-PL" sz="1500" dirty="0" smtClean="0">
                <a:solidFill>
                  <a:srgbClr val="000000"/>
                </a:solidFill>
                <a:latin typeface="Lucida Sans Unicode" pitchFamily="34" charset="0"/>
                <a:cs typeface="Lucida Sans Unicode" pitchFamily="34" charset="0"/>
              </a:rPr>
              <a:t>z </a:t>
            </a:r>
            <a:r>
              <a:rPr lang="pl-PL" altLang="pl-PL" sz="1500" dirty="0">
                <a:solidFill>
                  <a:srgbClr val="000000"/>
                </a:solidFill>
                <a:latin typeface="Lucida Sans Unicode" pitchFamily="34" charset="0"/>
                <a:cs typeface="Lucida Sans Unicode" pitchFamily="34" charset="0"/>
              </a:rPr>
              <a:t>uwzględnieniem zasad uniwersalnego projektowania w rozumieniu art. 2 Konwencji o prawach osób niepełnosprawnych, sporządzonej w Nowym Jorku dnia 13 grudnia 2006 r. (Dz. U. z 2012 r. poz. 1169</a:t>
            </a:r>
            <a:r>
              <a:rPr lang="pl-PL" altLang="pl-PL" sz="1500" dirty="0" smtClean="0">
                <a:solidFill>
                  <a:srgbClr val="000000"/>
                </a:solidFill>
                <a:latin typeface="Lucida Sans Unicode" pitchFamily="34" charset="0"/>
                <a:cs typeface="Lucida Sans Unicode" pitchFamily="34" charset="0"/>
              </a:rPr>
              <a:t>). </a:t>
            </a: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Gmina </a:t>
            </a:r>
            <a:r>
              <a:rPr lang="pl-PL" altLang="pl-PL" sz="1500" dirty="0">
                <a:solidFill>
                  <a:srgbClr val="000000"/>
                </a:solidFill>
                <a:latin typeface="Lucida Sans Unicode" pitchFamily="34" charset="0"/>
                <a:cs typeface="Lucida Sans Unicode" pitchFamily="34" charset="0"/>
              </a:rPr>
              <a:t>współpracuje z powiatem, województwem, administracją rządową oraz innymi podmiotami realizującymi na obszarze rewitalizacji uprawnienia Skarbu Państwa.</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I LOKALNYM</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71304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9"/>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Obszar rewitalizacji </a:t>
            </a:r>
            <a:r>
              <a:rPr lang="pl-PL" altLang="pl-PL" sz="1600" dirty="0">
                <a:solidFill>
                  <a:srgbClr val="000000"/>
                </a:solidFill>
                <a:latin typeface="Lucida Sans Unicode" pitchFamily="34" charset="0"/>
                <a:cs typeface="Lucida Sans Unicode" pitchFamily="34" charset="0"/>
              </a:rPr>
              <a:t>- obszar obejmujący całość lub część obszaru zdegradowanego, cechującego się </a:t>
            </a:r>
            <a:r>
              <a:rPr lang="pl-PL" altLang="pl-PL" sz="1600" u="sng" dirty="0">
                <a:solidFill>
                  <a:srgbClr val="000000"/>
                </a:solidFill>
                <a:latin typeface="Lucida Sans Unicode" pitchFamily="34" charset="0"/>
                <a:cs typeface="Lucida Sans Unicode" pitchFamily="34" charset="0"/>
              </a:rPr>
              <a:t>szczególną koncentracją negatywnych zjawisk, na którym, z uwagi na istotne znaczenie dla rozwoju lokalnego, </a:t>
            </a:r>
            <a:r>
              <a:rPr lang="pl-PL" altLang="pl-PL" sz="1600" dirty="0">
                <a:solidFill>
                  <a:srgbClr val="000000"/>
                </a:solidFill>
                <a:latin typeface="Lucida Sans Unicode" pitchFamily="34" charset="0"/>
                <a:cs typeface="Lucida Sans Unicode" pitchFamily="34" charset="0"/>
              </a:rPr>
              <a:t>zamierza się prowadzić rewitalizację.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Obszar </a:t>
            </a:r>
            <a:r>
              <a:rPr lang="pl-PL" altLang="pl-PL" sz="1600" dirty="0">
                <a:solidFill>
                  <a:srgbClr val="000000"/>
                </a:solidFill>
                <a:latin typeface="Lucida Sans Unicode" pitchFamily="34" charset="0"/>
                <a:cs typeface="Lucida Sans Unicode" pitchFamily="34" charset="0"/>
              </a:rPr>
              <a:t>rewitalizacji może być podzielony na podobszary, w tym podobszary nieposiadające ze sobą wspólnych granic, lecz nie może obejmować terenów większych niż </a:t>
            </a:r>
            <a:r>
              <a:rPr lang="pl-PL" altLang="pl-PL" sz="1600" b="1" dirty="0">
                <a:solidFill>
                  <a:srgbClr val="000000"/>
                </a:solidFill>
                <a:latin typeface="Lucida Sans Unicode" pitchFamily="34" charset="0"/>
                <a:cs typeface="Lucida Sans Unicode" pitchFamily="34" charset="0"/>
              </a:rPr>
              <a:t>20% powierzchni gminy </a:t>
            </a:r>
            <a:r>
              <a:rPr lang="pl-PL" altLang="pl-PL" sz="1600" dirty="0">
                <a:solidFill>
                  <a:srgbClr val="000000"/>
                </a:solidFill>
                <a:latin typeface="Lucida Sans Unicode" pitchFamily="34" charset="0"/>
                <a:cs typeface="Lucida Sans Unicode" pitchFamily="34" charset="0"/>
              </a:rPr>
              <a:t>oraz </a:t>
            </a:r>
            <a:r>
              <a:rPr lang="pl-PL" altLang="pl-PL" sz="1600" b="1" dirty="0">
                <a:solidFill>
                  <a:srgbClr val="000000"/>
                </a:solidFill>
                <a:latin typeface="Lucida Sans Unicode" pitchFamily="34" charset="0"/>
                <a:cs typeface="Lucida Sans Unicode" pitchFamily="34" charset="0"/>
              </a:rPr>
              <a:t>zamieszkałych przez więcej niż 30% mieszkańców gminy.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skład obszaru rewitalizacji mogą wejść obszary występowania problemów przestrzennych, takich jak tereny poprzemysłowe (w tym </a:t>
            </a:r>
            <a:r>
              <a:rPr lang="pl-PL" altLang="pl-PL" sz="1600" dirty="0" err="1">
                <a:solidFill>
                  <a:srgbClr val="000000"/>
                </a:solidFill>
                <a:latin typeface="Lucida Sans Unicode" pitchFamily="34" charset="0"/>
                <a:cs typeface="Lucida Sans Unicode" pitchFamily="34" charset="0"/>
              </a:rPr>
              <a:t>poportowe</a:t>
            </a:r>
            <a:r>
              <a:rPr lang="pl-PL" altLang="pl-PL" sz="1600" dirty="0">
                <a:solidFill>
                  <a:srgbClr val="000000"/>
                </a:solidFill>
                <a:latin typeface="Lucida Sans Unicode" pitchFamily="34" charset="0"/>
                <a:cs typeface="Lucida Sans Unicode" pitchFamily="34" charset="0"/>
              </a:rPr>
              <a:t> i </a:t>
            </a:r>
            <a:r>
              <a:rPr lang="pl-PL" altLang="pl-PL" sz="1600" dirty="0" err="1">
                <a:solidFill>
                  <a:srgbClr val="000000"/>
                </a:solidFill>
                <a:latin typeface="Lucida Sans Unicode" pitchFamily="34" charset="0"/>
                <a:cs typeface="Lucida Sans Unicode" pitchFamily="34" charset="0"/>
              </a:rPr>
              <a:t>powydobywcze</a:t>
            </a:r>
            <a:r>
              <a:rPr lang="pl-PL" altLang="pl-PL" sz="1600" dirty="0">
                <a:solidFill>
                  <a:srgbClr val="000000"/>
                </a:solidFill>
                <a:latin typeface="Lucida Sans Unicode" pitchFamily="34" charset="0"/>
                <a:cs typeface="Lucida Sans Unicode" pitchFamily="34" charset="0"/>
              </a:rPr>
              <a:t>), powojskowe lub </a:t>
            </a:r>
            <a:r>
              <a:rPr lang="pl-PL" altLang="pl-PL" sz="1600" dirty="0" err="1">
                <a:solidFill>
                  <a:srgbClr val="000000"/>
                </a:solidFill>
                <a:latin typeface="Lucida Sans Unicode" pitchFamily="34" charset="0"/>
                <a:cs typeface="Lucida Sans Unicode" pitchFamily="34" charset="0"/>
              </a:rPr>
              <a:t>pokolejowe</a:t>
            </a:r>
            <a:r>
              <a:rPr lang="pl-PL" altLang="pl-PL" sz="1600" dirty="0">
                <a:solidFill>
                  <a:srgbClr val="000000"/>
                </a:solidFill>
                <a:latin typeface="Lucida Sans Unicode" pitchFamily="34" charset="0"/>
                <a:cs typeface="Lucida Sans Unicode" pitchFamily="34" charset="0"/>
              </a:rPr>
              <a:t>, wyłącznie w przypadku, gdy przewidziane dla nich działania są ściśle powiązane z celami rewitalizacji dla danego obszaru rewitalizacji.</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71304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9"/>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i="1" dirty="0">
                <a:solidFill>
                  <a:srgbClr val="000000"/>
                </a:solidFill>
                <a:latin typeface="Lucida Sans Unicode" pitchFamily="34" charset="0"/>
                <a:cs typeface="Lucida Sans Unicode" pitchFamily="34" charset="0"/>
              </a:rPr>
              <a:t>Wyznaczanie obszaru zdegradowanego i obszaru rewitalizacji</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celu opracowania diagnoz służących:</a:t>
            </a:r>
          </a:p>
          <a:p>
            <a:pPr algn="just" eaLnBrk="1">
              <a:lnSpc>
                <a:spcPct val="100000"/>
              </a:lnSpc>
            </a:pPr>
            <a:r>
              <a:rPr lang="pl-PL" altLang="pl-PL" sz="1600" b="1" dirty="0">
                <a:solidFill>
                  <a:srgbClr val="000000"/>
                </a:solidFill>
                <a:latin typeface="Lucida Sans Unicode" pitchFamily="34" charset="0"/>
                <a:cs typeface="Lucida Sans Unicode" pitchFamily="34" charset="0"/>
              </a:rPr>
              <a:t>1) wyznaczeniu obszaru zdegradowanego i obszaru rewitalizacji,</a:t>
            </a:r>
          </a:p>
          <a:p>
            <a:pPr algn="just" eaLnBrk="1">
              <a:lnSpc>
                <a:spcPct val="100000"/>
              </a:lnSpc>
            </a:pPr>
            <a:r>
              <a:rPr lang="pl-PL" altLang="pl-PL" sz="1600" b="1" dirty="0">
                <a:solidFill>
                  <a:srgbClr val="000000"/>
                </a:solidFill>
                <a:latin typeface="Lucida Sans Unicode" pitchFamily="34" charset="0"/>
                <a:cs typeface="Lucida Sans Unicode" pitchFamily="34" charset="0"/>
              </a:rPr>
              <a:t>2) sporządzeniu albo zmianie gminnego programu rewitalizacji,</a:t>
            </a:r>
          </a:p>
          <a:p>
            <a:pPr marL="342900" indent="-342900" algn="just" eaLnBrk="1">
              <a:lnSpc>
                <a:spcPct val="100000"/>
              </a:lnSpc>
              <a:buAutoNum type="arabicParenR" startAt="3"/>
            </a:pPr>
            <a:r>
              <a:rPr lang="pl-PL" altLang="pl-PL" sz="1600" b="1" dirty="0" smtClean="0">
                <a:solidFill>
                  <a:srgbClr val="000000"/>
                </a:solidFill>
                <a:latin typeface="Lucida Sans Unicode" pitchFamily="34" charset="0"/>
                <a:cs typeface="Lucida Sans Unicode" pitchFamily="34" charset="0"/>
              </a:rPr>
              <a:t>ocenie </a:t>
            </a:r>
            <a:r>
              <a:rPr lang="pl-PL" altLang="pl-PL" sz="1600" b="1" dirty="0">
                <a:solidFill>
                  <a:srgbClr val="000000"/>
                </a:solidFill>
                <a:latin typeface="Lucida Sans Unicode" pitchFamily="34" charset="0"/>
                <a:cs typeface="Lucida Sans Unicode" pitchFamily="34" charset="0"/>
              </a:rPr>
              <a:t>aktualności i stopnia realizacji gminnego programu </a:t>
            </a:r>
            <a:r>
              <a:rPr lang="pl-PL" altLang="pl-PL" sz="1600" b="1" dirty="0" smtClean="0">
                <a:solidFill>
                  <a:srgbClr val="000000"/>
                </a:solidFill>
                <a:latin typeface="Lucida Sans Unicode" pitchFamily="34" charset="0"/>
                <a:cs typeface="Lucida Sans Unicode" pitchFamily="34" charset="0"/>
              </a:rPr>
              <a:t>rewitalizacji</a:t>
            </a: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 wójt, burmistrz albo prezydent miasta prowadzi analizy, w których wykorzystuje obiektywne i weryfikowalne mierniki  i metody badawcze dostosowane do lokalnych uwarunkowań</a:t>
            </a:r>
            <a:r>
              <a:rPr lang="pl-PL" altLang="pl-PL" sz="1600"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Podmioty gromadzące i przetwarzające dane inne niż dane osobowe w zakresie niezbędnym do opracowania diagnoz, niezwłocznie udostępniają te dane właściwemu wójtowi, burmistrzowi albo prezydentowi miasta na zasadach określonych w tej ustawie.</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71304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81"/>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Wyznaczanie obszaru zdegradowanego i obszaru rewitalizacji</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W przypadku gdy gmina zamierza realizować  rewitalizację, rada gminy wyznacza, z własnej inicjatywy albo na wniosek wójta, burmistrza albo prezydenta miasta, obszar zdegradowany i obszar rewitalizacji.</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Wniosek o wyznaczenie obszaru zdegradowanego i obszaru rewitalizacji zawiera wskazanie granic tych obszarów wykonane na mapie w skali co najmniej 1:5000, sporządzonej z wykorzystaniem treści mapy zasadniczej, a w przypadku jej braku – z wykorzystaniem treści mapy ewidencyjnej w  rozumieniu ustawy z dnia 17 maja 1989 r. – Prawo geodezyjne i kartograficzne (Dz. U. z 2015 r. poz. 520, z </a:t>
            </a:r>
            <a:r>
              <a:rPr lang="pl-PL" altLang="pl-PL" sz="1600" dirty="0" err="1">
                <a:solidFill>
                  <a:srgbClr val="000000"/>
                </a:solidFill>
                <a:latin typeface="Lucida Sans Unicode" pitchFamily="34" charset="0"/>
                <a:cs typeface="Lucida Sans Unicode" pitchFamily="34" charset="0"/>
              </a:rPr>
              <a:t>późn</a:t>
            </a:r>
            <a:r>
              <a:rPr lang="pl-PL" altLang="pl-PL" sz="1600" dirty="0">
                <a:solidFill>
                  <a:srgbClr val="000000"/>
                </a:solidFill>
                <a:latin typeface="Lucida Sans Unicode" pitchFamily="34" charset="0"/>
                <a:cs typeface="Lucida Sans Unicode" pitchFamily="34" charset="0"/>
              </a:rPr>
              <a:t>. zm.).</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71304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81"/>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Wyznaczanie obszaru zdegradowanego i obszaru </a:t>
            </a:r>
            <a:r>
              <a:rPr lang="pl-PL" altLang="pl-PL" sz="1600" b="1" dirty="0" smtClean="0">
                <a:solidFill>
                  <a:srgbClr val="000000"/>
                </a:solidFill>
                <a:latin typeface="Lucida Sans Unicode" pitchFamily="34" charset="0"/>
                <a:cs typeface="Lucida Sans Unicode" pitchFamily="34" charset="0"/>
              </a:rPr>
              <a:t>rewitalizacji</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startAt="2"/>
            </a:pPr>
            <a:r>
              <a:rPr lang="pl-PL" altLang="pl-PL" sz="1600" dirty="0" smtClean="0">
                <a:solidFill>
                  <a:srgbClr val="000000"/>
                </a:solidFill>
                <a:latin typeface="Lucida Sans Unicode" pitchFamily="34" charset="0"/>
                <a:cs typeface="Lucida Sans Unicode" pitchFamily="34" charset="0"/>
              </a:rPr>
              <a:t>Do </a:t>
            </a:r>
            <a:r>
              <a:rPr lang="pl-PL" altLang="pl-PL" sz="1600" dirty="0">
                <a:solidFill>
                  <a:srgbClr val="000000"/>
                </a:solidFill>
                <a:latin typeface="Lucida Sans Unicode" pitchFamily="34" charset="0"/>
                <a:cs typeface="Lucida Sans Unicode" pitchFamily="34" charset="0"/>
              </a:rPr>
              <a:t>wniosku załącza się ponadto diagnozę, potwierdzającą spełnienie przez obszar zdegradowany i obszar rewitalizacji przesłanek ich wyznaczenia.</a:t>
            </a:r>
          </a:p>
          <a:p>
            <a:pPr marL="342900" indent="-342900" algn="just" eaLnBrk="1">
              <a:lnSpc>
                <a:spcPct val="100000"/>
              </a:lnSpc>
              <a:buFont typeface="+mj-lt"/>
              <a:buAutoNum type="arabicPeriod" startAt="2"/>
            </a:pPr>
            <a:r>
              <a:rPr lang="pl-PL" altLang="pl-PL" sz="1600" dirty="0" smtClean="0">
                <a:solidFill>
                  <a:srgbClr val="000000"/>
                </a:solidFill>
                <a:latin typeface="Lucida Sans Unicode" pitchFamily="34" charset="0"/>
                <a:cs typeface="Lucida Sans Unicode" pitchFamily="34" charset="0"/>
              </a:rPr>
              <a:t>Przed </a:t>
            </a:r>
            <a:r>
              <a:rPr lang="pl-PL" altLang="pl-PL" sz="1600" dirty="0">
                <a:solidFill>
                  <a:srgbClr val="000000"/>
                </a:solidFill>
                <a:latin typeface="Lucida Sans Unicode" pitchFamily="34" charset="0"/>
                <a:cs typeface="Lucida Sans Unicode" pitchFamily="34" charset="0"/>
              </a:rPr>
              <a:t>złożeniem wniosku, wójt, burmistrz albo prezydent miasta przeprowadza konsultacje społeczne projektu dokumentu, oraz wprowadza do niego zmiany wynikające z przeprowadzonych konsultacji.</a:t>
            </a:r>
          </a:p>
          <a:p>
            <a:pPr marL="342900" indent="-342900" algn="just" eaLnBrk="1">
              <a:lnSpc>
                <a:spcPct val="100000"/>
              </a:lnSpc>
              <a:buFont typeface="+mj-lt"/>
              <a:buAutoNum type="arabicPeriod" startAt="2"/>
            </a:pPr>
            <a:r>
              <a:rPr lang="pl-PL" altLang="pl-PL" sz="1600" dirty="0" smtClean="0">
                <a:solidFill>
                  <a:srgbClr val="000000"/>
                </a:solidFill>
                <a:latin typeface="Lucida Sans Unicode" pitchFamily="34" charset="0"/>
                <a:cs typeface="Lucida Sans Unicode" pitchFamily="34" charset="0"/>
              </a:rPr>
              <a:t>Dodatkowo </a:t>
            </a:r>
            <a:r>
              <a:rPr lang="pl-PL" altLang="pl-PL" sz="1600" dirty="0">
                <a:solidFill>
                  <a:srgbClr val="000000"/>
                </a:solidFill>
                <a:latin typeface="Lucida Sans Unicode" pitchFamily="34" charset="0"/>
                <a:cs typeface="Lucida Sans Unicode" pitchFamily="34" charset="0"/>
              </a:rPr>
              <a:t>załączana jest mapa w skali co najmniej 1:5000, sporządzona z wykorzystaniem treści mapy zasadniczej, a w przypadku jej braku – z wykorzystaniem treści mapy ewidencyjnej, w rozumieniu ustawy z dnia 17 maja 1989 r. – Prawo geodezyjne i kartograficzne, na której wyznacza się obszar zdegradowany i obszar rewitalizacji.</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11449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25706" y="2204864"/>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Obszar do rewitalizacji nie powinien być wyznaczany jedynie na podstawie danych ilościowych pokazujących najbardziej intensywną degradację. Bardzo ważne jest uchwycenie wskaźników jakościowych oraz powiązań funkcjonalnych obszarów. </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Wskazywania zdegradowanych obszarów (jednostek urbanistycznych) do rewitalizacji powinno nastąpić na podstawie: </a:t>
            </a:r>
          </a:p>
          <a:p>
            <a:pPr marL="1028700" lvl="1" algn="just" eaLnBrk="1">
              <a:lnSpc>
                <a:spcPct val="100000"/>
              </a:lnSpc>
              <a:buFont typeface="Arial" panose="020B0604020202020204" pitchFamily="34" charset="0"/>
              <a:buChar char="•"/>
            </a:pPr>
            <a:r>
              <a:rPr lang="pl-PL" altLang="pl-PL" sz="1500" dirty="0">
                <a:solidFill>
                  <a:srgbClr val="000000"/>
                </a:solidFill>
                <a:latin typeface="Lucida Sans Unicode" pitchFamily="34" charset="0"/>
                <a:cs typeface="Lucida Sans Unicode" pitchFamily="34" charset="0"/>
              </a:rPr>
              <a:t> Szczególnej koncentracji negatywnych zjawisk, a więc poziomu wskaźnika syntetycznego oraz liczby kryzysowych wskaźników uzupełniających; </a:t>
            </a:r>
          </a:p>
          <a:p>
            <a:pPr marL="1028700" lvl="1" algn="just" eaLnBrk="1">
              <a:lnSpc>
                <a:spcPct val="100000"/>
              </a:lnSpc>
              <a:buFont typeface="Arial" panose="020B0604020202020204" pitchFamily="34" charset="0"/>
              <a:buChar char="•"/>
            </a:pPr>
            <a:r>
              <a:rPr lang="pl-PL" altLang="pl-PL" sz="1500" dirty="0">
                <a:solidFill>
                  <a:srgbClr val="000000"/>
                </a:solidFill>
                <a:latin typeface="Lucida Sans Unicode" pitchFamily="34" charset="0"/>
                <a:cs typeface="Lucida Sans Unicode" pitchFamily="34" charset="0"/>
              </a:rPr>
              <a:t> Istotnego znaczenia dla rozwoju lokalnego – subiektywna ocena rady gminy na podstawie potrzeb. </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Celowe jest ograniczenie obszaru rewitalizacji, aby umożliwić koncentrację działań i osiągnięcie pełnego założonego efektu. Koncentracja ma na celu także zagwarantowanie możliwości sfinansowania przez gminę planowanych działań rewitalizacyjnych w zakresie gwarantującym uzyskanie zakładanego efektu. </a:t>
            </a:r>
          </a:p>
          <a:p>
            <a:pPr marL="285750" indent="-285750" algn="just" eaLnBrk="1">
              <a:lnSpc>
                <a:spcPct val="100000"/>
              </a:lnSpc>
              <a:buFont typeface="Wingdings" panose="05000000000000000000" pitchFamily="2" charset="2"/>
              <a:buChar char="§"/>
            </a:pPr>
            <a:r>
              <a:rPr lang="pl-PL" altLang="pl-PL" sz="1500" b="1" dirty="0">
                <a:solidFill>
                  <a:srgbClr val="000000"/>
                </a:solidFill>
                <a:latin typeface="Lucida Sans Unicode" pitchFamily="34" charset="0"/>
                <a:cs typeface="Lucida Sans Unicode" pitchFamily="34" charset="0"/>
              </a:rPr>
              <a:t>Informacja na temat powierzchni obszaru rewitalizacyjnego objętego programem rewitalizacji, a także jego udział w powierzchni ogólnej gminy powinna być wyraźnie wskazana w dokumencie.</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WYZNACZANIE OBSZARU ZDEGRADOWANEGO I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11449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25706" y="2681918"/>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programie można zaplanować, iż projekty rewitalizacyjne mogą – warunkowo – wykraczać poza obszar rewitalizacji, jeśli realizują cele służące społeczności obszaru i bez realizacji projektu na tych obszarach niemożliwe będzie osiągnięcia założonych celów.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związku z powyższym w programie warto zamieścić dodatkowo  informacje na temat projektów, tzn.: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 inwestycjach liniowych – jaki % kilometrów realizowany jest na obszarze objętym programem rewitalizacji.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 inwestycja powierzchniowych – jaki % powierzchni projektu znajduje się na obszarze objętym programem rewitalizacji.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 inwestycjach EFS – jaki % mieszkańców/uczestników projektu zamieszkuje na obszarze objętym programem rewitalizacji.</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WYZNACZANIE OBSZARU ZDEGRADOWANEGO I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7687074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529464"/>
            <a:ext cx="79930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Zasady wsparcia rewitalizacji w ramach regionalnego programu operacyjnego województwa śląskiego na lata </a:t>
            </a:r>
            <a:r>
              <a:rPr lang="pl-PL" altLang="pl-PL" sz="1600" dirty="0" smtClean="0">
                <a:solidFill>
                  <a:srgbClr val="000000"/>
                </a:solidFill>
                <a:latin typeface="Lucida Sans Unicode" pitchFamily="34" charset="0"/>
                <a:cs typeface="Lucida Sans Unicode" pitchFamily="34" charset="0"/>
              </a:rPr>
              <a:t>2014-2020</a:t>
            </a: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SZOOP RPO WŚ 2014-2020</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DOKUMENTY </a:t>
            </a:r>
            <a:r>
              <a:rPr lang="pl-PL" b="1" dirty="0" smtClean="0">
                <a:solidFill>
                  <a:srgbClr val="636466"/>
                </a:solidFill>
                <a:latin typeface="Novecento wide Normal" pitchFamily="50" charset="-18"/>
              </a:rPr>
              <a:t>REGIONALNE</a:t>
            </a:r>
            <a:endParaRPr lang="pl-PL" b="1" dirty="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E84C0D04-A128-4CE4-A6E6-C9AC33A9C2BD}" type="slidenum">
              <a:rPr lang="pl-PL" altLang="pl-PL" sz="900" smtClean="0">
                <a:solidFill>
                  <a:srgbClr val="C00000"/>
                </a:solidFill>
              </a:rPr>
              <a:pPr eaLnBrk="1">
                <a:lnSpc>
                  <a:spcPct val="93000"/>
                </a:lnSpc>
                <a:spcAft>
                  <a:spcPct val="0"/>
                </a:spcAft>
                <a:buClrTx/>
                <a:buFontTx/>
                <a:buNone/>
              </a:pPr>
              <a:t>30</a:t>
            </a:fld>
            <a:endParaRPr lang="pl-PL" altLang="pl-PL" sz="900" smtClean="0">
              <a:solidFill>
                <a:srgbClr val="C00000"/>
              </a:solidFill>
            </a:endParaRPr>
          </a:p>
        </p:txBody>
      </p:sp>
      <p:pic>
        <p:nvPicPr>
          <p:cNvPr id="3379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723" y="908720"/>
            <a:ext cx="8253325" cy="5328591"/>
          </a:xfrm>
        </p:spPr>
      </p:pic>
      <p:sp>
        <p:nvSpPr>
          <p:cNvPr id="6" name="Prostokąt 5"/>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a:t>
            </a:r>
            <a:r>
              <a:rPr lang="pl-PL" sz="1600" b="1" dirty="0" smtClean="0">
                <a:solidFill>
                  <a:srgbClr val="636466"/>
                </a:solidFill>
                <a:latin typeface="Novecento wide Normal" pitchFamily="50" charset="-18"/>
              </a:rPr>
              <a:t>zdegradowanego i rewitalizacji </a:t>
            </a:r>
            <a:endParaRPr lang="pl-PL" sz="1600" b="1" dirty="0">
              <a:solidFill>
                <a:srgbClr val="636466"/>
              </a:solidFill>
              <a:latin typeface="Novecento wide Normal" pitchFamily="50" charset="-18"/>
            </a:endParaRPr>
          </a:p>
        </p:txBody>
      </p:sp>
    </p:spTree>
    <p:extLst>
      <p:ext uri="{BB962C8B-B14F-4D97-AF65-F5344CB8AC3E}">
        <p14:creationId xmlns:p14="http://schemas.microsoft.com/office/powerpoint/2010/main" val="4272474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9CB81992-F090-4AF7-A367-6E741B7BEE3D}" type="slidenum">
              <a:rPr lang="pl-PL" altLang="pl-PL" sz="900" smtClean="0">
                <a:solidFill>
                  <a:srgbClr val="C00000"/>
                </a:solidFill>
              </a:rPr>
              <a:pPr eaLnBrk="1">
                <a:lnSpc>
                  <a:spcPct val="93000"/>
                </a:lnSpc>
                <a:spcAft>
                  <a:spcPct val="0"/>
                </a:spcAft>
                <a:buClrTx/>
                <a:buFontTx/>
                <a:buNone/>
              </a:pPr>
              <a:t>31</a:t>
            </a:fld>
            <a:endParaRPr lang="pl-PL" altLang="pl-PL" sz="900" smtClean="0">
              <a:solidFill>
                <a:srgbClr val="C00000"/>
              </a:solidFill>
            </a:endParaRPr>
          </a:p>
        </p:txBody>
      </p:sp>
      <p:pic>
        <p:nvPicPr>
          <p:cNvPr id="3482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6564" y="908720"/>
            <a:ext cx="8261486" cy="5682580"/>
          </a:xfrm>
        </p:spPr>
      </p:pic>
      <p:sp>
        <p:nvSpPr>
          <p:cNvPr id="6" name="Prostokąt 5"/>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a:t>
            </a:r>
            <a:r>
              <a:rPr lang="pl-PL" sz="1600" b="1" dirty="0" smtClean="0">
                <a:solidFill>
                  <a:srgbClr val="636466"/>
                </a:solidFill>
                <a:latin typeface="Novecento wide Normal" pitchFamily="50" charset="-18"/>
              </a:rPr>
              <a:t>zdegradowanego i rewitalizacji </a:t>
            </a:r>
            <a:endParaRPr lang="pl-PL" sz="1600" b="1" dirty="0">
              <a:solidFill>
                <a:srgbClr val="636466"/>
              </a:solidFill>
              <a:latin typeface="Novecento wide Normal" pitchFamily="50" charset="-18"/>
            </a:endParaRPr>
          </a:p>
        </p:txBody>
      </p:sp>
    </p:spTree>
    <p:extLst>
      <p:ext uri="{BB962C8B-B14F-4D97-AF65-F5344CB8AC3E}">
        <p14:creationId xmlns:p14="http://schemas.microsoft.com/office/powerpoint/2010/main" val="159066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2EA24A64-050C-49B9-B2E0-19710610302C}" type="slidenum">
              <a:rPr lang="pl-PL" altLang="pl-PL" sz="900" smtClean="0">
                <a:solidFill>
                  <a:srgbClr val="C00000"/>
                </a:solidFill>
              </a:rPr>
              <a:pPr eaLnBrk="1">
                <a:lnSpc>
                  <a:spcPct val="93000"/>
                </a:lnSpc>
                <a:spcAft>
                  <a:spcPct val="0"/>
                </a:spcAft>
                <a:buClrTx/>
                <a:buFontTx/>
                <a:buNone/>
              </a:pPr>
              <a:t>32</a:t>
            </a:fld>
            <a:endParaRPr lang="pl-PL" altLang="pl-PL" sz="900" smtClean="0">
              <a:solidFill>
                <a:srgbClr val="C00000"/>
              </a:solidFill>
            </a:endParaRPr>
          </a:p>
        </p:txBody>
      </p:sp>
      <p:pic>
        <p:nvPicPr>
          <p:cNvPr id="3584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3062" y="1124744"/>
            <a:ext cx="8350447" cy="5479752"/>
          </a:xfrm>
        </p:spPr>
      </p:pic>
      <p:sp>
        <p:nvSpPr>
          <p:cNvPr id="6" name="Prostokąt 5"/>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a:t>
            </a:r>
            <a:r>
              <a:rPr lang="pl-PL" sz="1600" b="1" dirty="0" smtClean="0">
                <a:solidFill>
                  <a:srgbClr val="636466"/>
                </a:solidFill>
                <a:latin typeface="Novecento wide Normal" pitchFamily="50" charset="-18"/>
              </a:rPr>
              <a:t>zdegradowanego i rewitalizacji </a:t>
            </a:r>
            <a:endParaRPr lang="pl-PL" sz="1600" b="1" dirty="0">
              <a:solidFill>
                <a:srgbClr val="636466"/>
              </a:solidFill>
              <a:latin typeface="Novecento wide Normal" pitchFamily="50" charset="-18"/>
            </a:endParaRPr>
          </a:p>
        </p:txBody>
      </p:sp>
    </p:spTree>
    <p:extLst>
      <p:ext uri="{BB962C8B-B14F-4D97-AF65-F5344CB8AC3E}">
        <p14:creationId xmlns:p14="http://schemas.microsoft.com/office/powerpoint/2010/main" val="825175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E977B3A8-98F9-4F12-B79B-90CCF7E985A3}" type="slidenum">
              <a:rPr lang="pl-PL" altLang="pl-PL" sz="900" smtClean="0">
                <a:solidFill>
                  <a:srgbClr val="C00000"/>
                </a:solidFill>
              </a:rPr>
              <a:pPr eaLnBrk="1">
                <a:lnSpc>
                  <a:spcPct val="93000"/>
                </a:lnSpc>
                <a:spcAft>
                  <a:spcPct val="0"/>
                </a:spcAft>
                <a:buClrTx/>
                <a:buFontTx/>
                <a:buNone/>
              </a:pPr>
              <a:t>33</a:t>
            </a:fld>
            <a:endParaRPr lang="pl-PL" altLang="pl-PL" sz="900" smtClean="0">
              <a:solidFill>
                <a:srgbClr val="C00000"/>
              </a:solidFill>
            </a:endParaRPr>
          </a:p>
        </p:txBody>
      </p:sp>
      <p:pic>
        <p:nvPicPr>
          <p:cNvPr id="3686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6261" y="1052736"/>
            <a:ext cx="8311788" cy="4987379"/>
          </a:xfrm>
        </p:spPr>
      </p:pic>
      <p:sp>
        <p:nvSpPr>
          <p:cNvPr id="7" name="Prostokąt 6"/>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Wyznaczenie obszaru </a:t>
            </a:r>
            <a:r>
              <a:rPr lang="pl-PL" sz="1600" b="1" dirty="0" smtClean="0">
                <a:solidFill>
                  <a:srgbClr val="636466"/>
                </a:solidFill>
                <a:latin typeface="Novecento wide Normal" pitchFamily="50" charset="-18"/>
              </a:rPr>
              <a:t>zdegradowanego i rewitalizacji </a:t>
            </a:r>
            <a:endParaRPr lang="pl-PL" sz="1600" b="1" dirty="0">
              <a:solidFill>
                <a:srgbClr val="636466"/>
              </a:solidFill>
              <a:latin typeface="Novecento wide Normal" pitchFamily="50" charset="-18"/>
            </a:endParaRPr>
          </a:p>
        </p:txBody>
      </p:sp>
      <p:sp>
        <p:nvSpPr>
          <p:cNvPr id="8" name="Prostokąt 7"/>
          <p:cNvSpPr/>
          <p:nvPr/>
        </p:nvSpPr>
        <p:spPr>
          <a:xfrm>
            <a:off x="514782" y="6082204"/>
            <a:ext cx="7992888" cy="292709"/>
          </a:xfrm>
          <a:prstGeom prst="rect">
            <a:avLst/>
          </a:prstGeom>
        </p:spPr>
        <p:txBody>
          <a:bodyPr wrap="square">
            <a:spAutoFit/>
          </a:bodyPr>
          <a:lstStyle/>
          <a:p>
            <a:pPr marL="712788"/>
            <a:r>
              <a:rPr lang="pl-PL" sz="1400" b="1" dirty="0">
                <a:solidFill>
                  <a:srgbClr val="636466"/>
                </a:solidFill>
                <a:latin typeface="Novecento wide Normal" pitchFamily="50" charset="-18"/>
              </a:rPr>
              <a:t> „Od obszaru zdegradowanego do obszaru rewitalizacji” - materiały z konferencji </a:t>
            </a:r>
          </a:p>
        </p:txBody>
      </p:sp>
    </p:spTree>
    <p:extLst>
      <p:ext uri="{BB962C8B-B14F-4D97-AF65-F5344CB8AC3E}">
        <p14:creationId xmlns:p14="http://schemas.microsoft.com/office/powerpoint/2010/main" val="243807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701945CB-AFF0-4349-A434-FF16121FBE5A}" type="slidenum">
              <a:rPr lang="pl-PL" altLang="pl-PL" sz="900" smtClean="0">
                <a:solidFill>
                  <a:srgbClr val="C00000"/>
                </a:solidFill>
              </a:rPr>
              <a:pPr eaLnBrk="1">
                <a:lnSpc>
                  <a:spcPct val="93000"/>
                </a:lnSpc>
                <a:spcAft>
                  <a:spcPct val="0"/>
                </a:spcAft>
                <a:buClrTx/>
                <a:buFontTx/>
                <a:buNone/>
              </a:pPr>
              <a:t>34</a:t>
            </a:fld>
            <a:endParaRPr lang="pl-PL" altLang="pl-PL" sz="900" smtClean="0">
              <a:solidFill>
                <a:srgbClr val="C00000"/>
              </a:solidFill>
            </a:endParaRPr>
          </a:p>
        </p:txBody>
      </p:sp>
      <p:pic>
        <p:nvPicPr>
          <p:cNvPr id="3789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628800"/>
            <a:ext cx="8136904" cy="4906962"/>
          </a:xfrm>
        </p:spPr>
      </p:pic>
      <p:sp>
        <p:nvSpPr>
          <p:cNvPr id="6"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354245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12827" y="2035483"/>
            <a:ext cx="79930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Przestrzeń zdegradowana – nieużytkowane tereny i obiekty, na których  </a:t>
            </a:r>
            <a:r>
              <a:rPr lang="pl-PL" altLang="pl-PL" sz="1400" dirty="0">
                <a:solidFill>
                  <a:srgbClr val="000000"/>
                </a:solidFill>
                <a:latin typeface="Lucida Sans Unicode" pitchFamily="34" charset="0"/>
                <a:cs typeface="Lucida Sans Unicode" pitchFamily="34" charset="0"/>
              </a:rPr>
              <a:t>realizowano działalności: przemysłowe, wojskowe, eksploatację kopalin, transportowe, rolnicze, infrastruktury komunalnej (związanej z gospodarką wodno-ściekową, odpadami, zaopatrzeniem w energię). Rodzajem „przestrzeni zdegradowanych” są tereny i obiekty, w których rozpoczęto realizację zagospodarowania i jej nie zakończono – formalnie nie doszło do rozpoczęcia działalności, ale teren jest zajęty przez nieużytkowane obiekty. Do „przestrzeni zdegradowanych” należy zaliczyć: budynki (także budynki towarzyszące zasadniczej funkcji – np. budynki zajmowane przez administrację, bazy pojazdów, itp.), place manewrowe, place składowe, tereny obsługi komunikacyjnej, tereny wyrobisk, tereny składowisk, budynki dworcowe, urządzenia stacyjne, rampy załadowcze, obiekty </a:t>
            </a:r>
            <a:r>
              <a:rPr lang="pl-PL" altLang="pl-PL" sz="1400" dirty="0" err="1">
                <a:solidFill>
                  <a:srgbClr val="000000"/>
                </a:solidFill>
                <a:latin typeface="Lucida Sans Unicode" pitchFamily="34" charset="0"/>
                <a:cs typeface="Lucida Sans Unicode" pitchFamily="34" charset="0"/>
              </a:rPr>
              <a:t>magazynowo-składowe</a:t>
            </a:r>
            <a:r>
              <a:rPr lang="pl-PL" altLang="pl-PL" sz="1400" dirty="0">
                <a:solidFill>
                  <a:srgbClr val="000000"/>
                </a:solidFill>
                <a:latin typeface="Lucida Sans Unicode" pitchFamily="34" charset="0"/>
                <a:cs typeface="Lucida Sans Unicode" pitchFamily="34" charset="0"/>
              </a:rPr>
              <a:t> (przy terenach przemysłowych, rolnych lub komunikacyjnych). Do  przestrzeni zdegradowanych zalicza się tereny i urządzenia infrastruktury technicznej służącej obsłudze ww. terenów, jeśli są z nimi integralnie związane (to znaczy po zaprzestaniu zasadniczej działalności nie zostały zaadaptowane na inne cele) – np. zakładowe ujęcia wody, oczyszczalnie ścieków, przepompownie ścieków, składowiska odpadów, urządzenia zasilania w energię, w tym w energię elektryczną, stacje redukcyjne gazu, itp.</a:t>
            </a:r>
          </a:p>
          <a:p>
            <a:pPr algn="just" eaLnBrk="1">
              <a:lnSpc>
                <a:spcPct val="100000"/>
              </a:lnSpc>
            </a:pPr>
            <a:r>
              <a:rPr lang="pl-PL" altLang="pl-PL" sz="1400" b="1" dirty="0" smtClean="0">
                <a:solidFill>
                  <a:srgbClr val="FF0000"/>
                </a:solidFill>
                <a:latin typeface="Lucida Sans Unicode" pitchFamily="34" charset="0"/>
                <a:cs typeface="Lucida Sans Unicode" pitchFamily="34" charset="0"/>
              </a:rPr>
              <a:t>Do </a:t>
            </a:r>
            <a:r>
              <a:rPr lang="pl-PL" altLang="pl-PL" sz="1400" b="1" dirty="0">
                <a:solidFill>
                  <a:srgbClr val="FF0000"/>
                </a:solidFill>
                <a:latin typeface="Lucida Sans Unicode" pitchFamily="34" charset="0"/>
                <a:cs typeface="Lucida Sans Unicode" pitchFamily="34" charset="0"/>
              </a:rPr>
              <a:t>przestrzeni zdegradowanych nie zalicza się użytków rolnych, a jedynie tereny zajmowane przez zabudowę (w tym służącą hodowli), zagospodarowanie towarzyszące i infrastrukturę obsługi tych terenów.</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11449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667691"/>
            <a:ext cx="79930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Projekt </a:t>
            </a:r>
            <a:r>
              <a:rPr lang="pl-PL" altLang="pl-PL" sz="1600" b="1" dirty="0">
                <a:solidFill>
                  <a:srgbClr val="000000"/>
                </a:solidFill>
                <a:latin typeface="Lucida Sans Unicode" pitchFamily="34" charset="0"/>
                <a:cs typeface="Lucida Sans Unicode" pitchFamily="34" charset="0"/>
              </a:rPr>
              <a:t>rewitalizacyjny -</a:t>
            </a:r>
            <a:r>
              <a:rPr lang="pl-PL" altLang="pl-PL" sz="1600" dirty="0">
                <a:solidFill>
                  <a:srgbClr val="000000"/>
                </a:solidFill>
                <a:latin typeface="Lucida Sans Unicode" pitchFamily="34" charset="0"/>
                <a:cs typeface="Lucida Sans Unicode" pitchFamily="34" charset="0"/>
              </a:rPr>
              <a:t> projekt w rozumieniu art. 2 pkt.18 ustawy </a:t>
            </a:r>
            <a:r>
              <a:rPr lang="pl-PL" altLang="pl-PL" sz="1600" dirty="0" err="1">
                <a:solidFill>
                  <a:srgbClr val="000000"/>
                </a:solidFill>
                <a:latin typeface="Lucida Sans Unicode" pitchFamily="34" charset="0"/>
                <a:cs typeface="Lucida Sans Unicode" pitchFamily="34" charset="0"/>
              </a:rPr>
              <a:t>ustawy</a:t>
            </a:r>
            <a:r>
              <a:rPr lang="pl-PL" altLang="pl-PL" sz="1600" dirty="0">
                <a:solidFill>
                  <a:srgbClr val="000000"/>
                </a:solidFill>
                <a:latin typeface="Lucida Sans Unicode" pitchFamily="34" charset="0"/>
                <a:cs typeface="Lucida Sans Unicode" pitchFamily="34" charset="0"/>
              </a:rPr>
              <a:t> o zasadach realizacji programów w zakresie polityki spójności finansowanych w perspektywie 2014-2020, wynikający z programu rewitalizacji, tj. zaplanowany w programie rewitalizacji i ukierunkowany na osiągnięcie jego celów albo logicznie powiązany z treścią i celami programu rewitalizacji zgłoszony do objęcia albo objęty współfinansowaniem UE z jednego z funduszy strukturalnych albo Funduszu Spójności w ramach programu operacyjnego. Wynikanie projektu rewitalizacyjnego z programu rewitalizacji oznacza zatem albo wskazanie (wymienienie) go wprost w programie rewitalizacji albo określenie go w ogólnym (zbiorczym) opisie innych, uzupełniających rodzajów działań rewitalizacyjnych.</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INNE DEFINICJE ZWIĄZANE Z PROCESEM REWITALIZACJI</a:t>
            </a:r>
            <a:endParaRPr lang="pl-PL" b="1" dirty="0" smtClean="0">
              <a:solidFill>
                <a:srgbClr val="636466"/>
              </a:solidFill>
              <a:latin typeface="Novecento wide Normal" pitchFamily="50" charset="-18"/>
            </a:endParaRP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11449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705161" y="453416"/>
            <a:ext cx="7992888" cy="321306"/>
          </a:xfrm>
          <a:prstGeom prst="rect">
            <a:avLst/>
          </a:prstGeom>
        </p:spPr>
        <p:txBody>
          <a:bodyPr wrap="square">
            <a:spAutoFit/>
          </a:bodyPr>
          <a:lstStyle/>
          <a:p>
            <a:pPr marL="712788"/>
            <a:r>
              <a:rPr lang="pl-PL" sz="1600" b="1" dirty="0">
                <a:solidFill>
                  <a:srgbClr val="636466"/>
                </a:solidFill>
                <a:latin typeface="Novecento wide Normal" pitchFamily="50" charset="-18"/>
              </a:rPr>
              <a:t>Programy rewitalizacji w perspektywie 2014-2020</a:t>
            </a:r>
            <a:endParaRPr lang="pl-PL" sz="1600" b="1" dirty="0">
              <a:solidFill>
                <a:srgbClr val="636466"/>
              </a:solidFill>
              <a:latin typeface="Novecento wide Normal" pitchFamily="50" charset="-18"/>
            </a:endParaRPr>
          </a:p>
        </p:txBody>
      </p:sp>
      <p:sp>
        <p:nvSpPr>
          <p:cNvPr id="2" name="Symbol zastępczy zawartości 1"/>
          <p:cNvSpPr>
            <a:spLocks noGrp="1"/>
          </p:cNvSpPr>
          <p:nvPr>
            <p:ph idx="1"/>
          </p:nvPr>
        </p:nvSpPr>
        <p:spPr/>
        <p:txBody>
          <a:bodyPr/>
          <a:lstStyle/>
          <a:p>
            <a:endParaRPr lang="pl-PL"/>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48" y="1067779"/>
            <a:ext cx="8226701" cy="50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93018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51464" y="2276872"/>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u="sng" dirty="0">
                <a:solidFill>
                  <a:srgbClr val="000000"/>
                </a:solidFill>
                <a:latin typeface="Lucida Sans Unicode" pitchFamily="34" charset="0"/>
                <a:cs typeface="Lucida Sans Unicode" pitchFamily="34" charset="0"/>
              </a:rPr>
              <a:t>Program rewitalizacji </a:t>
            </a:r>
            <a:r>
              <a:rPr lang="pl-PL" altLang="pl-PL" sz="1600" b="1" dirty="0">
                <a:solidFill>
                  <a:srgbClr val="000000"/>
                </a:solidFill>
                <a:latin typeface="Lucida Sans Unicode" pitchFamily="34" charset="0"/>
                <a:cs typeface="Lucida Sans Unicode" pitchFamily="34" charset="0"/>
              </a:rPr>
              <a:t>- „Wytyczne w zakresie rewitalizacji</a:t>
            </a:r>
          </a:p>
          <a:p>
            <a:pPr algn="ctr" eaLnBrk="1">
              <a:lnSpc>
                <a:spcPct val="100000"/>
              </a:lnSpc>
            </a:pPr>
            <a:endParaRPr lang="pl-PL" altLang="pl-PL" sz="1600" b="1" dirty="0" smtClean="0">
              <a:solidFill>
                <a:srgbClr val="000000"/>
              </a:solidFill>
              <a:latin typeface="Lucida Sans Unicode" pitchFamily="34" charset="0"/>
              <a:cs typeface="Lucida Sans Unicode" pitchFamily="34" charset="0"/>
            </a:endParaRPr>
          </a:p>
          <a:p>
            <a:pPr algn="ctr" eaLnBrk="1">
              <a:lnSpc>
                <a:spcPct val="100000"/>
              </a:lnSpc>
            </a:pPr>
            <a:r>
              <a:rPr lang="pl-PL" altLang="pl-PL" sz="1600" b="1" dirty="0" smtClean="0">
                <a:solidFill>
                  <a:srgbClr val="000000"/>
                </a:solidFill>
                <a:latin typeface="Lucida Sans Unicode" pitchFamily="34" charset="0"/>
                <a:cs typeface="Lucida Sans Unicode" pitchFamily="34" charset="0"/>
              </a:rPr>
              <a:t>w </a:t>
            </a:r>
            <a:r>
              <a:rPr lang="pl-PL" altLang="pl-PL" sz="1600" b="1" dirty="0">
                <a:solidFill>
                  <a:srgbClr val="000000"/>
                </a:solidFill>
                <a:latin typeface="Lucida Sans Unicode" pitchFamily="34" charset="0"/>
                <a:cs typeface="Lucida Sans Unicode" pitchFamily="34" charset="0"/>
              </a:rPr>
              <a:t>programach operacyjnych na lata 2014-2020”</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a:t>
            </a:r>
            <a:r>
              <a:rPr lang="pl-PL" altLang="pl-PL" sz="1600" i="1" dirty="0">
                <a:solidFill>
                  <a:srgbClr val="000000"/>
                </a:solidFill>
                <a:latin typeface="Lucida Sans Unicode" pitchFamily="34" charset="0"/>
                <a:cs typeface="Lucida Sans Unicode" pitchFamily="34" charset="0"/>
              </a:rPr>
              <a:t>Inicjowany, opracowany i uchwalony przez radę gminy, na podstawie art. 18 ust. 2 pkt. 6 ustawy z dnia 8 marca 1990 r. o samorządzie gminnym wieloletni program działań w sferze społecznej, </a:t>
            </a:r>
            <a:r>
              <a:rPr lang="pl-PL" altLang="pl-PL" sz="1600" dirty="0">
                <a:solidFill>
                  <a:srgbClr val="000000"/>
                </a:solidFill>
                <a:latin typeface="Lucida Sans Unicode" pitchFamily="34" charset="0"/>
                <a:cs typeface="Lucida Sans Unicode" pitchFamily="34" charset="0"/>
              </a:rPr>
              <a:t>oraz gospodarczej lub przestrzenno-funkcjonalnej lub technicznej lub środowiskowej, zmierzający do wyprowadzenia obszarów rewitalizacji ze stanu kryzysowego oraz stworzenia warunków do ich zrównoważonego rozwoju, stanowiący narzędzie planowania, koordynowania i integrowania różnorodnych  aktywności w ramach rewitalizacji</a:t>
            </a:r>
            <a:r>
              <a:rPr lang="pl-PL" altLang="pl-PL" sz="1600"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Programami </a:t>
            </a:r>
            <a:r>
              <a:rPr lang="pl-PL" altLang="pl-PL" sz="1600" dirty="0">
                <a:solidFill>
                  <a:srgbClr val="000000"/>
                </a:solidFill>
                <a:latin typeface="Lucida Sans Unicode" pitchFamily="34" charset="0"/>
                <a:cs typeface="Lucida Sans Unicode" pitchFamily="34" charset="0"/>
              </a:rPr>
              <a:t>rewitalizacji są np. lokalne programy rewitalizacji, miejskie programy rewitalizacji, gminne programy rewitalizacji itp.</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PROGRAMY REWITALIZACJI W PERSPEKTYWIE 2014-2020</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11449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11560" y="2780928"/>
            <a:ext cx="799306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dirty="0">
                <a:solidFill>
                  <a:srgbClr val="000000"/>
                </a:solidFill>
                <a:latin typeface="Lucida Sans Unicode" pitchFamily="34" charset="0"/>
                <a:cs typeface="Lucida Sans Unicode" pitchFamily="34" charset="0"/>
              </a:rPr>
              <a:t>Program rewitalizacji ujmuje działania w sposób </a:t>
            </a:r>
            <a:r>
              <a:rPr lang="pl-PL" altLang="pl-PL" sz="1500" b="1" dirty="0">
                <a:solidFill>
                  <a:srgbClr val="000000"/>
                </a:solidFill>
                <a:latin typeface="Lucida Sans Unicode" pitchFamily="34" charset="0"/>
                <a:cs typeface="Lucida Sans Unicode" pitchFamily="34" charset="0"/>
              </a:rPr>
              <a:t>kompleksowy</a:t>
            </a:r>
            <a:r>
              <a:rPr lang="pl-PL" altLang="pl-PL" sz="1500" dirty="0">
                <a:solidFill>
                  <a:srgbClr val="000000"/>
                </a:solidFill>
                <a:latin typeface="Lucida Sans Unicode" pitchFamily="34" charset="0"/>
                <a:cs typeface="Lucida Sans Unicode" pitchFamily="34" charset="0"/>
              </a:rPr>
              <a:t> (z uwzględnieniem projektów rewitalizacyjnych współfinansowanych ze środków EFRR, EFS, FS oraz innych publicznych lub prywatnych) tak, aby nie pomijać aspektu społecznego oraz gospodarczego lub przestrzenno-funkcjonalnego lub technicznego lub środowiskowego związanego zarówno z danym obszarem, jak i jego otoczeniem. W trakcie opracowywania i wdrażania programu rewitalizacji nie dopuszcza się możliwości planowania i realizacji tylko wybiórczych inwestycji, nastawionych jedynie na szybki efekt poprawy estetyki przestrzeni, skupionych tylko na działaniach remontowych czy modernizacyjnych, które nie skutkują zmianami strukturalnymi na obszarze rewitalizacji.</a:t>
            </a:r>
          </a:p>
          <a:p>
            <a:pPr algn="just" eaLnBrk="1">
              <a:lnSpc>
                <a:spcPct val="100000"/>
              </a:lnSpc>
            </a:pPr>
            <a:r>
              <a:rPr lang="pl-PL" altLang="pl-PL" sz="1500" dirty="0">
                <a:solidFill>
                  <a:srgbClr val="000000"/>
                </a:solidFill>
                <a:latin typeface="Lucida Sans Unicode" pitchFamily="34" charset="0"/>
                <a:cs typeface="Lucida Sans Unicode" pitchFamily="34" charset="0"/>
              </a:rPr>
              <a:t>Program rewitalizacji złożony z wielu różnorodnych projektów jest konstrukcją</a:t>
            </a:r>
          </a:p>
          <a:p>
            <a:pPr algn="just" eaLnBrk="1">
              <a:lnSpc>
                <a:spcPct val="100000"/>
              </a:lnSpc>
            </a:pPr>
            <a:r>
              <a:rPr lang="pl-PL" altLang="pl-PL" sz="1500" dirty="0">
                <a:solidFill>
                  <a:srgbClr val="000000"/>
                </a:solidFill>
                <a:latin typeface="Lucida Sans Unicode" pitchFamily="34" charset="0"/>
                <a:cs typeface="Lucida Sans Unicode" pitchFamily="34" charset="0"/>
              </a:rPr>
              <a:t>warunkującą osiągnięcie kompleksowości interwencji. Oczekuje się wzajemnego</a:t>
            </a:r>
          </a:p>
          <a:p>
            <a:pPr algn="just" eaLnBrk="1">
              <a:lnSpc>
                <a:spcPct val="100000"/>
              </a:lnSpc>
            </a:pPr>
            <a:r>
              <a:rPr lang="pl-PL" altLang="pl-PL" sz="1500" dirty="0">
                <a:solidFill>
                  <a:srgbClr val="000000"/>
                </a:solidFill>
                <a:latin typeface="Lucida Sans Unicode" pitchFamily="34" charset="0"/>
                <a:cs typeface="Lucida Sans Unicode" pitchFamily="34" charset="0"/>
              </a:rPr>
              <a:t>powiązania oraz synergii projektów rewitalizacyjnych. Nie oznacza to w każdym</a:t>
            </a:r>
          </a:p>
          <a:p>
            <a:pPr algn="just" eaLnBrk="1">
              <a:lnSpc>
                <a:spcPct val="100000"/>
              </a:lnSpc>
            </a:pPr>
            <a:r>
              <a:rPr lang="pl-PL" altLang="pl-PL" sz="1500" dirty="0">
                <a:solidFill>
                  <a:srgbClr val="000000"/>
                </a:solidFill>
                <a:latin typeface="Lucida Sans Unicode" pitchFamily="34" charset="0"/>
                <a:cs typeface="Lucida Sans Unicode" pitchFamily="34" charset="0"/>
              </a:rPr>
              <a:t>przypadku obowiązku jednoczesnej realizacji projektów, lecz synchronizację efektów ich oddziaływania na sytuację kryzysową</a:t>
            </a:r>
            <a:endParaRPr lang="pl-PL" altLang="pl-PL" sz="15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CECHY  PROGRAMU REWITALIZACJI</a:t>
            </a:r>
          </a:p>
          <a:p>
            <a:pPr marL="712788"/>
            <a:endParaRPr lang="en-GB" baseline="30000" dirty="0" smtClean="0">
              <a:solidFill>
                <a:srgbClr val="636466"/>
              </a:solidFill>
              <a:latin typeface="Novecento wide Normal" pitchFamily="50" charset="-18"/>
            </a:endParaRPr>
          </a:p>
        </p:txBody>
      </p:sp>
      <p:sp>
        <p:nvSpPr>
          <p:cNvPr id="6" name="Prostokąt 5"/>
          <p:cNvSpPr/>
          <p:nvPr/>
        </p:nvSpPr>
        <p:spPr>
          <a:xfrm>
            <a:off x="2915816" y="2020317"/>
            <a:ext cx="2676525" cy="48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sz="1600" b="1" dirty="0">
                <a:latin typeface="Lucida Sans Unicode" panose="020B0602030504020204" pitchFamily="34" charset="0"/>
                <a:cs typeface="Lucida Sans Unicode" panose="020B0602030504020204" pitchFamily="34" charset="0"/>
              </a:rPr>
              <a:t>Kompleksowość</a:t>
            </a:r>
            <a:r>
              <a:rPr lang="pl-PL" sz="1600" dirty="0">
                <a:latin typeface="Lucida Sans Unicode" panose="020B0602030504020204" pitchFamily="34" charset="0"/>
                <a:cs typeface="Lucida Sans Unicode" panose="020B0602030504020204" pitchFamily="34" charset="0"/>
              </a:rPr>
              <a:t> </a:t>
            </a: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p:cNvSpPr>
            <a:spLocks noGrp="1"/>
          </p:cNvSpPr>
          <p:nvPr>
            <p:ph type="title"/>
          </p:nvPr>
        </p:nvSpPr>
        <p:spPr/>
        <p:txBody>
          <a:bodyPr/>
          <a:lstStyle/>
          <a:p>
            <a:endParaRPr lang="pl-PL" altLang="pl-PL" smtClean="0"/>
          </a:p>
        </p:txBody>
      </p:sp>
      <p:sp>
        <p:nvSpPr>
          <p:cNvPr id="7171" name="Symbol zastępczy zawartości 2"/>
          <p:cNvSpPr>
            <a:spLocks noGrp="1"/>
          </p:cNvSpPr>
          <p:nvPr>
            <p:ph idx="1"/>
          </p:nvPr>
        </p:nvSpPr>
        <p:spPr/>
        <p:txBody>
          <a:bodyPr/>
          <a:lstStyle/>
          <a:p>
            <a:endParaRPr lang="pl-PL" altLang="pl-PL" smtClean="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7770"/>
            <a:ext cx="8136904" cy="597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684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11560" y="2665512"/>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dirty="0">
                <a:solidFill>
                  <a:srgbClr val="000000"/>
                </a:solidFill>
                <a:latin typeface="Lucida Sans Unicode" pitchFamily="34" charset="0"/>
                <a:cs typeface="Lucida Sans Unicode" pitchFamily="34" charset="0"/>
              </a:rPr>
              <a:t>Koncentracja interwencji i potrzeba hierarchizacji potrzeb powodują, że programy rewitalizacji dotyczą terenów o istotnym znaczeniu dla rozwoju gminy, obejmujących całość lub część zdiagnozowanego obszaru zdegradowanego i dotkniętych szczególną koncentracją problemów i negatywnych zjawisk kryzysowych. Działania rewitalizacyjne z definicji skierowane są na określony i zidentyfikowany dzięki diagnozie obszar rewitalizacji, przy założeniu zastosowania adekwatnych narzędzi oraz możliwości finansowania rewitalizacji.</a:t>
            </a:r>
          </a:p>
          <a:p>
            <a:pPr algn="just" eaLnBrk="1">
              <a:lnSpc>
                <a:spcPct val="100000"/>
              </a:lnSpc>
            </a:pPr>
            <a:r>
              <a:rPr lang="pl-PL" altLang="pl-PL" sz="1500" dirty="0">
                <a:solidFill>
                  <a:srgbClr val="000000"/>
                </a:solidFill>
                <a:latin typeface="Lucida Sans Unicode" pitchFamily="34" charset="0"/>
                <a:cs typeface="Lucida Sans Unicode" pitchFamily="34" charset="0"/>
              </a:rPr>
              <a:t>Co do zasady projekty rewitalizacyjne realizowane są na obszarach rewitalizacji. Do objęcia wsparciem można jednak dopuszczać także projekty rewitalizacyjne zlokalizowane poza tym obszarem, jeśli służą one realizacji celów wynikających z programu rewitalizacji. Zwłaszcza dotyczy to inicjatyw społecznych nakierowanych np. na aktywizację zawodową mieszkańców obszarów rewitalizacji, gdzie rozwiązania dedykowane ludności z obszaru rewitalizacji mogą być podejmowane poza obszarem rewitalizacji. Takie przypadki wymagają szerszego uzasadnienia i wskazania siły tych powiązań i efektywności oddziaływania danego projektu rewitalizacyjnego.</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CECHY  PROGRAMU REWITALIZACJI</a:t>
            </a:r>
          </a:p>
          <a:p>
            <a:pPr marL="712788"/>
            <a:endParaRPr lang="en-GB" baseline="30000" dirty="0" smtClean="0">
              <a:solidFill>
                <a:srgbClr val="636466"/>
              </a:solidFill>
              <a:latin typeface="Novecento wide Normal" pitchFamily="50" charset="-18"/>
            </a:endParaRPr>
          </a:p>
        </p:txBody>
      </p:sp>
      <p:sp>
        <p:nvSpPr>
          <p:cNvPr id="6" name="Prostokąt 5"/>
          <p:cNvSpPr/>
          <p:nvPr/>
        </p:nvSpPr>
        <p:spPr>
          <a:xfrm>
            <a:off x="2915815" y="2020316"/>
            <a:ext cx="2676525" cy="48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a:spcBef>
                <a:spcPts val="0"/>
              </a:spcBef>
              <a:spcAft>
                <a:spcPts val="0"/>
              </a:spcAft>
              <a:defRPr/>
            </a:pPr>
            <a:r>
              <a:rPr lang="pl-PL" sz="1600" b="1" dirty="0">
                <a:latin typeface="Lucida Sans Unicode" panose="020B0602030504020204" pitchFamily="34" charset="0"/>
                <a:cs typeface="Lucida Sans Unicode" panose="020B0602030504020204" pitchFamily="34" charset="0"/>
              </a:rPr>
              <a:t>Koncentracja </a:t>
            </a:r>
            <a:endParaRPr lang="pl-PL" sz="16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31371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CECHY  PROGRAMU REWITALIZACJI</a:t>
            </a:r>
          </a:p>
          <a:p>
            <a:pPr marL="712788"/>
            <a:endParaRPr lang="en-GB" baseline="30000" dirty="0" smtClean="0">
              <a:solidFill>
                <a:srgbClr val="636466"/>
              </a:solidFill>
              <a:latin typeface="Novecento wide Normal" pitchFamily="50" charset="-18"/>
            </a:endParaRPr>
          </a:p>
        </p:txBody>
      </p:sp>
      <p:sp>
        <p:nvSpPr>
          <p:cNvPr id="6" name="Prostokąt 5"/>
          <p:cNvSpPr/>
          <p:nvPr/>
        </p:nvSpPr>
        <p:spPr>
          <a:xfrm>
            <a:off x="683568" y="1786830"/>
            <a:ext cx="7921055" cy="48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a:spcBef>
                <a:spcPts val="0"/>
              </a:spcBef>
              <a:spcAft>
                <a:spcPts val="0"/>
              </a:spcAft>
              <a:defRPr/>
            </a:pPr>
            <a:r>
              <a:rPr lang="pl-PL" sz="1600" b="1" dirty="0">
                <a:latin typeface="Lucida Sans Unicode" panose="020B0602030504020204" pitchFamily="34" charset="0"/>
                <a:cs typeface="Lucida Sans Unicode" panose="020B0602030504020204" pitchFamily="34" charset="0"/>
              </a:rPr>
              <a:t>Komplementarność projektów/przedsięwzięć rewitalizacyjnych </a:t>
            </a:r>
            <a:endParaRPr lang="pl-PL" sz="1600" dirty="0">
              <a:latin typeface="Lucida Sans Unicode" panose="020B0602030504020204" pitchFamily="34" charset="0"/>
              <a:cs typeface="Lucida Sans Unicode" panose="020B0602030504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90861"/>
            <a:ext cx="7560840" cy="416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371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82207" y="2312830"/>
            <a:ext cx="799306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Wypracowywany </a:t>
            </a:r>
            <a:r>
              <a:rPr lang="pl-PL" altLang="pl-PL" sz="1400" dirty="0">
                <a:solidFill>
                  <a:srgbClr val="000000"/>
                </a:solidFill>
                <a:latin typeface="Lucida Sans Unicode" pitchFamily="34" charset="0"/>
                <a:cs typeface="Lucida Sans Unicode" pitchFamily="34" charset="0"/>
              </a:rPr>
              <a:t>przez samorząd gminny i poddawany dyskusji w oparciu o diagnozę lokalnych problemów: społecznych, gospodarczych, przestrzenno-funkcjonalnych, technicznych i środowiskowych. Prace nad przygotowaniem programu, bądź jego aktualizacją, jak również wdrażanie (realizacja) programu oparte są na współpracy ze wszystkimi grupami interesariuszy, w tym szczególnie ze społecznością obszarów rewitalizacji, innymi ich użytkownikami, przedsiębiorcami i organizacjami pozarządowymi.</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W </a:t>
            </a:r>
            <a:r>
              <a:rPr lang="pl-PL" altLang="pl-PL" sz="1400" dirty="0">
                <a:solidFill>
                  <a:srgbClr val="000000"/>
                </a:solidFill>
                <a:latin typeface="Lucida Sans Unicode" pitchFamily="34" charset="0"/>
                <a:cs typeface="Lucida Sans Unicode" pitchFamily="34" charset="0"/>
              </a:rPr>
              <a:t>programie rewitalizacji znajduje się opis procesu jego przygotowania dokumentujący udział w nim różnych grup interesariuszy w taki sposób, by możliwe było zweryfikowanie i ocena stopnia osiągniętego uspołecznienia, jak również określenie, w jaki sposób wybrana forma zarządzania programem rewitalizacji realizuje zasadę udziału w niej interesariuszy.</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Partycypacja </a:t>
            </a:r>
            <a:r>
              <a:rPr lang="pl-PL" altLang="pl-PL" sz="1400" dirty="0">
                <a:solidFill>
                  <a:srgbClr val="000000"/>
                </a:solidFill>
                <a:latin typeface="Lucida Sans Unicode" pitchFamily="34" charset="0"/>
                <a:cs typeface="Lucida Sans Unicode" pitchFamily="34" charset="0"/>
              </a:rPr>
              <a:t>społeczna jest wpisana w proces rewitalizacji jako fundament działań na każdym etapie tego procesu (diagnozowanie, programowanie, wdrażanie, monitorowanie). Skonsolidowanie wysiłków różnych podmiotów na rzecz obszaru rewitalizacji jest ważnym warunkiem sukcesu.</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Partycypacja </a:t>
            </a:r>
            <a:r>
              <a:rPr lang="pl-PL" altLang="pl-PL" sz="1400" dirty="0">
                <a:solidFill>
                  <a:srgbClr val="000000"/>
                </a:solidFill>
                <a:latin typeface="Lucida Sans Unicode" pitchFamily="34" charset="0"/>
                <a:cs typeface="Lucida Sans Unicode" pitchFamily="34" charset="0"/>
              </a:rPr>
              <a:t>ukierunkowana jest na możliwie dojrzałe jej formy, </a:t>
            </a:r>
            <a:r>
              <a:rPr lang="pl-PL" altLang="pl-PL" sz="1400" dirty="0" smtClean="0">
                <a:solidFill>
                  <a:srgbClr val="000000"/>
                </a:solidFill>
                <a:latin typeface="Lucida Sans Unicode" pitchFamily="34" charset="0"/>
                <a:cs typeface="Lucida Sans Unicode" pitchFamily="34" charset="0"/>
              </a:rPr>
              <a:t>nieograniczające </a:t>
            </a:r>
            <a:r>
              <a:rPr lang="pl-PL" altLang="pl-PL" sz="1400" dirty="0">
                <a:solidFill>
                  <a:srgbClr val="000000"/>
                </a:solidFill>
                <a:latin typeface="Lucida Sans Unicode" pitchFamily="34" charset="0"/>
                <a:cs typeface="Lucida Sans Unicode" pitchFamily="34" charset="0"/>
              </a:rPr>
              <a:t>się jedynie do informacji czy konsultacji działań władz lokalnych, ale dążące do zaawansowanych metod partycypacji, </a:t>
            </a:r>
            <a:r>
              <a:rPr lang="pl-PL" altLang="pl-PL" sz="1400" dirty="0" smtClean="0">
                <a:solidFill>
                  <a:srgbClr val="000000"/>
                </a:solidFill>
                <a:latin typeface="Lucida Sans Unicode" pitchFamily="34" charset="0"/>
                <a:cs typeface="Lucida Sans Unicode" pitchFamily="34" charset="0"/>
              </a:rPr>
              <a:t>tj. współdecydowanie </a:t>
            </a:r>
            <a:r>
              <a:rPr lang="pl-PL" altLang="pl-PL" sz="1400" dirty="0">
                <a:solidFill>
                  <a:srgbClr val="000000"/>
                </a:solidFill>
                <a:latin typeface="Lucida Sans Unicode" pitchFamily="34" charset="0"/>
                <a:cs typeface="Lucida Sans Unicode" pitchFamily="34" charset="0"/>
              </a:rPr>
              <a:t>czy kontrola obywatelska.</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CECHY  PROGRAMU REWITALIZACJI</a:t>
            </a:r>
          </a:p>
          <a:p>
            <a:pPr marL="712788"/>
            <a:endParaRPr lang="en-GB" baseline="30000" dirty="0" smtClean="0">
              <a:solidFill>
                <a:srgbClr val="636466"/>
              </a:solidFill>
              <a:latin typeface="Novecento wide Normal" pitchFamily="50" charset="-18"/>
            </a:endParaRPr>
          </a:p>
        </p:txBody>
      </p:sp>
      <p:sp>
        <p:nvSpPr>
          <p:cNvPr id="6" name="Prostokąt 5"/>
          <p:cNvSpPr/>
          <p:nvPr/>
        </p:nvSpPr>
        <p:spPr>
          <a:xfrm>
            <a:off x="2203559" y="1825467"/>
            <a:ext cx="4248472" cy="48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a:spcBef>
                <a:spcPts val="0"/>
              </a:spcBef>
              <a:spcAft>
                <a:spcPts val="0"/>
              </a:spcAft>
              <a:defRPr/>
            </a:pPr>
            <a:r>
              <a:rPr lang="pl-PL" sz="1600" b="1" dirty="0">
                <a:latin typeface="Lucida Sans Unicode" panose="020B0602030504020204" pitchFamily="34" charset="0"/>
                <a:cs typeface="Lucida Sans Unicode" panose="020B0602030504020204" pitchFamily="34" charset="0"/>
              </a:rPr>
              <a:t>Partnerstwo i Partycypacja </a:t>
            </a:r>
            <a:endParaRPr lang="pl-PL" sz="16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313710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12828" y="2487038"/>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lphaLcPeriod"/>
            </a:pPr>
            <a:r>
              <a:rPr lang="pl-PL" altLang="pl-PL" sz="1400" dirty="0" smtClean="0">
                <a:solidFill>
                  <a:srgbClr val="000000"/>
                </a:solidFill>
                <a:latin typeface="Lucida Sans Unicode" pitchFamily="34" charset="0"/>
                <a:cs typeface="Lucida Sans Unicode" pitchFamily="34" charset="0"/>
              </a:rPr>
              <a:t>Opis </a:t>
            </a:r>
            <a:r>
              <a:rPr lang="pl-PL" altLang="pl-PL" sz="1400" b="1" dirty="0" smtClean="0">
                <a:solidFill>
                  <a:srgbClr val="000000"/>
                </a:solidFill>
                <a:latin typeface="Lucida Sans Unicode" pitchFamily="34" charset="0"/>
                <a:cs typeface="Lucida Sans Unicode" pitchFamily="34" charset="0"/>
              </a:rPr>
              <a:t>powiązań programu </a:t>
            </a:r>
            <a:r>
              <a:rPr lang="pl-PL" altLang="pl-PL" sz="1400" dirty="0" smtClean="0">
                <a:solidFill>
                  <a:srgbClr val="000000"/>
                </a:solidFill>
                <a:latin typeface="Lucida Sans Unicode" pitchFamily="34" charset="0"/>
                <a:cs typeface="Lucida Sans Unicode" pitchFamily="34" charset="0"/>
              </a:rPr>
              <a:t>z dokumentami strategicznymi i planistycznymi gminy;</a:t>
            </a:r>
          </a:p>
          <a:p>
            <a:pPr marL="342900" indent="-342900" algn="just" eaLnBrk="1">
              <a:lnSpc>
                <a:spcPct val="100000"/>
              </a:lnSpc>
              <a:buFont typeface="+mj-lt"/>
              <a:buAutoNum type="alphaLcPeriod"/>
            </a:pPr>
            <a:r>
              <a:rPr lang="pl-PL" altLang="pl-PL" sz="1400" b="1" dirty="0" smtClean="0">
                <a:solidFill>
                  <a:srgbClr val="000000"/>
                </a:solidFill>
                <a:latin typeface="Lucida Sans Unicode" pitchFamily="34" charset="0"/>
                <a:cs typeface="Lucida Sans Unicode" pitchFamily="34" charset="0"/>
              </a:rPr>
              <a:t>Diagnoza</a:t>
            </a:r>
            <a:r>
              <a:rPr lang="pl-PL" altLang="pl-PL" sz="1400" dirty="0" smtClean="0">
                <a:solidFill>
                  <a:srgbClr val="000000"/>
                </a:solidFill>
                <a:latin typeface="Lucida Sans Unicode" pitchFamily="34" charset="0"/>
                <a:cs typeface="Lucida Sans Unicode" pitchFamily="34" charset="0"/>
              </a:rPr>
              <a:t> czynników i zjawisk kryzysowych oraz skala i charakter potrzeb rewitalizacyjnych (pogłębiona diagnoza obszaru rewitalizacji);</a:t>
            </a:r>
          </a:p>
          <a:p>
            <a:pPr marL="342900" indent="-342900" algn="just" eaLnBrk="1">
              <a:lnSpc>
                <a:spcPct val="100000"/>
              </a:lnSpc>
              <a:buFont typeface="+mj-lt"/>
              <a:buAutoNum type="alphaLcPeriod"/>
            </a:pPr>
            <a:r>
              <a:rPr lang="pl-PL" altLang="pl-PL" sz="1400" b="1" dirty="0" smtClean="0">
                <a:solidFill>
                  <a:srgbClr val="000000"/>
                </a:solidFill>
                <a:latin typeface="Lucida Sans Unicode" pitchFamily="34" charset="0"/>
                <a:cs typeface="Lucida Sans Unicode" pitchFamily="34" charset="0"/>
              </a:rPr>
              <a:t>Delimitacja</a:t>
            </a:r>
            <a:r>
              <a:rPr lang="pl-PL" altLang="pl-PL" sz="1400" dirty="0" smtClean="0">
                <a:solidFill>
                  <a:srgbClr val="000000"/>
                </a:solidFill>
                <a:latin typeface="Lucida Sans Unicode" pitchFamily="34" charset="0"/>
                <a:cs typeface="Lucida Sans Unicode" pitchFamily="34" charset="0"/>
              </a:rPr>
              <a:t>, czyli zasięgi przestrzenne obszaru/obszarów zdegradowanych, tj. określenie w oparciu o inne dokumenty strategiczne gminy lub diagnozę i identyfikację potrzeb rewitalizacyjnych, terytorium/terytoriów wymagających wsparcia;</a:t>
            </a:r>
          </a:p>
          <a:p>
            <a:pPr marL="342900" indent="-342900" algn="just" eaLnBrk="1">
              <a:lnSpc>
                <a:spcPct val="100000"/>
              </a:lnSpc>
              <a:buFont typeface="+mj-lt"/>
              <a:buAutoNum type="alphaLcPeriod"/>
            </a:pPr>
            <a:r>
              <a:rPr lang="pl-PL" altLang="pl-PL" sz="1400" b="1" dirty="0" smtClean="0">
                <a:solidFill>
                  <a:srgbClr val="000000"/>
                </a:solidFill>
                <a:latin typeface="Lucida Sans Unicode" pitchFamily="34" charset="0"/>
                <a:cs typeface="Lucida Sans Unicode" pitchFamily="34" charset="0"/>
              </a:rPr>
              <a:t>Wizja</a:t>
            </a:r>
            <a:r>
              <a:rPr lang="pl-PL" altLang="pl-PL" sz="1400" dirty="0" smtClean="0">
                <a:solidFill>
                  <a:srgbClr val="000000"/>
                </a:solidFill>
                <a:latin typeface="Lucida Sans Unicode" pitchFamily="34" charset="0"/>
                <a:cs typeface="Lucida Sans Unicode" pitchFamily="34" charset="0"/>
              </a:rPr>
              <a:t> stanu obszaru po przeprowadzeniu rewitalizacji (planowany efekt rewitalizacji) </a:t>
            </a:r>
          </a:p>
          <a:p>
            <a:pPr marL="342900" indent="-342900" algn="just" eaLnBrk="1">
              <a:lnSpc>
                <a:spcPct val="100000"/>
              </a:lnSpc>
              <a:buFont typeface="+mj-lt"/>
              <a:buAutoNum type="alphaLcPeriod"/>
            </a:pPr>
            <a:r>
              <a:rPr lang="pl-PL" altLang="pl-PL" sz="1400" b="1" dirty="0" smtClean="0">
                <a:solidFill>
                  <a:srgbClr val="000000"/>
                </a:solidFill>
                <a:latin typeface="Lucida Sans Unicode" pitchFamily="34" charset="0"/>
                <a:cs typeface="Lucida Sans Unicode" pitchFamily="34" charset="0"/>
              </a:rPr>
              <a:t>Cele rewitalizacji </a:t>
            </a:r>
            <a:r>
              <a:rPr lang="pl-PL" altLang="pl-PL" sz="1400" dirty="0" smtClean="0">
                <a:solidFill>
                  <a:srgbClr val="000000"/>
                </a:solidFill>
                <a:latin typeface="Lucida Sans Unicode" pitchFamily="34" charset="0"/>
                <a:cs typeface="Lucida Sans Unicode" pitchFamily="34" charset="0"/>
              </a:rPr>
              <a:t>oraz odpowiadające zidentyfikowanym potrzebom rewitalizacyjnym kierunki działań mających na celu eliminację lub ograniczenie negatywnych zjawisk;</a:t>
            </a:r>
          </a:p>
          <a:p>
            <a:pPr marL="342900" indent="-342900" algn="just" eaLnBrk="1">
              <a:lnSpc>
                <a:spcPct val="100000"/>
              </a:lnSpc>
              <a:buFont typeface="+mj-lt"/>
              <a:buAutoNum type="alphaLcPeriod"/>
            </a:pPr>
            <a:r>
              <a:rPr lang="pl-PL" altLang="pl-PL" sz="1400" b="1" dirty="0" smtClean="0">
                <a:solidFill>
                  <a:srgbClr val="000000"/>
                </a:solidFill>
                <a:latin typeface="Lucida Sans Unicode" pitchFamily="34" charset="0"/>
                <a:cs typeface="Lucida Sans Unicode" pitchFamily="34" charset="0"/>
              </a:rPr>
              <a:t>Lista planowanych, podstawowych projektów i przedsięwzięć rewitalizacyjnych </a:t>
            </a:r>
            <a:r>
              <a:rPr lang="pl-PL" altLang="pl-PL" sz="1400" dirty="0" smtClean="0">
                <a:solidFill>
                  <a:srgbClr val="000000"/>
                </a:solidFill>
                <a:latin typeface="Lucida Sans Unicode" pitchFamily="34" charset="0"/>
                <a:cs typeface="Lucida Sans Unicode" pitchFamily="34" charset="0"/>
              </a:rPr>
              <a:t>wraz z ich opisami zawierającymi, w odniesieniu do każdego projektu/przedsięwzięcia rewitalizacyjnego, co najmniej: nazwę i wskazanie podmiotów go realizujących, zakres realizowanych zadań, lokalizację (miejsce przeprowadzenia danego projektu), szacowaną wartość, prognozowane rezultaty wraz ze  sposobem ich oceny i zmierzenia w odniesieniu do celów rewitalizacji;</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912768" cy="1036951"/>
          </a:xfrm>
          <a:prstGeom prst="rect">
            <a:avLst/>
          </a:prstGeom>
          <a:noFill/>
          <a:ln w="57150">
            <a:solidFill>
              <a:srgbClr val="636466"/>
            </a:solidFill>
            <a:miter lim="800000"/>
          </a:ln>
        </p:spPr>
        <p:txBody>
          <a:bodyPr wrap="square" rtlCol="0">
            <a:spAutoFit/>
          </a:bodyPr>
          <a:lstStyle/>
          <a:p>
            <a:pPr marL="712788"/>
            <a:r>
              <a:rPr lang="pl-PL" b="1" dirty="0">
                <a:solidFill>
                  <a:srgbClr val="636466"/>
                </a:solidFill>
                <a:latin typeface="Novecento wide Normal" pitchFamily="50" charset="-18"/>
              </a:rPr>
              <a:t/>
            </a:r>
            <a:br>
              <a:rPr lang="pl-PL" b="1" dirty="0">
                <a:solidFill>
                  <a:srgbClr val="636466"/>
                </a:solidFill>
                <a:latin typeface="Novecento wide Normal" pitchFamily="50" charset="-18"/>
              </a:rPr>
            </a:br>
            <a:r>
              <a:rPr lang="pl-PL" b="1" dirty="0" smtClean="0">
                <a:solidFill>
                  <a:srgbClr val="636466"/>
                </a:solidFill>
                <a:latin typeface="Novecento wide Normal" pitchFamily="50" charset="-18"/>
              </a:rPr>
              <a:t>ZAWARTOŚĆ PROGRAMU REWITALIZACJI - WYTYCZNE </a:t>
            </a:r>
            <a:r>
              <a:rPr lang="pl-PL" b="1" dirty="0">
                <a:solidFill>
                  <a:srgbClr val="636466"/>
                </a:solidFill>
                <a:latin typeface="Novecento wide Normal" pitchFamily="50" charset="-18"/>
              </a:rPr>
              <a:t/>
            </a:r>
            <a:br>
              <a:rPr lang="pl-PL" b="1" dirty="0">
                <a:solidFill>
                  <a:srgbClr val="636466"/>
                </a:solidFill>
                <a:latin typeface="Novecento wide Normal" pitchFamily="50" charset="-18"/>
              </a:rPr>
            </a:br>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06080"/>
            <a:ext cx="79930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lphaLcPeriod" startAt="7"/>
            </a:pPr>
            <a:r>
              <a:rPr lang="pl-PL" altLang="pl-PL" sz="1400" b="1" dirty="0" smtClean="0">
                <a:solidFill>
                  <a:srgbClr val="000000"/>
                </a:solidFill>
                <a:latin typeface="Lucida Sans Unicode" pitchFamily="34" charset="0"/>
                <a:cs typeface="Lucida Sans Unicode" pitchFamily="34" charset="0"/>
              </a:rPr>
              <a:t>charakterystykę </a:t>
            </a:r>
            <a:r>
              <a:rPr lang="pl-PL" altLang="pl-PL" sz="1400" b="1" dirty="0">
                <a:solidFill>
                  <a:srgbClr val="000000"/>
                </a:solidFill>
                <a:latin typeface="Lucida Sans Unicode" pitchFamily="34" charset="0"/>
                <a:cs typeface="Lucida Sans Unicode" pitchFamily="34" charset="0"/>
              </a:rPr>
              <a:t>pozostałych rodzajów przedsięwzięć rewitalizacyjnych </a:t>
            </a:r>
            <a:r>
              <a:rPr lang="pl-PL" altLang="pl-PL" sz="1400" dirty="0">
                <a:solidFill>
                  <a:srgbClr val="000000"/>
                </a:solidFill>
                <a:latin typeface="Lucida Sans Unicode" pitchFamily="34" charset="0"/>
                <a:cs typeface="Lucida Sans Unicode" pitchFamily="34" charset="0"/>
              </a:rPr>
              <a:t>realizujących kierunki działań, mających na celu eliminację lub ograniczenie negatywnych zjawisk powodujących sytuację kryzysową;</a:t>
            </a:r>
          </a:p>
          <a:p>
            <a:pPr marL="342900" indent="-342900" algn="just" eaLnBrk="1">
              <a:lnSpc>
                <a:spcPct val="100000"/>
              </a:lnSpc>
              <a:buFont typeface="+mj-lt"/>
              <a:buAutoNum type="alphaLcPeriod" startAt="7"/>
            </a:pPr>
            <a:r>
              <a:rPr lang="pl-PL" altLang="pl-PL" sz="1400" b="1" dirty="0" smtClean="0">
                <a:solidFill>
                  <a:srgbClr val="000000"/>
                </a:solidFill>
                <a:latin typeface="Lucida Sans Unicode" pitchFamily="34" charset="0"/>
                <a:cs typeface="Lucida Sans Unicode" pitchFamily="34" charset="0"/>
              </a:rPr>
              <a:t>mechanizmy </a:t>
            </a:r>
            <a:r>
              <a:rPr lang="pl-PL" altLang="pl-PL" sz="1400" b="1" dirty="0">
                <a:solidFill>
                  <a:srgbClr val="000000"/>
                </a:solidFill>
                <a:latin typeface="Lucida Sans Unicode" pitchFamily="34" charset="0"/>
                <a:cs typeface="Lucida Sans Unicode" pitchFamily="34" charset="0"/>
              </a:rPr>
              <a:t>zapewnienia komplementarności </a:t>
            </a:r>
            <a:r>
              <a:rPr lang="pl-PL" altLang="pl-PL" sz="1400" dirty="0">
                <a:solidFill>
                  <a:srgbClr val="000000"/>
                </a:solidFill>
                <a:latin typeface="Lucida Sans Unicode" pitchFamily="34" charset="0"/>
                <a:cs typeface="Lucida Sans Unicode" pitchFamily="34" charset="0"/>
              </a:rPr>
              <a:t>między poszczególnymi projektami rewitalizacyjnymi oraz pomiędzy działaniami różnych podmiotów i funduszy na obszarze objętym programem rewitalizacji;</a:t>
            </a:r>
          </a:p>
          <a:p>
            <a:pPr marL="342900" indent="-342900" algn="just" eaLnBrk="1">
              <a:lnSpc>
                <a:spcPct val="100000"/>
              </a:lnSpc>
              <a:buFont typeface="+mj-lt"/>
              <a:buAutoNum type="alphaLcPeriod" startAt="7"/>
            </a:pPr>
            <a:r>
              <a:rPr lang="pl-PL" altLang="pl-PL" sz="1400" b="1" dirty="0">
                <a:solidFill>
                  <a:srgbClr val="000000"/>
                </a:solidFill>
                <a:latin typeface="Lucida Sans Unicode" pitchFamily="34" charset="0"/>
                <a:cs typeface="Lucida Sans Unicode" pitchFamily="34" charset="0"/>
              </a:rPr>
              <a:t>indykatywne ramy finansowe w odniesieniu do przedsięwzięć</a:t>
            </a:r>
            <a:r>
              <a:rPr lang="pl-PL" altLang="pl-PL" sz="1400" dirty="0">
                <a:solidFill>
                  <a:srgbClr val="000000"/>
                </a:solidFill>
                <a:latin typeface="Lucida Sans Unicode" pitchFamily="34" charset="0"/>
                <a:cs typeface="Lucida Sans Unicode" pitchFamily="34" charset="0"/>
              </a:rPr>
              <a:t>, o których mowa w f oraz g, z indykatywnymi wielkościami środków finansowych z różnych źródeł (także spoza funduszy polityki spójności na lata 2014-2020 - publiczne i prywatne środki krajowe i fundusze UE  w celu realizacji zasady dodatkowości środków UE);</a:t>
            </a:r>
          </a:p>
          <a:p>
            <a:pPr marL="342900" indent="-342900" algn="just" eaLnBrk="1">
              <a:lnSpc>
                <a:spcPct val="100000"/>
              </a:lnSpc>
              <a:buFont typeface="+mj-lt"/>
              <a:buAutoNum type="alphaLcPeriod" startAt="7"/>
            </a:pPr>
            <a:r>
              <a:rPr lang="pl-PL" altLang="pl-PL" sz="1400" b="1" dirty="0" smtClean="0">
                <a:solidFill>
                  <a:srgbClr val="000000"/>
                </a:solidFill>
                <a:latin typeface="Lucida Sans Unicode" pitchFamily="34" charset="0"/>
                <a:cs typeface="Lucida Sans Unicode" pitchFamily="34" charset="0"/>
              </a:rPr>
              <a:t>mechanizmy </a:t>
            </a:r>
            <a:r>
              <a:rPr lang="pl-PL" altLang="pl-PL" sz="1400" b="1" dirty="0">
                <a:solidFill>
                  <a:srgbClr val="000000"/>
                </a:solidFill>
                <a:latin typeface="Lucida Sans Unicode" pitchFamily="34" charset="0"/>
                <a:cs typeface="Lucida Sans Unicode" pitchFamily="34" charset="0"/>
              </a:rPr>
              <a:t>włączenia </a:t>
            </a:r>
            <a:r>
              <a:rPr lang="pl-PL" altLang="pl-PL" sz="1400" dirty="0">
                <a:solidFill>
                  <a:srgbClr val="000000"/>
                </a:solidFill>
                <a:latin typeface="Lucida Sans Unicode" pitchFamily="34" charset="0"/>
                <a:cs typeface="Lucida Sans Unicode" pitchFamily="34" charset="0"/>
              </a:rPr>
              <a:t>mieszkańców, przedsiębiorców i innych podmiotów i grup aktywnych na terenie gminy  w proces rewitalizacji;</a:t>
            </a:r>
          </a:p>
          <a:p>
            <a:pPr marL="342900" indent="-342900" algn="just" eaLnBrk="1">
              <a:lnSpc>
                <a:spcPct val="100000"/>
              </a:lnSpc>
              <a:buFont typeface="+mj-lt"/>
              <a:buAutoNum type="alphaLcPeriod" startAt="7"/>
            </a:pPr>
            <a:r>
              <a:rPr lang="pl-PL" altLang="pl-PL" sz="1400" b="1" dirty="0" smtClean="0">
                <a:solidFill>
                  <a:srgbClr val="000000"/>
                </a:solidFill>
                <a:latin typeface="Lucida Sans Unicode" pitchFamily="34" charset="0"/>
                <a:cs typeface="Lucida Sans Unicode" pitchFamily="34" charset="0"/>
              </a:rPr>
              <a:t>system </a:t>
            </a:r>
            <a:r>
              <a:rPr lang="pl-PL" altLang="pl-PL" sz="1400" b="1" dirty="0">
                <a:solidFill>
                  <a:srgbClr val="000000"/>
                </a:solidFill>
                <a:latin typeface="Lucida Sans Unicode" pitchFamily="34" charset="0"/>
                <a:cs typeface="Lucida Sans Unicode" pitchFamily="34" charset="0"/>
              </a:rPr>
              <a:t>realizacji </a:t>
            </a:r>
            <a:r>
              <a:rPr lang="pl-PL" altLang="pl-PL" sz="1400" dirty="0">
                <a:solidFill>
                  <a:srgbClr val="000000"/>
                </a:solidFill>
                <a:latin typeface="Lucida Sans Unicode" pitchFamily="34" charset="0"/>
                <a:cs typeface="Lucida Sans Unicode" pitchFamily="34" charset="0"/>
              </a:rPr>
              <a:t>(wdrażania) programu rewitalizacji;</a:t>
            </a:r>
          </a:p>
          <a:p>
            <a:pPr marL="342900" indent="-342900" algn="just" eaLnBrk="1">
              <a:lnSpc>
                <a:spcPct val="100000"/>
              </a:lnSpc>
              <a:buFont typeface="+mj-lt"/>
              <a:buAutoNum type="alphaLcPeriod" startAt="7"/>
            </a:pPr>
            <a:r>
              <a:rPr lang="pl-PL" altLang="pl-PL" sz="1400" b="1" dirty="0" smtClean="0">
                <a:solidFill>
                  <a:srgbClr val="000000"/>
                </a:solidFill>
                <a:latin typeface="Lucida Sans Unicode" pitchFamily="34" charset="0"/>
                <a:cs typeface="Lucida Sans Unicode" pitchFamily="34" charset="0"/>
              </a:rPr>
              <a:t>system </a:t>
            </a:r>
            <a:r>
              <a:rPr lang="pl-PL" altLang="pl-PL" sz="1400" b="1" dirty="0">
                <a:solidFill>
                  <a:srgbClr val="000000"/>
                </a:solidFill>
                <a:latin typeface="Lucida Sans Unicode" pitchFamily="34" charset="0"/>
                <a:cs typeface="Lucida Sans Unicode" pitchFamily="34" charset="0"/>
              </a:rPr>
              <a:t>monitoringu i oceny </a:t>
            </a:r>
            <a:r>
              <a:rPr lang="pl-PL" altLang="pl-PL" sz="1400" dirty="0">
                <a:solidFill>
                  <a:srgbClr val="000000"/>
                </a:solidFill>
                <a:latin typeface="Lucida Sans Unicode" pitchFamily="34" charset="0"/>
                <a:cs typeface="Lucida Sans Unicode" pitchFamily="34" charset="0"/>
              </a:rPr>
              <a:t>skuteczności działań i system wprowadzania modyfikacji w reakcji na zmiany w otoczeniu programu.</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a:r>
              <a:rPr lang="pl-PL" b="1" dirty="0">
                <a:solidFill>
                  <a:srgbClr val="636466"/>
                </a:solidFill>
                <a:latin typeface="Novecento wide Normal" pitchFamily="50" charset="-18"/>
              </a:rPr>
              <a:t/>
            </a:r>
            <a:br>
              <a:rPr lang="pl-PL" b="1" dirty="0">
                <a:solidFill>
                  <a:srgbClr val="636466"/>
                </a:solidFill>
                <a:latin typeface="Novecento wide Normal" pitchFamily="50" charset="-18"/>
              </a:rPr>
            </a:br>
            <a:r>
              <a:rPr lang="pl-PL" b="1" dirty="0">
                <a:solidFill>
                  <a:srgbClr val="636466"/>
                </a:solidFill>
                <a:latin typeface="Novecento wide Normal" pitchFamily="50" charset="-18"/>
              </a:rPr>
              <a:t>ZAWARTOŚĆ PROGRAMU REWITALIZACJI - WYTYCZNE </a:t>
            </a:r>
            <a:br>
              <a:rPr lang="pl-PL" b="1" dirty="0">
                <a:solidFill>
                  <a:srgbClr val="636466"/>
                </a:solidFill>
                <a:latin typeface="Novecento wide Normal" pitchFamily="50" charset="-18"/>
              </a:rPr>
            </a:br>
            <a:endParaRPr lang="en-GB" baseline="30000" dirty="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51464" y="2132856"/>
            <a:ext cx="7993063"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300" dirty="0">
                <a:solidFill>
                  <a:srgbClr val="000000"/>
                </a:solidFill>
                <a:latin typeface="Lucida Sans Unicode" pitchFamily="34" charset="0"/>
                <a:cs typeface="Lucida Sans Unicode" pitchFamily="34" charset="0"/>
              </a:rPr>
              <a:t>Diagnoza  może być zrobiona w innym dokumencie strategicznym/planistycznym gminy przyjętym uchwałą rady gminy. Obejmuje analizę wszystkich sfer, a w szczególności pogłębioną analizę kwestii społecznych dla określenia potrzeb podjęcia wyprzedzających działań o charakterze społecznym (dotyczącym rozwiązywania problemów społecznych oraz pobudzającym aktywność lokalną), co pozwoli na przygotowanie działań rewitalizacyjnych o bardziej złożonym, kompleksowym charakterze i oddziaływaniu. Takie działania mają na celu podniesienie skuteczności i trwałości projektów rewitalizacyjnych oraz gotowości i świadomości mieszkańców co do możliwości partycypacyjnego współdecydowania o obszarze objętym programem rewitalizacji</a:t>
            </a:r>
            <a:r>
              <a:rPr lang="pl-PL" altLang="pl-PL" sz="1300" dirty="0" smtClean="0">
                <a:solidFill>
                  <a:srgbClr val="000000"/>
                </a:solidFill>
                <a:latin typeface="Lucida Sans Unicode" pitchFamily="34" charset="0"/>
                <a:cs typeface="Lucida Sans Unicode" pitchFamily="34" charset="0"/>
              </a:rPr>
              <a:t>.</a:t>
            </a:r>
          </a:p>
          <a:p>
            <a:pPr marL="285750" indent="-285750" algn="just" eaLnBrk="1">
              <a:lnSpc>
                <a:spcPct val="100000"/>
              </a:lnSpc>
              <a:buFont typeface="Wingdings" panose="05000000000000000000" pitchFamily="2" charset="2"/>
              <a:buChar char="§"/>
            </a:pPr>
            <a:r>
              <a:rPr lang="pl-PL" altLang="pl-PL" sz="1300" dirty="0" smtClean="0">
                <a:solidFill>
                  <a:srgbClr val="000000"/>
                </a:solidFill>
                <a:latin typeface="Lucida Sans Unicode" pitchFamily="34" charset="0"/>
                <a:cs typeface="Lucida Sans Unicode" pitchFamily="34" charset="0"/>
              </a:rPr>
              <a:t>Zasięgi </a:t>
            </a:r>
            <a:r>
              <a:rPr lang="pl-PL" altLang="pl-PL" sz="1300" dirty="0">
                <a:solidFill>
                  <a:srgbClr val="000000"/>
                </a:solidFill>
                <a:latin typeface="Lucida Sans Unicode" pitchFamily="34" charset="0"/>
                <a:cs typeface="Lucida Sans Unicode" pitchFamily="34" charset="0"/>
              </a:rPr>
              <a:t>przestrzenne obszaru lub obszarów rewitalizacji dokonywane są (o ile nie zostały dokonane w innym dokumencie strategicznym lub planistycznym gminy przyjętym uchwałą rady gminy) przy założeniu, że dany program rewitalizacji może obejmować więcej niż jedno terytorium wymagające wsparcia. Zasięg każdego z tych obszarów wyznaczany jest przy założeniu, że jest to terytorium ograniczone przestrzennie, tj. obejmujące tereny o szczególnej koncentracji negatywnych zjawisk istotne dla rozwoju danej gminy. Ustalenia zasięgu przestrzennego obszaru lub obszarów rewitalizacji dokonuje samorząd gminny, w oparciu o rozstrzygnięcia wynikające z innych dokumentów strategicznych lub planistycznych gminy lub w oparciu o indywidualne kryteria (wraz z odniesieniem ich do wartości referencyjnych dla danej gminy) i przy uwzględnieniu kryteriów wskazanych przez IZ RPO, jeśli IZ RPO takie określi. Program rewitalizacji łącznie nie obejmuje więcej niż 20% powierzchni gminy i dotyczy liczby ludności nie większej niż 30% jej mieszkańców.</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a:r>
              <a:rPr lang="pl-PL" b="1" dirty="0">
                <a:solidFill>
                  <a:srgbClr val="636466"/>
                </a:solidFill>
                <a:latin typeface="Novecento wide Normal" pitchFamily="50" charset="-18"/>
              </a:rPr>
              <a:t/>
            </a:r>
            <a:br>
              <a:rPr lang="pl-PL" b="1" dirty="0">
                <a:solidFill>
                  <a:srgbClr val="636466"/>
                </a:solidFill>
                <a:latin typeface="Novecento wide Normal" pitchFamily="50" charset="-18"/>
              </a:rPr>
            </a:br>
            <a:r>
              <a:rPr lang="pl-PL" b="1" dirty="0">
                <a:solidFill>
                  <a:srgbClr val="636466"/>
                </a:solidFill>
                <a:latin typeface="Novecento wide Normal" pitchFamily="50" charset="-18"/>
              </a:rPr>
              <a:t>ZAWARTOŚĆ PROGRAMU REWITALIZACJI - WYTYCZNE </a:t>
            </a:r>
            <a:br>
              <a:rPr lang="pl-PL" b="1" dirty="0">
                <a:solidFill>
                  <a:srgbClr val="636466"/>
                </a:solidFill>
                <a:latin typeface="Novecento wide Normal" pitchFamily="50" charset="-18"/>
              </a:rPr>
            </a:br>
            <a:endParaRPr lang="en-GB" baseline="30000" dirty="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51464" y="2263661"/>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Opis planowanych działań rewitalizacyjnych, które będą realizowane w ramach danego programu rewitalizacji powinien zawierać przede wszystkim</a:t>
            </a:r>
            <a:r>
              <a:rPr lang="pl-PL" altLang="pl-PL" sz="1600"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identyfikację </a:t>
            </a:r>
            <a:r>
              <a:rPr lang="pl-PL" altLang="pl-PL" sz="1600" dirty="0">
                <a:solidFill>
                  <a:srgbClr val="000000"/>
                </a:solidFill>
                <a:latin typeface="Lucida Sans Unicode" pitchFamily="34" charset="0"/>
                <a:cs typeface="Lucida Sans Unicode" pitchFamily="34" charset="0"/>
              </a:rPr>
              <a:t>podstawowych przedsięwzięć rewitalizacyjnych tj. takich, bez których realizacja celów programu rewitalizacji nie będzie możliwa i obszar rewitalizacji nie będzie w stanie wyjść z kryzysowej sytuacji,</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charakterystykę </a:t>
            </a:r>
            <a:r>
              <a:rPr lang="pl-PL" altLang="pl-PL" sz="1600" dirty="0">
                <a:solidFill>
                  <a:srgbClr val="000000"/>
                </a:solidFill>
                <a:latin typeface="Lucida Sans Unicode" pitchFamily="34" charset="0"/>
                <a:cs typeface="Lucida Sans Unicode" pitchFamily="34" charset="0"/>
              </a:rPr>
              <a:t>(zbiorczy opis) innych, uzupełniających rodzajów przedsięwzięć rewitalizacyjnych, tj. takich, które ze względu na mniejszą skalę oddziaływania trudno zidentyfikować  indywidualnie, a są oczekiwane ze względu na realizację celów programu rewitalizacji. W opisie przedsięwzięć uzupełniających należy wskazać obszary tematyczne, zagadnienia istotne z punktu widzenia potrzeb obszaru rewitalizacji.</a:t>
            </a:r>
          </a:p>
          <a:p>
            <a:pPr marL="285750" indent="-285750" algn="just" eaLnBrk="1">
              <a:lnSpc>
                <a:spcPct val="100000"/>
              </a:lnSpc>
              <a:buFont typeface="Wingdings" panose="05000000000000000000" pitchFamily="2" charset="2"/>
              <a:buChar char="§"/>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Zarówno przedsięwzięcia główne (podstawowe), jak i uzupełniające (pozostałe), są przedsięwzięciami zaplanowanymi/wynikającymi z programu rewitalizacji.</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a:r>
              <a:rPr lang="pl-PL" b="1" dirty="0">
                <a:solidFill>
                  <a:srgbClr val="636466"/>
                </a:solidFill>
                <a:latin typeface="Novecento wide Normal" pitchFamily="50" charset="-18"/>
              </a:rPr>
              <a:t/>
            </a:r>
            <a:br>
              <a:rPr lang="pl-PL" b="1" dirty="0">
                <a:solidFill>
                  <a:srgbClr val="636466"/>
                </a:solidFill>
                <a:latin typeface="Novecento wide Normal" pitchFamily="50" charset="-18"/>
              </a:rPr>
            </a:br>
            <a:r>
              <a:rPr lang="pl-PL" b="1" dirty="0">
                <a:solidFill>
                  <a:srgbClr val="636466"/>
                </a:solidFill>
                <a:latin typeface="Novecento wide Normal" pitchFamily="50" charset="-18"/>
              </a:rPr>
              <a:t>ZAWARTOŚĆ PROGRAMU REWITALIZACJI - WYTYCZNE </a:t>
            </a:r>
            <a:br>
              <a:rPr lang="pl-PL" b="1" dirty="0">
                <a:solidFill>
                  <a:srgbClr val="636466"/>
                </a:solidFill>
                <a:latin typeface="Novecento wide Normal" pitchFamily="50" charset="-18"/>
              </a:rPr>
            </a:br>
            <a:endParaRPr lang="en-GB" baseline="30000" dirty="0">
              <a:solidFill>
                <a:srgbClr val="636466"/>
              </a:solidFill>
              <a:latin typeface="Novecento wide Normal" pitchFamily="50" charset="-18"/>
            </a:endParaRPr>
          </a:p>
        </p:txBody>
      </p:sp>
    </p:spTree>
    <p:extLst>
      <p:ext uri="{BB962C8B-B14F-4D97-AF65-F5344CB8AC3E}">
        <p14:creationId xmlns:p14="http://schemas.microsoft.com/office/powerpoint/2010/main" val="35062292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8"/>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eriod"/>
            </a:pPr>
            <a:r>
              <a:rPr lang="pl-PL" altLang="pl-PL" sz="1600" b="1" dirty="0">
                <a:solidFill>
                  <a:srgbClr val="000000"/>
                </a:solidFill>
                <a:latin typeface="Lucida Sans Unicode" pitchFamily="34" charset="0"/>
                <a:cs typeface="Lucida Sans Unicode" pitchFamily="34" charset="0"/>
              </a:rPr>
              <a:t>Opis powiązań PR z dokumentami strategicznymi i </a:t>
            </a:r>
            <a:r>
              <a:rPr lang="pl-PL" altLang="pl-PL" sz="1600" b="1" dirty="0" smtClean="0">
                <a:solidFill>
                  <a:srgbClr val="000000"/>
                </a:solidFill>
                <a:latin typeface="Lucida Sans Unicode" pitchFamily="34" charset="0"/>
                <a:cs typeface="Lucida Sans Unicode" pitchFamily="34" charset="0"/>
              </a:rPr>
              <a:t>planistycznymi. </a:t>
            </a:r>
            <a:r>
              <a:rPr lang="pl-PL" altLang="pl-PL" sz="1600" dirty="0" smtClean="0">
                <a:solidFill>
                  <a:srgbClr val="000000"/>
                </a:solidFill>
                <a:latin typeface="Lucida Sans Unicode" pitchFamily="34" charset="0"/>
                <a:cs typeface="Lucida Sans Unicode" pitchFamily="34" charset="0"/>
              </a:rPr>
              <a:t>Pierwszym </a:t>
            </a:r>
            <a:r>
              <a:rPr lang="pl-PL" altLang="pl-PL" sz="1600" dirty="0">
                <a:solidFill>
                  <a:srgbClr val="000000"/>
                </a:solidFill>
                <a:latin typeface="Lucida Sans Unicode" pitchFamily="34" charset="0"/>
                <a:cs typeface="Lucida Sans Unicode" pitchFamily="34" charset="0"/>
              </a:rPr>
              <a:t>etapem w przygotowaniach do prowadzenia kompleksowej rewitalizacji jest programowanie tego procesu w dokumentach strategicznych i operacyjnych gminy, w tym przede wszystkim strategiach rozwoju. </a:t>
            </a:r>
          </a:p>
          <a:p>
            <a:pPr marL="342900" indent="-342900" algn="just" eaLnBrk="1">
              <a:lnSpc>
                <a:spcPct val="100000"/>
              </a:lnSpc>
              <a:buFont typeface="+mj-lt"/>
              <a:buAutoNum type="arabicPeriod"/>
            </a:pPr>
            <a:r>
              <a:rPr lang="pl-PL" altLang="pl-PL" sz="1600" b="1" dirty="0">
                <a:solidFill>
                  <a:srgbClr val="000000"/>
                </a:solidFill>
                <a:latin typeface="Lucida Sans Unicode" pitchFamily="34" charset="0"/>
                <a:cs typeface="Lucida Sans Unicode" pitchFamily="34" charset="0"/>
              </a:rPr>
              <a:t>Diagnoza czynników i zjawisk kryzysowych oraz skala i charakter potrzeb rewitalizacyjnych;</a:t>
            </a:r>
          </a:p>
          <a:p>
            <a:pPr marL="342900" indent="-342900" algn="just" eaLnBrk="1">
              <a:lnSpc>
                <a:spcPct val="100000"/>
              </a:lnSpc>
              <a:buFont typeface="+mj-lt"/>
              <a:buAutoNum type="arabicPeriod"/>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b="1" dirty="0">
                <a:solidFill>
                  <a:srgbClr val="000000"/>
                </a:solidFill>
                <a:latin typeface="Lucida Sans Unicode" pitchFamily="34" charset="0"/>
                <a:cs typeface="Lucida Sans Unicode" pitchFamily="34" charset="0"/>
              </a:rPr>
              <a:t>Zasięg przestrzenny; </a:t>
            </a:r>
          </a:p>
          <a:p>
            <a:pPr marL="342900" indent="-342900" algn="just" eaLnBrk="1">
              <a:lnSpc>
                <a:spcPct val="100000"/>
              </a:lnSpc>
              <a:buFont typeface="+mj-lt"/>
              <a:buAutoNum type="arabicPeriod"/>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b="1" dirty="0">
                <a:solidFill>
                  <a:srgbClr val="000000"/>
                </a:solidFill>
                <a:latin typeface="Lucida Sans Unicode" pitchFamily="34" charset="0"/>
                <a:cs typeface="Lucida Sans Unicode" pitchFamily="34" charset="0"/>
              </a:rPr>
              <a:t>Wizja wyprowadzenia obszaru zdegradowanego ze stanu kryzysowego (planowany efekt rewitalizacji); </a:t>
            </a:r>
          </a:p>
          <a:p>
            <a:pPr marL="342900" indent="-342900" algn="just" eaLnBrk="1">
              <a:lnSpc>
                <a:spcPct val="100000"/>
              </a:lnSpc>
              <a:buFont typeface="+mj-lt"/>
              <a:buAutoNum type="arabicPeriod"/>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b="1" dirty="0" smtClean="0">
                <a:solidFill>
                  <a:srgbClr val="000000"/>
                </a:solidFill>
                <a:latin typeface="Lucida Sans Unicode" pitchFamily="34" charset="0"/>
                <a:cs typeface="Lucida Sans Unicode" pitchFamily="34" charset="0"/>
              </a:rPr>
              <a:t>Identyfikację </a:t>
            </a:r>
            <a:r>
              <a:rPr lang="pl-PL" altLang="pl-PL" sz="1600" b="1" dirty="0">
                <a:solidFill>
                  <a:srgbClr val="000000"/>
                </a:solidFill>
                <a:latin typeface="Lucida Sans Unicode" pitchFamily="34" charset="0"/>
                <a:cs typeface="Lucida Sans Unicode" pitchFamily="34" charset="0"/>
              </a:rPr>
              <a:t>potrzeb rewitalizacyjnych;</a:t>
            </a:r>
            <a:endParaRPr lang="pl-PL" altLang="pl-PL" sz="1600" b="1"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ZAKRES PROGRAMU REWITALIZACJI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929026"/>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eriod" startAt="6"/>
            </a:pPr>
            <a:r>
              <a:rPr lang="pl-PL" altLang="pl-PL" sz="1600" b="1" dirty="0" smtClean="0">
                <a:solidFill>
                  <a:srgbClr val="000000"/>
                </a:solidFill>
                <a:latin typeface="Lucida Sans Unicode" pitchFamily="34" charset="0"/>
                <a:cs typeface="Lucida Sans Unicode" pitchFamily="34" charset="0"/>
              </a:rPr>
              <a:t>wykaz </a:t>
            </a:r>
            <a:r>
              <a:rPr lang="pl-PL" altLang="pl-PL" sz="1600" b="1" dirty="0">
                <a:solidFill>
                  <a:srgbClr val="000000"/>
                </a:solidFill>
                <a:latin typeface="Lucida Sans Unicode" pitchFamily="34" charset="0"/>
                <a:cs typeface="Lucida Sans Unicode" pitchFamily="34" charset="0"/>
              </a:rPr>
              <a:t>dopełniających się wzajemnie najważniejszych przedsięwzięć i głównych projektów rewitalizacyjnych dotyczących obszaru rewitalizacji, które będą realizowane w ramach danego programu rewitalizacji tzn. takich, bez których realizacja celów programu rewitalizacji nie będzie możliwa i obszar rewitalizacji nie będzie w stanie wyjść z kryzysowej sytuacji;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wraz </a:t>
            </a:r>
            <a:r>
              <a:rPr lang="pl-PL" altLang="pl-PL" sz="1600" dirty="0">
                <a:solidFill>
                  <a:srgbClr val="000000"/>
                </a:solidFill>
                <a:latin typeface="Lucida Sans Unicode" pitchFamily="34" charset="0"/>
                <a:cs typeface="Lucida Sans Unicode" pitchFamily="34" charset="0"/>
              </a:rPr>
              <a:t>z ich opisem zawierającym co najmniej: </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nazwę </a:t>
            </a:r>
            <a:r>
              <a:rPr lang="pl-PL" altLang="pl-PL" sz="1600" dirty="0">
                <a:solidFill>
                  <a:srgbClr val="000000"/>
                </a:solidFill>
                <a:latin typeface="Lucida Sans Unicode" pitchFamily="34" charset="0"/>
                <a:cs typeface="Lucida Sans Unicode" pitchFamily="34" charset="0"/>
              </a:rPr>
              <a:t>przedsięwzięcia i podmioty go realizujące, </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prognozowane </a:t>
            </a:r>
            <a:r>
              <a:rPr lang="pl-PL" altLang="pl-PL" sz="1600" dirty="0">
                <a:solidFill>
                  <a:srgbClr val="000000"/>
                </a:solidFill>
                <a:latin typeface="Lucida Sans Unicode" pitchFamily="34" charset="0"/>
                <a:cs typeface="Lucida Sans Unicode" pitchFamily="34" charset="0"/>
              </a:rPr>
              <a:t>rezultaty, </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syntetyczny </a:t>
            </a:r>
            <a:r>
              <a:rPr lang="pl-PL" altLang="pl-PL" sz="1600" dirty="0">
                <a:solidFill>
                  <a:srgbClr val="000000"/>
                </a:solidFill>
                <a:latin typeface="Lucida Sans Unicode" pitchFamily="34" charset="0"/>
                <a:cs typeface="Lucida Sans Unicode" pitchFamily="34" charset="0"/>
              </a:rPr>
              <a:t>opis planowanych do podjęcia zadań i działań, </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lokalizację </a:t>
            </a:r>
            <a:r>
              <a:rPr lang="pl-PL" altLang="pl-PL" sz="1600" dirty="0">
                <a:solidFill>
                  <a:srgbClr val="000000"/>
                </a:solidFill>
                <a:latin typeface="Lucida Sans Unicode" pitchFamily="34" charset="0"/>
                <a:cs typeface="Lucida Sans Unicode" pitchFamily="34" charset="0"/>
              </a:rPr>
              <a:t>(miejsce przeprowadzenia danego projektu), </a:t>
            </a:r>
          </a:p>
          <a:p>
            <a:pPr marL="285750" indent="-285750" algn="just" eaLnBrk="1">
              <a:lnSpc>
                <a:spcPct val="100000"/>
              </a:lnSpc>
              <a:buFont typeface="Wingdings" panose="05000000000000000000" pitchFamily="2" charset="2"/>
              <a:buChar char="§"/>
            </a:pPr>
            <a:r>
              <a:rPr lang="pl-PL" altLang="pl-PL" sz="1600" dirty="0" smtClean="0">
                <a:solidFill>
                  <a:srgbClr val="000000"/>
                </a:solidFill>
                <a:latin typeface="Lucida Sans Unicode" pitchFamily="34" charset="0"/>
                <a:cs typeface="Lucida Sans Unicode" pitchFamily="34" charset="0"/>
              </a:rPr>
              <a:t>szacowaną </a:t>
            </a:r>
            <a:r>
              <a:rPr lang="pl-PL" altLang="pl-PL" sz="1600" dirty="0">
                <a:solidFill>
                  <a:srgbClr val="000000"/>
                </a:solidFill>
                <a:latin typeface="Lucida Sans Unicode" pitchFamily="34" charset="0"/>
                <a:cs typeface="Lucida Sans Unicode" pitchFamily="34" charset="0"/>
              </a:rPr>
              <a:t>wartość projektu/przedsięwzięcia rewitalizacyjnego,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sposób oceny (zmierzenia) efektów realizacji przedsięwzięć/projektów w odniesieniu do przyjętych celów programu,</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 przypadku prywatnych przedsięwzięć/projektów rewitalizacyjnych dopuszczalne jest ograniczenie zakresu ww. informacyjnego do tego, które będą dostępne na etapie przyjmowania programu.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ZAKRES PROGRAMU REWITALIZACJI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0756423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944415"/>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eriod" startAt="7"/>
            </a:pPr>
            <a:r>
              <a:rPr lang="pl-PL" altLang="pl-PL" sz="1500" dirty="0" smtClean="0">
                <a:solidFill>
                  <a:srgbClr val="000000"/>
                </a:solidFill>
                <a:latin typeface="Lucida Sans Unicode" pitchFamily="34" charset="0"/>
                <a:cs typeface="Lucida Sans Unicode" pitchFamily="34" charset="0"/>
              </a:rPr>
              <a:t>Ogólny </a:t>
            </a:r>
            <a:r>
              <a:rPr lang="pl-PL" altLang="pl-PL" sz="1500" dirty="0">
                <a:solidFill>
                  <a:srgbClr val="000000"/>
                </a:solidFill>
                <a:latin typeface="Lucida Sans Unicode" pitchFamily="34" charset="0"/>
                <a:cs typeface="Lucida Sans Unicode" pitchFamily="34" charset="0"/>
              </a:rPr>
              <a:t>(zbiorczy) opis </a:t>
            </a:r>
            <a:r>
              <a:rPr lang="pl-PL" altLang="pl-PL" sz="1500" b="1" dirty="0">
                <a:solidFill>
                  <a:srgbClr val="000000"/>
                </a:solidFill>
                <a:latin typeface="Lucida Sans Unicode" pitchFamily="34" charset="0"/>
                <a:cs typeface="Lucida Sans Unicode" pitchFamily="34" charset="0"/>
              </a:rPr>
              <a:t>innych, uzupełniających rodzajów przedsięwzięć rewitalizacyjnych </a:t>
            </a:r>
            <a:r>
              <a:rPr lang="pl-PL" altLang="pl-PL" sz="1500" dirty="0">
                <a:solidFill>
                  <a:srgbClr val="000000"/>
                </a:solidFill>
                <a:latin typeface="Lucida Sans Unicode" pitchFamily="34" charset="0"/>
                <a:cs typeface="Lucida Sans Unicode" pitchFamily="34" charset="0"/>
              </a:rPr>
              <a:t>- tzn. takich, które ze względu na mniejszą skalę oddziaływania trudno zidentyfikować indywidualnie, a są oczekiwane ze względu na realizację celów programu rewitalizacji. W opisie przedsięwzięć uzupełniających należy wskazać obszary tematyczne, zagadnienia istotne z punktu widzenia potrzeb obszaru rewitalizacji;</a:t>
            </a:r>
          </a:p>
          <a:p>
            <a:pPr marL="342900" indent="-342900" algn="just" eaLnBrk="1">
              <a:lnSpc>
                <a:spcPct val="100000"/>
              </a:lnSpc>
              <a:buFont typeface="+mj-lt"/>
              <a:buAutoNum type="arabicPeriod" startAt="7"/>
            </a:pPr>
            <a:r>
              <a:rPr lang="pl-PL" altLang="pl-PL" sz="1500" b="1" dirty="0" smtClean="0">
                <a:solidFill>
                  <a:srgbClr val="000000"/>
                </a:solidFill>
                <a:latin typeface="Lucida Sans Unicode" pitchFamily="34" charset="0"/>
                <a:cs typeface="Lucida Sans Unicode" pitchFamily="34" charset="0"/>
              </a:rPr>
              <a:t>Mechanizmy </a:t>
            </a:r>
            <a:r>
              <a:rPr lang="pl-PL" altLang="pl-PL" sz="1500" b="1" dirty="0">
                <a:solidFill>
                  <a:srgbClr val="000000"/>
                </a:solidFill>
                <a:latin typeface="Lucida Sans Unicode" pitchFamily="34" charset="0"/>
                <a:cs typeface="Lucida Sans Unicode" pitchFamily="34" charset="0"/>
              </a:rPr>
              <a:t>zapewnienia </a:t>
            </a:r>
            <a:r>
              <a:rPr lang="pl-PL" altLang="pl-PL" sz="1500" dirty="0">
                <a:solidFill>
                  <a:srgbClr val="000000"/>
                </a:solidFill>
                <a:latin typeface="Lucida Sans Unicode" pitchFamily="34" charset="0"/>
                <a:cs typeface="Lucida Sans Unicode" pitchFamily="34" charset="0"/>
              </a:rPr>
              <a:t>komplementarności między poszczególnymi projektami rewitalizacyjnymi oraz pomiędzy działaniami różnych podmiotów i funduszy na obszarze objętym programem rewitalizacji; </a:t>
            </a:r>
          </a:p>
          <a:p>
            <a:pPr marL="342900" indent="-342900" algn="just" eaLnBrk="1">
              <a:lnSpc>
                <a:spcPct val="100000"/>
              </a:lnSpc>
              <a:buFont typeface="+mj-lt"/>
              <a:buAutoNum type="arabicPeriod" startAt="7"/>
            </a:pPr>
            <a:r>
              <a:rPr lang="pl-PL" altLang="pl-PL" sz="1500" b="1" dirty="0" smtClean="0">
                <a:solidFill>
                  <a:srgbClr val="000000"/>
                </a:solidFill>
                <a:latin typeface="Lucida Sans Unicode" pitchFamily="34" charset="0"/>
                <a:cs typeface="Lucida Sans Unicode" pitchFamily="34" charset="0"/>
              </a:rPr>
              <a:t>Indykatywne </a:t>
            </a:r>
            <a:r>
              <a:rPr lang="pl-PL" altLang="pl-PL" sz="1500" b="1" dirty="0">
                <a:solidFill>
                  <a:srgbClr val="000000"/>
                </a:solidFill>
                <a:latin typeface="Lucida Sans Unicode" pitchFamily="34" charset="0"/>
                <a:cs typeface="Lucida Sans Unicode" pitchFamily="34" charset="0"/>
              </a:rPr>
              <a:t>ramy finansowe w odniesieniu do przedsięwzięć, o których mowa w pkt. 7 oraz 8, </a:t>
            </a:r>
            <a:r>
              <a:rPr lang="pl-PL" altLang="pl-PL" sz="1500" dirty="0">
                <a:solidFill>
                  <a:srgbClr val="000000"/>
                </a:solidFill>
                <a:latin typeface="Lucida Sans Unicode" pitchFamily="34" charset="0"/>
                <a:cs typeface="Lucida Sans Unicode" pitchFamily="34" charset="0"/>
              </a:rPr>
              <a:t>z indykatywnymi wielkościami środków finansowych z różnych źródeł (także spoza funduszy polityki spójności na lata 2014-2020 – publiczne i prywatne środki krajowe w celu realizacji zasady dodatkowości środków UE); </a:t>
            </a:r>
          </a:p>
          <a:p>
            <a:pPr marL="342900" indent="-342900" algn="just" eaLnBrk="1">
              <a:lnSpc>
                <a:spcPct val="100000"/>
              </a:lnSpc>
              <a:buFont typeface="+mj-lt"/>
              <a:buAutoNum type="arabicPeriod" startAt="7"/>
            </a:pPr>
            <a:r>
              <a:rPr lang="pl-PL" altLang="pl-PL" sz="1500" b="1" dirty="0" smtClean="0">
                <a:solidFill>
                  <a:srgbClr val="000000"/>
                </a:solidFill>
                <a:latin typeface="Lucida Sans Unicode" pitchFamily="34" charset="0"/>
                <a:cs typeface="Lucida Sans Unicode" pitchFamily="34" charset="0"/>
              </a:rPr>
              <a:t>Mechanizmy </a:t>
            </a:r>
            <a:r>
              <a:rPr lang="pl-PL" altLang="pl-PL" sz="1500" b="1" dirty="0">
                <a:solidFill>
                  <a:srgbClr val="000000"/>
                </a:solidFill>
                <a:latin typeface="Lucida Sans Unicode" pitchFamily="34" charset="0"/>
                <a:cs typeface="Lucida Sans Unicode" pitchFamily="34" charset="0"/>
              </a:rPr>
              <a:t>włączenia mieszkańców, przedsiębiorców i innych podmiotów i grup aktywnych na terenie gminy w proces rewitalizacji; </a:t>
            </a:r>
          </a:p>
          <a:p>
            <a:pPr marL="342900" indent="-342900" algn="just" eaLnBrk="1">
              <a:lnSpc>
                <a:spcPct val="100000"/>
              </a:lnSpc>
              <a:buFont typeface="+mj-lt"/>
              <a:buAutoNum type="arabicPeriod" startAt="7"/>
            </a:pPr>
            <a:r>
              <a:rPr lang="pl-PL" altLang="pl-PL" sz="1500" b="1" dirty="0" smtClean="0">
                <a:solidFill>
                  <a:srgbClr val="000000"/>
                </a:solidFill>
                <a:latin typeface="Lucida Sans Unicode" pitchFamily="34" charset="0"/>
                <a:cs typeface="Lucida Sans Unicode" pitchFamily="34" charset="0"/>
              </a:rPr>
              <a:t>System </a:t>
            </a:r>
            <a:r>
              <a:rPr lang="pl-PL" altLang="pl-PL" sz="1500" b="1" dirty="0">
                <a:solidFill>
                  <a:srgbClr val="000000"/>
                </a:solidFill>
                <a:latin typeface="Lucida Sans Unicode" pitchFamily="34" charset="0"/>
                <a:cs typeface="Lucida Sans Unicode" pitchFamily="34" charset="0"/>
              </a:rPr>
              <a:t>realizacji (wdrażania) programu rewitalizacji; </a:t>
            </a:r>
          </a:p>
          <a:p>
            <a:pPr marL="342900" indent="-342900" algn="just" eaLnBrk="1">
              <a:lnSpc>
                <a:spcPct val="100000"/>
              </a:lnSpc>
              <a:buFont typeface="+mj-lt"/>
              <a:buAutoNum type="arabicPeriod" startAt="7"/>
            </a:pPr>
            <a:r>
              <a:rPr lang="pl-PL" altLang="pl-PL" sz="1500" b="1" dirty="0" smtClean="0">
                <a:solidFill>
                  <a:srgbClr val="000000"/>
                </a:solidFill>
                <a:latin typeface="Lucida Sans Unicode" pitchFamily="34" charset="0"/>
                <a:cs typeface="Lucida Sans Unicode" pitchFamily="34" charset="0"/>
              </a:rPr>
              <a:t>System </a:t>
            </a:r>
            <a:r>
              <a:rPr lang="pl-PL" altLang="pl-PL" sz="1500" b="1" dirty="0">
                <a:solidFill>
                  <a:srgbClr val="000000"/>
                </a:solidFill>
                <a:latin typeface="Lucida Sans Unicode" pitchFamily="34" charset="0"/>
                <a:cs typeface="Lucida Sans Unicode" pitchFamily="34" charset="0"/>
              </a:rPr>
              <a:t>monitoringu skuteczności działań i system wprowadzania modyfikacji w reakcji na zmiany w otoczeniu programu.</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ZAKRES PROGRAMU REWITALIZACJI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0756423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p:txBody>
          <a:bodyPr/>
          <a:lstStyle/>
          <a:p>
            <a:endParaRPr lang="pl-PL" altLang="pl-PL" smtClean="0"/>
          </a:p>
        </p:txBody>
      </p:sp>
      <p:sp>
        <p:nvSpPr>
          <p:cNvPr id="8195" name="Symbol zastępczy zawartości 2"/>
          <p:cNvSpPr>
            <a:spLocks noGrp="1"/>
          </p:cNvSpPr>
          <p:nvPr>
            <p:ph idx="1"/>
          </p:nvPr>
        </p:nvSpPr>
        <p:spPr/>
        <p:txBody>
          <a:bodyPr/>
          <a:lstStyle/>
          <a:p>
            <a:endParaRPr lang="pl-PL" altLang="pl-PL"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06514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642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zawartości 6"/>
          <p:cNvSpPr>
            <a:spLocks noGrp="1"/>
          </p:cNvSpPr>
          <p:nvPr>
            <p:ph idx="1"/>
          </p:nvPr>
        </p:nvSpPr>
        <p:spPr>
          <a:xfrm>
            <a:off x="131763" y="1177925"/>
            <a:ext cx="8818562" cy="5353050"/>
          </a:xfrm>
        </p:spPr>
        <p:txBody>
          <a:bodyPr/>
          <a:lstStyle/>
          <a:p>
            <a:pPr eaLnBrk="1" hangingPunct="1">
              <a:buFont typeface="Arial" pitchFamily="34" charset="0"/>
              <a:buNone/>
            </a:pPr>
            <a:endParaRPr lang="pl-PL" altLang="pl-PL" sz="1600" b="1" dirty="0" smtClean="0"/>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77926"/>
            <a:ext cx="8280920" cy="503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621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1052736"/>
            <a:ext cx="8321897" cy="5040560"/>
          </a:xfrm>
        </p:spPr>
      </p:pic>
    </p:spTree>
    <p:extLst>
      <p:ext uri="{BB962C8B-B14F-4D97-AF65-F5344CB8AC3E}">
        <p14:creationId xmlns:p14="http://schemas.microsoft.com/office/powerpoint/2010/main" val="909712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90635"/>
            <a:ext cx="79930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Błędy w rewitalizacji: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skupiona na działaniach w zakresie infrastruktury, z pominięciem kontekstu społecznego, gospodarczego, środowiskowego czy związanego z tożsamością danego obszaru, a także jego społecznego i przestrzennego otoczenia;</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wybiórcze inwestycje, nastawione jedynie na szybki efekt poprawy estetyki przestrzeni, skupione tylko na działaniach remontowych czy modernizacyjnych bez efektu zmian strukturalnych danego obszaru (np. dotyczące poprawy samej estetyki centrum  miejskiego z pominięciem funkcji jako miejsca spotkań, działalności gospodarczej, imprez kulturalnych itd.);</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przedsięwzięcia rewitalizacyjne bez całościowego spojrzenie i wieloletniej ciągłości (projekty rewitalizacyjne podejmowane ad hoc, jedynie gdy pojawia się możliwość otrzymania zewnętrznych środków);</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prowadząca do silnej segregacji przestrzennej, tworząc w mieście „wyspy” dobrobytu, a jednocześnie pogłębiająca natężenie kryzysu w sąsiednich dzielnicach (gentryfikacja - narażenie na „wypychanie” dotychczasowych (mniej zamożnych) mieszkańców przez osoby (podmioty) zamożniejsze z obszaru, którego atrakcyjność (i wartość nieruchomości) skokowo poprawia się w wyniku rewitalizacji);</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CO JEST, A CO NIE JEST REWITALIZACJĄ W PERSPEKTYWIE 2014-2020?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0756423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06078"/>
            <a:ext cx="799306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Błędy w </a:t>
            </a:r>
            <a:r>
              <a:rPr lang="pl-PL" altLang="pl-PL" sz="1400" b="1" dirty="0" smtClean="0">
                <a:solidFill>
                  <a:srgbClr val="000000"/>
                </a:solidFill>
                <a:latin typeface="Lucida Sans Unicode" pitchFamily="34" charset="0"/>
                <a:cs typeface="Lucida Sans Unicode" pitchFamily="34" charset="0"/>
              </a:rPr>
              <a:t>rewitalizacji c. d.: </a:t>
            </a:r>
            <a:endParaRPr lang="pl-PL" altLang="pl-PL" sz="14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projekty rewitalizacyjne  bez przygotowania kompleksowej diagnozy sytuacji danego obszaru;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wykorzystywana jako  narzędzie pozyskiwania środków europejskich, a nie do realizowania realnych działań na rzecz poprawy sytuacji w obszarze kryzysowym;</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a:t>
            </a:r>
            <a:r>
              <a:rPr lang="pl-PL" altLang="pl-PL" sz="1400" dirty="0" err="1">
                <a:solidFill>
                  <a:srgbClr val="000000"/>
                </a:solidFill>
                <a:latin typeface="Lucida Sans Unicode" pitchFamily="34" charset="0"/>
                <a:cs typeface="Lucida Sans Unicode" pitchFamily="34" charset="0"/>
              </a:rPr>
              <a:t>niekompleksowa</a:t>
            </a:r>
            <a:r>
              <a:rPr lang="pl-PL" altLang="pl-PL" sz="1400" dirty="0">
                <a:solidFill>
                  <a:srgbClr val="000000"/>
                </a:solidFill>
                <a:latin typeface="Lucida Sans Unicode" pitchFamily="34" charset="0"/>
                <a:cs typeface="Lucida Sans Unicode" pitchFamily="34" charset="0"/>
              </a:rPr>
              <a:t>, sprowadzona do procesu budowlanego, pomijanie czynników społecznych w przygotowaniu i realizacji procesów rewitalizacji;</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nieskoordynowana pomiędzy gminą a instytucjami publicznymi przy opracowaniu programów rewitalizacji (służby ochrony zabytków, pomocy społecznej, urzędy pracy, etc.); </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rewitalizacja bez możliwości umieszczania w planach miejscowych ustaleń o charakterze realizacyjnym, umożliwiających sprawne prowadzenie działań funkcjonalno-przestrzennych w ramach procesów rewitalizacji, z poszanowaniem ładu przestrzennego.</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CO JEST, A CO NIE JEST REWITALIZACJĄ W PERSPEKTYWIE 2014-2020?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363380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a:t>
            </a:r>
            <a:r>
              <a:rPr lang="pl-PL" b="1" dirty="0" smtClean="0">
                <a:solidFill>
                  <a:srgbClr val="636466"/>
                </a:solidFill>
                <a:latin typeface="Novecento wide Normal" pitchFamily="50" charset="-18"/>
              </a:rPr>
              <a:t>2.</a:t>
            </a:r>
            <a:endParaRPr lang="pl-PL" b="1" dirty="0">
              <a:solidFill>
                <a:srgbClr val="636466"/>
              </a:solidFill>
              <a:latin typeface="Novecento wide Normal" pitchFamily="50" charset="-18"/>
            </a:endParaRPr>
          </a:p>
        </p:txBody>
      </p:sp>
      <p:sp>
        <p:nvSpPr>
          <p:cNvPr id="6" name="TextBox 2"/>
          <p:cNvSpPr txBox="1"/>
          <p:nvPr/>
        </p:nvSpPr>
        <p:spPr>
          <a:xfrm>
            <a:off x="6660232" y="3141200"/>
            <a:ext cx="2176700" cy="1451872"/>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REWITALIZACJA W DOKUMENTACH 2015-2020 </a:t>
            </a:r>
            <a:endParaRPr lang="pl-PL" sz="1600" b="1" dirty="0" smtClean="0">
              <a:solidFill>
                <a:srgbClr val="636466"/>
              </a:solidFill>
              <a:latin typeface="Novecento wide Normal" pitchFamily="50" charset="-18"/>
              <a:cs typeface="Lucida Sans Unicode" pitchFamily="34" charset="0"/>
            </a:endParaRP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1528278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8"/>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FF0000"/>
                </a:solidFill>
                <a:latin typeface="Lucida Sans Unicode" pitchFamily="34" charset="0"/>
                <a:cs typeface="Lucida Sans Unicode" pitchFamily="34" charset="0"/>
              </a:rPr>
              <a:t>Umowa Partnerstwa– odniesienia do rewitalizacji</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Obszar </a:t>
            </a:r>
            <a:r>
              <a:rPr lang="pl-PL" altLang="pl-PL" sz="1600" b="1" dirty="0">
                <a:solidFill>
                  <a:srgbClr val="000000"/>
                </a:solidFill>
                <a:latin typeface="Lucida Sans Unicode" pitchFamily="34" charset="0"/>
                <a:cs typeface="Lucida Sans Unicode" pitchFamily="34" charset="0"/>
              </a:rPr>
              <a:t>strategicznej Interwencji Państwa to miasta i dzielnice miast wymagające rewitalizacji</a:t>
            </a:r>
            <a:r>
              <a:rPr lang="pl-PL" altLang="pl-PL" sz="1600" b="1" dirty="0" smtClean="0">
                <a:solidFill>
                  <a:srgbClr val="000000"/>
                </a:solidFill>
                <a:latin typeface="Lucida Sans Unicode" pitchFamily="34" charset="0"/>
                <a:cs typeface="Lucida Sans Unicode" pitchFamily="34" charset="0"/>
              </a:rPr>
              <a:t>.</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RPO </a:t>
            </a:r>
            <a:r>
              <a:rPr lang="pl-PL" altLang="pl-PL" sz="1600" dirty="0">
                <a:solidFill>
                  <a:srgbClr val="000000"/>
                </a:solidFill>
                <a:latin typeface="Lucida Sans Unicode" pitchFamily="34" charset="0"/>
                <a:cs typeface="Lucida Sans Unicode" pitchFamily="34" charset="0"/>
              </a:rPr>
              <a:t>będą koncentrować się na działaniach rewitalizacyjnych wynikających z priorytetów inwestycyjnych CT9 - głównie priorytet inwestycyjny 9b. - finansowanych z EFRR oraz komplementarnych priorytetów inwestycyjnych finansowanych z EFS w ramach CT9 i CT8. Projekty wspierające rewitalizację, głownie w ramach CT4 (efektywność energetyczna, niskoemisyjny transport miejski), CT6 (rekultywacja terenów zdegradowanych), CT7 (obwodnice, drogi, kolej aglomeracyjna) realizowane będą zarówno z poziomu krajowego i regionalnego. Wsparcie z poziomu krajowego przybierze formę wsparcia projektów komplementarnych, głównie w zakresie priorytetów inwestycyjnych 4c., 4e., 6e. i 7d.</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9"/>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FF0000"/>
                </a:solidFill>
                <a:latin typeface="Lucida Sans Unicode" pitchFamily="34" charset="0"/>
                <a:cs typeface="Lucida Sans Unicode" pitchFamily="34" charset="0"/>
              </a:rPr>
              <a:t>Umowa Partnerstwa– odniesienia do rewitalizacji</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Zachowanie zasad polityki przestrzennej </a:t>
            </a:r>
          </a:p>
          <a:p>
            <a:pPr algn="just" eaLnBrk="1">
              <a:lnSpc>
                <a:spcPct val="100000"/>
              </a:lnSpc>
            </a:pPr>
            <a:r>
              <a:rPr lang="pl-PL" altLang="pl-PL" sz="1600" dirty="0">
                <a:solidFill>
                  <a:srgbClr val="000000"/>
                </a:solidFill>
                <a:latin typeface="Lucida Sans Unicode" pitchFamily="34" charset="0"/>
                <a:cs typeface="Lucida Sans Unicode" pitchFamily="34" charset="0"/>
              </a:rPr>
              <a:t>Działania wpisujące się  w cele tematyczne i priorytety inwestycyjne w programach operacyjnych będą  uwzględniać następujące czynniki kształtowania przestrzeni: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działania na rzecz przywrócenia i utrwalenia ładu przestrzennego zgodnie z celem 6. Koncepcji Przestrzennego Zagospodarowania Kraju  2030,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zrównoważone podejście, zwłaszcza w aspekcie niskoemisyjnym oraz sprzyjające włączeniu społecznemu.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a:solidFill>
                  <a:schemeClr val="accent6"/>
                </a:solidFill>
                <a:latin typeface="Lucida Sans Unicode" pitchFamily="34" charset="0"/>
                <a:cs typeface="Lucida Sans Unicode" pitchFamily="34" charset="0"/>
              </a:rPr>
              <a:t>Rewitalizacja ma sprzyjać poprawie ładu przestrzennego, realizacji idei miasta zwartego, przeciwdziałaniu niekontrolowanej </a:t>
            </a:r>
            <a:r>
              <a:rPr lang="pl-PL" altLang="pl-PL" sz="1600" b="1" dirty="0" err="1">
                <a:solidFill>
                  <a:schemeClr val="accent6"/>
                </a:solidFill>
                <a:latin typeface="Lucida Sans Unicode" pitchFamily="34" charset="0"/>
                <a:cs typeface="Lucida Sans Unicode" pitchFamily="34" charset="0"/>
              </a:rPr>
              <a:t>suburbanizacji</a:t>
            </a:r>
            <a:r>
              <a:rPr lang="pl-PL" altLang="pl-PL" sz="1600" b="1" dirty="0">
                <a:solidFill>
                  <a:schemeClr val="accent6"/>
                </a:solidFill>
                <a:latin typeface="Lucida Sans Unicode" pitchFamily="34" charset="0"/>
                <a:cs typeface="Lucida Sans Unicode" pitchFamily="34" charset="0"/>
              </a:rPr>
              <a:t> zwłaszcza na styku obszar miejski – obszar wiejski.</a:t>
            </a: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95982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60848"/>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szczególności chodzi o przestrzeganie następujących zasad:  </a:t>
            </a:r>
            <a:endParaRPr lang="pl-PL" altLang="pl-PL" sz="1600" dirty="0" smtClean="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b="1" dirty="0" smtClean="0">
                <a:solidFill>
                  <a:srgbClr val="000000"/>
                </a:solidFill>
                <a:latin typeface="Lucida Sans Unicode" pitchFamily="34" charset="0"/>
                <a:cs typeface="Lucida Sans Unicode" pitchFamily="34" charset="0"/>
              </a:rPr>
              <a:t>powstrzymywanie żywiołowego rozlewania się miast, zapobieganie rozpraszaniu zabudowy i pogłębianiu chaosu przestrzennego,</a:t>
            </a:r>
          </a:p>
          <a:p>
            <a:pPr marL="285750" indent="-285750" algn="just" eaLnBrk="1">
              <a:lnSpc>
                <a:spcPct val="100000"/>
              </a:lnSpc>
              <a:buFont typeface="Wingdings" panose="05000000000000000000" pitchFamily="2" charset="2"/>
              <a:buChar char="§"/>
            </a:pPr>
            <a:r>
              <a:rPr lang="pl-PL" altLang="pl-PL" sz="1600" b="1" dirty="0" smtClean="0">
                <a:solidFill>
                  <a:srgbClr val="000000"/>
                </a:solidFill>
                <a:latin typeface="Lucida Sans Unicode" pitchFamily="34" charset="0"/>
                <a:cs typeface="Lucida Sans Unicode" pitchFamily="34" charset="0"/>
              </a:rPr>
              <a:t>kształtowanie </a:t>
            </a:r>
            <a:r>
              <a:rPr lang="pl-PL" altLang="pl-PL" sz="1600" b="1" dirty="0">
                <a:solidFill>
                  <a:srgbClr val="000000"/>
                </a:solidFill>
                <a:latin typeface="Lucida Sans Unicode" pitchFamily="34" charset="0"/>
                <a:cs typeface="Lucida Sans Unicode" pitchFamily="34" charset="0"/>
              </a:rPr>
              <a:t>w maksymalnym możliwym zakresie przestrzeni publicznych przyjaznych dla mieszkańców i sprzyjających </a:t>
            </a:r>
            <a:r>
              <a:rPr lang="pl-PL" altLang="pl-PL" sz="1600" b="1" dirty="0" err="1">
                <a:solidFill>
                  <a:srgbClr val="000000"/>
                </a:solidFill>
                <a:latin typeface="Lucida Sans Unicode" pitchFamily="34" charset="0"/>
                <a:cs typeface="Lucida Sans Unicode" pitchFamily="34" charset="0"/>
              </a:rPr>
              <a:t>zachowaniom</a:t>
            </a:r>
            <a:r>
              <a:rPr lang="pl-PL" altLang="pl-PL" sz="1600" b="1" dirty="0">
                <a:solidFill>
                  <a:srgbClr val="000000"/>
                </a:solidFill>
                <a:latin typeface="Lucida Sans Unicode" pitchFamily="34" charset="0"/>
                <a:cs typeface="Lucida Sans Unicode" pitchFamily="34" charset="0"/>
              </a:rPr>
              <a:t> niskoemisyjnym, </a:t>
            </a:r>
          </a:p>
          <a:p>
            <a:pPr marL="285750" indent="-285750" algn="just" eaLnBrk="1">
              <a:lnSpc>
                <a:spcPct val="100000"/>
              </a:lnSpc>
              <a:buFont typeface="Wingdings" panose="05000000000000000000" pitchFamily="2" charset="2"/>
              <a:buChar char="§"/>
            </a:pPr>
            <a:r>
              <a:rPr lang="pl-PL" altLang="pl-PL" sz="1600" b="1" dirty="0" smtClean="0">
                <a:solidFill>
                  <a:srgbClr val="000000"/>
                </a:solidFill>
                <a:latin typeface="Lucida Sans Unicode" pitchFamily="34" charset="0"/>
                <a:cs typeface="Lucida Sans Unicode" pitchFamily="34" charset="0"/>
              </a:rPr>
              <a:t>uwzględnienie </a:t>
            </a:r>
            <a:r>
              <a:rPr lang="pl-PL" altLang="pl-PL" sz="1600" b="1" dirty="0">
                <a:solidFill>
                  <a:srgbClr val="000000"/>
                </a:solidFill>
                <a:latin typeface="Lucida Sans Unicode" pitchFamily="34" charset="0"/>
                <a:cs typeface="Lucida Sans Unicode" pitchFamily="34" charset="0"/>
              </a:rPr>
              <a:t>w polityce przestrzennej kwestii adaptacji do zmian klimatu, lokalizacja silnych generatorów ruchu w obszarach obsługiwanych wysokowydajnym transportem miejskim, </a:t>
            </a: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 </a:t>
            </a:r>
            <a:r>
              <a:rPr lang="pl-PL" altLang="pl-PL" sz="1600" b="1" dirty="0" smtClean="0">
                <a:solidFill>
                  <a:srgbClr val="000000"/>
                </a:solidFill>
                <a:latin typeface="Lucida Sans Unicode" pitchFamily="34" charset="0"/>
                <a:cs typeface="Lucida Sans Unicode" pitchFamily="34" charset="0"/>
              </a:rPr>
              <a:t>preferowanie </a:t>
            </a:r>
            <a:r>
              <a:rPr lang="pl-PL" altLang="pl-PL" sz="1600" b="1" dirty="0">
                <a:solidFill>
                  <a:srgbClr val="000000"/>
                </a:solidFill>
                <a:latin typeface="Lucida Sans Unicode" pitchFamily="34" charset="0"/>
                <a:cs typeface="Lucida Sans Unicode" pitchFamily="34" charset="0"/>
              </a:rPr>
              <a:t>ponownego wykorzystania terenu i wypełniania zabudowy zamiast ekspansji na tereny niezabudowane (priorytet </a:t>
            </a:r>
            <a:r>
              <a:rPr lang="pl-PL" altLang="pl-PL" sz="1600" b="1" dirty="0" err="1">
                <a:solidFill>
                  <a:srgbClr val="000000"/>
                </a:solidFill>
                <a:latin typeface="Lucida Sans Unicode" pitchFamily="34" charset="0"/>
                <a:cs typeface="Lucida Sans Unicode" pitchFamily="34" charset="0"/>
              </a:rPr>
              <a:t>brown</a:t>
            </a:r>
            <a:r>
              <a:rPr lang="pl-PL" altLang="pl-PL" sz="1600" b="1" dirty="0">
                <a:solidFill>
                  <a:srgbClr val="000000"/>
                </a:solidFill>
                <a:latin typeface="Lucida Sans Unicode" pitchFamily="34" charset="0"/>
                <a:cs typeface="Lucida Sans Unicode" pitchFamily="34" charset="0"/>
              </a:rPr>
              <a:t>‐field ponad </a:t>
            </a:r>
            <a:r>
              <a:rPr lang="pl-PL" altLang="pl-PL" sz="1600" b="1" dirty="0" err="1">
                <a:solidFill>
                  <a:srgbClr val="000000"/>
                </a:solidFill>
                <a:latin typeface="Lucida Sans Unicode" pitchFamily="34" charset="0"/>
                <a:cs typeface="Lucida Sans Unicode" pitchFamily="34" charset="0"/>
              </a:rPr>
              <a:t>green</a:t>
            </a:r>
            <a:r>
              <a:rPr lang="pl-PL" altLang="pl-PL" sz="1600" b="1" dirty="0">
                <a:solidFill>
                  <a:srgbClr val="000000"/>
                </a:solidFill>
                <a:latin typeface="Lucida Sans Unicode" pitchFamily="34" charset="0"/>
                <a:cs typeface="Lucida Sans Unicode" pitchFamily="34" charset="0"/>
              </a:rPr>
              <a:t>‐field),</a:t>
            </a:r>
          </a:p>
          <a:p>
            <a:pPr marL="285750" indent="-285750" algn="just" eaLnBrk="1">
              <a:lnSpc>
                <a:spcPct val="100000"/>
              </a:lnSpc>
              <a:buFont typeface="Wingdings" panose="05000000000000000000" pitchFamily="2" charset="2"/>
              <a:buChar char="§"/>
            </a:pPr>
            <a:r>
              <a:rPr lang="pl-PL" altLang="pl-PL" sz="1600" b="1" dirty="0" smtClean="0">
                <a:solidFill>
                  <a:srgbClr val="000000"/>
                </a:solidFill>
                <a:latin typeface="Lucida Sans Unicode" pitchFamily="34" charset="0"/>
                <a:cs typeface="Lucida Sans Unicode" pitchFamily="34" charset="0"/>
              </a:rPr>
              <a:t>troska </a:t>
            </a:r>
            <a:r>
              <a:rPr lang="pl-PL" altLang="pl-PL" sz="1600" b="1" dirty="0">
                <a:solidFill>
                  <a:srgbClr val="000000"/>
                </a:solidFill>
                <a:latin typeface="Lucida Sans Unicode" pitchFamily="34" charset="0"/>
                <a:cs typeface="Lucida Sans Unicode" pitchFamily="34" charset="0"/>
              </a:rPr>
              <a:t>o estetykę  poszczególnych przedsięwzięć  i ich dopasowania do otoczenia z poszanowaniem kontekstu przyrodniczego, kulturowego i społecznego, </a:t>
            </a:r>
          </a:p>
          <a:p>
            <a:pPr marL="285750" indent="-285750" algn="just" eaLnBrk="1">
              <a:lnSpc>
                <a:spcPct val="100000"/>
              </a:lnSpc>
              <a:buFont typeface="Wingdings" panose="05000000000000000000" pitchFamily="2" charset="2"/>
              <a:buChar char="§"/>
            </a:pPr>
            <a:r>
              <a:rPr lang="pl-PL" altLang="pl-PL" sz="1600" b="1" dirty="0">
                <a:solidFill>
                  <a:srgbClr val="000000"/>
                </a:solidFill>
                <a:latin typeface="Lucida Sans Unicode" pitchFamily="34" charset="0"/>
                <a:cs typeface="Lucida Sans Unicode" pitchFamily="34" charset="0"/>
              </a:rPr>
              <a:t> </a:t>
            </a:r>
            <a:r>
              <a:rPr lang="pl-PL" altLang="pl-PL" sz="1600" b="1" dirty="0" smtClean="0">
                <a:solidFill>
                  <a:srgbClr val="000000"/>
                </a:solidFill>
                <a:latin typeface="Lucida Sans Unicode" pitchFamily="34" charset="0"/>
                <a:cs typeface="Lucida Sans Unicode" pitchFamily="34" charset="0"/>
              </a:rPr>
              <a:t>zapewnienie </a:t>
            </a:r>
            <a:r>
              <a:rPr lang="pl-PL" altLang="pl-PL" sz="1600" b="1" dirty="0">
                <a:solidFill>
                  <a:srgbClr val="000000"/>
                </a:solidFill>
                <a:latin typeface="Lucida Sans Unicode" pitchFamily="34" charset="0"/>
                <a:cs typeface="Lucida Sans Unicode" pitchFamily="34" charset="0"/>
              </a:rPr>
              <a:t>szerokiej partycypacji społecznej w procesach planowania przestrzennego i przygotowania inwestycji.</a:t>
            </a:r>
            <a:endParaRPr lang="pl-PL" altLang="pl-PL" sz="1600" b="1"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95982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75248"/>
            <a:ext cx="79930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chemeClr val="tx1"/>
                </a:solidFill>
                <a:latin typeface="Lucida Sans Unicode" pitchFamily="34" charset="0"/>
                <a:cs typeface="Lucida Sans Unicode" pitchFamily="34" charset="0"/>
              </a:rPr>
              <a:t>Zachowanie zasad polityki przestrzennej  c.d.: </a:t>
            </a:r>
          </a:p>
          <a:p>
            <a:pPr algn="just" eaLnBrk="1">
              <a:lnSpc>
                <a:spcPct val="100000"/>
              </a:lnSpc>
            </a:pPr>
            <a:r>
              <a:rPr lang="pl-PL" altLang="pl-PL" sz="1600" dirty="0">
                <a:solidFill>
                  <a:schemeClr val="tx1"/>
                </a:solidFill>
                <a:latin typeface="Lucida Sans Unicode" pitchFamily="34" charset="0"/>
                <a:cs typeface="Lucida Sans Unicode" pitchFamily="34" charset="0"/>
              </a:rPr>
              <a:t>„IZ i IP oraz beneficjenci wsparcia dołożą  należytej staranności, aby przygotowywane i realizowane przedsięwzięcia wpisywały się w kierunki działań zbieżne z powyższymi zasadami.  </a:t>
            </a:r>
            <a:endParaRPr lang="pl-PL" altLang="pl-PL" sz="1600" dirty="0" smtClean="0">
              <a:solidFill>
                <a:schemeClr val="tx1"/>
              </a:solidFill>
              <a:latin typeface="Lucida Sans Unicode" pitchFamily="34" charset="0"/>
              <a:cs typeface="Lucida Sans Unicode" pitchFamily="34" charset="0"/>
            </a:endParaRPr>
          </a:p>
          <a:p>
            <a:pPr algn="just" eaLnBrk="1">
              <a:lnSpc>
                <a:spcPct val="100000"/>
              </a:lnSpc>
            </a:pPr>
            <a:endParaRPr lang="pl-PL" altLang="pl-PL" sz="1600" dirty="0">
              <a:solidFill>
                <a:schemeClr val="tx1"/>
              </a:solidFill>
              <a:latin typeface="Lucida Sans Unicode" pitchFamily="34" charset="0"/>
              <a:cs typeface="Lucida Sans Unicode" pitchFamily="34" charset="0"/>
            </a:endParaRPr>
          </a:p>
          <a:p>
            <a:pPr algn="just" eaLnBrk="1">
              <a:lnSpc>
                <a:spcPct val="100000"/>
              </a:lnSpc>
            </a:pPr>
            <a:r>
              <a:rPr lang="pl-PL" altLang="pl-PL" sz="1600" b="1" dirty="0">
                <a:solidFill>
                  <a:schemeClr val="tx1"/>
                </a:solidFill>
                <a:latin typeface="Lucida Sans Unicode" pitchFamily="34" charset="0"/>
                <a:cs typeface="Lucida Sans Unicode" pitchFamily="34" charset="0"/>
              </a:rPr>
              <a:t> Powyższe zasady będą  w adekwatny sposób uwzględniane w zasadach i kryteriach wyboru projektów w ramach poszczególnych programów operacyjnych. </a:t>
            </a:r>
            <a:endParaRPr lang="pl-PL" altLang="pl-PL" sz="1600" b="1" dirty="0" smtClean="0">
              <a:solidFill>
                <a:schemeClr val="tx1"/>
              </a:solidFill>
              <a:latin typeface="Lucida Sans Unicode" pitchFamily="34" charset="0"/>
              <a:cs typeface="Lucida Sans Unicode" pitchFamily="34" charset="0"/>
            </a:endParaRPr>
          </a:p>
          <a:p>
            <a:pPr algn="just" eaLnBrk="1">
              <a:lnSpc>
                <a:spcPct val="100000"/>
              </a:lnSpc>
            </a:pPr>
            <a:endParaRPr lang="pl-PL" altLang="pl-PL" sz="1600" b="1" dirty="0">
              <a:solidFill>
                <a:schemeClr val="tx1"/>
              </a:solidFill>
              <a:latin typeface="Lucida Sans Unicode" pitchFamily="34" charset="0"/>
              <a:cs typeface="Lucida Sans Unicode" pitchFamily="34" charset="0"/>
            </a:endParaRPr>
          </a:p>
          <a:p>
            <a:pPr algn="just" eaLnBrk="1">
              <a:lnSpc>
                <a:spcPct val="100000"/>
              </a:lnSpc>
            </a:pPr>
            <a:r>
              <a:rPr lang="pl-PL" altLang="pl-PL" sz="1600" dirty="0">
                <a:solidFill>
                  <a:schemeClr val="tx1"/>
                </a:solidFill>
                <a:latin typeface="Lucida Sans Unicode" pitchFamily="34" charset="0"/>
                <a:cs typeface="Lucida Sans Unicode" pitchFamily="34" charset="0"/>
              </a:rPr>
              <a:t>Będzie to w praktyce oznaczać, np.:</a:t>
            </a:r>
          </a:p>
          <a:p>
            <a:pPr marL="285750" indent="-285750" algn="just" eaLnBrk="1">
              <a:lnSpc>
                <a:spcPct val="100000"/>
              </a:lnSpc>
              <a:buFont typeface="Wingdings" panose="05000000000000000000" pitchFamily="2" charset="2"/>
              <a:buChar char="§"/>
            </a:pPr>
            <a:r>
              <a:rPr lang="pl-PL" altLang="pl-PL" sz="1600" b="1" dirty="0">
                <a:solidFill>
                  <a:schemeClr val="tx1"/>
                </a:solidFill>
                <a:latin typeface="Lucida Sans Unicode" pitchFamily="34" charset="0"/>
                <a:cs typeface="Lucida Sans Unicode" pitchFamily="34" charset="0"/>
              </a:rPr>
              <a:t>dodatkowe promowanie projektów w szczególny sposób przyczyniających się do przywrócenia ładu przestrzennego,</a:t>
            </a:r>
          </a:p>
          <a:p>
            <a:pPr marL="285750" indent="-285750" algn="just" eaLnBrk="1">
              <a:lnSpc>
                <a:spcPct val="100000"/>
              </a:lnSpc>
              <a:buFont typeface="Wingdings" panose="05000000000000000000" pitchFamily="2" charset="2"/>
              <a:buChar char="§"/>
            </a:pPr>
            <a:r>
              <a:rPr lang="pl-PL" altLang="pl-PL" sz="1600" dirty="0">
                <a:solidFill>
                  <a:schemeClr val="tx1"/>
                </a:solidFill>
                <a:latin typeface="Lucida Sans Unicode" pitchFamily="34" charset="0"/>
                <a:cs typeface="Lucida Sans Unicode" pitchFamily="34" charset="0"/>
              </a:rPr>
              <a:t> preferencje dla wyłaniania projektów w drodze konkursów architektonicznych lub urbanistycznych, </a:t>
            </a:r>
          </a:p>
          <a:p>
            <a:pPr marL="285750" indent="-285750" algn="just" eaLnBrk="1">
              <a:lnSpc>
                <a:spcPct val="100000"/>
              </a:lnSpc>
              <a:buFont typeface="Wingdings" panose="05000000000000000000" pitchFamily="2" charset="2"/>
              <a:buChar char="§"/>
            </a:pPr>
            <a:r>
              <a:rPr lang="pl-PL" altLang="pl-PL" sz="1600" b="1" dirty="0">
                <a:solidFill>
                  <a:schemeClr val="tx1"/>
                </a:solidFill>
                <a:latin typeface="Lucida Sans Unicode" pitchFamily="34" charset="0"/>
                <a:cs typeface="Lucida Sans Unicode" pitchFamily="34" charset="0"/>
              </a:rPr>
              <a:t>promowanie projektów komplementarnych itp.”</a:t>
            </a: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959824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21470"/>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chemeClr val="accent6"/>
                </a:solidFill>
                <a:latin typeface="Lucida Sans Unicode" pitchFamily="34" charset="0"/>
                <a:cs typeface="Lucida Sans Unicode" pitchFamily="34" charset="0"/>
              </a:rPr>
              <a:t>Koncepcja Przestrzennego Zagospodarowania Kraju  2030 CEL 6</a:t>
            </a:r>
          </a:p>
          <a:p>
            <a:pPr algn="just" eaLnBrk="1">
              <a:lnSpc>
                <a:spcPct val="100000"/>
              </a:lnSpc>
            </a:pPr>
            <a:endParaRPr lang="pl-PL" altLang="pl-PL" sz="1600" dirty="0">
              <a:solidFill>
                <a:schemeClr val="tx1"/>
              </a:solidFill>
              <a:latin typeface="Lucida Sans Unicode" pitchFamily="34" charset="0"/>
              <a:cs typeface="Lucida Sans Unicode" pitchFamily="34" charset="0"/>
            </a:endParaRPr>
          </a:p>
          <a:p>
            <a:pPr algn="just" eaLnBrk="1">
              <a:lnSpc>
                <a:spcPct val="100000"/>
              </a:lnSpc>
            </a:pPr>
            <a:r>
              <a:rPr lang="pl-PL" altLang="pl-PL" sz="1600" b="1" dirty="0">
                <a:solidFill>
                  <a:schemeClr val="tx1"/>
                </a:solidFill>
                <a:latin typeface="Lucida Sans Unicode" pitchFamily="34" charset="0"/>
                <a:cs typeface="Lucida Sans Unicode" pitchFamily="34" charset="0"/>
              </a:rPr>
              <a:t>Brak ładu przestrzennego w Polsce  wynika z braku: </a:t>
            </a:r>
          </a:p>
          <a:p>
            <a:pPr marL="285750" indent="-285750" algn="just" eaLnBrk="1">
              <a:lnSpc>
                <a:spcPct val="100000"/>
              </a:lnSpc>
              <a:buFont typeface="Wingdings" panose="05000000000000000000" pitchFamily="2" charset="2"/>
              <a:buChar char="§"/>
            </a:pPr>
            <a:r>
              <a:rPr lang="pl-PL" altLang="pl-PL" sz="1600" dirty="0">
                <a:solidFill>
                  <a:schemeClr val="tx1"/>
                </a:solidFill>
                <a:latin typeface="Lucida Sans Unicode" pitchFamily="34" charset="0"/>
                <a:cs typeface="Lucida Sans Unicode" pitchFamily="34" charset="0"/>
              </a:rPr>
              <a:t>na poziomie kraju – postępującej fragmentacji systemów przyrodniczych i degradacji krajobrazów kulturowych,</a:t>
            </a:r>
          </a:p>
          <a:p>
            <a:pPr marL="285750" indent="-285750" algn="just" eaLnBrk="1">
              <a:lnSpc>
                <a:spcPct val="100000"/>
              </a:lnSpc>
              <a:buFont typeface="Wingdings" panose="05000000000000000000" pitchFamily="2" charset="2"/>
              <a:buChar char="§"/>
            </a:pPr>
            <a:r>
              <a:rPr lang="pl-PL" altLang="pl-PL" sz="1600" dirty="0">
                <a:solidFill>
                  <a:schemeClr val="tx1"/>
                </a:solidFill>
                <a:latin typeface="Lucida Sans Unicode" pitchFamily="34" charset="0"/>
                <a:cs typeface="Lucida Sans Unicode" pitchFamily="34" charset="0"/>
              </a:rPr>
              <a:t>na poziomie regionalnym i </a:t>
            </a:r>
            <a:r>
              <a:rPr lang="pl-PL" altLang="pl-PL" sz="1600" dirty="0" err="1">
                <a:solidFill>
                  <a:schemeClr val="tx1"/>
                </a:solidFill>
                <a:latin typeface="Lucida Sans Unicode" pitchFamily="34" charset="0"/>
                <a:cs typeface="Lucida Sans Unicode" pitchFamily="34" charset="0"/>
              </a:rPr>
              <a:t>subregionalnym</a:t>
            </a:r>
            <a:r>
              <a:rPr lang="pl-PL" altLang="pl-PL" sz="1600" dirty="0">
                <a:solidFill>
                  <a:schemeClr val="tx1"/>
                </a:solidFill>
                <a:latin typeface="Lucida Sans Unicode" pitchFamily="34" charset="0"/>
                <a:cs typeface="Lucida Sans Unicode" pitchFamily="34" charset="0"/>
              </a:rPr>
              <a:t> – </a:t>
            </a:r>
            <a:r>
              <a:rPr lang="pl-PL" altLang="pl-PL" sz="1600" b="1" dirty="0">
                <a:solidFill>
                  <a:schemeClr val="tx1"/>
                </a:solidFill>
                <a:latin typeface="Lucida Sans Unicode" pitchFamily="34" charset="0"/>
                <a:cs typeface="Lucida Sans Unicode" pitchFamily="34" charset="0"/>
              </a:rPr>
              <a:t>niekontrolowanej </a:t>
            </a:r>
            <a:r>
              <a:rPr lang="pl-PL" altLang="pl-PL" sz="1600" b="1" dirty="0" err="1">
                <a:solidFill>
                  <a:schemeClr val="tx1"/>
                </a:solidFill>
                <a:latin typeface="Lucida Sans Unicode" pitchFamily="34" charset="0"/>
                <a:cs typeface="Lucida Sans Unicode" pitchFamily="34" charset="0"/>
              </a:rPr>
              <a:t>suburbanizacji</a:t>
            </a:r>
            <a:r>
              <a:rPr lang="pl-PL" altLang="pl-PL" sz="1600" b="1" dirty="0">
                <a:solidFill>
                  <a:schemeClr val="tx1"/>
                </a:solidFill>
                <a:latin typeface="Lucida Sans Unicode" pitchFamily="34" charset="0"/>
                <a:cs typeface="Lucida Sans Unicode" pitchFamily="34" charset="0"/>
              </a:rPr>
              <a:t>, rozpraszania się zabudowy wiejskiej oraz braku koordynacji zabudowy terenów wzdłuż głównych dróg,</a:t>
            </a:r>
          </a:p>
          <a:p>
            <a:pPr marL="285750" indent="-285750" algn="just" eaLnBrk="1">
              <a:lnSpc>
                <a:spcPct val="100000"/>
              </a:lnSpc>
              <a:buFont typeface="Wingdings" panose="05000000000000000000" pitchFamily="2" charset="2"/>
              <a:buChar char="§"/>
            </a:pPr>
            <a:r>
              <a:rPr lang="pl-PL" altLang="pl-PL" sz="1600" dirty="0">
                <a:solidFill>
                  <a:schemeClr val="tx1"/>
                </a:solidFill>
                <a:latin typeface="Lucida Sans Unicode" pitchFamily="34" charset="0"/>
                <a:cs typeface="Lucida Sans Unicode" pitchFamily="34" charset="0"/>
              </a:rPr>
              <a:t>na poziomie lokalnym – </a:t>
            </a:r>
            <a:r>
              <a:rPr lang="pl-PL" altLang="pl-PL" sz="1600" b="1" dirty="0">
                <a:solidFill>
                  <a:schemeClr val="tx1"/>
                </a:solidFill>
                <a:latin typeface="Lucida Sans Unicode" pitchFamily="34" charset="0"/>
                <a:cs typeface="Lucida Sans Unicode" pitchFamily="34" charset="0"/>
              </a:rPr>
              <a:t>niskiej jakość przestrzeni publicznej, chaosie w formach zabudowy i architekturze zespołów urbanistycznych, braki w wyposażeniu terenów urbanizowanych i terenów wiejskich w infrastrukturę techniczną i społeczną, nienadążającą za rozwojem zabudowy mieszkaniowej.</a:t>
            </a: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676587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p:txBody>
          <a:bodyPr/>
          <a:lstStyle/>
          <a:p>
            <a:endParaRPr lang="pl-PL" altLang="pl-PL" smtClean="0"/>
          </a:p>
        </p:txBody>
      </p:sp>
      <p:sp>
        <p:nvSpPr>
          <p:cNvPr id="8195" name="Symbol zastępczy zawartości 2"/>
          <p:cNvSpPr>
            <a:spLocks noGrp="1"/>
          </p:cNvSpPr>
          <p:nvPr>
            <p:ph idx="1"/>
          </p:nvPr>
        </p:nvSpPr>
        <p:spPr/>
        <p:txBody>
          <a:bodyPr/>
          <a:lstStyle/>
          <a:p>
            <a:endParaRPr lang="pl-PL" altLang="pl-PL" smtClean="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991280" cy="594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20003" cy="591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1081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21470"/>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chemeClr val="accent6"/>
                </a:solidFill>
                <a:latin typeface="Lucida Sans Unicode" pitchFamily="34" charset="0"/>
                <a:cs typeface="Lucida Sans Unicode" pitchFamily="34" charset="0"/>
              </a:rPr>
              <a:t>Koncepcja Przestrzennego Zagospodarowania Kraju 2030 </a:t>
            </a:r>
          </a:p>
          <a:p>
            <a:pPr algn="just" eaLnBrk="1">
              <a:lnSpc>
                <a:spcPct val="100000"/>
              </a:lnSpc>
            </a:pPr>
            <a:endParaRPr lang="pl-PL" altLang="pl-PL" sz="1600" dirty="0">
              <a:solidFill>
                <a:schemeClr val="tx1"/>
              </a:solidFill>
              <a:latin typeface="Lucida Sans Unicode" pitchFamily="34" charset="0"/>
              <a:cs typeface="Lucida Sans Unicode" pitchFamily="34" charset="0"/>
            </a:endParaRPr>
          </a:p>
          <a:p>
            <a:pPr algn="just" eaLnBrk="1">
              <a:lnSpc>
                <a:spcPct val="100000"/>
              </a:lnSpc>
            </a:pPr>
            <a:r>
              <a:rPr lang="pl-PL" altLang="pl-PL" sz="1600" b="1" dirty="0">
                <a:solidFill>
                  <a:schemeClr val="tx1"/>
                </a:solidFill>
                <a:latin typeface="Lucida Sans Unicode" pitchFamily="34" charset="0"/>
                <a:cs typeface="Lucida Sans Unicode" pitchFamily="34" charset="0"/>
              </a:rPr>
              <a:t>Działania na rzecz przywrócenia  ładu przestrzennego w Polsce: </a:t>
            </a:r>
            <a:endParaRPr lang="pl-PL" altLang="pl-PL" sz="1600" b="1" dirty="0" smtClean="0">
              <a:solidFill>
                <a:schemeClr val="tx1"/>
              </a:solidFill>
              <a:latin typeface="Lucida Sans Unicode" pitchFamily="34" charset="0"/>
              <a:cs typeface="Lucida Sans Unicode" pitchFamily="34" charset="0"/>
            </a:endParaRPr>
          </a:p>
          <a:p>
            <a:pPr algn="just" eaLnBrk="1">
              <a:lnSpc>
                <a:spcPct val="100000"/>
              </a:lnSpc>
            </a:pPr>
            <a:endParaRPr lang="pl-PL" altLang="pl-PL" sz="1600" b="1" dirty="0">
              <a:solidFill>
                <a:schemeClr val="tx1"/>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smtClean="0">
                <a:solidFill>
                  <a:schemeClr val="tx1"/>
                </a:solidFill>
                <a:latin typeface="Lucida Sans Unicode" pitchFamily="34" charset="0"/>
                <a:cs typeface="Lucida Sans Unicode" pitchFamily="34" charset="0"/>
              </a:rPr>
              <a:t>Wprowadzenie </a:t>
            </a:r>
            <a:r>
              <a:rPr lang="pl-PL" altLang="pl-PL" sz="1600" dirty="0">
                <a:solidFill>
                  <a:schemeClr val="tx1"/>
                </a:solidFill>
                <a:latin typeface="Lucida Sans Unicode" pitchFamily="34" charset="0"/>
                <a:cs typeface="Lucida Sans Unicode" pitchFamily="34" charset="0"/>
              </a:rPr>
              <a:t>spójnego i hierarchicznego systemu planowania społeczno-gospodarczego i przestrzennego zdolnego do koordynowania działań na każdym poziomie planowania,</a:t>
            </a:r>
          </a:p>
          <a:p>
            <a:pPr marL="342900" indent="-342900" algn="just" eaLnBrk="1">
              <a:lnSpc>
                <a:spcPct val="100000"/>
              </a:lnSpc>
              <a:buFont typeface="+mj-lt"/>
              <a:buAutoNum type="arabicPeriod"/>
            </a:pPr>
            <a:r>
              <a:rPr lang="pl-PL" altLang="pl-PL" sz="1600" dirty="0" smtClean="0">
                <a:solidFill>
                  <a:schemeClr val="tx1"/>
                </a:solidFill>
                <a:latin typeface="Lucida Sans Unicode" pitchFamily="34" charset="0"/>
                <a:cs typeface="Lucida Sans Unicode" pitchFamily="34" charset="0"/>
              </a:rPr>
              <a:t>Zapewnienie </a:t>
            </a:r>
            <a:r>
              <a:rPr lang="pl-PL" altLang="pl-PL" sz="1600" dirty="0">
                <a:solidFill>
                  <a:schemeClr val="tx1"/>
                </a:solidFill>
                <a:latin typeface="Lucida Sans Unicode" pitchFamily="34" charset="0"/>
                <a:cs typeface="Lucida Sans Unicode" pitchFamily="34" charset="0"/>
              </a:rPr>
              <a:t>efektywnej koordynacji działań podmiotów publicznych i polityk publicznych mających największe znaczenie dla zagospodarowania  </a:t>
            </a:r>
            <a:r>
              <a:rPr lang="pl-PL" altLang="pl-PL" sz="1600" dirty="0" smtClean="0">
                <a:solidFill>
                  <a:schemeClr val="tx1"/>
                </a:solidFill>
                <a:latin typeface="Lucida Sans Unicode" pitchFamily="34" charset="0"/>
                <a:cs typeface="Lucida Sans Unicode" pitchFamily="34" charset="0"/>
              </a:rPr>
              <a:t>przestrzennego </a:t>
            </a:r>
            <a:r>
              <a:rPr lang="pl-PL" altLang="pl-PL" sz="1600" dirty="0">
                <a:solidFill>
                  <a:schemeClr val="tx1"/>
                </a:solidFill>
                <a:latin typeface="Lucida Sans Unicode" pitchFamily="34" charset="0"/>
                <a:cs typeface="Lucida Sans Unicode" pitchFamily="34" charset="0"/>
              </a:rPr>
              <a:t>na różnych poziomach zarządzania,</a:t>
            </a:r>
          </a:p>
          <a:p>
            <a:pPr marL="342900" indent="-342900" algn="just" eaLnBrk="1">
              <a:lnSpc>
                <a:spcPct val="100000"/>
              </a:lnSpc>
              <a:buFont typeface="+mj-lt"/>
              <a:buAutoNum type="arabicPeriod"/>
            </a:pPr>
            <a:r>
              <a:rPr lang="pl-PL" altLang="pl-PL" sz="1600" dirty="0" smtClean="0">
                <a:solidFill>
                  <a:schemeClr val="tx1"/>
                </a:solidFill>
                <a:latin typeface="Lucida Sans Unicode" pitchFamily="34" charset="0"/>
                <a:cs typeface="Lucida Sans Unicode" pitchFamily="34" charset="0"/>
              </a:rPr>
              <a:t>Uporządkowanie </a:t>
            </a:r>
            <a:r>
              <a:rPr lang="pl-PL" altLang="pl-PL" sz="1600" dirty="0">
                <a:solidFill>
                  <a:schemeClr val="tx1"/>
                </a:solidFill>
                <a:latin typeface="Lucida Sans Unicode" pitchFamily="34" charset="0"/>
                <a:cs typeface="Lucida Sans Unicode" pitchFamily="34" charset="0"/>
              </a:rPr>
              <a:t>regulacji zapewniających sprawność systemu planowania przestrzennego,</a:t>
            </a:r>
          </a:p>
          <a:p>
            <a:pPr marL="342900" indent="-342900" algn="just" eaLnBrk="1">
              <a:lnSpc>
                <a:spcPct val="100000"/>
              </a:lnSpc>
              <a:buFont typeface="+mj-lt"/>
              <a:buAutoNum type="arabicPeriod"/>
            </a:pPr>
            <a:r>
              <a:rPr lang="pl-PL" altLang="pl-PL" sz="1600" dirty="0" smtClean="0">
                <a:solidFill>
                  <a:schemeClr val="tx1"/>
                </a:solidFill>
                <a:latin typeface="Lucida Sans Unicode" pitchFamily="34" charset="0"/>
                <a:cs typeface="Lucida Sans Unicode" pitchFamily="34" charset="0"/>
              </a:rPr>
              <a:t>Wzmocnienie </a:t>
            </a:r>
            <a:r>
              <a:rPr lang="pl-PL" altLang="pl-PL" sz="1600" dirty="0">
                <a:solidFill>
                  <a:schemeClr val="tx1"/>
                </a:solidFill>
                <a:latin typeface="Lucida Sans Unicode" pitchFamily="34" charset="0"/>
                <a:cs typeface="Lucida Sans Unicode" pitchFamily="34" charset="0"/>
              </a:rPr>
              <a:t>instytucjonalne i jakościowe planowania przestrzennego</a:t>
            </a: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MODELOWA REWITALIZACJA W DOKUMENTACH NA POZIOMIE KRAJOWYM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312334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31926DE4-A0B5-4807-9F94-53D44673DA4B}" type="slidenum">
              <a:rPr lang="pl-PL" altLang="pl-PL" sz="900" smtClean="0">
                <a:solidFill>
                  <a:srgbClr val="C00000"/>
                </a:solidFill>
              </a:rPr>
              <a:pPr eaLnBrk="1">
                <a:lnSpc>
                  <a:spcPct val="93000"/>
                </a:lnSpc>
                <a:spcAft>
                  <a:spcPct val="0"/>
                </a:spcAft>
                <a:buClrTx/>
                <a:buFontTx/>
                <a:buNone/>
              </a:pPr>
              <a:t>61</a:t>
            </a:fld>
            <a:endParaRPr lang="pl-PL" altLang="pl-PL" sz="900" smtClean="0">
              <a:solidFill>
                <a:srgbClr val="C00000"/>
              </a:solidFill>
            </a:endParaRPr>
          </a:p>
        </p:txBody>
      </p:sp>
      <p:pic>
        <p:nvPicPr>
          <p:cNvPr id="655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744468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2EA24A64-050C-49B9-B2E0-19710610302C}" type="slidenum">
              <a:rPr lang="pl-PL" altLang="pl-PL" sz="900" smtClean="0">
                <a:solidFill>
                  <a:srgbClr val="C00000"/>
                </a:solidFill>
              </a:rPr>
              <a:pPr eaLnBrk="1">
                <a:lnSpc>
                  <a:spcPct val="93000"/>
                </a:lnSpc>
                <a:spcAft>
                  <a:spcPct val="0"/>
                </a:spcAft>
                <a:buClrTx/>
                <a:buFontTx/>
                <a:buNone/>
              </a:pPr>
              <a:t>62</a:t>
            </a:fld>
            <a:endParaRPr lang="pl-PL" altLang="pl-PL" sz="900" smtClean="0">
              <a:solidFill>
                <a:srgbClr val="C00000"/>
              </a:solidFill>
            </a:endParaRPr>
          </a:p>
        </p:txBody>
      </p:sp>
      <p:sp>
        <p:nvSpPr>
          <p:cNvPr id="6" name="Prostokąt 5"/>
          <p:cNvSpPr/>
          <p:nvPr/>
        </p:nvSpPr>
        <p:spPr>
          <a:xfrm>
            <a:off x="705161" y="453416"/>
            <a:ext cx="7992888" cy="779252"/>
          </a:xfrm>
          <a:prstGeom prst="rect">
            <a:avLst/>
          </a:prstGeom>
        </p:spPr>
        <p:txBody>
          <a:bodyPr wrap="square">
            <a:spAutoFit/>
          </a:bodyPr>
          <a:lstStyle/>
          <a:p>
            <a:pPr marL="712788" algn="ctr"/>
            <a:r>
              <a:rPr lang="pl-PL" sz="1600" b="1" dirty="0">
                <a:solidFill>
                  <a:srgbClr val="636466"/>
                </a:solidFill>
                <a:latin typeface="Novecento wide Normal" pitchFamily="50" charset="-18"/>
              </a:rPr>
              <a:t>Obszary strategicznej interwencji na rzecz restrukturyzacji</a:t>
            </a:r>
            <a:br>
              <a:rPr lang="pl-PL" sz="1600" b="1" dirty="0">
                <a:solidFill>
                  <a:srgbClr val="636466"/>
                </a:solidFill>
                <a:latin typeface="Novecento wide Normal" pitchFamily="50" charset="-18"/>
              </a:rPr>
            </a:br>
            <a:r>
              <a:rPr lang="pl-PL" sz="1600" b="1" dirty="0">
                <a:solidFill>
                  <a:srgbClr val="636466"/>
                </a:solidFill>
                <a:latin typeface="Novecento wide Normal" pitchFamily="50" charset="-18"/>
              </a:rPr>
              <a:t>i rewitalizacji miast tracących funkcje społeczno-gospodarcze.</a:t>
            </a:r>
            <a:br>
              <a:rPr lang="pl-PL" sz="1600" b="1" dirty="0">
                <a:solidFill>
                  <a:srgbClr val="636466"/>
                </a:solidFill>
                <a:latin typeface="Novecento wide Normal" pitchFamily="50" charset="-18"/>
              </a:rPr>
            </a:br>
            <a:r>
              <a:rPr lang="pl-PL" sz="1600" b="1" dirty="0">
                <a:solidFill>
                  <a:srgbClr val="636466"/>
                </a:solidFill>
                <a:latin typeface="Novecento wide Normal" pitchFamily="50" charset="-18"/>
              </a:rPr>
              <a:t>Strategia Rozwoju Kraju 2020 </a:t>
            </a:r>
            <a:endParaRPr lang="pl-PL" sz="1600" b="1" dirty="0">
              <a:solidFill>
                <a:srgbClr val="636466"/>
              </a:solidFill>
              <a:latin typeface="Novecento wide Normal" pitchFamily="50" charset="-18"/>
            </a:endParaRPr>
          </a:p>
        </p:txBody>
      </p:sp>
      <p:sp>
        <p:nvSpPr>
          <p:cNvPr id="2" name="Symbol zastępczy zawartości 1"/>
          <p:cNvSpPr>
            <a:spLocks noGrp="1"/>
          </p:cNvSpPr>
          <p:nvPr>
            <p:ph idx="1"/>
          </p:nvPr>
        </p:nvSpPr>
        <p:spPr/>
        <p:txBody>
          <a:bodyPr/>
          <a:lstStyle/>
          <a:p>
            <a:endParaRPr lang="pl-PL"/>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196751"/>
            <a:ext cx="8230505" cy="515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890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3588" y="2132856"/>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C00000"/>
                </a:solidFill>
                <a:latin typeface="Lucida Sans Unicode" pitchFamily="34" charset="0"/>
                <a:cs typeface="Lucida Sans Unicode" pitchFamily="34" charset="0"/>
              </a:rPr>
              <a:t>KRAJOWA POLITYKA MIEJSKA 2023 [KPM] </a:t>
            </a:r>
            <a:r>
              <a:rPr lang="pl-PL" altLang="pl-PL" sz="1600" dirty="0">
                <a:solidFill>
                  <a:schemeClr val="tx1"/>
                </a:solidFill>
                <a:latin typeface="Lucida Sans Unicode" pitchFamily="34" charset="0"/>
                <a:cs typeface="Lucida Sans Unicode" pitchFamily="34" charset="0"/>
              </a:rPr>
              <a:t>- dokument dla prowadzenia polityki wobec miast, który zawiera zbiór najważniejszych zasad, celów rozwojowych i sposobów ich realizacji, i który ujmuje problemy wszystkich miast, bez względu na ich wielkość i pełnione funkcje społeczno-gospodarcze.</a:t>
            </a:r>
          </a:p>
          <a:p>
            <a:pPr algn="just" eaLnBrk="1">
              <a:lnSpc>
                <a:spcPct val="100000"/>
              </a:lnSpc>
            </a:pPr>
            <a:r>
              <a:rPr lang="pl-PL" altLang="pl-PL" sz="1600" b="1" dirty="0">
                <a:solidFill>
                  <a:srgbClr val="C00000"/>
                </a:solidFill>
                <a:latin typeface="Lucida Sans Unicode" pitchFamily="34" charset="0"/>
                <a:cs typeface="Lucida Sans Unicode" pitchFamily="34" charset="0"/>
              </a:rPr>
              <a:t>Założenia NARODOWEGO PLANU REWITALIZACJI 2022 [NPR] </a:t>
            </a:r>
            <a:r>
              <a:rPr lang="pl-PL" altLang="pl-PL" sz="1600" dirty="0">
                <a:solidFill>
                  <a:schemeClr val="tx1"/>
                </a:solidFill>
                <a:latin typeface="Lucida Sans Unicode" pitchFamily="34" charset="0"/>
                <a:cs typeface="Lucida Sans Unicode" pitchFamily="34" charset="0"/>
              </a:rPr>
              <a:t>- dokument, który stworzy </a:t>
            </a:r>
            <a:r>
              <a:rPr lang="pl-PL" altLang="pl-PL" sz="1600" b="1" dirty="0">
                <a:solidFill>
                  <a:schemeClr val="tx1"/>
                </a:solidFill>
                <a:latin typeface="Lucida Sans Unicode" pitchFamily="34" charset="0"/>
                <a:cs typeface="Lucida Sans Unicode" pitchFamily="34" charset="0"/>
              </a:rPr>
              <a:t>przyjazne warunki dla prowadzenia rewitalizacji w Polsce, </a:t>
            </a:r>
            <a:r>
              <a:rPr lang="pl-PL" altLang="pl-PL" sz="1600" dirty="0">
                <a:solidFill>
                  <a:schemeClr val="tx1"/>
                </a:solidFill>
                <a:latin typeface="Lucida Sans Unicode" pitchFamily="34" charset="0"/>
                <a:cs typeface="Lucida Sans Unicode" pitchFamily="34" charset="0"/>
              </a:rPr>
              <a:t>np. poprzez projekty zmian w prawie, stworzenie spójnego systemu i określenie źródeł finansowania rewitalizacji, promowanie dobrych praktyk, dzielenie się wiedzą czy wypracowanie wzorcowych dokumentów. Skierowany on będzie przede wszystkim do samorządów, ale też do społeczności lokalnych, osób prywatnych, przedsiębiorców, organizacji samorządowych.</a:t>
            </a:r>
          </a:p>
          <a:p>
            <a:pPr algn="just" eaLnBrk="1">
              <a:lnSpc>
                <a:spcPct val="100000"/>
              </a:lnSpc>
            </a:pPr>
            <a:r>
              <a:rPr lang="pl-PL" altLang="pl-PL" sz="1600" b="1" dirty="0">
                <a:solidFill>
                  <a:srgbClr val="C00000"/>
                </a:solidFill>
                <a:latin typeface="Lucida Sans Unicode" pitchFamily="34" charset="0"/>
                <a:cs typeface="Lucida Sans Unicode" pitchFamily="34" charset="0"/>
              </a:rPr>
              <a:t>USTAWA O REWITALIZACJI </a:t>
            </a:r>
            <a:r>
              <a:rPr lang="pl-PL" altLang="pl-PL" sz="1600" dirty="0">
                <a:solidFill>
                  <a:schemeClr val="tx1"/>
                </a:solidFill>
                <a:latin typeface="Lucida Sans Unicode" pitchFamily="34" charset="0"/>
                <a:cs typeface="Lucida Sans Unicode" pitchFamily="34" charset="0"/>
              </a:rPr>
              <a:t>- rozwiązania legislacyjne dla usprawnienia procesu rewitalizacji.</a:t>
            </a:r>
          </a:p>
          <a:p>
            <a:pPr algn="just" eaLnBrk="1">
              <a:lnSpc>
                <a:spcPct val="100000"/>
              </a:lnSpc>
            </a:pPr>
            <a:r>
              <a:rPr lang="pl-PL" altLang="pl-PL" sz="1600" b="1" dirty="0">
                <a:solidFill>
                  <a:srgbClr val="C00000"/>
                </a:solidFill>
                <a:latin typeface="Lucida Sans Unicode" pitchFamily="34" charset="0"/>
                <a:cs typeface="Lucida Sans Unicode" pitchFamily="34" charset="0"/>
              </a:rPr>
              <a:t>Projekt WYTYCZNYCH W ZAKRESIE REWITALIZACJI W PROGRAMACH OPERACYJNYCH NA LATA 2014-2020 </a:t>
            </a:r>
            <a:r>
              <a:rPr lang="pl-PL" altLang="pl-PL" sz="1600" dirty="0">
                <a:solidFill>
                  <a:schemeClr val="tx1"/>
                </a:solidFill>
                <a:latin typeface="Lucida Sans Unicode" pitchFamily="34" charset="0"/>
                <a:cs typeface="Lucida Sans Unicode" pitchFamily="34" charset="0"/>
              </a:rPr>
              <a:t>- wytyczne dla instytucji zarządzających programami operacyjnymi w zakresie dofinansowania projektów rewitalizacyjnych ze środków UE.</a:t>
            </a:r>
          </a:p>
        </p:txBody>
      </p:sp>
      <p:sp>
        <p:nvSpPr>
          <p:cNvPr id="5" name="TextBox 1"/>
          <p:cNvSpPr txBox="1"/>
          <p:nvPr/>
        </p:nvSpPr>
        <p:spPr>
          <a:xfrm>
            <a:off x="251520" y="980728"/>
            <a:ext cx="6984776"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NOWE DOKUMENTY RZĄDOWE DOTYCZĄCE REWITALIZACJI W LATACH 2015-2020</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735637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ymbol zastępczy numeru slajdu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2EA24A64-050C-49B9-B2E0-19710610302C}" type="slidenum">
              <a:rPr lang="pl-PL" altLang="pl-PL" sz="900" smtClean="0">
                <a:solidFill>
                  <a:srgbClr val="C00000"/>
                </a:solidFill>
              </a:rPr>
              <a:pPr eaLnBrk="1">
                <a:lnSpc>
                  <a:spcPct val="93000"/>
                </a:lnSpc>
                <a:spcAft>
                  <a:spcPct val="0"/>
                </a:spcAft>
                <a:buClrTx/>
                <a:buFontTx/>
                <a:buNone/>
              </a:pPr>
              <a:t>64</a:t>
            </a:fld>
            <a:endParaRPr lang="pl-PL" altLang="pl-PL" sz="900" smtClean="0">
              <a:solidFill>
                <a:srgbClr val="C00000"/>
              </a:solidFill>
            </a:endParaRPr>
          </a:p>
        </p:txBody>
      </p:sp>
      <p:sp>
        <p:nvSpPr>
          <p:cNvPr id="6" name="Prostokąt 5"/>
          <p:cNvSpPr/>
          <p:nvPr/>
        </p:nvSpPr>
        <p:spPr>
          <a:xfrm>
            <a:off x="705161" y="453416"/>
            <a:ext cx="7992888" cy="321306"/>
          </a:xfrm>
          <a:prstGeom prst="rect">
            <a:avLst/>
          </a:prstGeom>
        </p:spPr>
        <p:txBody>
          <a:bodyPr wrap="square">
            <a:spAutoFit/>
          </a:bodyPr>
          <a:lstStyle/>
          <a:p>
            <a:pPr marL="712788" algn="ctr"/>
            <a:r>
              <a:rPr lang="pl-PL" sz="1600" b="1" dirty="0">
                <a:solidFill>
                  <a:srgbClr val="636466"/>
                </a:solidFill>
                <a:latin typeface="Novecento wide Normal" pitchFamily="50" charset="-18"/>
              </a:rPr>
              <a:t>Krajowa Polityka Miejska</a:t>
            </a:r>
            <a:endParaRPr lang="pl-PL" sz="1600" b="1" dirty="0">
              <a:solidFill>
                <a:srgbClr val="636466"/>
              </a:solidFill>
              <a:latin typeface="Novecento wide Normal" pitchFamily="50" charset="-18"/>
            </a:endParaRPr>
          </a:p>
        </p:txBody>
      </p:sp>
      <p:sp>
        <p:nvSpPr>
          <p:cNvPr id="2" name="Symbol zastępczy zawartości 1"/>
          <p:cNvSpPr>
            <a:spLocks noGrp="1"/>
          </p:cNvSpPr>
          <p:nvPr>
            <p:ph idx="1"/>
          </p:nvPr>
        </p:nvSpPr>
        <p:spPr/>
        <p:txBody>
          <a:bodyPr/>
          <a:lstStyle/>
          <a:p>
            <a:endParaRPr lang="pl-PL"/>
          </a:p>
        </p:txBody>
      </p:sp>
      <p:sp>
        <p:nvSpPr>
          <p:cNvPr id="8" name="Prostokąt 7"/>
          <p:cNvSpPr/>
          <p:nvPr/>
        </p:nvSpPr>
        <p:spPr>
          <a:xfrm>
            <a:off x="451148" y="842035"/>
            <a:ext cx="7992888" cy="321306"/>
          </a:xfrm>
          <a:prstGeom prst="rect">
            <a:avLst/>
          </a:prstGeom>
        </p:spPr>
        <p:txBody>
          <a:bodyPr wrap="square">
            <a:spAutoFit/>
          </a:bodyPr>
          <a:lstStyle/>
          <a:p>
            <a:pPr marL="712788" algn="ctr"/>
            <a:r>
              <a:rPr lang="pl-PL" sz="1600" b="1" dirty="0">
                <a:solidFill>
                  <a:srgbClr val="636466"/>
                </a:solidFill>
                <a:latin typeface="Novecento wide Normal" pitchFamily="50" charset="-18"/>
              </a:rPr>
              <a:t>Wątki tematyczne Krajowej Polityki Miejskiej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55" y="1124744"/>
            <a:ext cx="8244594"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36825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28998"/>
            <a:ext cx="7993063"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chemeClr val="accent6"/>
                </a:solidFill>
                <a:latin typeface="Lucida Sans Unicode" pitchFamily="34" charset="0"/>
                <a:cs typeface="Lucida Sans Unicode" pitchFamily="34" charset="0"/>
              </a:rPr>
              <a:t>Cel strategiczny </a:t>
            </a:r>
            <a:r>
              <a:rPr lang="pl-PL" altLang="pl-PL" sz="1500" dirty="0">
                <a:solidFill>
                  <a:srgbClr val="000000"/>
                </a:solidFill>
                <a:latin typeface="Lucida Sans Unicode" pitchFamily="34" charset="0"/>
                <a:cs typeface="Lucida Sans Unicode" pitchFamily="34" charset="0"/>
              </a:rPr>
              <a:t>- wzmocnienie zdolności miast i obszarów zurbanizowanych do kreowania zrównoważonego rozwoju i tworzenia miejsc pracy oraz poprawa jakości życia mieszkańców.</a:t>
            </a:r>
          </a:p>
          <a:p>
            <a:pPr algn="just" eaLnBrk="1">
              <a:lnSpc>
                <a:spcPct val="100000"/>
              </a:lnSpc>
            </a:pPr>
            <a:r>
              <a:rPr lang="pl-PL" altLang="pl-PL" sz="1500" b="1" dirty="0">
                <a:solidFill>
                  <a:schemeClr val="accent6"/>
                </a:solidFill>
                <a:latin typeface="Lucida Sans Unicode" pitchFamily="34" charset="0"/>
                <a:cs typeface="Lucida Sans Unicode" pitchFamily="34" charset="0"/>
              </a:rPr>
              <a:t>Cele szczegółowe:                    </a:t>
            </a:r>
            <a:r>
              <a:rPr lang="pl-PL" altLang="pl-PL" sz="1500" b="1" u="sng" dirty="0">
                <a:solidFill>
                  <a:schemeClr val="accent6"/>
                </a:solidFill>
                <a:latin typeface="Lucida Sans Unicode" pitchFamily="34" charset="0"/>
                <a:cs typeface="Lucida Sans Unicode" pitchFamily="34" charset="0"/>
              </a:rPr>
              <a:t>Miasto ma być </a:t>
            </a:r>
          </a:p>
          <a:p>
            <a:pPr marL="342900" indent="-342900" algn="just" eaLnBrk="1">
              <a:lnSpc>
                <a:spcPct val="100000"/>
              </a:lnSpc>
              <a:buFont typeface="+mj-lt"/>
              <a:buAutoNum type="arabicPeriod"/>
            </a:pPr>
            <a:r>
              <a:rPr lang="pl-PL" altLang="pl-PL" sz="1500" b="1" dirty="0">
                <a:solidFill>
                  <a:srgbClr val="000000"/>
                </a:solidFill>
                <a:latin typeface="Lucida Sans Unicode" pitchFamily="34" charset="0"/>
                <a:cs typeface="Lucida Sans Unicode" pitchFamily="34" charset="0"/>
              </a:rPr>
              <a:t>Konkurencyjne</a:t>
            </a:r>
            <a:r>
              <a:rPr lang="pl-PL" altLang="pl-PL" sz="1500" dirty="0">
                <a:solidFill>
                  <a:srgbClr val="000000"/>
                </a:solidFill>
                <a:latin typeface="Lucida Sans Unicode" pitchFamily="34" charset="0"/>
                <a:cs typeface="Lucida Sans Unicode" pitchFamily="34" charset="0"/>
              </a:rPr>
              <a:t> - poprawa konkurencyjności i zdolności głównych ośrodków miejskich do kreowania rozwoju, wzrostu i zatrudnienia – 18 miast wojewódzkich </a:t>
            </a:r>
          </a:p>
          <a:p>
            <a:pPr marL="342900" indent="-342900" algn="just" eaLnBrk="1">
              <a:lnSpc>
                <a:spcPct val="100000"/>
              </a:lnSpc>
              <a:buFont typeface="+mj-lt"/>
              <a:buAutoNum type="arabicPeriod"/>
            </a:pPr>
            <a:r>
              <a:rPr lang="pl-PL" altLang="pl-PL" sz="1500" b="1" dirty="0">
                <a:solidFill>
                  <a:srgbClr val="000000"/>
                </a:solidFill>
                <a:latin typeface="Lucida Sans Unicode" pitchFamily="34" charset="0"/>
                <a:cs typeface="Lucida Sans Unicode" pitchFamily="34" charset="0"/>
              </a:rPr>
              <a:t>Silne - </a:t>
            </a:r>
            <a:r>
              <a:rPr lang="pl-PL" altLang="pl-PL" sz="1500" dirty="0">
                <a:solidFill>
                  <a:srgbClr val="000000"/>
                </a:solidFill>
                <a:latin typeface="Lucida Sans Unicode" pitchFamily="34" charset="0"/>
                <a:cs typeface="Lucida Sans Unicode" pitchFamily="34" charset="0"/>
              </a:rPr>
              <a:t>wspomaganie rozwoju </a:t>
            </a:r>
            <a:r>
              <a:rPr lang="pl-PL" altLang="pl-PL" sz="1500" dirty="0" err="1">
                <a:solidFill>
                  <a:srgbClr val="000000"/>
                </a:solidFill>
                <a:latin typeface="Lucida Sans Unicode" pitchFamily="34" charset="0"/>
                <a:cs typeface="Lucida Sans Unicode" pitchFamily="34" charset="0"/>
              </a:rPr>
              <a:t>subregionalnych</a:t>
            </a:r>
            <a:r>
              <a:rPr lang="pl-PL" altLang="pl-PL" sz="1500" dirty="0">
                <a:solidFill>
                  <a:srgbClr val="000000"/>
                </a:solidFill>
                <a:latin typeface="Lucida Sans Unicode" pitchFamily="34" charset="0"/>
                <a:cs typeface="Lucida Sans Unicode" pitchFamily="34" charset="0"/>
              </a:rPr>
              <a:t> i lokalnych ośrodków miejskich, przede wszystkim na obszarach problemowych polityki regionalnej (w tym na niektórych obszarach wiejskich) poprzez wzmacnianie ich funkcji oraz przeciwdziałanie ich upadkowi ekonomicznemu </a:t>
            </a:r>
          </a:p>
          <a:p>
            <a:pPr marL="342900" indent="-342900" algn="just" eaLnBrk="1">
              <a:lnSpc>
                <a:spcPct val="100000"/>
              </a:lnSpc>
              <a:buFont typeface="+mj-lt"/>
              <a:buAutoNum type="arabicPeriod"/>
            </a:pPr>
            <a:r>
              <a:rPr lang="pl-PL" altLang="pl-PL" sz="1500" b="1" dirty="0">
                <a:solidFill>
                  <a:srgbClr val="000000"/>
                </a:solidFill>
                <a:latin typeface="Lucida Sans Unicode" pitchFamily="34" charset="0"/>
                <a:cs typeface="Lucida Sans Unicode" pitchFamily="34" charset="0"/>
              </a:rPr>
              <a:t>Spójne -  </a:t>
            </a:r>
            <a:r>
              <a:rPr lang="pl-PL" altLang="pl-PL" sz="1500" dirty="0">
                <a:solidFill>
                  <a:srgbClr val="000000"/>
                </a:solidFill>
                <a:latin typeface="Lucida Sans Unicode" pitchFamily="34" charset="0"/>
                <a:cs typeface="Lucida Sans Unicode" pitchFamily="34" charset="0"/>
              </a:rPr>
              <a:t>odbudowa zdolności do rozwoju poprzez rewitalizację zdegradowanych społecznie, ekonomicznie i fizycznie obszarów miejskich </a:t>
            </a:r>
          </a:p>
          <a:p>
            <a:pPr marL="342900" indent="-342900" algn="just" eaLnBrk="1">
              <a:lnSpc>
                <a:spcPct val="100000"/>
              </a:lnSpc>
              <a:buFont typeface="+mj-lt"/>
              <a:buAutoNum type="arabicPeriod"/>
            </a:pPr>
            <a:r>
              <a:rPr lang="pl-PL" altLang="pl-PL" sz="1500" b="1" dirty="0">
                <a:solidFill>
                  <a:srgbClr val="000000"/>
                </a:solidFill>
                <a:latin typeface="Lucida Sans Unicode" pitchFamily="34" charset="0"/>
                <a:cs typeface="Lucida Sans Unicode" pitchFamily="34" charset="0"/>
              </a:rPr>
              <a:t>Zwarte i zrównoważone - </a:t>
            </a:r>
            <a:r>
              <a:rPr lang="pl-PL" altLang="pl-PL" sz="1500" dirty="0">
                <a:solidFill>
                  <a:srgbClr val="000000"/>
                </a:solidFill>
                <a:latin typeface="Lucida Sans Unicode" pitchFamily="34" charset="0"/>
                <a:cs typeface="Lucida Sans Unicode" pitchFamily="34" charset="0"/>
              </a:rPr>
              <a:t>wspieranie zrównoważonego rozwoju ośrodków miejskich, w tym przeciwdziałanie negatywnym zjawiskom niekontrolowanej </a:t>
            </a:r>
            <a:r>
              <a:rPr lang="pl-PL" altLang="pl-PL" sz="1500" dirty="0" err="1">
                <a:solidFill>
                  <a:srgbClr val="000000"/>
                </a:solidFill>
                <a:latin typeface="Lucida Sans Unicode" pitchFamily="34" charset="0"/>
                <a:cs typeface="Lucida Sans Unicode" pitchFamily="34" charset="0"/>
              </a:rPr>
              <a:t>suburbanizacji</a:t>
            </a:r>
            <a:r>
              <a:rPr lang="pl-PL" altLang="pl-PL" sz="1500" dirty="0">
                <a:solidFill>
                  <a:srgbClr val="000000"/>
                </a:solidFill>
                <a:latin typeface="Lucida Sans Unicode" pitchFamily="34" charset="0"/>
                <a:cs typeface="Lucida Sans Unicode" pitchFamily="34" charset="0"/>
              </a:rPr>
              <a:t> </a:t>
            </a:r>
          </a:p>
          <a:p>
            <a:pPr marL="342900" indent="-342900" algn="just" eaLnBrk="1">
              <a:lnSpc>
                <a:spcPct val="100000"/>
              </a:lnSpc>
              <a:buFont typeface="+mj-lt"/>
              <a:buAutoNum type="arabicPeriod"/>
            </a:pPr>
            <a:r>
              <a:rPr lang="pl-PL" altLang="pl-PL" sz="1500" b="1" dirty="0">
                <a:solidFill>
                  <a:srgbClr val="000000"/>
                </a:solidFill>
                <a:latin typeface="Lucida Sans Unicode" pitchFamily="34" charset="0"/>
                <a:cs typeface="Lucida Sans Unicode" pitchFamily="34" charset="0"/>
              </a:rPr>
              <a:t>Sprawne - </a:t>
            </a:r>
            <a:r>
              <a:rPr lang="pl-PL" altLang="pl-PL" sz="1500" dirty="0">
                <a:solidFill>
                  <a:srgbClr val="000000"/>
                </a:solidFill>
                <a:latin typeface="Lucida Sans Unicode" pitchFamily="34" charset="0"/>
                <a:cs typeface="Lucida Sans Unicode" pitchFamily="34" charset="0"/>
              </a:rPr>
              <a:t>stworzenie warunków dla skutecznego, efektywnego i partnerskiego zarządzania rozwojem na obszarach miejskich, w tym w szczególności na obszarach metropolitalnych</a:t>
            </a:r>
            <a:endParaRPr lang="pl-PL" altLang="pl-PL" sz="15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CELE POLITYKI MIEJSKIEJ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929027"/>
            <a:ext cx="799306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a:t>
            </a:r>
            <a:r>
              <a:rPr lang="pl-PL" altLang="pl-PL" sz="1600" b="1" dirty="0">
                <a:solidFill>
                  <a:srgbClr val="000000"/>
                </a:solidFill>
                <a:latin typeface="Lucida Sans Unicode" pitchFamily="34" charset="0"/>
                <a:cs typeface="Lucida Sans Unicode" pitchFamily="34" charset="0"/>
              </a:rPr>
              <a:t>Najbardziej zaawansowanym procesem przemian jest kompleksowa rewitalizacja, realizowana na obszarach zdegradowanych, odnosząca się do konkretnego, wyznaczonego w oparciu o obiektywne kryteria, terytorium i łącząca wysiłki różnych podmiotów, których suma ma spowodować trwałe ożywienie społeczne i gospodarcze obszaru, zwiększenie jego atrakcyjności dla mieszkańców i przedsiębiorców oraz poprawę jakości życia. W ten sposób należy wypracować przedsięwzięcia całościowe (integrujące interwencję na rzecz społeczności lokalnej, przestrzeni i lokalnej gospodarki), skoncentrowane terytorialnie i powstające we współpracy z lokalną społecznością”.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Minister właściwy ds. rozwoju regionalnego będzie prowadził na bieżąco monitorowanie prowadzenia działań rewitalizacyjnych i stosowania przepisów ustawy o rewitalizacji, a w przypadku stwierdzenia barier systemowych, luk w przepisach lub nieoptymalnego działania zawartych w ustawie rozwiązań, podejmował będzie działania w celu wprowadzenia niezbędnych zmian.</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9"/>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Instytucje rządowe, rozważając zmianę swoich siedzib lub podmiotów podległych (a także ulokowanie nowej instytucji po raz pierwszy), preferować będą lokalizacje w obszarach rewitalizacji.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Minister właściwy ds. kultury i ochrony dziedzictwa narodowego wyda wytyczne (zalecenia/rekomendacje) dla konserwatorów zabytków w zakresie zasad prowadzenia współpracy z samorządami lokalnymi i innymi podmiotami zaangażowanymi w proces rewitalizacji, dotyczącej realizacji ochrony, przekształceń lub zagospodarowania obiektów  zabytkowych w ramach rewitalizacji.</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Bieżące prowadzenie monitorowania stosowania Wytycznych w zakresie rewitalizacji w programach operacyjnych na lata 2014-2020, a w przypadku stwierdzenia potrzeby zmian lub uzupełnień dokonanie ich aktualizacji.</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975144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682806"/>
            <a:ext cx="799306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Działania rewitalizacyjne są realizowane przez </a:t>
            </a:r>
            <a:r>
              <a:rPr lang="pl-PL" altLang="pl-PL" sz="1600" b="1" dirty="0">
                <a:solidFill>
                  <a:srgbClr val="000000"/>
                </a:solidFill>
                <a:latin typeface="Lucida Sans Unicode" pitchFamily="34" charset="0"/>
                <a:cs typeface="Lucida Sans Unicode" pitchFamily="34" charset="0"/>
              </a:rPr>
              <a:t>dotacje i instrumenty zwrotne.</a:t>
            </a:r>
            <a:r>
              <a:rPr lang="pl-PL" altLang="pl-PL" sz="1600" dirty="0">
                <a:solidFill>
                  <a:srgbClr val="000000"/>
                </a:solidFill>
                <a:latin typeface="Lucida Sans Unicode" pitchFamily="34" charset="0"/>
                <a:cs typeface="Lucida Sans Unicode" pitchFamily="34" charset="0"/>
              </a:rPr>
              <a:t> Promowaną formą wsparcia są </a:t>
            </a:r>
            <a:r>
              <a:rPr lang="pl-PL" altLang="pl-PL" sz="1600" b="1" dirty="0">
                <a:solidFill>
                  <a:srgbClr val="000000"/>
                </a:solidFill>
                <a:latin typeface="Lucida Sans Unicode" pitchFamily="34" charset="0"/>
                <a:cs typeface="Lucida Sans Unicode" pitchFamily="34" charset="0"/>
              </a:rPr>
              <a:t>projekty hybrydowe</a:t>
            </a:r>
            <a:r>
              <a:rPr lang="pl-PL" altLang="pl-PL" sz="1600" dirty="0">
                <a:solidFill>
                  <a:srgbClr val="000000"/>
                </a:solidFill>
                <a:latin typeface="Lucida Sans Unicode" pitchFamily="34" charset="0"/>
                <a:cs typeface="Lucida Sans Unicode" pitchFamily="34" charset="0"/>
              </a:rPr>
              <a:t>, łączące fundusze europejskie z formułą partnerstwa publiczno-prywatnego. Głównym źródłem wsparcia przedsięwzięć rewitalizacyjnych z funduszy UE są środki w ramach </a:t>
            </a:r>
            <a:r>
              <a:rPr lang="pl-PL" altLang="pl-PL" sz="1600" b="1" dirty="0">
                <a:solidFill>
                  <a:srgbClr val="000000"/>
                </a:solidFill>
                <a:latin typeface="Lucida Sans Unicode" pitchFamily="34" charset="0"/>
                <a:cs typeface="Lucida Sans Unicode" pitchFamily="34" charset="0"/>
              </a:rPr>
              <a:t>regionalnych programów operacyjnych (RPO), </a:t>
            </a:r>
            <a:r>
              <a:rPr lang="pl-PL" altLang="pl-PL" sz="1600" dirty="0">
                <a:solidFill>
                  <a:srgbClr val="000000"/>
                </a:solidFill>
                <a:latin typeface="Lucida Sans Unicode" pitchFamily="34" charset="0"/>
                <a:cs typeface="Lucida Sans Unicode" pitchFamily="34" charset="0"/>
              </a:rPr>
              <a:t>natomiast dodatkowym, komplementarnym źródłem finansowania są środki </a:t>
            </a:r>
            <a:r>
              <a:rPr lang="pl-PL" altLang="pl-PL" sz="1600" b="1" dirty="0">
                <a:solidFill>
                  <a:srgbClr val="000000"/>
                </a:solidFill>
                <a:latin typeface="Lucida Sans Unicode" pitchFamily="34" charset="0"/>
                <a:cs typeface="Lucida Sans Unicode" pitchFamily="34" charset="0"/>
              </a:rPr>
              <a:t>krajowych programów operacyjnych (KPO). </a:t>
            </a:r>
            <a:r>
              <a:rPr lang="pl-PL" altLang="pl-PL" sz="1600" dirty="0">
                <a:solidFill>
                  <a:srgbClr val="000000"/>
                </a:solidFill>
                <a:latin typeface="Lucida Sans Unicode" pitchFamily="34" charset="0"/>
                <a:cs typeface="Lucida Sans Unicode" pitchFamily="34" charset="0"/>
              </a:rPr>
              <a:t>W ramach Celu Tematycznego 9. Promowanie włączenia społecznego, walka z ubóstwem i wszelką dyskryminacją; rewitalizacji dedykowano </a:t>
            </a:r>
            <a:r>
              <a:rPr lang="pl-PL" altLang="pl-PL" sz="1600" b="1" u="sng" dirty="0">
                <a:solidFill>
                  <a:srgbClr val="000000"/>
                </a:solidFill>
                <a:latin typeface="Lucida Sans Unicode" pitchFamily="34" charset="0"/>
                <a:cs typeface="Lucida Sans Unicode" pitchFamily="34" charset="0"/>
              </a:rPr>
              <a:t>Priorytet Inwestycyjny 9.b Wspieranie rewitalizacji fizycznej, gospodarczej i społecznej ubogich społeczności na obszarach miejskich i wiejskich. </a:t>
            </a:r>
            <a:r>
              <a:rPr lang="pl-PL" altLang="pl-PL" sz="1600" dirty="0">
                <a:solidFill>
                  <a:srgbClr val="000000"/>
                </a:solidFill>
                <a:latin typeface="Lucida Sans Unicode" pitchFamily="34" charset="0"/>
                <a:cs typeface="Lucida Sans Unicode" pitchFamily="34" charset="0"/>
              </a:rPr>
              <a:t>Oprócz Priorytetu Inwestycyjnego 9b na projekty rewitalizacyjne mogą zostać przeznaczone środki z innych priorytetów inwestycyjnych zarówno RPO jak i KPO, w szczególności bezpośrednio związane z rewitalizacją: </a:t>
            </a:r>
            <a:r>
              <a:rPr lang="pl-PL" altLang="pl-PL" sz="1600" b="1" dirty="0">
                <a:solidFill>
                  <a:srgbClr val="000000"/>
                </a:solidFill>
                <a:latin typeface="Lucida Sans Unicode" pitchFamily="34" charset="0"/>
                <a:cs typeface="Lucida Sans Unicode" pitchFamily="34" charset="0"/>
              </a:rPr>
              <a:t>2a, 2c, 3a, 4iii, 4c, 4e, 4v, 6c, 6e, 6iv, 7d, 8i, 8ii, 8iii, 9a, 9i, 9iv, 9v. </a:t>
            </a:r>
            <a:r>
              <a:rPr lang="pl-PL" altLang="pl-PL" sz="1600" dirty="0">
                <a:solidFill>
                  <a:srgbClr val="000000"/>
                </a:solidFill>
                <a:latin typeface="Lucida Sans Unicode" pitchFamily="34" charset="0"/>
                <a:cs typeface="Lucida Sans Unicode" pitchFamily="34" charset="0"/>
              </a:rPr>
              <a:t>Ponadto, w ramach Kontraktów Terytorialnych dla wszystkich województw, została przeznaczona specjalna pula środków z budżetu państwa na dofinansowanie projektów rewitalizacyjnych.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975144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52138"/>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Specjalnym instrumentem w ramach programów operacyjnych, ukierunkowanym na rozwój obszarów miejskich (obszarów funkcjonalnych miast) są </a:t>
            </a:r>
            <a:r>
              <a:rPr lang="pl-PL" altLang="pl-PL" sz="1600" b="1" dirty="0">
                <a:solidFill>
                  <a:srgbClr val="000000"/>
                </a:solidFill>
                <a:latin typeface="Lucida Sans Unicode" pitchFamily="34" charset="0"/>
                <a:cs typeface="Lucida Sans Unicode" pitchFamily="34" charset="0"/>
              </a:rPr>
              <a:t>Zintegrowane Inwestycje Terytorialne (ZIT). </a:t>
            </a:r>
            <a:r>
              <a:rPr lang="pl-PL" altLang="pl-PL" sz="1600" dirty="0">
                <a:solidFill>
                  <a:srgbClr val="000000"/>
                </a:solidFill>
                <a:latin typeface="Lucida Sans Unicode" pitchFamily="34" charset="0"/>
                <a:cs typeface="Lucida Sans Unicode" pitchFamily="34" charset="0"/>
              </a:rPr>
              <a:t>Działania rewitalizacyjne mogą być częścią zamierzeń realizowanych poprzez </a:t>
            </a:r>
            <a:r>
              <a:rPr lang="pl-PL" altLang="pl-PL" sz="1600" dirty="0" smtClean="0">
                <a:solidFill>
                  <a:srgbClr val="000000"/>
                </a:solidFill>
                <a:latin typeface="Lucida Sans Unicode" pitchFamily="34" charset="0"/>
                <a:cs typeface="Lucida Sans Unicode" pitchFamily="34" charset="0"/>
              </a:rPr>
              <a:t>ZIT. </a:t>
            </a:r>
          </a:p>
          <a:p>
            <a:pPr marL="273050" algn="just" eaLnBrk="1">
              <a:lnSpc>
                <a:spcPct val="100000"/>
              </a:lnSpc>
            </a:pPr>
            <a:r>
              <a:rPr lang="pl-PL" altLang="pl-PL" sz="1600" dirty="0" smtClean="0">
                <a:solidFill>
                  <a:srgbClr val="000000"/>
                </a:solidFill>
                <a:latin typeface="Lucida Sans Unicode" pitchFamily="34" charset="0"/>
                <a:cs typeface="Lucida Sans Unicode" pitchFamily="34" charset="0"/>
              </a:rPr>
              <a:t>W ramach Programu Operacyjnego Pomoc Techniczna 2014-2020 wspiera się finansowanie działań planistycznych i strategicznych na poziomie lokalnym. Udzielane dotacje przeznaczone są na przygotowanie lub aktualizację programów rewitalizacji.</a:t>
            </a:r>
          </a:p>
          <a:p>
            <a:pPr marL="273050"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ramach programów Europejskiej Współpracy Terytorialnej z udziałem Polski, w ramach komponentów transnarodowego i międzyregionalnego, realizowane są przedsięwzięcia związane z rewitalizacją.</a:t>
            </a:r>
          </a:p>
          <a:p>
            <a:pPr marL="273050" algn="just" eaLnBrk="1">
              <a:lnSpc>
                <a:spcPct val="100000"/>
              </a:lnSpc>
            </a:pPr>
            <a:r>
              <a:rPr lang="pl-PL" altLang="pl-PL" sz="1600" dirty="0">
                <a:solidFill>
                  <a:srgbClr val="000000"/>
                </a:solidFill>
                <a:latin typeface="Lucida Sans Unicode" pitchFamily="34" charset="0"/>
                <a:cs typeface="Lucida Sans Unicode" pitchFamily="34" charset="0"/>
              </a:rPr>
              <a:t>W programie transnarodowym Europa Środkowa 2014-2020 planuje się działania m.in. dla poprawy gospodarki niskoemisyjnej.</a:t>
            </a:r>
          </a:p>
          <a:p>
            <a:pPr marL="273050" algn="just" eaLnBrk="1">
              <a:lnSpc>
                <a:spcPct val="100000"/>
              </a:lnSpc>
            </a:pPr>
            <a:r>
              <a:rPr lang="pl-PL" altLang="pl-PL" sz="1600" dirty="0">
                <a:solidFill>
                  <a:srgbClr val="000000"/>
                </a:solidFill>
                <a:latin typeface="Lucida Sans Unicode" pitchFamily="34" charset="0"/>
                <a:cs typeface="Lucida Sans Unicode" pitchFamily="34" charset="0"/>
              </a:rPr>
              <a:t>W programie międzyregionalnym INTERREG Europa będzie wspierana współpraca instytucji publicznych (również szczebli regionalnego i lokalnego) w realizacji projektów rewitalizacyjnych.</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742616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037022"/>
            <a:ext cx="79930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Nowa definicja rewitalizacji wg USTAWY o rewitalizacji  z dnia  9 października 2015 r.: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a:t>
            </a:r>
            <a:r>
              <a:rPr lang="pl-PL" altLang="pl-PL" sz="1600" b="1" dirty="0">
                <a:solidFill>
                  <a:srgbClr val="000000"/>
                </a:solidFill>
                <a:latin typeface="Lucida Sans Unicode" pitchFamily="34" charset="0"/>
                <a:cs typeface="Lucida Sans Unicode" pitchFamily="34" charset="0"/>
              </a:rPr>
              <a:t>Rewitalizacja </a:t>
            </a:r>
            <a:r>
              <a:rPr lang="pl-PL" altLang="pl-PL" sz="1600" dirty="0">
                <a:solidFill>
                  <a:srgbClr val="000000"/>
                </a:solidFill>
                <a:latin typeface="Lucida Sans Unicode" pitchFamily="34" charset="0"/>
                <a:cs typeface="Lucida Sans Unicode" pitchFamily="34" charset="0"/>
              </a:rPr>
              <a:t>stanowi proces wyprowadzania ze </a:t>
            </a:r>
            <a:r>
              <a:rPr lang="pl-PL" altLang="pl-PL" sz="1600" b="1" dirty="0">
                <a:solidFill>
                  <a:srgbClr val="000000"/>
                </a:solidFill>
                <a:latin typeface="Lucida Sans Unicode" pitchFamily="34" charset="0"/>
                <a:cs typeface="Lucida Sans Unicode" pitchFamily="34" charset="0"/>
              </a:rPr>
              <a:t>stanu kryzysowego obszarów zdegradowanych</a:t>
            </a:r>
            <a:r>
              <a:rPr lang="pl-PL" altLang="pl-PL" sz="1600" dirty="0">
                <a:solidFill>
                  <a:srgbClr val="000000"/>
                </a:solidFill>
                <a:latin typeface="Lucida Sans Unicode" pitchFamily="34" charset="0"/>
                <a:cs typeface="Lucida Sans Unicode" pitchFamily="34" charset="0"/>
              </a:rPr>
              <a:t>, prowadzony w sposób </a:t>
            </a:r>
            <a:r>
              <a:rPr lang="pl-PL" altLang="pl-PL" sz="1600" b="1" dirty="0">
                <a:solidFill>
                  <a:srgbClr val="000000"/>
                </a:solidFill>
                <a:latin typeface="Lucida Sans Unicode" pitchFamily="34" charset="0"/>
                <a:cs typeface="Lucida Sans Unicode" pitchFamily="34" charset="0"/>
              </a:rPr>
              <a:t>kompleksowy</a:t>
            </a:r>
            <a:r>
              <a:rPr lang="pl-PL" altLang="pl-PL" sz="1600" dirty="0">
                <a:solidFill>
                  <a:srgbClr val="000000"/>
                </a:solidFill>
                <a:latin typeface="Lucida Sans Unicode" pitchFamily="34" charset="0"/>
                <a:cs typeface="Lucida Sans Unicode" pitchFamily="34" charset="0"/>
              </a:rPr>
              <a:t>, poprzez </a:t>
            </a:r>
            <a:r>
              <a:rPr lang="pl-PL" altLang="pl-PL" sz="1600" b="1" dirty="0">
                <a:solidFill>
                  <a:srgbClr val="000000"/>
                </a:solidFill>
                <a:latin typeface="Lucida Sans Unicode" pitchFamily="34" charset="0"/>
                <a:cs typeface="Lucida Sans Unicode" pitchFamily="34" charset="0"/>
              </a:rPr>
              <a:t>zintegrowane działania na rzecz lokalnej społeczności, przestrzeni i gospodarki, skoncentrowane terytorialnie, </a:t>
            </a:r>
            <a:r>
              <a:rPr lang="pl-PL" altLang="pl-PL" sz="1600" dirty="0">
                <a:solidFill>
                  <a:srgbClr val="000000"/>
                </a:solidFill>
                <a:latin typeface="Lucida Sans Unicode" pitchFamily="34" charset="0"/>
                <a:cs typeface="Lucida Sans Unicode" pitchFamily="34" charset="0"/>
              </a:rPr>
              <a:t>prowadzone przez </a:t>
            </a:r>
            <a:r>
              <a:rPr lang="pl-PL" altLang="pl-PL" sz="1600" b="1" dirty="0">
                <a:solidFill>
                  <a:srgbClr val="000000"/>
                </a:solidFill>
                <a:latin typeface="Lucida Sans Unicode" pitchFamily="34" charset="0"/>
                <a:cs typeface="Lucida Sans Unicode" pitchFamily="34" charset="0"/>
              </a:rPr>
              <a:t>interesariuszy rewitalizacji </a:t>
            </a:r>
            <a:r>
              <a:rPr lang="pl-PL" altLang="pl-PL" sz="1600" dirty="0">
                <a:solidFill>
                  <a:srgbClr val="000000"/>
                </a:solidFill>
                <a:latin typeface="Lucida Sans Unicode" pitchFamily="34" charset="0"/>
                <a:cs typeface="Lucida Sans Unicode" pitchFamily="34" charset="0"/>
              </a:rPr>
              <a:t>na podstawie </a:t>
            </a:r>
            <a:r>
              <a:rPr lang="pl-PL" altLang="pl-PL" sz="1600" b="1" dirty="0">
                <a:solidFill>
                  <a:srgbClr val="000000"/>
                </a:solidFill>
                <a:latin typeface="Lucida Sans Unicode" pitchFamily="34" charset="0"/>
                <a:cs typeface="Lucida Sans Unicode" pitchFamily="34" charset="0"/>
              </a:rPr>
              <a:t>gminnego programu rewitalizacji</a:t>
            </a:r>
            <a:r>
              <a:rPr lang="pl-PL" altLang="pl-PL" sz="1600" dirty="0">
                <a:solidFill>
                  <a:srgbClr val="000000"/>
                </a:solidFill>
                <a:latin typeface="Lucida Sans Unicode" pitchFamily="34" charset="0"/>
                <a:cs typeface="Lucida Sans Unicode" pitchFamily="34" charset="0"/>
              </a:rPr>
              <a:t>”.</a:t>
            </a: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NOWA DEFINICJA I NOWE UWARUNKOWANIA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545102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67472"/>
            <a:ext cx="79930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Rząd podejmie działania w celu zwiększenia palety możliwości krajowego finansowania przedsięwzięć rewitalizacyjnych, w tym dotyczących infrastruktury mieszkaniowej. Przeprowadzona zostanie analiza działań stymulujących udział podmiotów prywatnych w projektach rewitalizacyjnych (np. poprzez tworzenie instrumentów finansowych i zachęt dla przedsięwzięć prywatnych, takich jak preferencyjne instrumenty fiskalne, instrumenty dłużne, gwarancje, poręczenia i inne instrumenty </a:t>
            </a:r>
            <a:r>
              <a:rPr lang="pl-PL" altLang="pl-PL" sz="1400" dirty="0" err="1">
                <a:solidFill>
                  <a:srgbClr val="000000"/>
                </a:solidFill>
                <a:latin typeface="Lucida Sans Unicode" pitchFamily="34" charset="0"/>
                <a:cs typeface="Lucida Sans Unicode" pitchFamily="34" charset="0"/>
              </a:rPr>
              <a:t>pozadotacyjne</a:t>
            </a:r>
            <a:r>
              <a:rPr lang="pl-PL" altLang="pl-PL" sz="1400" dirty="0">
                <a:solidFill>
                  <a:srgbClr val="000000"/>
                </a:solidFill>
                <a:latin typeface="Lucida Sans Unicode" pitchFamily="34" charset="0"/>
                <a:cs typeface="Lucida Sans Unicode" pitchFamily="34" charset="0"/>
              </a:rPr>
              <a:t>). Wykorzystane zostaną doświadczenia w stosowaniu instrumentów zwrotnych, takich jak Inicjatywa JESSICA. Rozważona zostanie możliwość budowania instrumentów w oparciu o doświadczenia efektywnych mechanizmów wspierających mieszkalnictwo, ochronę środowiska, efektywność energetyczną, rynek pracy itd.</a:t>
            </a:r>
          </a:p>
          <a:p>
            <a:pPr marL="285750" indent="-285750" algn="just" eaLnBrk="1">
              <a:lnSpc>
                <a:spcPct val="100000"/>
              </a:lnSpc>
              <a:buFont typeface="Wingdings" panose="05000000000000000000" pitchFamily="2" charset="2"/>
              <a:buChar char="§"/>
            </a:pPr>
            <a:r>
              <a:rPr lang="pl-PL" altLang="pl-PL" sz="1400" dirty="0">
                <a:solidFill>
                  <a:srgbClr val="000000"/>
                </a:solidFill>
                <a:latin typeface="Lucida Sans Unicode" pitchFamily="34" charset="0"/>
                <a:cs typeface="Lucida Sans Unicode" pitchFamily="34" charset="0"/>
              </a:rPr>
              <a:t>Rząd podejmie zespół działań w kierunku upowszechnienia rewitalizacji jako ważnego elementu rozwoju miast, zapewniający trwałość zasad i  instrumentów, kompleksowość, mechanizmy finansowania, usprawnienia prawno-instytucjonalne oraz przejrzysty system monitorowania i ewaluacji. Rewitalizacja dotyczy obszarów zdegradowanych, ale jednocześnie ukierunkowana jest na włączanie różnych działań rozwojowych i różnych podmiotów w osiąganie celów związanych z odnową miast, poprawą ich przestrzeni i zwiększaniem ich potencjału społecznego i gospodarczego. Takie podejście oznacza podejmowanie wielu działań w kierunku upowszechnienia rewitalizacji jako ważnego elementu rozwoju miast.</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76088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9"/>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Minister właściwy ds. rozwoju regionalnego będzie promować i upowszechniać wiedzę na temat kompleksowego podejścia do rewitalizacji. Udostępnione zostaną informacje – skierowane w pierwszym rzędzie do mniejszych miast – dotyczące z jednej strony istoty prowadzenia działań rewitalizacyjnych, doświadczeń, modelowych rozwiązań, </a:t>
            </a:r>
            <a:r>
              <a:rPr lang="pl-PL" altLang="pl-PL" sz="1600" dirty="0" err="1">
                <a:solidFill>
                  <a:srgbClr val="000000"/>
                </a:solidFill>
                <a:latin typeface="Lucida Sans Unicode" pitchFamily="34" charset="0"/>
                <a:cs typeface="Lucida Sans Unicode" pitchFamily="34" charset="0"/>
              </a:rPr>
              <a:t>ryzyk</a:t>
            </a:r>
            <a:r>
              <a:rPr lang="pl-PL" altLang="pl-PL" sz="1600" dirty="0">
                <a:solidFill>
                  <a:srgbClr val="000000"/>
                </a:solidFill>
                <a:latin typeface="Lucida Sans Unicode" pitchFamily="34" charset="0"/>
                <a:cs typeface="Lucida Sans Unicode" pitchFamily="34" charset="0"/>
              </a:rPr>
              <a:t> i zagrożeń, a z drugiej - możliwości i instrumentów wsparcia procesów rewitalizacji. Centrum wiedzy o rewitalizacji na poziomie krajowym udzielać będzie wsparcia merytorycznego (także poprzez programy szkoleniowe) dla JST i innych podmiotów oraz będzie koordynować gromadzenie, przetwarzanie i udostępnianie informacji o przebiegu i wynikach programów rewitalizacyjnych w miastach (baza dobrych praktyk). Minister właściwy ds. rozwoju regionalnego będzie inicjować i wspierać projekty pilotażowe dotyczące różnych aspektów rewitalizacji. Będzie przeprowadzać bieżący monitoring i prace analityczne.</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KPM – REWITALIZACJA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76088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21470"/>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smtClean="0">
                <a:solidFill>
                  <a:srgbClr val="000000"/>
                </a:solidFill>
                <a:latin typeface="Lucida Sans Unicode" pitchFamily="34" charset="0"/>
                <a:cs typeface="Lucida Sans Unicode" pitchFamily="34" charset="0"/>
              </a:rPr>
              <a:t>Cel </a:t>
            </a:r>
            <a:r>
              <a:rPr lang="pl-PL" altLang="pl-PL" sz="1600" dirty="0">
                <a:solidFill>
                  <a:srgbClr val="000000"/>
                </a:solidFill>
                <a:latin typeface="Lucida Sans Unicode" pitchFamily="34" charset="0"/>
                <a:cs typeface="Lucida Sans Unicode" pitchFamily="34" charset="0"/>
              </a:rPr>
              <a:t>- poprawa warunków rozwoju obszarów zdegradowanych w wymiarze przestrzennym, społecznym, kulturowym i gospodarczym. Realizacji tego celu służyć będzie tworzenie korzystnych warunków dla prowadzenia rewitalizacji w Polsce i położenie nacisku na holistyczne, zintegrowane podejście do prowadzenia takich działań.</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Umowa </a:t>
            </a:r>
            <a:r>
              <a:rPr lang="pl-PL" altLang="pl-PL" sz="1600" dirty="0">
                <a:solidFill>
                  <a:srgbClr val="000000"/>
                </a:solidFill>
                <a:latin typeface="Lucida Sans Unicode" pitchFamily="34" charset="0"/>
                <a:cs typeface="Lucida Sans Unicode" pitchFamily="34" charset="0"/>
              </a:rPr>
              <a:t>Partnerstwa, przyjęta przez Komisję Europejską 23 maja 2014r. zidentyfikowała miasta i dzielnice miast wymagające rewitalizacji jako jedne z pięciu obszarów strategicznej interwencji wymagające kompleksowych, zintegrowanych działań społecznych, gospodarczych i przestrzennych. </a:t>
            </a: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Tym </a:t>
            </a:r>
            <a:r>
              <a:rPr lang="pl-PL" altLang="pl-PL" sz="1600" dirty="0">
                <a:solidFill>
                  <a:srgbClr val="000000"/>
                </a:solidFill>
                <a:latin typeface="Lucida Sans Unicode" pitchFamily="34" charset="0"/>
                <a:cs typeface="Lucida Sans Unicode" pitchFamily="34" charset="0"/>
              </a:rPr>
              <a:t>samym, fundusze unijne (zwłaszcza EFS i EFRR) będą stanowiły jedno z podstawowych źródeł finansowania działań rewitalizacyjnych w kwocie nie mniejszej niż 25 mld zł.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NARODOWY PLAN REWITALIZACJI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776088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ymbol zastępczy zawartości 2"/>
          <p:cNvSpPr>
            <a:spLocks noGrp="1"/>
          </p:cNvSpPr>
          <p:nvPr>
            <p:ph idx="1"/>
          </p:nvPr>
        </p:nvSpPr>
        <p:spPr>
          <a:xfrm>
            <a:off x="314325" y="1360488"/>
            <a:ext cx="8548688" cy="5222875"/>
          </a:xfrm>
        </p:spPr>
        <p:txBody>
          <a:bodyPr/>
          <a:lstStyle/>
          <a:p>
            <a:pPr algn="ctr" eaLnBrk="1" hangingPunct="1">
              <a:buFont typeface="Arial" pitchFamily="34" charset="0"/>
              <a:buNone/>
            </a:pPr>
            <a:endParaRPr lang="pl-PL" altLang="pl-PL" sz="2000" b="1" dirty="0" smtClean="0"/>
          </a:p>
          <a:p>
            <a:pPr algn="ctr" eaLnBrk="1" hangingPunct="1">
              <a:buFont typeface="Arial" pitchFamily="34" charset="0"/>
              <a:buNone/>
            </a:pPr>
            <a:r>
              <a:rPr lang="pl-PL" altLang="pl-PL" sz="2800" b="1" dirty="0" smtClean="0"/>
              <a:t>Konstrukcja </a:t>
            </a:r>
            <a:r>
              <a:rPr lang="pl-PL" altLang="pl-PL" sz="2800" b="1" dirty="0" smtClean="0"/>
              <a:t>Narodowego Planu Rewitalizacji </a:t>
            </a:r>
          </a:p>
        </p:txBody>
      </p:sp>
      <p:sp>
        <p:nvSpPr>
          <p:cNvPr id="77828" name="Symbol zastępczy numeru slajdu 1"/>
          <p:cNvSpPr>
            <a:spLocks noGrp="1"/>
          </p:cNvSpPr>
          <p:nvPr>
            <p:ph type="sldNum" sz="quarter" idx="11"/>
          </p:nvPr>
        </p:nvSpPr>
        <p:spPr>
          <a:xfrm>
            <a:off x="8123238" y="6651625"/>
            <a:ext cx="1020762" cy="20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lnSpc>
                <a:spcPct val="102000"/>
              </a:lnSpc>
              <a:spcAft>
                <a:spcPts val="142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marL="385763" indent="-147638" defTabSz="912813" eaLnBrk="0" hangingPunct="0">
              <a:lnSpc>
                <a:spcPct val="102000"/>
              </a:lnSpc>
              <a:spcAft>
                <a:spcPts val="113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2pPr>
            <a:lvl3pPr marL="593725" indent="-117475" defTabSz="912813" eaLnBrk="0" hangingPunct="0">
              <a:lnSpc>
                <a:spcPct val="102000"/>
              </a:lnSpc>
              <a:spcAft>
                <a:spcPts val="85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3pPr>
            <a:lvl4pPr marL="831850" indent="-117475" defTabSz="912813" eaLnBrk="0" hangingPunct="0">
              <a:lnSpc>
                <a:spcPct val="102000"/>
              </a:lnSpc>
              <a:spcAft>
                <a:spcPts val="575"/>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marL="1069975" indent="-117475" defTabSz="912813" eaLnBrk="0" hangingPunct="0">
              <a:lnSpc>
                <a:spcPct val="102000"/>
              </a:lnSpc>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15271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19843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24415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2898775" indent="-117475" defTabSz="912813" eaLnBrk="0" fontAlgn="base" hangingPunct="0">
              <a:lnSpc>
                <a:spcPct val="102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eaLnBrk="1">
              <a:lnSpc>
                <a:spcPct val="93000"/>
              </a:lnSpc>
              <a:spcAft>
                <a:spcPct val="0"/>
              </a:spcAft>
              <a:buClrTx/>
              <a:buFontTx/>
              <a:buNone/>
            </a:pPr>
            <a:fld id="{70FEF8E1-1DC3-4535-954E-C48CCBFA0681}" type="slidenum">
              <a:rPr lang="pl-PL" altLang="pl-PL" sz="900" smtClean="0">
                <a:solidFill>
                  <a:srgbClr val="C00000"/>
                </a:solidFill>
              </a:rPr>
              <a:pPr eaLnBrk="1">
                <a:lnSpc>
                  <a:spcPct val="93000"/>
                </a:lnSpc>
                <a:spcAft>
                  <a:spcPct val="0"/>
                </a:spcAft>
                <a:buClrTx/>
                <a:buFontTx/>
                <a:buNone/>
              </a:pPr>
              <a:t>73</a:t>
            </a:fld>
            <a:endParaRPr lang="pl-PL" altLang="pl-PL" sz="900" smtClean="0">
              <a:solidFill>
                <a:srgbClr val="C00000"/>
              </a:solidFill>
            </a:endParaRPr>
          </a:p>
        </p:txBody>
      </p:sp>
      <p:sp>
        <p:nvSpPr>
          <p:cNvPr id="7" name="Prostokąt 6"/>
          <p:cNvSpPr/>
          <p:nvPr/>
        </p:nvSpPr>
        <p:spPr>
          <a:xfrm>
            <a:off x="2565400" y="2455863"/>
            <a:ext cx="1458913" cy="32242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Legislacja</a:t>
            </a:r>
            <a:r>
              <a:rPr lang="pl-PL" b="1" dirty="0"/>
              <a:t> </a:t>
            </a:r>
          </a:p>
        </p:txBody>
      </p:sp>
      <p:sp>
        <p:nvSpPr>
          <p:cNvPr id="9" name="Prostokąt 8"/>
          <p:cNvSpPr/>
          <p:nvPr/>
        </p:nvSpPr>
        <p:spPr>
          <a:xfrm>
            <a:off x="4206875" y="2455863"/>
            <a:ext cx="2371725" cy="32242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Instrumenty Wsparcia </a:t>
            </a:r>
          </a:p>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Unijne i Krajowe </a:t>
            </a:r>
          </a:p>
        </p:txBody>
      </p:sp>
      <p:sp>
        <p:nvSpPr>
          <p:cNvPr id="10" name="Prostokąt 9"/>
          <p:cNvSpPr/>
          <p:nvPr/>
        </p:nvSpPr>
        <p:spPr>
          <a:xfrm>
            <a:off x="6883400" y="2455863"/>
            <a:ext cx="1884363" cy="32242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Informacja </a:t>
            </a:r>
          </a:p>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Edukacja </a:t>
            </a:r>
          </a:p>
        </p:txBody>
      </p:sp>
      <p:sp>
        <p:nvSpPr>
          <p:cNvPr id="12" name="Prostokąt 11"/>
          <p:cNvSpPr/>
          <p:nvPr/>
        </p:nvSpPr>
        <p:spPr>
          <a:xfrm>
            <a:off x="376238" y="2516188"/>
            <a:ext cx="1701800" cy="316388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Dokumenty:</a:t>
            </a:r>
          </a:p>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NPR Wytyczne</a:t>
            </a:r>
          </a:p>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b="1" dirty="0">
                <a:solidFill>
                  <a:schemeClr val="tx1"/>
                </a:solidFill>
              </a:rPr>
              <a:t>Wzorcowe dokumenty </a:t>
            </a:r>
          </a:p>
        </p:txBody>
      </p:sp>
      <p:sp>
        <p:nvSpPr>
          <p:cNvPr id="11"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NARODOWY PLAN REWITALIZACJI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9266344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80"/>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u="sng" dirty="0">
                <a:solidFill>
                  <a:srgbClr val="000000"/>
                </a:solidFill>
                <a:latin typeface="Lucida Sans Unicode" pitchFamily="34" charset="0"/>
                <a:cs typeface="Lucida Sans Unicode" pitchFamily="34" charset="0"/>
              </a:rPr>
              <a:t>Jakie zmiany w legislacji dotyczącej rewitalizacji? </a:t>
            </a: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Ustawowo definiuje rewitalizację  i inne pojęcia z nią związane dla jednakowego rozumienia pojęć przez wszystkie podmioty.</a:t>
            </a: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Wprowadza kolejne narzędzie: „Miejski Plan Rewitalizacji”</a:t>
            </a: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Określa rewitalizację jako zadanie własne gminy.</a:t>
            </a: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Określa zawartość programu rewitalizacji, sposób jego przygotowania, uchwalania i realizacji.</a:t>
            </a: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Definiuje rewitalizację jako cel publiczny w ustawie o gospodarce nieruchomościami, umożliwia procedury wywłaszczeniowe.</a:t>
            </a:r>
          </a:p>
          <a:p>
            <a:pPr marL="342900" indent="-342900" algn="just" eaLnBrk="1">
              <a:lnSpc>
                <a:spcPct val="100000"/>
              </a:lnSpc>
              <a:buFont typeface="+mj-lt"/>
              <a:buAutoNum type="arabicPeriod"/>
            </a:pPr>
            <a:r>
              <a:rPr lang="pl-PL" altLang="pl-PL" sz="1600" dirty="0">
                <a:solidFill>
                  <a:srgbClr val="000000"/>
                </a:solidFill>
                <a:latin typeface="Lucida Sans Unicode" pitchFamily="34" charset="0"/>
                <a:cs typeface="Lucida Sans Unicode" pitchFamily="34" charset="0"/>
              </a:rPr>
              <a:t>Zapewnia szeroki udział mieszkańców miasta i innych partnerów poprzez powołanie Komitetu Rewitalizacji na każdym etapie rewitalizacji.</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USTAWA O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3727174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52138"/>
            <a:ext cx="79930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u="sng" dirty="0">
                <a:solidFill>
                  <a:srgbClr val="000000"/>
                </a:solidFill>
                <a:latin typeface="Lucida Sans Unicode" pitchFamily="34" charset="0"/>
                <a:cs typeface="Lucida Sans Unicode" pitchFamily="34" charset="0"/>
              </a:rPr>
              <a:t>Jakie zmiany w legislacji dotyczącej rewitalizacji? </a:t>
            </a: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startAt="6"/>
            </a:pPr>
            <a:r>
              <a:rPr lang="pl-PL" altLang="pl-PL" sz="1600" dirty="0">
                <a:solidFill>
                  <a:srgbClr val="000000"/>
                </a:solidFill>
                <a:latin typeface="Lucida Sans Unicode" pitchFamily="34" charset="0"/>
                <a:cs typeface="Lucida Sans Unicode" pitchFamily="34" charset="0"/>
              </a:rPr>
              <a:t>Wiąże procesy rewitalizacyjne z planowaniem przestrzennym.</a:t>
            </a:r>
          </a:p>
          <a:p>
            <a:pPr marL="342900" indent="-342900" algn="just" eaLnBrk="1">
              <a:lnSpc>
                <a:spcPct val="100000"/>
              </a:lnSpc>
              <a:buFont typeface="+mj-lt"/>
              <a:buAutoNum type="arabicPeriod" startAt="6"/>
            </a:pPr>
            <a:r>
              <a:rPr lang="pl-PL" altLang="pl-PL" sz="1600" dirty="0">
                <a:solidFill>
                  <a:srgbClr val="000000"/>
                </a:solidFill>
                <a:latin typeface="Lucida Sans Unicode" pitchFamily="34" charset="0"/>
                <a:cs typeface="Lucida Sans Unicode" pitchFamily="34" charset="0"/>
              </a:rPr>
              <a:t>Reguluje problematykę nieruchomości porzuconych i nieruchomości, których stan prawny jest nieustalony.</a:t>
            </a:r>
          </a:p>
          <a:p>
            <a:pPr marL="342900" indent="-342900" algn="just" eaLnBrk="1">
              <a:lnSpc>
                <a:spcPct val="100000"/>
              </a:lnSpc>
              <a:buFont typeface="+mj-lt"/>
              <a:buAutoNum type="arabicPeriod" startAt="6"/>
            </a:pPr>
            <a:r>
              <a:rPr lang="pl-PL" altLang="pl-PL" sz="1600" dirty="0">
                <a:solidFill>
                  <a:srgbClr val="000000"/>
                </a:solidFill>
                <a:latin typeface="Lucida Sans Unicode" pitchFamily="34" charset="0"/>
                <a:cs typeface="Lucida Sans Unicode" pitchFamily="34" charset="0"/>
              </a:rPr>
              <a:t>Wprowadza narzędzia urbanistyki operacyjnej </a:t>
            </a:r>
            <a:r>
              <a:rPr lang="pl-PL" altLang="pl-PL" sz="1600" b="1" dirty="0">
                <a:solidFill>
                  <a:srgbClr val="000000"/>
                </a:solidFill>
                <a:latin typeface="Lucida Sans Unicode" pitchFamily="34" charset="0"/>
                <a:cs typeface="Lucida Sans Unicode" pitchFamily="34" charset="0"/>
              </a:rPr>
              <a:t>SPECJALNA STREFA REWITALIZACJI [SSR] </a:t>
            </a:r>
            <a:r>
              <a:rPr lang="pl-PL" altLang="pl-PL" sz="1600" dirty="0">
                <a:solidFill>
                  <a:srgbClr val="000000"/>
                </a:solidFill>
                <a:latin typeface="Lucida Sans Unicode" pitchFamily="34" charset="0"/>
                <a:cs typeface="Lucida Sans Unicode" pitchFamily="34" charset="0"/>
              </a:rPr>
              <a:t>– możliwość wprowadzenia jej uchwałą (na czas do 10 lat) na terenie rewitalizowanym w celu stosowania </a:t>
            </a:r>
            <a:r>
              <a:rPr lang="pl-PL" altLang="pl-PL" sz="1600" b="1" dirty="0">
                <a:solidFill>
                  <a:srgbClr val="000000"/>
                </a:solidFill>
                <a:latin typeface="Lucida Sans Unicode" pitchFamily="34" charset="0"/>
                <a:cs typeface="Lucida Sans Unicode" pitchFamily="34" charset="0"/>
              </a:rPr>
              <a:t>SPECJALNYCH ROZWIĄZAŃ </a:t>
            </a:r>
            <a:r>
              <a:rPr lang="pl-PL" altLang="pl-PL" sz="1600" dirty="0">
                <a:solidFill>
                  <a:srgbClr val="000000"/>
                </a:solidFill>
                <a:latin typeface="Lucida Sans Unicode" pitchFamily="34" charset="0"/>
                <a:cs typeface="Lucida Sans Unicode" pitchFamily="34" charset="0"/>
              </a:rPr>
              <a:t>prawnych, m.in. dla:</a:t>
            </a:r>
          </a:p>
          <a:p>
            <a:pPr marL="342900" indent="-34290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pozyskiwania gruntów i budowy/przebudowy budynków służących rozwojowi społecznego budownictwa czynszowego (działania w ramach celu publicznego),</a:t>
            </a:r>
          </a:p>
          <a:p>
            <a:pPr marL="342900" indent="-34290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udzielania dotacji dla nieruchomości,</a:t>
            </a:r>
          </a:p>
          <a:p>
            <a:pPr marL="342900" indent="-34290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ustanowienia na rzecz gminy prawa pierwokupu nieruchomości,</a:t>
            </a:r>
          </a:p>
          <a:p>
            <a:pPr marL="342900" indent="-34290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ustanowienia zakazu wydawania decyzji o warunkach zabudowy dla wszystkich lub wybranych zmian sposobu zagospodarowania terenu.</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USTAWA O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6758611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a:t>
            </a:r>
            <a:r>
              <a:rPr lang="pl-PL" b="1" dirty="0" smtClean="0">
                <a:solidFill>
                  <a:srgbClr val="636466"/>
                </a:solidFill>
                <a:latin typeface="Novecento wide Normal" pitchFamily="50" charset="-18"/>
              </a:rPr>
              <a:t>3.</a:t>
            </a:r>
            <a:endParaRPr lang="pl-PL" b="1" dirty="0">
              <a:solidFill>
                <a:srgbClr val="636466"/>
              </a:solidFill>
              <a:latin typeface="Novecento wide Normal" pitchFamily="50" charset="-18"/>
            </a:endParaRPr>
          </a:p>
        </p:txBody>
      </p:sp>
      <p:sp>
        <p:nvSpPr>
          <p:cNvPr id="6" name="TextBox 2"/>
          <p:cNvSpPr txBox="1"/>
          <p:nvPr/>
        </p:nvSpPr>
        <p:spPr>
          <a:xfrm>
            <a:off x="6300192" y="3141200"/>
            <a:ext cx="2536740" cy="2825710"/>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REWITALIZACJA W PROGRAMACH OPERACYJNYCH KRAJOWYCH</a:t>
            </a:r>
            <a:br>
              <a:rPr lang="pl-PL" altLang="pl-PL" sz="1600" b="1" dirty="0" smtClean="0">
                <a:solidFill>
                  <a:srgbClr val="636466"/>
                </a:solidFill>
                <a:latin typeface="Novecento wide Book" pitchFamily="48" charset="0"/>
                <a:cs typeface="Lucida Sans Unicode" pitchFamily="34" charset="0"/>
              </a:rPr>
            </a:br>
            <a:r>
              <a:rPr lang="pl-PL" altLang="pl-PL" sz="1600" b="1" dirty="0" smtClean="0">
                <a:solidFill>
                  <a:srgbClr val="636466"/>
                </a:solidFill>
                <a:latin typeface="Novecento wide Book" pitchFamily="48" charset="0"/>
                <a:cs typeface="Lucida Sans Unicode" pitchFamily="34" charset="0"/>
              </a:rPr>
              <a:t>I REGIONALNYCH, NOWE WYTYCZNE DLA REWITALIZACJI,</a:t>
            </a:r>
            <a:br>
              <a:rPr lang="pl-PL" altLang="pl-PL" sz="1600" b="1" dirty="0" smtClean="0">
                <a:solidFill>
                  <a:srgbClr val="636466"/>
                </a:solidFill>
                <a:latin typeface="Novecento wide Book" pitchFamily="48" charset="0"/>
                <a:cs typeface="Lucida Sans Unicode" pitchFamily="34" charset="0"/>
              </a:rPr>
            </a:br>
            <a:r>
              <a:rPr lang="pl-PL" altLang="pl-PL" sz="1600" b="1" dirty="0" smtClean="0">
                <a:solidFill>
                  <a:srgbClr val="636466"/>
                </a:solidFill>
                <a:latin typeface="Novecento wide Book" pitchFamily="48" charset="0"/>
                <a:cs typeface="Lucida Sans Unicode" pitchFamily="34" charset="0"/>
              </a:rPr>
              <a:t>WYBÓR PROJEKTÓW REWITALIZACYJNYCH </a:t>
            </a: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20717923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759749"/>
            <a:ext cx="799306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dirty="0">
                <a:solidFill>
                  <a:srgbClr val="000000"/>
                </a:solidFill>
                <a:latin typeface="Lucida Sans Unicode" pitchFamily="34" charset="0"/>
                <a:cs typeface="Lucida Sans Unicode" pitchFamily="34" charset="0"/>
              </a:rPr>
              <a:t>Preferencje dla wsparcia rewitalizacji są wprowadzane poprzez:</a:t>
            </a:r>
          </a:p>
          <a:p>
            <a:pPr algn="just" eaLnBrk="1">
              <a:lnSpc>
                <a:spcPct val="100000"/>
              </a:lnSpc>
            </a:pPr>
            <a:r>
              <a:rPr lang="pl-PL" altLang="pl-PL" sz="1400" dirty="0">
                <a:solidFill>
                  <a:srgbClr val="000000"/>
                </a:solidFill>
                <a:latin typeface="Lucida Sans Unicode" pitchFamily="34" charset="0"/>
                <a:cs typeface="Lucida Sans Unicode" pitchFamily="34" charset="0"/>
              </a:rPr>
              <a:t>a. </a:t>
            </a:r>
            <a:r>
              <a:rPr lang="pl-PL" altLang="pl-PL" sz="1400" u="sng" dirty="0">
                <a:solidFill>
                  <a:srgbClr val="000000"/>
                </a:solidFill>
                <a:latin typeface="Lucida Sans Unicode" pitchFamily="34" charset="0"/>
                <a:cs typeface="Lucida Sans Unicode" pitchFamily="34" charset="0"/>
              </a:rPr>
              <a:t>Kryteria oceny projektów stosowane w konkursowym trybie wyboru projektów rewitalizacyjnych </a:t>
            </a:r>
            <a:r>
              <a:rPr lang="pl-PL" altLang="pl-PL" sz="1400" dirty="0">
                <a:solidFill>
                  <a:srgbClr val="000000"/>
                </a:solidFill>
                <a:latin typeface="Lucida Sans Unicode" pitchFamily="34" charset="0"/>
                <a:cs typeface="Lucida Sans Unicode" pitchFamily="34" charset="0"/>
              </a:rPr>
              <a:t>IZ KPO wprowadza preferencje dla projektów rewitalizacyjnych poprzez odpowiednie konstruowanie kryteriów ich oceny (IZ KPO przedstawia KM propozycje odpowiednich kryteriów wyboru projektów). Preferencje w tym zakresie np. w postaci przyznawania dodatkowych punktów, mogą wynikać m.in. z adresowania projektów do grupy docelowej z określonych obszarów rewitalizacji, realizacji projektów na danym obszarze rewitalizacji, czy komplementarności z projektami zrealizowanymi, realizowanymi lub planowanymi do realizacji na danym obszarze rewitalizacji; lub</a:t>
            </a:r>
          </a:p>
          <a:p>
            <a:pPr algn="just" eaLnBrk="1">
              <a:lnSpc>
                <a:spcPct val="100000"/>
              </a:lnSpc>
            </a:pPr>
            <a:r>
              <a:rPr lang="pl-PL" altLang="pl-PL" sz="1400" dirty="0">
                <a:solidFill>
                  <a:srgbClr val="000000"/>
                </a:solidFill>
                <a:latin typeface="Lucida Sans Unicode" pitchFamily="34" charset="0"/>
                <a:cs typeface="Lucida Sans Unicode" pitchFamily="34" charset="0"/>
              </a:rPr>
              <a:t>b. </a:t>
            </a:r>
            <a:r>
              <a:rPr lang="pl-PL" altLang="pl-PL" sz="1400" u="sng" dirty="0">
                <a:solidFill>
                  <a:srgbClr val="000000"/>
                </a:solidFill>
                <a:latin typeface="Lucida Sans Unicode" pitchFamily="34" charset="0"/>
                <a:cs typeface="Lucida Sans Unicode" pitchFamily="34" charset="0"/>
              </a:rPr>
              <a:t>Konkursy dotyczące projektów realizowanych na obszarach (terytoriach) objętych programami rewitalizacji </a:t>
            </a:r>
            <a:r>
              <a:rPr lang="pl-PL" altLang="pl-PL" sz="1400" dirty="0">
                <a:solidFill>
                  <a:srgbClr val="000000"/>
                </a:solidFill>
                <a:latin typeface="Lucida Sans Unicode" pitchFamily="34" charset="0"/>
                <a:cs typeface="Lucida Sans Unicode" pitchFamily="34" charset="0"/>
              </a:rPr>
              <a:t>IZ KPO przygotowuje konkursy dedykowane dla projektów rewitalizacyjnych; 		lub </a:t>
            </a:r>
          </a:p>
          <a:p>
            <a:pPr algn="just" eaLnBrk="1">
              <a:lnSpc>
                <a:spcPct val="100000"/>
              </a:lnSpc>
            </a:pPr>
            <a:r>
              <a:rPr lang="pl-PL" altLang="pl-PL" sz="1400" dirty="0">
                <a:solidFill>
                  <a:srgbClr val="000000"/>
                </a:solidFill>
                <a:latin typeface="Lucida Sans Unicode" pitchFamily="34" charset="0"/>
                <a:cs typeface="Lucida Sans Unicode" pitchFamily="34" charset="0"/>
              </a:rPr>
              <a:t>c.	</a:t>
            </a:r>
            <a:r>
              <a:rPr lang="pl-PL" altLang="pl-PL" sz="1400" u="sng" dirty="0">
                <a:solidFill>
                  <a:srgbClr val="000000"/>
                </a:solidFill>
                <a:latin typeface="Lucida Sans Unicode" pitchFamily="34" charset="0"/>
                <a:cs typeface="Lucida Sans Unicode" pitchFamily="34" charset="0"/>
              </a:rPr>
              <a:t>Profilowanie kryteriów dla projektów innych niż rewitalizacyjne wybieranych w trybie konkursowym lub pozakonkursowym</a:t>
            </a:r>
            <a:r>
              <a:rPr lang="pl-PL" altLang="pl-PL" sz="1400" dirty="0">
                <a:solidFill>
                  <a:srgbClr val="000000"/>
                </a:solidFill>
                <a:latin typeface="Lucida Sans Unicode" pitchFamily="34" charset="0"/>
                <a:cs typeface="Lucida Sans Unicode" pitchFamily="34" charset="0"/>
              </a:rPr>
              <a:t>. Przy wyborze projektów w trybie konkursowym lub pozakonkursowym możliwe jest stosowanie (IZ KPO przedstawia KM propozycje odpowiednich kryteriów wyboru projektów) kryteriów wyboru ukierunkowujących (profilujących) te projekty na realizację działań wspierających proces rewitalizacji, zwłaszcza gdy projekt ma np. charakter horyzontalny i jest współfinansowany ze środków EFS.</a:t>
            </a:r>
          </a:p>
          <a:p>
            <a:pPr algn="just" eaLnBrk="1">
              <a:lnSpc>
                <a:spcPct val="100000"/>
              </a:lnSpc>
            </a:pPr>
            <a:r>
              <a:rPr lang="pl-PL" altLang="pl-PL" sz="1400" dirty="0">
                <a:solidFill>
                  <a:srgbClr val="000000"/>
                </a:solidFill>
                <a:latin typeface="Lucida Sans Unicode" pitchFamily="34" charset="0"/>
                <a:cs typeface="Lucida Sans Unicode" pitchFamily="34" charset="0"/>
              </a:rPr>
              <a:t>Preferencje dla wsparcia projektów rewitalizacyjnych stosuje się w szczególności do projektów z priorytetów inwestycyjnych w poszczególnych programach operacyjnych.</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REWITALIZACJA W PO</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25401"/>
            <a:ext cx="799306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Program Operacyjny Infrastruktura i Środowisko</a:t>
            </a:r>
          </a:p>
          <a:p>
            <a:pPr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4iii </a:t>
            </a:r>
            <a:r>
              <a:rPr lang="pl-PL" altLang="pl-PL" sz="1400" dirty="0">
                <a:solidFill>
                  <a:srgbClr val="000000"/>
                </a:solidFill>
                <a:latin typeface="Lucida Sans Unicode" pitchFamily="34" charset="0"/>
                <a:cs typeface="Lucida Sans Unicode" pitchFamily="34" charset="0"/>
              </a:rPr>
              <a:t>Wspieranie efektywności energetycznej, inteligentnego zarządzania energią i wykorzystywania odnawialnych źródeł energii w infrastrukturze, w tym w budynkach publicznych, i w sektorze mieszkaniowym </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4v </a:t>
            </a:r>
            <a:r>
              <a:rPr lang="pl-PL" altLang="pl-PL" sz="1400" dirty="0">
                <a:solidFill>
                  <a:srgbClr val="000000"/>
                </a:solidFill>
                <a:latin typeface="Lucida Sans Unicode" pitchFamily="34" charset="0"/>
                <a:cs typeface="Lucida Sans Unicode" pitchFamily="34" charset="0"/>
              </a:rPr>
              <a:t>Promowanie strategii niskoemisyjnych dla wszystkich rodzajów terytoriów, w szczególności dla obszarów miejskich, w tym wspieranie zrównoważonej multimodalnej mobilności miejskiej i działań adaptacyjnych mających oddziaływanie łagodzące na zmiany klimatu</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6c 	</a:t>
            </a:r>
            <a:r>
              <a:rPr lang="pl-PL" altLang="pl-PL" sz="1400" dirty="0">
                <a:solidFill>
                  <a:srgbClr val="000000"/>
                </a:solidFill>
                <a:latin typeface="Lucida Sans Unicode" pitchFamily="34" charset="0"/>
                <a:cs typeface="Lucida Sans Unicode" pitchFamily="34" charset="0"/>
              </a:rPr>
              <a:t>Zachowanie, ochrona, promowanie i rozwój dziedzictwa naturalnego i kulturowego</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6iv	(6e) </a:t>
            </a:r>
            <a:r>
              <a:rPr lang="pl-PL" altLang="pl-PL" sz="1400" dirty="0">
                <a:solidFill>
                  <a:srgbClr val="000000"/>
                </a:solidFill>
                <a:latin typeface="Lucida Sans Unicode" pitchFamily="34" charset="0"/>
                <a:cs typeface="Lucida Sans Unicode" pitchFamily="34" charset="0"/>
              </a:rPr>
              <a:t>Podejmowanie przedsięwzięć mających na celu poprawę stanu jakości środowiska miejskiego, rewitalizację miast, rekultywację i dekontaminację terenów poprzemysłowych (w tym terenów powojskowych), zmniejszenie zanieczyszczenia powietrza oraz propagowania działań służących zmniejszaniu hałasu</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9a</a:t>
            </a:r>
            <a:r>
              <a:rPr lang="pl-PL" altLang="pl-PL" sz="1400" dirty="0">
                <a:solidFill>
                  <a:srgbClr val="000000"/>
                </a:solidFill>
                <a:latin typeface="Lucida Sans Unicode" pitchFamily="34" charset="0"/>
                <a:cs typeface="Lucida Sans Unicode" pitchFamily="34" charset="0"/>
              </a:rPr>
              <a:t> Inwestycje w infrastrukturę zdrowotną i społeczną, które przyczyniają się do rozwoju krajowego, regionalnego i lokalnego, zmniejszania nierówności w zakresie stanu zdrowia, promowanie włączenia społecznego poprzez lepszy dostęp do usług społecznych, kulturalnych i rekreacyjnych oraz przejścia z usług instytucjonalnych do usług na poziomie społeczności lokalnych</a:t>
            </a:r>
          </a:p>
        </p:txBody>
      </p:sp>
      <p:sp>
        <p:nvSpPr>
          <p:cNvPr id="5" name="TextBox 1"/>
          <p:cNvSpPr txBox="1"/>
          <p:nvPr/>
        </p:nvSpPr>
        <p:spPr>
          <a:xfrm>
            <a:off x="251520" y="980728"/>
            <a:ext cx="69127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PRIORYTETY INWESTYCYJNE BEZPOŚREDNIO ZWIĄZANE Z REWITALIZACJĄ</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73864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33122"/>
            <a:ext cx="79930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Program Operacyjny  Wiedza Edukacja Rozwój</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8ii </a:t>
            </a:r>
            <a:r>
              <a:rPr lang="pl-PL" altLang="pl-PL" sz="1400" dirty="0">
                <a:solidFill>
                  <a:srgbClr val="000000"/>
                </a:solidFill>
                <a:latin typeface="Lucida Sans Unicode" pitchFamily="34" charset="0"/>
                <a:cs typeface="Lucida Sans Unicode" pitchFamily="34" charset="0"/>
              </a:rPr>
              <a:t>Trwała integracja na rynku pracy ludzi młodych, w szczególności tych, którzy nie pracują, nie kształcą się ani nie szkolą, w tym ludzi młodych zagrożonych wykluczeniem społecznym i ludzi młodych wywodzących się ze środowisk marginalizowanych, także poprzez wdrażanie gwarancji dla </a:t>
            </a:r>
            <a:r>
              <a:rPr lang="pl-PL" altLang="pl-PL" sz="1400" dirty="0" smtClean="0">
                <a:solidFill>
                  <a:srgbClr val="000000"/>
                </a:solidFill>
                <a:latin typeface="Lucida Sans Unicode" pitchFamily="34" charset="0"/>
                <a:cs typeface="Lucida Sans Unicode" pitchFamily="34" charset="0"/>
              </a:rPr>
              <a:t>młodzieży</a:t>
            </a:r>
          </a:p>
          <a:p>
            <a:pPr marL="355600" indent="-355600"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Program Operacyjny Polska Wschodnia</a:t>
            </a:r>
          </a:p>
          <a:p>
            <a:pPr marL="355600" indent="-355600" algn="just" eaLnBrk="1">
              <a:lnSpc>
                <a:spcPct val="100000"/>
              </a:lnSpc>
            </a:pPr>
            <a:r>
              <a:rPr lang="pl-PL" altLang="pl-PL" sz="1400" b="1" dirty="0">
                <a:solidFill>
                  <a:srgbClr val="000000"/>
                </a:solidFill>
                <a:latin typeface="Lucida Sans Unicode" pitchFamily="34" charset="0"/>
                <a:cs typeface="Lucida Sans Unicode" pitchFamily="34" charset="0"/>
              </a:rPr>
              <a:t>4e </a:t>
            </a:r>
            <a:r>
              <a:rPr lang="pl-PL" altLang="pl-PL" sz="1400" dirty="0">
                <a:solidFill>
                  <a:srgbClr val="000000"/>
                </a:solidFill>
                <a:latin typeface="Lucida Sans Unicode" pitchFamily="34" charset="0"/>
                <a:cs typeface="Lucida Sans Unicode" pitchFamily="34" charset="0"/>
              </a:rPr>
              <a:t>Promowanie strategii niskoemisyjnych dla wszystkich rodzajów terytoriów, w szczególności dla obszarów miejskich, w tym wspieranie zrównoważonej multimodalnej mobilności miejskiej i działań adaptacyjnych mających oddziaływanie łagodzące na zmiany </a:t>
            </a:r>
            <a:r>
              <a:rPr lang="pl-PL" altLang="pl-PL" sz="1400" dirty="0" smtClean="0">
                <a:solidFill>
                  <a:srgbClr val="000000"/>
                </a:solidFill>
                <a:latin typeface="Lucida Sans Unicode" pitchFamily="34" charset="0"/>
                <a:cs typeface="Lucida Sans Unicode" pitchFamily="34" charset="0"/>
              </a:rPr>
              <a:t>klimatu</a:t>
            </a:r>
          </a:p>
          <a:p>
            <a:pPr marL="355600" indent="-355600" algn="just" eaLnBrk="1">
              <a:lnSpc>
                <a:spcPct val="100000"/>
              </a:lnSpc>
            </a:pPr>
            <a:endParaRPr lang="pl-PL" altLang="pl-PL" sz="1400" dirty="0">
              <a:solidFill>
                <a:srgbClr val="000000"/>
              </a:solidFill>
              <a:latin typeface="Lucida Sans Unicode" pitchFamily="34" charset="0"/>
              <a:cs typeface="Lucida Sans Unicode" pitchFamily="34" charset="0"/>
            </a:endParaRPr>
          </a:p>
          <a:p>
            <a:pPr algn="just" eaLnBrk="1">
              <a:lnSpc>
                <a:spcPct val="100000"/>
              </a:lnSpc>
            </a:pPr>
            <a:r>
              <a:rPr lang="pl-PL" altLang="pl-PL" sz="1400" b="1" dirty="0">
                <a:solidFill>
                  <a:srgbClr val="000000"/>
                </a:solidFill>
                <a:latin typeface="Lucida Sans Unicode" pitchFamily="34" charset="0"/>
                <a:cs typeface="Lucida Sans Unicode" pitchFamily="34" charset="0"/>
              </a:rPr>
              <a:t>Program Operacyjny Polska Cyfrowa</a:t>
            </a:r>
          </a:p>
          <a:p>
            <a:pPr marL="355600" indent="-355600" algn="just" eaLnBrk="1">
              <a:lnSpc>
                <a:spcPct val="100000"/>
              </a:lnSpc>
            </a:pPr>
            <a:r>
              <a:rPr lang="pl-PL" altLang="pl-PL" sz="1400" dirty="0">
                <a:solidFill>
                  <a:srgbClr val="000000"/>
                </a:solidFill>
                <a:latin typeface="Lucida Sans Unicode" pitchFamily="34" charset="0"/>
                <a:cs typeface="Lucida Sans Unicode" pitchFamily="34" charset="0"/>
              </a:rPr>
              <a:t>2a Poszerzanie zakresu dostępności łączy szerokopasmowych oraz wprowadzanie szybkich sieci internetowych, a także wspieranie nowych technologii i sieci dla gospodarki cyfrowej</a:t>
            </a:r>
          </a:p>
          <a:p>
            <a:pPr marL="355600" indent="-355600" algn="just" eaLnBrk="1">
              <a:lnSpc>
                <a:spcPct val="100000"/>
              </a:lnSpc>
            </a:pPr>
            <a:r>
              <a:rPr lang="pl-PL" altLang="pl-PL" sz="1400" dirty="0">
                <a:solidFill>
                  <a:srgbClr val="000000"/>
                </a:solidFill>
                <a:latin typeface="Lucida Sans Unicode" pitchFamily="34" charset="0"/>
                <a:cs typeface="Lucida Sans Unicode" pitchFamily="34" charset="0"/>
              </a:rPr>
              <a:t>2c Wzmocnienie zastosowań TIK dla e-administracji, e-uczenia się, e włączenia społecznego, e-kultury i e-zdrowia.</a:t>
            </a:r>
          </a:p>
        </p:txBody>
      </p:sp>
      <p:sp>
        <p:nvSpPr>
          <p:cNvPr id="5" name="TextBox 1"/>
          <p:cNvSpPr txBox="1"/>
          <p:nvPr/>
        </p:nvSpPr>
        <p:spPr>
          <a:xfrm>
            <a:off x="251520" y="980728"/>
            <a:ext cx="69127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PRIORYTETY INWESTYCYJNE BEZPOŚREDNIO ZWIĄZANE Z REWITALIZACJĄ</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738923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790802"/>
            <a:ext cx="79930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a:solidFill>
                  <a:srgbClr val="000000"/>
                </a:solidFill>
                <a:latin typeface="Lucida Sans Unicode" pitchFamily="34" charset="0"/>
                <a:cs typeface="Lucida Sans Unicode" pitchFamily="34" charset="0"/>
              </a:rPr>
              <a:t>Nowa definicja rewitalizacji „</a:t>
            </a:r>
            <a:r>
              <a:rPr lang="pl-PL" altLang="pl-PL" sz="1600" b="1" dirty="0">
                <a:solidFill>
                  <a:srgbClr val="000000"/>
                </a:solidFill>
                <a:latin typeface="Lucida Sans Unicode" pitchFamily="34" charset="0"/>
                <a:cs typeface="Lucida Sans Unicode" pitchFamily="34" charset="0"/>
              </a:rPr>
              <a:t>Wytycznych w zakresie rewitalizacji w programach operacyjnych na lata 2014-2020” </a:t>
            </a:r>
            <a:endParaRPr lang="pl-PL" altLang="pl-PL" sz="1600" b="1"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Rewitalizacja </a:t>
            </a:r>
            <a:r>
              <a:rPr lang="pl-PL" altLang="pl-PL" sz="1600" dirty="0">
                <a:solidFill>
                  <a:srgbClr val="000000"/>
                </a:solidFill>
                <a:latin typeface="Lucida Sans Unicode" pitchFamily="34" charset="0"/>
                <a:cs typeface="Lucida Sans Unicode" pitchFamily="34" charset="0"/>
              </a:rPr>
              <a:t>– to kompleksowy proces wyprowadzania ze stanu kryzysowego obszarów zdegradowanych poprzez działania całościowe (powiązane wzajemnie przedsięwzięcia obejmujące kwestie społeczne oraz gospodarcze lub przestrzenno-funkcjonalne lub techniczne lub środowiskowe), integrujące interwencję na rzecz społeczności lokalnej, przestrzeni i lokalnej gospodarki, skoncentrowane terytorialnie i prowadzone w sposób zaplanowany oraz zintegrowany poprzez programy rewitalizacji.</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NOWA DEFINICJA I NOWE UWARUNKOWANIA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7561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710176"/>
            <a:ext cx="799306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Wsparcie procesu przygotowania i wdrażania rewitalizacji w regionalnych i krajowych programach operacyjnych (projekty nie inwestycyjne)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Wsparcie procesu przygotowania i wdrażania rewitalizacji może mieć następujący charakter:</a:t>
            </a:r>
          </a:p>
          <a:p>
            <a:pPr marL="342900" indent="-342900" algn="just" eaLnBrk="1">
              <a:lnSpc>
                <a:spcPct val="100000"/>
              </a:lnSpc>
              <a:buFont typeface="+mj-lt"/>
              <a:buAutoNum type="alphaLcPeriod"/>
            </a:pPr>
            <a:r>
              <a:rPr lang="pl-PL" altLang="pl-PL" sz="1600" dirty="0" smtClean="0">
                <a:solidFill>
                  <a:srgbClr val="000000"/>
                </a:solidFill>
                <a:latin typeface="Lucida Sans Unicode" pitchFamily="34" charset="0"/>
                <a:cs typeface="Lucida Sans Unicode" pitchFamily="34" charset="0"/>
              </a:rPr>
              <a:t>wsparcia </a:t>
            </a:r>
            <a:r>
              <a:rPr lang="pl-PL" altLang="pl-PL" sz="1600" dirty="0">
                <a:solidFill>
                  <a:srgbClr val="000000"/>
                </a:solidFill>
                <a:latin typeface="Lucida Sans Unicode" pitchFamily="34" charset="0"/>
                <a:cs typeface="Lucida Sans Unicode" pitchFamily="34" charset="0"/>
              </a:rPr>
              <a:t>procesu programowania rewitalizacji poprzez wsparcie procesu przygotowania programów rewitalizacji jako podstawy prowadzenia rewitalizacji, w tym identyfikacji projektów rewitalizacyjnych, które po spełnieniu warunków nałożonych przez programy operacyjne mogą starać się o dofinasowanie lub preferencje w dofinasowaniu środkami UE;</a:t>
            </a:r>
          </a:p>
          <a:p>
            <a:pPr marL="342900" indent="-342900" algn="just" eaLnBrk="1">
              <a:lnSpc>
                <a:spcPct val="100000"/>
              </a:lnSpc>
              <a:buFont typeface="+mj-lt"/>
              <a:buAutoNum type="alphaLcPeriod"/>
            </a:pPr>
            <a:r>
              <a:rPr lang="pl-PL" altLang="pl-PL" sz="1600" dirty="0" smtClean="0">
                <a:solidFill>
                  <a:srgbClr val="000000"/>
                </a:solidFill>
                <a:latin typeface="Lucida Sans Unicode" pitchFamily="34" charset="0"/>
                <a:cs typeface="Lucida Sans Unicode" pitchFamily="34" charset="0"/>
              </a:rPr>
              <a:t>wsparcia </a:t>
            </a:r>
            <a:r>
              <a:rPr lang="pl-PL" altLang="pl-PL" sz="1600" dirty="0">
                <a:solidFill>
                  <a:srgbClr val="000000"/>
                </a:solidFill>
                <a:latin typeface="Lucida Sans Unicode" pitchFamily="34" charset="0"/>
                <a:cs typeface="Lucida Sans Unicode" pitchFamily="34" charset="0"/>
              </a:rPr>
              <a:t>procesu przygotowywania do realizacji niektórych projektów rewitalizacyjnych ze względu na ich znaczenie lub charakter.</a:t>
            </a:r>
          </a:p>
          <a:p>
            <a:pPr marL="355600" indent="-355600" algn="just" eaLnBrk="1">
              <a:lnSpc>
                <a:spcPct val="100000"/>
              </a:lnSpc>
            </a:pPr>
            <a:r>
              <a:rPr lang="pl-PL" altLang="pl-PL" sz="1400" dirty="0" smtClean="0">
                <a:solidFill>
                  <a:srgbClr val="000000"/>
                </a:solidFill>
                <a:latin typeface="Lucida Sans Unicode" pitchFamily="34" charset="0"/>
                <a:cs typeface="Lucida Sans Unicode" pitchFamily="34" charset="0"/>
              </a:rPr>
              <a:t>.</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9127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PROGRAM OPERACYJNY POMOC TECHNICZNA</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93301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a:t>
            </a:r>
            <a:r>
              <a:rPr lang="pl-PL" b="1" dirty="0" smtClean="0">
                <a:solidFill>
                  <a:srgbClr val="636466"/>
                </a:solidFill>
                <a:latin typeface="Novecento wide Normal" pitchFamily="50" charset="-18"/>
              </a:rPr>
              <a:t>4.</a:t>
            </a:r>
            <a:endParaRPr lang="pl-PL" b="1" dirty="0">
              <a:solidFill>
                <a:srgbClr val="636466"/>
              </a:solidFill>
              <a:latin typeface="Novecento wide Normal" pitchFamily="50" charset="-18"/>
            </a:endParaRPr>
          </a:p>
        </p:txBody>
      </p:sp>
      <p:sp>
        <p:nvSpPr>
          <p:cNvPr id="6" name="TextBox 2"/>
          <p:cNvSpPr txBox="1"/>
          <p:nvPr/>
        </p:nvSpPr>
        <p:spPr>
          <a:xfrm>
            <a:off x="5940152" y="3141200"/>
            <a:ext cx="2896780" cy="1222899"/>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a:solidFill>
                  <a:srgbClr val="636466"/>
                </a:solidFill>
                <a:latin typeface="Novecento wide Book" pitchFamily="48" charset="0"/>
                <a:cs typeface="Lucida Sans Unicode" pitchFamily="34" charset="0"/>
              </a:rPr>
              <a:t>NOWE NARZĘDZIA REWITALIZACJI </a:t>
            </a: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28742534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8"/>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smtClean="0">
                <a:solidFill>
                  <a:srgbClr val="000000"/>
                </a:solidFill>
                <a:latin typeface="Lucida Sans Unicode" pitchFamily="34" charset="0"/>
                <a:cs typeface="Lucida Sans Unicode" pitchFamily="34" charset="0"/>
              </a:rPr>
              <a:t>Dokument </a:t>
            </a:r>
            <a:r>
              <a:rPr lang="pl-PL" altLang="pl-PL" sz="1600" dirty="0">
                <a:solidFill>
                  <a:srgbClr val="000000"/>
                </a:solidFill>
                <a:latin typeface="Lucida Sans Unicode" pitchFamily="34" charset="0"/>
                <a:cs typeface="Lucida Sans Unicode" pitchFamily="34" charset="0"/>
              </a:rPr>
              <a:t>uchwalany przez radę gminy, opracowywany i realizowany w partycypacyjnej procedurze, z udziałem interesariuszy, obejmujący wszystkie obszary zdegradowane w gminie i stanowiący kompleksową strategię przeprowadzenia na tych obszarach działań rewitalizacyjnych.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Procedurę </a:t>
            </a:r>
            <a:r>
              <a:rPr lang="pl-PL" altLang="pl-PL" sz="1600" dirty="0">
                <a:solidFill>
                  <a:srgbClr val="000000"/>
                </a:solidFill>
                <a:latin typeface="Lucida Sans Unicode" pitchFamily="34" charset="0"/>
                <a:cs typeface="Lucida Sans Unicode" pitchFamily="34" charset="0"/>
              </a:rPr>
              <a:t>przygotowania GPR inicjuje rada gminy, podejmując  uchwałę o decyzji przystąpienia do sporządzenia bądź zmiany programu.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Wykonawcą </a:t>
            </a:r>
            <a:r>
              <a:rPr lang="pl-PL" altLang="pl-PL" sz="1600" dirty="0">
                <a:solidFill>
                  <a:srgbClr val="000000"/>
                </a:solidFill>
                <a:latin typeface="Lucida Sans Unicode" pitchFamily="34" charset="0"/>
                <a:cs typeface="Lucida Sans Unicode" pitchFamily="34" charset="0"/>
              </a:rPr>
              <a:t>uchwały i podmiotem sporządzającym program będzie wójt (burmistrz, prezydent miasta).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W </a:t>
            </a:r>
            <a:r>
              <a:rPr lang="pl-PL" altLang="pl-PL" sz="1600" dirty="0">
                <a:solidFill>
                  <a:srgbClr val="000000"/>
                </a:solidFill>
                <a:latin typeface="Lucida Sans Unicode" pitchFamily="34" charset="0"/>
                <a:cs typeface="Lucida Sans Unicode" pitchFamily="34" charset="0"/>
              </a:rPr>
              <a:t>procedurze opracowywania programu przewiduje się szeroki udział interesariuszy, a także konsultacje projektu z organami powiatu i województwa.</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913911"/>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smtClean="0">
                <a:solidFill>
                  <a:srgbClr val="000000"/>
                </a:solidFill>
                <a:latin typeface="Lucida Sans Unicode" pitchFamily="34" charset="0"/>
                <a:cs typeface="Lucida Sans Unicode" pitchFamily="34" charset="0"/>
              </a:rPr>
              <a:t>Część </a:t>
            </a:r>
            <a:r>
              <a:rPr lang="pl-PL" altLang="pl-PL" sz="1600" dirty="0">
                <a:solidFill>
                  <a:srgbClr val="000000"/>
                </a:solidFill>
                <a:latin typeface="Lucida Sans Unicode" pitchFamily="34" charset="0"/>
                <a:cs typeface="Lucida Sans Unicode" pitchFamily="34" charset="0"/>
              </a:rPr>
              <a:t>diagnostyczna GPR, a także rozstrzygnięcia w zakresie wyznaczenia obszaru zdegradowanego dotyczyć będzie całej gminy.</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 	</a:t>
            </a: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Jeżeli </a:t>
            </a:r>
            <a:r>
              <a:rPr lang="pl-PL" altLang="pl-PL" sz="1600" dirty="0">
                <a:solidFill>
                  <a:srgbClr val="000000"/>
                </a:solidFill>
                <a:latin typeface="Lucida Sans Unicode" pitchFamily="34" charset="0"/>
                <a:cs typeface="Lucida Sans Unicode" pitchFamily="34" charset="0"/>
              </a:rPr>
              <a:t>w gminie obowiązuje dokument strategiczny zawierający diagnozę obszarów zdegradowanych, w tym ich delimitację lub jeżeli te treści zawarte są w studium, gmina – po stwierdzeniu, że diagnoza i delimitacja spełnia warunki projektowanej ustawy – może przenieść ww. elementy do GPR, zamieszczając w dokumencie informację w zakresie źródła. </a:t>
            </a: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598189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8"/>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Procedura uchwalenia bądź zmiany GPR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Obwieszczenie </a:t>
            </a:r>
            <a:r>
              <a:rPr lang="pl-PL" altLang="pl-PL" sz="1600" dirty="0">
                <a:solidFill>
                  <a:srgbClr val="000000"/>
                </a:solidFill>
                <a:latin typeface="Lucida Sans Unicode" pitchFamily="34" charset="0"/>
                <a:cs typeface="Lucida Sans Unicode" pitchFamily="34" charset="0"/>
              </a:rPr>
              <a:t>o przystąpieniu do sporządzania GPR wraz z zaproszeniem do konsultacji społecznych.</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Sporządzenie </a:t>
            </a:r>
            <a:r>
              <a:rPr lang="pl-PL" altLang="pl-PL" sz="1600" dirty="0">
                <a:solidFill>
                  <a:srgbClr val="000000"/>
                </a:solidFill>
                <a:latin typeface="Lucida Sans Unicode" pitchFamily="34" charset="0"/>
                <a:cs typeface="Lucida Sans Unicode" pitchFamily="34" charset="0"/>
              </a:rPr>
              <a:t>analiz pozwalających na wyznaczenie obszaru zdegradowanego, a w jego ramach obszaru rewitalizacji, wraz z dyskusją publiczną i wnoszeniem uwag do propozycji wyznaczenia obszaru.</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Przyjęcie </a:t>
            </a:r>
            <a:r>
              <a:rPr lang="pl-PL" altLang="pl-PL" sz="1600" dirty="0">
                <a:solidFill>
                  <a:srgbClr val="000000"/>
                </a:solidFill>
                <a:latin typeface="Lucida Sans Unicode" pitchFamily="34" charset="0"/>
                <a:cs typeface="Lucida Sans Unicode" pitchFamily="34" charset="0"/>
              </a:rPr>
              <a:t>uchwały delimitującej obszar rewitalizacji, to jest obszar, który z uwagi na największy stopień degradacji objęty będzie działaniami przewidzianymi w GPR (w tym możliwością ustanowienia Specjalnej Strefy Rewitalizacji) - oraz wprowadzającej na nim najważniejsze rozwiązania mające na celu ułatwienie dalszych działań gminy, takie jak prawo pierwokupu, zamrożenie wydawania decyzji o warunkach zabudowy. Uchwała ta stanowić będzie akt prawa miejscowego.</a:t>
            </a: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598189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667689"/>
            <a:ext cx="79930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Procedura uchwalenia bądź zmiany GPR </a:t>
            </a:r>
            <a:r>
              <a:rPr lang="pl-PL" altLang="pl-PL" sz="1600" b="1" dirty="0" smtClean="0">
                <a:solidFill>
                  <a:srgbClr val="000000"/>
                </a:solidFill>
                <a:latin typeface="Lucida Sans Unicode" pitchFamily="34" charset="0"/>
                <a:cs typeface="Lucida Sans Unicode" pitchFamily="34" charset="0"/>
              </a:rPr>
              <a:t> </a:t>
            </a:r>
            <a:endParaRPr lang="pl-PL" altLang="pl-PL" sz="1600" b="1" dirty="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marL="342900" indent="-342900" algn="just" eaLnBrk="1">
              <a:lnSpc>
                <a:spcPct val="100000"/>
              </a:lnSpc>
              <a:buFont typeface="+mj-lt"/>
              <a:buAutoNum type="arabicPeriod" startAt="4"/>
            </a:pPr>
            <a:r>
              <a:rPr lang="pl-PL" altLang="pl-PL" sz="1600" dirty="0">
                <a:solidFill>
                  <a:srgbClr val="000000"/>
                </a:solidFill>
                <a:latin typeface="Lucida Sans Unicode" pitchFamily="34" charset="0"/>
                <a:cs typeface="Lucida Sans Unicode" pitchFamily="34" charset="0"/>
              </a:rPr>
              <a:t>Opracowanie projektu gminnego programu rewitalizacji, przeprowadzenie konsultacji społecznych projektu oraz jego uzgodnienie i zaopiniowanie. </a:t>
            </a:r>
          </a:p>
          <a:p>
            <a:pPr marL="342900" indent="-342900" algn="just" eaLnBrk="1">
              <a:lnSpc>
                <a:spcPct val="100000"/>
              </a:lnSpc>
              <a:buFont typeface="+mj-lt"/>
              <a:buAutoNum type="arabicPeriod" startAt="4"/>
            </a:pPr>
            <a:r>
              <a:rPr lang="pl-PL" altLang="pl-PL" sz="1600" dirty="0">
                <a:solidFill>
                  <a:srgbClr val="000000"/>
                </a:solidFill>
                <a:latin typeface="Lucida Sans Unicode" pitchFamily="34" charset="0"/>
                <a:cs typeface="Lucida Sans Unicode" pitchFamily="34" charset="0"/>
              </a:rPr>
              <a:t>Wprowadza zmiany wynikające z przeprowadzonych konsultacji społecznych i uzyskanych opinii.</a:t>
            </a:r>
          </a:p>
          <a:p>
            <a:pPr marL="342900" indent="-342900" algn="just" eaLnBrk="1">
              <a:lnSpc>
                <a:spcPct val="100000"/>
              </a:lnSpc>
              <a:buFont typeface="+mj-lt"/>
              <a:buAutoNum type="arabicPeriod" startAt="4"/>
            </a:pPr>
            <a:r>
              <a:rPr lang="pl-PL" altLang="pl-PL" sz="1600" dirty="0">
                <a:solidFill>
                  <a:srgbClr val="000000"/>
                </a:solidFill>
                <a:latin typeface="Lucida Sans Unicode" pitchFamily="34" charset="0"/>
                <a:cs typeface="Lucida Sans Unicode" pitchFamily="34" charset="0"/>
              </a:rPr>
              <a:t>Uchwalenie GPR przez Radę Gminy </a:t>
            </a:r>
          </a:p>
          <a:p>
            <a:pPr marL="342900" indent="-34290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Gminny program rewitalizacji podlega ocenie aktualności i stopnia realizacji dokonywanej przez wójta, burmistrza, albo prezydenta miasta co najmniej raz na 3 lata. Koszty sporządzenia oraz zmiany pokrywane są z budżetu gminy.</a:t>
            </a: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0097910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ytuł 1"/>
          <p:cNvSpPr>
            <a:spLocks noGrp="1"/>
          </p:cNvSpPr>
          <p:nvPr>
            <p:ph type="title"/>
          </p:nvPr>
        </p:nvSpPr>
        <p:spPr/>
        <p:txBody>
          <a:bodyPr/>
          <a:lstStyle/>
          <a:p>
            <a:endParaRPr lang="pl-PL" altLang="pl-PL" smtClean="0"/>
          </a:p>
        </p:txBody>
      </p:sp>
      <p:sp>
        <p:nvSpPr>
          <p:cNvPr id="91139" name="Symbol zastępczy zawartości 2"/>
          <p:cNvSpPr>
            <a:spLocks noGrp="1"/>
          </p:cNvSpPr>
          <p:nvPr>
            <p:ph idx="1"/>
          </p:nvPr>
        </p:nvSpPr>
        <p:spPr/>
        <p:txBody>
          <a:bodyPr/>
          <a:lstStyle/>
          <a:p>
            <a:endParaRPr lang="pl-PL" altLang="pl-PL" smtClean="0"/>
          </a:p>
        </p:txBody>
      </p:sp>
      <p:sp>
        <p:nvSpPr>
          <p:cNvPr id="4" name="Symbol zastępczy daty 3"/>
          <p:cNvSpPr>
            <a:spLocks noGrp="1"/>
          </p:cNvSpPr>
          <p:nvPr>
            <p:ph type="dt" sz="quarter" idx="10"/>
          </p:nvPr>
        </p:nvSpPr>
        <p:spPr/>
        <p:txBody>
          <a:bodyPr/>
          <a:lstStyle/>
          <a:p>
            <a:pPr>
              <a:defRPr/>
            </a:pPr>
            <a:r>
              <a:rPr lang="pl-PL" smtClean="0"/>
              <a:t>16-11-7</a:t>
            </a:r>
            <a:endParaRPr lang="pl-PL"/>
          </a:p>
        </p:txBody>
      </p:sp>
      <p:pic>
        <p:nvPicPr>
          <p:cNvPr id="91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9375"/>
            <a:ext cx="8969375" cy="666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4576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313167"/>
            <a:ext cx="799306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szczegółową </a:t>
            </a:r>
            <a:r>
              <a:rPr lang="pl-PL" altLang="pl-PL" sz="1400" dirty="0">
                <a:solidFill>
                  <a:srgbClr val="000000"/>
                </a:solidFill>
                <a:latin typeface="Lucida Sans Unicode" pitchFamily="34" charset="0"/>
                <a:cs typeface="Lucida Sans Unicode" pitchFamily="34" charset="0"/>
              </a:rPr>
              <a:t>diagnozę obszaru rewitalizacji,  obejmującą analizę negatywnych zjawisk, oraz lokalnych potencjałów występujących na terenie tego obszaru;</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opis </a:t>
            </a:r>
            <a:r>
              <a:rPr lang="pl-PL" altLang="pl-PL" sz="1400" dirty="0">
                <a:solidFill>
                  <a:srgbClr val="000000"/>
                </a:solidFill>
                <a:latin typeface="Lucida Sans Unicode" pitchFamily="34" charset="0"/>
                <a:cs typeface="Lucida Sans Unicode" pitchFamily="34" charset="0"/>
              </a:rPr>
              <a:t>powiązań gminnego programu rewitalizacji z dokumentami strategicznymi gminy, w tym strategią rozwoju gminy, studium uwarunkowań i kierunków zagospodarowania przestrzennego gminy oraz strategią rozwiązywania problemów społecznych;</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opis </a:t>
            </a:r>
            <a:r>
              <a:rPr lang="pl-PL" altLang="pl-PL" sz="1400" dirty="0">
                <a:solidFill>
                  <a:srgbClr val="000000"/>
                </a:solidFill>
                <a:latin typeface="Lucida Sans Unicode" pitchFamily="34" charset="0"/>
                <a:cs typeface="Lucida Sans Unicode" pitchFamily="34" charset="0"/>
              </a:rPr>
              <a:t>wizji stanu obszaru po przeprowadzeniu rewitalizacji;</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cele </a:t>
            </a:r>
            <a:r>
              <a:rPr lang="pl-PL" altLang="pl-PL" sz="1400" dirty="0">
                <a:solidFill>
                  <a:srgbClr val="000000"/>
                </a:solidFill>
                <a:latin typeface="Lucida Sans Unicode" pitchFamily="34" charset="0"/>
                <a:cs typeface="Lucida Sans Unicode" pitchFamily="34" charset="0"/>
              </a:rPr>
              <a:t>rewitalizacji oraz odpowiadające im kierunki działań służących eliminacji lub ograniczeniu negatywnych zjawisk, </a:t>
            </a:r>
          </a:p>
          <a:p>
            <a:pPr marL="342900" indent="-342900" algn="just" eaLnBrk="1">
              <a:lnSpc>
                <a:spcPct val="100000"/>
              </a:lnSpc>
              <a:buFont typeface="+mj-lt"/>
              <a:buAutoNum type="arabicParenR"/>
            </a:pPr>
            <a:r>
              <a:rPr lang="pl-PL" altLang="pl-PL" sz="1400" dirty="0" smtClean="0">
                <a:solidFill>
                  <a:srgbClr val="000000"/>
                </a:solidFill>
                <a:latin typeface="Lucida Sans Unicode" pitchFamily="34" charset="0"/>
                <a:cs typeface="Lucida Sans Unicode" pitchFamily="34" charset="0"/>
              </a:rPr>
              <a:t>opis </a:t>
            </a:r>
            <a:r>
              <a:rPr lang="pl-PL" altLang="pl-PL" sz="1400" dirty="0">
                <a:solidFill>
                  <a:srgbClr val="000000"/>
                </a:solidFill>
                <a:latin typeface="Lucida Sans Unicode" pitchFamily="34" charset="0"/>
                <a:cs typeface="Lucida Sans Unicode" pitchFamily="34" charset="0"/>
              </a:rPr>
              <a:t>przedsięwzięć rewitalizacyjnych, w szczególności o charakterze społecznym oraz gospodarczym, środowiskowym, przestrzenno-funkcjonalnym lub technicznym, w tym:</a:t>
            </a:r>
          </a:p>
          <a:p>
            <a:pPr marL="355600" algn="just" eaLnBrk="1">
              <a:lnSpc>
                <a:spcPct val="100000"/>
              </a:lnSpc>
            </a:pPr>
            <a:r>
              <a:rPr lang="pl-PL" altLang="pl-PL" sz="1400" dirty="0">
                <a:solidFill>
                  <a:srgbClr val="000000"/>
                </a:solidFill>
                <a:latin typeface="Lucida Sans Unicode" pitchFamily="34" charset="0"/>
                <a:cs typeface="Lucida Sans Unicode" pitchFamily="34" charset="0"/>
              </a:rPr>
              <a:t>a)	listę planowanych podstawowych przedsięwzięć rewitalizacyjnych, wraz z ich opisami zawierającymi w odniesieniu do każdego przedsięwzięcia: nazwę i wskazanie podmiotów je realizujących, zakres realizowanych zadań, lokalizację, szacowaną wartość, prognozowane rezultaty wraz ze sposobem ich oceny w odniesieniu do celów rewitalizacji, o ile dane te są możliwe do wskazania,</a:t>
            </a:r>
          </a:p>
          <a:p>
            <a:pPr marL="355600" algn="just" eaLnBrk="1">
              <a:lnSpc>
                <a:spcPct val="100000"/>
              </a:lnSpc>
            </a:pPr>
            <a:r>
              <a:rPr lang="pl-PL" altLang="pl-PL" sz="1400" dirty="0">
                <a:solidFill>
                  <a:srgbClr val="000000"/>
                </a:solidFill>
                <a:latin typeface="Lucida Sans Unicode" pitchFamily="34" charset="0"/>
                <a:cs typeface="Lucida Sans Unicode" pitchFamily="34" charset="0"/>
              </a:rPr>
              <a:t>b)	charakterystykę pozostałych dopuszczalnych przedsięwzięć rewitalizacyjnych, realizujących kierunki działań, </a:t>
            </a: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
        <p:nvSpPr>
          <p:cNvPr id="4" name="Prostokąt 3"/>
          <p:cNvSpPr/>
          <p:nvPr/>
        </p:nvSpPr>
        <p:spPr>
          <a:xfrm>
            <a:off x="1403649" y="1876617"/>
            <a:ext cx="6408712" cy="436550"/>
          </a:xfrm>
          <a:prstGeom prst="rect">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sz="1600" b="1" dirty="0">
                <a:latin typeface="Lucida Sans Unicode" panose="020B0602030504020204" pitchFamily="34" charset="0"/>
                <a:cs typeface="Lucida Sans Unicode" panose="020B0602030504020204" pitchFamily="34" charset="0"/>
              </a:rPr>
              <a:t>Zawartość Gminnego Programu Rewitalizacji - ustawa </a:t>
            </a:r>
          </a:p>
        </p:txBody>
      </p:sp>
    </p:spTree>
    <p:extLst>
      <p:ext uri="{BB962C8B-B14F-4D97-AF65-F5344CB8AC3E}">
        <p14:creationId xmlns:p14="http://schemas.microsoft.com/office/powerpoint/2010/main" val="35981896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313167"/>
            <a:ext cx="799306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arenR" startAt="6"/>
            </a:pPr>
            <a:r>
              <a:rPr lang="pl-PL" altLang="pl-PL" sz="1400" dirty="0">
                <a:solidFill>
                  <a:srgbClr val="000000"/>
                </a:solidFill>
                <a:latin typeface="Lucida Sans Unicode" pitchFamily="34" charset="0"/>
                <a:cs typeface="Lucida Sans Unicode" pitchFamily="34" charset="0"/>
              </a:rPr>
              <a:t>mechanizmy integrowania działań, oraz przedsięwzięć rewitalizacyjnych;</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szacunkowe </a:t>
            </a:r>
            <a:r>
              <a:rPr lang="pl-PL" altLang="pl-PL" sz="1400" dirty="0">
                <a:solidFill>
                  <a:srgbClr val="000000"/>
                </a:solidFill>
                <a:latin typeface="Lucida Sans Unicode" pitchFamily="34" charset="0"/>
                <a:cs typeface="Lucida Sans Unicode" pitchFamily="34" charset="0"/>
              </a:rPr>
              <a:t>ramy finansowe gminnego programu rewitalizacji wraz z szacunkowym wskazaniem środków finansowych ze źródeł publicznych i prywatnych;</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opis </a:t>
            </a:r>
            <a:r>
              <a:rPr lang="pl-PL" altLang="pl-PL" sz="1400" dirty="0">
                <a:solidFill>
                  <a:srgbClr val="000000"/>
                </a:solidFill>
                <a:latin typeface="Lucida Sans Unicode" pitchFamily="34" charset="0"/>
                <a:cs typeface="Lucida Sans Unicode" pitchFamily="34" charset="0"/>
              </a:rPr>
              <a:t>struktury zarządzania realizacją gminnego programu rewitalizacji, wskazanie kosztów tego zarządzania wraz z ramowym harmonogramem realizacji programu;</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system </a:t>
            </a:r>
            <a:r>
              <a:rPr lang="pl-PL" altLang="pl-PL" sz="1400" dirty="0">
                <a:solidFill>
                  <a:srgbClr val="000000"/>
                </a:solidFill>
                <a:latin typeface="Lucida Sans Unicode" pitchFamily="34" charset="0"/>
                <a:cs typeface="Lucida Sans Unicode" pitchFamily="34" charset="0"/>
              </a:rPr>
              <a:t>monitorowania i oceny gminnego programu rewitalizacji;</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określenie </a:t>
            </a:r>
            <a:r>
              <a:rPr lang="pl-PL" altLang="pl-PL" sz="1400" dirty="0">
                <a:solidFill>
                  <a:srgbClr val="000000"/>
                </a:solidFill>
                <a:latin typeface="Lucida Sans Unicode" pitchFamily="34" charset="0"/>
                <a:cs typeface="Lucida Sans Unicode" pitchFamily="34" charset="0"/>
              </a:rPr>
              <a:t>niezbędnych zmian w uchwałach, </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wskazanie</a:t>
            </a:r>
            <a:r>
              <a:rPr lang="pl-PL" altLang="pl-PL" sz="1400" dirty="0">
                <a:solidFill>
                  <a:srgbClr val="000000"/>
                </a:solidFill>
                <a:latin typeface="Lucida Sans Unicode" pitchFamily="34" charset="0"/>
                <a:cs typeface="Lucida Sans Unicode" pitchFamily="34" charset="0"/>
              </a:rPr>
              <a:t>, czy na obszarze rewitalizacji ma zostać ustanowiona Specjalna Strefa Rewitalizacji,  wraz ze wskazaniem okresu jej obowiązywania;</a:t>
            </a:r>
          </a:p>
          <a:p>
            <a:pPr marL="342900" indent="-342900" algn="just" eaLnBrk="1">
              <a:lnSpc>
                <a:spcPct val="100000"/>
              </a:lnSpc>
              <a:buFont typeface="+mj-lt"/>
              <a:buAutoNum type="arabicParenR" startAt="6"/>
            </a:pPr>
            <a:r>
              <a:rPr lang="pl-PL" altLang="pl-PL" sz="1400" dirty="0" smtClean="0">
                <a:solidFill>
                  <a:srgbClr val="000000"/>
                </a:solidFill>
                <a:latin typeface="Lucida Sans Unicode" pitchFamily="34" charset="0"/>
                <a:cs typeface="Lucida Sans Unicode" pitchFamily="34" charset="0"/>
              </a:rPr>
              <a:t>wskazanie </a:t>
            </a:r>
            <a:r>
              <a:rPr lang="pl-PL" altLang="pl-PL" sz="1400" dirty="0">
                <a:solidFill>
                  <a:srgbClr val="000000"/>
                </a:solidFill>
                <a:latin typeface="Lucida Sans Unicode" pitchFamily="34" charset="0"/>
                <a:cs typeface="Lucida Sans Unicode" pitchFamily="34" charset="0"/>
              </a:rPr>
              <a:t>sposobu realizacji gminnego programu rewitalizacji w zakresie planowania i zagospodarowania przestrzennego, w tym:</a:t>
            </a:r>
          </a:p>
          <a:p>
            <a:pPr marL="355600" indent="-355600" algn="just" eaLnBrk="1">
              <a:lnSpc>
                <a:spcPct val="100000"/>
              </a:lnSpc>
            </a:pPr>
            <a:r>
              <a:rPr lang="pl-PL" altLang="pl-PL" sz="1400" dirty="0">
                <a:solidFill>
                  <a:srgbClr val="000000"/>
                </a:solidFill>
                <a:latin typeface="Lucida Sans Unicode" pitchFamily="34" charset="0"/>
                <a:cs typeface="Lucida Sans Unicode" pitchFamily="34" charset="0"/>
              </a:rPr>
              <a:t>a)	wskazanie zakresu niezbędnych zmian w studium uwarunkowań i kierunków zagospodarowania przestrzennego gminy,</a:t>
            </a:r>
          </a:p>
          <a:p>
            <a:pPr marL="355600" indent="-355600" algn="just" eaLnBrk="1">
              <a:lnSpc>
                <a:spcPct val="100000"/>
              </a:lnSpc>
            </a:pPr>
            <a:r>
              <a:rPr lang="pl-PL" altLang="pl-PL" sz="1400" dirty="0">
                <a:solidFill>
                  <a:srgbClr val="000000"/>
                </a:solidFill>
                <a:latin typeface="Lucida Sans Unicode" pitchFamily="34" charset="0"/>
                <a:cs typeface="Lucida Sans Unicode" pitchFamily="34" charset="0"/>
              </a:rPr>
              <a:t>b)	wskazanie miejscowych planów zagospodarowania przestrzennego koniecznych do uchwalenia albo zmiany,</a:t>
            </a:r>
          </a:p>
          <a:p>
            <a:pPr marL="355600" indent="-355600" algn="just" eaLnBrk="1">
              <a:lnSpc>
                <a:spcPct val="100000"/>
              </a:lnSpc>
            </a:pPr>
            <a:r>
              <a:rPr lang="pl-PL" altLang="pl-PL" sz="1400" dirty="0">
                <a:solidFill>
                  <a:srgbClr val="000000"/>
                </a:solidFill>
                <a:latin typeface="Lucida Sans Unicode" pitchFamily="34" charset="0"/>
                <a:cs typeface="Lucida Sans Unicode" pitchFamily="34" charset="0"/>
              </a:rPr>
              <a:t>c)	w przypadku wskazania konieczności uchwalenia miejscowego planu rewitalizacji,– wskazanie granic obszarów, dla których plan ten będzie procedowany łącznie z procedurą scaleń i podziałów nieruchomości, a także wytyczne w zakresie ustaleń tego planu;</a:t>
            </a:r>
          </a:p>
        </p:txBody>
      </p:sp>
      <p:sp>
        <p:nvSpPr>
          <p:cNvPr id="5" name="TextBox 1"/>
          <p:cNvSpPr txBox="1"/>
          <p:nvPr/>
        </p:nvSpPr>
        <p:spPr>
          <a:xfrm>
            <a:off x="251520" y="980728"/>
            <a:ext cx="6984776"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GMINNY PROGRAM REWITALIZACJI  GPR </a:t>
            </a:r>
          </a:p>
          <a:p>
            <a:pPr marL="712788"/>
            <a:endParaRPr lang="en-GB" baseline="30000" dirty="0" smtClean="0">
              <a:solidFill>
                <a:srgbClr val="636466"/>
              </a:solidFill>
              <a:latin typeface="Novecento wide Normal" pitchFamily="50" charset="-18"/>
            </a:endParaRPr>
          </a:p>
        </p:txBody>
      </p:sp>
      <p:sp>
        <p:nvSpPr>
          <p:cNvPr id="4" name="Prostokąt 3"/>
          <p:cNvSpPr/>
          <p:nvPr/>
        </p:nvSpPr>
        <p:spPr>
          <a:xfrm>
            <a:off x="1403649" y="1876617"/>
            <a:ext cx="6408712" cy="436550"/>
          </a:xfrm>
          <a:prstGeom prst="rect">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lIns="77190" tIns="38594" rIns="77190" bIns="38594" anchor="ctr"/>
          <a:lstStyle/>
          <a:p>
            <a:pPr algn="ctr" defTabSz="913934" fontAlgn="auto" hangingPunct="0">
              <a:lnSpc>
                <a:spcPct val="93000"/>
              </a:lnSpc>
              <a:spcBef>
                <a:spcPts val="0"/>
              </a:spcBef>
              <a:spcAft>
                <a:spcPts val="0"/>
              </a:spcAft>
              <a:buClr>
                <a:srgbClr val="000000"/>
              </a:buClr>
              <a:buSzPct val="100000"/>
              <a:buFont typeface="Times New Roman" pitchFamily="18" charset="0"/>
              <a:buNone/>
              <a:defRPr/>
            </a:pPr>
            <a:r>
              <a:rPr lang="pl-PL" sz="1600" b="1" dirty="0">
                <a:latin typeface="Lucida Sans Unicode" panose="020B0602030504020204" pitchFamily="34" charset="0"/>
                <a:cs typeface="Lucida Sans Unicode" panose="020B0602030504020204" pitchFamily="34" charset="0"/>
              </a:rPr>
              <a:t>Zawartość Gminnego Programu Rewitalizacji - ustawa </a:t>
            </a:r>
          </a:p>
        </p:txBody>
      </p:sp>
    </p:spTree>
    <p:extLst>
      <p:ext uri="{BB962C8B-B14F-4D97-AF65-F5344CB8AC3E}">
        <p14:creationId xmlns:p14="http://schemas.microsoft.com/office/powerpoint/2010/main" val="987518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298358"/>
            <a:ext cx="79930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Rada </a:t>
            </a:r>
            <a:r>
              <a:rPr lang="pl-PL" altLang="pl-PL" sz="1600" dirty="0">
                <a:solidFill>
                  <a:srgbClr val="000000"/>
                </a:solidFill>
                <a:latin typeface="Lucida Sans Unicode" pitchFamily="34" charset="0"/>
                <a:cs typeface="Lucida Sans Unicode" pitchFamily="34" charset="0"/>
              </a:rPr>
              <a:t>gminy podejmuje uchwałę w przedmiocie ustanowienia na obszarze rewitalizacji </a:t>
            </a:r>
            <a:r>
              <a:rPr lang="pl-PL" altLang="pl-PL" sz="1600" b="1" u="sng" dirty="0">
                <a:solidFill>
                  <a:srgbClr val="000000"/>
                </a:solidFill>
                <a:latin typeface="Lucida Sans Unicode" pitchFamily="34" charset="0"/>
                <a:cs typeface="Lucida Sans Unicode" pitchFamily="34" charset="0"/>
              </a:rPr>
              <a:t>Specjalnej Strefy Rewitalizacji </a:t>
            </a:r>
            <a:r>
              <a:rPr lang="pl-PL" altLang="pl-PL" sz="1600" dirty="0">
                <a:solidFill>
                  <a:srgbClr val="000000"/>
                </a:solidFill>
                <a:latin typeface="Lucida Sans Unicode" pitchFamily="34" charset="0"/>
                <a:cs typeface="Lucida Sans Unicode" pitchFamily="34" charset="0"/>
              </a:rPr>
              <a:t>na wniosek wójta, burmistrza lub prezydenta. </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Strefę </a:t>
            </a:r>
            <a:r>
              <a:rPr lang="pl-PL" altLang="pl-PL" sz="1600" dirty="0">
                <a:solidFill>
                  <a:srgbClr val="000000"/>
                </a:solidFill>
                <a:latin typeface="Lucida Sans Unicode" pitchFamily="34" charset="0"/>
                <a:cs typeface="Lucida Sans Unicode" pitchFamily="34" charset="0"/>
              </a:rPr>
              <a:t>ustanawia się w celu zapewnienia sprawnej realizacji przedsięwzięć rewitalizacyjnych na okres do 10 lat. </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Wniosek </a:t>
            </a:r>
            <a:r>
              <a:rPr lang="pl-PL" altLang="pl-PL" sz="1600" dirty="0">
                <a:solidFill>
                  <a:srgbClr val="000000"/>
                </a:solidFill>
                <a:latin typeface="Lucida Sans Unicode" pitchFamily="34" charset="0"/>
                <a:cs typeface="Lucida Sans Unicode" pitchFamily="34" charset="0"/>
              </a:rPr>
              <a:t>składa się po przyjęciu gminnego programu rewitalizacji. </a:t>
            </a:r>
          </a:p>
          <a:p>
            <a:pPr marL="342900" indent="-342900" algn="just" eaLnBrk="1">
              <a:lnSpc>
                <a:spcPct val="100000"/>
              </a:lnSpc>
              <a:buFont typeface="+mj-lt"/>
              <a:buAutoNum type="arabicPeriod"/>
            </a:pPr>
            <a:r>
              <a:rPr lang="pl-PL" altLang="pl-PL" sz="1600" dirty="0" smtClean="0">
                <a:solidFill>
                  <a:srgbClr val="000000"/>
                </a:solidFill>
                <a:latin typeface="Lucida Sans Unicode" pitchFamily="34" charset="0"/>
                <a:cs typeface="Lucida Sans Unicode" pitchFamily="34" charset="0"/>
              </a:rPr>
              <a:t>Dopuszcza </a:t>
            </a:r>
            <a:r>
              <a:rPr lang="pl-PL" altLang="pl-PL" sz="1600" dirty="0">
                <a:solidFill>
                  <a:srgbClr val="000000"/>
                </a:solidFill>
                <a:latin typeface="Lucida Sans Unicode" pitchFamily="34" charset="0"/>
                <a:cs typeface="Lucida Sans Unicode" pitchFamily="34" charset="0"/>
              </a:rPr>
              <a:t>się podjęcie odrębnych uchwał dla podobszarów rewitalizacji. </a:t>
            </a:r>
          </a:p>
          <a:p>
            <a:pPr marL="342900" indent="-342900" algn="just" eaLnBrk="1">
              <a:lnSpc>
                <a:spcPct val="100000"/>
              </a:lnSpc>
              <a:buFont typeface="+mj-lt"/>
              <a:buAutoNum type="arabicPeriod"/>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Uchwała w przedmiocie ustanowienia </a:t>
            </a:r>
            <a:r>
              <a:rPr lang="pl-PL" altLang="pl-PL" sz="1600" b="1" dirty="0">
                <a:solidFill>
                  <a:srgbClr val="000000"/>
                </a:solidFill>
                <a:latin typeface="Lucida Sans Unicode" pitchFamily="34" charset="0"/>
                <a:cs typeface="Lucida Sans Unicode" pitchFamily="34" charset="0"/>
              </a:rPr>
              <a:t>Strefy stanowi akt prawa miejscowego</a:t>
            </a:r>
            <a:r>
              <a:rPr lang="pl-PL" altLang="pl-PL" sz="1600" dirty="0">
                <a:solidFill>
                  <a:srgbClr val="000000"/>
                </a:solidFill>
                <a:latin typeface="Lucida Sans Unicode" pitchFamily="34" charset="0"/>
                <a:cs typeface="Lucida Sans Unicode" pitchFamily="34" charset="0"/>
              </a:rPr>
              <a:t>.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W Strefie możliwe będzie </a:t>
            </a:r>
            <a:r>
              <a:rPr lang="pl-PL" altLang="pl-PL" sz="1600" b="1" dirty="0">
                <a:solidFill>
                  <a:srgbClr val="000000"/>
                </a:solidFill>
                <a:latin typeface="Lucida Sans Unicode" pitchFamily="34" charset="0"/>
                <a:cs typeface="Lucida Sans Unicode" pitchFamily="34" charset="0"/>
              </a:rPr>
              <a:t>skorzystanie ze szczególnych instrumentów prawnych.</a:t>
            </a:r>
          </a:p>
          <a:p>
            <a:pPr algn="just" eaLnBrk="1">
              <a:lnSpc>
                <a:spcPct val="100000"/>
              </a:lnSpc>
            </a:pPr>
            <a:r>
              <a:rPr lang="pl-PL" altLang="pl-PL" sz="1600" dirty="0">
                <a:solidFill>
                  <a:srgbClr val="000000"/>
                </a:solidFill>
                <a:latin typeface="Lucida Sans Unicode" pitchFamily="34" charset="0"/>
                <a:cs typeface="Lucida Sans Unicode" pitchFamily="34" charset="0"/>
              </a:rPr>
              <a:t>Strefa nie podlega uzgodnieniom i opiniowaniu, bo zawarta jest w gminnym programie rewitalizacyjnym.</a:t>
            </a: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SPECJALNA STREFA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75580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25706" y="2025134"/>
            <a:ext cx="79930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400" b="1" dirty="0">
                <a:solidFill>
                  <a:srgbClr val="000000"/>
                </a:solidFill>
                <a:latin typeface="Lucida Sans Unicode" pitchFamily="34" charset="0"/>
                <a:cs typeface="Lucida Sans Unicode" pitchFamily="34" charset="0"/>
              </a:rPr>
              <a:t>Wytyczne w zakresie rewitalizacji w programach operacyjnych na lata 2014-2020” </a:t>
            </a:r>
            <a:r>
              <a:rPr lang="pl-PL" altLang="pl-PL" sz="1400" dirty="0">
                <a:solidFill>
                  <a:srgbClr val="000000"/>
                </a:solidFill>
                <a:latin typeface="Lucida Sans Unicode" pitchFamily="34" charset="0"/>
                <a:cs typeface="Lucida Sans Unicode" pitchFamily="34" charset="0"/>
              </a:rPr>
              <a:t>-</a:t>
            </a:r>
          </a:p>
          <a:p>
            <a:pPr algn="just" eaLnBrk="1">
              <a:lnSpc>
                <a:spcPct val="100000"/>
              </a:lnSpc>
            </a:pPr>
            <a:endParaRPr lang="pl-PL" altLang="pl-PL" sz="14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400" u="sng" dirty="0" smtClean="0">
                <a:solidFill>
                  <a:srgbClr val="000000"/>
                </a:solidFill>
                <a:latin typeface="Lucida Sans Unicode" pitchFamily="34" charset="0"/>
                <a:cs typeface="Lucida Sans Unicode" pitchFamily="34" charset="0"/>
              </a:rPr>
              <a:t>Dla </a:t>
            </a:r>
            <a:r>
              <a:rPr lang="pl-PL" altLang="pl-PL" sz="1400" u="sng" dirty="0">
                <a:solidFill>
                  <a:srgbClr val="000000"/>
                </a:solidFill>
                <a:latin typeface="Lucida Sans Unicode" pitchFamily="34" charset="0"/>
                <a:cs typeface="Lucida Sans Unicode" pitchFamily="34" charset="0"/>
              </a:rPr>
              <a:t>prowadzenia rewitalizacji wymagane są:</a:t>
            </a:r>
          </a:p>
          <a:p>
            <a:pPr algn="just" eaLnBrk="1">
              <a:lnSpc>
                <a:spcPct val="100000"/>
              </a:lnSpc>
            </a:pPr>
            <a:r>
              <a:rPr lang="pl-PL" altLang="pl-PL" sz="1400" dirty="0">
                <a:solidFill>
                  <a:srgbClr val="000000"/>
                </a:solidFill>
                <a:latin typeface="Lucida Sans Unicode" pitchFamily="34" charset="0"/>
                <a:cs typeface="Lucida Sans Unicode" pitchFamily="34" charset="0"/>
              </a:rPr>
              <a:t>a.	uwzględnienie rewitalizacji jako istotnego elementu całościowej wizji rozwoju gminy;</a:t>
            </a:r>
          </a:p>
          <a:p>
            <a:pPr algn="just" eaLnBrk="1">
              <a:lnSpc>
                <a:spcPct val="100000"/>
              </a:lnSpc>
            </a:pPr>
            <a:r>
              <a:rPr lang="pl-PL" altLang="pl-PL" sz="1400" dirty="0">
                <a:solidFill>
                  <a:srgbClr val="000000"/>
                </a:solidFill>
                <a:latin typeface="Lucida Sans Unicode" pitchFamily="34" charset="0"/>
                <a:cs typeface="Lucida Sans Unicode" pitchFamily="34" charset="0"/>
              </a:rPr>
              <a:t>b.	pełna diagnoza służąca wyznaczeniu obszaru rewitalizacji  oraz  analizie dotykających go problemów; diagnoza obejmuje łącznie kwestie społeczne oraz gospodarcze i przestrzenno-funkcjonalne i techniczne i  środowiskowe;</a:t>
            </a:r>
          </a:p>
          <a:p>
            <a:pPr algn="just" eaLnBrk="1">
              <a:lnSpc>
                <a:spcPct val="100000"/>
              </a:lnSpc>
            </a:pPr>
            <a:r>
              <a:rPr lang="pl-PL" altLang="pl-PL" sz="1400" dirty="0">
                <a:solidFill>
                  <a:srgbClr val="000000"/>
                </a:solidFill>
                <a:latin typeface="Lucida Sans Unicode" pitchFamily="34" charset="0"/>
                <a:cs typeface="Lucida Sans Unicode" pitchFamily="34" charset="0"/>
              </a:rPr>
              <a:t>c.	ustalenie hierarchii potrzeb w zakresie działań rewitalizacyjnych;</a:t>
            </a:r>
          </a:p>
          <a:p>
            <a:pPr algn="just" eaLnBrk="1">
              <a:lnSpc>
                <a:spcPct val="100000"/>
              </a:lnSpc>
            </a:pPr>
            <a:r>
              <a:rPr lang="pl-PL" altLang="pl-PL" sz="1400" dirty="0">
                <a:solidFill>
                  <a:srgbClr val="000000"/>
                </a:solidFill>
                <a:latin typeface="Lucida Sans Unicode" pitchFamily="34" charset="0"/>
                <a:cs typeface="Lucida Sans Unicode" pitchFamily="34" charset="0"/>
              </a:rPr>
              <a:t>d.	właściwy dobór narzędzi i interwencji do potrzeb i uwarunkowań danego obszaru;</a:t>
            </a:r>
          </a:p>
          <a:p>
            <a:pPr algn="just" eaLnBrk="1">
              <a:lnSpc>
                <a:spcPct val="100000"/>
              </a:lnSpc>
            </a:pPr>
            <a:r>
              <a:rPr lang="pl-PL" altLang="pl-PL" sz="1400" dirty="0">
                <a:solidFill>
                  <a:srgbClr val="000000"/>
                </a:solidFill>
                <a:latin typeface="Lucida Sans Unicode" pitchFamily="34" charset="0"/>
                <a:cs typeface="Lucida Sans Unicode" pitchFamily="34" charset="0"/>
              </a:rPr>
              <a:t>e.	zsynchronizowanie działań w sferze społecznej, gospodarczej, przestrzenno-funkcjonalnej, technicznej i środowiskowej;</a:t>
            </a:r>
          </a:p>
          <a:p>
            <a:pPr algn="just" eaLnBrk="1">
              <a:lnSpc>
                <a:spcPct val="100000"/>
              </a:lnSpc>
            </a:pPr>
            <a:r>
              <a:rPr lang="pl-PL" altLang="pl-PL" sz="1400" dirty="0">
                <a:solidFill>
                  <a:srgbClr val="000000"/>
                </a:solidFill>
                <a:latin typeface="Lucida Sans Unicode" pitchFamily="34" charset="0"/>
                <a:cs typeface="Lucida Sans Unicode" pitchFamily="34" charset="0"/>
              </a:rPr>
              <a:t>f.	koordynacja prowadzonych działań oraz monitorowanie i ewaluacja skuteczności rewitalizacji;</a:t>
            </a:r>
          </a:p>
          <a:p>
            <a:pPr algn="just" eaLnBrk="1">
              <a:lnSpc>
                <a:spcPct val="100000"/>
              </a:lnSpc>
            </a:pPr>
            <a:r>
              <a:rPr lang="pl-PL" altLang="pl-PL" sz="1400" dirty="0">
                <a:solidFill>
                  <a:srgbClr val="000000"/>
                </a:solidFill>
                <a:latin typeface="Lucida Sans Unicode" pitchFamily="34" charset="0"/>
                <a:cs typeface="Lucida Sans Unicode" pitchFamily="34" charset="0"/>
              </a:rPr>
              <a:t>g.	realizacja wynikającej z art. 5 ust. 1 rozporządzenia nr 1303/2013 zasady partnerstwa polegającej na włączeniu partnerów w procesy programowania i realizacji projektów rewitalizacyjnych w ramach programów operacyjnych oraz konsekwentnego, otwartego i trwałego dialogu z tymi podmiotami i grupami, których rezultaty rewitalizacji mają dotyczyć.</a:t>
            </a:r>
            <a:endParaRPr lang="pl-PL" altLang="pl-PL" sz="14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684076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NOWA DEFINICJA I NOWE UWARUNKOWANIA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7561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21305"/>
            <a:ext cx="7993063"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000000"/>
                </a:solidFill>
                <a:latin typeface="Lucida Sans Unicode" pitchFamily="34" charset="0"/>
                <a:cs typeface="Lucida Sans Unicode" pitchFamily="34" charset="0"/>
              </a:rPr>
              <a:t>Polityka mieszkaniowa w SSR</a:t>
            </a:r>
          </a:p>
          <a:p>
            <a:pPr algn="just" eaLnBrk="1">
              <a:lnSpc>
                <a:spcPct val="100000"/>
              </a:lnSpc>
            </a:pPr>
            <a:endParaRPr lang="pl-PL" altLang="pl-PL" sz="15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Ustanowienie </a:t>
            </a:r>
            <a:r>
              <a:rPr lang="pl-PL" altLang="pl-PL" sz="1500" dirty="0">
                <a:solidFill>
                  <a:srgbClr val="000000"/>
                </a:solidFill>
                <a:latin typeface="Lucida Sans Unicode" pitchFamily="34" charset="0"/>
                <a:cs typeface="Lucida Sans Unicode" pitchFamily="34" charset="0"/>
              </a:rPr>
              <a:t>jako celu publicznego na terenie Strefy społecznego budownictwa czynszowego - umożliwienie pozyskiwania nieruchomości na ten cel w drodze wywłaszczenia, także w zakresie nabycia prawa współwłasności nieruchomości</a:t>
            </a:r>
          </a:p>
          <a:p>
            <a:pPr algn="just" eaLnBrk="1">
              <a:lnSpc>
                <a:spcPct val="100000"/>
              </a:lnSpc>
            </a:pPr>
            <a:endParaRPr lang="pl-PL" altLang="pl-PL" sz="15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Uchwała </a:t>
            </a:r>
            <a:r>
              <a:rPr lang="pl-PL" altLang="pl-PL" sz="1500" dirty="0">
                <a:solidFill>
                  <a:srgbClr val="000000"/>
                </a:solidFill>
                <a:latin typeface="Lucida Sans Unicode" pitchFamily="34" charset="0"/>
                <a:cs typeface="Lucida Sans Unicode" pitchFamily="34" charset="0"/>
              </a:rPr>
              <a:t>w sprawie SSR będzie podstawą do wypowiedzenia bądź modyfikacji postanowień umów najmu lokali komunalnych, jeżeli jest to niezbędne do przeprowadzenia w budynkach remontów, przebudów lub innych robót budowlanych. Po zakończeniu prac gmina zapewni najemcom możliwość powrotu do tego samego lokalu, a jeżeli jest to niemożliwe lub niepożądane przez lokatora – do innego, porównywalnego lokalu na obszarze gminy. Na czas niezbędny do realizacji inwestycji gmina zapewni najemcom lokale zamienne oraz pomoc przy przeprowadzce. W przypadku gdy najemca nie wyrazi zgody, wojewoda na wniosek wójta (burmistrza, prezydenta miasta) wyda decyzję administracyjną orzekającą obowiązek opróżnienia lokalu, będącą podstawą do przeprowadzenia egzekucji administracyjnej. Gmina będzie uprawniona do czasowego zamrożenia wysokości czynszu w gminnym zasobie mieszkaniowym poddanym działaniom rewitalizacyjnym.</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SPECJALNA STREFA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937321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952110"/>
            <a:ext cx="7993063"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000000"/>
                </a:solidFill>
                <a:latin typeface="Lucida Sans Unicode" pitchFamily="34" charset="0"/>
                <a:cs typeface="Lucida Sans Unicode" pitchFamily="34" charset="0"/>
              </a:rPr>
              <a:t>Proces inwestycyjno-budowlany i gospodarka nieruchomościami </a:t>
            </a:r>
          </a:p>
          <a:p>
            <a:pPr algn="just" eaLnBrk="1">
              <a:lnSpc>
                <a:spcPct val="100000"/>
              </a:lnSpc>
            </a:pPr>
            <a:endParaRPr lang="pl-PL" altLang="pl-PL" sz="15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400" dirty="0">
                <a:solidFill>
                  <a:srgbClr val="000000"/>
                </a:solidFill>
                <a:latin typeface="Lucida Sans Unicode" pitchFamily="34" charset="0"/>
                <a:cs typeface="Lucida Sans Unicode" pitchFamily="34" charset="0"/>
              </a:rPr>
              <a:t>Gmina uzyska możliwość prawa pierwokupu nieruchomości na obszarach zdegradowanych na wszystkie nieruchomości </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Gmina </a:t>
            </a:r>
            <a:r>
              <a:rPr lang="pl-PL" altLang="pl-PL" sz="1400" dirty="0">
                <a:solidFill>
                  <a:srgbClr val="000000"/>
                </a:solidFill>
                <a:latin typeface="Lucida Sans Unicode" pitchFamily="34" charset="0"/>
                <a:cs typeface="Lucida Sans Unicode" pitchFamily="34" charset="0"/>
              </a:rPr>
              <a:t>będzie mogła rozstrzygnąć w uchwale w sprawie Strefy, że na obszarze nią objętym nie będzie wydawana decyzja o warunkach zabudowy. </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Gdy </a:t>
            </a:r>
            <a:r>
              <a:rPr lang="pl-PL" altLang="pl-PL" sz="1400" dirty="0">
                <a:solidFill>
                  <a:srgbClr val="000000"/>
                </a:solidFill>
                <a:latin typeface="Lucida Sans Unicode" pitchFamily="34" charset="0"/>
                <a:cs typeface="Lucida Sans Unicode" pitchFamily="34" charset="0"/>
              </a:rPr>
              <a:t>nieruchomość znajdująca się na terenie Strefy stanowi przedmiot współwłasności gminnej, zaś pozostali współwłaściciele nie zamierzają uczestniczyć w działaniach przewidzianych w uchwale, gmina uzyska możliwość wykonania prac przewidzianych w uchwale w drodze wykonania zastępczego, z obciążeniem hipotecznym właścicieli </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Specjalne </a:t>
            </a:r>
            <a:r>
              <a:rPr lang="pl-PL" altLang="pl-PL" sz="1400" dirty="0">
                <a:solidFill>
                  <a:srgbClr val="000000"/>
                </a:solidFill>
                <a:latin typeface="Lucida Sans Unicode" pitchFamily="34" charset="0"/>
                <a:cs typeface="Lucida Sans Unicode" pitchFamily="34" charset="0"/>
              </a:rPr>
              <a:t>zasady postępowania w przypadku nieruchomości „porzuconych” (właściciele nie wykonują uprawnień oraz nie jest możliwe ustalenie ich danych). Gmina będzie miała możliwość dokonania wywłaszczenia takiej nieruchomości bez obowiązku składania równowartości odszkodowania do depozytu sądowego na okres 10 lat. W przypadku ujawnienia osoby uprawnionej do uzyskania odszkodowania, gmina obciążona będzie obowiązkiem jego wypłacenia w terminie wskazanym w ustawie. </a:t>
            </a:r>
          </a:p>
          <a:p>
            <a:pPr algn="just" eaLnBrk="1">
              <a:lnSpc>
                <a:spcPct val="100000"/>
              </a:lnSpc>
            </a:pPr>
            <a:r>
              <a:rPr lang="pl-PL" altLang="pl-PL" sz="1400" dirty="0" smtClean="0">
                <a:solidFill>
                  <a:srgbClr val="000000"/>
                </a:solidFill>
                <a:latin typeface="Lucida Sans Unicode" pitchFamily="34" charset="0"/>
                <a:cs typeface="Lucida Sans Unicode" pitchFamily="34" charset="0"/>
              </a:rPr>
              <a:t>W </a:t>
            </a:r>
            <a:r>
              <a:rPr lang="pl-PL" altLang="pl-PL" sz="1400" dirty="0">
                <a:solidFill>
                  <a:srgbClr val="000000"/>
                </a:solidFill>
                <a:latin typeface="Lucida Sans Unicode" pitchFamily="34" charset="0"/>
                <a:cs typeface="Lucida Sans Unicode" pitchFamily="34" charset="0"/>
              </a:rPr>
              <a:t>przypadku roszczeń dotyczących praw rzeczowych do nieruchomości położonych w Strefie, ograniczenie formy świadczenia do zapłaty odpowiedniej sumy pieniężnej lub zaoferowania nieruchomości zamiennej.</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SPECJALNA STREFA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42273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190637"/>
            <a:ext cx="79930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000000"/>
                </a:solidFill>
                <a:latin typeface="Lucida Sans Unicode" pitchFamily="34" charset="0"/>
                <a:cs typeface="Lucida Sans Unicode" pitchFamily="34" charset="0"/>
              </a:rPr>
              <a:t>Instrumenty ekonomiczne i społeczne </a:t>
            </a:r>
          </a:p>
          <a:p>
            <a:pPr algn="just" eaLnBrk="1">
              <a:lnSpc>
                <a:spcPct val="100000"/>
              </a:lnSpc>
            </a:pPr>
            <a:endParaRPr lang="pl-PL" altLang="pl-PL" sz="1400" dirty="0" smtClean="0">
              <a:solidFill>
                <a:srgbClr val="000000"/>
              </a:solidFill>
              <a:latin typeface="Lucida Sans Unicode" pitchFamily="34" charset="0"/>
              <a:cs typeface="Lucida Sans Unicode" pitchFamily="34" charset="0"/>
            </a:endParaRP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Gmina uzyska prawo udzielania dotacji na wykonanie prac remontowych lub modernizacyjnych na rzecz właścicieli nieruchomości innych niż podmioty wykonujące działalność gospodarczą (zwłaszcza wspólnot mieszkaniowych), jeżeli prace te zostały przewidziane w GPR jako część działań rewitalizacyjnych – w szczególności w zakresie remontów elewacji, części wspólnych budynków i infrastruktury technicznej, także termomodernizacji, prac konserwatorskich i restauratorskich. </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Nieruchomości Skarbu Państwa będą mogły być sprzedawane na cele realizacji przedsięwzięć zgodnych z GPR z udzieleniem bonifikaty od ceny sprzedaży.</a:t>
            </a:r>
          </a:p>
          <a:p>
            <a:pPr marL="285750" indent="-285750" algn="just" eaLnBrk="1">
              <a:lnSpc>
                <a:spcPct val="100000"/>
              </a:lnSpc>
              <a:buFont typeface="Wingdings" panose="05000000000000000000" pitchFamily="2" charset="2"/>
              <a:buChar char="§"/>
            </a:pPr>
            <a:r>
              <a:rPr lang="pl-PL" altLang="pl-PL" sz="1600" dirty="0">
                <a:solidFill>
                  <a:srgbClr val="000000"/>
                </a:solidFill>
                <a:latin typeface="Lucida Sans Unicode" pitchFamily="34" charset="0"/>
                <a:cs typeface="Lucida Sans Unicode" pitchFamily="34" charset="0"/>
              </a:rPr>
              <a:t>Opłata </a:t>
            </a:r>
            <a:r>
              <a:rPr lang="pl-PL" altLang="pl-PL" sz="1600" dirty="0" err="1">
                <a:solidFill>
                  <a:srgbClr val="000000"/>
                </a:solidFill>
                <a:latin typeface="Lucida Sans Unicode" pitchFamily="34" charset="0"/>
                <a:cs typeface="Lucida Sans Unicode" pitchFamily="34" charset="0"/>
              </a:rPr>
              <a:t>adiacencka</a:t>
            </a:r>
            <a:r>
              <a:rPr lang="pl-PL" altLang="pl-PL" sz="1600" dirty="0">
                <a:solidFill>
                  <a:srgbClr val="000000"/>
                </a:solidFill>
                <a:latin typeface="Lucida Sans Unicode" pitchFamily="34" charset="0"/>
                <a:cs typeface="Lucida Sans Unicode" pitchFamily="34" charset="0"/>
              </a:rPr>
              <a:t> za przeprowadzenie scaleń i podziałów nieruchomości oraz za realizację urządzeń infrastruktury technicznej będzie mogła być ustalona przez gminę na poziomie do 75% wzrostu wartości nieruchomości.</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SPECJALNA STREFA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42273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36857"/>
            <a:ext cx="7993063"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ctr" eaLnBrk="1">
              <a:lnSpc>
                <a:spcPct val="100000"/>
              </a:lnSpc>
            </a:pPr>
            <a:r>
              <a:rPr lang="pl-PL" altLang="pl-PL" sz="1600" b="1" dirty="0">
                <a:solidFill>
                  <a:srgbClr val="000000"/>
                </a:solidFill>
                <a:latin typeface="Lucida Sans Unicode" pitchFamily="34" charset="0"/>
                <a:cs typeface="Lucida Sans Unicode" pitchFamily="34" charset="0"/>
              </a:rPr>
              <a:t>Instrumenty ekonomiczne i społeczne </a:t>
            </a:r>
          </a:p>
          <a:p>
            <a:pPr algn="just" eaLnBrk="1">
              <a:lnSpc>
                <a:spcPct val="100000"/>
              </a:lnSpc>
            </a:pPr>
            <a:endParaRPr lang="pl-PL" altLang="pl-PL" sz="14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Udostępnianie na preferencyjnych warunkach podmiotom ekonomii społecznej  lub grupom nieformalnym budynków lub pomieszczeń, które utraciły swoją pierwotną funkcję np. poprzemysłowych lub budynków nieużywanych, a znajdujących się np. w dyspozycji jednostek samorządu terytorialnego. </a:t>
            </a: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Rada </a:t>
            </a:r>
            <a:r>
              <a:rPr lang="pl-PL" altLang="pl-PL" sz="1600" dirty="0">
                <a:solidFill>
                  <a:srgbClr val="000000"/>
                </a:solidFill>
                <a:latin typeface="Lucida Sans Unicode" pitchFamily="34" charset="0"/>
                <a:cs typeface="Lucida Sans Unicode" pitchFamily="34" charset="0"/>
              </a:rPr>
              <a:t>gminy będzie mogła w uchwale o podatkach i opłatach  ustanowić dodatkową, odrębną stawkę podatku od nieruchomości dla gruntów (nieruchomości niezabudowanych) położonych na obszarze rewitalizacji, przewidzianych do zabudowy. Dodatkowa stawka będzie mogła obowiązywać w przypadku nie zrealizowania zabudowy zgodnej z przewidzianą w planie miejscowym w terminie 4 lat od dnia wejścia w życie tego planu.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SPECJALNA STREFA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8945619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544580"/>
            <a:ext cx="79930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dirty="0" smtClean="0">
                <a:solidFill>
                  <a:srgbClr val="000000"/>
                </a:solidFill>
                <a:latin typeface="Lucida Sans Unicode" pitchFamily="34" charset="0"/>
                <a:cs typeface="Lucida Sans Unicode" pitchFamily="34" charset="0"/>
              </a:rPr>
              <a:t>Ustawa </a:t>
            </a:r>
            <a:r>
              <a:rPr lang="pl-PL" altLang="pl-PL" sz="1600" dirty="0">
                <a:solidFill>
                  <a:srgbClr val="000000"/>
                </a:solidFill>
                <a:latin typeface="Lucida Sans Unicode" pitchFamily="34" charset="0"/>
                <a:cs typeface="Lucida Sans Unicode" pitchFamily="34" charset="0"/>
              </a:rPr>
              <a:t>zakłada powołanie Komitetu Rewitalizacji lub komitetów rewitalizacji, jeśli w danej gminie zostanie wyznaczona do objęcia działaniami rewitalizacyjnymi większa liczba obszarów i będzie zasadne powołanie dla nich osobnych komitetów. </a:t>
            </a:r>
          </a:p>
          <a:p>
            <a:pPr algn="just" eaLnBrk="1">
              <a:lnSpc>
                <a:spcPct val="100000"/>
              </a:lnSpc>
            </a:pPr>
            <a:endParaRPr lang="pl-PL" altLang="pl-PL" sz="1600" dirty="0" smtClean="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Komitet </a:t>
            </a:r>
            <a:r>
              <a:rPr lang="pl-PL" altLang="pl-PL" sz="1600" dirty="0">
                <a:solidFill>
                  <a:srgbClr val="000000"/>
                </a:solidFill>
                <a:latin typeface="Lucida Sans Unicode" pitchFamily="34" charset="0"/>
                <a:cs typeface="Lucida Sans Unicode" pitchFamily="34" charset="0"/>
              </a:rPr>
              <a:t>musi zostać powołany najpóźniej 3 miesiące po uchwaleniu gminnego programu rewitalizacji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smtClean="0">
                <a:solidFill>
                  <a:srgbClr val="000000"/>
                </a:solidFill>
                <a:latin typeface="Lucida Sans Unicode" pitchFamily="34" charset="0"/>
                <a:cs typeface="Lucida Sans Unicode" pitchFamily="34" charset="0"/>
              </a:rPr>
              <a:t>Komitet </a:t>
            </a:r>
            <a:r>
              <a:rPr lang="pl-PL" altLang="pl-PL" sz="1600" dirty="0">
                <a:solidFill>
                  <a:srgbClr val="000000"/>
                </a:solidFill>
                <a:latin typeface="Lucida Sans Unicode" pitchFamily="34" charset="0"/>
                <a:cs typeface="Lucida Sans Unicode" pitchFamily="34" charset="0"/>
              </a:rPr>
              <a:t>jest formą współpracy organów gminy i interesariuszy obszaru przewidzianego do rewitalizacji. </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algn="just" eaLnBrk="1">
              <a:lnSpc>
                <a:spcPct val="100000"/>
              </a:lnSpc>
            </a:pPr>
            <a:r>
              <a:rPr lang="pl-PL" altLang="pl-PL" sz="1600" dirty="0">
                <a:solidFill>
                  <a:srgbClr val="000000"/>
                </a:solidFill>
                <a:latin typeface="Lucida Sans Unicode" pitchFamily="34" charset="0"/>
                <a:cs typeface="Lucida Sans Unicode" pitchFamily="34" charset="0"/>
              </a:rPr>
              <a:t>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KOMITET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42273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059831"/>
            <a:ext cx="799306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dirty="0" smtClean="0">
                <a:solidFill>
                  <a:srgbClr val="000000"/>
                </a:solidFill>
                <a:latin typeface="Lucida Sans Unicode" pitchFamily="34" charset="0"/>
                <a:cs typeface="Lucida Sans Unicode" pitchFamily="34" charset="0"/>
              </a:rPr>
              <a:t>Powołanie </a:t>
            </a:r>
            <a:r>
              <a:rPr lang="pl-PL" altLang="pl-PL" sz="1500" dirty="0">
                <a:solidFill>
                  <a:srgbClr val="000000"/>
                </a:solidFill>
                <a:latin typeface="Lucida Sans Unicode" pitchFamily="34" charset="0"/>
                <a:cs typeface="Lucida Sans Unicode" pitchFamily="34" charset="0"/>
              </a:rPr>
              <a:t>Komitetu oraz określenie sposobu jego działania (w tym: trybu pracy, wyboru członków, składu) regulowane będzie uchwałą rady gminy. </a:t>
            </a:r>
            <a:endParaRPr lang="pl-PL" altLang="pl-PL" sz="1500"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Obsługę </a:t>
            </a:r>
            <a:r>
              <a:rPr lang="pl-PL" altLang="pl-PL" sz="1500" dirty="0">
                <a:solidFill>
                  <a:srgbClr val="000000"/>
                </a:solidFill>
                <a:latin typeface="Lucida Sans Unicode" pitchFamily="34" charset="0"/>
                <a:cs typeface="Lucida Sans Unicode" pitchFamily="34" charset="0"/>
              </a:rPr>
              <a:t>organizacyjną Komitetu zapewni urząd obsługujący wójta (burmistrza, prezydenta miasta). </a:t>
            </a:r>
          </a:p>
          <a:p>
            <a:pPr algn="just" eaLnBrk="1">
              <a:lnSpc>
                <a:spcPct val="100000"/>
              </a:lnSpc>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Z </a:t>
            </a:r>
            <a:r>
              <a:rPr lang="pl-PL" altLang="pl-PL" sz="1500" dirty="0">
                <a:solidFill>
                  <a:srgbClr val="000000"/>
                </a:solidFill>
                <a:latin typeface="Lucida Sans Unicode" pitchFamily="34" charset="0"/>
                <a:cs typeface="Lucida Sans Unicode" pitchFamily="34" charset="0"/>
              </a:rPr>
              <a:t>tytułu członkostwa w Komitecie nie przewiduje się wynagrodzenia, diety ani zwrotu poniesionych kosztów (w tym kosztów podróży).</a:t>
            </a:r>
          </a:p>
          <a:p>
            <a:pPr algn="just" eaLnBrk="1">
              <a:lnSpc>
                <a:spcPct val="100000"/>
              </a:lnSpc>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Komitet </a:t>
            </a:r>
            <a:r>
              <a:rPr lang="pl-PL" altLang="pl-PL" sz="1500" dirty="0">
                <a:solidFill>
                  <a:srgbClr val="000000"/>
                </a:solidFill>
                <a:latin typeface="Lucida Sans Unicode" pitchFamily="34" charset="0"/>
                <a:cs typeface="Lucida Sans Unicode" pitchFamily="34" charset="0"/>
              </a:rPr>
              <a:t>współpracuje z organami gminy na wszystkich etapach realizacji GPR, poczynając od opracowywania uchwał realizujących program, poprzez proces realizacji, po monitorowanie i ocenę. </a:t>
            </a:r>
          </a:p>
          <a:p>
            <a:pPr algn="just" eaLnBrk="1">
              <a:lnSpc>
                <a:spcPct val="100000"/>
              </a:lnSpc>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smtClean="0">
                <a:solidFill>
                  <a:srgbClr val="000000"/>
                </a:solidFill>
                <a:latin typeface="Lucida Sans Unicode" pitchFamily="34" charset="0"/>
                <a:cs typeface="Lucida Sans Unicode" pitchFamily="34" charset="0"/>
              </a:rPr>
              <a:t>Zadaniem </a:t>
            </a:r>
            <a:r>
              <a:rPr lang="pl-PL" altLang="pl-PL" sz="1500" dirty="0">
                <a:solidFill>
                  <a:srgbClr val="000000"/>
                </a:solidFill>
                <a:latin typeface="Lucida Sans Unicode" pitchFamily="34" charset="0"/>
                <a:cs typeface="Lucida Sans Unicode" pitchFamily="34" charset="0"/>
              </a:rPr>
              <a:t>wójta (burmistrza, prezydenta miasta) będzie także zapewnienie odpowiedniej koordynacji działania Komitetu z innymi gminnymi komisjami stałymi i doraźnymi (w tym np. komisją urbanistyczno-architektoniczną, komisja bezpieczeństwa i porządku i komisją rozwiązywania problemów alkoholowych).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KOMITET REWITALIZACJI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75580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2" descr="C:\Users\Agata\Desktop\modelowa rewitalizacja\obrazy\menu_2014_20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489" y="2204864"/>
            <a:ext cx="2884487"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p:nvPr/>
        </p:nvSpPr>
        <p:spPr>
          <a:xfrm>
            <a:off x="251520" y="980728"/>
            <a:ext cx="7560840"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ŹRÓDŁA FINANSOWANIA PROGRAMÓW REWITALIZACJI NA POZIOMIE KRAJOWYM I REGIONALNYM </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0355811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3160132"/>
            <a:ext cx="79930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600" b="1" dirty="0">
                <a:solidFill>
                  <a:srgbClr val="000000"/>
                </a:solidFill>
                <a:latin typeface="Lucida Sans Unicode" pitchFamily="34" charset="0"/>
                <a:cs typeface="Lucida Sans Unicode" pitchFamily="34" charset="0"/>
              </a:rPr>
              <a:t>1.3</a:t>
            </a:r>
            <a:r>
              <a:rPr lang="pl-PL" altLang="pl-PL" sz="1600" dirty="0">
                <a:solidFill>
                  <a:srgbClr val="000000"/>
                </a:solidFill>
                <a:latin typeface="Lucida Sans Unicode" pitchFamily="34" charset="0"/>
                <a:cs typeface="Lucida Sans Unicode" pitchFamily="34" charset="0"/>
              </a:rPr>
              <a:t> Wspieranie efektywności energetycznej w budynkach</a:t>
            </a:r>
          </a:p>
          <a:p>
            <a:pPr algn="just" eaLnBrk="1">
              <a:lnSpc>
                <a:spcPct val="100000"/>
              </a:lnSpc>
            </a:pPr>
            <a:endParaRPr lang="pl-PL" altLang="pl-PL" sz="1600" dirty="0">
              <a:solidFill>
                <a:srgbClr val="000000"/>
              </a:solidFill>
              <a:latin typeface="Lucida Sans Unicode" pitchFamily="34" charset="0"/>
              <a:cs typeface="Lucida Sans Unicode" pitchFamily="34" charset="0"/>
            </a:endParaRPr>
          </a:p>
          <a:p>
            <a:pPr lvl="1" algn="just" eaLnBrk="1">
              <a:lnSpc>
                <a:spcPct val="100000"/>
              </a:lnSpc>
            </a:pPr>
            <a:r>
              <a:rPr lang="pl-PL" altLang="pl-PL" sz="1600" b="1" dirty="0">
                <a:solidFill>
                  <a:srgbClr val="000000"/>
                </a:solidFill>
                <a:latin typeface="Lucida Sans Unicode" pitchFamily="34" charset="0"/>
                <a:cs typeface="Lucida Sans Unicode" pitchFamily="34" charset="0"/>
              </a:rPr>
              <a:t>1.3.1 </a:t>
            </a:r>
            <a:r>
              <a:rPr lang="pl-PL" altLang="pl-PL" sz="1600" dirty="0">
                <a:solidFill>
                  <a:srgbClr val="000000"/>
                </a:solidFill>
                <a:latin typeface="Lucida Sans Unicode" pitchFamily="34" charset="0"/>
                <a:cs typeface="Lucida Sans Unicode" pitchFamily="34" charset="0"/>
              </a:rPr>
              <a:t>Wspieranie efektywności energetycznej w budynkach publicznych</a:t>
            </a:r>
          </a:p>
          <a:p>
            <a:pPr lvl="1" algn="just" eaLnBrk="1">
              <a:lnSpc>
                <a:spcPct val="100000"/>
              </a:lnSpc>
            </a:pPr>
            <a:endParaRPr lang="pl-PL" altLang="pl-PL" sz="1600" b="1" dirty="0">
              <a:solidFill>
                <a:srgbClr val="000000"/>
              </a:solidFill>
              <a:latin typeface="Lucida Sans Unicode" pitchFamily="34" charset="0"/>
              <a:cs typeface="Lucida Sans Unicode" pitchFamily="34" charset="0"/>
            </a:endParaRPr>
          </a:p>
          <a:p>
            <a:pPr lvl="2" algn="just" eaLnBrk="1">
              <a:lnSpc>
                <a:spcPct val="100000"/>
              </a:lnSpc>
            </a:pPr>
            <a:r>
              <a:rPr lang="pl-PL" altLang="pl-PL" sz="1600" b="1" dirty="0">
                <a:solidFill>
                  <a:srgbClr val="000000"/>
                </a:solidFill>
                <a:latin typeface="Lucida Sans Unicode" pitchFamily="34" charset="0"/>
                <a:cs typeface="Lucida Sans Unicode" pitchFamily="34" charset="0"/>
              </a:rPr>
              <a:t>1.3.2 </a:t>
            </a:r>
            <a:r>
              <a:rPr lang="pl-PL" altLang="pl-PL" sz="1600" dirty="0">
                <a:solidFill>
                  <a:srgbClr val="000000"/>
                </a:solidFill>
                <a:latin typeface="Lucida Sans Unicode" pitchFamily="34" charset="0"/>
                <a:cs typeface="Lucida Sans Unicode" pitchFamily="34" charset="0"/>
              </a:rPr>
              <a:t>Wspieranie efektywności energetycznej w sektorze mieszkaniowym</a:t>
            </a:r>
          </a:p>
          <a:p>
            <a:pPr marL="342900" indent="-342900" algn="just" eaLnBrk="1">
              <a:lnSpc>
                <a:spcPct val="100000"/>
              </a:lnSpc>
              <a:buFont typeface="+mj-lt"/>
              <a:buAutoNum type="arabicPeriod"/>
            </a:pPr>
            <a:endParaRPr lang="pl-PL" altLang="pl-PL" sz="16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7560840" cy="163814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DZIAŁANIE 1.3 </a:t>
            </a:r>
          </a:p>
          <a:p>
            <a:pPr marL="712788"/>
            <a:r>
              <a:rPr lang="pl-PL" b="1" dirty="0" smtClean="0">
                <a:solidFill>
                  <a:srgbClr val="636466"/>
                </a:solidFill>
                <a:latin typeface="Novecento wide Normal" pitchFamily="50" charset="-18"/>
              </a:rPr>
              <a:t>Wspieranie </a:t>
            </a:r>
            <a:r>
              <a:rPr lang="pl-PL" b="1" dirty="0">
                <a:solidFill>
                  <a:srgbClr val="636466"/>
                </a:solidFill>
                <a:latin typeface="Novecento wide Normal" pitchFamily="50" charset="-18"/>
              </a:rPr>
              <a:t>efektywności energetycznej, inteligentnego zarządzania energią i wykorzystania odnawialnych źródeł </a:t>
            </a:r>
            <a:r>
              <a:rPr lang="pl-PL" b="1" dirty="0" smtClean="0">
                <a:solidFill>
                  <a:srgbClr val="636466"/>
                </a:solidFill>
                <a:latin typeface="Novecento wide Normal" pitchFamily="50" charset="-18"/>
              </a:rPr>
              <a:t>energii w </a:t>
            </a:r>
            <a:r>
              <a:rPr lang="pl-PL" b="1" dirty="0">
                <a:solidFill>
                  <a:srgbClr val="636466"/>
                </a:solidFill>
                <a:latin typeface="Novecento wide Normal" pitchFamily="50" charset="-18"/>
              </a:rPr>
              <a:t>infrastrukturze publicznej, w tym w budynkach </a:t>
            </a:r>
            <a:r>
              <a:rPr lang="pl-PL" b="1" dirty="0" smtClean="0">
                <a:solidFill>
                  <a:srgbClr val="636466"/>
                </a:solidFill>
                <a:latin typeface="Novecento wide Normal" pitchFamily="50" charset="-18"/>
              </a:rPr>
              <a:t>publicznych i </a:t>
            </a:r>
            <a:r>
              <a:rPr lang="pl-PL" b="1" dirty="0">
                <a:solidFill>
                  <a:srgbClr val="636466"/>
                </a:solidFill>
                <a:latin typeface="Novecento wide Normal" pitchFamily="50" charset="-18"/>
              </a:rPr>
              <a:t>w sektorze mieszkaniowym</a:t>
            </a:r>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75580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1828999"/>
            <a:ext cx="7993063"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sz="1500" b="1" dirty="0">
                <a:solidFill>
                  <a:srgbClr val="000000"/>
                </a:solidFill>
                <a:latin typeface="Lucida Sans Unicode" pitchFamily="34" charset="0"/>
                <a:cs typeface="Lucida Sans Unicode" pitchFamily="34" charset="0"/>
              </a:rPr>
              <a:t>Budynek użyteczności publicznej </a:t>
            </a:r>
            <a:r>
              <a:rPr lang="pl-PL" altLang="pl-PL" sz="1500" dirty="0">
                <a:solidFill>
                  <a:srgbClr val="000000"/>
                </a:solidFill>
                <a:latin typeface="Lucida Sans Unicode" pitchFamily="34" charset="0"/>
                <a:cs typeface="Lucida Sans Unicode" pitchFamily="34" charset="0"/>
              </a:rPr>
              <a:t>- budynek przeznaczony na potrzeby administracji publicznej, wymiaru sprawiedliwości, kultury, kultu religijnego, oświaty, szkolnictwa wyższego, nauki, opieki zdrowotnej, opieki społecznej i socjalnej. Definicja powinna być analogiczna jak w Rozporządzeniu Ministra Infrastruktury z dnia 12 kwietnia 2002 r. w sprawie warunków technicznych, jakim powinny odpowiadać budynki i ich usytuowanie (Dz. U. Nr 75, poz. 690, z </a:t>
            </a:r>
            <a:r>
              <a:rPr lang="pl-PL" altLang="pl-PL" sz="1500" dirty="0" err="1">
                <a:solidFill>
                  <a:srgbClr val="000000"/>
                </a:solidFill>
                <a:latin typeface="Lucida Sans Unicode" pitchFamily="34" charset="0"/>
                <a:cs typeface="Lucida Sans Unicode" pitchFamily="34" charset="0"/>
              </a:rPr>
              <a:t>późn</a:t>
            </a:r>
            <a:r>
              <a:rPr lang="pl-PL" altLang="pl-PL" sz="1500" dirty="0">
                <a:solidFill>
                  <a:srgbClr val="000000"/>
                </a:solidFill>
                <a:latin typeface="Lucida Sans Unicode" pitchFamily="34" charset="0"/>
                <a:cs typeface="Lucida Sans Unicode" pitchFamily="34" charset="0"/>
              </a:rPr>
              <a:t>. zm.). Instytucje ochrony zdrowia mogą uzyskać wsparcie z </a:t>
            </a:r>
            <a:r>
              <a:rPr lang="pl-PL" altLang="pl-PL" sz="1500" dirty="0" err="1">
                <a:solidFill>
                  <a:srgbClr val="000000"/>
                </a:solidFill>
                <a:latin typeface="Lucida Sans Unicode" pitchFamily="34" charset="0"/>
                <a:cs typeface="Lucida Sans Unicode" pitchFamily="34" charset="0"/>
              </a:rPr>
              <a:t>POIiŚ</a:t>
            </a:r>
            <a:r>
              <a:rPr lang="pl-PL" altLang="pl-PL" sz="1500" dirty="0">
                <a:solidFill>
                  <a:srgbClr val="000000"/>
                </a:solidFill>
                <a:latin typeface="Lucida Sans Unicode" pitchFamily="34" charset="0"/>
                <a:cs typeface="Lucida Sans Unicode" pitchFamily="34" charset="0"/>
              </a:rPr>
              <a:t> wyłącznie w ramach IX osi priorytetowej</a:t>
            </a:r>
            <a:r>
              <a:rPr lang="pl-PL" altLang="pl-PL" sz="1500" dirty="0" smtClean="0">
                <a:solidFill>
                  <a:srgbClr val="000000"/>
                </a:solidFill>
                <a:latin typeface="Lucida Sans Unicode" pitchFamily="34" charset="0"/>
                <a:cs typeface="Lucida Sans Unicode" pitchFamily="34" charset="0"/>
              </a:rPr>
              <a:t>.</a:t>
            </a:r>
          </a:p>
          <a:p>
            <a:pPr marL="285750" indent="-285750" algn="just" eaLnBrk="1">
              <a:lnSpc>
                <a:spcPct val="100000"/>
              </a:lnSpc>
              <a:buFont typeface="Wingdings" panose="05000000000000000000" pitchFamily="2" charset="2"/>
              <a:buChar char="§"/>
            </a:pPr>
            <a:endParaRPr lang="pl-PL" altLang="pl-PL" sz="1500" dirty="0">
              <a:solidFill>
                <a:srgbClr val="000000"/>
              </a:solidFill>
              <a:latin typeface="Lucida Sans Unicode" pitchFamily="34" charset="0"/>
              <a:cs typeface="Lucida Sans Unicode" pitchFamily="34" charset="0"/>
            </a:endParaRPr>
          </a:p>
          <a:p>
            <a:pPr algn="just" eaLnBrk="1">
              <a:lnSpc>
                <a:spcPct val="100000"/>
              </a:lnSpc>
            </a:pPr>
            <a:r>
              <a:rPr lang="pl-PL" altLang="pl-PL" sz="1500" dirty="0">
                <a:solidFill>
                  <a:srgbClr val="000000"/>
                </a:solidFill>
                <a:latin typeface="Lucida Sans Unicode" pitchFamily="34" charset="0"/>
                <a:cs typeface="Lucida Sans Unicode" pitchFamily="34" charset="0"/>
              </a:rPr>
              <a:t>1. </a:t>
            </a:r>
            <a:r>
              <a:rPr lang="pl-PL" altLang="pl-PL" sz="1500" b="1" dirty="0">
                <a:solidFill>
                  <a:srgbClr val="000000"/>
                </a:solidFill>
                <a:latin typeface="Lucida Sans Unicode" pitchFamily="34" charset="0"/>
                <a:cs typeface="Lucida Sans Unicode" pitchFamily="34" charset="0"/>
              </a:rPr>
              <a:t>Wsparcie projektów inwestycyjnych dotyczących głębokiej kompleksowej modernizacji energetycznej budynków publicznych obejmującej takie elementy, jak:</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ocieplenie, przegród zewnętrznych obiektu, w tym ścian zewnętrznych, podłóg, dachów i stropodachów wymiana okien, drzwi zewnętrznych,</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wymiana oświetlenia na energooszczędne,</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przebudowa systemów grzewczych (lub podłączenie bardziej energetycznie i ekologicznie efektywnego źródła ciepła),</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instalacja/przebudowa systemów chłodzących, w tym również z zastosowaniem OZE,</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instalacja indywidualnych liczników ciepła, chłodu oraz ciepłej wody użytkowej,</a:t>
            </a:r>
            <a:endParaRPr lang="pl-PL" altLang="pl-PL" sz="1500"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TYPY PROJEKTÓW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667072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867744"/>
            <a:ext cx="799306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budowa i przebudowa systemów wentylacji i klimatyzacji,</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zastosowanie automatyki pogodowej,</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zastosowanie systemów zarządzania energią w budynku,</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budowa lub przebudowa wewnętrznych instalacji odbiorczych oraz likwidacją dotychczasowych źródeł ciepła,</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instalacja </a:t>
            </a:r>
            <a:r>
              <a:rPr lang="pl-PL" altLang="pl-PL" sz="1500" dirty="0" err="1">
                <a:solidFill>
                  <a:srgbClr val="000000"/>
                </a:solidFill>
                <a:latin typeface="Lucida Sans Unicode" pitchFamily="34" charset="0"/>
                <a:cs typeface="Lucida Sans Unicode" pitchFamily="34" charset="0"/>
              </a:rPr>
              <a:t>mikrokogeneracji</a:t>
            </a:r>
            <a:r>
              <a:rPr lang="pl-PL" altLang="pl-PL" sz="1500" dirty="0">
                <a:solidFill>
                  <a:srgbClr val="000000"/>
                </a:solidFill>
                <a:latin typeface="Lucida Sans Unicode" pitchFamily="34" charset="0"/>
                <a:cs typeface="Lucida Sans Unicode" pitchFamily="34" charset="0"/>
              </a:rPr>
              <a:t> lub </a:t>
            </a:r>
            <a:r>
              <a:rPr lang="pl-PL" altLang="pl-PL" sz="1500" dirty="0" err="1">
                <a:solidFill>
                  <a:srgbClr val="000000"/>
                </a:solidFill>
                <a:latin typeface="Lucida Sans Unicode" pitchFamily="34" charset="0"/>
                <a:cs typeface="Lucida Sans Unicode" pitchFamily="34" charset="0"/>
              </a:rPr>
              <a:t>mikrotrigeneracji</a:t>
            </a:r>
            <a:r>
              <a:rPr lang="pl-PL" altLang="pl-PL" sz="1500" dirty="0">
                <a:solidFill>
                  <a:srgbClr val="000000"/>
                </a:solidFill>
                <a:latin typeface="Lucida Sans Unicode" pitchFamily="34" charset="0"/>
                <a:cs typeface="Lucida Sans Unicode" pitchFamily="34" charset="0"/>
              </a:rPr>
              <a:t> na potrzeby własne,</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instalacja OZE w modernizowanych energetycznie budynkach, jeśli to wynika z przeprowadzonego audytu energetycznego,</a:t>
            </a:r>
          </a:p>
          <a:p>
            <a:pPr marL="285750" indent="-285750" algn="just" eaLnBrk="1">
              <a:lnSpc>
                <a:spcPct val="100000"/>
              </a:lnSpc>
              <a:buFont typeface="Wingdings" panose="05000000000000000000" pitchFamily="2" charset="2"/>
              <a:buChar char="§"/>
            </a:pPr>
            <a:r>
              <a:rPr lang="pl-PL" altLang="pl-PL" sz="1500" dirty="0">
                <a:solidFill>
                  <a:srgbClr val="000000"/>
                </a:solidFill>
                <a:latin typeface="Lucida Sans Unicode" pitchFamily="34" charset="0"/>
                <a:cs typeface="Lucida Sans Unicode" pitchFamily="34" charset="0"/>
              </a:rPr>
              <a:t> opracowanie projektów modernizacji energetycznej stanowiących element projektu inwestycyjnego,</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TYPY PROJEKTÓW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169808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Microsoft YaHei"/>
      </a:majorFont>
      <a:minorFont>
        <a:latin typeface="Calibri"/>
        <a:ea typeface="Microsoft YaHei"/>
        <a:cs typeface="Microsoft YaHei"/>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40208</TotalTime>
  <Words>10633</Words>
  <Application>Microsoft Office PowerPoint</Application>
  <PresentationFormat>Pokaz na ekranie (4:3)</PresentationFormat>
  <Paragraphs>1002</Paragraphs>
  <Slides>142</Slides>
  <Notes>122</Notes>
  <HiddenSlides>0</HiddenSlides>
  <MMClips>0</MMClips>
  <ScaleCrop>false</ScaleCrop>
  <HeadingPairs>
    <vt:vector size="4" baseType="variant">
      <vt:variant>
        <vt:lpstr>Motyw</vt:lpstr>
      </vt:variant>
      <vt:variant>
        <vt:i4>1</vt:i4>
      </vt:variant>
      <vt:variant>
        <vt:lpstr>Tytuły slajdów</vt:lpstr>
      </vt:variant>
      <vt:variant>
        <vt:i4>142</vt:i4>
      </vt:variant>
    </vt:vector>
  </HeadingPairs>
  <TitlesOfParts>
    <vt:vector size="143"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Budniok</cp:lastModifiedBy>
  <cp:revision>109</cp:revision>
  <cp:lastPrinted>1601-01-01T00:00:00Z</cp:lastPrinted>
  <dcterms:created xsi:type="dcterms:W3CDTF">1601-01-01T00:00:00Z</dcterms:created>
  <dcterms:modified xsi:type="dcterms:W3CDTF">2016-12-09T00:28:13Z</dcterms:modified>
</cp:coreProperties>
</file>