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29" r:id="rId3"/>
    <p:sldId id="258" r:id="rId4"/>
    <p:sldId id="327" r:id="rId5"/>
    <p:sldId id="328" r:id="rId6"/>
    <p:sldId id="323" r:id="rId7"/>
    <p:sldId id="324" r:id="rId8"/>
    <p:sldId id="326" r:id="rId9"/>
    <p:sldId id="331" r:id="rId10"/>
  </p:sldIdLst>
  <p:sldSz cx="9144000" cy="6858000" type="screen4x3"/>
  <p:notesSz cx="6788150" cy="992346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466"/>
    <a:srgbClr val="6464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71" autoAdjust="0"/>
    <p:restoredTop sz="94586" autoAdjust="0"/>
  </p:normalViewPr>
  <p:slideViewPr>
    <p:cSldViewPr>
      <p:cViewPr varScale="1">
        <p:scale>
          <a:sx n="74" d="100"/>
          <a:sy n="74" d="100"/>
        </p:scale>
        <p:origin x="183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19076-3145-478D-819F-066CFD44F364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8089A-20C8-4170-8593-D672EFDE37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443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19076-3145-478D-819F-066CFD44F364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8089A-20C8-4170-8593-D672EFDE37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5268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19076-3145-478D-819F-066CFD44F364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8089A-20C8-4170-8593-D672EFDE37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9882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19076-3145-478D-819F-066CFD44F364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8089A-20C8-4170-8593-D672EFDE37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1008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19076-3145-478D-819F-066CFD44F364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8089A-20C8-4170-8593-D672EFDE37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075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19076-3145-478D-819F-066CFD44F364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8089A-20C8-4170-8593-D672EFDE37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613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19076-3145-478D-819F-066CFD44F364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8089A-20C8-4170-8593-D672EFDE37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8361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19076-3145-478D-819F-066CFD44F364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8089A-20C8-4170-8593-D672EFDE37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9214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19076-3145-478D-819F-066CFD44F364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8089A-20C8-4170-8593-D672EFDE37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9374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19076-3145-478D-819F-066CFD44F364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8089A-20C8-4170-8593-D672EFDE37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1963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19076-3145-478D-819F-066CFD44F364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8089A-20C8-4170-8593-D672EFDE37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295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19076-3145-478D-819F-066CFD44F364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8089A-20C8-4170-8593-D672EFDE37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4929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19076-3145-478D-819F-066CFD44F364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8089A-20C8-4170-8593-D672EFDE37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7015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em\Dropbox\musk grafika\107_Urząd RPO\logo RZŚ\JPG\RZŚ_podstawow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48680"/>
            <a:ext cx="998681" cy="749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oem\Desktop\RZŚ_negaty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3402488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0" y="2708920"/>
            <a:ext cx="4119681" cy="2800767"/>
          </a:xfrm>
          <a:prstGeom prst="rect">
            <a:avLst/>
          </a:prstGeom>
          <a:noFill/>
          <a:ln w="76200" cmpd="sng">
            <a:solidFill>
              <a:srgbClr val="636466"/>
            </a:solidFill>
            <a:miter lim="800000"/>
          </a:ln>
        </p:spPr>
        <p:txBody>
          <a:bodyPr wrap="square" rtlCol="0">
            <a:spAutoFit/>
          </a:bodyPr>
          <a:lstStyle/>
          <a:p>
            <a:endParaRPr lang="pl-PL" sz="1600" b="1" dirty="0" smtClean="0">
              <a:solidFill>
                <a:srgbClr val="636466"/>
              </a:solidFill>
              <a:latin typeface="Novecento wide Normal" pitchFamily="50" charset="-18"/>
            </a:endParaRPr>
          </a:p>
          <a:p>
            <a:r>
              <a:rPr lang="pl-PL" sz="1600" b="1" dirty="0" smtClean="0">
                <a:solidFill>
                  <a:srgbClr val="636466"/>
                </a:solidFill>
                <a:latin typeface="Novecento wide Normal" pitchFamily="50" charset="-18"/>
              </a:rPr>
              <a:t>Spotkanie </a:t>
            </a:r>
            <a:r>
              <a:rPr lang="pl-PL" sz="1600" b="1" dirty="0">
                <a:solidFill>
                  <a:srgbClr val="636466"/>
                </a:solidFill>
                <a:latin typeface="Novecento wide Normal" pitchFamily="50" charset="-18"/>
              </a:rPr>
              <a:t>informacyjne dla Beneficjentów realizujących projekty pozakonkursowe w ramach Poddziałania 9.1.6 Programy aktywnej integracji osób i grup zagrożonych wykluczeniem społecznym w Regionalnym Programie Operacyjnym Województwa Śląskiego na lata 2014</a:t>
            </a:r>
          </a:p>
          <a:p>
            <a:r>
              <a:rPr lang="pl-PL" sz="1600" b="1" dirty="0">
                <a:solidFill>
                  <a:srgbClr val="636466"/>
                </a:solidFill>
                <a:latin typeface="Novecento wide Normal" pitchFamily="50" charset="-18"/>
              </a:rPr>
              <a:t>-</a:t>
            </a:r>
            <a:r>
              <a:rPr lang="pl-PL" sz="1600" b="1" dirty="0" smtClean="0">
                <a:solidFill>
                  <a:srgbClr val="636466"/>
                </a:solidFill>
                <a:latin typeface="Novecento wide Normal" pitchFamily="50" charset="-18"/>
              </a:rPr>
              <a:t>2020</a:t>
            </a:r>
            <a:endParaRPr lang="pl-PL" sz="1600" b="1" dirty="0">
              <a:solidFill>
                <a:srgbClr val="636466"/>
              </a:solidFill>
              <a:latin typeface="Novecento wide Normal" pitchFamily="50" charset="-18"/>
            </a:endParaRPr>
          </a:p>
        </p:txBody>
      </p:sp>
      <p:pic>
        <p:nvPicPr>
          <p:cNvPr id="6" name="Picture 6" descr="C:\Documents and Settings\User13\Pulpit\EFSI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581" y="5661248"/>
            <a:ext cx="30861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717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4176" y="980728"/>
            <a:ext cx="4759079" cy="1569660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</a:ln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WYTYCZNE W ZAKRESIE REALIZACJI PRZEDSIĘWZIĘĆ W OBSZARZE WŁĄCZENIA SPOŁECZNEGO I ZWALCZANIA UBÓSTWA Z WYKORZYSTANIEM ŚRODKÓW EUROPEJSKIEGO FUNDUSZU SPOŁECZNEGO I EUROPEJSKIEGO FUNDUSZU ROZWOJU REGIONALNEGO NA LATA 2014-2020</a:t>
            </a:r>
            <a:endParaRPr lang="pl-PL" sz="1700" dirty="0">
              <a:solidFill>
                <a:srgbClr val="636466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4177" y="3230979"/>
            <a:ext cx="79928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</a:t>
            </a:r>
            <a:r>
              <a:rPr lang="pl-PL" dirty="0" smtClean="0"/>
              <a:t>ersja </a:t>
            </a:r>
            <a:r>
              <a:rPr lang="pl-PL" i="1" dirty="0"/>
              <a:t>Wytycznych</a:t>
            </a:r>
            <a:r>
              <a:rPr lang="pl-PL" dirty="0"/>
              <a:t> z dn. 24 października 2016 roku obowiązywać będzie w odniesieniu do projektów przyjętych do realizacji na podstawie konkursów i naborów ogłoszonych po 24 października 2016 r</a:t>
            </a:r>
            <a:r>
              <a:rPr lang="pl-PL" dirty="0" smtClean="0"/>
              <a:t>.</a:t>
            </a:r>
          </a:p>
          <a:p>
            <a:endParaRPr lang="pl-PL" dirty="0"/>
          </a:p>
          <a:p>
            <a:r>
              <a:rPr lang="pl-PL" dirty="0" smtClean="0"/>
              <a:t>Obowiązującą </a:t>
            </a:r>
            <a:r>
              <a:rPr lang="pl-PL" dirty="0"/>
              <a:t>Państwa wersją </a:t>
            </a:r>
            <a:r>
              <a:rPr lang="pl-PL" i="1" dirty="0" smtClean="0"/>
              <a:t>Wytycznych </a:t>
            </a:r>
            <a:r>
              <a:rPr lang="pl-PL" dirty="0" smtClean="0"/>
              <a:t>jest wersja z </a:t>
            </a:r>
            <a:r>
              <a:rPr lang="pl-PL" dirty="0"/>
              <a:t>dnia 28 maja 2015 r</a:t>
            </a:r>
            <a:r>
              <a:rPr lang="pl-PL" dirty="0" smtClean="0"/>
              <a:t>.</a:t>
            </a:r>
          </a:p>
          <a:p>
            <a:endParaRPr lang="pl-PL" dirty="0"/>
          </a:p>
          <a:p>
            <a:r>
              <a:rPr lang="pl-PL" dirty="0" smtClean="0"/>
              <a:t>Powyższe </a:t>
            </a:r>
            <a:r>
              <a:rPr lang="pl-PL" dirty="0"/>
              <a:t>rozstrzygnięcie jest konsekwencją stanowiska Ministerstwa Rozwoju.</a:t>
            </a:r>
          </a:p>
          <a:p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418080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4176" y="980728"/>
            <a:ext cx="4759079" cy="1256754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</a:ln>
        </p:spPr>
        <p:txBody>
          <a:bodyPr wrap="square" rtlCol="0">
            <a:spAutoFit/>
          </a:bodyPr>
          <a:lstStyle/>
          <a:p>
            <a:endParaRPr lang="pl-PL" sz="1700" b="1" baseline="30000" dirty="0" smtClean="0">
              <a:solidFill>
                <a:srgbClr val="636466"/>
              </a:solidFill>
              <a:latin typeface="Novecento wide Normal" pitchFamily="50" charset="-18"/>
            </a:endParaRPr>
          </a:p>
          <a:p>
            <a:r>
              <a:rPr lang="pl-PL" sz="1700" b="1" baseline="30000" dirty="0">
                <a:solidFill>
                  <a:srgbClr val="636466"/>
                </a:solidFill>
                <a:latin typeface="Novecento wide Normal" pitchFamily="50" charset="-18"/>
              </a:rPr>
              <a:t> </a:t>
            </a:r>
            <a:r>
              <a:rPr lang="pl-PL" sz="1700" b="1" baseline="30000" dirty="0" smtClean="0">
                <a:solidFill>
                  <a:srgbClr val="636466"/>
                </a:solidFill>
                <a:latin typeface="Novecento wide Normal" pitchFamily="50" charset="-18"/>
              </a:rPr>
              <a:t>                </a:t>
            </a:r>
          </a:p>
          <a:p>
            <a:pPr lvl="0"/>
            <a:r>
              <a:rPr lang="pl-PL" sz="1700" b="1" baseline="30000" dirty="0" smtClean="0">
                <a:solidFill>
                  <a:srgbClr val="636466"/>
                </a:solidFill>
                <a:latin typeface="Novecento wide Normal" pitchFamily="50" charset="-18"/>
              </a:rPr>
              <a:t>                </a:t>
            </a:r>
            <a:r>
              <a:rPr lang="pl-PL" b="1" dirty="0" smtClean="0"/>
              <a:t>USŁUGI AKTYWNEJ INTEGRACJI O 	CHARAKTERZE ZAWODOWYM</a:t>
            </a:r>
            <a:endParaRPr lang="pl-PL" dirty="0" smtClean="0"/>
          </a:p>
          <a:p>
            <a:endParaRPr lang="pl-PL" sz="1700" dirty="0">
              <a:solidFill>
                <a:srgbClr val="636466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4176" y="2852936"/>
            <a:ext cx="799288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OPS-y i PCPR-y nie mogą samodzielnie wdrażać </a:t>
            </a:r>
            <a:r>
              <a:rPr lang="pl-PL" b="1" dirty="0" smtClean="0"/>
              <a:t>ani </a:t>
            </a:r>
            <a:r>
              <a:rPr lang="pl-PL" b="1" dirty="0"/>
              <a:t>realizować usług aktywnej integracji o charakterze zawodowym</a:t>
            </a:r>
            <a:r>
              <a:rPr lang="pl-PL" dirty="0"/>
              <a:t>, gdyż zostały do tego powołane wyspecjalizowane w tym zakresie </a:t>
            </a:r>
            <a:r>
              <a:rPr lang="pl-PL" dirty="0" smtClean="0"/>
              <a:t>podmioty</a:t>
            </a:r>
            <a:r>
              <a:rPr lang="pl-PL" dirty="0"/>
              <a:t>. </a:t>
            </a:r>
            <a:endParaRPr lang="pl-PL" dirty="0" smtClean="0"/>
          </a:p>
          <a:p>
            <a:r>
              <a:rPr lang="pl-PL" dirty="0" smtClean="0"/>
              <a:t>OPS </a:t>
            </a:r>
            <a:r>
              <a:rPr lang="pl-PL" dirty="0"/>
              <a:t>czy PCPR nie jest jednostką ustawowo powołaną do tego, aby wdrażać ww. usługi w swoich projektach, wobec czego nie jest możliwym, aby OPS czy PCPR bezpośrednio zlecił wykonanie tych usług np. firmom szkoleniowym. </a:t>
            </a:r>
            <a:r>
              <a:rPr lang="pl-PL" b="1" dirty="0"/>
              <a:t>Zlecenie przedmiotowych usług może nastąpić wyłącznie przez podmioty wymienione </a:t>
            </a:r>
            <a:r>
              <a:rPr lang="pl-PL" b="1" dirty="0" smtClean="0"/>
              <a:t>w Wytycznych</a:t>
            </a:r>
            <a:r>
              <a:rPr lang="pl-PL" dirty="0" smtClean="0"/>
              <a:t> dotyczących włączenia społecznego (prozdz.4.6 pkt 7), </a:t>
            </a:r>
            <a:r>
              <a:rPr lang="pl-PL" dirty="0"/>
              <a:t>za pośrednictwem których OPS czy PCPR wdraża usługi aktywizacji zawodowej</a:t>
            </a:r>
            <a:r>
              <a:rPr lang="pl-PL" dirty="0" smtClean="0"/>
              <a:t>.</a:t>
            </a:r>
          </a:p>
          <a:p>
            <a:r>
              <a:rPr lang="pl-PL" dirty="0"/>
              <a:t>OPS / PCPR może sam bezpośrednio zlecić wykonanie innym podmiotom instrumentów aktywnej integracji o charakterze edukacyjnym.</a:t>
            </a:r>
          </a:p>
          <a:p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300222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1520" y="980728"/>
            <a:ext cx="5212608" cy="995144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</a:ln>
        </p:spPr>
        <p:txBody>
          <a:bodyPr wrap="square" rtlCol="0">
            <a:spAutoFit/>
          </a:bodyPr>
          <a:lstStyle/>
          <a:p>
            <a:endParaRPr lang="pl-PL" sz="1700" b="1" baseline="30000" dirty="0" smtClean="0">
              <a:solidFill>
                <a:srgbClr val="636466"/>
              </a:solidFill>
              <a:latin typeface="Novecento wide Normal" pitchFamily="50" charset="-18"/>
            </a:endParaRPr>
          </a:p>
          <a:p>
            <a:r>
              <a:rPr lang="pl-PL" sz="1700" b="1" baseline="30000" dirty="0">
                <a:solidFill>
                  <a:srgbClr val="636466"/>
                </a:solidFill>
                <a:latin typeface="Novecento wide Normal" pitchFamily="50" charset="-18"/>
              </a:rPr>
              <a:t> </a:t>
            </a:r>
            <a:r>
              <a:rPr lang="pl-PL" sz="1700" b="1" baseline="30000" dirty="0" smtClean="0">
                <a:solidFill>
                  <a:srgbClr val="636466"/>
                </a:solidFill>
                <a:latin typeface="Novecento wide Normal" pitchFamily="50" charset="-18"/>
              </a:rPr>
              <a:t>                </a:t>
            </a:r>
          </a:p>
          <a:p>
            <a:pPr lvl="0"/>
            <a:r>
              <a:rPr lang="pl-PL" sz="1700" b="1" baseline="30000" dirty="0" smtClean="0">
                <a:solidFill>
                  <a:srgbClr val="636466"/>
                </a:solidFill>
                <a:latin typeface="Novecento wide Normal" pitchFamily="50" charset="-18"/>
              </a:rPr>
              <a:t>                </a:t>
            </a:r>
            <a:r>
              <a:rPr lang="pl-PL" b="1" dirty="0"/>
              <a:t>USŁUGI AKTYWNEJ INTEGRACJI O </a:t>
            </a:r>
            <a:r>
              <a:rPr lang="pl-PL" b="1" dirty="0" smtClean="0"/>
              <a:t>CHARAKTERZE ZAWODOWYM A EDUKACYJNYM</a:t>
            </a:r>
            <a:endParaRPr lang="pl-PL" dirty="0"/>
          </a:p>
        </p:txBody>
      </p:sp>
      <p:sp>
        <p:nvSpPr>
          <p:cNvPr id="3" name="TextBox 2"/>
          <p:cNvSpPr txBox="1"/>
          <p:nvPr/>
        </p:nvSpPr>
        <p:spPr>
          <a:xfrm>
            <a:off x="511521" y="2996952"/>
            <a:ext cx="799288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Do usług aktywnej integracji o charakterze zawodowym </a:t>
            </a:r>
            <a:r>
              <a:rPr lang="pl-PL" dirty="0"/>
              <a:t>zaliczamy formy wsparcia, których celem jest pomoc w podjęciu decyzji dotyczącej wyboru lub zmiany zawodu, wyposażenie w kompetencje i kwalifikacje zawodowe oraz umiejętności pożądane na rynku pracy, pomoc w utrzymaniu zatrudnienia, natomiast </a:t>
            </a:r>
            <a:r>
              <a:rPr lang="pl-PL" b="1" dirty="0"/>
              <a:t>do usług o charakterze edukacyjnym</a:t>
            </a:r>
            <a:r>
              <a:rPr lang="pl-PL" dirty="0"/>
              <a:t> usługi, których celem jest wzrost poziomu wykształcenia, dostosowanie wykształcenia lub kwalifikacji zawodowych do potrzeb rynku pracy.</a:t>
            </a:r>
          </a:p>
          <a:p>
            <a:endParaRPr lang="pl-PL" sz="1400" b="1" dirty="0"/>
          </a:p>
          <a:p>
            <a:endParaRPr lang="pl-PL" sz="1400" b="1" dirty="0"/>
          </a:p>
          <a:p>
            <a:endParaRPr lang="pl-PL" sz="1400" b="1" dirty="0"/>
          </a:p>
          <a:p>
            <a:endParaRPr lang="pl-PL" sz="1400" b="1" dirty="0"/>
          </a:p>
          <a:p>
            <a:endParaRPr lang="pl-PL" sz="1400" b="1" dirty="0"/>
          </a:p>
        </p:txBody>
      </p:sp>
    </p:spTree>
    <p:extLst>
      <p:ext uri="{BB962C8B-B14F-4D97-AF65-F5344CB8AC3E}">
        <p14:creationId xmlns:p14="http://schemas.microsoft.com/office/powerpoint/2010/main" val="250061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1520" y="980728"/>
            <a:ext cx="5212608" cy="995144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</a:ln>
        </p:spPr>
        <p:txBody>
          <a:bodyPr wrap="square" rtlCol="0">
            <a:spAutoFit/>
          </a:bodyPr>
          <a:lstStyle/>
          <a:p>
            <a:endParaRPr lang="pl-PL" sz="1700" b="1" baseline="30000" dirty="0" smtClean="0">
              <a:solidFill>
                <a:srgbClr val="636466"/>
              </a:solidFill>
              <a:latin typeface="Novecento wide Normal" pitchFamily="50" charset="-18"/>
            </a:endParaRPr>
          </a:p>
          <a:p>
            <a:r>
              <a:rPr lang="pl-PL" sz="1700" b="1" baseline="30000" dirty="0">
                <a:solidFill>
                  <a:srgbClr val="636466"/>
                </a:solidFill>
                <a:latin typeface="Novecento wide Normal" pitchFamily="50" charset="-18"/>
              </a:rPr>
              <a:t> </a:t>
            </a:r>
            <a:r>
              <a:rPr lang="pl-PL" sz="1700" b="1" baseline="30000" dirty="0" smtClean="0">
                <a:solidFill>
                  <a:srgbClr val="636466"/>
                </a:solidFill>
                <a:latin typeface="Novecento wide Normal" pitchFamily="50" charset="-18"/>
              </a:rPr>
              <a:t>                </a:t>
            </a:r>
          </a:p>
          <a:p>
            <a:pPr lvl="0"/>
            <a:r>
              <a:rPr lang="pl-PL" sz="1700" b="1" baseline="30000" dirty="0" smtClean="0">
                <a:solidFill>
                  <a:srgbClr val="636466"/>
                </a:solidFill>
                <a:latin typeface="Novecento wide Normal" pitchFamily="50" charset="-18"/>
              </a:rPr>
              <a:t>                </a:t>
            </a:r>
            <a:r>
              <a:rPr lang="pl-PL" b="1" dirty="0"/>
              <a:t>USŁUGI AKTYWNEJ INTEGRACJI O </a:t>
            </a:r>
            <a:r>
              <a:rPr lang="pl-PL" b="1" dirty="0" smtClean="0"/>
              <a:t>CHARAKTERZE ZAWODOWYM A EDUKACYJNYM</a:t>
            </a:r>
            <a:endParaRPr lang="pl-PL" dirty="0"/>
          </a:p>
        </p:txBody>
      </p:sp>
      <p:sp>
        <p:nvSpPr>
          <p:cNvPr id="3" name="TextBox 2"/>
          <p:cNvSpPr txBox="1"/>
          <p:nvPr/>
        </p:nvSpPr>
        <p:spPr>
          <a:xfrm>
            <a:off x="511521" y="2996952"/>
            <a:ext cx="799288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Co do zasady </a:t>
            </a:r>
            <a:r>
              <a:rPr lang="pl-PL" sz="1600" dirty="0" smtClean="0"/>
              <a:t>:</a:t>
            </a:r>
          </a:p>
          <a:p>
            <a:r>
              <a:rPr lang="pl-PL" sz="1600" b="1" dirty="0" smtClean="0"/>
              <a:t>- do </a:t>
            </a:r>
            <a:r>
              <a:rPr lang="pl-PL" sz="1600" b="1" dirty="0"/>
              <a:t>usług aktywnej integracji o charakterze edukacyjnym </a:t>
            </a:r>
            <a:r>
              <a:rPr lang="pl-PL" sz="1600" dirty="0"/>
              <a:t>zalicza się kursy i szkolenia </a:t>
            </a:r>
            <a:r>
              <a:rPr lang="pl-PL" sz="1600" dirty="0" smtClean="0"/>
              <a:t>zawodowe</a:t>
            </a:r>
          </a:p>
          <a:p>
            <a:r>
              <a:rPr lang="pl-PL" sz="1600" b="1" dirty="0" smtClean="0"/>
              <a:t>- do </a:t>
            </a:r>
            <a:r>
              <a:rPr lang="pl-PL" sz="1600" b="1" dirty="0"/>
              <a:t>usług aktywnej integracji o charakterze zawodowym </a:t>
            </a:r>
            <a:r>
              <a:rPr lang="pl-PL" sz="1600" dirty="0"/>
              <a:t>zalicza się m.in.: staże, praktyki, poradnictwo zawodowe, udział w zajęciach w CIS, KIS lub WTZ, prace społ.-</a:t>
            </a:r>
            <a:r>
              <a:rPr lang="pl-PL" sz="1600" dirty="0" err="1"/>
              <a:t>użyt</a:t>
            </a:r>
            <a:r>
              <a:rPr lang="pl-PL" sz="1600" dirty="0"/>
              <a:t>., zatrudnienie wspomagane, wyposażenie lub doposażenie stanowiska pracy na potrzeby zatrudnienia osób z niepełnosprawnością czy też dostosowanie stanowiska pracy do potrzeb takich osób. </a:t>
            </a:r>
            <a:endParaRPr lang="pl-PL" sz="1600" dirty="0" smtClean="0"/>
          </a:p>
          <a:p>
            <a:pPr marL="285750" indent="-285750">
              <a:buFontTx/>
              <a:buChar char="-"/>
            </a:pPr>
            <a:endParaRPr lang="pl-PL" sz="1600" dirty="0"/>
          </a:p>
          <a:p>
            <a:r>
              <a:rPr lang="pl-PL" sz="1600" dirty="0"/>
              <a:t>W przypadku </a:t>
            </a:r>
            <a:r>
              <a:rPr lang="pl-PL" sz="1600" b="1" dirty="0"/>
              <a:t>osób z III profilem </a:t>
            </a:r>
            <a:r>
              <a:rPr lang="pl-PL" sz="1600" dirty="0"/>
              <a:t>w ramach usług aktywnej integracji o charakterze zawodowym można zastosować formy pomocy zgodne z ustawą o promocji zatrudnienia i instytucjach rynku pracy. Tym samym </a:t>
            </a:r>
            <a:r>
              <a:rPr lang="pl-PL" sz="1600" b="1" dirty="0"/>
              <a:t>nie można im proponować staży czy też praktyk</a:t>
            </a:r>
            <a:r>
              <a:rPr lang="pl-PL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398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0720" y="1005012"/>
            <a:ext cx="5479431" cy="718145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</a:ln>
        </p:spPr>
        <p:txBody>
          <a:bodyPr wrap="square" rtlCol="0">
            <a:spAutoFit/>
          </a:bodyPr>
          <a:lstStyle/>
          <a:p>
            <a:endParaRPr lang="pl-PL" sz="1700" b="1" baseline="30000" dirty="0" smtClean="0">
              <a:solidFill>
                <a:srgbClr val="636466"/>
              </a:solidFill>
              <a:latin typeface="Novecento wide Normal" pitchFamily="50" charset="-18"/>
            </a:endParaRPr>
          </a:p>
          <a:p>
            <a:r>
              <a:rPr lang="pl-PL" sz="1700" b="1" baseline="30000" dirty="0">
                <a:solidFill>
                  <a:srgbClr val="636466"/>
                </a:solidFill>
                <a:latin typeface="Novecento wide Normal" pitchFamily="50" charset="-18"/>
              </a:rPr>
              <a:t> </a:t>
            </a:r>
            <a:r>
              <a:rPr lang="pl-PL" sz="1700" b="1" baseline="30000" dirty="0" smtClean="0">
                <a:solidFill>
                  <a:srgbClr val="636466"/>
                </a:solidFill>
                <a:latin typeface="Novecento wide Normal" pitchFamily="50" charset="-18"/>
              </a:rPr>
              <a:t>                </a:t>
            </a:r>
          </a:p>
          <a:p>
            <a:pPr lvl="0"/>
            <a:r>
              <a:rPr lang="pl-PL" b="1" dirty="0" smtClean="0"/>
              <a:t>USŁUGI AKTYWNEJ INTEGRACJI A UCZESTNIK PROJEKTU</a:t>
            </a:r>
            <a:endParaRPr lang="pl-PL" dirty="0"/>
          </a:p>
        </p:txBody>
      </p:sp>
      <p:sp>
        <p:nvSpPr>
          <p:cNvPr id="3" name="TextBox 2"/>
          <p:cNvSpPr txBox="1"/>
          <p:nvPr/>
        </p:nvSpPr>
        <p:spPr>
          <a:xfrm>
            <a:off x="460720" y="2276872"/>
            <a:ext cx="79928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Osoby bezrobotne będące klientami PUP (zarejestrowane w PUP), dla których ustalono </a:t>
            </a:r>
            <a:r>
              <a:rPr lang="pl-PL" sz="1600" b="1" dirty="0"/>
              <a:t>I lub II profil pomocy</a:t>
            </a:r>
            <a:r>
              <a:rPr lang="pl-PL" sz="1600" dirty="0"/>
              <a:t>, z co najmniej  jedną z cech osoby zagrożonej ubóstwem lub wykluczeniem społecznym (z wyłączeniem bezrobocia), mogą mieć świadczone jedynie </a:t>
            </a:r>
            <a:r>
              <a:rPr lang="pl-PL" sz="1600" b="1" dirty="0"/>
              <a:t>usługi aktywnej integracji o charakterze społecznym, edukacyjnym i zdrowotnym</a:t>
            </a:r>
            <a:r>
              <a:rPr lang="pl-PL" sz="1600" dirty="0"/>
              <a:t>.</a:t>
            </a:r>
          </a:p>
          <a:p>
            <a:r>
              <a:rPr lang="pl-PL" sz="1600" dirty="0"/>
              <a:t> </a:t>
            </a:r>
          </a:p>
          <a:p>
            <a:r>
              <a:rPr lang="pl-PL" sz="1600" dirty="0"/>
              <a:t>Osoby bezrobotne będące klientami PUP (zarejestrowane w PUP) dla których ustalono </a:t>
            </a:r>
            <a:r>
              <a:rPr lang="pl-PL" sz="1600" b="1" dirty="0"/>
              <a:t>III profil</a:t>
            </a:r>
            <a:r>
              <a:rPr lang="pl-PL" sz="1600" dirty="0"/>
              <a:t>, świadczone są im </a:t>
            </a:r>
            <a:r>
              <a:rPr lang="pl-PL" sz="1600" b="1" dirty="0"/>
              <a:t>usługi aktywnej integracji o charakterze zawodowym, społecznym, edukacyjnym i zdrowotnym</a:t>
            </a:r>
            <a:r>
              <a:rPr lang="pl-PL" sz="1600" dirty="0"/>
              <a:t>. Z zastrzeżeniem, że usługi o charakterze zawodowym muszą być poprzedzone usługami społecznymi, a wsparcie powinno rozpoczynać się od PAI</a:t>
            </a:r>
            <a:r>
              <a:rPr lang="pl-PL" sz="1600" dirty="0" smtClean="0"/>
              <a:t>.</a:t>
            </a:r>
          </a:p>
          <a:p>
            <a:endParaRPr lang="pl-PL" sz="1600" dirty="0" smtClean="0"/>
          </a:p>
          <a:p>
            <a:r>
              <a:rPr lang="pl-PL" sz="1600" b="1" dirty="0"/>
              <a:t>P</a:t>
            </a:r>
            <a:r>
              <a:rPr lang="pl-PL" sz="1600" b="1" dirty="0" smtClean="0"/>
              <a:t>rofil </a:t>
            </a:r>
            <a:r>
              <a:rPr lang="pl-PL" sz="1600" b="1" dirty="0"/>
              <a:t>uczestnika projektu sprawdzany jest w momencie wejścia osoby do projektu</a:t>
            </a:r>
            <a:r>
              <a:rPr lang="pl-PL" sz="1600" dirty="0"/>
              <a:t> i nie podlega monitorowaniu i ponownej weryfikacji w trakcie dalszej realizacji projektu. </a:t>
            </a:r>
            <a:r>
              <a:rPr lang="pl-PL" sz="1600" b="1" dirty="0"/>
              <a:t>Niemniej jednak w sytuacji gdy Beneficjent jest w posiadaniu dokumentacji poświadczającej zmianę profilu należy w odniesieniu do tej osoby stosować instrumenty adekwatne do aktualnego profilu</a:t>
            </a:r>
            <a:r>
              <a:rPr lang="pl-PL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87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4752" y="980728"/>
            <a:ext cx="5949456" cy="718145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</a:ln>
        </p:spPr>
        <p:txBody>
          <a:bodyPr wrap="square" rtlCol="0">
            <a:spAutoFit/>
          </a:bodyPr>
          <a:lstStyle/>
          <a:p>
            <a:endParaRPr lang="pl-PL" sz="1700" b="1" baseline="30000" dirty="0" smtClean="0">
              <a:solidFill>
                <a:srgbClr val="636466"/>
              </a:solidFill>
              <a:latin typeface="Novecento wide Normal" pitchFamily="50" charset="-18"/>
            </a:endParaRPr>
          </a:p>
          <a:p>
            <a:r>
              <a:rPr lang="pl-PL" sz="1700" b="1" baseline="30000" dirty="0">
                <a:solidFill>
                  <a:srgbClr val="636466"/>
                </a:solidFill>
                <a:latin typeface="Novecento wide Normal" pitchFamily="50" charset="-18"/>
              </a:rPr>
              <a:t> </a:t>
            </a:r>
            <a:r>
              <a:rPr lang="pl-PL" sz="1700" b="1" baseline="30000" dirty="0" smtClean="0">
                <a:solidFill>
                  <a:srgbClr val="636466"/>
                </a:solidFill>
                <a:latin typeface="Novecento wide Normal" pitchFamily="50" charset="-18"/>
              </a:rPr>
              <a:t>                </a:t>
            </a:r>
          </a:p>
          <a:p>
            <a:pPr lvl="0"/>
            <a:r>
              <a:rPr lang="pl-PL" b="1" dirty="0"/>
              <a:t>USŁUGI AKTYWNEJ INTEGRACJI A UCZESTNIK PROJEKTU</a:t>
            </a:r>
            <a:endParaRPr lang="pl-PL" dirty="0"/>
          </a:p>
        </p:txBody>
      </p:sp>
      <p:sp>
        <p:nvSpPr>
          <p:cNvPr id="3" name="TextBox 2"/>
          <p:cNvSpPr txBox="1"/>
          <p:nvPr/>
        </p:nvSpPr>
        <p:spPr>
          <a:xfrm>
            <a:off x="494752" y="2276872"/>
            <a:ext cx="79928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/>
              <a:t>Osoby będące klientami PUP, ale nie podlegające profilowaniu </a:t>
            </a:r>
            <a:r>
              <a:rPr lang="pl-PL" sz="1600" dirty="0"/>
              <a:t>przez PUP tj. posiadające status osób poszukujących pracy, charakteryzujące się co najmniej jedną z cech osoby zagrożonej ubóstwem lub wykluczeniem społecznym mogą korzystać z usług aktywnej integracji o charakterze społecznym, edukacyjnym i zdrowotnym. Natomiast z usług aktywnej integracji o charakterze zawodowym mogą korzystać osoby zarejestrowane jako poszukujące pracy</a:t>
            </a:r>
            <a:r>
              <a:rPr lang="pl-PL" sz="1600" dirty="0" smtClean="0"/>
              <a:t>:</a:t>
            </a:r>
            <a:endParaRPr lang="pl-PL" sz="1600" dirty="0"/>
          </a:p>
          <a:p>
            <a:pPr lvl="0"/>
            <a:r>
              <a:rPr lang="pl-PL" sz="1600" dirty="0"/>
              <a:t>i pozostające bez zatrudnienia (w tym osoby z niepełnosprawnościami zarejestrowane  jako poszukujące pracy)</a:t>
            </a:r>
          </a:p>
          <a:p>
            <a:pPr lvl="0"/>
            <a:r>
              <a:rPr lang="pl-PL" sz="1600" dirty="0"/>
              <a:t>i kwalifikujące się do kategorii ubogich osób pracujących.</a:t>
            </a:r>
          </a:p>
          <a:p>
            <a:r>
              <a:rPr lang="pl-PL" sz="1600" dirty="0"/>
              <a:t> </a:t>
            </a:r>
          </a:p>
          <a:p>
            <a:r>
              <a:rPr lang="pl-PL" sz="1600" dirty="0"/>
              <a:t> </a:t>
            </a:r>
          </a:p>
          <a:p>
            <a:r>
              <a:rPr lang="pl-PL" sz="1600" b="1" dirty="0"/>
              <a:t>Osoby bierne zawodowo i bezrobotne nie będące klientami PUP </a:t>
            </a:r>
            <a:r>
              <a:rPr lang="pl-PL" sz="1600" dirty="0"/>
              <a:t>(niezarejestrowane w PUP) charakteryzujące się co najmniej jedną z cech osoby zagrożonej ubóstwem lub wykluczeniem społecznym mogą mieć świadczone usługi aktywnej integracji o charakterze zawodowym, społecznym, edukacyjnym i zdrowotnym.</a:t>
            </a:r>
          </a:p>
        </p:txBody>
      </p:sp>
    </p:spTree>
    <p:extLst>
      <p:ext uri="{BB962C8B-B14F-4D97-AF65-F5344CB8AC3E}">
        <p14:creationId xmlns:p14="http://schemas.microsoft.com/office/powerpoint/2010/main" val="382632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980728"/>
            <a:ext cx="2376264" cy="718145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</a:ln>
        </p:spPr>
        <p:txBody>
          <a:bodyPr wrap="square" rtlCol="0">
            <a:spAutoFit/>
          </a:bodyPr>
          <a:lstStyle/>
          <a:p>
            <a:endParaRPr lang="pl-PL" sz="1700" b="1" baseline="30000" dirty="0" smtClean="0">
              <a:solidFill>
                <a:srgbClr val="636466"/>
              </a:solidFill>
              <a:latin typeface="Novecento wide Normal" pitchFamily="50" charset="-18"/>
            </a:endParaRPr>
          </a:p>
          <a:p>
            <a:r>
              <a:rPr lang="pl-PL" sz="1700" b="1" baseline="30000" dirty="0">
                <a:solidFill>
                  <a:srgbClr val="636466"/>
                </a:solidFill>
                <a:latin typeface="Novecento wide Normal" pitchFamily="50" charset="-18"/>
              </a:rPr>
              <a:t> </a:t>
            </a:r>
            <a:r>
              <a:rPr lang="pl-PL" sz="1700" b="1" baseline="30000" dirty="0" smtClean="0">
                <a:solidFill>
                  <a:srgbClr val="636466"/>
                </a:solidFill>
                <a:latin typeface="Novecento wide Normal" pitchFamily="50" charset="-18"/>
              </a:rPr>
              <a:t>                </a:t>
            </a:r>
          </a:p>
          <a:p>
            <a:pPr lvl="0"/>
            <a:r>
              <a:rPr lang="pl-PL" sz="1700" b="1" baseline="30000" dirty="0" smtClean="0">
                <a:solidFill>
                  <a:srgbClr val="636466"/>
                </a:solidFill>
                <a:latin typeface="Novecento wide Normal" pitchFamily="50" charset="-18"/>
              </a:rPr>
              <a:t>                </a:t>
            </a:r>
            <a:r>
              <a:rPr lang="pl-PL" b="1" dirty="0"/>
              <a:t>PAI</a:t>
            </a:r>
            <a:endParaRPr lang="pl-PL" dirty="0"/>
          </a:p>
        </p:txBody>
      </p:sp>
      <p:sp>
        <p:nvSpPr>
          <p:cNvPr id="3" name="TextBox 2"/>
          <p:cNvSpPr txBox="1"/>
          <p:nvPr/>
        </p:nvSpPr>
        <p:spPr>
          <a:xfrm>
            <a:off x="485501" y="2636912"/>
            <a:ext cx="79928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K</a:t>
            </a:r>
            <a:r>
              <a:rPr lang="pl-PL" b="1" dirty="0" smtClean="0"/>
              <a:t>ażdy </a:t>
            </a:r>
            <a:r>
              <a:rPr lang="pl-PL" b="1" dirty="0"/>
              <a:t>uczestnik Państwa projektu z III profilem pomocy musi być objęty PAI</a:t>
            </a:r>
            <a:r>
              <a:rPr lang="pl-PL" dirty="0"/>
              <a:t>, niekoniecznie w ramach realizowanego projektu</a:t>
            </a:r>
            <a:r>
              <a:rPr lang="pl-PL" dirty="0" smtClean="0"/>
              <a:t>.</a:t>
            </a:r>
          </a:p>
          <a:p>
            <a:r>
              <a:rPr lang="pl-PL" dirty="0"/>
              <a:t>W szczególnie uzasadnionych przypadkach (rozpatrywanych indywidualnie przez IZ , po ich zgłoszeniu przez Beneficjenta) osoby bezrobotne z III profilem można skierować do odbycia ścieżki reintegracji społeczno-zawodowej w ramach CIS / KIS. </a:t>
            </a:r>
            <a:endParaRPr lang="pl-PL" dirty="0" smtClean="0"/>
          </a:p>
          <a:p>
            <a:r>
              <a:rPr lang="pl-PL" dirty="0"/>
              <a:t>W</a:t>
            </a:r>
            <a:r>
              <a:rPr lang="pl-PL" dirty="0" smtClean="0"/>
              <a:t> </a:t>
            </a:r>
            <a:r>
              <a:rPr lang="pl-PL" dirty="0"/>
              <a:t>sytuacji gdy nie ma możliwości skierowania osoby z III profilem ani do PAI, ani też do CIS-u lub KIS-u, można zaproponować takiemu uczestnikowi inne działania na kształt PAI. </a:t>
            </a:r>
            <a:endParaRPr lang="pl-PL" dirty="0" smtClean="0"/>
          </a:p>
          <a:p>
            <a:r>
              <a:rPr lang="pl-PL" b="1" dirty="0"/>
              <a:t>Działania na kształt PAI </a:t>
            </a:r>
            <a:r>
              <a:rPr lang="pl-PL" dirty="0"/>
              <a:t>rozumiane są jako posiadające blok aktywizacji społecznej i zawodowej (rozumianej jako komponent pracy). </a:t>
            </a:r>
          </a:p>
        </p:txBody>
      </p:sp>
    </p:spTree>
    <p:extLst>
      <p:ext uri="{BB962C8B-B14F-4D97-AF65-F5344CB8AC3E}">
        <p14:creationId xmlns:p14="http://schemas.microsoft.com/office/powerpoint/2010/main" val="211645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em\Dropbox\musk grafika\107_Urząd RPO\logo RZŚ\JPG\RZŚ_podstawow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48680"/>
            <a:ext cx="998681" cy="749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oem\Desktop\RZŚ_negaty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3402488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0" y="2708920"/>
            <a:ext cx="2808312" cy="338554"/>
          </a:xfrm>
          <a:prstGeom prst="rect">
            <a:avLst/>
          </a:prstGeom>
          <a:noFill/>
          <a:ln w="76200" cmpd="sng">
            <a:solidFill>
              <a:srgbClr val="636466"/>
            </a:solidFill>
            <a:miter lim="800000"/>
          </a:ln>
        </p:spPr>
        <p:txBody>
          <a:bodyPr wrap="square" rtlCol="0">
            <a:spAutoFit/>
          </a:bodyPr>
          <a:lstStyle/>
          <a:p>
            <a:r>
              <a:rPr lang="pl-PL" sz="1600" b="1" dirty="0" smtClean="0">
                <a:solidFill>
                  <a:srgbClr val="636466"/>
                </a:solidFill>
                <a:latin typeface="Novecento wide Normal" pitchFamily="50" charset="-18"/>
              </a:rPr>
              <a:t>Dziękuję za uwagę</a:t>
            </a:r>
            <a:endParaRPr lang="pl-PL" sz="1600" b="1" dirty="0">
              <a:solidFill>
                <a:srgbClr val="636466"/>
              </a:solidFill>
              <a:latin typeface="Novecento wide Normal" pitchFamily="50" charset="-18"/>
            </a:endParaRPr>
          </a:p>
        </p:txBody>
      </p:sp>
      <p:pic>
        <p:nvPicPr>
          <p:cNvPr id="6" name="Picture 6" descr="C:\Documents and Settings\User13\Pulpit\EFSI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581" y="5661248"/>
            <a:ext cx="30861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989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lo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tlo1</Template>
  <TotalTime>552</TotalTime>
  <Words>636</Words>
  <Application>Microsoft Office PowerPoint</Application>
  <PresentationFormat>Pokaz na ekranie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3" baseType="lpstr">
      <vt:lpstr>Arial</vt:lpstr>
      <vt:lpstr>Calibri</vt:lpstr>
      <vt:lpstr>Novecento wide Normal</vt:lpstr>
      <vt:lpstr>tlo1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oem</dc:creator>
  <cp:lastModifiedBy>Szpindor Aneta</cp:lastModifiedBy>
  <cp:revision>49</cp:revision>
  <cp:lastPrinted>2016-12-01T09:30:03Z</cp:lastPrinted>
  <dcterms:created xsi:type="dcterms:W3CDTF">2015-09-10T13:33:51Z</dcterms:created>
  <dcterms:modified xsi:type="dcterms:W3CDTF">2016-12-02T08:37:54Z</dcterms:modified>
</cp:coreProperties>
</file>