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2" r:id="rId2"/>
  </p:sldMasterIdLst>
  <p:sldIdLst>
    <p:sldId id="256" r:id="rId3"/>
    <p:sldId id="257" r:id="rId4"/>
    <p:sldId id="259" r:id="rId5"/>
    <p:sldId id="258" r:id="rId6"/>
    <p:sldId id="260" r:id="rId7"/>
    <p:sldId id="261" r:id="rId8"/>
    <p:sldId id="262" r:id="rId9"/>
    <p:sldId id="263" r:id="rId10"/>
    <p:sldId id="264" r:id="rId11"/>
    <p:sldId id="265" r:id="rId12"/>
    <p:sldId id="266" r:id="rId13"/>
    <p:sldId id="267" r:id="rId14"/>
    <p:sldId id="281" r:id="rId15"/>
    <p:sldId id="282" r:id="rId16"/>
    <p:sldId id="273" r:id="rId17"/>
    <p:sldId id="283" r:id="rId18"/>
    <p:sldId id="284" r:id="rId19"/>
    <p:sldId id="274" r:id="rId20"/>
    <p:sldId id="275" r:id="rId21"/>
    <p:sldId id="276" r:id="rId22"/>
    <p:sldId id="277" r:id="rId23"/>
    <p:sldId id="278" r:id="rId24"/>
    <p:sldId id="279" r:id="rId25"/>
    <p:sldId id="268" r:id="rId26"/>
    <p:sldId id="280" r:id="rId27"/>
    <p:sldId id="269" r:id="rId28"/>
    <p:sldId id="270" r:id="rId29"/>
    <p:sldId id="271"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84"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2016-10-13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0962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2016-10-13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17500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2016-10-13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94757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2016-10-13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10248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B03BC2-1A73-4419-B2E6-92CEE2BDF84D}" type="datetimeFigureOut">
              <a:rPr lang="pl-PL">
                <a:solidFill>
                  <a:prstClr val="black">
                    <a:tint val="75000"/>
                  </a:prstClr>
                </a:solidFill>
              </a:rPr>
              <a:pPr>
                <a:defRPr/>
              </a:pPr>
              <a:t>2016-10-13</a:t>
            </a:fld>
            <a:endParaRPr lang="pl-P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1443383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2016-10-13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22134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2016-10-13</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4674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2016-10-13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399639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2016-10-13</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26113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2016-10-13</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30605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2016-10-13</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11491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2016-10-13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26298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2016-10-13</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2009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05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093B56-254B-443D-8807-FFFD34C29903}" type="datetimeFigureOut">
              <a:rPr lang="pl-PL">
                <a:solidFill>
                  <a:prstClr val="black">
                    <a:tint val="75000"/>
                  </a:prstClr>
                </a:solidFill>
              </a:rPr>
              <a:pPr>
                <a:defRPr/>
              </a:pPr>
              <a:t>2016-10-13</a:t>
            </a:fld>
            <a:endParaRPr lang="pl-PL">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AF4D6212-3DF1-4394-B9D5-356E39C5AE9A}" type="slidenum">
              <a:rPr lang="pl-PL" altLang="pl-PL">
                <a:cs typeface="Arial" panose="020B0604020202020204" pitchFamily="34" charset="0"/>
              </a:rPr>
              <a:pPr fontAlgn="base">
                <a:spcBef>
                  <a:spcPct val="0"/>
                </a:spcBef>
                <a:spcAft>
                  <a:spcPct val="0"/>
                </a:spcAft>
                <a:defRPr/>
              </a:pPr>
              <a:t>‹#›</a:t>
            </a:fld>
            <a:endParaRPr lang="pl-PL" altLang="pl-PL">
              <a:cs typeface="Arial" panose="020B0604020202020204" pitchFamily="34" charset="0"/>
            </a:endParaRPr>
          </a:p>
        </p:txBody>
      </p:sp>
    </p:spTree>
    <p:extLst>
      <p:ext uri="{BB962C8B-B14F-4D97-AF65-F5344CB8AC3E}">
        <p14:creationId xmlns:p14="http://schemas.microsoft.com/office/powerpoint/2010/main" val="984224237"/>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ekap.pl/katalogstartk.seam?id=55791" TargetMode="External"/><Relationship Id="rId2" Type="http://schemas.openxmlformats.org/officeDocument/2006/relationships/hyperlink" Target="https://lsi.slaskie.pl/" TargetMode="External"/><Relationship Id="rId1" Type="http://schemas.openxmlformats.org/officeDocument/2006/relationships/slideLayout" Target="../slideLayouts/slideLayout2.xml"/><Relationship Id="rId5" Type="http://schemas.openxmlformats.org/officeDocument/2006/relationships/hyperlink" Target="http://epuap.gov.pl/wps/portal/E2_ZdarzeniaZyciowe?leId=318&amp;forAdm=false" TargetMode="External"/><Relationship Id="rId4" Type="http://schemas.openxmlformats.org/officeDocument/2006/relationships/hyperlink" Target="http://epuap.gov.pl/wps/portal/strefa-klienta/katalog-spraw/sprawy-obywatelskie/ogolne-sprawy-urzedowe/pismo-ogolne-do-urz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oem\Desktop\RZŚ_negaty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61" y="379181"/>
            <a:ext cx="3402488" cy="6192688"/>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p:cNvSpPr>
            <a:spLocks noGrp="1"/>
          </p:cNvSpPr>
          <p:nvPr>
            <p:ph type="ctrTitle"/>
          </p:nvPr>
        </p:nvSpPr>
        <p:spPr>
          <a:xfrm>
            <a:off x="1524000" y="1859782"/>
            <a:ext cx="9144000" cy="2741183"/>
          </a:xfrm>
        </p:spPr>
        <p:txBody>
          <a:bodyPr>
            <a:normAutofit/>
          </a:bodyPr>
          <a:lstStyle/>
          <a:p>
            <a:r>
              <a:rPr lang="pl-PL" sz="2800" b="1" dirty="0">
                <a:latin typeface="Microsoft Sans Serif" panose="020B0604020202020204" pitchFamily="34" charset="0"/>
                <a:cs typeface="Microsoft Sans Serif" panose="020B0604020202020204" pitchFamily="34" charset="0"/>
              </a:rPr>
              <a:t>S</a:t>
            </a:r>
            <a:r>
              <a:rPr lang="pl-PL" sz="2800" b="1" dirty="0" smtClean="0">
                <a:latin typeface="Microsoft Sans Serif" panose="020B0604020202020204" pitchFamily="34" charset="0"/>
                <a:cs typeface="Microsoft Sans Serif" panose="020B0604020202020204" pitchFamily="34" charset="0"/>
              </a:rPr>
              <a:t>potkanie informacyjne</a:t>
            </a:r>
            <a:br>
              <a:rPr lang="pl-PL" sz="2800" b="1" dirty="0" smtClean="0">
                <a:latin typeface="Microsoft Sans Serif" panose="020B0604020202020204" pitchFamily="34" charset="0"/>
                <a:cs typeface="Microsoft Sans Serif" panose="020B0604020202020204" pitchFamily="34" charset="0"/>
              </a:rPr>
            </a:br>
            <a:r>
              <a:rPr lang="pl-PL" sz="2800" b="1" dirty="0" smtClean="0">
                <a:latin typeface="Microsoft Sans Serif" panose="020B0604020202020204" pitchFamily="34" charset="0"/>
                <a:cs typeface="Microsoft Sans Serif" panose="020B0604020202020204" pitchFamily="34" charset="0"/>
              </a:rPr>
              <a:t>konkursu nr RPSL.01.01.00-IZ.01-24-078/16</a:t>
            </a:r>
            <a:br>
              <a:rPr lang="pl-PL" sz="2800" b="1" dirty="0" smtClean="0">
                <a:latin typeface="Microsoft Sans Serif" panose="020B0604020202020204" pitchFamily="34" charset="0"/>
                <a:cs typeface="Microsoft Sans Serif" panose="020B0604020202020204" pitchFamily="34" charset="0"/>
              </a:rPr>
            </a:br>
            <a:r>
              <a:rPr lang="pl-PL" sz="2800" b="1" dirty="0" smtClean="0">
                <a:latin typeface="Microsoft Sans Serif" panose="020B0604020202020204" pitchFamily="34" charset="0"/>
                <a:cs typeface="Microsoft Sans Serif" panose="020B0604020202020204" pitchFamily="34" charset="0"/>
              </a:rPr>
              <a:t>Działanie 1.1 - Kluczowa dla regionu infrastruktura badawcza </a:t>
            </a:r>
            <a:br>
              <a:rPr lang="pl-PL" sz="2800" b="1" dirty="0" smtClean="0">
                <a:latin typeface="Microsoft Sans Serif" panose="020B0604020202020204" pitchFamily="34" charset="0"/>
                <a:cs typeface="Microsoft Sans Serif" panose="020B0604020202020204" pitchFamily="34" charset="0"/>
              </a:rPr>
            </a:br>
            <a:r>
              <a:rPr lang="pl-PL" sz="2800" b="1" dirty="0" smtClean="0">
                <a:latin typeface="Microsoft Sans Serif" panose="020B0604020202020204" pitchFamily="34" charset="0"/>
                <a:cs typeface="Microsoft Sans Serif" panose="020B0604020202020204" pitchFamily="34" charset="0"/>
              </a:rPr>
              <a:t>Regionalny Program Operacyjny Województwa Śląskiego 2014-2020</a:t>
            </a:r>
            <a:endParaRPr lang="pl-PL" sz="2800" b="1" dirty="0">
              <a:latin typeface="Microsoft Sans Serif" panose="020B0604020202020204" pitchFamily="34" charset="0"/>
              <a:cs typeface="Microsoft Sans Serif" panose="020B0604020202020204" pitchFamily="34" charset="0"/>
            </a:endParaRPr>
          </a:p>
        </p:txBody>
      </p:sp>
      <p:pic>
        <p:nvPicPr>
          <p:cNvPr id="4" name="Obraz 3" descr="EF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78048" y="5554642"/>
            <a:ext cx="409257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oem\Dropbox\musk grafika\107_Urząd RPO\logo RZŚ\JPG\RZŚ_podstawow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71293" y="962061"/>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p:nvPr/>
        </p:nvSpPr>
        <p:spPr>
          <a:xfrm>
            <a:off x="8477657" y="4298225"/>
            <a:ext cx="3011610" cy="1107996"/>
          </a:xfrm>
          <a:prstGeom prst="rect">
            <a:avLst/>
          </a:prstGeom>
          <a:ln w="38100">
            <a:solidFill>
              <a:srgbClr val="636466"/>
            </a:solidFill>
            <a:miter lim="800000"/>
          </a:ln>
        </p:spPr>
        <p:txBody>
          <a:bodyPr wrap="square">
            <a:spAutoFit/>
          </a:bodyPr>
          <a:lstStyle/>
          <a:p>
            <a:pPr lvl="0"/>
            <a:endParaRPr lang="pl-PL" sz="1100" dirty="0">
              <a:solidFill>
                <a:srgbClr val="636466"/>
              </a:solidFill>
              <a:latin typeface="Microsoft Sans Serif" panose="020B0604020202020204" pitchFamily="34" charset="0"/>
              <a:cs typeface="Microsoft Sans Serif" panose="020B0604020202020204" pitchFamily="34" charset="0"/>
            </a:endParaRPr>
          </a:p>
          <a:p>
            <a:pPr lvl="0"/>
            <a:r>
              <a:rPr lang="pl-PL" sz="1100" dirty="0" smtClean="0">
                <a:solidFill>
                  <a:srgbClr val="636466"/>
                </a:solidFill>
                <a:latin typeface="Microsoft Sans Serif" panose="020B0604020202020204" pitchFamily="34" charset="0"/>
                <a:cs typeface="Microsoft Sans Serif" panose="020B0604020202020204" pitchFamily="34" charset="0"/>
              </a:rPr>
              <a:t>      Urząd </a:t>
            </a:r>
            <a:r>
              <a:rPr lang="pl-PL" sz="1100" dirty="0">
                <a:solidFill>
                  <a:srgbClr val="636466"/>
                </a:solidFill>
                <a:latin typeface="Microsoft Sans Serif" panose="020B0604020202020204" pitchFamily="34" charset="0"/>
                <a:cs typeface="Microsoft Sans Serif" panose="020B0604020202020204" pitchFamily="34" charset="0"/>
              </a:rPr>
              <a:t>Marszałkowski</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Województwa </a:t>
            </a:r>
            <a:r>
              <a:rPr lang="pl-PL" sz="1100" dirty="0">
                <a:solidFill>
                  <a:srgbClr val="636466"/>
                </a:solidFill>
                <a:latin typeface="Microsoft Sans Serif" panose="020B0604020202020204" pitchFamily="34" charset="0"/>
                <a:cs typeface="Microsoft Sans Serif" panose="020B0604020202020204" pitchFamily="34" charset="0"/>
              </a:rPr>
              <a:t>Śląskiego</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Wydział Europejskiego Funduszu</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Rozwoju Regionalnego</a:t>
            </a:r>
            <a:endParaRPr lang="pl-PL" sz="1100" dirty="0">
              <a:solidFill>
                <a:srgbClr val="636466"/>
              </a:solidFill>
              <a:latin typeface="Microsoft Sans Serif" panose="020B0604020202020204" pitchFamily="34" charset="0"/>
              <a:cs typeface="Microsoft Sans Serif" panose="020B0604020202020204" pitchFamily="34" charset="0"/>
            </a:endParaRPr>
          </a:p>
          <a:p>
            <a:pPr lvl="0"/>
            <a:r>
              <a:rPr lang="pl-PL" sz="1100" dirty="0" smtClean="0">
                <a:solidFill>
                  <a:srgbClr val="636466"/>
                </a:solidFill>
                <a:latin typeface="Microsoft Sans Serif" panose="020B0604020202020204" pitchFamily="34" charset="0"/>
                <a:cs typeface="Microsoft Sans Serif" panose="020B0604020202020204" pitchFamily="34" charset="0"/>
              </a:rPr>
              <a:t>      Katowice, październik 2016r</a:t>
            </a:r>
            <a:r>
              <a:rPr lang="pl-PL" sz="1100" dirty="0">
                <a:solidFill>
                  <a:srgbClr val="636466"/>
                </a:solidFill>
                <a:latin typeface="Microsoft Sans Serif" panose="020B0604020202020204" pitchFamily="34" charset="0"/>
                <a:cs typeface="Microsoft Sans Serif" panose="020B0604020202020204" pitchFamily="34" charset="0"/>
              </a:rPr>
              <a:t>.</a:t>
            </a:r>
          </a:p>
        </p:txBody>
      </p:sp>
    </p:spTree>
    <p:extLst>
      <p:ext uri="{BB962C8B-B14F-4D97-AF65-F5344CB8AC3E}">
        <p14:creationId xmlns:p14="http://schemas.microsoft.com/office/powerpoint/2010/main" val="1822037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906365"/>
            <a:ext cx="10972800" cy="5562167"/>
          </a:xfrm>
        </p:spPr>
        <p:txBody>
          <a:bodyPr/>
          <a:lstStyle/>
          <a:p>
            <a:r>
              <a:rPr lang="pl-PL" sz="2000" dirty="0" smtClean="0">
                <a:latin typeface="Microsoft Sans Serif" panose="020B0604020202020204" pitchFamily="34" charset="0"/>
                <a:cs typeface="Microsoft Sans Serif" panose="020B0604020202020204" pitchFamily="34" charset="0"/>
              </a:rPr>
              <a:t>Szczegółowy opis osi priorytetowych Regionalnego Programu Operacyjnego Województwa Śląskiego na lata 2014-2020; </a:t>
            </a:r>
          </a:p>
          <a:p>
            <a:r>
              <a:rPr lang="pl-PL" sz="2000" dirty="0" smtClean="0">
                <a:latin typeface="Microsoft Sans Serif" panose="020B0604020202020204" pitchFamily="34" charset="0"/>
                <a:cs typeface="Microsoft Sans Serif" panose="020B0604020202020204" pitchFamily="34" charset="0"/>
              </a:rPr>
              <a:t>Wytyczne w zakresie kwalifikowalności wydatków w zakresie Europejskiego Funduszu Rozwoju Regionalnego, Europejskiego Funduszu Społecznego oraz Funduszu Spójności na lata 2014-2020 (Wytyczne Ministerstwa Infrastruktury i Rozwoju – zwane dalej wytycznymi horyzontalnymi); </a:t>
            </a:r>
          </a:p>
          <a:p>
            <a:r>
              <a:rPr lang="pl-PL" sz="2000" dirty="0" smtClean="0">
                <a:latin typeface="Microsoft Sans Serif" panose="020B0604020202020204" pitchFamily="34" charset="0"/>
                <a:cs typeface="Microsoft Sans Serif" panose="020B0604020202020204" pitchFamily="34" charset="0"/>
              </a:rPr>
              <a:t>Wytyczne programowe w zakresie kwalifikowania wydatków w ramach EFRR RPO WSL 2014-2020; </a:t>
            </a:r>
          </a:p>
          <a:p>
            <a:r>
              <a:rPr lang="pl-PL" sz="2000" dirty="0" smtClean="0">
                <a:latin typeface="Microsoft Sans Serif" panose="020B0604020202020204" pitchFamily="34" charset="0"/>
                <a:cs typeface="Microsoft Sans Serif" panose="020B0604020202020204" pitchFamily="34" charset="0"/>
              </a:rPr>
              <a:t>Rozporządzenie Ministra Infrastruktury i Rozwoju z dnia 19 marca 2015r. w sprawie udzielania pomocy de </a:t>
            </a:r>
            <a:r>
              <a:rPr lang="pl-PL" sz="2000" dirty="0" err="1" smtClean="0">
                <a:latin typeface="Microsoft Sans Serif" panose="020B0604020202020204" pitchFamily="34" charset="0"/>
                <a:cs typeface="Microsoft Sans Serif" panose="020B0604020202020204" pitchFamily="34" charset="0"/>
              </a:rPr>
              <a:t>minimis</a:t>
            </a:r>
            <a:r>
              <a:rPr lang="pl-PL" sz="2000" dirty="0" smtClean="0">
                <a:latin typeface="Microsoft Sans Serif" panose="020B0604020202020204" pitchFamily="34" charset="0"/>
                <a:cs typeface="Microsoft Sans Serif" panose="020B0604020202020204" pitchFamily="34" charset="0"/>
              </a:rPr>
              <a:t> w ramach regionalnych programów operacyjnych na lata 2014-2020 (Dz. U. z 2015 r., poz. 488); </a:t>
            </a:r>
          </a:p>
          <a:p>
            <a:r>
              <a:rPr lang="pl-PL" sz="2000" dirty="0" smtClean="0">
                <a:latin typeface="Microsoft Sans Serif" panose="020B0604020202020204" pitchFamily="34" charset="0"/>
                <a:cs typeface="Microsoft Sans Serif" panose="020B0604020202020204" pitchFamily="34" charset="0"/>
              </a:rPr>
              <a:t>Rozporządzenie Ministra Rozwoju z dnia 16 czerwca 2016 r. w sprawie udzielania pomocy inwestycyjnej na infrastrukturę badawczą w ramach regionalnych programów operacyjnych na lata 2014–2020 (Dz. U. 2016 poz. 899 ); </a:t>
            </a:r>
          </a:p>
          <a:p>
            <a:endParaRPr lang="pl-PL" dirty="0"/>
          </a:p>
        </p:txBody>
      </p:sp>
      <p:sp>
        <p:nvSpPr>
          <p:cNvPr id="5" name="Prostokąt 4"/>
          <p:cNvSpPr/>
          <p:nvPr/>
        </p:nvSpPr>
        <p:spPr>
          <a:xfrm>
            <a:off x="1415571" y="383146"/>
            <a:ext cx="10107562"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 – przepisy i uregulowania krajowe</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07079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z="2000" dirty="0" smtClean="0">
                <a:latin typeface="Microsoft Sans Serif" panose="020B0604020202020204" pitchFamily="34" charset="0"/>
                <a:cs typeface="Microsoft Sans Serif" panose="020B0604020202020204" pitchFamily="34" charset="0"/>
              </a:rPr>
              <a:t>Za kwalifikowalne </a:t>
            </a:r>
            <a:r>
              <a:rPr lang="pl-PL" sz="2000" dirty="0">
                <a:latin typeface="Microsoft Sans Serif" panose="020B0604020202020204" pitchFamily="34" charset="0"/>
                <a:cs typeface="Microsoft Sans Serif" panose="020B0604020202020204" pitchFamily="34" charset="0"/>
              </a:rPr>
              <a:t>uznaje się wszystkie wydatki </a:t>
            </a:r>
            <a:r>
              <a:rPr lang="pl-PL" sz="2000" b="1" dirty="0">
                <a:latin typeface="Microsoft Sans Serif" panose="020B0604020202020204" pitchFamily="34" charset="0"/>
                <a:cs typeface="Microsoft Sans Serif" panose="020B0604020202020204" pitchFamily="34" charset="0"/>
              </a:rPr>
              <a:t>niezbędne</a:t>
            </a:r>
            <a:r>
              <a:rPr lang="pl-PL" sz="2000" dirty="0">
                <a:latin typeface="Microsoft Sans Serif" panose="020B0604020202020204" pitchFamily="34" charset="0"/>
                <a:cs typeface="Microsoft Sans Serif" panose="020B0604020202020204" pitchFamily="34" charset="0"/>
              </a:rPr>
              <a:t> do realizacji </a:t>
            </a:r>
            <a:r>
              <a:rPr lang="pl-PL" sz="2000" dirty="0" smtClean="0">
                <a:latin typeface="Microsoft Sans Serif" panose="020B0604020202020204" pitchFamily="34" charset="0"/>
                <a:cs typeface="Microsoft Sans Serif" panose="020B0604020202020204" pitchFamily="34" charset="0"/>
              </a:rPr>
              <a:t>projektu i poniesione z zachowaniem zasad </a:t>
            </a:r>
            <a:r>
              <a:rPr lang="pl-PL" sz="2000" dirty="0">
                <a:latin typeface="Microsoft Sans Serif" panose="020B0604020202020204" pitchFamily="34" charset="0"/>
                <a:cs typeface="Microsoft Sans Serif" panose="020B0604020202020204" pitchFamily="34" charset="0"/>
              </a:rPr>
              <a:t>uzyskiwania najlepszych efektów z danych </a:t>
            </a:r>
            <a:r>
              <a:rPr lang="pl-PL" sz="2000" dirty="0" smtClean="0">
                <a:latin typeface="Microsoft Sans Serif" panose="020B0604020202020204" pitchFamily="34" charset="0"/>
                <a:cs typeface="Microsoft Sans Serif" panose="020B0604020202020204" pitchFamily="34" charset="0"/>
              </a:rPr>
              <a:t>nakładów.</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Przyjęcie </a:t>
            </a:r>
            <a:r>
              <a:rPr lang="pl-PL" sz="2000" dirty="0">
                <a:latin typeface="Microsoft Sans Serif" panose="020B0604020202020204" pitchFamily="34" charset="0"/>
                <a:cs typeface="Microsoft Sans Serif" panose="020B0604020202020204" pitchFamily="34" charset="0"/>
              </a:rPr>
              <a:t>danego projektu do realizacji i podpisanie z beneficjentem umowy o dofinansowanie </a:t>
            </a:r>
            <a:r>
              <a:rPr lang="pl-PL" sz="2000" dirty="0" smtClean="0">
                <a:latin typeface="Microsoft Sans Serif" panose="020B0604020202020204" pitchFamily="34" charset="0"/>
                <a:cs typeface="Microsoft Sans Serif" panose="020B0604020202020204" pitchFamily="34" charset="0"/>
              </a:rPr>
              <a:t>nie </a:t>
            </a:r>
            <a:r>
              <a:rPr lang="pl-PL" sz="2000" dirty="0">
                <a:latin typeface="Microsoft Sans Serif" panose="020B0604020202020204" pitchFamily="34" charset="0"/>
                <a:cs typeface="Microsoft Sans Serif" panose="020B0604020202020204" pitchFamily="34" charset="0"/>
              </a:rPr>
              <a:t>oznacza, że wszystkie wydatki, które beneficjent przedstawi we wniosku o płatność w trakcie realizacji projektu zostaną poświadczone, zrefundowane lub </a:t>
            </a:r>
            <a:r>
              <a:rPr lang="pl-PL" sz="2000" dirty="0" smtClean="0">
                <a:latin typeface="Microsoft Sans Serif" panose="020B0604020202020204" pitchFamily="34" charset="0"/>
                <a:cs typeface="Microsoft Sans Serif" panose="020B0604020202020204" pitchFamily="34" charset="0"/>
              </a:rPr>
              <a:t>rozliczone. </a:t>
            </a:r>
          </a:p>
          <a:p>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cena </a:t>
            </a:r>
            <a:r>
              <a:rPr lang="pl-PL" sz="2000" dirty="0">
                <a:latin typeface="Microsoft Sans Serif" panose="020B0604020202020204" pitchFamily="34" charset="0"/>
                <a:cs typeface="Microsoft Sans Serif" panose="020B0604020202020204" pitchFamily="34" charset="0"/>
              </a:rPr>
              <a:t>kwalifikowalności poniesionego wydatku dokonywana jest przede wszystkim w trakcie realizacji projektu poprzez weryfikację wniosków o płatność oraz w trakcie kontroli projektu. Ocena kwalifikowalności poniesionych wydatków jest prowadzona także po zakończeniu realizacji </a:t>
            </a:r>
            <a:r>
              <a:rPr lang="pl-PL" sz="2000" dirty="0" smtClean="0">
                <a:latin typeface="Microsoft Sans Serif" panose="020B0604020202020204" pitchFamily="34" charset="0"/>
                <a:cs typeface="Microsoft Sans Serif" panose="020B0604020202020204" pitchFamily="34" charset="0"/>
              </a:rPr>
              <a:t>projektu.</a:t>
            </a:r>
          </a:p>
          <a:p>
            <a:r>
              <a:rPr lang="pl-PL" sz="2000" dirty="0" smtClean="0">
                <a:latin typeface="Microsoft Sans Serif" panose="020B0604020202020204" pitchFamily="34" charset="0"/>
                <a:cs typeface="Microsoft Sans Serif" panose="020B0604020202020204" pitchFamily="34" charset="0"/>
              </a:rPr>
              <a:t>Każdy </a:t>
            </a:r>
            <a:r>
              <a:rPr lang="pl-PL" sz="2000" dirty="0">
                <a:latin typeface="Microsoft Sans Serif" panose="020B0604020202020204" pitchFamily="34" charset="0"/>
                <a:cs typeface="Microsoft Sans Serif" panose="020B0604020202020204" pitchFamily="34" charset="0"/>
              </a:rPr>
              <a:t>wydatek kwalifikowalny niezależnie od daty jego poniesienia, musi być poniesiony zgodnie z właściwą procedurą tj. albo z ustawą </a:t>
            </a:r>
            <a:r>
              <a:rPr lang="pl-PL" sz="2000" dirty="0" err="1">
                <a:latin typeface="Microsoft Sans Serif" panose="020B0604020202020204" pitchFamily="34" charset="0"/>
                <a:cs typeface="Microsoft Sans Serif" panose="020B0604020202020204" pitchFamily="34" charset="0"/>
              </a:rPr>
              <a:t>pzp</a:t>
            </a:r>
            <a:r>
              <a:rPr lang="pl-PL" sz="2000" dirty="0">
                <a:latin typeface="Microsoft Sans Serif" panose="020B0604020202020204" pitchFamily="34" charset="0"/>
                <a:cs typeface="Microsoft Sans Serif" panose="020B0604020202020204" pitchFamily="34" charset="0"/>
              </a:rPr>
              <a:t> i prawem unijnym w zakresie zamówień publicznych albo zgodnie z zasadą uczciwej konkurencji/zasadą konkurencyjności, o której mowa w wytycznych </a:t>
            </a:r>
            <a:r>
              <a:rPr lang="pl-PL" sz="2000" dirty="0" smtClean="0">
                <a:latin typeface="Microsoft Sans Serif" panose="020B0604020202020204" pitchFamily="34" charset="0"/>
                <a:cs typeface="Microsoft Sans Serif" panose="020B0604020202020204" pitchFamily="34" charset="0"/>
              </a:rPr>
              <a:t>horyzontalnych.</a:t>
            </a:r>
            <a:endParaRPr lang="pl-PL" sz="2000" dirty="0">
              <a:latin typeface="Microsoft Sans Serif" panose="020B0604020202020204" pitchFamily="34" charset="0"/>
              <a:cs typeface="Microsoft Sans Serif" panose="020B0604020202020204" pitchFamily="34" charset="0"/>
            </a:endParaRPr>
          </a:p>
        </p:txBody>
      </p:sp>
      <p:sp>
        <p:nvSpPr>
          <p:cNvPr id="4" name="Prostokąt 3"/>
          <p:cNvSpPr/>
          <p:nvPr/>
        </p:nvSpPr>
        <p:spPr>
          <a:xfrm>
            <a:off x="914400" y="755925"/>
            <a:ext cx="10284541"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 – zasad ogólne</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003511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1.1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nSpc>
                <a:spcPct val="150000"/>
              </a:lnSpc>
              <a:spcBef>
                <a:spcPts val="0"/>
              </a:spcBef>
            </a:pPr>
            <a:r>
              <a:rPr lang="pl-PL" sz="2000" dirty="0" smtClean="0">
                <a:latin typeface="Times New Roman" panose="02020603050405020304" pitchFamily="18" charset="0"/>
                <a:cs typeface="Times New Roman" panose="02020603050405020304" pitchFamily="18" charset="0"/>
              </a:rPr>
              <a:t> </a:t>
            </a:r>
            <a:r>
              <a:rPr lang="pl-PL" sz="2000" dirty="0" smtClean="0">
                <a:latin typeface="Microsoft Sans Serif" panose="020B0604020202020204" pitchFamily="34" charset="0"/>
                <a:cs typeface="Microsoft Sans Serif" panose="020B0604020202020204" pitchFamily="34" charset="0"/>
              </a:rPr>
              <a:t>w ramach projektów nie przewiduje się finansowania kosztów wynagrodzeń,</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akredytacją </a:t>
            </a:r>
            <a:r>
              <a:rPr lang="pl-PL" sz="2000" dirty="0" smtClean="0">
                <a:latin typeface="Microsoft Sans Serif" panose="020B0604020202020204" pitchFamily="34" charset="0"/>
                <a:cs typeface="Microsoft Sans Serif" panose="020B0604020202020204" pitchFamily="34" charset="0"/>
              </a:rPr>
              <a:t>laboratoriów,</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utrzymaniem infrastruktury B+R,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infrastrukturą dydaktyczną oraz infrastrukturą wykorzystywaną do świadczenia usług zdrowotnych,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dot. regionalnych agend badawczo-rozwojowych,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materiały </a:t>
            </a:r>
            <a:r>
              <a:rPr lang="pl-PL" sz="2000" dirty="0">
                <a:latin typeface="Microsoft Sans Serif" panose="020B0604020202020204" pitchFamily="34" charset="0"/>
                <a:cs typeface="Microsoft Sans Serif" panose="020B0604020202020204" pitchFamily="34" charset="0"/>
              </a:rPr>
              <a:t>i inne środki nie stanowiące środków trwałych,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nabycie </a:t>
            </a:r>
            <a:r>
              <a:rPr lang="pl-PL" sz="2000" dirty="0">
                <a:latin typeface="Microsoft Sans Serif" panose="020B0604020202020204" pitchFamily="34" charset="0"/>
                <a:cs typeface="Microsoft Sans Serif" panose="020B0604020202020204" pitchFamily="34" charset="0"/>
              </a:rPr>
              <a:t>środków transportu, </a:t>
            </a:r>
          </a:p>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nabycie </a:t>
            </a:r>
            <a:r>
              <a:rPr lang="pl-PL" sz="2000" dirty="0">
                <a:latin typeface="Microsoft Sans Serif" panose="020B0604020202020204" pitchFamily="34" charset="0"/>
                <a:cs typeface="Microsoft Sans Serif" panose="020B0604020202020204" pitchFamily="34" charset="0"/>
              </a:rPr>
              <a:t>używanych środków </a:t>
            </a:r>
            <a:r>
              <a:rPr lang="pl-PL" sz="2000" dirty="0" smtClean="0">
                <a:latin typeface="Microsoft Sans Serif" panose="020B0604020202020204" pitchFamily="34" charset="0"/>
                <a:cs typeface="Microsoft Sans Serif" panose="020B0604020202020204" pitchFamily="34" charset="0"/>
              </a:rPr>
              <a:t>trwałych, </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spcAft>
                <a:spcPts val="0"/>
              </a:spcAft>
            </a:pPr>
            <a:r>
              <a:rPr lang="pl-PL" sz="2000" dirty="0" smtClean="0">
                <a:latin typeface="Microsoft Sans Serif" panose="020B0604020202020204" pitchFamily="34" charset="0"/>
                <a:cs typeface="Microsoft Sans Serif" panose="020B0604020202020204" pitchFamily="34" charset="0"/>
              </a:rPr>
              <a:t> nie </a:t>
            </a:r>
            <a:r>
              <a:rPr lang="pl-PL" sz="2000" dirty="0">
                <a:latin typeface="Microsoft Sans Serif" panose="020B0604020202020204" pitchFamily="34" charset="0"/>
                <a:cs typeface="Microsoft Sans Serif" panose="020B0604020202020204" pitchFamily="34" charset="0"/>
              </a:rPr>
              <a:t>ma możliwości dofinansowania infrastruktury, aparatury, wyposażenia, które nie będą wykorzystywane na cele </a:t>
            </a:r>
            <a:r>
              <a:rPr lang="pl-PL" sz="2000" dirty="0" smtClean="0">
                <a:latin typeface="Microsoft Sans Serif" panose="020B0604020202020204" pitchFamily="34" charset="0"/>
                <a:cs typeface="Microsoft Sans Serif" panose="020B0604020202020204" pitchFamily="34" charset="0"/>
              </a:rPr>
              <a:t>gospodarcze. </a:t>
            </a:r>
          </a:p>
          <a:p>
            <a:pPr marL="0" indent="0">
              <a:lnSpc>
                <a:spcPct val="150000"/>
              </a:lnSpc>
              <a:spcBef>
                <a:spcPts val="0"/>
              </a:spcBef>
              <a:spcAft>
                <a:spcPts val="0"/>
              </a:spcAft>
              <a:buNone/>
            </a:pPr>
            <a:r>
              <a:rPr lang="pl-PL" sz="2000" dirty="0">
                <a:latin typeface="Times New Roman" panose="02020603050405020304" pitchFamily="18" charset="0"/>
                <a:cs typeface="Times New Roman" panose="02020603050405020304" pitchFamily="18" charset="0"/>
              </a:rPr>
              <a:t>	</a:t>
            </a:r>
            <a:r>
              <a:rPr lang="pl-PL" dirty="0"/>
              <a:t>	</a:t>
            </a:r>
          </a:p>
          <a:p>
            <a:endParaRPr lang="pl-PL" dirty="0"/>
          </a:p>
        </p:txBody>
      </p:sp>
    </p:spTree>
    <p:extLst>
      <p:ext uri="{BB962C8B-B14F-4D97-AF65-F5344CB8AC3E}">
        <p14:creationId xmlns:p14="http://schemas.microsoft.com/office/powerpoint/2010/main" val="3438512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355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126068"/>
            <a:ext cx="10972800" cy="4525963"/>
          </a:xfrm>
        </p:spPr>
        <p:txBody>
          <a:bodyPr/>
          <a:lstStyle/>
          <a:p>
            <a:r>
              <a:rPr lang="pl-PL" sz="2000" b="1" dirty="0" smtClean="0">
                <a:latin typeface="Microsoft Sans Serif" panose="020B0604020202020204" pitchFamily="34" charset="0"/>
                <a:cs typeface="Microsoft Sans Serif" panose="020B0604020202020204" pitchFamily="34" charset="0"/>
              </a:rPr>
              <a:t>Ocena formalna:</a:t>
            </a:r>
          </a:p>
          <a:p>
            <a:pPr>
              <a:buFontTx/>
              <a:buChar char="-"/>
            </a:pPr>
            <a:r>
              <a:rPr lang="pl-PL" sz="2000" dirty="0" smtClean="0">
                <a:latin typeface="Microsoft Sans Serif" panose="020B0604020202020204" pitchFamily="34" charset="0"/>
                <a:cs typeface="Microsoft Sans Serif" panose="020B0604020202020204" pitchFamily="34" charset="0"/>
              </a:rPr>
              <a:t>Kryterium </a:t>
            </a:r>
            <a:r>
              <a:rPr lang="pl-PL" sz="2000" dirty="0">
                <a:latin typeface="Microsoft Sans Serif" panose="020B0604020202020204" pitchFamily="34" charset="0"/>
                <a:cs typeface="Microsoft Sans Serif" panose="020B0604020202020204" pitchFamily="34" charset="0"/>
              </a:rPr>
              <a:t>formalne </a:t>
            </a:r>
            <a:r>
              <a:rPr lang="pl-PL" sz="2000" dirty="0" smtClean="0">
                <a:latin typeface="Microsoft Sans Serif" panose="020B0604020202020204" pitchFamily="34" charset="0"/>
                <a:cs typeface="Microsoft Sans Serif" panose="020B0604020202020204" pitchFamily="34" charset="0"/>
              </a:rPr>
              <a:t>dopuszczające – brak możliwości uzupełnienia od razu ocena negatywna (np. wniosek złożony po terminie zakończenia naboru),</a:t>
            </a:r>
          </a:p>
          <a:p>
            <a:pPr>
              <a:buFontTx/>
              <a:buChar char="-"/>
            </a:pPr>
            <a:r>
              <a:rPr lang="pl-PL" sz="2000" dirty="0" smtClean="0">
                <a:latin typeface="Microsoft Sans Serif" panose="020B0604020202020204" pitchFamily="34" charset="0"/>
                <a:cs typeface="Microsoft Sans Serif" panose="020B0604020202020204" pitchFamily="34" charset="0"/>
              </a:rPr>
              <a:t>Kryteria formalne pozostałe – możliwość uzupełnienia </a:t>
            </a: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(wezwanie do uzupełnienia pisemne).  </a:t>
            </a:r>
          </a:p>
          <a:p>
            <a:r>
              <a:rPr lang="pl-PL" sz="2000" b="1" dirty="0" smtClean="0">
                <a:latin typeface="Microsoft Sans Serif" panose="020B0604020202020204" pitchFamily="34" charset="0"/>
                <a:cs typeface="Microsoft Sans Serif" panose="020B0604020202020204" pitchFamily="34" charset="0"/>
              </a:rPr>
              <a:t>Ocena merytoryczna:</a:t>
            </a: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ogólne – wspólne dla wszystkich projektów, niezależnie od określonego typu projektu, </a:t>
            </a:r>
          </a:p>
          <a:p>
            <a:pPr marL="0" indent="0">
              <a:buFontTx/>
              <a:buChar char="-"/>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specyficzne – dedykowane konkretnym działaniom/poddziałaniom/typom projektów, </a:t>
            </a:r>
            <a:endParaRPr lang="pl-PL" sz="2000" dirty="0" smtClean="0">
              <a:latin typeface="Microsoft Sans Serif" panose="020B0604020202020204" pitchFamily="34" charset="0"/>
              <a:cs typeface="Microsoft Sans Serif" panose="020B0604020202020204" pitchFamily="34" charset="0"/>
            </a:endParaRP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kryteria dodatkowe - wspólne dla wszystkich projektów, niezależnie od określonego typu projektu. </a:t>
            </a:r>
            <a:endParaRPr lang="pl-PL" sz="2000" dirty="0" smtClean="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W </a:t>
            </a:r>
            <a:r>
              <a:rPr lang="pl-PL" sz="2000" dirty="0">
                <a:latin typeface="Microsoft Sans Serif" panose="020B0604020202020204" pitchFamily="34" charset="0"/>
                <a:cs typeface="Microsoft Sans Serif" panose="020B0604020202020204" pitchFamily="34" charset="0"/>
              </a:rPr>
              <a:t>ramach kryteriów </a:t>
            </a:r>
            <a:r>
              <a:rPr lang="pl-PL" sz="2000" dirty="0" smtClean="0">
                <a:latin typeface="Microsoft Sans Serif" panose="020B0604020202020204" pitchFamily="34" charset="0"/>
                <a:cs typeface="Microsoft Sans Serif" panose="020B0604020202020204" pitchFamily="34" charset="0"/>
              </a:rPr>
              <a:t>ogólnych </a:t>
            </a:r>
            <a:r>
              <a:rPr lang="pl-PL" sz="2000" dirty="0">
                <a:latin typeface="Microsoft Sans Serif" panose="020B0604020202020204" pitchFamily="34" charset="0"/>
                <a:cs typeface="Microsoft Sans Serif" panose="020B0604020202020204" pitchFamily="34" charset="0"/>
              </a:rPr>
              <a:t>jak i </a:t>
            </a:r>
            <a:r>
              <a:rPr lang="pl-PL" sz="2000" dirty="0" smtClean="0">
                <a:latin typeface="Microsoft Sans Serif" panose="020B0604020202020204" pitchFamily="34" charset="0"/>
                <a:cs typeface="Microsoft Sans Serif" panose="020B0604020202020204" pitchFamily="34" charset="0"/>
              </a:rPr>
              <a:t>specyficznych są kryteria </a:t>
            </a:r>
            <a:r>
              <a:rPr lang="pl-PL" sz="2000" dirty="0">
                <a:latin typeface="Microsoft Sans Serif" panose="020B0604020202020204" pitchFamily="34" charset="0"/>
                <a:cs typeface="Microsoft Sans Serif" panose="020B0604020202020204" pitchFamily="34" charset="0"/>
              </a:rPr>
              <a:t>(0/1)</a:t>
            </a:r>
            <a:r>
              <a:rPr lang="pl-PL" sz="2000" dirty="0" smtClean="0">
                <a:latin typeface="Microsoft Sans Serif" panose="020B0604020202020204" pitchFamily="34" charset="0"/>
                <a:cs typeface="Microsoft Sans Serif" panose="020B0604020202020204" pitchFamily="34" charset="0"/>
              </a:rPr>
              <a:t> oraz punktowane. Kryteria dodatkowe są </a:t>
            </a:r>
            <a:r>
              <a:rPr lang="pl-PL" sz="2000" smtClean="0">
                <a:latin typeface="Microsoft Sans Serif" panose="020B0604020202020204" pitchFamily="34" charset="0"/>
                <a:cs typeface="Microsoft Sans Serif" panose="020B0604020202020204" pitchFamily="34" charset="0"/>
              </a:rPr>
              <a:t>tylko punktowane. </a:t>
            </a:r>
            <a:r>
              <a:rPr lang="pl-PL" sz="2000" dirty="0">
                <a:latin typeface="Microsoft Sans Serif" panose="020B0604020202020204" pitchFamily="34" charset="0"/>
                <a:cs typeface="Microsoft Sans Serif" panose="020B0604020202020204" pitchFamily="34" charset="0"/>
              </a:rPr>
              <a:t>Niespełnienie co najmniej jednego kryterium </a:t>
            </a:r>
            <a:r>
              <a:rPr lang="pl-PL" sz="2000" dirty="0" smtClean="0">
                <a:latin typeface="Microsoft Sans Serif" panose="020B0604020202020204" pitchFamily="34" charset="0"/>
                <a:cs typeface="Microsoft Sans Serif" panose="020B0604020202020204" pitchFamily="34" charset="0"/>
              </a:rPr>
              <a:t>(</a:t>
            </a:r>
            <a:r>
              <a:rPr lang="pl-PL" sz="2000" dirty="0">
                <a:latin typeface="Microsoft Sans Serif" panose="020B0604020202020204" pitchFamily="34" charset="0"/>
                <a:cs typeface="Microsoft Sans Serif" panose="020B0604020202020204" pitchFamily="34" charset="0"/>
              </a:rPr>
              <a:t>0/1) spośród kryteriów ogólnych lub specyficznych powoduje, że projekt otrzymuje ocenę negatywną </a:t>
            </a:r>
            <a:r>
              <a:rPr lang="pl-PL" sz="2000" dirty="0" smtClean="0">
                <a:latin typeface="Microsoft Sans Serif" panose="020B0604020202020204" pitchFamily="34" charset="0"/>
                <a:cs typeface="Microsoft Sans Serif" panose="020B0604020202020204" pitchFamily="34" charset="0"/>
              </a:rPr>
              <a:t>bez możliwości uzupełnienia (np. nierealność wskaźników, wykorzystanie infrastruktury </a:t>
            </a:r>
            <a:r>
              <a:rPr lang="pl-PL" sz="2000" dirty="0" err="1" smtClean="0">
                <a:latin typeface="Microsoft Sans Serif" panose="020B0604020202020204" pitchFamily="34" charset="0"/>
                <a:cs typeface="Microsoft Sans Serif" panose="020B0604020202020204" pitchFamily="34" charset="0"/>
              </a:rPr>
              <a:t>b+r</a:t>
            </a:r>
            <a:r>
              <a:rPr lang="pl-PL" sz="2000" dirty="0" smtClean="0">
                <a:latin typeface="Microsoft Sans Serif" panose="020B0604020202020204" pitchFamily="34" charset="0"/>
                <a:cs typeface="Microsoft Sans Serif" panose="020B0604020202020204" pitchFamily="34" charset="0"/>
              </a:rPr>
              <a:t> do działalności gospodarczej poniżej 40% itp.) </a:t>
            </a:r>
            <a:endParaRPr lang="pl-PL" sz="2000" dirty="0">
              <a:latin typeface="Microsoft Sans Serif" panose="020B0604020202020204" pitchFamily="34" charset="0"/>
              <a:cs typeface="Microsoft Sans Serif" panose="020B0604020202020204" pitchFamily="34" charset="0"/>
            </a:endParaRPr>
          </a:p>
          <a:p>
            <a:pPr>
              <a:buFontTx/>
              <a:buChar char="-"/>
            </a:pP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860118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39334"/>
            <a:ext cx="10972800" cy="4779964"/>
          </a:xfrm>
        </p:spPr>
        <p:txBody>
          <a:bodyPr/>
          <a:lstStyle/>
          <a:p>
            <a:r>
              <a:rPr lang="pl-PL" sz="2000" dirty="0">
                <a:latin typeface="Microsoft Sans Serif" panose="020B0604020202020204" pitchFamily="34" charset="0"/>
                <a:cs typeface="Microsoft Sans Serif" panose="020B0604020202020204" pitchFamily="34" charset="0"/>
              </a:rPr>
              <a:t>W ramach każdego kryterium punktowanego możliwe jest przyznanie maksymalnie 4 punktów (całe punkty). </a:t>
            </a:r>
            <a:endParaRPr lang="pl-PL" sz="2000" dirty="0" smtClean="0">
              <a:latin typeface="Microsoft Sans Serif" panose="020B0604020202020204" pitchFamily="34" charset="0"/>
              <a:cs typeface="Microsoft Sans Serif" panose="020B0604020202020204" pitchFamily="34" charset="0"/>
            </a:endParaRPr>
          </a:p>
          <a:p>
            <a:r>
              <a:rPr lang="pl-PL" sz="2000" dirty="0">
                <a:latin typeface="Microsoft Sans Serif" panose="020B0604020202020204" pitchFamily="34" charset="0"/>
                <a:cs typeface="Microsoft Sans Serif" panose="020B0604020202020204" pitchFamily="34" charset="0"/>
              </a:rPr>
              <a:t>S</a:t>
            </a:r>
            <a:r>
              <a:rPr lang="pl-PL" sz="2000" dirty="0" smtClean="0">
                <a:latin typeface="Microsoft Sans Serif" panose="020B0604020202020204" pitchFamily="34" charset="0"/>
                <a:cs typeface="Microsoft Sans Serif" panose="020B0604020202020204" pitchFamily="34" charset="0"/>
              </a:rPr>
              <a:t>ystem </a:t>
            </a:r>
            <a:r>
              <a:rPr lang="pl-PL" sz="2000" dirty="0">
                <a:latin typeface="Microsoft Sans Serif" panose="020B0604020202020204" pitchFamily="34" charset="0"/>
                <a:cs typeface="Microsoft Sans Serif" panose="020B0604020202020204" pitchFamily="34" charset="0"/>
              </a:rPr>
              <a:t>wartościowania znaczenia poszczególnych kryteriów punktowanych poprzez przypisanie im wag: przyznana punktacja dla każdego kryterium będzie pomnożona przez jego wagę </a:t>
            </a:r>
            <a:r>
              <a:rPr lang="pl-PL" sz="2000" dirty="0" smtClean="0">
                <a:latin typeface="Microsoft Sans Serif" panose="020B0604020202020204" pitchFamily="34" charset="0"/>
                <a:cs typeface="Microsoft Sans Serif" panose="020B0604020202020204" pitchFamily="34" charset="0"/>
              </a:rPr>
              <a:t>(brak wag w kryteriach dodatkowych).</a:t>
            </a:r>
          </a:p>
          <a:p>
            <a:r>
              <a:rPr lang="pl-PL" sz="2000" dirty="0">
                <a:latin typeface="Microsoft Sans Serif" panose="020B0604020202020204" pitchFamily="34" charset="0"/>
                <a:cs typeface="Microsoft Sans Serif" panose="020B0604020202020204" pitchFamily="34" charset="0"/>
              </a:rPr>
              <a:t>Otrzymane sumy ocen kryteriów ogólnych i specyficznych mnoży się przez proporcje właściwe dla danego zestawu kryteriów (kryteria ogólne: 60%, kryteria specyficzne: 40%). </a:t>
            </a:r>
          </a:p>
          <a:p>
            <a:r>
              <a:rPr lang="pl-PL" sz="2000" dirty="0">
                <a:latin typeface="Microsoft Sans Serif" panose="020B0604020202020204" pitchFamily="34" charset="0"/>
                <a:cs typeface="Microsoft Sans Serif" panose="020B0604020202020204" pitchFamily="34" charset="0"/>
              </a:rPr>
              <a:t>Projekt otrzymuje ocenę pozytywną w przypadku uzyskania co najmniej 60% maksymalnej, możliwej do uzyskania punktacji, dla danego działania/poddziałania/ typu/typów projektu. Projekt, który uzyska mniej niż 60% punktów otrzymuje ocenę negatywną i nie kwalifikuje się do dofinansowania. </a:t>
            </a:r>
          </a:p>
        </p:txBody>
      </p:sp>
      <p:sp>
        <p:nvSpPr>
          <p:cNvPr id="4" name="Tytuł 1"/>
          <p:cNvSpPr>
            <a:spLocks noGrp="1"/>
          </p:cNvSpPr>
          <p:nvPr>
            <p:ph type="title"/>
          </p:nvPr>
        </p:nvSpPr>
        <p:spPr>
          <a:xfrm>
            <a:off x="609600" y="4863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60602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8317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1.1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097596"/>
            <a:ext cx="10972800" cy="4582048"/>
          </a:xfrm>
        </p:spPr>
        <p:txBody>
          <a:bodyPr/>
          <a:lstStyle/>
          <a:p>
            <a:r>
              <a:rPr lang="pl-PL" sz="2000" dirty="0" smtClean="0">
                <a:latin typeface="Microsoft Sans Serif" panose="020B0604020202020204" pitchFamily="34" charset="0"/>
                <a:cs typeface="Microsoft Sans Serif" panose="020B0604020202020204" pitchFamily="34" charset="0"/>
              </a:rPr>
              <a:t>Kryteria 0/1 - Nie spełnienie któregokolwiek z kryterium powoduje, że projekt uzyskuje ocenę negatywną i nie kwalifikuje się do dofinansowania. </a:t>
            </a:r>
          </a:p>
          <a:p>
            <a:r>
              <a:rPr lang="pl-PL" sz="2000" b="1" dirty="0" smtClean="0">
                <a:latin typeface="Microsoft Sans Serif" panose="020B0604020202020204" pitchFamily="34" charset="0"/>
                <a:cs typeface="Microsoft Sans Serif" panose="020B0604020202020204" pitchFamily="34" charset="0"/>
              </a:rPr>
              <a:t>Obowiązujące dla działania 1.1 kryteria O/1</a:t>
            </a:r>
          </a:p>
          <a:p>
            <a:pPr marL="0" indent="0">
              <a:buNone/>
            </a:pPr>
            <a:r>
              <a:rPr lang="pl-PL" sz="2000" b="1" dirty="0">
                <a:latin typeface="Microsoft Sans Serif" panose="020B0604020202020204" pitchFamily="34" charset="0"/>
                <a:cs typeface="Microsoft Sans Serif" panose="020B0604020202020204" pitchFamily="34" charset="0"/>
              </a:rPr>
              <a:t>a</a:t>
            </a:r>
            <a:r>
              <a:rPr lang="pl-PL" sz="2000" b="1" dirty="0" smtClean="0">
                <a:latin typeface="Microsoft Sans Serif" panose="020B0604020202020204" pitchFamily="34" charset="0"/>
                <a:cs typeface="Microsoft Sans Serif" panose="020B0604020202020204" pitchFamily="34" charset="0"/>
              </a:rPr>
              <a:t>) Przedmiotem </a:t>
            </a:r>
            <a:r>
              <a:rPr lang="pl-PL" sz="2000" b="1" dirty="0">
                <a:latin typeface="Microsoft Sans Serif" panose="020B0604020202020204" pitchFamily="34" charset="0"/>
                <a:cs typeface="Microsoft Sans Serif" panose="020B0604020202020204" pitchFamily="34" charset="0"/>
              </a:rPr>
              <a:t>projektu jest infrastruktura badawcza wykorzystywana do prowadzenia działalności gospodarczej w rozumieniu przepisów prawa wspólnotowego dotyczących pomocy </a:t>
            </a:r>
            <a:r>
              <a:rPr lang="pl-PL" sz="2000" b="1" dirty="0" smtClean="0">
                <a:latin typeface="Microsoft Sans Serif" panose="020B0604020202020204" pitchFamily="34" charset="0"/>
                <a:cs typeface="Microsoft Sans Serif" panose="020B0604020202020204" pitchFamily="34" charset="0"/>
              </a:rPr>
              <a:t>publicznej </a:t>
            </a: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Zgodnie z art. 2 pkt 91 rozporządzenia Komisji (UE) Nr 651/2014 z dn. 17 czerwca 2014 r. uznającego niektóre rodzaje pomocy za zgodne z rynkiem wewnętrznym w zastosowaniu art. 107 i 108 Traktatu: </a:t>
            </a:r>
            <a:r>
              <a:rPr lang="pl-PL" sz="2000" b="1" dirty="0">
                <a:latin typeface="Microsoft Sans Serif" panose="020B0604020202020204" pitchFamily="34" charset="0"/>
                <a:cs typeface="Microsoft Sans Serif" panose="020B0604020202020204" pitchFamily="34" charset="0"/>
              </a:rPr>
              <a:t>infrastruktura badawcza </a:t>
            </a:r>
            <a:r>
              <a:rPr lang="pl-PL" sz="2000" dirty="0">
                <a:latin typeface="Microsoft Sans Serif" panose="020B0604020202020204" pitchFamily="34" charset="0"/>
                <a:cs typeface="Microsoft Sans Serif" panose="020B0604020202020204" pitchFamily="34" charset="0"/>
              </a:rPr>
              <a:t>oznacza obiekty, zasoby i powiązane z nimi usługi, które są wykorzystywane przez środowisko naukowe do prowadzenia badań naukowych w swoich dziedzinach i obejmuje wyposażenie naukowe lub zestaw przyrządów, zasoby oparte na wiedzy takie jak zbiory, archiwa lub uporządkowane informacje naukowe, infrastrukturę opartą na technologiach informacyjno-komunikacyjnych taką jak sieć, infrastrukturę komputerową, oprogramowanie i infrastrukturę łączności lub wszelki inny podmiot o wyjątkowym charakterze niezbędny do prowadzenia badań naukowych. Takie różne rodzaje infrastruktury badawczej mogą być zlokalizowane w jednej placówce lub „rozproszone” (zorganizowana sieć zasobów) zgodnie z art. 2 lit. a) rozporządzenia Rady (WE) nr 723/2009 z dnia 25 czerwca 2009 r. 	</a:t>
            </a:r>
          </a:p>
          <a:p>
            <a:pPr marL="704850">
              <a:buFontTx/>
              <a:buChar char="-"/>
            </a:pPr>
            <a:endParaRPr lang="pl-PL" sz="2000" dirty="0" smtClean="0">
              <a:latin typeface="Microsoft Sans Serif" panose="020B0604020202020204" pitchFamily="34" charset="0"/>
              <a:cs typeface="Microsoft Sans Serif" panose="020B0604020202020204" pitchFamily="34" charset="0"/>
            </a:endParaRPr>
          </a:p>
          <a:p>
            <a:pPr marL="361950" indent="0">
              <a:buNone/>
            </a:pPr>
            <a:r>
              <a:rPr lang="pl-PL" sz="2000" dirty="0"/>
              <a:t>	</a:t>
            </a:r>
          </a:p>
          <a:p>
            <a:pPr marL="704850">
              <a:buFontTx/>
              <a:buChar char="-"/>
            </a:pPr>
            <a:endParaRPr lang="pl-PL" sz="2000" dirty="0"/>
          </a:p>
          <a:p>
            <a:pPr marL="361950" indent="0">
              <a:buNone/>
            </a:pPr>
            <a:r>
              <a:rPr lang="pl-PL" sz="2000" dirty="0"/>
              <a:t>	</a:t>
            </a:r>
          </a:p>
          <a:p>
            <a:pPr marL="704850">
              <a:buFontTx/>
              <a:buChar char="-"/>
            </a:pPr>
            <a:endParaRPr lang="pl-PL" sz="2000" dirty="0"/>
          </a:p>
          <a:p>
            <a:pPr marL="0" indent="0">
              <a:buNone/>
            </a:pPr>
            <a:r>
              <a:rPr lang="pl-PL" sz="2000" dirty="0"/>
              <a:t>	</a:t>
            </a:r>
          </a:p>
          <a:p>
            <a:pPr marL="704850">
              <a:buFontTx/>
              <a:buChar char="-"/>
            </a:pPr>
            <a:endParaRPr lang="pl-PL" sz="2000" dirty="0"/>
          </a:p>
          <a:p>
            <a:endParaRPr lang="pl-PL" sz="2000" dirty="0" smtClean="0"/>
          </a:p>
          <a:p>
            <a:endParaRPr lang="pl-PL" dirty="0"/>
          </a:p>
        </p:txBody>
      </p:sp>
    </p:spTree>
    <p:extLst>
      <p:ext uri="{BB962C8B-B14F-4D97-AF65-F5344CB8AC3E}">
        <p14:creationId xmlns:p14="http://schemas.microsoft.com/office/powerpoint/2010/main" val="36808251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smtClean="0">
                <a:latin typeface="Microsoft Sans Serif" panose="020B0604020202020204" pitchFamily="34" charset="0"/>
                <a:cs typeface="Microsoft Sans Serif" panose="020B0604020202020204" pitchFamily="34" charset="0"/>
              </a:rPr>
              <a:t>b) Część </a:t>
            </a:r>
            <a:r>
              <a:rPr lang="pl-PL" sz="2000" b="1" dirty="0">
                <a:latin typeface="Microsoft Sans Serif" panose="020B0604020202020204" pitchFamily="34" charset="0"/>
                <a:cs typeface="Microsoft Sans Serif" panose="020B0604020202020204" pitchFamily="34" charset="0"/>
              </a:rPr>
              <a:t>projektu dotycząca wykorzystania infrastruktury badawczej do prowadzenia działalności gospodarczej jest nie mniejsza niż 40% wartości kosztów kwalifikowalnych </a:t>
            </a:r>
            <a:r>
              <a:rPr lang="pl-PL" sz="2000" b="1" dirty="0" smtClean="0">
                <a:latin typeface="Microsoft Sans Serif" panose="020B0604020202020204" pitchFamily="34" charset="0"/>
                <a:cs typeface="Microsoft Sans Serif" panose="020B0604020202020204" pitchFamily="34" charset="0"/>
              </a:rPr>
              <a:t>projektu </a:t>
            </a:r>
            <a:r>
              <a:rPr lang="pl-PL" sz="2000" dirty="0" smtClean="0">
                <a:latin typeface="Microsoft Sans Serif" panose="020B0604020202020204" pitchFamily="34" charset="0"/>
                <a:cs typeface="Microsoft Sans Serif" panose="020B0604020202020204" pitchFamily="34" charset="0"/>
              </a:rPr>
              <a:t>– na podstawie danych w planie prac badawczo-rozwojowych i analizie finansowej),</a:t>
            </a:r>
          </a:p>
          <a:p>
            <a:pPr marL="0" indent="0">
              <a:buNone/>
            </a:pPr>
            <a:endParaRPr lang="pl-PL" sz="2000" b="1" dirty="0" smtClean="0">
              <a:latin typeface="Microsoft Sans Serif" panose="020B0604020202020204" pitchFamily="34" charset="0"/>
              <a:cs typeface="Microsoft Sans Serif" panose="020B0604020202020204" pitchFamily="34" charset="0"/>
            </a:endParaRPr>
          </a:p>
          <a:p>
            <a:pPr marL="0" indent="0">
              <a:buNone/>
            </a:pPr>
            <a:r>
              <a:rPr lang="pl-PL" sz="2000" b="1" dirty="0" smtClean="0">
                <a:latin typeface="Microsoft Sans Serif" panose="020B0604020202020204" pitchFamily="34" charset="0"/>
                <a:cs typeface="Microsoft Sans Serif" panose="020B0604020202020204" pitchFamily="34" charset="0"/>
              </a:rPr>
              <a:t>c) Finansowy </a:t>
            </a:r>
            <a:r>
              <a:rPr lang="pl-PL" sz="2000" b="1" dirty="0">
                <a:latin typeface="Microsoft Sans Serif" panose="020B0604020202020204" pitchFamily="34" charset="0"/>
                <a:cs typeface="Microsoft Sans Serif" panose="020B0604020202020204" pitchFamily="34" charset="0"/>
              </a:rPr>
              <a:t>udział wnioskodawcy jest nie mniejszy niż 2,5% kosztów kwalifikowalnych projektu</a:t>
            </a:r>
            <a:r>
              <a:rPr lang="pl-PL" sz="2000" b="1" dirty="0" smtClean="0">
                <a:latin typeface="Microsoft Sans Serif" panose="020B0604020202020204" pitchFamily="34" charset="0"/>
                <a:cs typeface="Microsoft Sans Serif" panose="020B0604020202020204" pitchFamily="34" charset="0"/>
              </a:rPr>
              <a:t>,</a:t>
            </a:r>
          </a:p>
          <a:p>
            <a:pPr marL="0" indent="0">
              <a:buNone/>
            </a:pPr>
            <a:endParaRPr lang="pl-PL" sz="2000" b="1" dirty="0" smtClean="0">
              <a:latin typeface="Microsoft Sans Serif" panose="020B0604020202020204" pitchFamily="34" charset="0"/>
              <a:cs typeface="Microsoft Sans Serif" panose="020B0604020202020204" pitchFamily="34" charset="0"/>
            </a:endParaRPr>
          </a:p>
          <a:p>
            <a:pPr marL="0" indent="0">
              <a:buNone/>
            </a:pPr>
            <a:r>
              <a:rPr lang="pl-PL" sz="2000" b="1" dirty="0" smtClean="0">
                <a:latin typeface="Microsoft Sans Serif" panose="020B0604020202020204" pitchFamily="34" charset="0"/>
                <a:cs typeface="Microsoft Sans Serif" panose="020B0604020202020204" pitchFamily="34" charset="0"/>
              </a:rPr>
              <a:t>d) Plan </a:t>
            </a:r>
            <a:r>
              <a:rPr lang="pl-PL" sz="2000" b="1" dirty="0">
                <a:latin typeface="Microsoft Sans Serif" panose="020B0604020202020204" pitchFamily="34" charset="0"/>
                <a:cs typeface="Microsoft Sans Serif" panose="020B0604020202020204" pitchFamily="34" charset="0"/>
              </a:rPr>
              <a:t>finansowy przedsięwzięcia przewiduje znaczny wzrost udziału przychodów ze źródeł sektora przedsiębiorstw w ogólnych przychodach </a:t>
            </a:r>
            <a:r>
              <a:rPr lang="pl-PL" sz="2000" b="1" dirty="0" smtClean="0">
                <a:latin typeface="Microsoft Sans Serif" panose="020B0604020202020204" pitchFamily="34" charset="0"/>
                <a:cs typeface="Microsoft Sans Serif" panose="020B0604020202020204" pitchFamily="34" charset="0"/>
              </a:rPr>
              <a:t>wnioskodawcy - </a:t>
            </a:r>
            <a:r>
              <a:rPr lang="pl-PL" sz="2000" dirty="0" smtClean="0">
                <a:latin typeface="Microsoft Sans Serif" panose="020B0604020202020204" pitchFamily="34" charset="0"/>
                <a:cs typeface="Microsoft Sans Serif" panose="020B0604020202020204" pitchFamily="34" charset="0"/>
              </a:rPr>
              <a:t>wyrażony kwotowo a nie procentowo. Wartość prognozowana to wartość z analizy finansowej z okresu 36 </a:t>
            </a:r>
            <a:r>
              <a:rPr lang="pl-PL" sz="2000" dirty="0">
                <a:latin typeface="Microsoft Sans Serif" panose="020B0604020202020204" pitchFamily="34" charset="0"/>
                <a:cs typeface="Microsoft Sans Serif" panose="020B0604020202020204" pitchFamily="34" charset="0"/>
              </a:rPr>
              <a:t>miesięcy od zakończenia pierwszego roku obrotowego, po zakończeniu realizacji projektu. </a:t>
            </a:r>
            <a:r>
              <a:rPr lang="pl-PL" sz="2000" dirty="0" smtClean="0">
                <a:latin typeface="Microsoft Sans Serif" panose="020B0604020202020204" pitchFamily="34" charset="0"/>
                <a:cs typeface="Microsoft Sans Serif" panose="020B0604020202020204" pitchFamily="34" charset="0"/>
              </a:rPr>
              <a:t>Trwają dyskusje Ministerstwa Rozwoju z Komisją Europejską w sprawie tego wskaźnika. Sposób obliczenia wartości  może więc ulec zmianie i będzie potrzeba zmiany dokumentów konkursowych. </a:t>
            </a:r>
          </a:p>
          <a:p>
            <a:pPr marL="0" indent="0">
              <a:buNone/>
            </a:pPr>
            <a:endParaRPr lang="pl-PL" sz="2000" dirty="0"/>
          </a:p>
          <a:p>
            <a:pPr marL="0" indent="0">
              <a:buNone/>
            </a:pPr>
            <a:endParaRPr lang="pl-PL" sz="2000" b="1" dirty="0">
              <a:latin typeface="Microsoft Sans Serif" panose="020B0604020202020204" pitchFamily="34" charset="0"/>
              <a:cs typeface="Microsoft Sans Serif" panose="020B0604020202020204" pitchFamily="34" charset="0"/>
            </a:endParaRPr>
          </a:p>
          <a:p>
            <a:endParaRPr lang="pl-PL" b="1" dirty="0"/>
          </a:p>
        </p:txBody>
      </p:sp>
      <p:sp>
        <p:nvSpPr>
          <p:cNvPr id="4" name="Tytuł 1"/>
          <p:cNvSpPr>
            <a:spLocks noGrp="1"/>
          </p:cNvSpPr>
          <p:nvPr>
            <p:ph type="title"/>
          </p:nvPr>
        </p:nvSpPr>
        <p:spPr>
          <a:xfrm>
            <a:off x="609600" y="566244"/>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1.1</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900039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e) Dostępność infrastruktury badawczej dla podmiotów/osób spoza jednostki otrzymującej </a:t>
            </a:r>
            <a:r>
              <a:rPr lang="pl-PL" sz="2000" b="1" dirty="0" smtClean="0">
                <a:latin typeface="Microsoft Sans Serif" panose="020B0604020202020204" pitchFamily="34" charset="0"/>
                <a:cs typeface="Microsoft Sans Serif" panose="020B0604020202020204" pitchFamily="34" charset="0"/>
              </a:rPr>
              <a:t>wsparcie – ocenie </a:t>
            </a:r>
            <a:r>
              <a:rPr lang="pl-PL" sz="2000" b="1" dirty="0" err="1" smtClean="0">
                <a:latin typeface="Microsoft Sans Serif" panose="020B0604020202020204" pitchFamily="34" charset="0"/>
                <a:cs typeface="Microsoft Sans Serif" panose="020B0604020202020204" pitchFamily="34" charset="0"/>
              </a:rPr>
              <a:t>podlaga</a:t>
            </a:r>
            <a:r>
              <a:rPr lang="pl-PL" sz="2000" b="1" dirty="0" smtClean="0">
                <a:latin typeface="Microsoft Sans Serif" panose="020B0604020202020204" pitchFamily="34" charset="0"/>
                <a:cs typeface="Microsoft Sans Serif" panose="020B0604020202020204" pitchFamily="34" charset="0"/>
              </a:rPr>
              <a:t>, czy </a:t>
            </a:r>
            <a:r>
              <a:rPr lang="pl-PL" sz="2000" dirty="0" smtClean="0">
                <a:latin typeface="Microsoft Sans Serif" panose="020B0604020202020204" pitchFamily="34" charset="0"/>
                <a:cs typeface="Microsoft Sans Serif" panose="020B0604020202020204" pitchFamily="34" charset="0"/>
              </a:rPr>
              <a:t>dostęp </a:t>
            </a:r>
            <a:r>
              <a:rPr lang="pl-PL" sz="2000" dirty="0">
                <a:latin typeface="Microsoft Sans Serif" panose="020B0604020202020204" pitchFamily="34" charset="0"/>
                <a:cs typeface="Microsoft Sans Serif" panose="020B0604020202020204" pitchFamily="34" charset="0"/>
              </a:rPr>
              <a:t>do infrastruktury jest udzielany szeregowi użytkowników na przejrzystych i niedyskryminacyjnych zasadach. Przedsiębiorcom, które finansują co najmniej 10% kosztów kwalifikowalnych inwestycji w infrastrukturę, </a:t>
            </a:r>
            <a:r>
              <a:rPr lang="pl-PL" sz="2000" dirty="0" smtClean="0">
                <a:latin typeface="Microsoft Sans Serif" panose="020B0604020202020204" pitchFamily="34" charset="0"/>
                <a:cs typeface="Microsoft Sans Serif" panose="020B0604020202020204" pitchFamily="34" charset="0"/>
              </a:rPr>
              <a:t>został przyznany preferencyjny </a:t>
            </a:r>
            <a:r>
              <a:rPr lang="pl-PL" sz="2000" dirty="0">
                <a:latin typeface="Microsoft Sans Serif" panose="020B0604020202020204" pitchFamily="34" charset="0"/>
                <a:cs typeface="Microsoft Sans Serif" panose="020B0604020202020204" pitchFamily="34" charset="0"/>
              </a:rPr>
              <a:t>dostęp na bardziej korzystnych </a:t>
            </a:r>
            <a:r>
              <a:rPr lang="pl-PL" sz="2000" dirty="0" smtClean="0">
                <a:latin typeface="Microsoft Sans Serif" panose="020B0604020202020204" pitchFamily="34" charset="0"/>
                <a:cs typeface="Microsoft Sans Serif" panose="020B0604020202020204" pitchFamily="34" charset="0"/>
              </a:rPr>
              <a:t>warunkach i czy preferencyjny dostęp jest </a:t>
            </a:r>
            <a:r>
              <a:rPr lang="pl-PL" sz="2000" dirty="0">
                <a:latin typeface="Microsoft Sans Serif" panose="020B0604020202020204" pitchFamily="34" charset="0"/>
                <a:cs typeface="Microsoft Sans Serif" panose="020B0604020202020204" pitchFamily="34" charset="0"/>
              </a:rPr>
              <a:t>proporcjonalny do wkładu przedsiębiorstwa w koszty </a:t>
            </a:r>
            <a:r>
              <a:rPr lang="pl-PL" sz="2000" dirty="0" smtClean="0">
                <a:latin typeface="Microsoft Sans Serif" panose="020B0604020202020204" pitchFamily="34" charset="0"/>
                <a:cs typeface="Microsoft Sans Serif" panose="020B0604020202020204" pitchFamily="34" charset="0"/>
              </a:rPr>
              <a:t>inwestycji. Czy warunki preferencyjnego dostępu zostaną podane do </a:t>
            </a:r>
            <a:r>
              <a:rPr lang="pl-PL" sz="2000" dirty="0">
                <a:latin typeface="Microsoft Sans Serif" panose="020B0604020202020204" pitchFamily="34" charset="0"/>
                <a:cs typeface="Microsoft Sans Serif" panose="020B0604020202020204" pitchFamily="34" charset="0"/>
              </a:rPr>
              <a:t>wiadomości publicznej. </a:t>
            </a:r>
          </a:p>
          <a:p>
            <a:pPr marL="0" indent="0">
              <a:buNone/>
            </a:pPr>
            <a:r>
              <a:rPr lang="pl-PL" sz="2000" dirty="0">
                <a:latin typeface="Microsoft Sans Serif" panose="020B0604020202020204" pitchFamily="34" charset="0"/>
                <a:cs typeface="Microsoft Sans Serif" panose="020B0604020202020204" pitchFamily="34" charset="0"/>
              </a:rPr>
              <a:t>	</a:t>
            </a:r>
          </a:p>
          <a:p>
            <a:pPr marL="0" indent="0">
              <a:buNone/>
            </a:pPr>
            <a:r>
              <a:rPr lang="pl-PL" sz="2000" b="1" dirty="0">
                <a:latin typeface="Microsoft Sans Serif" panose="020B0604020202020204" pitchFamily="34" charset="0"/>
                <a:cs typeface="Microsoft Sans Serif" panose="020B0604020202020204" pitchFamily="34" charset="0"/>
              </a:rPr>
              <a:t>f</a:t>
            </a:r>
            <a:r>
              <a:rPr lang="pl-PL" sz="2000" b="1" dirty="0" smtClean="0">
                <a:latin typeface="Microsoft Sans Serif" panose="020B0604020202020204" pitchFamily="34" charset="0"/>
                <a:cs typeface="Microsoft Sans Serif" panose="020B0604020202020204" pitchFamily="34" charset="0"/>
              </a:rPr>
              <a:t>) Przedsięwzięcie </a:t>
            </a:r>
            <a:r>
              <a:rPr lang="pl-PL" sz="2000" b="1" dirty="0">
                <a:latin typeface="Microsoft Sans Serif" panose="020B0604020202020204" pitchFamily="34" charset="0"/>
                <a:cs typeface="Microsoft Sans Serif" panose="020B0604020202020204" pitchFamily="34" charset="0"/>
              </a:rPr>
              <a:t>w zakresie infrastruktury badawczej wpisuje się w Regionalną Strategię Innowacji Województwa Śląskiego na lata 2013–2020 i służy pracom badawczo-rozwojowym z obszarów regionalnych inteligentnych </a:t>
            </a:r>
            <a:r>
              <a:rPr lang="pl-PL" sz="2000" b="1" dirty="0" smtClean="0">
                <a:latin typeface="Microsoft Sans Serif" panose="020B0604020202020204" pitchFamily="34" charset="0"/>
                <a:cs typeface="Microsoft Sans Serif" panose="020B0604020202020204" pitchFamily="34" charset="0"/>
              </a:rPr>
              <a:t>specjalizacji </a:t>
            </a:r>
            <a:r>
              <a:rPr lang="pl-PL" sz="2000" dirty="0" smtClean="0">
                <a:latin typeface="Microsoft Sans Serif" panose="020B0604020202020204" pitchFamily="34" charset="0"/>
                <a:cs typeface="Microsoft Sans Serif" panose="020B0604020202020204" pitchFamily="34" charset="0"/>
              </a:rPr>
              <a:t>– czy planowana </a:t>
            </a:r>
            <a:r>
              <a:rPr lang="pl-PL" sz="2000" dirty="0">
                <a:latin typeface="Microsoft Sans Serif" panose="020B0604020202020204" pitchFamily="34" charset="0"/>
                <a:cs typeface="Microsoft Sans Serif" panose="020B0604020202020204" pitchFamily="34" charset="0"/>
              </a:rPr>
              <a:t>w ramach projektu infrastruktura służy pracom badawczo-rozwojowym z obszaru inteligentnych specjalizacji zidentyfikowanych w Regionalnej </a:t>
            </a:r>
            <a:r>
              <a:rPr lang="pl-PL" sz="2000" dirty="0" smtClean="0">
                <a:latin typeface="Microsoft Sans Serif" panose="020B0604020202020204" pitchFamily="34" charset="0"/>
                <a:cs typeface="Microsoft Sans Serif" panose="020B0604020202020204" pitchFamily="34" charset="0"/>
              </a:rPr>
              <a:t>Strategii. Specjalizacje </a:t>
            </a:r>
            <a:r>
              <a:rPr lang="pl-PL" sz="2000" dirty="0">
                <a:latin typeface="Microsoft Sans Serif" panose="020B0604020202020204" pitchFamily="34" charset="0"/>
                <a:cs typeface="Microsoft Sans Serif" panose="020B0604020202020204" pitchFamily="34" charset="0"/>
              </a:rPr>
              <a:t>województwa śląskiego: medycyna, energetyka, technologie informacyjne i </a:t>
            </a:r>
            <a:r>
              <a:rPr lang="pl-PL" sz="2000" dirty="0" smtClean="0">
                <a:latin typeface="Microsoft Sans Serif" panose="020B0604020202020204" pitchFamily="34" charset="0"/>
                <a:cs typeface="Microsoft Sans Serif" panose="020B0604020202020204" pitchFamily="34" charset="0"/>
              </a:rPr>
              <a:t>komunikacyjne.</a:t>
            </a: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b="1" dirty="0">
              <a:latin typeface="Microsoft Sans Serif" panose="020B0604020202020204" pitchFamily="34" charset="0"/>
              <a:cs typeface="Microsoft Sans Serif" panose="020B0604020202020204" pitchFamily="34" charset="0"/>
            </a:endParaRPr>
          </a:p>
        </p:txBody>
      </p:sp>
      <p:sp>
        <p:nvSpPr>
          <p:cNvPr id="4" name="Tytuł 1"/>
          <p:cNvSpPr>
            <a:spLocks noGrp="1"/>
          </p:cNvSpPr>
          <p:nvPr>
            <p:ph type="title"/>
          </p:nvPr>
        </p:nvSpPr>
        <p:spPr>
          <a:xfrm>
            <a:off x="609600" y="566244"/>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1.1 – cd. </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630061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tabLst>
                <a:tab pos="361950" algn="l"/>
              </a:tabLst>
            </a:pPr>
            <a:r>
              <a:rPr lang="pl-PL" sz="2000" b="1" dirty="0" smtClean="0">
                <a:latin typeface="Microsoft Sans Serif" panose="020B0604020202020204" pitchFamily="34" charset="0"/>
                <a:cs typeface="Microsoft Sans Serif" panose="020B0604020202020204" pitchFamily="34" charset="0"/>
              </a:rPr>
              <a:t>g) Kluczowe </a:t>
            </a:r>
            <a:r>
              <a:rPr lang="pl-PL" sz="2000" b="1" dirty="0">
                <a:latin typeface="Microsoft Sans Serif" panose="020B0604020202020204" pitchFamily="34" charset="0"/>
                <a:cs typeface="Microsoft Sans Serif" panose="020B0604020202020204" pitchFamily="34" charset="0"/>
              </a:rPr>
              <a:t>znaczenie infrastruktury badawczej dla </a:t>
            </a:r>
            <a:r>
              <a:rPr lang="pl-PL" sz="2000" b="1" dirty="0" smtClean="0">
                <a:latin typeface="Microsoft Sans Serif" panose="020B0604020202020204" pitchFamily="34" charset="0"/>
                <a:cs typeface="Microsoft Sans Serif" panose="020B0604020202020204" pitchFamily="34" charset="0"/>
              </a:rPr>
              <a:t>regionu</a:t>
            </a:r>
            <a:r>
              <a:rPr lang="pl-PL" sz="2000" dirty="0" smtClean="0">
                <a:latin typeface="Microsoft Sans Serif" panose="020B0604020202020204" pitchFamily="34" charset="0"/>
                <a:cs typeface="Microsoft Sans Serif" panose="020B0604020202020204" pitchFamily="34" charset="0"/>
              </a:rPr>
              <a:t> – czy infrastruktura </a:t>
            </a:r>
            <a:r>
              <a:rPr lang="pl-PL" sz="2000" dirty="0">
                <a:latin typeface="Microsoft Sans Serif" panose="020B0604020202020204" pitchFamily="34" charset="0"/>
                <a:cs typeface="Microsoft Sans Serif" panose="020B0604020202020204" pitchFamily="34" charset="0"/>
              </a:rPr>
              <a:t>badawcza wsparta w ramach projektu nie powiela istniejących zasobów </a:t>
            </a:r>
            <a:r>
              <a:rPr lang="pl-PL" sz="2000" dirty="0" smtClean="0">
                <a:latin typeface="Microsoft Sans Serif" panose="020B0604020202020204" pitchFamily="34" charset="0"/>
                <a:cs typeface="Microsoft Sans Serif" panose="020B0604020202020204" pitchFamily="34" charset="0"/>
              </a:rPr>
              <a:t>wnioskodawcy oraz </a:t>
            </a:r>
            <a:r>
              <a:rPr lang="pl-PL" sz="2000" dirty="0">
                <a:latin typeface="Microsoft Sans Serif" panose="020B0604020202020204" pitchFamily="34" charset="0"/>
                <a:cs typeface="Microsoft Sans Serif" panose="020B0604020202020204" pitchFamily="34" charset="0"/>
              </a:rPr>
              <a:t>uzupełnia wcześniej wytworzoną infrastrukturę badawczo-rozwojową (dopełnia istniejące zasoby, w tym powstałe w ramach wsparcia udzielonego w ramach perspektywy 2007-2013). </a:t>
            </a:r>
            <a:endParaRPr lang="pl-PL" sz="2000" dirty="0" smtClean="0">
              <a:latin typeface="Microsoft Sans Serif" panose="020B0604020202020204" pitchFamily="34" charset="0"/>
              <a:cs typeface="Microsoft Sans Serif" panose="020B0604020202020204" pitchFamily="34" charset="0"/>
            </a:endParaRPr>
          </a:p>
          <a:p>
            <a:pPr marL="0" indent="0">
              <a:buNone/>
              <a:tabLst>
                <a:tab pos="361950" algn="l"/>
              </a:tabLst>
            </a:pPr>
            <a:endParaRPr lang="pl-PL" sz="2000" b="1" dirty="0" smtClean="0">
              <a:latin typeface="Microsoft Sans Serif" panose="020B0604020202020204" pitchFamily="34" charset="0"/>
              <a:cs typeface="Microsoft Sans Serif" panose="020B0604020202020204" pitchFamily="34" charset="0"/>
            </a:endParaRPr>
          </a:p>
          <a:p>
            <a:pPr marL="0" indent="0">
              <a:buNone/>
              <a:tabLst>
                <a:tab pos="361950" algn="l"/>
              </a:tabLst>
            </a:pPr>
            <a:r>
              <a:rPr lang="pl-PL" sz="2000" b="1" dirty="0" smtClean="0">
                <a:latin typeface="Microsoft Sans Serif" panose="020B0604020202020204" pitchFamily="34" charset="0"/>
                <a:cs typeface="Microsoft Sans Serif" panose="020B0604020202020204" pitchFamily="34" charset="0"/>
              </a:rPr>
              <a:t>h) Plan </a:t>
            </a:r>
            <a:r>
              <a:rPr lang="pl-PL" sz="2000" b="1" dirty="0">
                <a:latin typeface="Microsoft Sans Serif" panose="020B0604020202020204" pitchFamily="34" charset="0"/>
                <a:cs typeface="Microsoft Sans Serif" panose="020B0604020202020204" pitchFamily="34" charset="0"/>
              </a:rPr>
              <a:t>prac badawczo-rozwojowych (agendy badawcze</a:t>
            </a:r>
            <a:r>
              <a:rPr lang="pl-PL" sz="2000" b="1" dirty="0" smtClean="0">
                <a:latin typeface="Microsoft Sans Serif" panose="020B0604020202020204" pitchFamily="34" charset="0"/>
                <a:cs typeface="Microsoft Sans Serif" panose="020B0604020202020204" pitchFamily="34" charset="0"/>
              </a:rPr>
              <a:t>) - </a:t>
            </a:r>
            <a:r>
              <a:rPr lang="pl-PL" sz="2000" dirty="0">
                <a:latin typeface="Microsoft Sans Serif" panose="020B0604020202020204" pitchFamily="34" charset="0"/>
                <a:cs typeface="Microsoft Sans Serif" panose="020B0604020202020204" pitchFamily="34" charset="0"/>
              </a:rPr>
              <a:t>p</a:t>
            </a:r>
            <a:r>
              <a:rPr lang="pl-PL" sz="2000" dirty="0" smtClean="0">
                <a:latin typeface="Microsoft Sans Serif" panose="020B0604020202020204" pitchFamily="34" charset="0"/>
                <a:cs typeface="Microsoft Sans Serif" panose="020B0604020202020204" pitchFamily="34" charset="0"/>
              </a:rPr>
              <a:t>lan </a:t>
            </a:r>
            <a:r>
              <a:rPr lang="pl-PL" sz="2000" dirty="0">
                <a:latin typeface="Microsoft Sans Serif" panose="020B0604020202020204" pitchFamily="34" charset="0"/>
                <a:cs typeface="Microsoft Sans Serif" panose="020B0604020202020204" pitchFamily="34" charset="0"/>
              </a:rPr>
              <a:t>prac badawczo-rozwojowych powinien zawierać minimum: główne obszary badawcze, orientacyjny plan prac badawczo-rozwojowych, obejmujący 5 letni okres trwałości projektu, główne rezultaty zaplanowanych prac badawczo-rozwojowych, zastosowanie w gospodarce. 	</a:t>
            </a:r>
          </a:p>
          <a:p>
            <a:pPr marL="0" indent="0">
              <a:buNone/>
              <a:tabLst>
                <a:tab pos="361950" algn="l"/>
              </a:tabLst>
            </a:pPr>
            <a:endParaRPr lang="pl-PL" sz="2000" b="1" dirty="0" smtClean="0">
              <a:latin typeface="Microsoft Sans Serif" panose="020B0604020202020204" pitchFamily="34" charset="0"/>
              <a:cs typeface="Microsoft Sans Serif" panose="020B0604020202020204" pitchFamily="34" charset="0"/>
            </a:endParaRPr>
          </a:p>
          <a:p>
            <a:pPr marL="0" indent="0">
              <a:buNone/>
              <a:tabLst>
                <a:tab pos="361950" algn="l"/>
              </a:tabLst>
            </a:pPr>
            <a:r>
              <a:rPr lang="pl-PL" sz="2000" b="1" dirty="0" smtClean="0">
                <a:latin typeface="Microsoft Sans Serif" panose="020B0604020202020204" pitchFamily="34" charset="0"/>
                <a:cs typeface="Microsoft Sans Serif" panose="020B0604020202020204" pitchFamily="34" charset="0"/>
              </a:rPr>
              <a:t>i) Wykonalność </a:t>
            </a:r>
            <a:r>
              <a:rPr lang="pl-PL" sz="2000" b="1" dirty="0">
                <a:latin typeface="Microsoft Sans Serif" panose="020B0604020202020204" pitchFamily="34" charset="0"/>
                <a:cs typeface="Microsoft Sans Serif" panose="020B0604020202020204" pitchFamily="34" charset="0"/>
              </a:rPr>
              <a:t>rozwiązań technicznych oraz ich zgodność z obowiązującymi regulacjami </a:t>
            </a:r>
            <a:r>
              <a:rPr lang="pl-PL" sz="2000" b="1" dirty="0" smtClean="0">
                <a:latin typeface="Microsoft Sans Serif" panose="020B0604020202020204" pitchFamily="34" charset="0"/>
                <a:cs typeface="Microsoft Sans Serif" panose="020B0604020202020204" pitchFamily="34" charset="0"/>
              </a:rPr>
              <a:t>prawnymi</a:t>
            </a:r>
            <a:r>
              <a:rPr lang="pl-PL" sz="2000" b="1" dirty="0">
                <a:latin typeface="Microsoft Sans Serif" panose="020B0604020202020204" pitchFamily="34" charset="0"/>
                <a:cs typeface="Microsoft Sans Serif" panose="020B0604020202020204" pitchFamily="34" charset="0"/>
              </a:rPr>
              <a:t> </a:t>
            </a:r>
            <a:r>
              <a:rPr lang="pl-PL" sz="2000" b="1"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cenie </a:t>
            </a:r>
            <a:r>
              <a:rPr lang="pl-PL" sz="2000" dirty="0">
                <a:latin typeface="Microsoft Sans Serif" panose="020B0604020202020204" pitchFamily="34" charset="0"/>
                <a:cs typeface="Microsoft Sans Serif" panose="020B0604020202020204" pitchFamily="34" charset="0"/>
              </a:rPr>
              <a:t>podlegają zaproponowane w projekcie elementy inwestycji, technologie, parametry techniczne oraz zgodność rozwiązań z obowiązującymi regulacjami </a:t>
            </a:r>
            <a:r>
              <a:rPr lang="pl-PL" sz="2000" dirty="0" smtClean="0">
                <a:latin typeface="Microsoft Sans Serif" panose="020B0604020202020204" pitchFamily="34" charset="0"/>
                <a:cs typeface="Microsoft Sans Serif" panose="020B0604020202020204" pitchFamily="34" charset="0"/>
              </a:rPr>
              <a:t>prawnymi.</a:t>
            </a:r>
            <a:r>
              <a:rPr lang="pl-PL" sz="2000" dirty="0">
                <a:latin typeface="Microsoft Sans Serif" panose="020B0604020202020204" pitchFamily="34" charset="0"/>
                <a:cs typeface="Microsoft Sans Serif" panose="020B0604020202020204" pitchFamily="34" charset="0"/>
              </a:rPr>
              <a:t>	</a:t>
            </a:r>
          </a:p>
          <a:p>
            <a:pPr marL="0" indent="0">
              <a:buNone/>
              <a:tabLst>
                <a:tab pos="361950" algn="l"/>
              </a:tabLst>
            </a:pPr>
            <a:endParaRPr lang="pl-PL" sz="2000" b="1" dirty="0" smtClean="0">
              <a:latin typeface="Microsoft Sans Serif" panose="020B0604020202020204" pitchFamily="34" charset="0"/>
              <a:cs typeface="Microsoft Sans Serif" panose="020B0604020202020204" pitchFamily="34" charset="0"/>
            </a:endParaRPr>
          </a:p>
          <a:p>
            <a:pPr marL="180975" indent="0">
              <a:buFontTx/>
              <a:buChar char="-"/>
              <a:tabLst>
                <a:tab pos="361950" algn="l"/>
              </a:tabLst>
            </a:pP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a:latin typeface="Microsoft Sans Serif" panose="020B0604020202020204" pitchFamily="34" charset="0"/>
              <a:cs typeface="Microsoft Sans Serif" panose="020B0604020202020204" pitchFamily="34" charset="0"/>
            </a:endParaRPr>
          </a:p>
          <a:p>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 dla działania 1.1 RPO WSL -cd </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0489143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spcBef>
                <a:spcPts val="0"/>
              </a:spcBef>
              <a:buNone/>
            </a:pPr>
            <a:r>
              <a:rPr lang="pl-PL" sz="2000" b="1" dirty="0">
                <a:latin typeface="Microsoft Sans Serif" panose="020B0604020202020204" pitchFamily="34" charset="0"/>
                <a:cs typeface="Microsoft Sans Serif" panose="020B0604020202020204" pitchFamily="34" charset="0"/>
              </a:rPr>
              <a:t>Adekwatność infrastruktury do planowanych prac badawczo-rozwojowych służących gospodarce </a:t>
            </a:r>
            <a:r>
              <a:rPr lang="pl-PL" sz="2000" b="1" dirty="0" smtClean="0">
                <a:latin typeface="Microsoft Sans Serif" panose="020B0604020202020204" pitchFamily="34" charset="0"/>
                <a:cs typeface="Microsoft Sans Serif" panose="020B0604020202020204" pitchFamily="34" charset="0"/>
              </a:rPr>
              <a:t>(waga 2). </a:t>
            </a:r>
          </a:p>
          <a:p>
            <a:pPr marL="0" indent="0">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spcBef>
                <a:spcPts val="0"/>
              </a:spcBef>
              <a:buNone/>
            </a:pPr>
            <a:r>
              <a:rPr lang="pl-PL" sz="2000" dirty="0" smtClean="0">
                <a:latin typeface="Microsoft Sans Serif" panose="020B0604020202020204" pitchFamily="34" charset="0"/>
                <a:cs typeface="Microsoft Sans Serif" panose="020B0604020202020204" pitchFamily="34" charset="0"/>
              </a:rPr>
              <a:t>Ocenie podlega będzie, czy przedsięwzięcie </a:t>
            </a:r>
            <a:r>
              <a:rPr lang="pl-PL" sz="2000" dirty="0">
                <a:latin typeface="Microsoft Sans Serif" panose="020B0604020202020204" pitchFamily="34" charset="0"/>
                <a:cs typeface="Microsoft Sans Serif" panose="020B0604020202020204" pitchFamily="34" charset="0"/>
              </a:rPr>
              <a:t>w zakresie infrastruktury badawczej służy realizacji przedstawionych w projekcie prac badawczo-rozwojowych. </a:t>
            </a:r>
            <a:r>
              <a:rPr lang="pl-PL" sz="2000" dirty="0" smtClean="0">
                <a:latin typeface="Microsoft Sans Serif" panose="020B0604020202020204" pitchFamily="34" charset="0"/>
                <a:cs typeface="Microsoft Sans Serif" panose="020B0604020202020204" pitchFamily="34" charset="0"/>
              </a:rPr>
              <a:t>Ocena dokonywana na </a:t>
            </a:r>
            <a:r>
              <a:rPr lang="pl-PL" sz="2000" dirty="0">
                <a:latin typeface="Microsoft Sans Serif" panose="020B0604020202020204" pitchFamily="34" charset="0"/>
                <a:cs typeface="Microsoft Sans Serif" panose="020B0604020202020204" pitchFamily="34" charset="0"/>
              </a:rPr>
              <a:t>podstawie zakresu rzeczowego projektu oraz opisu prac B+R, których realizacji będzie służyła dofinansowywana infrastruktura, a także na podstawie opisu ich zastosowania w </a:t>
            </a:r>
            <a:r>
              <a:rPr lang="pl-PL" sz="2000" dirty="0" smtClean="0">
                <a:latin typeface="Microsoft Sans Serif" panose="020B0604020202020204" pitchFamily="34" charset="0"/>
                <a:cs typeface="Microsoft Sans Serif" panose="020B0604020202020204" pitchFamily="34" charset="0"/>
              </a:rPr>
              <a:t>gospodarce. </a:t>
            </a:r>
            <a:r>
              <a:rPr lang="pl-PL" sz="2000" dirty="0">
                <a:latin typeface="Microsoft Sans Serif" panose="020B0604020202020204" pitchFamily="34" charset="0"/>
                <a:cs typeface="Microsoft Sans Serif" panose="020B0604020202020204" pitchFamily="34" charset="0"/>
              </a:rPr>
              <a:t>	</a:t>
            </a:r>
          </a:p>
          <a:p>
            <a:pPr marL="93663" indent="0">
              <a:buNone/>
            </a:pPr>
            <a:r>
              <a:rPr lang="pl-PL" sz="2000" dirty="0">
                <a:latin typeface="Microsoft Sans Serif" panose="020B0604020202020204" pitchFamily="34" charset="0"/>
                <a:cs typeface="Microsoft Sans Serif" panose="020B0604020202020204" pitchFamily="34" charset="0"/>
              </a:rPr>
              <a:t>1 pkt - wnioskodawca posiada ogólny plan prac badawczo-rozwojowych, jakie mają być zrealizowane przy wykorzystaniu infrastruktury badawczej; </a:t>
            </a:r>
          </a:p>
          <a:p>
            <a:pPr marL="93663" indent="0">
              <a:buNone/>
            </a:pPr>
            <a:r>
              <a:rPr lang="pl-PL" sz="2000" dirty="0">
                <a:latin typeface="Microsoft Sans Serif" panose="020B0604020202020204" pitchFamily="34" charset="0"/>
                <a:cs typeface="Microsoft Sans Serif" panose="020B0604020202020204" pitchFamily="34" charset="0"/>
              </a:rPr>
              <a:t>2 pkt - wnioskodawca posiada plan prac badawczo-rozwojowych oraz indykatywny harmonogram wykorzystania infrastruktury badawczej; </a:t>
            </a:r>
          </a:p>
          <a:p>
            <a:pPr marL="93663" indent="0">
              <a:buNone/>
            </a:pPr>
            <a:r>
              <a:rPr lang="pl-PL" sz="2000" dirty="0">
                <a:latin typeface="Microsoft Sans Serif" panose="020B0604020202020204" pitchFamily="34" charset="0"/>
                <a:cs typeface="Microsoft Sans Serif" panose="020B0604020202020204" pitchFamily="34" charset="0"/>
              </a:rPr>
              <a:t>3 pkt - wnioskodawca posiada plan prac badawczo-rozwojowych i harmonogram a wyniki potencjalnie znajdują się w obszarze zainteresowania rynku 	</a:t>
            </a:r>
          </a:p>
          <a:p>
            <a:pPr marL="93663" indent="0">
              <a:buNone/>
            </a:pPr>
            <a:r>
              <a:rPr lang="pl-PL" sz="2000" dirty="0">
                <a:latin typeface="Microsoft Sans Serif" panose="020B0604020202020204" pitchFamily="34" charset="0"/>
                <a:cs typeface="Microsoft Sans Serif" panose="020B0604020202020204" pitchFamily="34" charset="0"/>
              </a:rPr>
              <a:t>4 pkt - wnioskodawca posiada plan badań i harmonogram oraz wykazał konkretne zastosowania ich wyników w praktyce gospodarczej.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537883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Termin składania wniosków do dnia 31.12.2016 r. (</a:t>
            </a:r>
            <a:r>
              <a:rPr lang="pl-PL" sz="2000" b="1" dirty="0" smtClean="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p>
          <a:p>
            <a:pPr algn="just"/>
            <a:r>
              <a:rPr lang="pl-PL" sz="2000" dirty="0" smtClean="0">
                <a:latin typeface="Microsoft Sans Serif" panose="020B0604020202020204" pitchFamily="34" charset="0"/>
                <a:cs typeface="Microsoft Sans Serif" panose="020B0604020202020204" pitchFamily="34" charset="0"/>
              </a:rPr>
              <a:t>Wartość dofinansowania UE 221 305 000 PLN (50 000 000 EURO).</a:t>
            </a:r>
          </a:p>
          <a:p>
            <a:pPr algn="just"/>
            <a:r>
              <a:rPr lang="pl-PL" sz="2000" dirty="0" smtClean="0">
                <a:latin typeface="Microsoft Sans Serif" panose="020B0604020202020204" pitchFamily="34" charset="0"/>
                <a:cs typeface="Microsoft Sans Serif" panose="020B0604020202020204" pitchFamily="34" charset="0"/>
              </a:rPr>
              <a:t>Dofinansowanie dla projektu: </a:t>
            </a:r>
          </a:p>
          <a:p>
            <a:pPr marL="0" indent="0" algn="just">
              <a:buNone/>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 na część gospodarczą 50% dofinansowania UE</a:t>
            </a:r>
          </a:p>
          <a:p>
            <a:pPr marL="0" indent="0" algn="just">
              <a:buNone/>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 na część niegospodarczą 100% dofinansowania UE</a:t>
            </a:r>
          </a:p>
          <a:p>
            <a:pPr algn="just"/>
            <a:r>
              <a:rPr lang="pl-PL" sz="2000" dirty="0" smtClean="0">
                <a:latin typeface="Microsoft Sans Serif" panose="020B0604020202020204" pitchFamily="34" charset="0"/>
                <a:cs typeface="Microsoft Sans Serif" panose="020B0604020202020204" pitchFamily="34" charset="0"/>
              </a:rPr>
              <a:t>Poziom dofinansowania może być inny, niż wskazany powyżej, jeśli z luki w finansowaniu wyniknie inna wartości dofinansowania. Postanowienia art. 61 ust 1-6 rozporządzenia Parlamentu Europejskiego i Rady (UE) Nr 1303/2013 z 17 grudnia 2013r. </a:t>
            </a:r>
            <a:r>
              <a:rPr lang="pl-PL" sz="2000" dirty="0">
                <a:latin typeface="Microsoft Sans Serif" panose="020B0604020202020204" pitchFamily="34" charset="0"/>
                <a:cs typeface="Microsoft Sans Serif" panose="020B0604020202020204" pitchFamily="34" charset="0"/>
              </a:rPr>
              <a:t>r</a:t>
            </a:r>
            <a:r>
              <a:rPr lang="pl-PL" sz="2000" dirty="0" smtClean="0">
                <a:latin typeface="Microsoft Sans Serif" panose="020B0604020202020204" pitchFamily="34" charset="0"/>
                <a:cs typeface="Microsoft Sans Serif" panose="020B0604020202020204" pitchFamily="34" charset="0"/>
              </a:rPr>
              <a:t>ównież obowiązują w przypadku działania 1.1 RPO WSL 2014-2020. </a:t>
            </a:r>
          </a:p>
          <a:p>
            <a:pPr algn="just"/>
            <a:endParaRPr lang="pl-PL" sz="2000" dirty="0" smtClean="0">
              <a:latin typeface="Times New Roman" panose="02020603050405020304" pitchFamily="18" charset="0"/>
              <a:cs typeface="Times New Roman" panose="02020603050405020304" pitchFamily="18" charset="0"/>
            </a:endParaRPr>
          </a:p>
          <a:p>
            <a:pPr algn="just"/>
            <a:endParaRPr lang="pl-PL" sz="2600" dirty="0" smtClean="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41420388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16819"/>
            <a:ext cx="10972800" cy="4531805"/>
          </a:xfrm>
        </p:spPr>
        <p:txBody>
          <a:bodyPr/>
          <a:lstStyle/>
          <a:p>
            <a:pPr marL="0" indent="0">
              <a:buNone/>
            </a:pPr>
            <a:r>
              <a:rPr lang="pl-PL" sz="2000" b="1" dirty="0">
                <a:latin typeface="Microsoft Sans Serif" panose="020B0604020202020204" pitchFamily="34" charset="0"/>
                <a:cs typeface="Microsoft Sans Serif" panose="020B0604020202020204" pitchFamily="34" charset="0"/>
              </a:rPr>
              <a:t>Dostępność opisanych w projekcie prac badawczo-rozwojowych </a:t>
            </a:r>
            <a:r>
              <a:rPr lang="pl-PL" sz="2000" b="1" dirty="0" smtClean="0">
                <a:latin typeface="Microsoft Sans Serif" panose="020B0604020202020204" pitchFamily="34" charset="0"/>
                <a:cs typeface="Microsoft Sans Serif" panose="020B0604020202020204" pitchFamily="34" charset="0"/>
              </a:rPr>
              <a:t>(waga 2)</a:t>
            </a:r>
            <a:r>
              <a:rPr lang="pl-PL" sz="2000" dirty="0">
                <a:latin typeface="Microsoft Sans Serif" panose="020B0604020202020204" pitchFamily="34" charset="0"/>
                <a:cs typeface="Microsoft Sans Serif" panose="020B0604020202020204" pitchFamily="34" charset="0"/>
              </a:rPr>
              <a:t>	</a:t>
            </a:r>
          </a:p>
          <a:p>
            <a:pPr marL="0" indent="0">
              <a:buNone/>
            </a:pPr>
            <a:r>
              <a:rPr lang="pl-PL" sz="2000" dirty="0" smtClean="0">
                <a:latin typeface="Microsoft Sans Serif" panose="020B0604020202020204" pitchFamily="34" charset="0"/>
                <a:cs typeface="Microsoft Sans Serif" panose="020B0604020202020204" pitchFamily="34" charset="0"/>
              </a:rPr>
              <a:t>Ocenie podlegać będzie dostępność </a:t>
            </a:r>
            <a:r>
              <a:rPr lang="pl-PL" sz="2000" dirty="0">
                <a:latin typeface="Microsoft Sans Serif" panose="020B0604020202020204" pitchFamily="34" charset="0"/>
                <a:cs typeface="Microsoft Sans Serif" panose="020B0604020202020204" pitchFamily="34" charset="0"/>
              </a:rPr>
              <a:t>opisanych w projekcie prac badawczo-rozwojowych na terenie województwa, kraju. Najwyżej oceniona będzie infrastruktura służąca pracom badawczo-rozwojowym, których wyniki są trudno dostępne na rynku. </a:t>
            </a:r>
            <a:r>
              <a:rPr lang="pl-PL" sz="2000" dirty="0" smtClean="0">
                <a:latin typeface="Microsoft Sans Serif" panose="020B0604020202020204" pitchFamily="34" charset="0"/>
                <a:cs typeface="Microsoft Sans Serif" panose="020B0604020202020204" pitchFamily="34" charset="0"/>
              </a:rPr>
              <a:t>Analizie podlegać będzie </a:t>
            </a:r>
            <a:r>
              <a:rPr lang="pl-PL" sz="2000" dirty="0">
                <a:latin typeface="Microsoft Sans Serif" panose="020B0604020202020204" pitchFamily="34" charset="0"/>
                <a:cs typeface="Microsoft Sans Serif" panose="020B0604020202020204" pitchFamily="34" charset="0"/>
              </a:rPr>
              <a:t>dostępność opisanych w projekcie prac badawczo-rozwojowych, w tym m.in. opis istniejącej konkurencji, zapotrzebowanie na prace badawczo-rozwojowe realizowane przy udziale wspartej infrastruktury </a:t>
            </a:r>
            <a:r>
              <a:rPr lang="pl-PL" sz="2000" dirty="0" smtClean="0">
                <a:latin typeface="Microsoft Sans Serif" panose="020B0604020202020204" pitchFamily="34" charset="0"/>
                <a:cs typeface="Microsoft Sans Serif" panose="020B0604020202020204" pitchFamily="34" charset="0"/>
              </a:rPr>
              <a:t>badawczej. </a:t>
            </a:r>
          </a:p>
          <a:p>
            <a:pPr marL="0" indent="0">
              <a:buNone/>
            </a:pPr>
            <a:endParaRPr lang="pl-PL" sz="2000" dirty="0" smtClean="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 dostępność prac badawczo-rozwojowych na terenie województwa i pozostałej części kraju; </a:t>
            </a:r>
          </a:p>
          <a:p>
            <a:pPr marL="0" indent="0">
              <a:buNone/>
            </a:pPr>
            <a:r>
              <a:rPr lang="pl-PL" sz="2000" dirty="0">
                <a:latin typeface="Microsoft Sans Serif" panose="020B0604020202020204" pitchFamily="34" charset="0"/>
                <a:cs typeface="Microsoft Sans Serif" panose="020B0604020202020204" pitchFamily="34" charset="0"/>
              </a:rPr>
              <a:t>2 pkt - dostępność prac badawczo-rozwojowych na terenie województwa, niedostępność na terenie pozostałej części kraju; </a:t>
            </a:r>
          </a:p>
          <a:p>
            <a:pPr marL="0" indent="0">
              <a:buNone/>
            </a:pPr>
            <a:r>
              <a:rPr lang="pl-PL" sz="2000" dirty="0">
                <a:latin typeface="Microsoft Sans Serif" panose="020B0604020202020204" pitchFamily="34" charset="0"/>
                <a:cs typeface="Microsoft Sans Serif" panose="020B0604020202020204" pitchFamily="34" charset="0"/>
              </a:rPr>
              <a:t>3 pkt - dostępność prac badawczo-rozwojowych na terenie pozostałej części kraju, niedostępność na terenie województwa; </a:t>
            </a:r>
          </a:p>
          <a:p>
            <a:pPr marL="0" indent="0">
              <a:buNone/>
            </a:pPr>
            <a:r>
              <a:rPr lang="pl-PL" sz="2000" dirty="0">
                <a:latin typeface="Microsoft Sans Serif" panose="020B0604020202020204" pitchFamily="34" charset="0"/>
                <a:cs typeface="Microsoft Sans Serif" panose="020B0604020202020204" pitchFamily="34" charset="0"/>
              </a:rPr>
              <a:t>4 pkt - brak dostępności prac badawczo-rozwojowych na terenie województwa i kraju. 	</a:t>
            </a:r>
          </a:p>
          <a:p>
            <a:pPr marL="0" indent="0">
              <a:buNone/>
            </a:pPr>
            <a:r>
              <a:rPr lang="pl-PL" sz="2000" dirty="0">
                <a:latin typeface="Microsoft Sans Serif" panose="020B0604020202020204" pitchFamily="34" charset="0"/>
                <a:cs typeface="Microsoft Sans Serif" panose="020B0604020202020204" pitchFamily="34" charset="0"/>
              </a:rPr>
              <a:t>	</a:t>
            </a:r>
          </a:p>
          <a:p>
            <a:endParaRPr lang="pl-PL" dirty="0"/>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7774175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Wykorzystanie infrastruktury badawczej do prowadzenia działalności gospodarczej </a:t>
            </a:r>
            <a:r>
              <a:rPr lang="pl-PL" sz="2000" b="1" dirty="0" smtClean="0">
                <a:latin typeface="Microsoft Sans Serif" panose="020B0604020202020204" pitchFamily="34" charset="0"/>
                <a:cs typeface="Microsoft Sans Serif" panose="020B0604020202020204" pitchFamily="34" charset="0"/>
              </a:rPr>
              <a:t>(waga 2)</a:t>
            </a:r>
            <a:endParaRPr lang="pl-PL" sz="2000" b="1" dirty="0">
              <a:latin typeface="Microsoft Sans Serif" panose="020B0604020202020204" pitchFamily="34" charset="0"/>
              <a:cs typeface="Microsoft Sans Serif" panose="020B0604020202020204" pitchFamily="34" charset="0"/>
            </a:endParaRPr>
          </a:p>
          <a:p>
            <a:pPr marL="177800" indent="0">
              <a:buNone/>
            </a:pPr>
            <a:r>
              <a:rPr lang="pl-PL" sz="2000" dirty="0" smtClean="0">
                <a:latin typeface="Microsoft Sans Serif" panose="020B0604020202020204" pitchFamily="34" charset="0"/>
                <a:cs typeface="Microsoft Sans Serif" panose="020B0604020202020204" pitchFamily="34" charset="0"/>
              </a:rPr>
              <a:t>Ocenie podlegać będzie planu finansowy </a:t>
            </a:r>
            <a:r>
              <a:rPr lang="pl-PL" sz="2000" dirty="0">
                <a:latin typeface="Microsoft Sans Serif" panose="020B0604020202020204" pitchFamily="34" charset="0"/>
                <a:cs typeface="Microsoft Sans Serif" panose="020B0604020202020204" pitchFamily="34" charset="0"/>
              </a:rPr>
              <a:t>uwzględniającego założenia dotyczące wykorzystania infrastruktury do prowadzenia działalności gospodarczej, jak i </a:t>
            </a:r>
            <a:r>
              <a:rPr lang="pl-PL" sz="2000" dirty="0" smtClean="0">
                <a:latin typeface="Microsoft Sans Serif" panose="020B0604020202020204" pitchFamily="34" charset="0"/>
                <a:cs typeface="Microsoft Sans Serif" panose="020B0604020202020204" pitchFamily="34" charset="0"/>
              </a:rPr>
              <a:t>niegospodarczej.</a:t>
            </a:r>
            <a:r>
              <a:rPr lang="pl-PL" sz="2000" dirty="0">
                <a:latin typeface="Microsoft Sans Serif" panose="020B0604020202020204" pitchFamily="34" charset="0"/>
                <a:cs typeface="Microsoft Sans Serif" panose="020B0604020202020204" pitchFamily="34" charset="0"/>
              </a:rPr>
              <a:t>	</a:t>
            </a:r>
          </a:p>
          <a:p>
            <a:pPr marL="177800" indent="0">
              <a:buNone/>
            </a:pPr>
            <a:r>
              <a:rPr lang="pl-PL" sz="2000" dirty="0" smtClean="0">
                <a:latin typeface="Microsoft Sans Serif" panose="020B0604020202020204" pitchFamily="34" charset="0"/>
                <a:cs typeface="Microsoft Sans Serif" panose="020B0604020202020204" pitchFamily="34" charset="0"/>
              </a:rPr>
              <a:t>1 pkt </a:t>
            </a:r>
            <a:r>
              <a:rPr lang="pl-PL" sz="2000" dirty="0">
                <a:latin typeface="Microsoft Sans Serif" panose="020B0604020202020204" pitchFamily="34" charset="0"/>
                <a:cs typeface="Microsoft Sans Serif" panose="020B0604020202020204" pitchFamily="34" charset="0"/>
              </a:rPr>
              <a:t>- wykorzystanie infrastruktury badawczej do prowadzenia działalności gospodarczej w wysokości 40% lub powyżej; </a:t>
            </a:r>
          </a:p>
          <a:p>
            <a:pPr marL="177800" indent="0">
              <a:buNone/>
            </a:pPr>
            <a:r>
              <a:rPr lang="pl-PL" sz="2000" dirty="0">
                <a:latin typeface="Microsoft Sans Serif" panose="020B0604020202020204" pitchFamily="34" charset="0"/>
                <a:cs typeface="Microsoft Sans Serif" panose="020B0604020202020204" pitchFamily="34" charset="0"/>
              </a:rPr>
              <a:t>2 pkt - wykorzystanie infrastruktury badawczej do prowadzenia działalności gospodarczej powyżej 60%; </a:t>
            </a:r>
          </a:p>
          <a:p>
            <a:pPr marL="177800" indent="0">
              <a:buNone/>
            </a:pPr>
            <a:r>
              <a:rPr lang="pl-PL" sz="2000" dirty="0" smtClean="0">
                <a:latin typeface="Microsoft Sans Serif" panose="020B0604020202020204" pitchFamily="34" charset="0"/>
                <a:cs typeface="Microsoft Sans Serif" panose="020B0604020202020204" pitchFamily="34" charset="0"/>
              </a:rPr>
              <a:t>3 </a:t>
            </a:r>
            <a:r>
              <a:rPr lang="pl-PL" sz="2000" dirty="0">
                <a:latin typeface="Microsoft Sans Serif" panose="020B0604020202020204" pitchFamily="34" charset="0"/>
                <a:cs typeface="Microsoft Sans Serif" panose="020B0604020202020204" pitchFamily="34" charset="0"/>
              </a:rPr>
              <a:t>pkt - wykorzystanie infrastruktury badawczej do prowadzenia działalności gospodarczej powyżej 80%; </a:t>
            </a:r>
          </a:p>
          <a:p>
            <a:pPr marL="177800" indent="0">
              <a:buNone/>
            </a:pPr>
            <a:r>
              <a:rPr lang="pl-PL" sz="2000" dirty="0">
                <a:latin typeface="Microsoft Sans Serif" panose="020B0604020202020204" pitchFamily="34" charset="0"/>
                <a:cs typeface="Microsoft Sans Serif" panose="020B0604020202020204" pitchFamily="34" charset="0"/>
              </a:rPr>
              <a:t>4 pkt - wykorzystanie infrastruktury badawczej do prowadzenia działalności gospodarczej w 100% 	</a:t>
            </a:r>
          </a:p>
          <a:p>
            <a:endParaRPr lang="pl-PL" sz="2000" dirty="0">
              <a:latin typeface="Microsoft Sans Serif" panose="020B0604020202020204" pitchFamily="34" charset="0"/>
              <a:cs typeface="Microsoft Sans Serif" panose="020B0604020202020204" pitchFamily="34" charset="0"/>
            </a:endParaRPr>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265563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Udział przedsiębiorców w finansowaniu kosztów inwestycji w infrastrukturę </a:t>
            </a:r>
            <a:r>
              <a:rPr lang="pl-PL" sz="2000" b="1" dirty="0" smtClean="0">
                <a:latin typeface="Microsoft Sans Serif" panose="020B0604020202020204" pitchFamily="34" charset="0"/>
                <a:cs typeface="Microsoft Sans Serif" panose="020B0604020202020204" pitchFamily="34" charset="0"/>
              </a:rPr>
              <a:t>badawczą (waga 2)</a:t>
            </a:r>
            <a:endParaRPr lang="pl-PL" sz="2000" b="1" dirty="0">
              <a:latin typeface="Microsoft Sans Serif" panose="020B0604020202020204" pitchFamily="34" charset="0"/>
              <a:cs typeface="Microsoft Sans Serif" panose="020B0604020202020204" pitchFamily="34" charset="0"/>
            </a:endParaRPr>
          </a:p>
          <a:p>
            <a:pPr marL="0" indent="0">
              <a:buNone/>
            </a:pPr>
            <a:endParaRPr lang="pl-PL" sz="2000" dirty="0" smtClean="0">
              <a:latin typeface="Microsoft Sans Serif" panose="020B0604020202020204" pitchFamily="34" charset="0"/>
              <a:cs typeface="Microsoft Sans Serif" panose="020B0604020202020204" pitchFamily="34" charset="0"/>
            </a:endParaRPr>
          </a:p>
          <a:p>
            <a:pPr marL="177800" indent="0">
              <a:buNone/>
            </a:pPr>
            <a:r>
              <a:rPr lang="pl-PL" sz="2000" dirty="0" smtClean="0">
                <a:latin typeface="Microsoft Sans Serif" panose="020B0604020202020204" pitchFamily="34" charset="0"/>
                <a:cs typeface="Microsoft Sans Serif" panose="020B0604020202020204" pitchFamily="34" charset="0"/>
              </a:rPr>
              <a:t>Ocenie podlegać będzie udziału </a:t>
            </a:r>
            <a:r>
              <a:rPr lang="pl-PL" sz="2000" dirty="0">
                <a:latin typeface="Microsoft Sans Serif" panose="020B0604020202020204" pitchFamily="34" charset="0"/>
                <a:cs typeface="Microsoft Sans Serif" panose="020B0604020202020204" pitchFamily="34" charset="0"/>
              </a:rPr>
              <a:t>przedsiębiorców w finansowaniu kosztów inwestycji w infrastrukturę badawczą. 	</a:t>
            </a:r>
          </a:p>
          <a:p>
            <a:pPr marL="177800" indent="0">
              <a:buNone/>
            </a:pPr>
            <a:endParaRPr lang="pl-PL" sz="2000" dirty="0" smtClean="0">
              <a:latin typeface="Microsoft Sans Serif" panose="020B0604020202020204" pitchFamily="34" charset="0"/>
              <a:cs typeface="Microsoft Sans Serif" panose="020B0604020202020204" pitchFamily="34" charset="0"/>
            </a:endParaRPr>
          </a:p>
          <a:p>
            <a:pPr marL="177800" indent="0">
              <a:buNone/>
            </a:pPr>
            <a:r>
              <a:rPr lang="pl-PL" sz="2000" dirty="0" smtClean="0">
                <a:latin typeface="Microsoft Sans Serif" panose="020B0604020202020204" pitchFamily="34" charset="0"/>
                <a:cs typeface="Microsoft Sans Serif" panose="020B0604020202020204" pitchFamily="34" charset="0"/>
              </a:rPr>
              <a:t>0 </a:t>
            </a:r>
            <a:r>
              <a:rPr lang="pl-PL" sz="2000" dirty="0">
                <a:latin typeface="Microsoft Sans Serif" panose="020B0604020202020204" pitchFamily="34" charset="0"/>
                <a:cs typeface="Microsoft Sans Serif" panose="020B0604020202020204" pitchFamily="34" charset="0"/>
              </a:rPr>
              <a:t>pkt - brak środków przedsiębiorstw w kosztach kwalifikowalnych inwestycji; </a:t>
            </a:r>
            <a:endParaRPr lang="pl-PL" sz="2000" dirty="0" smtClean="0">
              <a:latin typeface="Microsoft Sans Serif" panose="020B0604020202020204" pitchFamily="34" charset="0"/>
              <a:cs typeface="Microsoft Sans Serif" panose="020B0604020202020204" pitchFamily="34" charset="0"/>
            </a:endParaRPr>
          </a:p>
          <a:p>
            <a:pPr marL="177800" indent="0">
              <a:buNone/>
            </a:pPr>
            <a:r>
              <a:rPr lang="pl-PL" sz="2000" dirty="0">
                <a:latin typeface="Microsoft Sans Serif" panose="020B0604020202020204" pitchFamily="34" charset="0"/>
                <a:cs typeface="Microsoft Sans Serif" panose="020B0604020202020204" pitchFamily="34" charset="0"/>
              </a:rPr>
              <a:t>1 pkt - do 10% środków przedsiębiorstw w kosztach kwalifikowalnych inwestycji; </a:t>
            </a:r>
          </a:p>
          <a:p>
            <a:pPr marL="177800" indent="0">
              <a:buNone/>
            </a:pPr>
            <a:r>
              <a:rPr lang="pl-PL" sz="2000" dirty="0">
                <a:latin typeface="Microsoft Sans Serif" panose="020B0604020202020204" pitchFamily="34" charset="0"/>
                <a:cs typeface="Microsoft Sans Serif" panose="020B0604020202020204" pitchFamily="34" charset="0"/>
              </a:rPr>
              <a:t>2 pkt - do 15% środków przedsiębiorstw w kosztach kwalifikowalnych inwestycji; </a:t>
            </a:r>
          </a:p>
          <a:p>
            <a:pPr marL="177800" indent="0">
              <a:buNone/>
            </a:pPr>
            <a:r>
              <a:rPr lang="pl-PL" sz="2000" dirty="0">
                <a:latin typeface="Microsoft Sans Serif" panose="020B0604020202020204" pitchFamily="34" charset="0"/>
                <a:cs typeface="Microsoft Sans Serif" panose="020B0604020202020204" pitchFamily="34" charset="0"/>
              </a:rPr>
              <a:t>3 pkt - do 20% środków przedsiębiorstw w kosztach kwalifikowalnych inwestycji; </a:t>
            </a:r>
          </a:p>
          <a:p>
            <a:pPr marL="177800" indent="0">
              <a:buNone/>
            </a:pPr>
            <a:r>
              <a:rPr lang="pl-PL" sz="2000" dirty="0">
                <a:latin typeface="Microsoft Sans Serif" panose="020B0604020202020204" pitchFamily="34" charset="0"/>
                <a:cs typeface="Microsoft Sans Serif" panose="020B0604020202020204" pitchFamily="34" charset="0"/>
              </a:rPr>
              <a:t>4 pkt - powyżej 20% środków przedsiębiorstw w kosztach kwalifikowalnych inwestycji. </a:t>
            </a:r>
            <a:r>
              <a:rPr lang="pl-PL" dirty="0"/>
              <a:t>	</a:t>
            </a:r>
          </a:p>
          <a:p>
            <a:pPr marL="0" indent="0">
              <a:buNone/>
            </a:pPr>
            <a:r>
              <a:rPr lang="pl-PL" dirty="0"/>
              <a:t>	</a:t>
            </a:r>
          </a:p>
          <a:p>
            <a:pPr marL="0" indent="0">
              <a:buNone/>
            </a:pPr>
            <a:endParaRPr lang="pl-PL" dirty="0"/>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909111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sz="2000" b="1" dirty="0">
                <a:latin typeface="Microsoft Sans Serif" panose="020B0604020202020204" pitchFamily="34" charset="0"/>
                <a:cs typeface="Microsoft Sans Serif" panose="020B0604020202020204" pitchFamily="34" charset="0"/>
              </a:rPr>
              <a:t>Współpraca wnioskodawcy/ partnerów projektu z przedsiębiorcą 	</a:t>
            </a:r>
            <a:r>
              <a:rPr lang="pl-PL" sz="2000" b="1" dirty="0" smtClean="0">
                <a:latin typeface="Microsoft Sans Serif" panose="020B0604020202020204" pitchFamily="34" charset="0"/>
                <a:cs typeface="Microsoft Sans Serif" panose="020B0604020202020204" pitchFamily="34" charset="0"/>
              </a:rPr>
              <a:t>(waga 2)</a:t>
            </a:r>
            <a:endParaRPr lang="pl-PL" sz="2000" b="1" dirty="0">
              <a:latin typeface="Microsoft Sans Serif" panose="020B0604020202020204" pitchFamily="34" charset="0"/>
              <a:cs typeface="Microsoft Sans Serif" panose="020B0604020202020204" pitchFamily="34" charset="0"/>
            </a:endParaRPr>
          </a:p>
          <a:p>
            <a:pPr marL="93663" indent="0">
              <a:buNone/>
            </a:pPr>
            <a:r>
              <a:rPr lang="pl-PL" sz="2000" dirty="0" smtClean="0">
                <a:latin typeface="Microsoft Sans Serif" panose="020B0604020202020204" pitchFamily="34" charset="0"/>
                <a:cs typeface="Microsoft Sans Serif" panose="020B0604020202020204" pitchFamily="34" charset="0"/>
              </a:rPr>
              <a:t>Ocenie podlegać będzie przyszłe </a:t>
            </a:r>
            <a:r>
              <a:rPr lang="pl-PL" sz="2000" dirty="0">
                <a:latin typeface="Microsoft Sans Serif" panose="020B0604020202020204" pitchFamily="34" charset="0"/>
                <a:cs typeface="Microsoft Sans Serif" panose="020B0604020202020204" pitchFamily="34" charset="0"/>
              </a:rPr>
              <a:t>wykorzystanie infrastruktury i wykazanie, że będzie ona używana przez i na rzecz przedsiębiorstw. 	</a:t>
            </a:r>
          </a:p>
          <a:p>
            <a:pPr marL="93663" indent="0">
              <a:buNone/>
            </a:pPr>
            <a:endParaRPr lang="pl-PL" sz="2000" dirty="0" smtClean="0">
              <a:latin typeface="Microsoft Sans Serif" panose="020B0604020202020204" pitchFamily="34" charset="0"/>
              <a:cs typeface="Microsoft Sans Serif" panose="020B0604020202020204" pitchFamily="34" charset="0"/>
            </a:endParaRPr>
          </a:p>
          <a:p>
            <a:pPr marL="93663" indent="0">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 wnioskodawca rozpoznał możliwości wykorzystania infrastruktury badawczej dla celów realizacji prac badawczo-rozwojowych dla przedsiębiorców; </a:t>
            </a:r>
          </a:p>
          <a:p>
            <a:pPr marL="93663" indent="0">
              <a:buNone/>
            </a:pPr>
            <a:r>
              <a:rPr lang="pl-PL" sz="2000" dirty="0">
                <a:latin typeface="Microsoft Sans Serif" panose="020B0604020202020204" pitchFamily="34" charset="0"/>
                <a:cs typeface="Microsoft Sans Serif" panose="020B0604020202020204" pitchFamily="34" charset="0"/>
              </a:rPr>
              <a:t>2 pkt - wnioskodawca zawarł porozumienia o współpracy z przedsiębiorcą/przedsiębiorcami w zakresie wykorzystania infrastruktury badawczej; </a:t>
            </a:r>
          </a:p>
          <a:p>
            <a:pPr marL="93663" indent="0">
              <a:buNone/>
            </a:pPr>
            <a:r>
              <a:rPr lang="pl-PL" sz="2000" dirty="0">
                <a:latin typeface="Microsoft Sans Serif" panose="020B0604020202020204" pitchFamily="34" charset="0"/>
                <a:cs typeface="Microsoft Sans Serif" panose="020B0604020202020204" pitchFamily="34" charset="0"/>
              </a:rPr>
              <a:t>3 pkt - wnioskodawca zawarł porozumienia o współpracy z przedsiębiorcą/przedsiębiorcami w zakresie wykorzystania infrastruktury badawczej oraz dotychczas prowadził współpracę z firmami w zakresie prac badawczo-rozwojowych; </a:t>
            </a:r>
          </a:p>
          <a:p>
            <a:pPr marL="93663" indent="0">
              <a:buNone/>
            </a:pPr>
            <a:r>
              <a:rPr lang="pl-PL" sz="2000" dirty="0">
                <a:latin typeface="Microsoft Sans Serif" panose="020B0604020202020204" pitchFamily="34" charset="0"/>
                <a:cs typeface="Microsoft Sans Serif" panose="020B0604020202020204" pitchFamily="34" charset="0"/>
              </a:rPr>
              <a:t>4 pkt – w ramach zawartego porozumienia wnioskodawca </a:t>
            </a:r>
            <a:r>
              <a:rPr lang="pl-PL" sz="2000" dirty="0" smtClean="0">
                <a:latin typeface="Microsoft Sans Serif" panose="020B0604020202020204" pitchFamily="34" charset="0"/>
                <a:cs typeface="Microsoft Sans Serif" panose="020B0604020202020204" pitchFamily="34" charset="0"/>
              </a:rPr>
              <a:t>posiada </a:t>
            </a:r>
            <a:r>
              <a:rPr lang="pl-PL" sz="2000" dirty="0">
                <a:latin typeface="Microsoft Sans Serif" panose="020B0604020202020204" pitchFamily="34" charset="0"/>
                <a:cs typeface="Microsoft Sans Serif" panose="020B0604020202020204" pitchFamily="34" charset="0"/>
              </a:rPr>
              <a:t>uzgodniony z przedsiębiorcą/przedsiębiorcami zakres prac badawczo-rozwojowych z wykorzystaniem </a:t>
            </a:r>
            <a:r>
              <a:rPr lang="pl-PL" sz="2000" dirty="0" smtClean="0">
                <a:latin typeface="Microsoft Sans Serif" panose="020B0604020202020204" pitchFamily="34" charset="0"/>
                <a:cs typeface="Microsoft Sans Serif" panose="020B0604020202020204" pitchFamily="34" charset="0"/>
              </a:rPr>
              <a:t>infrastruktury</a:t>
            </a:r>
            <a:r>
              <a:rPr lang="pl-PL" sz="2000" dirty="0">
                <a:latin typeface="Microsoft Sans Serif" panose="020B0604020202020204" pitchFamily="34" charset="0"/>
                <a:cs typeface="Microsoft Sans Serif" panose="020B0604020202020204" pitchFamily="34" charset="0"/>
              </a:rPr>
              <a:t>. </a:t>
            </a:r>
            <a:r>
              <a:rPr lang="pl-PL" dirty="0"/>
              <a:t>	</a:t>
            </a:r>
          </a:p>
          <a:p>
            <a:pPr marL="177800" indent="0">
              <a:buNone/>
            </a:pPr>
            <a:endParaRPr lang="pl-PL" b="1" dirty="0"/>
          </a:p>
        </p:txBody>
      </p:sp>
      <p:sp>
        <p:nvSpPr>
          <p:cNvPr id="4" name="Tytuł 1"/>
          <p:cNvSpPr>
            <a:spLocks noGrp="1"/>
          </p:cNvSpPr>
          <p:nvPr>
            <p:ph type="title"/>
          </p:nvPr>
        </p:nvSpPr>
        <p:spPr>
          <a:xfrm>
            <a:off x="609600" y="622999"/>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1.1 RPO WSL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4555543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z="2000" dirty="0">
                <a:latin typeface="Microsoft Sans Serif" panose="020B0604020202020204" pitchFamily="34" charset="0"/>
                <a:cs typeface="Microsoft Sans Serif" panose="020B0604020202020204" pitchFamily="34" charset="0"/>
              </a:rPr>
              <a:t>J</a:t>
            </a:r>
            <a:r>
              <a:rPr lang="pl-PL" sz="2000" dirty="0" smtClean="0">
                <a:latin typeface="Microsoft Sans Serif" panose="020B0604020202020204" pitchFamily="34" charset="0"/>
                <a:cs typeface="Microsoft Sans Serif" panose="020B0604020202020204" pitchFamily="34" charset="0"/>
              </a:rPr>
              <a:t>eżeli </a:t>
            </a:r>
            <a:r>
              <a:rPr lang="pl-PL" sz="2000" dirty="0">
                <a:latin typeface="Microsoft Sans Serif" panose="020B0604020202020204" pitchFamily="34" charset="0"/>
                <a:cs typeface="Microsoft Sans Serif" panose="020B0604020202020204" pitchFamily="34" charset="0"/>
              </a:rPr>
              <a:t>infrastruktura naukowo-badawcza otrzymuje finansowanie publiczne zarówno na działalność gospodarczą ,  jak i niegospodarczą , państwo członkowskie wprowadza mechanizm monitorowania i wycofania, aby zapewnić, że w wyniku zwiększenia udziału działalności gospodarczej w stosunku do sytuacji oczekiwanej w momencie przyznania pomocy nie przekroczono obowiązującej maksymalnej intensywności </a:t>
            </a:r>
            <a:r>
              <a:rPr lang="pl-PL" sz="2000" dirty="0" smtClean="0">
                <a:latin typeface="Microsoft Sans Serif" panose="020B0604020202020204" pitchFamily="34" charset="0"/>
                <a:cs typeface="Microsoft Sans Serif" panose="020B0604020202020204" pitchFamily="34" charset="0"/>
              </a:rPr>
              <a:t>pomocy (art. 26 ust. 7 GBER),</a:t>
            </a:r>
          </a:p>
          <a:p>
            <a:r>
              <a:rPr lang="pl-PL" sz="2000" dirty="0" smtClean="0">
                <a:latin typeface="Microsoft Sans Serif" panose="020B0604020202020204" pitchFamily="34" charset="0"/>
                <a:cs typeface="Microsoft Sans Serif" panose="020B0604020202020204" pitchFamily="34" charset="0"/>
              </a:rPr>
              <a:t>Monitorowanie </a:t>
            </a:r>
            <a:r>
              <a:rPr lang="pl-PL" sz="2000" dirty="0">
                <a:latin typeface="Microsoft Sans Serif" panose="020B0604020202020204" pitchFamily="34" charset="0"/>
                <a:cs typeface="Microsoft Sans Serif" panose="020B0604020202020204" pitchFamily="34" charset="0"/>
              </a:rPr>
              <a:t>działalności gospodarczej i niegospodarczej prowadzonej </a:t>
            </a:r>
            <a:r>
              <a:rPr lang="pl-PL" sz="2000" dirty="0" smtClean="0">
                <a:latin typeface="Microsoft Sans Serif" panose="020B0604020202020204" pitchFamily="34" charset="0"/>
                <a:cs typeface="Microsoft Sans Serif" panose="020B0604020202020204" pitchFamily="34" charset="0"/>
              </a:rPr>
              <a:t>będzie: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a</a:t>
            </a:r>
            <a:r>
              <a:rPr lang="pl-PL" sz="2000" dirty="0">
                <a:latin typeface="Microsoft Sans Serif" panose="020B0604020202020204" pitchFamily="34" charset="0"/>
                <a:cs typeface="Microsoft Sans Serif" panose="020B0604020202020204" pitchFamily="34" charset="0"/>
              </a:rPr>
              <a:t>) corocznie, co najmniej przez okres </a:t>
            </a:r>
            <a:r>
              <a:rPr lang="pl-PL" sz="2000" dirty="0" smtClean="0">
                <a:latin typeface="Microsoft Sans Serif" panose="020B0604020202020204" pitchFamily="34" charset="0"/>
                <a:cs typeface="Microsoft Sans Serif" panose="020B0604020202020204" pitchFamily="34" charset="0"/>
              </a:rPr>
              <a:t>amortyzacji infrastruktury objętej projektem, </a:t>
            </a:r>
            <a:endParaRPr lang="pl-PL" sz="2000" dirty="0">
              <a:latin typeface="Microsoft Sans Serif" panose="020B0604020202020204" pitchFamily="34" charset="0"/>
              <a:cs typeface="Microsoft Sans Serif" panose="020B0604020202020204" pitchFamily="34" charset="0"/>
            </a:endParaRPr>
          </a:p>
          <a:p>
            <a:pPr marL="361950" indent="-361950">
              <a:buNone/>
            </a:pP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     b</a:t>
            </a:r>
            <a:r>
              <a:rPr lang="pl-PL" sz="2000" dirty="0">
                <a:latin typeface="Microsoft Sans Serif" panose="020B0604020202020204" pitchFamily="34" charset="0"/>
                <a:cs typeface="Microsoft Sans Serif" panose="020B0604020202020204" pitchFamily="34" charset="0"/>
              </a:rPr>
              <a:t>) na podstawie kryteriów wskazanych w umowie o dofinansowanie projektu, stosowanych przez cały okres monitorowania zakresu działalności gospodarczej prowadzonej z wykorzystaniem tej infrastruktury, które mogą odnosić się do jej powierzchni lub czasu jej </a:t>
            </a:r>
            <a:r>
              <a:rPr lang="pl-PL" sz="2000" dirty="0" smtClean="0">
                <a:latin typeface="Microsoft Sans Serif" panose="020B0604020202020204" pitchFamily="34" charset="0"/>
                <a:cs typeface="Microsoft Sans Serif" panose="020B0604020202020204" pitchFamily="34" charset="0"/>
              </a:rPr>
              <a:t>wykorzystania (par. 12 ust. 6 rozporządzenia Ministra Rozwoju z 16 czerwca 2016r. w </a:t>
            </a:r>
            <a:r>
              <a:rPr lang="pl-PL" sz="2000" dirty="0">
                <a:latin typeface="Microsoft Sans Serif" panose="020B0604020202020204" pitchFamily="34" charset="0"/>
                <a:cs typeface="Microsoft Sans Serif" panose="020B0604020202020204" pitchFamily="34" charset="0"/>
              </a:rPr>
              <a:t>sprawie udzielania pomocy inwestycyjnej na </a:t>
            </a:r>
            <a:r>
              <a:rPr lang="pl-PL" sz="2000" dirty="0" smtClean="0">
                <a:latin typeface="Microsoft Sans Serif" panose="020B0604020202020204" pitchFamily="34" charset="0"/>
                <a:cs typeface="Microsoft Sans Serif" panose="020B0604020202020204" pitchFamily="34" charset="0"/>
              </a:rPr>
              <a:t>infrastrukturę </a:t>
            </a:r>
            <a:r>
              <a:rPr lang="pl-PL" sz="2000" dirty="0">
                <a:latin typeface="Microsoft Sans Serif" panose="020B0604020202020204" pitchFamily="34" charset="0"/>
                <a:cs typeface="Microsoft Sans Serif" panose="020B0604020202020204" pitchFamily="34" charset="0"/>
              </a:rPr>
              <a:t>badawczą w ramach regionalnych programów </a:t>
            </a:r>
            <a:r>
              <a:rPr lang="pl-PL" sz="2000" dirty="0" smtClean="0">
                <a:latin typeface="Microsoft Sans Serif" panose="020B0604020202020204" pitchFamily="34" charset="0"/>
                <a:cs typeface="Microsoft Sans Serif" panose="020B0604020202020204" pitchFamily="34" charset="0"/>
              </a:rPr>
              <a:t>operacyjnych </a:t>
            </a:r>
            <a:r>
              <a:rPr lang="pl-PL" sz="2000" dirty="0">
                <a:latin typeface="Microsoft Sans Serif" panose="020B0604020202020204" pitchFamily="34" charset="0"/>
                <a:cs typeface="Microsoft Sans Serif" panose="020B0604020202020204" pitchFamily="34" charset="0"/>
              </a:rPr>
              <a:t>na lata </a:t>
            </a:r>
            <a:r>
              <a:rPr lang="pl-PL" sz="2000" dirty="0" smtClean="0">
                <a:latin typeface="Microsoft Sans Serif" panose="020B0604020202020204" pitchFamily="34" charset="0"/>
                <a:cs typeface="Microsoft Sans Serif" panose="020B0604020202020204" pitchFamily="34" charset="0"/>
              </a:rPr>
              <a:t>2014–2020). </a:t>
            </a:r>
            <a:endParaRPr lang="pl-PL" sz="2000" dirty="0">
              <a:latin typeface="Microsoft Sans Serif" panose="020B0604020202020204" pitchFamily="34" charset="0"/>
              <a:cs typeface="Microsoft Sans Serif" panose="020B0604020202020204" pitchFamily="34" charset="0"/>
            </a:endParaRPr>
          </a:p>
          <a:p>
            <a:pPr marL="361950" indent="-361950">
              <a:buNone/>
              <a:tabLst>
                <a:tab pos="803275" algn="l"/>
              </a:tabLst>
            </a:pPr>
            <a:endParaRPr lang="pl-PL" sz="2000" dirty="0">
              <a:latin typeface="Microsoft Sans Serif" panose="020B0604020202020204" pitchFamily="34" charset="0"/>
              <a:cs typeface="Microsoft Sans Serif" panose="020B0604020202020204" pitchFamily="34" charset="0"/>
            </a:endParaRPr>
          </a:p>
        </p:txBody>
      </p:sp>
      <p:sp>
        <p:nvSpPr>
          <p:cNvPr id="4"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Mechanizm monitorowania i wycofania </a:t>
            </a:r>
            <a:endParaRPr lang="pl-PL" sz="28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2142085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1867" y="457201"/>
            <a:ext cx="10972800" cy="651932"/>
          </a:xfrm>
        </p:spPr>
        <p:txBody>
          <a:bodyPr/>
          <a:lstStyle/>
          <a:p>
            <a:r>
              <a:rPr lang="pl-PL" sz="2800" b="1" dirty="0">
                <a:latin typeface="Microsoft Sans Serif" panose="020B0604020202020204" pitchFamily="34" charset="0"/>
                <a:cs typeface="Microsoft Sans Serif" panose="020B0604020202020204" pitchFamily="34" charset="0"/>
              </a:rPr>
              <a:t>Mechanizm monitorowania i wycofania </a:t>
            </a:r>
            <a:endParaRPr lang="pl-PL" sz="2800"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541867" y="1109133"/>
            <a:ext cx="10972800" cy="5198534"/>
          </a:xfrm>
        </p:spPr>
        <p:txBody>
          <a:bodyPr/>
          <a:lstStyle/>
          <a:p>
            <a:pPr marL="93663" indent="0"/>
            <a:r>
              <a:rPr lang="pl-PL" sz="1800" b="1" dirty="0" smtClean="0">
                <a:latin typeface="Microsoft Sans Serif" panose="020B0604020202020204" pitchFamily="34" charset="0"/>
                <a:cs typeface="Microsoft Sans Serif" panose="020B0604020202020204" pitchFamily="34" charset="0"/>
              </a:rPr>
              <a:t> część gospodarcza </a:t>
            </a:r>
            <a:r>
              <a:rPr lang="pl-PL" sz="1800" dirty="0">
                <a:latin typeface="Microsoft Sans Serif" panose="020B0604020202020204" pitchFamily="34" charset="0"/>
                <a:cs typeface="Microsoft Sans Serif" panose="020B0604020202020204" pitchFamily="34" charset="0"/>
              </a:rPr>
              <a:t>– część projektu wykorzystywana na działalność gospodarczą powiązaną z działalnością niegospodarczą, zgodną z celami projektu (np. wynajem infrastruktury, świadczenie usług na rzecz przedsiębiorstw, realizację badań kontraktowych, które odbywają się na zasadach rynkowych) i sfinansowaną zgodnie ze schematem pomocy publicznej; </a:t>
            </a:r>
          </a:p>
          <a:p>
            <a:pPr marL="93663" indent="0"/>
            <a:r>
              <a:rPr lang="pl-PL" sz="1800" dirty="0" smtClean="0">
                <a:latin typeface="Microsoft Sans Serif" panose="020B0604020202020204" pitchFamily="34" charset="0"/>
                <a:cs typeface="Microsoft Sans Serif" panose="020B0604020202020204" pitchFamily="34" charset="0"/>
              </a:rPr>
              <a:t> </a:t>
            </a:r>
            <a:r>
              <a:rPr lang="pl-PL" sz="1800" b="1" dirty="0" smtClean="0">
                <a:latin typeface="Microsoft Sans Serif" panose="020B0604020202020204" pitchFamily="34" charset="0"/>
                <a:cs typeface="Microsoft Sans Serif" panose="020B0604020202020204" pitchFamily="34" charset="0"/>
              </a:rPr>
              <a:t>część niegospodarcza </a:t>
            </a:r>
            <a:r>
              <a:rPr lang="pl-PL" sz="1800" dirty="0">
                <a:latin typeface="Microsoft Sans Serif" panose="020B0604020202020204" pitchFamily="34" charset="0"/>
                <a:cs typeface="Microsoft Sans Serif" panose="020B0604020202020204" pitchFamily="34" charset="0"/>
              </a:rPr>
              <a:t>– część projektu przeznaczona na następujące rodzaje działalności sfinansowane ze środków publicznych w projekcie: </a:t>
            </a:r>
          </a:p>
          <a:p>
            <a:pPr marL="93663" indent="0">
              <a:buNone/>
            </a:pPr>
            <a:r>
              <a:rPr lang="pl-PL" sz="1800" dirty="0">
                <a:latin typeface="Microsoft Sans Serif" panose="020B0604020202020204" pitchFamily="34" charset="0"/>
                <a:cs typeface="Microsoft Sans Serif" panose="020B0604020202020204" pitchFamily="34" charset="0"/>
              </a:rPr>
              <a:t>a) zasadnicza działalność organizacji prowadzących badania i infrastruktur badawczych, w szczególności: </a:t>
            </a:r>
          </a:p>
          <a:p>
            <a:pPr marL="93663" indent="0">
              <a:buNone/>
            </a:pPr>
            <a:r>
              <a:rPr lang="pl-PL" sz="1800" dirty="0" smtClean="0">
                <a:latin typeface="Microsoft Sans Serif" panose="020B0604020202020204" pitchFamily="34" charset="0"/>
                <a:cs typeface="Microsoft Sans Serif" panose="020B0604020202020204" pitchFamily="34" charset="0"/>
              </a:rPr>
              <a:t>- kształcenie </a:t>
            </a:r>
            <a:r>
              <a:rPr lang="pl-PL" sz="1800" dirty="0">
                <a:latin typeface="Microsoft Sans Serif" panose="020B0604020202020204" pitchFamily="34" charset="0"/>
                <a:cs typeface="Microsoft Sans Serif" panose="020B0604020202020204" pitchFamily="34" charset="0"/>
              </a:rPr>
              <a:t>mające na celu zwiększanie coraz lepiej wyszkolonych zasobów ludzkich. </a:t>
            </a:r>
            <a:endParaRPr lang="pl-PL" sz="1800" dirty="0" smtClean="0">
              <a:latin typeface="Microsoft Sans Serif" panose="020B0604020202020204" pitchFamily="34" charset="0"/>
              <a:cs typeface="Microsoft Sans Serif" panose="020B0604020202020204" pitchFamily="34" charset="0"/>
            </a:endParaRPr>
          </a:p>
          <a:p>
            <a:pPr marL="93663" indent="0">
              <a:buNone/>
            </a:pPr>
            <a:r>
              <a:rPr lang="pl-PL" sz="1800" dirty="0" smtClean="0">
                <a:latin typeface="Microsoft Sans Serif" panose="020B0604020202020204" pitchFamily="34" charset="0"/>
                <a:cs typeface="Microsoft Sans Serif" panose="020B0604020202020204" pitchFamily="34" charset="0"/>
              </a:rPr>
              <a:t>- niezależna </a:t>
            </a:r>
            <a:r>
              <a:rPr lang="pl-PL" sz="1800" dirty="0">
                <a:latin typeface="Microsoft Sans Serif" panose="020B0604020202020204" pitchFamily="34" charset="0"/>
                <a:cs typeface="Microsoft Sans Serif" panose="020B0604020202020204" pitchFamily="34" charset="0"/>
              </a:rPr>
              <a:t>działalność badawczo-rozwojowa mająca na celu powiększanie zasobów wiedzy i lepsze zrozumienie, w tym badania i rozwój w ramach współpracy, </a:t>
            </a:r>
            <a:endParaRPr lang="pl-PL" sz="1800" dirty="0" smtClean="0">
              <a:latin typeface="Microsoft Sans Serif" panose="020B0604020202020204" pitchFamily="34" charset="0"/>
              <a:cs typeface="Microsoft Sans Serif" panose="020B0604020202020204" pitchFamily="34" charset="0"/>
            </a:endParaRPr>
          </a:p>
          <a:p>
            <a:pPr marL="93663" indent="0">
              <a:buNone/>
            </a:pPr>
            <a:r>
              <a:rPr lang="pl-PL" sz="1800" dirty="0" smtClean="0">
                <a:latin typeface="Microsoft Sans Serif" panose="020B0604020202020204" pitchFamily="34" charset="0"/>
                <a:cs typeface="Microsoft Sans Serif" panose="020B0604020202020204" pitchFamily="34" charset="0"/>
              </a:rPr>
              <a:t>- szerokie </a:t>
            </a:r>
            <a:r>
              <a:rPr lang="pl-PL" sz="1800" dirty="0">
                <a:latin typeface="Microsoft Sans Serif" panose="020B0604020202020204" pitchFamily="34" charset="0"/>
                <a:cs typeface="Microsoft Sans Serif" panose="020B0604020202020204" pitchFamily="34" charset="0"/>
              </a:rPr>
              <a:t>rozpowszechnianie wyników badań na zasadzie niedyskryminacji i braku wyłączności, np. przez nauczanie, dostępne bazy danych, otwarte publikacje i otwarte oprogramowanie; </a:t>
            </a:r>
          </a:p>
          <a:p>
            <a:pPr marL="93663" indent="0">
              <a:buNone/>
            </a:pPr>
            <a:r>
              <a:rPr lang="pl-PL" sz="1800" dirty="0">
                <a:latin typeface="Microsoft Sans Serif" panose="020B0604020202020204" pitchFamily="34" charset="0"/>
                <a:cs typeface="Microsoft Sans Serif" panose="020B0604020202020204" pitchFamily="34" charset="0"/>
              </a:rPr>
              <a:t>b) działania związane z transferem wiedzy, jeżeli są one prowadzone przez organizację prowadzącą badania lub infrastrukturę badawczą (w tym przez ich działy lub jednostki zależne) albo wspólnie z innymi podmiotami tego typu lub w imieniu innych podmiotów tego typu, a wszelkie zyski z tych działań są reinwestowane w zasadniczą działalność organizacji prowadzących badania lub infrastruktur badawczych. </a:t>
            </a:r>
          </a:p>
        </p:txBody>
      </p:sp>
    </p:spTree>
    <p:extLst>
      <p:ext uri="{BB962C8B-B14F-4D97-AF65-F5344CB8AC3E}">
        <p14:creationId xmlns:p14="http://schemas.microsoft.com/office/powerpoint/2010/main" val="21356328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62708"/>
            <a:ext cx="10972800" cy="734350"/>
          </a:xfrm>
        </p:spPr>
        <p:txBody>
          <a:bodyPr/>
          <a:lstStyle/>
          <a:p>
            <a:r>
              <a:rPr lang="pl-PL" sz="2700" b="1" dirty="0" smtClean="0">
                <a:latin typeface="Microsoft Sans Serif" panose="020B0604020202020204" pitchFamily="34" charset="0"/>
                <a:cs typeface="Microsoft Sans Serif" panose="020B0604020202020204" pitchFamily="34" charset="0"/>
              </a:rPr>
              <a:t>Mechanizm monitorowania i wycofania – wór umowy o dofinansowanie (par. 13 ust. 7)</a:t>
            </a:r>
            <a:endParaRPr lang="pl-PL" sz="2700"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449475"/>
            <a:ext cx="10972800" cy="4951325"/>
          </a:xfrm>
        </p:spPr>
        <p:txBody>
          <a:bodyPr/>
          <a:lstStyle/>
          <a:p>
            <a:r>
              <a:rPr lang="pl-PL" sz="1900" dirty="0" smtClean="0">
                <a:latin typeface="Microsoft Sans Serif" panose="020B0604020202020204" pitchFamily="34" charset="0"/>
                <a:cs typeface="Microsoft Sans Serif" panose="020B0604020202020204" pitchFamily="34" charset="0"/>
              </a:rPr>
              <a:t>Okres </a:t>
            </a:r>
            <a:r>
              <a:rPr lang="pl-PL" sz="1900" dirty="0">
                <a:latin typeface="Microsoft Sans Serif" panose="020B0604020202020204" pitchFamily="34" charset="0"/>
                <a:cs typeface="Microsoft Sans Serif" panose="020B0604020202020204" pitchFamily="34" charset="0"/>
              </a:rPr>
              <a:t>monitorowania rozpoczyna się po zakończeniu realizacji projektu, a kończy się z chwilą zamortyzowania/umorzenia wszystkich elementów infrastruktury objętej projektem. </a:t>
            </a:r>
          </a:p>
          <a:p>
            <a:r>
              <a:rPr lang="pl-PL" sz="1900" dirty="0" smtClean="0">
                <a:latin typeface="Microsoft Sans Serif" panose="020B0604020202020204" pitchFamily="34" charset="0"/>
                <a:cs typeface="Microsoft Sans Serif" panose="020B0604020202020204" pitchFamily="34" charset="0"/>
              </a:rPr>
              <a:t>W </a:t>
            </a:r>
            <a:r>
              <a:rPr lang="pl-PL" sz="1900" dirty="0">
                <a:latin typeface="Microsoft Sans Serif" panose="020B0604020202020204" pitchFamily="34" charset="0"/>
                <a:cs typeface="Microsoft Sans Serif" panose="020B0604020202020204" pitchFamily="34" charset="0"/>
              </a:rPr>
              <a:t>terminie 45 dni kalendarzowych od zakończenia roku obrotowego, Beneficjent zobowiązany jest do przesyłania danych za rok poprzedni o procentowym udziale działalności gospodarczej i niegospodarczej, jakie zostały osiągnięte na infrastrukturze projektu, z dokładnością do dwóch miejsc po </a:t>
            </a:r>
            <a:r>
              <a:rPr lang="pl-PL" sz="1900" dirty="0" smtClean="0">
                <a:latin typeface="Microsoft Sans Serif" panose="020B0604020202020204" pitchFamily="34" charset="0"/>
                <a:cs typeface="Microsoft Sans Serif" panose="020B0604020202020204" pitchFamily="34" charset="0"/>
              </a:rPr>
              <a:t>przecinku (w pierwszym roku obowiązkowy audyt </a:t>
            </a:r>
            <a:r>
              <a:rPr lang="pl-PL" sz="1900" dirty="0">
                <a:latin typeface="Microsoft Sans Serif" panose="020B0604020202020204" pitchFamily="34" charset="0"/>
                <a:cs typeface="Microsoft Sans Serif" panose="020B0604020202020204" pitchFamily="34" charset="0"/>
              </a:rPr>
              <a:t>zewnętrzny </a:t>
            </a:r>
            <a:r>
              <a:rPr lang="pl-PL" sz="1900" dirty="0" smtClean="0">
                <a:latin typeface="Microsoft Sans Serif" panose="020B0604020202020204" pitchFamily="34" charset="0"/>
                <a:cs typeface="Microsoft Sans Serif" panose="020B0604020202020204" pitchFamily="34" charset="0"/>
              </a:rPr>
              <a:t>oceniający sposobu </a:t>
            </a:r>
            <a:r>
              <a:rPr lang="pl-PL" sz="1900" dirty="0">
                <a:latin typeface="Microsoft Sans Serif" panose="020B0604020202020204" pitchFamily="34" charset="0"/>
                <a:cs typeface="Microsoft Sans Serif" panose="020B0604020202020204" pitchFamily="34" charset="0"/>
              </a:rPr>
              <a:t>oraz procedur pomiaru wykorzystywania infrastruktury oraz wskaźników </a:t>
            </a:r>
            <a:r>
              <a:rPr lang="pl-PL" sz="1900" dirty="0" smtClean="0">
                <a:latin typeface="Microsoft Sans Serif" panose="020B0604020202020204" pitchFamily="34" charset="0"/>
                <a:cs typeface="Microsoft Sans Serif" panose="020B0604020202020204" pitchFamily="34" charset="0"/>
              </a:rPr>
              <a:t>rezultatu),</a:t>
            </a:r>
          </a:p>
          <a:p>
            <a:r>
              <a:rPr lang="pl-PL" sz="1900" dirty="0" smtClean="0">
                <a:latin typeface="Microsoft Sans Serif" panose="020B0604020202020204" pitchFamily="34" charset="0"/>
                <a:cs typeface="Microsoft Sans Serif" panose="020B0604020202020204" pitchFamily="34" charset="0"/>
              </a:rPr>
              <a:t>W </a:t>
            </a:r>
            <a:r>
              <a:rPr lang="pl-PL" sz="1900" dirty="0">
                <a:latin typeface="Microsoft Sans Serif" panose="020B0604020202020204" pitchFamily="34" charset="0"/>
                <a:cs typeface="Microsoft Sans Serif" panose="020B0604020202020204" pitchFamily="34" charset="0"/>
              </a:rPr>
              <a:t>przypadku, gdy wartość finansowania publicznego przypadającego na finansowanie działalności gospodarczej w danym roku obrotowym przekracza roczną alokację udzielonego dofinansowania na część gospodarczą projektu w danym roku, Beneficjent zobowiązany jest do zwrotu dofinansowania wynikającego z przekroczenia w terminie 60 dni, od zakończenia roku obrotowym w którym nastąpiło przekroczenie. </a:t>
            </a:r>
          </a:p>
          <a:p>
            <a:r>
              <a:rPr lang="pl-PL" sz="1900" dirty="0" smtClean="0">
                <a:latin typeface="Microsoft Sans Serif" panose="020B0604020202020204" pitchFamily="34" charset="0"/>
                <a:cs typeface="Microsoft Sans Serif" panose="020B0604020202020204" pitchFamily="34" charset="0"/>
              </a:rPr>
              <a:t>W </a:t>
            </a:r>
            <a:r>
              <a:rPr lang="pl-PL" sz="1900" dirty="0">
                <a:latin typeface="Microsoft Sans Serif" panose="020B0604020202020204" pitchFamily="34" charset="0"/>
                <a:cs typeface="Microsoft Sans Serif" panose="020B0604020202020204" pitchFamily="34" charset="0"/>
              </a:rPr>
              <a:t>przypadku niedochowania terminu, o którym mowa w pkt 5, dofinansowanie podlega zwrotowi wraz z odsetkami w wysokości określonej jak dla zaległości podatkowych na podstawie UFP, naliczanymi od dnia przekazania dofinansowania na rachunek beneficjenta i stanowią koszt własny. </a:t>
            </a:r>
          </a:p>
          <a:p>
            <a:endParaRPr lang="pl-PL" sz="1900" dirty="0">
              <a:latin typeface="Times New Roman" panose="02020603050405020304" pitchFamily="18" charset="0"/>
              <a:cs typeface="Times New Roman" panose="02020603050405020304" pitchFamily="18" charset="0"/>
            </a:endParaRPr>
          </a:p>
          <a:p>
            <a:endParaRPr lang="pl-PL" sz="2000" dirty="0" smtClean="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17800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Symbol zastępczy zawartości 13"/>
          <p:cNvGraphicFramePr>
            <a:graphicFrameLocks noGrp="1"/>
          </p:cNvGraphicFramePr>
          <p:nvPr>
            <p:ph idx="1"/>
            <p:extLst>
              <p:ext uri="{D42A27DB-BD31-4B8C-83A1-F6EECF244321}">
                <p14:modId xmlns:p14="http://schemas.microsoft.com/office/powerpoint/2010/main" val="3827448755"/>
              </p:ext>
            </p:extLst>
          </p:nvPr>
        </p:nvGraphicFramePr>
        <p:xfrm>
          <a:off x="1085223" y="1577590"/>
          <a:ext cx="9927771" cy="4531807"/>
        </p:xfrm>
        <a:graphic>
          <a:graphicData uri="http://schemas.openxmlformats.org/drawingml/2006/table">
            <a:tbl>
              <a:tblPr/>
              <a:tblGrid>
                <a:gridCol w="314084"/>
                <a:gridCol w="7182953"/>
                <a:gridCol w="2430734"/>
              </a:tblGrid>
              <a:tr h="445987">
                <a:tc gridSpan="3">
                  <a:txBody>
                    <a:bodyPr/>
                    <a:lstStyle/>
                    <a:p>
                      <a:pPr algn="ctr" fontAlgn="b"/>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Przykładowy projekt (wyliczenia dofinansowania)</a:t>
                      </a:r>
                    </a:p>
                  </a:txBody>
                  <a:tcPr marL="9525" marR="9525" marT="9525"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pl-PL"/>
                    </a:p>
                  </a:txBody>
                  <a:tcPr/>
                </a:tc>
                <a:tc hMerge="1">
                  <a:txBody>
                    <a:bodyPr/>
                    <a:lstStyle/>
                    <a:p>
                      <a:endParaRPr lang="pl-PL"/>
                    </a:p>
                  </a:txBody>
                  <a:tcPr/>
                </a:tc>
              </a:tr>
              <a:tr h="388441">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Środek trwały x (zł)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100 000,00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88441">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Środek trwały y (zł)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88441">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3</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Całkowita wartość projektu (zł)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300 000,00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88441">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gospodarcza projektu (założenia z wniosku)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88441">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5</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niegospodarcza projektu (założenia z wniosku)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60%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848814">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6</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Wnioskowane dofinansowanie UE dla części gospodarczej (100% intensywność pomocy publicznej)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180 000,00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834427">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7</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Wnioskowane dofinansowanie UE dla części gospodarczej (50% intensywność pomocy publicznej)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60 000,00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60374">
                <a:tc>
                  <a:txBody>
                    <a:bodyPr/>
                    <a:lstStyle/>
                    <a:p>
                      <a:pPr algn="r" fontAlgn="b"/>
                      <a:r>
                        <a:rPr lang="pl-PL" sz="1400" b="0" i="0" u="none" strike="noStrike">
                          <a:solidFill>
                            <a:srgbClr val="000000"/>
                          </a:solidFill>
                          <a:effectLst/>
                          <a:latin typeface="Times New Roman" panose="02020603050405020304" pitchFamily="18" charset="0"/>
                        </a:rPr>
                        <a:t>8</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l" fontAlgn="b"/>
                      <a:r>
                        <a:rPr lang="pl-PL" sz="1400" b="0" i="0" u="none" strike="noStrike">
                          <a:solidFill>
                            <a:srgbClr val="000000"/>
                          </a:solidFill>
                          <a:effectLst/>
                          <a:latin typeface="Times New Roman" panose="02020603050405020304" pitchFamily="18" charset="0"/>
                        </a:rPr>
                        <a:t>Łączne dofinansowanie UE dla projektu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r" fontAlgn="b"/>
                      <a:r>
                        <a:rPr lang="pl-PL" sz="1400" b="0" i="0" u="none" strike="noStrike" dirty="0">
                          <a:solidFill>
                            <a:srgbClr val="000000"/>
                          </a:solidFill>
                          <a:effectLst/>
                          <a:latin typeface="Times New Roman" panose="02020603050405020304" pitchFamily="18" charset="0"/>
                        </a:rPr>
                        <a:t>240 000,00</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r>
            </a:tbl>
          </a:graphicData>
        </a:graphic>
      </p:graphicFrame>
      <p:sp>
        <p:nvSpPr>
          <p:cNvPr id="6" name="pole tekstowe 5"/>
          <p:cNvSpPr txBox="1"/>
          <p:nvPr/>
        </p:nvSpPr>
        <p:spPr>
          <a:xfrm>
            <a:off x="2140299" y="1105319"/>
            <a:ext cx="184731" cy="369332"/>
          </a:xfrm>
          <a:prstGeom prst="rect">
            <a:avLst/>
          </a:prstGeom>
          <a:noFill/>
        </p:spPr>
        <p:txBody>
          <a:bodyPr wrap="none" rtlCol="0">
            <a:spAutoFit/>
          </a:bodyPr>
          <a:lstStyle/>
          <a:p>
            <a:endParaRPr lang="pl-PL" dirty="0"/>
          </a:p>
        </p:txBody>
      </p:sp>
      <p:sp>
        <p:nvSpPr>
          <p:cNvPr id="7" name="Tytuł 1"/>
          <p:cNvSpPr>
            <a:spLocks noGrp="1"/>
          </p:cNvSpPr>
          <p:nvPr>
            <p:ph type="title"/>
          </p:nvPr>
        </p:nvSpPr>
        <p:spPr>
          <a:xfrm>
            <a:off x="609600" y="562708"/>
            <a:ext cx="10972800" cy="734350"/>
          </a:xfrm>
        </p:spPr>
        <p:txBody>
          <a:bodyPr/>
          <a:lstStyle/>
          <a:p>
            <a:r>
              <a:rPr lang="pl-PL" sz="2800" b="1" dirty="0" smtClean="0">
                <a:latin typeface="Microsoft Sans Serif" panose="020B0604020202020204" pitchFamily="34" charset="0"/>
                <a:cs typeface="Microsoft Sans Serif" panose="020B0604020202020204" pitchFamily="34" charset="0"/>
              </a:rPr>
              <a:t>Mechanizm monitorowania i wycofania – przykład</a:t>
            </a:r>
            <a:endParaRPr lang="pl-PL" sz="28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803139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4134850315"/>
              </p:ext>
            </p:extLst>
          </p:nvPr>
        </p:nvGraphicFramePr>
        <p:xfrm>
          <a:off x="532564" y="422033"/>
          <a:ext cx="11103428" cy="6244889"/>
        </p:xfrm>
        <a:graphic>
          <a:graphicData uri="http://schemas.openxmlformats.org/drawingml/2006/table">
            <a:tbl>
              <a:tblPr/>
              <a:tblGrid>
                <a:gridCol w="266949"/>
                <a:gridCol w="5480806"/>
                <a:gridCol w="1175558"/>
                <a:gridCol w="1055077"/>
                <a:gridCol w="1004835"/>
                <a:gridCol w="935615"/>
                <a:gridCol w="1184588"/>
              </a:tblGrid>
              <a:tr h="408191">
                <a:tc gridSpan="7">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Dane wynikające z analizy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finansowej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projektu i obliczenia dla mechanizmu monitorowania</a:t>
                      </a:r>
                    </a:p>
                  </a:txBody>
                  <a:tcPr marL="6366" marR="6366" marT="636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r>
              <a:tr h="274904">
                <a:tc>
                  <a:txBody>
                    <a:bodyPr/>
                    <a:lstStyle/>
                    <a:p>
                      <a:pPr algn="r" fontAlgn="b"/>
                      <a:r>
                        <a:rPr lang="pl-PL" sz="1100" b="1" i="0" u="none" strike="noStrike" dirty="0">
                          <a:solidFill>
                            <a:srgbClr val="000000"/>
                          </a:solidFill>
                          <a:effectLst/>
                          <a:latin typeface="Times New Roman" panose="02020603050405020304" pitchFamily="18" charset="0"/>
                        </a:rPr>
                        <a:t>1</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Odpisy amortyzacyjne środek trwały x (wynika z polityki rachunkowości)</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a:noFill/>
                    </a:lnR>
                    <a:lnT>
                      <a:noFill/>
                    </a:lnT>
                    <a:lnB>
                      <a:noFill/>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a:noFill/>
                    </a:lnR>
                    <a:lnT>
                      <a:noFill/>
                    </a:lnT>
                    <a:lnB>
                      <a:noFill/>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w="19050" cap="flat" cmpd="sng" algn="ctr">
                      <a:solidFill>
                        <a:srgbClr val="000000"/>
                      </a:solidFill>
                      <a:prstDash val="solid"/>
                      <a:round/>
                      <a:headEnd type="none" w="med" len="med"/>
                      <a:tailEnd type="none" w="med" len="med"/>
                    </a:lnR>
                    <a:lnT>
                      <a:noFill/>
                    </a:lnT>
                    <a:lnB>
                      <a:noFill/>
                    </a:lnB>
                    <a:solidFill>
                      <a:srgbClr val="FFFF00"/>
                    </a:solidFill>
                  </a:tcPr>
                </a:tc>
              </a:tr>
              <a:tr h="274904">
                <a:tc>
                  <a:txBody>
                    <a:bodyPr/>
                    <a:lstStyle/>
                    <a:p>
                      <a:pPr algn="r" fontAlgn="b"/>
                      <a:r>
                        <a:rPr lang="pl-PL" sz="1100" b="1" i="0" u="none" strike="noStrike">
                          <a:solidFill>
                            <a:srgbClr val="000000"/>
                          </a:solidFill>
                          <a:effectLst/>
                          <a:latin typeface="Times New Roman" panose="02020603050405020304" pitchFamily="18" charset="0"/>
                        </a:rPr>
                        <a:t>2</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a:t>
                      </a:r>
                      <a:r>
                        <a:rPr lang="pl-PL" sz="1400" b="1" i="0" u="none" strike="noStrike" dirty="0">
                          <a:solidFill>
                            <a:srgbClr val="000000"/>
                          </a:solidFill>
                          <a:effectLst/>
                          <a:latin typeface="Microsoft Sans Serif" panose="020B0604020202020204" pitchFamily="34" charset="0"/>
                          <a:cs typeface="Microsoft Sans Serif" panose="020B0604020202020204" pitchFamily="34" charset="0"/>
                        </a:rPr>
                        <a:t>d</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pisy amortyzacyjne środek trwały y (wynika z polityki rachunkowości)</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a:noFill/>
                    </a:lnR>
                    <a:lnT>
                      <a:noFill/>
                    </a:lnT>
                    <a:lnB>
                      <a:noFill/>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a:noFill/>
                    </a:lnR>
                    <a:lnT>
                      <a:noFill/>
                    </a:lnT>
                    <a:lnB>
                      <a:noFill/>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w="19050" cap="flat" cmpd="sng" algn="ctr">
                      <a:solidFill>
                        <a:srgbClr val="000000"/>
                      </a:solidFill>
                      <a:prstDash val="solid"/>
                      <a:round/>
                      <a:headEnd type="none" w="med" len="med"/>
                      <a:tailEnd type="none" w="med" len="med"/>
                    </a:lnR>
                    <a:lnT>
                      <a:noFill/>
                    </a:lnT>
                    <a:lnB>
                      <a:noFill/>
                    </a:lnB>
                    <a:solidFill>
                      <a:srgbClr val="FFFF00"/>
                    </a:solidFill>
                  </a:tcPr>
                </a:tc>
              </a:tr>
              <a:tr h="274904">
                <a:tc>
                  <a:txBody>
                    <a:bodyPr/>
                    <a:lstStyle/>
                    <a:p>
                      <a:pPr algn="r" fontAlgn="b"/>
                      <a:r>
                        <a:rPr lang="pl-PL" sz="1100" b="1" i="0" u="none" strike="noStrike">
                          <a:solidFill>
                            <a:srgbClr val="000000"/>
                          </a:solidFill>
                          <a:effectLst/>
                          <a:latin typeface="Times New Roman" panose="02020603050405020304" pitchFamily="18" charset="0"/>
                        </a:rPr>
                        <a:t>3</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Tabele amortyzacji z analizy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finansowej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projektu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a:noFill/>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r>
              <a:tr h="274904">
                <a:tc>
                  <a:txBody>
                    <a:bodyPr/>
                    <a:lstStyle/>
                    <a:p>
                      <a:pPr algn="r" fontAlgn="b"/>
                      <a:r>
                        <a:rPr lang="pl-PL" sz="1100" b="1" i="0" u="none" strike="noStrike">
                          <a:solidFill>
                            <a:srgbClr val="000000"/>
                          </a:solidFill>
                          <a:effectLst/>
                          <a:latin typeface="Times New Roman" panose="02020603050405020304" pitchFamily="18" charset="0"/>
                        </a:rPr>
                        <a:t>4</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1</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2</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3</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4</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rok 5</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904">
                <a:tc>
                  <a:txBody>
                    <a:bodyPr/>
                    <a:lstStyle/>
                    <a:p>
                      <a:pPr algn="r" fontAlgn="b"/>
                      <a:r>
                        <a:rPr lang="pl-PL" sz="1100" b="1" i="0" u="none" strike="noStrike">
                          <a:solidFill>
                            <a:srgbClr val="000000"/>
                          </a:solidFill>
                          <a:effectLst/>
                          <a:latin typeface="Times New Roman" panose="02020603050405020304" pitchFamily="18" charset="0"/>
                        </a:rPr>
                        <a:t>5</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 amortyzacyjny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środek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trwały x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904">
                <a:tc>
                  <a:txBody>
                    <a:bodyPr/>
                    <a:lstStyle/>
                    <a:p>
                      <a:pPr algn="r" fontAlgn="b"/>
                      <a:r>
                        <a:rPr lang="pl-PL" sz="1100" b="1" i="0" u="none" strike="noStrike">
                          <a:solidFill>
                            <a:srgbClr val="000000"/>
                          </a:solidFill>
                          <a:effectLst/>
                          <a:latin typeface="Times New Roman" panose="02020603050405020304" pitchFamily="18" charset="0"/>
                        </a:rPr>
                        <a:t>6</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Odpis amortyzacyjny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środek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trwały y</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74834">
                <a:tc>
                  <a:txBody>
                    <a:bodyPr/>
                    <a:lstStyle/>
                    <a:p>
                      <a:pPr algn="r" fontAlgn="b"/>
                      <a:r>
                        <a:rPr lang="pl-PL" sz="1100" b="1" i="0" u="none" strike="noStrike">
                          <a:solidFill>
                            <a:srgbClr val="000000"/>
                          </a:solidFill>
                          <a:effectLst/>
                          <a:latin typeface="Times New Roman" panose="02020603050405020304" pitchFamily="18" charset="0"/>
                        </a:rPr>
                        <a:t>7</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Łączny odpis amortyzacyjny obu środków trwałych czyli z definicji projektu umowy o dofinasowanie </a:t>
                      </a:r>
                      <a:r>
                        <a:rPr lang="pl-PL" sz="1400" b="1" i="0" u="none" strike="noStrike" dirty="0">
                          <a:solidFill>
                            <a:srgbClr val="FF0000"/>
                          </a:solidFill>
                          <a:effectLst/>
                          <a:latin typeface="Microsoft Sans Serif" panose="020B0604020202020204" pitchFamily="34" charset="0"/>
                          <a:cs typeface="Microsoft Sans Serif" panose="020B0604020202020204" pitchFamily="34" charset="0"/>
                        </a:rPr>
                        <a:t>roczna alokacja kosztów projektu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733078">
                <a:tc>
                  <a:txBody>
                    <a:bodyPr/>
                    <a:lstStyle/>
                    <a:p>
                      <a:pPr algn="r" fontAlgn="b"/>
                      <a:r>
                        <a:rPr lang="pl-PL" sz="1100" b="1" i="0" u="none" strike="noStrike">
                          <a:solidFill>
                            <a:srgbClr val="000000"/>
                          </a:solidFill>
                          <a:effectLst/>
                          <a:latin typeface="Times New Roman" panose="02020603050405020304" pitchFamily="18" charset="0"/>
                        </a:rPr>
                        <a:t>8</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Roczna alokacja udzielonego dofinansowania na część gospodarczą projektu (40% działalności gospodarczej*50% intensywność pomocy dla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działalności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gospodarczej * roczna alokacja kosztów projektu)</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8 000,00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8 000,00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8 000,00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8 000,00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447099">
                <a:tc>
                  <a:txBody>
                    <a:bodyPr/>
                    <a:lstStyle/>
                    <a:p>
                      <a:pPr algn="l" fontAlgn="b"/>
                      <a:endParaRPr lang="pl-PL" sz="1100" b="1" i="0" u="none" strike="noStrike" dirty="0">
                        <a:solidFill>
                          <a:srgbClr val="000000"/>
                        </a:solidFill>
                        <a:effectLst/>
                        <a:latin typeface="Times New Roman" panose="02020603050405020304" pitchFamily="18" charset="0"/>
                      </a:endParaRP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Rzeczywiste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poziomy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działalności gospodarczej i niegospodarczej wyliczony przez Wnioskodawcę w poszczególnych latach</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83201">
                <a:tc>
                  <a:txBody>
                    <a:bodyPr/>
                    <a:lstStyle/>
                    <a:p>
                      <a:pPr algn="r" fontAlgn="b"/>
                      <a:r>
                        <a:rPr lang="pl-PL" sz="1100" b="1" i="0" u="none" strike="noStrike">
                          <a:solidFill>
                            <a:srgbClr val="000000"/>
                          </a:solidFill>
                          <a:effectLst/>
                          <a:latin typeface="Times New Roman" panose="02020603050405020304" pitchFamily="18" charset="0"/>
                        </a:rPr>
                        <a:t>9</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gospodarcza projektu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60,00%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50,00%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70,00%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60,00%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58209">
                <a:tc>
                  <a:txBody>
                    <a:bodyPr/>
                    <a:lstStyle/>
                    <a:p>
                      <a:pPr algn="r" fontAlgn="b"/>
                      <a:r>
                        <a:rPr lang="pl-PL" sz="1100" b="1" i="0" u="none" strike="noStrike">
                          <a:solidFill>
                            <a:srgbClr val="000000"/>
                          </a:solidFill>
                          <a:effectLst/>
                          <a:latin typeface="Times New Roman" panose="02020603050405020304" pitchFamily="18" charset="0"/>
                        </a:rPr>
                        <a:t>10</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niegospodarcza projektu </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50,00%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30,00%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091288">
                <a:tc>
                  <a:txBody>
                    <a:bodyPr/>
                    <a:lstStyle/>
                    <a:p>
                      <a:pPr algn="r" fontAlgn="b"/>
                      <a:r>
                        <a:rPr lang="pl-PL" sz="1100" b="1" i="0" u="none" strike="noStrike">
                          <a:solidFill>
                            <a:srgbClr val="000000"/>
                          </a:solidFill>
                          <a:effectLst/>
                          <a:latin typeface="Times New Roman" panose="02020603050405020304" pitchFamily="18" charset="0"/>
                        </a:rPr>
                        <a:t>11</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Rzeczywista wartość finansowania publicznego przypadającego na finansowanie działalności gospodarczej w danym roku (rzeczywisty procent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działalność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gospodarczej z danego roku *50% intensywność pomocy dla </a:t>
                      </a:r>
                      <a:r>
                        <a:rPr lang="pl-PL" sz="1400" b="0" i="0" u="none" strike="noStrike" dirty="0" smtClean="0">
                          <a:solidFill>
                            <a:srgbClr val="000000"/>
                          </a:solidFill>
                          <a:effectLst/>
                          <a:latin typeface="Microsoft Sans Serif" panose="020B0604020202020204" pitchFamily="34" charset="0"/>
                          <a:cs typeface="Microsoft Sans Serif" panose="020B0604020202020204" pitchFamily="34" charset="0"/>
                        </a:rPr>
                        <a:t>działalności </a:t>
                      </a:r>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gospodarczej * roczna alokacja kosztów projektu)</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12 000,00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10 000,00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14 000,00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12 000,00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83201">
                <a:tc>
                  <a:txBody>
                    <a:bodyPr/>
                    <a:lstStyle/>
                    <a:p>
                      <a:pPr algn="r" fontAlgn="b"/>
                      <a:r>
                        <a:rPr lang="pl-PL" sz="1100" b="0" i="0" u="none" strike="noStrike">
                          <a:solidFill>
                            <a:srgbClr val="000000"/>
                          </a:solidFill>
                          <a:effectLst/>
                          <a:latin typeface="Times New Roman" panose="02020603050405020304" pitchFamily="18" charset="0"/>
                        </a:rPr>
                        <a:t>12</a:t>
                      </a:r>
                    </a:p>
                  </a:txBody>
                  <a:tcPr marL="6366" marR="6366" marT="6366"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l"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Kwota dofinansowania przypadająca do zwrotu w danym roku</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4 000,00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2 000,00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r" fontAlgn="b"/>
                      <a:r>
                        <a:rPr lang="pl-PL" sz="1400" b="0" i="0" u="none" strike="noStrike">
                          <a:solidFill>
                            <a:srgbClr val="000000"/>
                          </a:solidFill>
                          <a:effectLst/>
                          <a:latin typeface="Microsoft Sans Serif" panose="020B0604020202020204" pitchFamily="34" charset="0"/>
                          <a:cs typeface="Microsoft Sans Serif" panose="020B0604020202020204" pitchFamily="34" charset="0"/>
                        </a:rPr>
                        <a:t>6 000,00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4 000,00</a:t>
                      </a:r>
                    </a:p>
                  </a:txBody>
                  <a:tcPr marL="6366" marR="6366" marT="636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ctr" fontAlgn="b"/>
                      <a:r>
                        <a:rPr lang="pl-PL" sz="1400" b="0" i="0" u="none" strike="noStrike" dirty="0">
                          <a:solidFill>
                            <a:srgbClr val="000000"/>
                          </a:solidFill>
                          <a:effectLst/>
                          <a:latin typeface="Microsoft Sans Serif" panose="020B0604020202020204" pitchFamily="34" charset="0"/>
                          <a:cs typeface="Microsoft Sans Serif" panose="020B0604020202020204" pitchFamily="34" charset="0"/>
                        </a:rPr>
                        <a:t>itd.</a:t>
                      </a:r>
                    </a:p>
                  </a:txBody>
                  <a:tcPr marL="6366" marR="6366" marT="6366"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8196916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857864" y="816612"/>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6" name="Prostokąt 5"/>
          <p:cNvSpPr/>
          <p:nvPr/>
        </p:nvSpPr>
        <p:spPr>
          <a:xfrm>
            <a:off x="1076632" y="1458194"/>
            <a:ext cx="10078064" cy="4708981"/>
          </a:xfrm>
          <a:prstGeom prst="rect">
            <a:avLst/>
          </a:prstGeom>
        </p:spPr>
        <p:txBody>
          <a:bodyPr wrap="square">
            <a:spAutoFit/>
          </a:bodyPr>
          <a:lstStyle/>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złożyć wyłącznie w formie elektronicznej na formularzu wniosku aplikacyjnego utworzonego za pomocą Lokalnego Systemu Informatycznego (LSI 2014) dostępnego pod adresem </a:t>
            </a:r>
            <a:r>
              <a:rPr lang="pl-PL" sz="2000" dirty="0" smtClean="0">
                <a:latin typeface="Microsoft Sans Serif" panose="020B0604020202020204" pitchFamily="34" charset="0"/>
                <a:cs typeface="Microsoft Sans Serif" panose="020B0604020202020204" pitchFamily="34" charset="0"/>
                <a:hlinkClick r:id="rId2"/>
              </a:rPr>
              <a:t>https://lsi.slaskie.pl</a:t>
            </a:r>
            <a:r>
              <a:rPr lang="pl-PL" sz="2000" dirty="0" smtClean="0">
                <a:latin typeface="Microsoft Sans Serif" panose="020B0604020202020204" pitchFamily="34" charset="0"/>
                <a:cs typeface="Microsoft Sans Serif" panose="020B0604020202020204" pitchFamily="34" charset="0"/>
              </a:rPr>
              <a:t> (wniosek + załączniki).</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przesłać ponadto w formie elektronicznej w formacie pdf. do IZ RPO WSL 2014-2020 z wykorzystaniem:</a:t>
            </a:r>
          </a:p>
          <a:p>
            <a:pPr algn="just"/>
            <a:r>
              <a:rPr lang="pl-PL" sz="2000" dirty="0" smtClean="0">
                <a:latin typeface="Microsoft Sans Serif" panose="020B0604020202020204" pitchFamily="34" charset="0"/>
                <a:cs typeface="Microsoft Sans Serif" panose="020B0604020202020204" pitchFamily="34" charset="0"/>
              </a:rPr>
              <a:t>a) Platformy e-Usług Publicznych PeUP dostępnej pod adresem </a:t>
            </a:r>
            <a:r>
              <a:rPr lang="pl-PL" sz="2000" b="1" dirty="0" smtClean="0">
                <a:latin typeface="Microsoft Sans Serif" panose="020B0604020202020204" pitchFamily="34" charset="0"/>
                <a:cs typeface="Microsoft Sans Serif" panose="020B0604020202020204" pitchFamily="34" charset="0"/>
                <a:hlinkClick r:id="rId3"/>
              </a:rPr>
              <a:t>https://www.sekap.pl/</a:t>
            </a:r>
            <a:r>
              <a:rPr lang="pl-PL" sz="2000" dirty="0" smtClean="0">
                <a:latin typeface="Microsoft Sans Serif" panose="020B0604020202020204" pitchFamily="34" charset="0"/>
                <a:cs typeface="Microsoft Sans Serif" panose="020B0604020202020204" pitchFamily="34" charset="0"/>
              </a:rPr>
              <a:t> </a:t>
            </a:r>
            <a:r>
              <a:rPr lang="pl-PL" sz="2000" i="1" dirty="0" smtClean="0">
                <a:latin typeface="Microsoft Sans Serif" panose="020B0604020202020204" pitchFamily="34" charset="0"/>
                <a:cs typeface="Microsoft Sans Serif" panose="020B0604020202020204" pitchFamily="34" charset="0"/>
              </a:rPr>
              <a:t>lub</a:t>
            </a: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b) Elektronicznej Platformy Usług Administracji Publicznej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dostępnej pod adresem </a:t>
            </a:r>
            <a:r>
              <a:rPr lang="pl-PL" sz="2000" b="1" dirty="0" smtClean="0">
                <a:latin typeface="Microsoft Sans Serif" panose="020B0604020202020204" pitchFamily="34" charset="0"/>
                <a:cs typeface="Microsoft Sans Serif" panose="020B0604020202020204" pitchFamily="34" charset="0"/>
                <a:hlinkClick r:id="rId4"/>
              </a:rPr>
              <a:t>http://epuap.gov.pl/</a:t>
            </a:r>
            <a:r>
              <a:rPr lang="pl-PL" sz="2000" dirty="0" smtClean="0">
                <a:latin typeface="Microsoft Sans Serif" panose="020B0604020202020204" pitchFamily="34" charset="0"/>
                <a:cs typeface="Microsoft Sans Serif" panose="020B0604020202020204" pitchFamily="34" charset="0"/>
              </a:rPr>
              <a:t> z wykorzystaniem </a:t>
            </a:r>
            <a:r>
              <a:rPr lang="pl-PL" sz="2000" dirty="0" smtClean="0">
                <a:latin typeface="Microsoft Sans Serif" panose="020B0604020202020204" pitchFamily="34" charset="0"/>
                <a:cs typeface="Microsoft Sans Serif" panose="020B0604020202020204" pitchFamily="34" charset="0"/>
                <a:hlinkClick r:id="rId5"/>
              </a:rPr>
              <a:t>Pisma ogólnego do podmiotu publicznego</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Suma kontrolna wniosku złożonego w LSI musi być zgodna z sumą kontrolą wniosku przesłanego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Platformami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przesyła się tylko sam wniosek o dofinansowanie bez załączników </a:t>
            </a:r>
            <a:endParaRPr lang="pl-PL" sz="2000" b="1"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24953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09600" y="777828"/>
            <a:ext cx="10972800" cy="690051"/>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838200" y="1858402"/>
            <a:ext cx="10515600" cy="3870455"/>
          </a:xfrm>
        </p:spPr>
        <p:txBody>
          <a:bodyPr/>
          <a:lstStyle/>
          <a:p>
            <a:r>
              <a:rPr lang="pl-PL" sz="2000" dirty="0" smtClean="0">
                <a:latin typeface="Microsoft Sans Serif" panose="020B0604020202020204" pitchFamily="34" charset="0"/>
                <a:cs typeface="Microsoft Sans Serif" panose="020B0604020202020204" pitchFamily="34" charset="0"/>
              </a:rPr>
              <a:t>Wniosek o dofinansowanie i załączniki do wniosku o dofinansowanie podpisuje wnioskodawca lub osoby upoważnione do jego reprezentowania. </a:t>
            </a:r>
          </a:p>
          <a:p>
            <a:r>
              <a:rPr lang="pl-PL" sz="2000" dirty="0" smtClean="0">
                <a:latin typeface="Microsoft Sans Serif" panose="020B0604020202020204" pitchFamily="34" charset="0"/>
                <a:cs typeface="Microsoft Sans Serif" panose="020B0604020202020204" pitchFamily="34" charset="0"/>
              </a:rPr>
              <a:t>W przypadku projektu realizowanego w partnerstwie wniosek o dofinansowania podpisuje partner wiodący, określony w umowie partnerstwa lub umowie konsorcjum. </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Załączniki wytworzone przez Wnioskodawcę na potrzeby konkursu (np. oświadczenie o podatku VAT, oświadczenie o prawie do dysponowania nieruchomością na cele budowlane itp.) skanuje się i dołącza do wniosku o dofinansowanie w systemie LSI po podpisaniu wersji papierowej. Załączniki muszą zawierać datę. Możliwe jest również podłączenie do wniosku załącznika w wersji elektronicznej. W załączniku należy wskazać datę oraz imię i nazwisko osoby podpisującej dokument. </a:t>
            </a:r>
          </a:p>
          <a:p>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386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289681"/>
            <a:ext cx="10972800" cy="4701017"/>
          </a:xfrm>
        </p:spPr>
        <p:txBody>
          <a:bodyPr/>
          <a:lstStyle/>
          <a:p>
            <a:pPr marL="0" indent="0">
              <a:buNone/>
            </a:pPr>
            <a:r>
              <a:rPr lang="pl-PL" sz="2000" dirty="0">
                <a:latin typeface="Microsoft Sans Serif" panose="020B0604020202020204" pitchFamily="34" charset="0"/>
                <a:cs typeface="Microsoft Sans Serif" panose="020B0604020202020204" pitchFamily="34" charset="0"/>
              </a:rPr>
              <a:t>O dofinansowanie mogą ubiegać się następujące typy podmiotów: </a:t>
            </a:r>
          </a:p>
          <a:p>
            <a:pPr marL="0" indent="0">
              <a:buNone/>
            </a:pPr>
            <a:r>
              <a:rPr lang="pl-PL" sz="2000" dirty="0">
                <a:latin typeface="Microsoft Sans Serif" panose="020B0604020202020204" pitchFamily="34" charset="0"/>
                <a:cs typeface="Microsoft Sans Serif" panose="020B0604020202020204" pitchFamily="34" charset="0"/>
              </a:rPr>
              <a:t>1. Jednostki naukowe </a:t>
            </a:r>
          </a:p>
          <a:p>
            <a:pPr marL="0" indent="0">
              <a:buNone/>
            </a:pPr>
            <a:r>
              <a:rPr lang="pl-PL" sz="2000" dirty="0">
                <a:latin typeface="Microsoft Sans Serif" panose="020B0604020202020204" pitchFamily="34" charset="0"/>
                <a:cs typeface="Microsoft Sans Serif" panose="020B0604020202020204" pitchFamily="34" charset="0"/>
              </a:rPr>
              <a:t>2. Konsorcja naukowe </a:t>
            </a:r>
          </a:p>
          <a:p>
            <a:pPr marL="0" indent="0">
              <a:buNone/>
            </a:pPr>
            <a:r>
              <a:rPr lang="pl-PL" sz="2000" dirty="0">
                <a:latin typeface="Microsoft Sans Serif" panose="020B0604020202020204" pitchFamily="34" charset="0"/>
                <a:cs typeface="Microsoft Sans Serif" panose="020B0604020202020204" pitchFamily="34" charset="0"/>
              </a:rPr>
              <a:t>3. Konsorcja naukowo-przemysłowe </a:t>
            </a:r>
          </a:p>
          <a:p>
            <a:pPr marL="0" indent="0">
              <a:buNone/>
            </a:pPr>
            <a:r>
              <a:rPr lang="pl-PL" sz="2000" dirty="0">
                <a:latin typeface="Microsoft Sans Serif" panose="020B0604020202020204" pitchFamily="34" charset="0"/>
                <a:cs typeface="Microsoft Sans Serif" panose="020B0604020202020204" pitchFamily="34" charset="0"/>
              </a:rPr>
              <a:t>4. Konsorcja, których liderem jest jednostka naukowa z udziałem podmiotów: </a:t>
            </a:r>
          </a:p>
          <a:p>
            <a:pPr marL="0" indent="0">
              <a:buNone/>
            </a:pPr>
            <a:r>
              <a:rPr lang="pl-PL" sz="2000" dirty="0" smtClean="0">
                <a:latin typeface="Microsoft Sans Serif" panose="020B0604020202020204" pitchFamily="34" charset="0"/>
                <a:cs typeface="Microsoft Sans Serif" panose="020B0604020202020204" pitchFamily="34" charset="0"/>
              </a:rPr>
              <a:t> - Uczelnie;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 Jednostki naukowe;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Jednostki </a:t>
            </a:r>
            <a:r>
              <a:rPr lang="pl-PL" sz="2000" dirty="0">
                <a:latin typeface="Microsoft Sans Serif" panose="020B0604020202020204" pitchFamily="34" charset="0"/>
                <a:cs typeface="Microsoft Sans Serif" panose="020B0604020202020204" pitchFamily="34" charset="0"/>
              </a:rPr>
              <a:t>samorządu terytorialnego, ich związki i </a:t>
            </a:r>
            <a:r>
              <a:rPr lang="pl-PL" sz="2000" dirty="0" smtClean="0">
                <a:latin typeface="Microsoft Sans Serif" panose="020B0604020202020204" pitchFamily="34" charset="0"/>
                <a:cs typeface="Microsoft Sans Serif" panose="020B0604020202020204" pitchFamily="34" charset="0"/>
              </a:rPr>
              <a:t>stowarzyszenia;</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Jednostki </a:t>
            </a:r>
            <a:r>
              <a:rPr lang="pl-PL" sz="2000" dirty="0">
                <a:latin typeface="Microsoft Sans Serif" panose="020B0604020202020204" pitchFamily="34" charset="0"/>
                <a:cs typeface="Microsoft Sans Serif" panose="020B0604020202020204" pitchFamily="34" charset="0"/>
              </a:rPr>
              <a:t>zaliczane do sektora finansów </a:t>
            </a:r>
            <a:r>
              <a:rPr lang="pl-PL" sz="2000" dirty="0" smtClean="0">
                <a:latin typeface="Microsoft Sans Serif" panose="020B0604020202020204" pitchFamily="34" charset="0"/>
                <a:cs typeface="Microsoft Sans Serif" panose="020B0604020202020204" pitchFamily="34" charset="0"/>
              </a:rPr>
              <a:t>publicznych;</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Podmioty </a:t>
            </a:r>
            <a:r>
              <a:rPr lang="pl-PL" sz="2000" dirty="0">
                <a:latin typeface="Microsoft Sans Serif" panose="020B0604020202020204" pitchFamily="34" charset="0"/>
                <a:cs typeface="Microsoft Sans Serif" panose="020B0604020202020204" pitchFamily="34" charset="0"/>
              </a:rPr>
              <a:t>wykonujące działalność leczniczą, w rozumieniu ustawy o działalności </a:t>
            </a:r>
            <a:r>
              <a:rPr lang="pl-PL" sz="2000" dirty="0" smtClean="0">
                <a:latin typeface="Microsoft Sans Serif" panose="020B0604020202020204" pitchFamily="34" charset="0"/>
                <a:cs typeface="Microsoft Sans Serif" panose="020B0604020202020204" pitchFamily="34" charset="0"/>
              </a:rPr>
              <a:t>leczniczej;</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 Fundacje;</a:t>
            </a:r>
            <a:endParaRPr lang="pl-PL" sz="2000" dirty="0">
              <a:latin typeface="Microsoft Sans Serif" panose="020B0604020202020204" pitchFamily="34" charset="0"/>
              <a:cs typeface="Microsoft Sans Serif" panose="020B0604020202020204" pitchFamily="34" charset="0"/>
            </a:endParaRPr>
          </a:p>
          <a:p>
            <a:pPr marL="0" indent="0">
              <a:buNone/>
            </a:pPr>
            <a:r>
              <a:rPr lang="pl-PL" sz="2000" dirty="0" smtClean="0">
                <a:latin typeface="Microsoft Sans Serif" panose="020B0604020202020204" pitchFamily="34" charset="0"/>
                <a:cs typeface="Microsoft Sans Serif" panose="020B0604020202020204" pitchFamily="34" charset="0"/>
              </a:rPr>
              <a:t>prowadzące </a:t>
            </a:r>
            <a:r>
              <a:rPr lang="pl-PL" sz="2000" dirty="0">
                <a:latin typeface="Microsoft Sans Serif" panose="020B0604020202020204" pitchFamily="34" charset="0"/>
                <a:cs typeface="Microsoft Sans Serif" panose="020B0604020202020204" pitchFamily="34" charset="0"/>
              </a:rPr>
              <a:t>badania i </a:t>
            </a:r>
            <a:r>
              <a:rPr lang="pl-PL" sz="2000" dirty="0" smtClean="0">
                <a:latin typeface="Microsoft Sans Serif" panose="020B0604020202020204" pitchFamily="34" charset="0"/>
                <a:cs typeface="Microsoft Sans Serif" panose="020B0604020202020204" pitchFamily="34" charset="0"/>
              </a:rPr>
              <a:t>upowszechniające wiedzę w rozumieniu art. 2 pkt 83) rozporządzenia Komisji (</a:t>
            </a:r>
            <a:r>
              <a:rPr lang="pl-PL" sz="2000" dirty="0">
                <a:latin typeface="Microsoft Sans Serif" panose="020B0604020202020204" pitchFamily="34" charset="0"/>
                <a:cs typeface="Microsoft Sans Serif" panose="020B0604020202020204" pitchFamily="34" charset="0"/>
              </a:rPr>
              <a:t>UE) </a:t>
            </a:r>
            <a:r>
              <a:rPr lang="pl-PL" sz="2000" dirty="0" smtClean="0">
                <a:latin typeface="Microsoft Sans Serif" panose="020B0604020202020204" pitchFamily="34" charset="0"/>
                <a:cs typeface="Microsoft Sans Serif" panose="020B0604020202020204" pitchFamily="34" charset="0"/>
              </a:rPr>
              <a:t>Nr </a:t>
            </a:r>
            <a:r>
              <a:rPr lang="pl-PL" sz="2000" dirty="0">
                <a:latin typeface="Microsoft Sans Serif" panose="020B0604020202020204" pitchFamily="34" charset="0"/>
                <a:cs typeface="Microsoft Sans Serif" panose="020B0604020202020204" pitchFamily="34" charset="0"/>
              </a:rPr>
              <a:t>651/2014 </a:t>
            </a:r>
            <a:r>
              <a:rPr lang="pl-PL" sz="2000" dirty="0" smtClean="0">
                <a:latin typeface="Microsoft Sans Serif" panose="020B0604020202020204" pitchFamily="34" charset="0"/>
                <a:cs typeface="Microsoft Sans Serif" panose="020B0604020202020204" pitchFamily="34" charset="0"/>
              </a:rPr>
              <a:t> z </a:t>
            </a:r>
            <a:r>
              <a:rPr lang="pl-PL" sz="2000" dirty="0">
                <a:latin typeface="Microsoft Sans Serif" panose="020B0604020202020204" pitchFamily="34" charset="0"/>
                <a:cs typeface="Microsoft Sans Serif" panose="020B0604020202020204" pitchFamily="34" charset="0"/>
              </a:rPr>
              <a:t>dnia 17 czerwca 2014 r. </a:t>
            </a:r>
            <a:r>
              <a:rPr lang="pl-PL" sz="2000" dirty="0" smtClean="0">
                <a:latin typeface="Microsoft Sans Serif" panose="020B0604020202020204" pitchFamily="34" charset="0"/>
                <a:cs typeface="Microsoft Sans Serif" panose="020B0604020202020204" pitchFamily="34" charset="0"/>
              </a:rPr>
              <a:t>(w skrócie GBER).</a:t>
            </a:r>
            <a:endParaRPr lang="pl-PL" sz="2000" dirty="0">
              <a:latin typeface="Microsoft Sans Serif" panose="020B0604020202020204" pitchFamily="34" charset="0"/>
              <a:cs typeface="Microsoft Sans Serif" panose="020B0604020202020204" pitchFamily="34" charset="0"/>
            </a:endParaRPr>
          </a:p>
          <a:p>
            <a:pPr marL="0" indent="0">
              <a:buNone/>
            </a:pPr>
            <a:endParaRPr lang="pl-PL" sz="1800"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662322"/>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551748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064343"/>
            <a:ext cx="10972800" cy="5046405"/>
          </a:xfrm>
        </p:spPr>
        <p:txBody>
          <a:bodyPr/>
          <a:lstStyle/>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w zakresie infrastruktury B+R został uzgodniony z ministrem właściwym ds. nauki i szkolnictwa wyższego, Narodowym Centrum Badań i Rozwoju i ministrem właściwym ds. rozwoju regionalnego w celu uniknięcia powielania inwestycji i uzyskał pozytywną rekomendację. </a:t>
            </a: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w zakresie infrastruktury B+R po uzgodnieniu pomiędzy wyżej wskazanymi stronami, znajduje się w Kontrakcie Terytorialnym (zał. nr 5b). </a:t>
            </a: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wpisuje się w Regionalną Strategię Innowacji Województwa Śląskiego na lata 2013-2020 i służy pracom badawczo-rozwojowym z obszarów regionalnych inteligentnych </a:t>
            </a:r>
            <a:r>
              <a:rPr lang="pl-PL" sz="2000" dirty="0" smtClean="0">
                <a:latin typeface="Microsoft Sans Serif" panose="020B0604020202020204" pitchFamily="34" charset="0"/>
                <a:cs typeface="Microsoft Sans Serif" panose="020B0604020202020204" pitchFamily="34" charset="0"/>
              </a:rPr>
              <a:t>specjalizacji (specjalizacje województwa śląskiego: medycyna, energetyka, technologie informacyjne i komunikacyjne).</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został wskazany w dokumencie wykonawczym do Regionalnej Strategii Innowacji Województwa Śląskiego na lata 2013-2020 tj. Modelu wdrożeniowym Regionalnej Strategii Innowacji Województwa Śląskiego na lata 2013-2020. </a:t>
            </a:r>
          </a:p>
          <a:p>
            <a:r>
              <a:rPr lang="pl-PL" sz="2000" dirty="0" smtClean="0">
                <a:latin typeface="Microsoft Sans Serif" panose="020B0604020202020204" pitchFamily="34" charset="0"/>
                <a:cs typeface="Microsoft Sans Serif" panose="020B0604020202020204" pitchFamily="34" charset="0"/>
              </a:rPr>
              <a:t>Nowy </a:t>
            </a:r>
            <a:r>
              <a:rPr lang="pl-PL" sz="2000" dirty="0">
                <a:latin typeface="Microsoft Sans Serif" panose="020B0604020202020204" pitchFamily="34" charset="0"/>
                <a:cs typeface="Microsoft Sans Serif" panose="020B0604020202020204" pitchFamily="34" charset="0"/>
              </a:rPr>
              <a:t>projekt w zakresie infrastruktury B+R w jednostkach naukowych może otrzymać wsparcie jedynie, gdy stanowi element dopełniający istniejące zasoby, w tym powstałe w ramach udzielonego wsparcia w ramach perspektywy 2007-2013. </a:t>
            </a:r>
          </a:p>
          <a:p>
            <a:endParaRPr lang="pl-PL" sz="2000" dirty="0">
              <a:latin typeface="Times New Roman" panose="02020603050405020304" pitchFamily="18" charset="0"/>
              <a:cs typeface="Times New Roman" panose="02020603050405020304" pitchFamily="18" charset="0"/>
            </a:endParaRPr>
          </a:p>
        </p:txBody>
      </p:sp>
      <p:sp>
        <p:nvSpPr>
          <p:cNvPr id="5" name="Tytuł 1"/>
          <p:cNvSpPr txBox="1">
            <a:spLocks/>
          </p:cNvSpPr>
          <p:nvPr/>
        </p:nvSpPr>
        <p:spPr>
          <a:xfrm>
            <a:off x="838200" y="521645"/>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14755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337734"/>
            <a:ext cx="10972800" cy="4525963"/>
          </a:xfrm>
        </p:spPr>
        <p:txBody>
          <a:bodyPr/>
          <a:lstStyle/>
          <a:p>
            <a:pPr marL="0" indent="0">
              <a:buNone/>
            </a:pPr>
            <a:endParaRPr lang="pl-PL" dirty="0"/>
          </a:p>
          <a:p>
            <a:r>
              <a:rPr lang="pl-PL" sz="2000" dirty="0">
                <a:latin typeface="Microsoft Sans Serif" panose="020B0604020202020204" pitchFamily="34" charset="0"/>
                <a:cs typeface="Microsoft Sans Serif" panose="020B0604020202020204" pitchFamily="34" charset="0"/>
              </a:rPr>
              <a:t>Część projektu dotycząca wykorzystania infrastruktury badawczej do prowadzenia działalności gospodarczej jest nie mniejsza niż 40% wartości kosztów kwalifikowalnych projektu. </a:t>
            </a:r>
          </a:p>
          <a:p>
            <a:r>
              <a:rPr lang="pl-PL" sz="2000" dirty="0" smtClean="0">
                <a:latin typeface="Microsoft Sans Serif" panose="020B0604020202020204" pitchFamily="34" charset="0"/>
                <a:cs typeface="Microsoft Sans Serif" panose="020B0604020202020204" pitchFamily="34" charset="0"/>
              </a:rPr>
              <a:t>Finansowy </a:t>
            </a:r>
            <a:r>
              <a:rPr lang="pl-PL" sz="2000" dirty="0">
                <a:latin typeface="Microsoft Sans Serif" panose="020B0604020202020204" pitchFamily="34" charset="0"/>
                <a:cs typeface="Microsoft Sans Serif" panose="020B0604020202020204" pitchFamily="34" charset="0"/>
              </a:rPr>
              <a:t>udział wnioskodawcy jest nie mniejszy niż 2,5% kosztów kwalifikowalnych projektu. </a:t>
            </a:r>
          </a:p>
          <a:p>
            <a:r>
              <a:rPr lang="pl-PL" sz="2000" dirty="0" smtClean="0">
                <a:latin typeface="Microsoft Sans Serif" panose="020B0604020202020204" pitchFamily="34" charset="0"/>
                <a:cs typeface="Microsoft Sans Serif" panose="020B0604020202020204" pitchFamily="34" charset="0"/>
              </a:rPr>
              <a:t>Projekt </a:t>
            </a:r>
            <a:r>
              <a:rPr lang="pl-PL" sz="2000" dirty="0">
                <a:latin typeface="Microsoft Sans Serif" panose="020B0604020202020204" pitchFamily="34" charset="0"/>
                <a:cs typeface="Microsoft Sans Serif" panose="020B0604020202020204" pitchFamily="34" charset="0"/>
              </a:rPr>
              <a:t>nie polega na przeprowadzeniu prac badawczo-rozwojowych i stosowanych. </a:t>
            </a:r>
          </a:p>
          <a:p>
            <a:r>
              <a:rPr lang="pl-PL" sz="2000" dirty="0" smtClean="0">
                <a:latin typeface="Microsoft Sans Serif" panose="020B0604020202020204" pitchFamily="34" charset="0"/>
                <a:cs typeface="Microsoft Sans Serif" panose="020B0604020202020204" pitchFamily="34" charset="0"/>
              </a:rPr>
              <a:t>Infrastruktura </a:t>
            </a:r>
            <a:r>
              <a:rPr lang="pl-PL" sz="2000" dirty="0">
                <a:latin typeface="Microsoft Sans Serif" panose="020B0604020202020204" pitchFamily="34" charset="0"/>
                <a:cs typeface="Microsoft Sans Serif" panose="020B0604020202020204" pitchFamily="34" charset="0"/>
              </a:rPr>
              <a:t>badawcza służy realizacji wskazanych we projekcie badań (konieczne jest przedstawienie opisu prac B+R, których realizacji będzie służyła dofinansowywana infrastruktura oraz opisu ich zastosowania w gospodarce). </a:t>
            </a:r>
          </a:p>
          <a:p>
            <a:r>
              <a:rPr lang="pl-PL" sz="2000" dirty="0" smtClean="0">
                <a:latin typeface="Microsoft Sans Serif" panose="020B0604020202020204" pitchFamily="34" charset="0"/>
                <a:cs typeface="Microsoft Sans Serif" panose="020B0604020202020204" pitchFamily="34" charset="0"/>
              </a:rPr>
              <a:t>Infrastruktura </a:t>
            </a:r>
            <a:r>
              <a:rPr lang="pl-PL" sz="2000" dirty="0">
                <a:latin typeface="Microsoft Sans Serif" panose="020B0604020202020204" pitchFamily="34" charset="0"/>
                <a:cs typeface="Microsoft Sans Serif" panose="020B0604020202020204" pitchFamily="34" charset="0"/>
              </a:rPr>
              <a:t>badawcza powstała w ramach projektu będzie wykorzystywana do prowadzenia działalności gospodarczej. </a:t>
            </a:r>
          </a:p>
          <a:p>
            <a:endParaRPr lang="pl-PL"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957956"/>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13127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25147"/>
            <a:ext cx="10972800" cy="4031755"/>
          </a:xfrm>
        </p:spPr>
        <p:txBody>
          <a:bodyPr/>
          <a:lstStyle/>
          <a:p>
            <a:endParaRPr lang="pl-PL" dirty="0"/>
          </a:p>
          <a:p>
            <a:r>
              <a:rPr lang="pl-PL" sz="2000" dirty="0">
                <a:latin typeface="Microsoft Sans Serif" panose="020B0604020202020204" pitchFamily="34" charset="0"/>
                <a:cs typeface="Microsoft Sans Serif" panose="020B0604020202020204" pitchFamily="34" charset="0"/>
              </a:rPr>
              <a:t>Powstała w wyniku projektu infrastruktura B+R będzie dostępna dla podmiotów/osób spoza jednostki otrzymującej wsparcie. </a:t>
            </a:r>
          </a:p>
          <a:p>
            <a:r>
              <a:rPr lang="pl-PL" sz="2000" dirty="0" smtClean="0">
                <a:latin typeface="Microsoft Sans Serif" panose="020B0604020202020204" pitchFamily="34" charset="0"/>
                <a:cs typeface="Microsoft Sans Serif" panose="020B0604020202020204" pitchFamily="34" charset="0"/>
              </a:rPr>
              <a:t>Wyłączone </a:t>
            </a:r>
            <a:r>
              <a:rPr lang="pl-PL" sz="2000" dirty="0">
                <a:latin typeface="Microsoft Sans Serif" panose="020B0604020202020204" pitchFamily="34" charset="0"/>
                <a:cs typeface="Microsoft Sans Serif" panose="020B0604020202020204" pitchFamily="34" charset="0"/>
              </a:rPr>
              <a:t>ze wsparcia są inwestycje w infrastrukturę dydaktyczną oraz infrastrukturę wykorzystywaną do świadczenia usług zdrowotnych. </a:t>
            </a:r>
          </a:p>
          <a:p>
            <a:r>
              <a:rPr lang="pl-PL" sz="2000" dirty="0" smtClean="0">
                <a:latin typeface="Microsoft Sans Serif" panose="020B0604020202020204" pitchFamily="34" charset="0"/>
                <a:cs typeface="Microsoft Sans Serif" panose="020B0604020202020204" pitchFamily="34" charset="0"/>
              </a:rPr>
              <a:t>Plan </a:t>
            </a:r>
            <a:r>
              <a:rPr lang="pl-PL" sz="2000" dirty="0">
                <a:latin typeface="Microsoft Sans Serif" panose="020B0604020202020204" pitchFamily="34" charset="0"/>
                <a:cs typeface="Microsoft Sans Serif" panose="020B0604020202020204" pitchFamily="34" charset="0"/>
              </a:rPr>
              <a:t>finansowy przewiduje znaczny wzrost udziału przychodów ze źródeł sektora przedsiębiorstw w ogólnych przychodach wnioskodawcy. </a:t>
            </a:r>
          </a:p>
          <a:p>
            <a:r>
              <a:rPr lang="pl-PL" sz="2000" dirty="0" smtClean="0">
                <a:latin typeface="Microsoft Sans Serif" panose="020B0604020202020204" pitchFamily="34" charset="0"/>
                <a:cs typeface="Microsoft Sans Serif" panose="020B0604020202020204" pitchFamily="34" charset="0"/>
              </a:rPr>
              <a:t>Przedsięwzięcie </a:t>
            </a:r>
            <a:r>
              <a:rPr lang="pl-PL" sz="2000" dirty="0">
                <a:latin typeface="Microsoft Sans Serif" panose="020B0604020202020204" pitchFamily="34" charset="0"/>
                <a:cs typeface="Microsoft Sans Serif" panose="020B0604020202020204" pitchFamily="34" charset="0"/>
              </a:rPr>
              <a:t>charakteryzuje możliwie wysoki stopień współfinansowania ze źródeł prywatnych. </a:t>
            </a:r>
          </a:p>
          <a:p>
            <a:r>
              <a:rPr lang="pl-PL" sz="2000" dirty="0" smtClean="0">
                <a:latin typeface="Microsoft Sans Serif" panose="020B0604020202020204" pitchFamily="34" charset="0"/>
                <a:cs typeface="Microsoft Sans Serif" panose="020B0604020202020204" pitchFamily="34" charset="0"/>
              </a:rPr>
              <a:t>Brak możliwości </a:t>
            </a:r>
            <a:r>
              <a:rPr lang="pl-PL" sz="2000" dirty="0">
                <a:latin typeface="Microsoft Sans Serif" panose="020B0604020202020204" pitchFamily="34" charset="0"/>
                <a:cs typeface="Microsoft Sans Serif" panose="020B0604020202020204" pitchFamily="34" charset="0"/>
              </a:rPr>
              <a:t>dofinansowania infrastruktury, aparatury, wyposażenia, które nie będą wykorzystywane na cele gospodarcze. 	</a:t>
            </a:r>
          </a:p>
          <a:p>
            <a:pPr marL="0" indent="0">
              <a:buNone/>
            </a:pPr>
            <a:endParaRPr lang="pl-PL" dirty="0"/>
          </a:p>
        </p:txBody>
      </p:sp>
      <p:sp>
        <p:nvSpPr>
          <p:cNvPr id="4" name="Tytuł 1"/>
          <p:cNvSpPr txBox="1">
            <a:spLocks/>
          </p:cNvSpPr>
          <p:nvPr/>
        </p:nvSpPr>
        <p:spPr>
          <a:xfrm>
            <a:off x="838200" y="973396"/>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497999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90402"/>
            <a:ext cx="10972800" cy="647136"/>
          </a:xfrm>
        </p:spPr>
        <p:txBody>
          <a:bodyPr/>
          <a:lstStyle/>
          <a:p>
            <a:r>
              <a:rPr lang="pl-PL" sz="2800" b="1" dirty="0" smtClean="0">
                <a:latin typeface="Microsoft Sans Serif" panose="020B0604020202020204" pitchFamily="34" charset="0"/>
                <a:cs typeface="Microsoft Sans Serif" panose="020B0604020202020204" pitchFamily="34" charset="0"/>
              </a:rPr>
              <a:t>Kwalifikowalność wydatków – przepisy unijne</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002071"/>
            <a:ext cx="10972800" cy="4810432"/>
          </a:xfrm>
        </p:spPr>
        <p:txBody>
          <a:bodyPr/>
          <a:lstStyle/>
          <a:p>
            <a:r>
              <a:rPr lang="pl-PL" sz="2000" dirty="0" smtClean="0">
                <a:latin typeface="Microsoft Sans Serif" panose="020B0604020202020204" pitchFamily="34" charset="0"/>
                <a:cs typeface="Microsoft Sans Serif" panose="020B0604020202020204" pitchFamily="34" charset="0"/>
              </a:rPr>
              <a:t>art. 6 rozporządzenia GBER : przyznawana pomoc musi wywoływać efekt zachęty. Uznaje </a:t>
            </a:r>
            <a:r>
              <a:rPr lang="pl-PL" sz="2000" dirty="0">
                <a:latin typeface="Microsoft Sans Serif" panose="020B0604020202020204" pitchFamily="34" charset="0"/>
                <a:cs typeface="Microsoft Sans Serif" panose="020B0604020202020204" pitchFamily="34" charset="0"/>
              </a:rPr>
              <a:t>się, że pomoc wywołuje efekt zachęty, jeżeli beneficjent złożył pisemny wniosek o przyznanie pomocy </a:t>
            </a:r>
            <a:r>
              <a:rPr lang="pl-PL" sz="2000" dirty="0" smtClean="0">
                <a:latin typeface="Microsoft Sans Serif" panose="020B0604020202020204" pitchFamily="34" charset="0"/>
                <a:cs typeface="Microsoft Sans Serif" panose="020B0604020202020204" pitchFamily="34" charset="0"/>
              </a:rPr>
              <a:t>przed </a:t>
            </a:r>
            <a:r>
              <a:rPr lang="pl-PL" sz="2000" dirty="0">
                <a:latin typeface="Microsoft Sans Serif" panose="020B0604020202020204" pitchFamily="34" charset="0"/>
                <a:cs typeface="Microsoft Sans Serif" panose="020B0604020202020204" pitchFamily="34" charset="0"/>
              </a:rPr>
              <a:t>rozpoczęciem prac nad </a:t>
            </a:r>
            <a:r>
              <a:rPr lang="pl-PL" sz="2000" dirty="0" smtClean="0">
                <a:latin typeface="Microsoft Sans Serif" panose="020B0604020202020204" pitchFamily="34" charset="0"/>
                <a:cs typeface="Microsoft Sans Serif" panose="020B0604020202020204" pitchFamily="34" charset="0"/>
              </a:rPr>
              <a:t>projektem lub rozpoczęciem działalności. Za rozpoczęcie prac rozumie się rozpoczęcie robót budowlanych związanych z inwestycją lub pierwsze prawnie wiążące zobowiązanie do zamówienia urządzeń lub inne zobowiązanie, które sprawia, że inwestycja staje się nieodwracalna, zależnie od tego, co nastąpi najpierw. Zakupu gruntów ani prac przygotowawczych, takich jak uzyskanie zezwoleń i przeprowadzenie studiów wykonalności, nie uznaje się za rozpoczęcie prac. </a:t>
            </a:r>
            <a:endParaRPr lang="pl-PL" sz="2000" dirty="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art. 26 ust. 5 rozporządzenie GBER: za </a:t>
            </a:r>
            <a:r>
              <a:rPr lang="pl-PL" sz="2000" dirty="0">
                <a:latin typeface="Microsoft Sans Serif" panose="020B0604020202020204" pitchFamily="34" charset="0"/>
                <a:cs typeface="Microsoft Sans Serif" panose="020B0604020202020204" pitchFamily="34" charset="0"/>
              </a:rPr>
              <a:t>koszty kwalifikowalne </a:t>
            </a:r>
            <a:r>
              <a:rPr lang="pl-PL" sz="2000" dirty="0" smtClean="0">
                <a:latin typeface="Microsoft Sans Serif" panose="020B0604020202020204" pitchFamily="34" charset="0"/>
                <a:cs typeface="Microsoft Sans Serif" panose="020B0604020202020204" pitchFamily="34" charset="0"/>
              </a:rPr>
              <a:t>w ramach finansowania infrastruktury badawczo-rozwojowej uznaje się koszty </a:t>
            </a:r>
            <a:r>
              <a:rPr lang="pl-PL" sz="2000" dirty="0">
                <a:latin typeface="Microsoft Sans Serif" panose="020B0604020202020204" pitchFamily="34" charset="0"/>
                <a:cs typeface="Microsoft Sans Serif" panose="020B0604020202020204" pitchFamily="34" charset="0"/>
              </a:rPr>
              <a:t>inwestycji w rzeczowe aktywa </a:t>
            </a:r>
            <a:r>
              <a:rPr lang="pl-PL" sz="2000" dirty="0" smtClean="0">
                <a:latin typeface="Microsoft Sans Serif" panose="020B0604020202020204" pitchFamily="34" charset="0"/>
                <a:cs typeface="Microsoft Sans Serif" panose="020B0604020202020204" pitchFamily="34" charset="0"/>
              </a:rPr>
              <a:t>trwałe </a:t>
            </a:r>
            <a:r>
              <a:rPr lang="pl-PL" sz="2000" dirty="0">
                <a:latin typeface="Microsoft Sans Serif" panose="020B0604020202020204" pitchFamily="34" charset="0"/>
                <a:cs typeface="Microsoft Sans Serif" panose="020B0604020202020204" pitchFamily="34" charset="0"/>
              </a:rPr>
              <a:t>i </a:t>
            </a:r>
            <a:r>
              <a:rPr lang="pl-PL" sz="2000" dirty="0" smtClean="0">
                <a:latin typeface="Microsoft Sans Serif" panose="020B0604020202020204" pitchFamily="34" charset="0"/>
                <a:cs typeface="Microsoft Sans Serif" panose="020B0604020202020204" pitchFamily="34" charset="0"/>
              </a:rPr>
              <a:t>wartości </a:t>
            </a:r>
            <a:r>
              <a:rPr lang="pl-PL" sz="2000" dirty="0">
                <a:latin typeface="Microsoft Sans Serif" panose="020B0604020202020204" pitchFamily="34" charset="0"/>
                <a:cs typeface="Microsoft Sans Serif" panose="020B0604020202020204" pitchFamily="34" charset="0"/>
              </a:rPr>
              <a:t>niematerialne i </a:t>
            </a:r>
            <a:r>
              <a:rPr lang="pl-PL" sz="2000" dirty="0" smtClean="0">
                <a:latin typeface="Microsoft Sans Serif" panose="020B0604020202020204" pitchFamily="34" charset="0"/>
                <a:cs typeface="Microsoft Sans Serif" panose="020B0604020202020204" pitchFamily="34" charset="0"/>
              </a:rPr>
              <a:t>prawne (katalog zamknięty). Finansowaniu na zasadach GBER nie może podlegać więc szeroko rozumiana dokumentacja projektu (studium wykonalności, dokumentacja techniczna itp.). Dokumentacja może być rozliczana w projekcie jeśli Wnioskodawcy może być przyznana pomoc de minimis. W przeciwnym razie dokumentacja i inne wydatki nie będące inwestycją w rzeczowe aktywa trwałe i wartości niematerialne i prawne powinny być finansowane poza projektem.</a:t>
            </a:r>
          </a:p>
        </p:txBody>
      </p:sp>
    </p:spTree>
    <p:extLst>
      <p:ext uri="{BB962C8B-B14F-4D97-AF65-F5344CB8AC3E}">
        <p14:creationId xmlns:p14="http://schemas.microsoft.com/office/powerpoint/2010/main" val="11497811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1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3111</Words>
  <Application>Microsoft Office PowerPoint</Application>
  <PresentationFormat>Niestandardowy</PresentationFormat>
  <Paragraphs>309</Paragraphs>
  <Slides>28</Slides>
  <Notes>0</Notes>
  <HiddenSlides>0</HiddenSlides>
  <MMClips>0</MMClips>
  <ScaleCrop>false</ScaleCrop>
  <HeadingPairs>
    <vt:vector size="4" baseType="variant">
      <vt:variant>
        <vt:lpstr>Motyw</vt:lpstr>
      </vt:variant>
      <vt:variant>
        <vt:i4>2</vt:i4>
      </vt:variant>
      <vt:variant>
        <vt:lpstr>Tytuły slajdów</vt:lpstr>
      </vt:variant>
      <vt:variant>
        <vt:i4>28</vt:i4>
      </vt:variant>
    </vt:vector>
  </HeadingPairs>
  <TitlesOfParts>
    <vt:vector size="30" baseType="lpstr">
      <vt:lpstr>1_tlo1</vt:lpstr>
      <vt:lpstr>tlo1</vt:lpstr>
      <vt:lpstr>Spotkanie informacyjne konkursu nr RPSL.01.01.00-IZ.01-24-078/16 Działanie 1.1 - Kluczowa dla regionu infrastruktura badawcza  Regionalny Program Operacyjny Województwa Śląskiego 2014-2020</vt:lpstr>
      <vt:lpstr>Formalne warunki konkursu</vt:lpstr>
      <vt:lpstr>Formalne warunki konkursu – cd.</vt:lpstr>
      <vt:lpstr>Formalne warunki konkursu – cd.</vt:lpstr>
      <vt:lpstr>Prezentacja programu PowerPoint</vt:lpstr>
      <vt:lpstr>Prezentacja programu PowerPoint</vt:lpstr>
      <vt:lpstr>Prezentacja programu PowerPoint</vt:lpstr>
      <vt:lpstr>Prezentacja programu PowerPoint</vt:lpstr>
      <vt:lpstr>Kwalifikowalność wydatków – przepisy unijne</vt:lpstr>
      <vt:lpstr>Prezentacja programu PowerPoint</vt:lpstr>
      <vt:lpstr>Prezentacja programu PowerPoint</vt:lpstr>
      <vt:lpstr>Wydatki niekwalifikowalne w ramach działania 1.1 RPO WSL </vt:lpstr>
      <vt:lpstr>System oceny/kryteria oceny</vt:lpstr>
      <vt:lpstr>System oceny/kryteria oceny – cd.</vt:lpstr>
      <vt:lpstr>Kryteria merytoryczne specyficzne (0/1) dla działania 1.1 – cd.</vt:lpstr>
      <vt:lpstr>Kryteria merytoryczne specyficzne (0/1) dla działania 1.1</vt:lpstr>
      <vt:lpstr>Kryteria merytoryczne specyficzne (0/1) dla działania 1.1 – cd. </vt:lpstr>
      <vt:lpstr>Kryteria merytoryczne specyficzne  dla działania 1.1 RPO WSL -cd </vt:lpstr>
      <vt:lpstr>Kryteria specyficzne punktowane dla działania 1.1 RPO WSL</vt:lpstr>
      <vt:lpstr>Kryteria specyficzne punktowane dla działania 1.1 RPO WSL – cd.</vt:lpstr>
      <vt:lpstr>Kryteria specyficzne punktowane dla działania 1.1 RPO WSL – cd.</vt:lpstr>
      <vt:lpstr>Kryteria specyficzne punktowane dla działania 1.1 RPO WSL – cd.</vt:lpstr>
      <vt:lpstr>Kryteria specyficzne punktowane dla działania 1.1 RPO WSL – cd.</vt:lpstr>
      <vt:lpstr>Mechanizm monitorowania i wycofania </vt:lpstr>
      <vt:lpstr>Mechanizm monitorowania i wycofania </vt:lpstr>
      <vt:lpstr>Mechanizm monitorowania i wycofania – wór umowy o dofinansowanie (par. 13 ust. 7)</vt:lpstr>
      <vt:lpstr>Mechanizm monitorowania i wycofania – przykład</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Spotkanie informacyjne związane z ogłoszeniem konkursu nr RPSL.01.01.00-IZ.01-24-078/16 w ramach Osi priorytetowej I - Nowoczesna gospodarka, Działanie 1.1 - Kluczowa dla regionu infrastruktura badawcza Regionalnego Programu Operacyjnego Województwa Śląskiego 2014-2020</dc:title>
  <dc:creator>Siembab Paweł</dc:creator>
  <cp:lastModifiedBy>Ewelina Dziedzina</cp:lastModifiedBy>
  <cp:revision>72</cp:revision>
  <dcterms:created xsi:type="dcterms:W3CDTF">2016-10-10T07:04:20Z</dcterms:created>
  <dcterms:modified xsi:type="dcterms:W3CDTF">2016-10-13T05:27:02Z</dcterms:modified>
</cp:coreProperties>
</file>