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2" r:id="rId2"/>
  </p:sldMasterIdLst>
  <p:sldIdLst>
    <p:sldId id="256" r:id="rId3"/>
    <p:sldId id="257" r:id="rId4"/>
    <p:sldId id="259" r:id="rId5"/>
    <p:sldId id="258" r:id="rId6"/>
    <p:sldId id="260" r:id="rId7"/>
    <p:sldId id="261" r:id="rId8"/>
    <p:sldId id="262" r:id="rId9"/>
    <p:sldId id="263" r:id="rId10"/>
    <p:sldId id="264" r:id="rId11"/>
    <p:sldId id="265" r:id="rId12"/>
    <p:sldId id="266" r:id="rId13"/>
    <p:sldId id="267" r:id="rId14"/>
    <p:sldId id="281" r:id="rId15"/>
    <p:sldId id="282" r:id="rId16"/>
    <p:sldId id="273" r:id="rId17"/>
    <p:sldId id="283" r:id="rId18"/>
    <p:sldId id="284" r:id="rId19"/>
    <p:sldId id="274" r:id="rId20"/>
    <p:sldId id="275" r:id="rId21"/>
    <p:sldId id="276" r:id="rId22"/>
    <p:sldId id="277" r:id="rId23"/>
    <p:sldId id="278" r:id="rId24"/>
    <p:sldId id="279" r:id="rId25"/>
    <p:sldId id="268" r:id="rId26"/>
    <p:sldId id="280" r:id="rId27"/>
    <p:sldId id="269" r:id="rId28"/>
    <p:sldId id="270" r:id="rId29"/>
    <p:sldId id="271"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2016-10-13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0962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2016-10-13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17500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2016-10-13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94757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2016-10-13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10248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B03BC2-1A73-4419-B2E6-92CEE2BDF84D}" type="datetimeFigureOut">
              <a:rPr lang="pl-PL">
                <a:solidFill>
                  <a:prstClr val="black">
                    <a:tint val="75000"/>
                  </a:prstClr>
                </a:solidFill>
              </a:rPr>
              <a:pPr>
                <a:defRPr/>
              </a:pPr>
              <a:t>2016-10-13</a:t>
            </a:fld>
            <a:endParaRPr lang="pl-P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1443383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2016-10-13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22134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2016-10-13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4674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2016-10-13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399639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2016-10-13</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26113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2016-10-13</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30605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2016-10-13</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11491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2016-10-13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2629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2016-10-13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2009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505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093B56-254B-443D-8807-FFFD34C29903}" type="datetimeFigureOut">
              <a:rPr lang="pl-PL">
                <a:solidFill>
                  <a:prstClr val="black">
                    <a:tint val="75000"/>
                  </a:prstClr>
                </a:solidFill>
              </a:rPr>
              <a:pPr>
                <a:defRPr/>
              </a:pPr>
              <a:t>2016-10-13</a:t>
            </a:fld>
            <a:endParaRPr lang="pl-P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AF4D6212-3DF1-4394-B9D5-356E39C5AE9A}" type="slidenum">
              <a:rPr lang="pl-PL" altLang="pl-PL">
                <a:cs typeface="Arial" panose="020B0604020202020204" pitchFamily="34" charset="0"/>
              </a:rPr>
              <a:pPr fontAlgn="base">
                <a:spcBef>
                  <a:spcPct val="0"/>
                </a:spcBef>
                <a:spcAft>
                  <a:spcPct val="0"/>
                </a:spcAft>
                <a:defRPr/>
              </a:pPr>
              <a:t>‹#›</a:t>
            </a:fld>
            <a:endParaRPr lang="pl-PL" altLang="pl-PL">
              <a:cs typeface="Arial" panose="020B0604020202020204" pitchFamily="34" charset="0"/>
            </a:endParaRPr>
          </a:p>
        </p:txBody>
      </p:sp>
    </p:spTree>
    <p:extLst>
      <p:ext uri="{BB962C8B-B14F-4D97-AF65-F5344CB8AC3E}">
        <p14:creationId xmlns:p14="http://schemas.microsoft.com/office/powerpoint/2010/main" val="98422423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ekap.pl/katalogstartk.seam?id=55791" TargetMode="External"/><Relationship Id="rId2" Type="http://schemas.openxmlformats.org/officeDocument/2006/relationships/hyperlink" Target="https://lsi.slaskie.pl/" TargetMode="External"/><Relationship Id="rId1" Type="http://schemas.openxmlformats.org/officeDocument/2006/relationships/slideLayout" Target="../slideLayouts/slideLayout2.xml"/><Relationship Id="rId5" Type="http://schemas.openxmlformats.org/officeDocument/2006/relationships/hyperlink" Target="http://epuap.gov.pl/wps/portal/E2_ZdarzeniaZyciowe?leId=318&amp;forAdm=false" TargetMode="External"/><Relationship Id="rId4" Type="http://schemas.openxmlformats.org/officeDocument/2006/relationships/hyperlink" Target="http://epuap.gov.pl/wps/portal/strefa-klienta/katalog-spraw/sprawy-obywatelskie/ogolne-sprawy-urzedowe/pismo-ogolne-do-urz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oem\Desktop\RZŚ_negaty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61" y="379181"/>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ctrTitle"/>
          </p:nvPr>
        </p:nvSpPr>
        <p:spPr>
          <a:xfrm>
            <a:off x="1524000" y="1859782"/>
            <a:ext cx="9144000" cy="2741183"/>
          </a:xfrm>
        </p:spPr>
        <p:txBody>
          <a:bodyPr>
            <a:normAutofit/>
          </a:bodyPr>
          <a:lstStyle/>
          <a:p>
            <a:r>
              <a:rPr lang="pl-PL" sz="2800" b="1" dirty="0">
                <a:latin typeface="Microsoft Sans Serif" panose="020B0604020202020204" pitchFamily="34" charset="0"/>
                <a:cs typeface="Microsoft Sans Serif" panose="020B0604020202020204" pitchFamily="34" charset="0"/>
              </a:rPr>
              <a:t>S</a:t>
            </a:r>
            <a:r>
              <a:rPr lang="pl-PL" sz="2800" b="1" dirty="0" smtClean="0">
                <a:latin typeface="Microsoft Sans Serif" panose="020B0604020202020204" pitchFamily="34" charset="0"/>
                <a:cs typeface="Microsoft Sans Serif" panose="020B0604020202020204" pitchFamily="34" charset="0"/>
              </a:rPr>
              <a:t>potkanie informacyjne</a:t>
            </a:r>
            <a:br>
              <a:rPr lang="pl-PL" sz="2800" b="1" dirty="0" smtClean="0">
                <a:latin typeface="Microsoft Sans Serif" panose="020B0604020202020204" pitchFamily="34" charset="0"/>
                <a:cs typeface="Microsoft Sans Serif" panose="020B0604020202020204" pitchFamily="34" charset="0"/>
              </a:rPr>
            </a:br>
            <a:r>
              <a:rPr lang="pl-PL" sz="2800" b="1" dirty="0" smtClean="0">
                <a:latin typeface="Microsoft Sans Serif" panose="020B0604020202020204" pitchFamily="34" charset="0"/>
                <a:cs typeface="Microsoft Sans Serif" panose="020B0604020202020204" pitchFamily="34" charset="0"/>
              </a:rPr>
              <a:t>konkursu nr RPSL.01.01.00-IZ.01-24-078/16</a:t>
            </a:r>
            <a:br>
              <a:rPr lang="pl-PL" sz="2800" b="1" dirty="0" smtClean="0">
                <a:latin typeface="Microsoft Sans Serif" panose="020B0604020202020204" pitchFamily="34" charset="0"/>
                <a:cs typeface="Microsoft Sans Serif" panose="020B0604020202020204" pitchFamily="34" charset="0"/>
              </a:rPr>
            </a:br>
            <a:r>
              <a:rPr lang="pl-PL" sz="2800" b="1" dirty="0" smtClean="0">
                <a:latin typeface="Microsoft Sans Serif" panose="020B0604020202020204" pitchFamily="34" charset="0"/>
                <a:cs typeface="Microsoft Sans Serif" panose="020B0604020202020204" pitchFamily="34" charset="0"/>
              </a:rPr>
              <a:t>Działanie 1.1 - Kluczowa dla regionu infrastruktura badawcza </a:t>
            </a:r>
            <a:br>
              <a:rPr lang="pl-PL" sz="2800" b="1" dirty="0" smtClean="0">
                <a:latin typeface="Microsoft Sans Serif" panose="020B0604020202020204" pitchFamily="34" charset="0"/>
                <a:cs typeface="Microsoft Sans Serif" panose="020B0604020202020204" pitchFamily="34" charset="0"/>
              </a:rPr>
            </a:br>
            <a:r>
              <a:rPr lang="pl-PL" sz="2800" b="1" dirty="0" smtClean="0">
                <a:latin typeface="Microsoft Sans Serif" panose="020B0604020202020204" pitchFamily="34" charset="0"/>
                <a:cs typeface="Microsoft Sans Serif" panose="020B0604020202020204" pitchFamily="34" charset="0"/>
              </a:rPr>
              <a:t>Regionalny Program Operacyjny Województwa Śląskiego 2014-2020</a:t>
            </a:r>
            <a:endParaRPr lang="pl-PL" sz="2800" b="1" dirty="0">
              <a:latin typeface="Microsoft Sans Serif" panose="020B0604020202020204" pitchFamily="34" charset="0"/>
              <a:cs typeface="Microsoft Sans Serif" panose="020B0604020202020204" pitchFamily="34" charset="0"/>
            </a:endParaRPr>
          </a:p>
        </p:txBody>
      </p:sp>
      <p:pic>
        <p:nvPicPr>
          <p:cNvPr id="4" name="Obraz 3" descr="EF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78048" y="5554642"/>
            <a:ext cx="409257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oem\Dropbox\musk grafika\107_Urząd RPO\logo RZŚ\JPG\RZŚ_podstawow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1293" y="962061"/>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p:nvPr/>
        </p:nvSpPr>
        <p:spPr>
          <a:xfrm>
            <a:off x="8477657" y="4298225"/>
            <a:ext cx="3011610" cy="1107996"/>
          </a:xfrm>
          <a:prstGeom prst="rect">
            <a:avLst/>
          </a:prstGeom>
          <a:ln w="38100">
            <a:solidFill>
              <a:srgbClr val="636466"/>
            </a:solidFill>
            <a:miter lim="800000"/>
          </a:ln>
        </p:spPr>
        <p:txBody>
          <a:bodyPr wrap="square">
            <a:spAutoFit/>
          </a:bodyPr>
          <a:lstStyle/>
          <a:p>
            <a:pPr lvl="0"/>
            <a:endParaRPr lang="pl-PL" sz="1100" dirty="0">
              <a:solidFill>
                <a:srgbClr val="636466"/>
              </a:solidFill>
              <a:latin typeface="Microsoft Sans Serif" panose="020B0604020202020204" pitchFamily="34" charset="0"/>
              <a:cs typeface="Microsoft Sans Serif" panose="020B0604020202020204" pitchFamily="34" charset="0"/>
            </a:endParaRPr>
          </a:p>
          <a:p>
            <a:pPr lvl="0"/>
            <a:r>
              <a:rPr lang="pl-PL" sz="1100" dirty="0" smtClean="0">
                <a:solidFill>
                  <a:srgbClr val="636466"/>
                </a:solidFill>
                <a:latin typeface="Microsoft Sans Serif" panose="020B0604020202020204" pitchFamily="34" charset="0"/>
                <a:cs typeface="Microsoft Sans Serif" panose="020B0604020202020204" pitchFamily="34" charset="0"/>
              </a:rPr>
              <a:t>      Urząd </a:t>
            </a:r>
            <a:r>
              <a:rPr lang="pl-PL" sz="1100" dirty="0">
                <a:solidFill>
                  <a:srgbClr val="636466"/>
                </a:solidFill>
                <a:latin typeface="Microsoft Sans Serif" panose="020B0604020202020204" pitchFamily="34" charset="0"/>
                <a:cs typeface="Microsoft Sans Serif" panose="020B0604020202020204" pitchFamily="34" charset="0"/>
              </a:rPr>
              <a:t>Marszałkowski</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Województwa </a:t>
            </a:r>
            <a:r>
              <a:rPr lang="pl-PL" sz="1100" dirty="0">
                <a:solidFill>
                  <a:srgbClr val="636466"/>
                </a:solidFill>
                <a:latin typeface="Microsoft Sans Serif" panose="020B0604020202020204" pitchFamily="34" charset="0"/>
                <a:cs typeface="Microsoft Sans Serif" panose="020B0604020202020204" pitchFamily="34" charset="0"/>
              </a:rPr>
              <a:t>Śląskiego</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Wydział Europejskiego Funduszu</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Rozwoju Regionalnego</a:t>
            </a:r>
            <a:endParaRPr lang="pl-PL" sz="1100" dirty="0">
              <a:solidFill>
                <a:srgbClr val="636466"/>
              </a:solidFill>
              <a:latin typeface="Microsoft Sans Serif" panose="020B0604020202020204" pitchFamily="34" charset="0"/>
              <a:cs typeface="Microsoft Sans Serif" panose="020B0604020202020204" pitchFamily="34" charset="0"/>
            </a:endParaRPr>
          </a:p>
          <a:p>
            <a:pPr lvl="0"/>
            <a:r>
              <a:rPr lang="pl-PL" sz="1100" dirty="0" smtClean="0">
                <a:solidFill>
                  <a:srgbClr val="636466"/>
                </a:solidFill>
                <a:latin typeface="Microsoft Sans Serif" panose="020B0604020202020204" pitchFamily="34" charset="0"/>
                <a:cs typeface="Microsoft Sans Serif" panose="020B0604020202020204" pitchFamily="34" charset="0"/>
              </a:rPr>
              <a:t>      Katowice, październik 2016r</a:t>
            </a:r>
            <a:r>
              <a:rPr lang="pl-PL" sz="1100" dirty="0">
                <a:solidFill>
                  <a:srgbClr val="636466"/>
                </a:solidFill>
                <a:latin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1822037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906365"/>
            <a:ext cx="10972800" cy="5562167"/>
          </a:xfrm>
        </p:spPr>
        <p:txBody>
          <a:bodyPr/>
          <a:lstStyle/>
          <a:p>
            <a:r>
              <a:rPr lang="pl-PL" sz="2000" dirty="0" smtClean="0">
                <a:latin typeface="Microsoft Sans Serif" panose="020B0604020202020204" pitchFamily="34" charset="0"/>
                <a:cs typeface="Microsoft Sans Serif" panose="020B0604020202020204" pitchFamily="34" charset="0"/>
              </a:rPr>
              <a:t>Szczegółowy opis osi priorytetowych Regionalnego Programu Operacyjnego Województwa Śląskiego na lata 2014-2020; </a:t>
            </a:r>
          </a:p>
          <a:p>
            <a:r>
              <a:rPr lang="pl-PL" sz="2000" dirty="0" smtClean="0">
                <a:latin typeface="Microsoft Sans Serif" panose="020B0604020202020204" pitchFamily="34" charset="0"/>
                <a:cs typeface="Microsoft Sans Serif" panose="020B0604020202020204" pitchFamily="34" charset="0"/>
              </a:rPr>
              <a:t>Wytyczne w zakresie kwalifikowalności wydatków w zakresie Europejskiego Funduszu Rozwoju Regionalnego, Europejskiego Funduszu Społecznego oraz Funduszu Spójności na lata 2014-2020 (Wytyczne Ministerstwa Infrastruktury i Rozwoju – zwane dalej wytycznymi horyzontalnymi); </a:t>
            </a:r>
          </a:p>
          <a:p>
            <a:r>
              <a:rPr lang="pl-PL" sz="2000" dirty="0" smtClean="0">
                <a:latin typeface="Microsoft Sans Serif" panose="020B0604020202020204" pitchFamily="34" charset="0"/>
                <a:cs typeface="Microsoft Sans Serif" panose="020B0604020202020204" pitchFamily="34" charset="0"/>
              </a:rPr>
              <a:t>Wytyczne programowe w zakresie kwalifikowania wydatków w ramach EFRR RPO WSL 2014-2020; </a:t>
            </a:r>
          </a:p>
          <a:p>
            <a:r>
              <a:rPr lang="pl-PL" sz="2000" dirty="0" smtClean="0">
                <a:latin typeface="Microsoft Sans Serif" panose="020B0604020202020204" pitchFamily="34" charset="0"/>
                <a:cs typeface="Microsoft Sans Serif" panose="020B0604020202020204" pitchFamily="34" charset="0"/>
              </a:rPr>
              <a:t>Rozporządzenie Ministra Infrastruktury i Rozwoju z dnia 19 marca 2015r. w sprawie udzielania pomocy de </a:t>
            </a:r>
            <a:r>
              <a:rPr lang="pl-PL" sz="2000" dirty="0" err="1" smtClean="0">
                <a:latin typeface="Microsoft Sans Serif" panose="020B0604020202020204" pitchFamily="34" charset="0"/>
                <a:cs typeface="Microsoft Sans Serif" panose="020B0604020202020204" pitchFamily="34" charset="0"/>
              </a:rPr>
              <a:t>minimis</a:t>
            </a:r>
            <a:r>
              <a:rPr lang="pl-PL" sz="2000" dirty="0" smtClean="0">
                <a:latin typeface="Microsoft Sans Serif" panose="020B0604020202020204" pitchFamily="34" charset="0"/>
                <a:cs typeface="Microsoft Sans Serif" panose="020B0604020202020204" pitchFamily="34" charset="0"/>
              </a:rPr>
              <a:t> w ramach regionalnych programów operacyjnych na lata 2014-2020 (Dz. U. z 2015 r., poz. 488); </a:t>
            </a:r>
          </a:p>
          <a:p>
            <a:r>
              <a:rPr lang="pl-PL" sz="2000" dirty="0" smtClean="0">
                <a:latin typeface="Microsoft Sans Serif" panose="020B0604020202020204" pitchFamily="34" charset="0"/>
                <a:cs typeface="Microsoft Sans Serif" panose="020B0604020202020204" pitchFamily="34" charset="0"/>
              </a:rPr>
              <a:t>Rozporządzenie Ministra Rozwoju z dnia 16 czerwca 2016 r. w sprawie udzielania pomocy inwestycyjnej na infrastrukturę badawczą w ramach regionalnych programów operacyjnych na lata 2014–2020 (Dz. U. 2016 poz. 899 ); </a:t>
            </a:r>
          </a:p>
          <a:p>
            <a:endParaRPr lang="pl-PL" dirty="0"/>
          </a:p>
        </p:txBody>
      </p:sp>
      <p:sp>
        <p:nvSpPr>
          <p:cNvPr id="5" name="Prostokąt 4"/>
          <p:cNvSpPr/>
          <p:nvPr/>
        </p:nvSpPr>
        <p:spPr>
          <a:xfrm>
            <a:off x="1415571" y="383146"/>
            <a:ext cx="10107562"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 – przepisy i uregulowania krajowe</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07079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z="2000" dirty="0" smtClean="0">
                <a:latin typeface="Microsoft Sans Serif" panose="020B0604020202020204" pitchFamily="34" charset="0"/>
                <a:cs typeface="Microsoft Sans Serif" panose="020B0604020202020204" pitchFamily="34" charset="0"/>
              </a:rPr>
              <a:t>Za kwalifikowalne </a:t>
            </a:r>
            <a:r>
              <a:rPr lang="pl-PL" sz="2000" dirty="0">
                <a:latin typeface="Microsoft Sans Serif" panose="020B0604020202020204" pitchFamily="34" charset="0"/>
                <a:cs typeface="Microsoft Sans Serif" panose="020B0604020202020204" pitchFamily="34" charset="0"/>
              </a:rPr>
              <a:t>uznaje się wszystkie wydatki </a:t>
            </a:r>
            <a:r>
              <a:rPr lang="pl-PL" sz="2000" b="1" dirty="0">
                <a:latin typeface="Microsoft Sans Serif" panose="020B0604020202020204" pitchFamily="34" charset="0"/>
                <a:cs typeface="Microsoft Sans Serif" panose="020B0604020202020204" pitchFamily="34" charset="0"/>
              </a:rPr>
              <a:t>niezbędne</a:t>
            </a:r>
            <a:r>
              <a:rPr lang="pl-PL" sz="2000" dirty="0">
                <a:latin typeface="Microsoft Sans Serif" panose="020B0604020202020204" pitchFamily="34" charset="0"/>
                <a:cs typeface="Microsoft Sans Serif" panose="020B0604020202020204" pitchFamily="34" charset="0"/>
              </a:rPr>
              <a:t> do realizacji </a:t>
            </a:r>
            <a:r>
              <a:rPr lang="pl-PL" sz="2000" dirty="0" smtClean="0">
                <a:latin typeface="Microsoft Sans Serif" panose="020B0604020202020204" pitchFamily="34" charset="0"/>
                <a:cs typeface="Microsoft Sans Serif" panose="020B0604020202020204" pitchFamily="34" charset="0"/>
              </a:rPr>
              <a:t>projektu i poniesione z zachowaniem zasad </a:t>
            </a:r>
            <a:r>
              <a:rPr lang="pl-PL" sz="2000" dirty="0">
                <a:latin typeface="Microsoft Sans Serif" panose="020B0604020202020204" pitchFamily="34" charset="0"/>
                <a:cs typeface="Microsoft Sans Serif" panose="020B0604020202020204" pitchFamily="34" charset="0"/>
              </a:rPr>
              <a:t>uzyskiwania najlepszych efektów z danych </a:t>
            </a:r>
            <a:r>
              <a:rPr lang="pl-PL" sz="2000" dirty="0" smtClean="0">
                <a:latin typeface="Microsoft Sans Serif" panose="020B0604020202020204" pitchFamily="34" charset="0"/>
                <a:cs typeface="Microsoft Sans Serif" panose="020B0604020202020204" pitchFamily="34" charset="0"/>
              </a:rPr>
              <a:t>nakładów.</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Przyjęcie </a:t>
            </a:r>
            <a:r>
              <a:rPr lang="pl-PL" sz="2000" dirty="0">
                <a:latin typeface="Microsoft Sans Serif" panose="020B0604020202020204" pitchFamily="34" charset="0"/>
                <a:cs typeface="Microsoft Sans Serif" panose="020B0604020202020204" pitchFamily="34" charset="0"/>
              </a:rPr>
              <a:t>danego projektu do realizacji i podpisanie z beneficjentem umowy o dofinansowanie </a:t>
            </a:r>
            <a:r>
              <a:rPr lang="pl-PL" sz="2000" dirty="0" smtClean="0">
                <a:latin typeface="Microsoft Sans Serif" panose="020B0604020202020204" pitchFamily="34" charset="0"/>
                <a:cs typeface="Microsoft Sans Serif" panose="020B0604020202020204" pitchFamily="34" charset="0"/>
              </a:rPr>
              <a:t>nie </a:t>
            </a:r>
            <a:r>
              <a:rPr lang="pl-PL" sz="2000" dirty="0">
                <a:latin typeface="Microsoft Sans Serif" panose="020B0604020202020204" pitchFamily="34" charset="0"/>
                <a:cs typeface="Microsoft Sans Serif" panose="020B0604020202020204" pitchFamily="34" charset="0"/>
              </a:rPr>
              <a:t>oznacza, że wszystkie wydatki, które beneficjent przedstawi we wniosku o płatność w trakcie realizacji projektu zostaną poświadczone, zrefundowane lub </a:t>
            </a:r>
            <a:r>
              <a:rPr lang="pl-PL" sz="2000" dirty="0" smtClean="0">
                <a:latin typeface="Microsoft Sans Serif" panose="020B0604020202020204" pitchFamily="34" charset="0"/>
                <a:cs typeface="Microsoft Sans Serif" panose="020B0604020202020204" pitchFamily="34" charset="0"/>
              </a:rPr>
              <a:t>rozliczone. </a:t>
            </a:r>
          </a:p>
          <a:p>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cena </a:t>
            </a:r>
            <a:r>
              <a:rPr lang="pl-PL" sz="2000" dirty="0">
                <a:latin typeface="Microsoft Sans Serif" panose="020B0604020202020204" pitchFamily="34" charset="0"/>
                <a:cs typeface="Microsoft Sans Serif" panose="020B0604020202020204" pitchFamily="34" charset="0"/>
              </a:rPr>
              <a:t>kwalifikowalności poniesionego wydatku dokonywana jest przede wszystkim w trakcie realizacji projektu poprzez weryfikację wniosków o płatność oraz w trakcie kontroli projektu. Ocena kwalifikowalności poniesionych wydatków jest prowadzona także po zakończeniu realizacji </a:t>
            </a:r>
            <a:r>
              <a:rPr lang="pl-PL" sz="2000" dirty="0" smtClean="0">
                <a:latin typeface="Microsoft Sans Serif" panose="020B0604020202020204" pitchFamily="34" charset="0"/>
                <a:cs typeface="Microsoft Sans Serif" panose="020B0604020202020204" pitchFamily="34" charset="0"/>
              </a:rPr>
              <a:t>projektu.</a:t>
            </a:r>
          </a:p>
          <a:p>
            <a:r>
              <a:rPr lang="pl-PL" sz="2000" dirty="0" smtClean="0">
                <a:latin typeface="Microsoft Sans Serif" panose="020B0604020202020204" pitchFamily="34" charset="0"/>
                <a:cs typeface="Microsoft Sans Serif" panose="020B0604020202020204" pitchFamily="34" charset="0"/>
              </a:rPr>
              <a:t>Każdy </a:t>
            </a:r>
            <a:r>
              <a:rPr lang="pl-PL" sz="2000" dirty="0">
                <a:latin typeface="Microsoft Sans Serif" panose="020B0604020202020204" pitchFamily="34" charset="0"/>
                <a:cs typeface="Microsoft Sans Serif" panose="020B0604020202020204" pitchFamily="34" charset="0"/>
              </a:rPr>
              <a:t>wydatek kwalifikowalny niezależnie od daty jego poniesienia, musi być poniesiony zgodnie z właściwą procedurą tj. albo z ustawą </a:t>
            </a:r>
            <a:r>
              <a:rPr lang="pl-PL" sz="2000" dirty="0" err="1">
                <a:latin typeface="Microsoft Sans Serif" panose="020B0604020202020204" pitchFamily="34" charset="0"/>
                <a:cs typeface="Microsoft Sans Serif" panose="020B0604020202020204" pitchFamily="34" charset="0"/>
              </a:rPr>
              <a:t>pzp</a:t>
            </a:r>
            <a:r>
              <a:rPr lang="pl-PL" sz="2000" dirty="0">
                <a:latin typeface="Microsoft Sans Serif" panose="020B0604020202020204" pitchFamily="34" charset="0"/>
                <a:cs typeface="Microsoft Sans Serif" panose="020B0604020202020204" pitchFamily="34" charset="0"/>
              </a:rPr>
              <a:t> i prawem unijnym w zakresie zamówień publicznych albo zgodnie z zasadą uczciwej konkurencji/zasadą konkurencyjności, o której mowa w wytycznych </a:t>
            </a:r>
            <a:r>
              <a:rPr lang="pl-PL" sz="2000" dirty="0" smtClean="0">
                <a:latin typeface="Microsoft Sans Serif" panose="020B0604020202020204" pitchFamily="34" charset="0"/>
                <a:cs typeface="Microsoft Sans Serif" panose="020B0604020202020204" pitchFamily="34" charset="0"/>
              </a:rPr>
              <a:t>horyzontalnych.</a:t>
            </a:r>
            <a:endParaRPr lang="pl-PL" sz="2000" dirty="0">
              <a:latin typeface="Microsoft Sans Serif" panose="020B0604020202020204" pitchFamily="34" charset="0"/>
              <a:cs typeface="Microsoft Sans Serif" panose="020B0604020202020204" pitchFamily="34" charset="0"/>
            </a:endParaRPr>
          </a:p>
        </p:txBody>
      </p:sp>
      <p:sp>
        <p:nvSpPr>
          <p:cNvPr id="4" name="Prostokąt 3"/>
          <p:cNvSpPr/>
          <p:nvPr/>
        </p:nvSpPr>
        <p:spPr>
          <a:xfrm>
            <a:off x="914400" y="755925"/>
            <a:ext cx="10284541"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 – zasad ogólne</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00351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1.1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nSpc>
                <a:spcPct val="150000"/>
              </a:lnSpc>
              <a:spcBef>
                <a:spcPts val="0"/>
              </a:spcBef>
            </a:pPr>
            <a:r>
              <a:rPr lang="pl-PL" sz="2000" dirty="0" smtClean="0">
                <a:latin typeface="Times New Roman" panose="02020603050405020304" pitchFamily="18" charset="0"/>
                <a:cs typeface="Times New Roman" panose="02020603050405020304" pitchFamily="18" charset="0"/>
              </a:rPr>
              <a:t> </a:t>
            </a:r>
            <a:r>
              <a:rPr lang="pl-PL" sz="2000" dirty="0" smtClean="0">
                <a:latin typeface="Microsoft Sans Serif" panose="020B0604020202020204" pitchFamily="34" charset="0"/>
                <a:cs typeface="Microsoft Sans Serif" panose="020B0604020202020204" pitchFamily="34" charset="0"/>
              </a:rPr>
              <a:t>w ramach projektów nie przewiduje się finansowania kosztów wynagrodzeń,</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akredytacją </a:t>
            </a:r>
            <a:r>
              <a:rPr lang="pl-PL" sz="2000" dirty="0" smtClean="0">
                <a:latin typeface="Microsoft Sans Serif" panose="020B0604020202020204" pitchFamily="34" charset="0"/>
                <a:cs typeface="Microsoft Sans Serif" panose="020B0604020202020204" pitchFamily="34" charset="0"/>
              </a:rPr>
              <a:t>laboratoriów,</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utrzymaniem infrastruktury B+R,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infrastrukturą dydaktyczną oraz infrastrukturą wykorzystywaną do świadczenia usług zdrowotnych,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dot. regionalnych agend badawczo-rozwojowych,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materiały </a:t>
            </a:r>
            <a:r>
              <a:rPr lang="pl-PL" sz="2000" dirty="0">
                <a:latin typeface="Microsoft Sans Serif" panose="020B0604020202020204" pitchFamily="34" charset="0"/>
                <a:cs typeface="Microsoft Sans Serif" panose="020B0604020202020204" pitchFamily="34" charset="0"/>
              </a:rPr>
              <a:t>i inne środki nie stanowiące środków trwałych,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nabycie </a:t>
            </a:r>
            <a:r>
              <a:rPr lang="pl-PL" sz="2000" dirty="0">
                <a:latin typeface="Microsoft Sans Serif" panose="020B0604020202020204" pitchFamily="34" charset="0"/>
                <a:cs typeface="Microsoft Sans Serif" panose="020B0604020202020204" pitchFamily="34" charset="0"/>
              </a:rPr>
              <a:t>środków transportu,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nabycie </a:t>
            </a:r>
            <a:r>
              <a:rPr lang="pl-PL" sz="2000" dirty="0">
                <a:latin typeface="Microsoft Sans Serif" panose="020B0604020202020204" pitchFamily="34" charset="0"/>
                <a:cs typeface="Microsoft Sans Serif" panose="020B0604020202020204" pitchFamily="34" charset="0"/>
              </a:rPr>
              <a:t>używanych środków </a:t>
            </a:r>
            <a:r>
              <a:rPr lang="pl-PL" sz="2000" dirty="0" smtClean="0">
                <a:latin typeface="Microsoft Sans Serif" panose="020B0604020202020204" pitchFamily="34" charset="0"/>
                <a:cs typeface="Microsoft Sans Serif" panose="020B0604020202020204" pitchFamily="34" charset="0"/>
              </a:rPr>
              <a:t>trwałych, </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spcAft>
                <a:spcPts val="0"/>
              </a:spcAft>
            </a:pPr>
            <a:r>
              <a:rPr lang="pl-PL" sz="2000" dirty="0" smtClean="0">
                <a:latin typeface="Microsoft Sans Serif" panose="020B0604020202020204" pitchFamily="34" charset="0"/>
                <a:cs typeface="Microsoft Sans Serif" panose="020B0604020202020204" pitchFamily="34" charset="0"/>
              </a:rPr>
              <a:t> nie </a:t>
            </a:r>
            <a:r>
              <a:rPr lang="pl-PL" sz="2000" dirty="0">
                <a:latin typeface="Microsoft Sans Serif" panose="020B0604020202020204" pitchFamily="34" charset="0"/>
                <a:cs typeface="Microsoft Sans Serif" panose="020B0604020202020204" pitchFamily="34" charset="0"/>
              </a:rPr>
              <a:t>ma możliwości dofinansowania infrastruktury, aparatury, wyposażenia, które nie będą wykorzystywane na cele </a:t>
            </a:r>
            <a:r>
              <a:rPr lang="pl-PL" sz="2000" dirty="0" smtClean="0">
                <a:latin typeface="Microsoft Sans Serif" panose="020B0604020202020204" pitchFamily="34" charset="0"/>
                <a:cs typeface="Microsoft Sans Serif" panose="020B0604020202020204" pitchFamily="34" charset="0"/>
              </a:rPr>
              <a:t>gospodarcze. </a:t>
            </a:r>
          </a:p>
          <a:p>
            <a:pPr marL="0" indent="0">
              <a:lnSpc>
                <a:spcPct val="150000"/>
              </a:lnSpc>
              <a:spcBef>
                <a:spcPts val="0"/>
              </a:spcBef>
              <a:spcAft>
                <a:spcPts val="0"/>
              </a:spcAft>
              <a:buNone/>
            </a:pPr>
            <a:r>
              <a:rPr lang="pl-PL" sz="2000" dirty="0">
                <a:latin typeface="Times New Roman" panose="02020603050405020304" pitchFamily="18" charset="0"/>
                <a:cs typeface="Times New Roman" panose="02020603050405020304" pitchFamily="18" charset="0"/>
              </a:rPr>
              <a:t>	</a:t>
            </a:r>
            <a:r>
              <a:rPr lang="pl-PL" dirty="0"/>
              <a:t>	</a:t>
            </a:r>
          </a:p>
          <a:p>
            <a:endParaRPr lang="pl-PL" dirty="0"/>
          </a:p>
        </p:txBody>
      </p:sp>
    </p:spTree>
    <p:extLst>
      <p:ext uri="{BB962C8B-B14F-4D97-AF65-F5344CB8AC3E}">
        <p14:creationId xmlns:p14="http://schemas.microsoft.com/office/powerpoint/2010/main" val="343851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355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126068"/>
            <a:ext cx="10972800" cy="4525963"/>
          </a:xfrm>
        </p:spPr>
        <p:txBody>
          <a:bodyPr/>
          <a:lstStyle/>
          <a:p>
            <a:r>
              <a:rPr lang="pl-PL" sz="2000" b="1" dirty="0" smtClean="0">
                <a:latin typeface="Microsoft Sans Serif" panose="020B0604020202020204" pitchFamily="34" charset="0"/>
                <a:cs typeface="Microsoft Sans Serif" panose="020B0604020202020204" pitchFamily="34" charset="0"/>
              </a:rPr>
              <a:t>Ocena formalna:</a:t>
            </a:r>
          </a:p>
          <a:p>
            <a:pPr>
              <a:buFontTx/>
              <a:buChar char="-"/>
            </a:pPr>
            <a:r>
              <a:rPr lang="pl-PL" sz="2000" dirty="0" smtClean="0">
                <a:latin typeface="Microsoft Sans Serif" panose="020B0604020202020204" pitchFamily="34" charset="0"/>
                <a:cs typeface="Microsoft Sans Serif" panose="020B0604020202020204" pitchFamily="34" charset="0"/>
              </a:rPr>
              <a:t>Kryterium </a:t>
            </a:r>
            <a:r>
              <a:rPr lang="pl-PL" sz="2000" dirty="0">
                <a:latin typeface="Microsoft Sans Serif" panose="020B0604020202020204" pitchFamily="34" charset="0"/>
                <a:cs typeface="Microsoft Sans Serif" panose="020B0604020202020204" pitchFamily="34" charset="0"/>
              </a:rPr>
              <a:t>formalne </a:t>
            </a:r>
            <a:r>
              <a:rPr lang="pl-PL" sz="2000" dirty="0" smtClean="0">
                <a:latin typeface="Microsoft Sans Serif" panose="020B0604020202020204" pitchFamily="34" charset="0"/>
                <a:cs typeface="Microsoft Sans Serif" panose="020B0604020202020204" pitchFamily="34" charset="0"/>
              </a:rPr>
              <a:t>dopuszczające – brak możliwości uzupełnienia od razu ocena negatywna (np. wniosek złożony po terminie zakończenia naboru),</a:t>
            </a:r>
          </a:p>
          <a:p>
            <a:pPr>
              <a:buFontTx/>
              <a:buChar char="-"/>
            </a:pPr>
            <a:r>
              <a:rPr lang="pl-PL" sz="2000" dirty="0" smtClean="0">
                <a:latin typeface="Microsoft Sans Serif" panose="020B0604020202020204" pitchFamily="34" charset="0"/>
                <a:cs typeface="Microsoft Sans Serif" panose="020B0604020202020204" pitchFamily="34" charset="0"/>
              </a:rPr>
              <a:t>Kryteria formalne pozostałe – możliwość uzupełnienia </a:t>
            </a: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(wezwanie do uzupełnienia pisemne).  </a:t>
            </a:r>
          </a:p>
          <a:p>
            <a:r>
              <a:rPr lang="pl-PL" sz="2000" b="1" dirty="0" smtClean="0">
                <a:latin typeface="Microsoft Sans Serif" panose="020B0604020202020204" pitchFamily="34" charset="0"/>
                <a:cs typeface="Microsoft Sans Serif" panose="020B0604020202020204" pitchFamily="34" charset="0"/>
              </a:rPr>
              <a:t>Ocena merytoryczna:</a:t>
            </a: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ogólne – wspólne dla wszystkich projektów, niezależnie od określonego typu projektu, </a:t>
            </a:r>
          </a:p>
          <a:p>
            <a:pPr marL="0" indent="0">
              <a:buFontTx/>
              <a:buChar char="-"/>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specyficzne – dedykowane konkretnym działaniom/poddziałaniom/typom projektów, </a:t>
            </a:r>
            <a:endParaRPr lang="pl-PL" sz="2000" dirty="0" smtClean="0">
              <a:latin typeface="Microsoft Sans Serif" panose="020B0604020202020204" pitchFamily="34" charset="0"/>
              <a:cs typeface="Microsoft Sans Serif" panose="020B0604020202020204" pitchFamily="34" charset="0"/>
            </a:endParaRP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kryteria dodatkowe - wspólne dla wszystkich projektów, niezależnie od określonego typu projektu. </a:t>
            </a:r>
            <a:endParaRPr lang="pl-PL" sz="2000" dirty="0" smtClean="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W </a:t>
            </a:r>
            <a:r>
              <a:rPr lang="pl-PL" sz="2000" dirty="0">
                <a:latin typeface="Microsoft Sans Serif" panose="020B0604020202020204" pitchFamily="34" charset="0"/>
                <a:cs typeface="Microsoft Sans Serif" panose="020B0604020202020204" pitchFamily="34" charset="0"/>
              </a:rPr>
              <a:t>ramach kryteriów </a:t>
            </a:r>
            <a:r>
              <a:rPr lang="pl-PL" sz="2000" dirty="0" smtClean="0">
                <a:latin typeface="Microsoft Sans Serif" panose="020B0604020202020204" pitchFamily="34" charset="0"/>
                <a:cs typeface="Microsoft Sans Serif" panose="020B0604020202020204" pitchFamily="34" charset="0"/>
              </a:rPr>
              <a:t>ogólnych </a:t>
            </a:r>
            <a:r>
              <a:rPr lang="pl-PL" sz="2000" dirty="0">
                <a:latin typeface="Microsoft Sans Serif" panose="020B0604020202020204" pitchFamily="34" charset="0"/>
                <a:cs typeface="Microsoft Sans Serif" panose="020B0604020202020204" pitchFamily="34" charset="0"/>
              </a:rPr>
              <a:t>jak i </a:t>
            </a:r>
            <a:r>
              <a:rPr lang="pl-PL" sz="2000" dirty="0" smtClean="0">
                <a:latin typeface="Microsoft Sans Serif" panose="020B0604020202020204" pitchFamily="34" charset="0"/>
                <a:cs typeface="Microsoft Sans Serif" panose="020B0604020202020204" pitchFamily="34" charset="0"/>
              </a:rPr>
              <a:t>specyficznych są kryteria </a:t>
            </a:r>
            <a:r>
              <a:rPr lang="pl-PL" sz="2000" dirty="0">
                <a:latin typeface="Microsoft Sans Serif" panose="020B0604020202020204" pitchFamily="34" charset="0"/>
                <a:cs typeface="Microsoft Sans Serif" panose="020B0604020202020204" pitchFamily="34" charset="0"/>
              </a:rPr>
              <a:t>(0/1)</a:t>
            </a:r>
            <a:r>
              <a:rPr lang="pl-PL" sz="2000" dirty="0" smtClean="0">
                <a:latin typeface="Microsoft Sans Serif" panose="020B0604020202020204" pitchFamily="34" charset="0"/>
                <a:cs typeface="Microsoft Sans Serif" panose="020B0604020202020204" pitchFamily="34" charset="0"/>
              </a:rPr>
              <a:t> oraz punktowane. Kryteria dodatkowe są </a:t>
            </a:r>
            <a:r>
              <a:rPr lang="pl-PL" sz="2000" smtClean="0">
                <a:latin typeface="Microsoft Sans Serif" panose="020B0604020202020204" pitchFamily="34" charset="0"/>
                <a:cs typeface="Microsoft Sans Serif" panose="020B0604020202020204" pitchFamily="34" charset="0"/>
              </a:rPr>
              <a:t>tylko punktowane. </a:t>
            </a:r>
            <a:r>
              <a:rPr lang="pl-PL" sz="2000" dirty="0">
                <a:latin typeface="Microsoft Sans Serif" panose="020B0604020202020204" pitchFamily="34" charset="0"/>
                <a:cs typeface="Microsoft Sans Serif" panose="020B0604020202020204" pitchFamily="34" charset="0"/>
              </a:rPr>
              <a:t>Niespełnienie co najmniej jednego kryterium </a:t>
            </a:r>
            <a:r>
              <a:rPr lang="pl-PL" sz="2000" dirty="0" smtClean="0">
                <a:latin typeface="Microsoft Sans Serif" panose="020B0604020202020204" pitchFamily="34" charset="0"/>
                <a:cs typeface="Microsoft Sans Serif" panose="020B0604020202020204" pitchFamily="34" charset="0"/>
              </a:rPr>
              <a:t>(</a:t>
            </a:r>
            <a:r>
              <a:rPr lang="pl-PL" sz="2000" dirty="0">
                <a:latin typeface="Microsoft Sans Serif" panose="020B0604020202020204" pitchFamily="34" charset="0"/>
                <a:cs typeface="Microsoft Sans Serif" panose="020B0604020202020204" pitchFamily="34" charset="0"/>
              </a:rPr>
              <a:t>0/1) spośród kryteriów ogólnych lub specyficznych powoduje, że projekt otrzymuje ocenę negatywną </a:t>
            </a:r>
            <a:r>
              <a:rPr lang="pl-PL" sz="2000" dirty="0" smtClean="0">
                <a:latin typeface="Microsoft Sans Serif" panose="020B0604020202020204" pitchFamily="34" charset="0"/>
                <a:cs typeface="Microsoft Sans Serif" panose="020B0604020202020204" pitchFamily="34" charset="0"/>
              </a:rPr>
              <a:t>bez możliwości uzupełnienia (np. nierealność wskaźników, wykorzystanie infrastruktury </a:t>
            </a:r>
            <a:r>
              <a:rPr lang="pl-PL" sz="2000" dirty="0" err="1" smtClean="0">
                <a:latin typeface="Microsoft Sans Serif" panose="020B0604020202020204" pitchFamily="34" charset="0"/>
                <a:cs typeface="Microsoft Sans Serif" panose="020B0604020202020204" pitchFamily="34" charset="0"/>
              </a:rPr>
              <a:t>b+r</a:t>
            </a:r>
            <a:r>
              <a:rPr lang="pl-PL" sz="2000" dirty="0" smtClean="0">
                <a:latin typeface="Microsoft Sans Serif" panose="020B0604020202020204" pitchFamily="34" charset="0"/>
                <a:cs typeface="Microsoft Sans Serif" panose="020B0604020202020204" pitchFamily="34" charset="0"/>
              </a:rPr>
              <a:t> do działalności gospodarczej poniżej 40% itp.) </a:t>
            </a:r>
            <a:endParaRPr lang="pl-PL" sz="2000" dirty="0">
              <a:latin typeface="Microsoft Sans Serif" panose="020B0604020202020204" pitchFamily="34" charset="0"/>
              <a:cs typeface="Microsoft Sans Serif" panose="020B0604020202020204" pitchFamily="34" charset="0"/>
            </a:endParaRPr>
          </a:p>
          <a:p>
            <a:pPr>
              <a:buFontTx/>
              <a:buChar char="-"/>
            </a:pP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860118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39334"/>
            <a:ext cx="10972800" cy="4779964"/>
          </a:xfrm>
        </p:spPr>
        <p:txBody>
          <a:bodyPr/>
          <a:lstStyle/>
          <a:p>
            <a:r>
              <a:rPr lang="pl-PL" sz="2000" dirty="0">
                <a:latin typeface="Microsoft Sans Serif" panose="020B0604020202020204" pitchFamily="34" charset="0"/>
                <a:cs typeface="Microsoft Sans Serif" panose="020B0604020202020204" pitchFamily="34" charset="0"/>
              </a:rPr>
              <a:t>W ramach każdego kryterium punktowanego możliwe jest przyznanie maksymalnie 4 punktów (całe punkty). </a:t>
            </a:r>
            <a:endParaRPr lang="pl-PL" sz="2000" dirty="0" smtClean="0">
              <a:latin typeface="Microsoft Sans Serif" panose="020B0604020202020204" pitchFamily="34" charset="0"/>
              <a:cs typeface="Microsoft Sans Serif" panose="020B0604020202020204" pitchFamily="34" charset="0"/>
            </a:endParaRPr>
          </a:p>
          <a:p>
            <a:r>
              <a:rPr lang="pl-PL" sz="2000" dirty="0">
                <a:latin typeface="Microsoft Sans Serif" panose="020B0604020202020204" pitchFamily="34" charset="0"/>
                <a:cs typeface="Microsoft Sans Serif" panose="020B0604020202020204" pitchFamily="34" charset="0"/>
              </a:rPr>
              <a:t>S</a:t>
            </a:r>
            <a:r>
              <a:rPr lang="pl-PL" sz="2000" dirty="0" smtClean="0">
                <a:latin typeface="Microsoft Sans Serif" panose="020B0604020202020204" pitchFamily="34" charset="0"/>
                <a:cs typeface="Microsoft Sans Serif" panose="020B0604020202020204" pitchFamily="34" charset="0"/>
              </a:rPr>
              <a:t>ystem </a:t>
            </a:r>
            <a:r>
              <a:rPr lang="pl-PL" sz="2000" dirty="0">
                <a:latin typeface="Microsoft Sans Serif" panose="020B0604020202020204" pitchFamily="34" charset="0"/>
                <a:cs typeface="Microsoft Sans Serif" panose="020B0604020202020204" pitchFamily="34" charset="0"/>
              </a:rPr>
              <a:t>wartościowania znaczenia poszczególnych kryteriów punktowanych poprzez przypisanie im wag: przyznana punktacja dla każdego kryterium będzie pomnożona przez jego wagę </a:t>
            </a:r>
            <a:r>
              <a:rPr lang="pl-PL" sz="2000" dirty="0" smtClean="0">
                <a:latin typeface="Microsoft Sans Serif" panose="020B0604020202020204" pitchFamily="34" charset="0"/>
                <a:cs typeface="Microsoft Sans Serif" panose="020B0604020202020204" pitchFamily="34" charset="0"/>
              </a:rPr>
              <a:t>(brak wag w kryteriach dodatkowych).</a:t>
            </a:r>
          </a:p>
          <a:p>
            <a:r>
              <a:rPr lang="pl-PL" sz="2000" dirty="0">
                <a:latin typeface="Microsoft Sans Serif" panose="020B0604020202020204" pitchFamily="34" charset="0"/>
                <a:cs typeface="Microsoft Sans Serif" panose="020B0604020202020204" pitchFamily="34" charset="0"/>
              </a:rPr>
              <a:t>Otrzymane sumy ocen kryteriów ogólnych i specyficznych mnoży się przez proporcje właściwe dla danego zestawu kryteriów (kryteria ogólne: 60%, kryteria specyficzne: 40%). </a:t>
            </a:r>
          </a:p>
          <a:p>
            <a:r>
              <a:rPr lang="pl-PL" sz="2000" dirty="0">
                <a:latin typeface="Microsoft Sans Serif" panose="020B0604020202020204" pitchFamily="34" charset="0"/>
                <a:cs typeface="Microsoft Sans Serif" panose="020B0604020202020204" pitchFamily="34" charset="0"/>
              </a:rPr>
              <a:t>Projekt otrzymuje ocenę pozytywną w przypadku uzyskania co najmniej 60% maksymalnej, możliwej do uzyskania punktacji, dla danego działania/poddziałania/ typu/typów projektu. Projekt, który uzyska mniej niż 60% punktów otrzymuje ocenę negatywną i nie kwalifikuje się do dofinansowania. </a:t>
            </a:r>
          </a:p>
        </p:txBody>
      </p:sp>
      <p:sp>
        <p:nvSpPr>
          <p:cNvPr id="4" name="Tytuł 1"/>
          <p:cNvSpPr>
            <a:spLocks noGrp="1"/>
          </p:cNvSpPr>
          <p:nvPr>
            <p:ph type="title"/>
          </p:nvPr>
        </p:nvSpPr>
        <p:spPr>
          <a:xfrm>
            <a:off x="609600" y="4863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60602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8317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1.1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097596"/>
            <a:ext cx="10972800" cy="4582048"/>
          </a:xfrm>
        </p:spPr>
        <p:txBody>
          <a:bodyPr/>
          <a:lstStyle/>
          <a:p>
            <a:r>
              <a:rPr lang="pl-PL" sz="2000" dirty="0" smtClean="0">
                <a:latin typeface="Microsoft Sans Serif" panose="020B0604020202020204" pitchFamily="34" charset="0"/>
                <a:cs typeface="Microsoft Sans Serif" panose="020B0604020202020204" pitchFamily="34" charset="0"/>
              </a:rPr>
              <a:t>Kryteria 0/1 - Nie spełnienie któregokolwiek z kryterium powoduje, że projekt uzyskuje ocenę negatywną i nie kwalifikuje się do dofinansowania. </a:t>
            </a:r>
          </a:p>
          <a:p>
            <a:r>
              <a:rPr lang="pl-PL" sz="2000" b="1" dirty="0" smtClean="0">
                <a:latin typeface="Microsoft Sans Serif" panose="020B0604020202020204" pitchFamily="34" charset="0"/>
                <a:cs typeface="Microsoft Sans Serif" panose="020B0604020202020204" pitchFamily="34" charset="0"/>
              </a:rPr>
              <a:t>Obowiązujące dla działania 1.1 kryteria O/1</a:t>
            </a:r>
          </a:p>
          <a:p>
            <a:pPr marL="0" indent="0">
              <a:buNone/>
            </a:pPr>
            <a:r>
              <a:rPr lang="pl-PL" sz="2000" b="1" dirty="0">
                <a:latin typeface="Microsoft Sans Serif" panose="020B0604020202020204" pitchFamily="34" charset="0"/>
                <a:cs typeface="Microsoft Sans Serif" panose="020B0604020202020204" pitchFamily="34" charset="0"/>
              </a:rPr>
              <a:t>a</a:t>
            </a:r>
            <a:r>
              <a:rPr lang="pl-PL" sz="2000" b="1" dirty="0" smtClean="0">
                <a:latin typeface="Microsoft Sans Serif" panose="020B0604020202020204" pitchFamily="34" charset="0"/>
                <a:cs typeface="Microsoft Sans Serif" panose="020B0604020202020204" pitchFamily="34" charset="0"/>
              </a:rPr>
              <a:t>) Przedmiotem </a:t>
            </a:r>
            <a:r>
              <a:rPr lang="pl-PL" sz="2000" b="1" dirty="0">
                <a:latin typeface="Microsoft Sans Serif" panose="020B0604020202020204" pitchFamily="34" charset="0"/>
                <a:cs typeface="Microsoft Sans Serif" panose="020B0604020202020204" pitchFamily="34" charset="0"/>
              </a:rPr>
              <a:t>projektu jest infrastruktura badawcza wykorzystywana do prowadzenia działalności gospodarczej w rozumieniu przepisów prawa wspólnotowego dotyczących pomocy </a:t>
            </a:r>
            <a:r>
              <a:rPr lang="pl-PL" sz="2000" b="1" dirty="0" smtClean="0">
                <a:latin typeface="Microsoft Sans Serif" panose="020B0604020202020204" pitchFamily="34" charset="0"/>
                <a:cs typeface="Microsoft Sans Serif" panose="020B0604020202020204" pitchFamily="34" charset="0"/>
              </a:rPr>
              <a:t>publicznej </a:t>
            </a: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Zgodnie z art. 2 pkt 91 rozporządzenia Komisji (UE) Nr 651/2014 z dn. 17 czerwca 2014 r. uznającego niektóre rodzaje pomocy za zgodne z rynkiem wewnętrznym w zastosowaniu art. 107 i 108 Traktatu: </a:t>
            </a:r>
            <a:r>
              <a:rPr lang="pl-PL" sz="2000" b="1" dirty="0">
                <a:latin typeface="Microsoft Sans Serif" panose="020B0604020202020204" pitchFamily="34" charset="0"/>
                <a:cs typeface="Microsoft Sans Serif" panose="020B0604020202020204" pitchFamily="34" charset="0"/>
              </a:rPr>
              <a:t>infrastruktura badawcza </a:t>
            </a:r>
            <a:r>
              <a:rPr lang="pl-PL" sz="2000" dirty="0">
                <a:latin typeface="Microsoft Sans Serif" panose="020B0604020202020204" pitchFamily="34" charset="0"/>
                <a:cs typeface="Microsoft Sans Serif" panose="020B0604020202020204" pitchFamily="34" charset="0"/>
              </a:rPr>
              <a:t>oznacza obiekty, zasoby i powiązane z nimi usługi, które są wykorzystywane przez środowisko naukowe do prowadzenia badań naukowych w swoich dziedzinach i obejmuje wyposażenie naukowe lub zestaw przyrządów, zasoby oparte na wiedzy takie jak zbiory, archiwa lub uporządkowane informacje naukowe, infrastrukturę opartą na technologiach informacyjno-komunikacyjnych taką jak sieć, infrastrukturę komputerową, oprogramowanie i infrastrukturę łączności lub wszelki inny podmiot o wyjątkowym charakterze niezbędny do prowadzenia badań naukowych. Takie różne rodzaje infrastruktury badawczej mogą być zlokalizowane w jednej placówce lub „rozproszone” (zorganizowana sieć zasobów) zgodnie z art. 2 lit. a) rozporządzenia Rady (WE) nr 723/2009 z dnia 25 czerwca 2009 r. 	</a:t>
            </a:r>
          </a:p>
          <a:p>
            <a:pPr marL="704850">
              <a:buFontTx/>
              <a:buChar char="-"/>
            </a:pPr>
            <a:endParaRPr lang="pl-PL" sz="2000" dirty="0" smtClean="0">
              <a:latin typeface="Microsoft Sans Serif" panose="020B0604020202020204" pitchFamily="34" charset="0"/>
              <a:cs typeface="Microsoft Sans Serif" panose="020B0604020202020204" pitchFamily="34" charset="0"/>
            </a:endParaRPr>
          </a:p>
          <a:p>
            <a:pPr marL="361950" indent="0">
              <a:buNone/>
            </a:pPr>
            <a:r>
              <a:rPr lang="pl-PL" sz="2000" dirty="0"/>
              <a:t>	</a:t>
            </a:r>
          </a:p>
          <a:p>
            <a:pPr marL="704850">
              <a:buFontTx/>
              <a:buChar char="-"/>
            </a:pPr>
            <a:endParaRPr lang="pl-PL" sz="2000" dirty="0"/>
          </a:p>
          <a:p>
            <a:pPr marL="361950" indent="0">
              <a:buNone/>
            </a:pPr>
            <a:r>
              <a:rPr lang="pl-PL" sz="2000" dirty="0"/>
              <a:t>	</a:t>
            </a:r>
          </a:p>
          <a:p>
            <a:pPr marL="704850">
              <a:buFontTx/>
              <a:buChar char="-"/>
            </a:pPr>
            <a:endParaRPr lang="pl-PL" sz="2000" dirty="0"/>
          </a:p>
          <a:p>
            <a:pPr marL="0" indent="0">
              <a:buNone/>
            </a:pPr>
            <a:r>
              <a:rPr lang="pl-PL" sz="2000" dirty="0"/>
              <a:t>	</a:t>
            </a:r>
          </a:p>
          <a:p>
            <a:pPr marL="704850">
              <a:buFontTx/>
              <a:buChar char="-"/>
            </a:pPr>
            <a:endParaRPr lang="pl-PL" sz="2000" dirty="0"/>
          </a:p>
          <a:p>
            <a:endParaRPr lang="pl-PL" sz="2000" dirty="0" smtClean="0"/>
          </a:p>
          <a:p>
            <a:endParaRPr lang="pl-PL" dirty="0"/>
          </a:p>
        </p:txBody>
      </p:sp>
    </p:spTree>
    <p:extLst>
      <p:ext uri="{BB962C8B-B14F-4D97-AF65-F5344CB8AC3E}">
        <p14:creationId xmlns:p14="http://schemas.microsoft.com/office/powerpoint/2010/main" val="3680825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smtClean="0">
                <a:latin typeface="Microsoft Sans Serif" panose="020B0604020202020204" pitchFamily="34" charset="0"/>
                <a:cs typeface="Microsoft Sans Serif" panose="020B0604020202020204" pitchFamily="34" charset="0"/>
              </a:rPr>
              <a:t>b) Część </a:t>
            </a:r>
            <a:r>
              <a:rPr lang="pl-PL" sz="2000" b="1" dirty="0">
                <a:latin typeface="Microsoft Sans Serif" panose="020B0604020202020204" pitchFamily="34" charset="0"/>
                <a:cs typeface="Microsoft Sans Serif" panose="020B0604020202020204" pitchFamily="34" charset="0"/>
              </a:rPr>
              <a:t>projektu dotycząca wykorzystania infrastruktury badawczej do prowadzenia działalności gospodarczej jest nie mniejsza niż 40% wartości kosztów kwalifikowalnych </a:t>
            </a:r>
            <a:r>
              <a:rPr lang="pl-PL" sz="2000" b="1" dirty="0" smtClean="0">
                <a:latin typeface="Microsoft Sans Serif" panose="020B0604020202020204" pitchFamily="34" charset="0"/>
                <a:cs typeface="Microsoft Sans Serif" panose="020B0604020202020204" pitchFamily="34" charset="0"/>
              </a:rPr>
              <a:t>projektu </a:t>
            </a:r>
            <a:r>
              <a:rPr lang="pl-PL" sz="2000" dirty="0" smtClean="0">
                <a:latin typeface="Microsoft Sans Serif" panose="020B0604020202020204" pitchFamily="34" charset="0"/>
                <a:cs typeface="Microsoft Sans Serif" panose="020B0604020202020204" pitchFamily="34" charset="0"/>
              </a:rPr>
              <a:t>– na podstawie danych w planie prac badawczo-rozwojowych i analizie finansowej),</a:t>
            </a:r>
          </a:p>
          <a:p>
            <a:pPr marL="0" indent="0">
              <a:buNone/>
            </a:pPr>
            <a:endParaRPr lang="pl-PL" sz="2000" b="1" dirty="0" smtClean="0">
              <a:latin typeface="Microsoft Sans Serif" panose="020B0604020202020204" pitchFamily="34" charset="0"/>
              <a:cs typeface="Microsoft Sans Serif" panose="020B0604020202020204" pitchFamily="34" charset="0"/>
            </a:endParaRPr>
          </a:p>
          <a:p>
            <a:pPr marL="0" indent="0">
              <a:buNone/>
            </a:pPr>
            <a:r>
              <a:rPr lang="pl-PL" sz="2000" b="1" dirty="0" smtClean="0">
                <a:latin typeface="Microsoft Sans Serif" panose="020B0604020202020204" pitchFamily="34" charset="0"/>
                <a:cs typeface="Microsoft Sans Serif" panose="020B0604020202020204" pitchFamily="34" charset="0"/>
              </a:rPr>
              <a:t>c) Finansowy </a:t>
            </a:r>
            <a:r>
              <a:rPr lang="pl-PL" sz="2000" b="1" dirty="0">
                <a:latin typeface="Microsoft Sans Serif" panose="020B0604020202020204" pitchFamily="34" charset="0"/>
                <a:cs typeface="Microsoft Sans Serif" panose="020B0604020202020204" pitchFamily="34" charset="0"/>
              </a:rPr>
              <a:t>udział wnioskodawcy jest nie mniejszy niż 2,5% kosztów kwalifikowalnych projektu</a:t>
            </a:r>
            <a:r>
              <a:rPr lang="pl-PL" sz="2000" b="1" dirty="0" smtClean="0">
                <a:latin typeface="Microsoft Sans Serif" panose="020B0604020202020204" pitchFamily="34" charset="0"/>
                <a:cs typeface="Microsoft Sans Serif" panose="020B0604020202020204" pitchFamily="34" charset="0"/>
              </a:rPr>
              <a:t>,</a:t>
            </a:r>
          </a:p>
          <a:p>
            <a:pPr marL="0" indent="0">
              <a:buNone/>
            </a:pPr>
            <a:endParaRPr lang="pl-PL" sz="2000" b="1" dirty="0" smtClean="0">
              <a:latin typeface="Microsoft Sans Serif" panose="020B0604020202020204" pitchFamily="34" charset="0"/>
              <a:cs typeface="Microsoft Sans Serif" panose="020B0604020202020204" pitchFamily="34" charset="0"/>
            </a:endParaRPr>
          </a:p>
          <a:p>
            <a:pPr marL="0" indent="0">
              <a:buNone/>
            </a:pPr>
            <a:r>
              <a:rPr lang="pl-PL" sz="2000" b="1" dirty="0" smtClean="0">
                <a:latin typeface="Microsoft Sans Serif" panose="020B0604020202020204" pitchFamily="34" charset="0"/>
                <a:cs typeface="Microsoft Sans Serif" panose="020B0604020202020204" pitchFamily="34" charset="0"/>
              </a:rPr>
              <a:t>d) Plan </a:t>
            </a:r>
            <a:r>
              <a:rPr lang="pl-PL" sz="2000" b="1" dirty="0">
                <a:latin typeface="Microsoft Sans Serif" panose="020B0604020202020204" pitchFamily="34" charset="0"/>
                <a:cs typeface="Microsoft Sans Serif" panose="020B0604020202020204" pitchFamily="34" charset="0"/>
              </a:rPr>
              <a:t>finansowy przedsięwzięcia przewiduje znaczny wzrost udziału przychodów ze źródeł sektora przedsiębiorstw w ogólnych przychodach </a:t>
            </a:r>
            <a:r>
              <a:rPr lang="pl-PL" sz="2000" b="1" dirty="0" smtClean="0">
                <a:latin typeface="Microsoft Sans Serif" panose="020B0604020202020204" pitchFamily="34" charset="0"/>
                <a:cs typeface="Microsoft Sans Serif" panose="020B0604020202020204" pitchFamily="34" charset="0"/>
              </a:rPr>
              <a:t>wnioskodawcy - </a:t>
            </a:r>
            <a:r>
              <a:rPr lang="pl-PL" sz="2000" dirty="0" smtClean="0">
                <a:latin typeface="Microsoft Sans Serif" panose="020B0604020202020204" pitchFamily="34" charset="0"/>
                <a:cs typeface="Microsoft Sans Serif" panose="020B0604020202020204" pitchFamily="34" charset="0"/>
              </a:rPr>
              <a:t>wyrażony kwotowo a nie procentowo. Wartość prognozowana to wartość z analizy finansowej z okresu 36 </a:t>
            </a:r>
            <a:r>
              <a:rPr lang="pl-PL" sz="2000" dirty="0">
                <a:latin typeface="Microsoft Sans Serif" panose="020B0604020202020204" pitchFamily="34" charset="0"/>
                <a:cs typeface="Microsoft Sans Serif" panose="020B0604020202020204" pitchFamily="34" charset="0"/>
              </a:rPr>
              <a:t>miesięcy od zakończenia pierwszego roku obrotowego, po zakończeniu realizacji projektu. </a:t>
            </a:r>
            <a:r>
              <a:rPr lang="pl-PL" sz="2000" dirty="0" smtClean="0">
                <a:latin typeface="Microsoft Sans Serif" panose="020B0604020202020204" pitchFamily="34" charset="0"/>
                <a:cs typeface="Microsoft Sans Serif" panose="020B0604020202020204" pitchFamily="34" charset="0"/>
              </a:rPr>
              <a:t>Trwają dyskusje Ministerstwa Rozwoju z Komisją Europejską w sprawie tego wskaźnika. Sposób obliczenia wartości  może więc ulec zmianie i będzie potrzeba zmiany dokumentów konkursowych. </a:t>
            </a:r>
          </a:p>
          <a:p>
            <a:pPr marL="0" indent="0">
              <a:buNone/>
            </a:pPr>
            <a:endParaRPr lang="pl-PL" sz="2000" dirty="0"/>
          </a:p>
          <a:p>
            <a:pPr marL="0" indent="0">
              <a:buNone/>
            </a:pPr>
            <a:endParaRPr lang="pl-PL" sz="2000" b="1" dirty="0">
              <a:latin typeface="Microsoft Sans Serif" panose="020B0604020202020204" pitchFamily="34" charset="0"/>
              <a:cs typeface="Microsoft Sans Serif" panose="020B0604020202020204" pitchFamily="34" charset="0"/>
            </a:endParaRPr>
          </a:p>
          <a:p>
            <a:endParaRPr lang="pl-PL" b="1" dirty="0"/>
          </a:p>
        </p:txBody>
      </p:sp>
      <p:sp>
        <p:nvSpPr>
          <p:cNvPr id="4" name="Tytuł 1"/>
          <p:cNvSpPr>
            <a:spLocks noGrp="1"/>
          </p:cNvSpPr>
          <p:nvPr>
            <p:ph type="title"/>
          </p:nvPr>
        </p:nvSpPr>
        <p:spPr>
          <a:xfrm>
            <a:off x="609600" y="566244"/>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1.1</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900039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e) Dostępność infrastruktury badawczej dla podmiotów/osób spoza jednostki otrzymującej </a:t>
            </a:r>
            <a:r>
              <a:rPr lang="pl-PL" sz="2000" b="1" dirty="0" smtClean="0">
                <a:latin typeface="Microsoft Sans Serif" panose="020B0604020202020204" pitchFamily="34" charset="0"/>
                <a:cs typeface="Microsoft Sans Serif" panose="020B0604020202020204" pitchFamily="34" charset="0"/>
              </a:rPr>
              <a:t>wsparcie – ocenie </a:t>
            </a:r>
            <a:r>
              <a:rPr lang="pl-PL" sz="2000" b="1" dirty="0" err="1" smtClean="0">
                <a:latin typeface="Microsoft Sans Serif" panose="020B0604020202020204" pitchFamily="34" charset="0"/>
                <a:cs typeface="Microsoft Sans Serif" panose="020B0604020202020204" pitchFamily="34" charset="0"/>
              </a:rPr>
              <a:t>podlaga</a:t>
            </a:r>
            <a:r>
              <a:rPr lang="pl-PL" sz="2000" b="1" dirty="0" smtClean="0">
                <a:latin typeface="Microsoft Sans Serif" panose="020B0604020202020204" pitchFamily="34" charset="0"/>
                <a:cs typeface="Microsoft Sans Serif" panose="020B0604020202020204" pitchFamily="34" charset="0"/>
              </a:rPr>
              <a:t>, czy </a:t>
            </a:r>
            <a:r>
              <a:rPr lang="pl-PL" sz="2000" dirty="0" smtClean="0">
                <a:latin typeface="Microsoft Sans Serif" panose="020B0604020202020204" pitchFamily="34" charset="0"/>
                <a:cs typeface="Microsoft Sans Serif" panose="020B0604020202020204" pitchFamily="34" charset="0"/>
              </a:rPr>
              <a:t>dostęp </a:t>
            </a:r>
            <a:r>
              <a:rPr lang="pl-PL" sz="2000" dirty="0">
                <a:latin typeface="Microsoft Sans Serif" panose="020B0604020202020204" pitchFamily="34" charset="0"/>
                <a:cs typeface="Microsoft Sans Serif" panose="020B0604020202020204" pitchFamily="34" charset="0"/>
              </a:rPr>
              <a:t>do infrastruktury jest udzielany szeregowi użytkowników na przejrzystych i niedyskryminacyjnych zasadach. Przedsiębiorcom, które finansują co najmniej 10% kosztów kwalifikowalnych inwestycji w infrastrukturę, </a:t>
            </a:r>
            <a:r>
              <a:rPr lang="pl-PL" sz="2000" dirty="0" smtClean="0">
                <a:latin typeface="Microsoft Sans Serif" panose="020B0604020202020204" pitchFamily="34" charset="0"/>
                <a:cs typeface="Microsoft Sans Serif" panose="020B0604020202020204" pitchFamily="34" charset="0"/>
              </a:rPr>
              <a:t>został przyznany preferencyjny </a:t>
            </a:r>
            <a:r>
              <a:rPr lang="pl-PL" sz="2000" dirty="0">
                <a:latin typeface="Microsoft Sans Serif" panose="020B0604020202020204" pitchFamily="34" charset="0"/>
                <a:cs typeface="Microsoft Sans Serif" panose="020B0604020202020204" pitchFamily="34" charset="0"/>
              </a:rPr>
              <a:t>dostęp na bardziej korzystnych </a:t>
            </a:r>
            <a:r>
              <a:rPr lang="pl-PL" sz="2000" dirty="0" smtClean="0">
                <a:latin typeface="Microsoft Sans Serif" panose="020B0604020202020204" pitchFamily="34" charset="0"/>
                <a:cs typeface="Microsoft Sans Serif" panose="020B0604020202020204" pitchFamily="34" charset="0"/>
              </a:rPr>
              <a:t>warunkach i czy preferencyjny dostęp jest </a:t>
            </a:r>
            <a:r>
              <a:rPr lang="pl-PL" sz="2000" dirty="0">
                <a:latin typeface="Microsoft Sans Serif" panose="020B0604020202020204" pitchFamily="34" charset="0"/>
                <a:cs typeface="Microsoft Sans Serif" panose="020B0604020202020204" pitchFamily="34" charset="0"/>
              </a:rPr>
              <a:t>proporcjonalny do wkładu przedsiębiorstwa w koszty </a:t>
            </a:r>
            <a:r>
              <a:rPr lang="pl-PL" sz="2000" dirty="0" smtClean="0">
                <a:latin typeface="Microsoft Sans Serif" panose="020B0604020202020204" pitchFamily="34" charset="0"/>
                <a:cs typeface="Microsoft Sans Serif" panose="020B0604020202020204" pitchFamily="34" charset="0"/>
              </a:rPr>
              <a:t>inwestycji. Czy warunki preferencyjnego dostępu zostaną podane do </a:t>
            </a:r>
            <a:r>
              <a:rPr lang="pl-PL" sz="2000" dirty="0">
                <a:latin typeface="Microsoft Sans Serif" panose="020B0604020202020204" pitchFamily="34" charset="0"/>
                <a:cs typeface="Microsoft Sans Serif" panose="020B0604020202020204" pitchFamily="34" charset="0"/>
              </a:rPr>
              <a:t>wiadomości publicznej. </a:t>
            </a:r>
          </a:p>
          <a:p>
            <a:pPr marL="0" indent="0">
              <a:buNone/>
            </a:pPr>
            <a:r>
              <a:rPr lang="pl-PL" sz="2000" dirty="0">
                <a:latin typeface="Microsoft Sans Serif" panose="020B0604020202020204" pitchFamily="34" charset="0"/>
                <a:cs typeface="Microsoft Sans Serif" panose="020B0604020202020204" pitchFamily="34" charset="0"/>
              </a:rPr>
              <a:t>	</a:t>
            </a:r>
          </a:p>
          <a:p>
            <a:pPr marL="0" indent="0">
              <a:buNone/>
            </a:pPr>
            <a:r>
              <a:rPr lang="pl-PL" sz="2000" b="1" dirty="0">
                <a:latin typeface="Microsoft Sans Serif" panose="020B0604020202020204" pitchFamily="34" charset="0"/>
                <a:cs typeface="Microsoft Sans Serif" panose="020B0604020202020204" pitchFamily="34" charset="0"/>
              </a:rPr>
              <a:t>f</a:t>
            </a:r>
            <a:r>
              <a:rPr lang="pl-PL" sz="2000" b="1" dirty="0" smtClean="0">
                <a:latin typeface="Microsoft Sans Serif" panose="020B0604020202020204" pitchFamily="34" charset="0"/>
                <a:cs typeface="Microsoft Sans Serif" panose="020B0604020202020204" pitchFamily="34" charset="0"/>
              </a:rPr>
              <a:t>) Przedsięwzięcie </a:t>
            </a:r>
            <a:r>
              <a:rPr lang="pl-PL" sz="2000" b="1" dirty="0">
                <a:latin typeface="Microsoft Sans Serif" panose="020B0604020202020204" pitchFamily="34" charset="0"/>
                <a:cs typeface="Microsoft Sans Serif" panose="020B0604020202020204" pitchFamily="34" charset="0"/>
              </a:rPr>
              <a:t>w zakresie infrastruktury badawczej wpisuje się w Regionalną Strategię Innowacji Województwa Śląskiego na lata 2013–2020 i służy pracom badawczo-rozwojowym z obszarów regionalnych inteligentnych </a:t>
            </a:r>
            <a:r>
              <a:rPr lang="pl-PL" sz="2000" b="1" dirty="0" smtClean="0">
                <a:latin typeface="Microsoft Sans Serif" panose="020B0604020202020204" pitchFamily="34" charset="0"/>
                <a:cs typeface="Microsoft Sans Serif" panose="020B0604020202020204" pitchFamily="34" charset="0"/>
              </a:rPr>
              <a:t>specjalizacji </a:t>
            </a:r>
            <a:r>
              <a:rPr lang="pl-PL" sz="2000" dirty="0" smtClean="0">
                <a:latin typeface="Microsoft Sans Serif" panose="020B0604020202020204" pitchFamily="34" charset="0"/>
                <a:cs typeface="Microsoft Sans Serif" panose="020B0604020202020204" pitchFamily="34" charset="0"/>
              </a:rPr>
              <a:t>– czy planowana </a:t>
            </a:r>
            <a:r>
              <a:rPr lang="pl-PL" sz="2000" dirty="0">
                <a:latin typeface="Microsoft Sans Serif" panose="020B0604020202020204" pitchFamily="34" charset="0"/>
                <a:cs typeface="Microsoft Sans Serif" panose="020B0604020202020204" pitchFamily="34" charset="0"/>
              </a:rPr>
              <a:t>w ramach projektu infrastruktura służy pracom badawczo-rozwojowym z obszaru inteligentnych specjalizacji zidentyfikowanych w Regionalnej </a:t>
            </a:r>
            <a:r>
              <a:rPr lang="pl-PL" sz="2000" dirty="0" smtClean="0">
                <a:latin typeface="Microsoft Sans Serif" panose="020B0604020202020204" pitchFamily="34" charset="0"/>
                <a:cs typeface="Microsoft Sans Serif" panose="020B0604020202020204" pitchFamily="34" charset="0"/>
              </a:rPr>
              <a:t>Strategii. Specjalizacje </a:t>
            </a:r>
            <a:r>
              <a:rPr lang="pl-PL" sz="2000" dirty="0">
                <a:latin typeface="Microsoft Sans Serif" panose="020B0604020202020204" pitchFamily="34" charset="0"/>
                <a:cs typeface="Microsoft Sans Serif" panose="020B0604020202020204" pitchFamily="34" charset="0"/>
              </a:rPr>
              <a:t>województwa śląskiego: medycyna, energetyka, technologie informacyjne i </a:t>
            </a:r>
            <a:r>
              <a:rPr lang="pl-PL" sz="2000" dirty="0" smtClean="0">
                <a:latin typeface="Microsoft Sans Serif" panose="020B0604020202020204" pitchFamily="34" charset="0"/>
                <a:cs typeface="Microsoft Sans Serif" panose="020B0604020202020204" pitchFamily="34" charset="0"/>
              </a:rPr>
              <a:t>komunikacyjne.</a:t>
            </a: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b="1" dirty="0">
              <a:latin typeface="Microsoft Sans Serif" panose="020B0604020202020204" pitchFamily="34" charset="0"/>
              <a:cs typeface="Microsoft Sans Serif" panose="020B0604020202020204" pitchFamily="34" charset="0"/>
            </a:endParaRPr>
          </a:p>
        </p:txBody>
      </p:sp>
      <p:sp>
        <p:nvSpPr>
          <p:cNvPr id="4" name="Tytuł 1"/>
          <p:cNvSpPr>
            <a:spLocks noGrp="1"/>
          </p:cNvSpPr>
          <p:nvPr>
            <p:ph type="title"/>
          </p:nvPr>
        </p:nvSpPr>
        <p:spPr>
          <a:xfrm>
            <a:off x="609600" y="566244"/>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1.1 – cd. </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30061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tabLst>
                <a:tab pos="361950" algn="l"/>
              </a:tabLst>
            </a:pPr>
            <a:r>
              <a:rPr lang="pl-PL" sz="2000" b="1" dirty="0" smtClean="0">
                <a:latin typeface="Microsoft Sans Serif" panose="020B0604020202020204" pitchFamily="34" charset="0"/>
                <a:cs typeface="Microsoft Sans Serif" panose="020B0604020202020204" pitchFamily="34" charset="0"/>
              </a:rPr>
              <a:t>g) Kluczowe </a:t>
            </a:r>
            <a:r>
              <a:rPr lang="pl-PL" sz="2000" b="1" dirty="0">
                <a:latin typeface="Microsoft Sans Serif" panose="020B0604020202020204" pitchFamily="34" charset="0"/>
                <a:cs typeface="Microsoft Sans Serif" panose="020B0604020202020204" pitchFamily="34" charset="0"/>
              </a:rPr>
              <a:t>znaczenie infrastruktury badawczej dla </a:t>
            </a:r>
            <a:r>
              <a:rPr lang="pl-PL" sz="2000" b="1" dirty="0" smtClean="0">
                <a:latin typeface="Microsoft Sans Serif" panose="020B0604020202020204" pitchFamily="34" charset="0"/>
                <a:cs typeface="Microsoft Sans Serif" panose="020B0604020202020204" pitchFamily="34" charset="0"/>
              </a:rPr>
              <a:t>regionu</a:t>
            </a:r>
            <a:r>
              <a:rPr lang="pl-PL" sz="2000" dirty="0" smtClean="0">
                <a:latin typeface="Microsoft Sans Serif" panose="020B0604020202020204" pitchFamily="34" charset="0"/>
                <a:cs typeface="Microsoft Sans Serif" panose="020B0604020202020204" pitchFamily="34" charset="0"/>
              </a:rPr>
              <a:t> – czy infrastruktura </a:t>
            </a:r>
            <a:r>
              <a:rPr lang="pl-PL" sz="2000" dirty="0">
                <a:latin typeface="Microsoft Sans Serif" panose="020B0604020202020204" pitchFamily="34" charset="0"/>
                <a:cs typeface="Microsoft Sans Serif" panose="020B0604020202020204" pitchFamily="34" charset="0"/>
              </a:rPr>
              <a:t>badawcza wsparta w ramach projektu nie powiela istniejących zasobów </a:t>
            </a:r>
            <a:r>
              <a:rPr lang="pl-PL" sz="2000" dirty="0" smtClean="0">
                <a:latin typeface="Microsoft Sans Serif" panose="020B0604020202020204" pitchFamily="34" charset="0"/>
                <a:cs typeface="Microsoft Sans Serif" panose="020B0604020202020204" pitchFamily="34" charset="0"/>
              </a:rPr>
              <a:t>wnioskodawcy oraz </a:t>
            </a:r>
            <a:r>
              <a:rPr lang="pl-PL" sz="2000" dirty="0">
                <a:latin typeface="Microsoft Sans Serif" panose="020B0604020202020204" pitchFamily="34" charset="0"/>
                <a:cs typeface="Microsoft Sans Serif" panose="020B0604020202020204" pitchFamily="34" charset="0"/>
              </a:rPr>
              <a:t>uzupełnia wcześniej wytworzoną infrastrukturę badawczo-rozwojową (dopełnia istniejące zasoby, w tym powstałe w ramach wsparcia udzielonego w ramach perspektywy 2007-2013). </a:t>
            </a:r>
            <a:endParaRPr lang="pl-PL" sz="2000" dirty="0" smtClean="0">
              <a:latin typeface="Microsoft Sans Serif" panose="020B0604020202020204" pitchFamily="34" charset="0"/>
              <a:cs typeface="Microsoft Sans Serif" panose="020B0604020202020204" pitchFamily="34" charset="0"/>
            </a:endParaRPr>
          </a:p>
          <a:p>
            <a:pPr marL="0" indent="0">
              <a:buNone/>
              <a:tabLst>
                <a:tab pos="361950" algn="l"/>
              </a:tabLst>
            </a:pPr>
            <a:endParaRPr lang="pl-PL" sz="2000" b="1" dirty="0" smtClean="0">
              <a:latin typeface="Microsoft Sans Serif" panose="020B0604020202020204" pitchFamily="34" charset="0"/>
              <a:cs typeface="Microsoft Sans Serif" panose="020B0604020202020204" pitchFamily="34" charset="0"/>
            </a:endParaRPr>
          </a:p>
          <a:p>
            <a:pPr marL="0" indent="0">
              <a:buNone/>
              <a:tabLst>
                <a:tab pos="361950" algn="l"/>
              </a:tabLst>
            </a:pPr>
            <a:r>
              <a:rPr lang="pl-PL" sz="2000" b="1" dirty="0" smtClean="0">
                <a:latin typeface="Microsoft Sans Serif" panose="020B0604020202020204" pitchFamily="34" charset="0"/>
                <a:cs typeface="Microsoft Sans Serif" panose="020B0604020202020204" pitchFamily="34" charset="0"/>
              </a:rPr>
              <a:t>h) Plan </a:t>
            </a:r>
            <a:r>
              <a:rPr lang="pl-PL" sz="2000" b="1" dirty="0">
                <a:latin typeface="Microsoft Sans Serif" panose="020B0604020202020204" pitchFamily="34" charset="0"/>
                <a:cs typeface="Microsoft Sans Serif" panose="020B0604020202020204" pitchFamily="34" charset="0"/>
              </a:rPr>
              <a:t>prac badawczo-rozwojowych (agendy badawcze</a:t>
            </a:r>
            <a:r>
              <a:rPr lang="pl-PL" sz="2000" b="1" dirty="0" smtClean="0">
                <a:latin typeface="Microsoft Sans Serif" panose="020B0604020202020204" pitchFamily="34" charset="0"/>
                <a:cs typeface="Microsoft Sans Serif" panose="020B0604020202020204" pitchFamily="34" charset="0"/>
              </a:rPr>
              <a:t>) - </a:t>
            </a:r>
            <a:r>
              <a:rPr lang="pl-PL" sz="2000" dirty="0">
                <a:latin typeface="Microsoft Sans Serif" panose="020B0604020202020204" pitchFamily="34" charset="0"/>
                <a:cs typeface="Microsoft Sans Serif" panose="020B0604020202020204" pitchFamily="34" charset="0"/>
              </a:rPr>
              <a:t>p</a:t>
            </a:r>
            <a:r>
              <a:rPr lang="pl-PL" sz="2000" dirty="0" smtClean="0">
                <a:latin typeface="Microsoft Sans Serif" panose="020B0604020202020204" pitchFamily="34" charset="0"/>
                <a:cs typeface="Microsoft Sans Serif" panose="020B0604020202020204" pitchFamily="34" charset="0"/>
              </a:rPr>
              <a:t>lan </a:t>
            </a:r>
            <a:r>
              <a:rPr lang="pl-PL" sz="2000" dirty="0">
                <a:latin typeface="Microsoft Sans Serif" panose="020B0604020202020204" pitchFamily="34" charset="0"/>
                <a:cs typeface="Microsoft Sans Serif" panose="020B0604020202020204" pitchFamily="34" charset="0"/>
              </a:rPr>
              <a:t>prac badawczo-rozwojowych powinien zawierać minimum: główne obszary badawcze, orientacyjny plan prac badawczo-rozwojowych, obejmujący 5 letni okres trwałości projektu, główne rezultaty zaplanowanych prac badawczo-rozwojowych, zastosowanie w gospodarce. 	</a:t>
            </a:r>
          </a:p>
          <a:p>
            <a:pPr marL="0" indent="0">
              <a:buNone/>
              <a:tabLst>
                <a:tab pos="361950" algn="l"/>
              </a:tabLst>
            </a:pPr>
            <a:endParaRPr lang="pl-PL" sz="2000" b="1" dirty="0" smtClean="0">
              <a:latin typeface="Microsoft Sans Serif" panose="020B0604020202020204" pitchFamily="34" charset="0"/>
              <a:cs typeface="Microsoft Sans Serif" panose="020B0604020202020204" pitchFamily="34" charset="0"/>
            </a:endParaRPr>
          </a:p>
          <a:p>
            <a:pPr marL="0" indent="0">
              <a:buNone/>
              <a:tabLst>
                <a:tab pos="361950" algn="l"/>
              </a:tabLst>
            </a:pPr>
            <a:r>
              <a:rPr lang="pl-PL" sz="2000" b="1" dirty="0" smtClean="0">
                <a:latin typeface="Microsoft Sans Serif" panose="020B0604020202020204" pitchFamily="34" charset="0"/>
                <a:cs typeface="Microsoft Sans Serif" panose="020B0604020202020204" pitchFamily="34" charset="0"/>
              </a:rPr>
              <a:t>i) Wykonalność </a:t>
            </a:r>
            <a:r>
              <a:rPr lang="pl-PL" sz="2000" b="1" dirty="0">
                <a:latin typeface="Microsoft Sans Serif" panose="020B0604020202020204" pitchFamily="34" charset="0"/>
                <a:cs typeface="Microsoft Sans Serif" panose="020B0604020202020204" pitchFamily="34" charset="0"/>
              </a:rPr>
              <a:t>rozwiązań technicznych oraz ich zgodność z obowiązującymi regulacjami </a:t>
            </a:r>
            <a:r>
              <a:rPr lang="pl-PL" sz="2000" b="1" dirty="0" smtClean="0">
                <a:latin typeface="Microsoft Sans Serif" panose="020B0604020202020204" pitchFamily="34" charset="0"/>
                <a:cs typeface="Microsoft Sans Serif" panose="020B0604020202020204" pitchFamily="34" charset="0"/>
              </a:rPr>
              <a:t>prawnymi</a:t>
            </a:r>
            <a:r>
              <a:rPr lang="pl-PL" sz="2000" b="1" dirty="0">
                <a:latin typeface="Microsoft Sans Serif" panose="020B0604020202020204" pitchFamily="34" charset="0"/>
                <a:cs typeface="Microsoft Sans Serif" panose="020B0604020202020204" pitchFamily="34" charset="0"/>
              </a:rPr>
              <a:t> </a:t>
            </a:r>
            <a:r>
              <a:rPr lang="pl-PL" sz="2000" b="1"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cenie </a:t>
            </a:r>
            <a:r>
              <a:rPr lang="pl-PL" sz="2000" dirty="0">
                <a:latin typeface="Microsoft Sans Serif" panose="020B0604020202020204" pitchFamily="34" charset="0"/>
                <a:cs typeface="Microsoft Sans Serif" panose="020B0604020202020204" pitchFamily="34" charset="0"/>
              </a:rPr>
              <a:t>podlegają zaproponowane w projekcie elementy inwestycji, technologie, parametry techniczne oraz zgodność rozwiązań z obowiązującymi regulacjami </a:t>
            </a:r>
            <a:r>
              <a:rPr lang="pl-PL" sz="2000" dirty="0" smtClean="0">
                <a:latin typeface="Microsoft Sans Serif" panose="020B0604020202020204" pitchFamily="34" charset="0"/>
                <a:cs typeface="Microsoft Sans Serif" panose="020B0604020202020204" pitchFamily="34" charset="0"/>
              </a:rPr>
              <a:t>prawnymi.</a:t>
            </a:r>
            <a:r>
              <a:rPr lang="pl-PL" sz="2000" dirty="0">
                <a:latin typeface="Microsoft Sans Serif" panose="020B0604020202020204" pitchFamily="34" charset="0"/>
                <a:cs typeface="Microsoft Sans Serif" panose="020B0604020202020204" pitchFamily="34" charset="0"/>
              </a:rPr>
              <a:t>	</a:t>
            </a:r>
          </a:p>
          <a:p>
            <a:pPr marL="0" indent="0">
              <a:buNone/>
              <a:tabLst>
                <a:tab pos="361950" algn="l"/>
              </a:tabLst>
            </a:pPr>
            <a:endParaRPr lang="pl-PL" sz="2000" b="1" dirty="0" smtClean="0">
              <a:latin typeface="Microsoft Sans Serif" panose="020B0604020202020204" pitchFamily="34" charset="0"/>
              <a:cs typeface="Microsoft Sans Serif" panose="020B0604020202020204" pitchFamily="34" charset="0"/>
            </a:endParaRPr>
          </a:p>
          <a:p>
            <a:pPr marL="180975" indent="0">
              <a:buFontTx/>
              <a:buChar char="-"/>
              <a:tabLst>
                <a:tab pos="361950" algn="l"/>
              </a:tabLst>
            </a:pP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a:latin typeface="Microsoft Sans Serif" panose="020B0604020202020204" pitchFamily="34" charset="0"/>
              <a:cs typeface="Microsoft Sans Serif" panose="020B0604020202020204" pitchFamily="34" charset="0"/>
            </a:endParaRPr>
          </a:p>
          <a:p>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 dla działania 1.1 RPO WSL -cd </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489143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spcBef>
                <a:spcPts val="0"/>
              </a:spcBef>
              <a:buNone/>
            </a:pPr>
            <a:r>
              <a:rPr lang="pl-PL" sz="2000" b="1" dirty="0">
                <a:latin typeface="Microsoft Sans Serif" panose="020B0604020202020204" pitchFamily="34" charset="0"/>
                <a:cs typeface="Microsoft Sans Serif" panose="020B0604020202020204" pitchFamily="34" charset="0"/>
              </a:rPr>
              <a:t>Adekwatność infrastruktury do planowanych prac badawczo-rozwojowych służących gospodarce </a:t>
            </a:r>
            <a:r>
              <a:rPr lang="pl-PL" sz="2000" b="1" dirty="0" smtClean="0">
                <a:latin typeface="Microsoft Sans Serif" panose="020B0604020202020204" pitchFamily="34" charset="0"/>
                <a:cs typeface="Microsoft Sans Serif" panose="020B0604020202020204" pitchFamily="34" charset="0"/>
              </a:rPr>
              <a:t>(waga 2). </a:t>
            </a:r>
          </a:p>
          <a:p>
            <a:pPr marL="0" indent="0">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spcBef>
                <a:spcPts val="0"/>
              </a:spcBef>
              <a:buNone/>
            </a:pPr>
            <a:r>
              <a:rPr lang="pl-PL" sz="2000" dirty="0" smtClean="0">
                <a:latin typeface="Microsoft Sans Serif" panose="020B0604020202020204" pitchFamily="34" charset="0"/>
                <a:cs typeface="Microsoft Sans Serif" panose="020B0604020202020204" pitchFamily="34" charset="0"/>
              </a:rPr>
              <a:t>Ocenie podlega będzie, czy przedsięwzięcie </a:t>
            </a:r>
            <a:r>
              <a:rPr lang="pl-PL" sz="2000" dirty="0">
                <a:latin typeface="Microsoft Sans Serif" panose="020B0604020202020204" pitchFamily="34" charset="0"/>
                <a:cs typeface="Microsoft Sans Serif" panose="020B0604020202020204" pitchFamily="34" charset="0"/>
              </a:rPr>
              <a:t>w zakresie infrastruktury badawczej służy realizacji przedstawionych w projekcie prac badawczo-rozwojowych. </a:t>
            </a:r>
            <a:r>
              <a:rPr lang="pl-PL" sz="2000" dirty="0" smtClean="0">
                <a:latin typeface="Microsoft Sans Serif" panose="020B0604020202020204" pitchFamily="34" charset="0"/>
                <a:cs typeface="Microsoft Sans Serif" panose="020B0604020202020204" pitchFamily="34" charset="0"/>
              </a:rPr>
              <a:t>Ocena dokonywana na </a:t>
            </a:r>
            <a:r>
              <a:rPr lang="pl-PL" sz="2000" dirty="0">
                <a:latin typeface="Microsoft Sans Serif" panose="020B0604020202020204" pitchFamily="34" charset="0"/>
                <a:cs typeface="Microsoft Sans Serif" panose="020B0604020202020204" pitchFamily="34" charset="0"/>
              </a:rPr>
              <a:t>podstawie zakresu rzeczowego projektu oraz opisu prac B+R, których realizacji będzie służyła dofinansowywana infrastruktura, a także na podstawie opisu ich zastosowania w </a:t>
            </a:r>
            <a:r>
              <a:rPr lang="pl-PL" sz="2000" dirty="0" smtClean="0">
                <a:latin typeface="Microsoft Sans Serif" panose="020B0604020202020204" pitchFamily="34" charset="0"/>
                <a:cs typeface="Microsoft Sans Serif" panose="020B0604020202020204" pitchFamily="34" charset="0"/>
              </a:rPr>
              <a:t>gospodarce. </a:t>
            </a:r>
            <a:r>
              <a:rPr lang="pl-PL" sz="2000" dirty="0">
                <a:latin typeface="Microsoft Sans Serif" panose="020B0604020202020204" pitchFamily="34" charset="0"/>
                <a:cs typeface="Microsoft Sans Serif" panose="020B0604020202020204" pitchFamily="34" charset="0"/>
              </a:rPr>
              <a:t>	</a:t>
            </a:r>
          </a:p>
          <a:p>
            <a:pPr marL="93663" indent="0">
              <a:buNone/>
            </a:pPr>
            <a:r>
              <a:rPr lang="pl-PL" sz="2000" dirty="0">
                <a:latin typeface="Microsoft Sans Serif" panose="020B0604020202020204" pitchFamily="34" charset="0"/>
                <a:cs typeface="Microsoft Sans Serif" panose="020B0604020202020204" pitchFamily="34" charset="0"/>
              </a:rPr>
              <a:t>1 pkt - wnioskodawca posiada ogólny plan prac badawczo-rozwojowych, jakie mają być zrealizowane przy wykorzystaniu infrastruktury badawczej; </a:t>
            </a:r>
          </a:p>
          <a:p>
            <a:pPr marL="93663" indent="0">
              <a:buNone/>
            </a:pPr>
            <a:r>
              <a:rPr lang="pl-PL" sz="2000" dirty="0">
                <a:latin typeface="Microsoft Sans Serif" panose="020B0604020202020204" pitchFamily="34" charset="0"/>
                <a:cs typeface="Microsoft Sans Serif" panose="020B0604020202020204" pitchFamily="34" charset="0"/>
              </a:rPr>
              <a:t>2 pkt - wnioskodawca posiada plan prac badawczo-rozwojowych oraz indykatywny harmonogram wykorzystania infrastruktury badawczej; </a:t>
            </a:r>
          </a:p>
          <a:p>
            <a:pPr marL="93663" indent="0">
              <a:buNone/>
            </a:pPr>
            <a:r>
              <a:rPr lang="pl-PL" sz="2000" dirty="0">
                <a:latin typeface="Microsoft Sans Serif" panose="020B0604020202020204" pitchFamily="34" charset="0"/>
                <a:cs typeface="Microsoft Sans Serif" panose="020B0604020202020204" pitchFamily="34" charset="0"/>
              </a:rPr>
              <a:t>3 pkt - wnioskodawca posiada plan prac badawczo-rozwojowych i harmonogram a wyniki potencjalnie znajdują się w obszarze zainteresowania rynku 	</a:t>
            </a:r>
          </a:p>
          <a:p>
            <a:pPr marL="93663" indent="0">
              <a:buNone/>
            </a:pPr>
            <a:r>
              <a:rPr lang="pl-PL" sz="2000" dirty="0">
                <a:latin typeface="Microsoft Sans Serif" panose="020B0604020202020204" pitchFamily="34" charset="0"/>
                <a:cs typeface="Microsoft Sans Serif" panose="020B0604020202020204" pitchFamily="34" charset="0"/>
              </a:rPr>
              <a:t>4 pkt - wnioskodawca posiada plan badań i harmonogram oraz wykazał konkretne zastosowania ich wyników w praktyce gospodarczej.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3788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Termin składania wniosków do dnia 31.12.2016 r. (</a:t>
            </a:r>
            <a:r>
              <a:rPr lang="pl-PL" sz="2000" b="1" dirty="0" smtClean="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p>
          <a:p>
            <a:pPr algn="just"/>
            <a:r>
              <a:rPr lang="pl-PL" sz="2000" dirty="0" smtClean="0">
                <a:latin typeface="Microsoft Sans Serif" panose="020B0604020202020204" pitchFamily="34" charset="0"/>
                <a:cs typeface="Microsoft Sans Serif" panose="020B0604020202020204" pitchFamily="34" charset="0"/>
              </a:rPr>
              <a:t>Wartość dofinansowania UE 221 305 000 PLN (50 000 000 EURO).</a:t>
            </a:r>
          </a:p>
          <a:p>
            <a:pPr algn="just"/>
            <a:r>
              <a:rPr lang="pl-PL" sz="2000" dirty="0" smtClean="0">
                <a:latin typeface="Microsoft Sans Serif" panose="020B0604020202020204" pitchFamily="34" charset="0"/>
                <a:cs typeface="Microsoft Sans Serif" panose="020B0604020202020204" pitchFamily="34" charset="0"/>
              </a:rPr>
              <a:t>Dofinansowanie dla projektu: </a:t>
            </a:r>
          </a:p>
          <a:p>
            <a:pPr marL="0" indent="0" algn="just">
              <a:buNone/>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 na część gospodarczą 50% dofinansowania UE</a:t>
            </a:r>
          </a:p>
          <a:p>
            <a:pPr marL="0" indent="0" algn="just">
              <a:buNone/>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 na część niegospodarczą 100% dofinansowania UE</a:t>
            </a:r>
          </a:p>
          <a:p>
            <a:pPr algn="just"/>
            <a:r>
              <a:rPr lang="pl-PL" sz="2000" dirty="0" smtClean="0">
                <a:latin typeface="Microsoft Sans Serif" panose="020B0604020202020204" pitchFamily="34" charset="0"/>
                <a:cs typeface="Microsoft Sans Serif" panose="020B0604020202020204" pitchFamily="34" charset="0"/>
              </a:rPr>
              <a:t>Poziom dofinansowania może być inny, niż wskazany powyżej, jeśli z luki w finansowaniu wyniknie inna wartości dofinansowania. Postanowienia art. 61 ust 1-6 rozporządzenia Parlamentu Europejskiego i Rady (UE) Nr 1303/2013 z 17 grudnia 2013r. </a:t>
            </a:r>
            <a:r>
              <a:rPr lang="pl-PL" sz="2000" dirty="0">
                <a:latin typeface="Microsoft Sans Serif" panose="020B0604020202020204" pitchFamily="34" charset="0"/>
                <a:cs typeface="Microsoft Sans Serif" panose="020B0604020202020204" pitchFamily="34" charset="0"/>
              </a:rPr>
              <a:t>r</a:t>
            </a:r>
            <a:r>
              <a:rPr lang="pl-PL" sz="2000" dirty="0" smtClean="0">
                <a:latin typeface="Microsoft Sans Serif" panose="020B0604020202020204" pitchFamily="34" charset="0"/>
                <a:cs typeface="Microsoft Sans Serif" panose="020B0604020202020204" pitchFamily="34" charset="0"/>
              </a:rPr>
              <a:t>ównież obowiązują w przypadku działania 1.1 RPO WSL 2014-2020. </a:t>
            </a:r>
          </a:p>
          <a:p>
            <a:pPr algn="just"/>
            <a:endParaRPr lang="pl-PL" sz="2000" dirty="0" smtClean="0">
              <a:latin typeface="Times New Roman" panose="02020603050405020304" pitchFamily="18" charset="0"/>
              <a:cs typeface="Times New Roman" panose="02020603050405020304" pitchFamily="18" charset="0"/>
            </a:endParaRPr>
          </a:p>
          <a:p>
            <a:pPr algn="just"/>
            <a:endParaRPr lang="pl-PL" sz="2600" dirty="0" smtClean="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4142038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16819"/>
            <a:ext cx="10972800" cy="4531805"/>
          </a:xfrm>
        </p:spPr>
        <p:txBody>
          <a:bodyPr/>
          <a:lstStyle/>
          <a:p>
            <a:pPr marL="0" indent="0">
              <a:buNone/>
            </a:pPr>
            <a:r>
              <a:rPr lang="pl-PL" sz="2000" b="1" dirty="0">
                <a:latin typeface="Microsoft Sans Serif" panose="020B0604020202020204" pitchFamily="34" charset="0"/>
                <a:cs typeface="Microsoft Sans Serif" panose="020B0604020202020204" pitchFamily="34" charset="0"/>
              </a:rPr>
              <a:t>Dostępność opisanych w projekcie prac badawczo-rozwojowych </a:t>
            </a:r>
            <a:r>
              <a:rPr lang="pl-PL" sz="2000" b="1" dirty="0" smtClean="0">
                <a:latin typeface="Microsoft Sans Serif" panose="020B0604020202020204" pitchFamily="34" charset="0"/>
                <a:cs typeface="Microsoft Sans Serif" panose="020B0604020202020204" pitchFamily="34" charset="0"/>
              </a:rPr>
              <a:t>(waga 2)</a:t>
            </a:r>
            <a:r>
              <a:rPr lang="pl-PL" sz="2000" dirty="0">
                <a:latin typeface="Microsoft Sans Serif" panose="020B0604020202020204" pitchFamily="34" charset="0"/>
                <a:cs typeface="Microsoft Sans Serif" panose="020B0604020202020204" pitchFamily="34" charset="0"/>
              </a:rPr>
              <a:t>	</a:t>
            </a:r>
          </a:p>
          <a:p>
            <a:pPr marL="0" indent="0">
              <a:buNone/>
            </a:pPr>
            <a:r>
              <a:rPr lang="pl-PL" sz="2000" dirty="0" smtClean="0">
                <a:latin typeface="Microsoft Sans Serif" panose="020B0604020202020204" pitchFamily="34" charset="0"/>
                <a:cs typeface="Microsoft Sans Serif" panose="020B0604020202020204" pitchFamily="34" charset="0"/>
              </a:rPr>
              <a:t>Ocenie podlegać będzie dostępność </a:t>
            </a:r>
            <a:r>
              <a:rPr lang="pl-PL" sz="2000" dirty="0">
                <a:latin typeface="Microsoft Sans Serif" panose="020B0604020202020204" pitchFamily="34" charset="0"/>
                <a:cs typeface="Microsoft Sans Serif" panose="020B0604020202020204" pitchFamily="34" charset="0"/>
              </a:rPr>
              <a:t>opisanych w projekcie prac badawczo-rozwojowych na terenie województwa, kraju. Najwyżej oceniona będzie infrastruktura służąca pracom badawczo-rozwojowym, których wyniki są trudno dostępne na rynku. </a:t>
            </a:r>
            <a:r>
              <a:rPr lang="pl-PL" sz="2000" dirty="0" smtClean="0">
                <a:latin typeface="Microsoft Sans Serif" panose="020B0604020202020204" pitchFamily="34" charset="0"/>
                <a:cs typeface="Microsoft Sans Serif" panose="020B0604020202020204" pitchFamily="34" charset="0"/>
              </a:rPr>
              <a:t>Analizie podlegać będzie </a:t>
            </a:r>
            <a:r>
              <a:rPr lang="pl-PL" sz="2000" dirty="0">
                <a:latin typeface="Microsoft Sans Serif" panose="020B0604020202020204" pitchFamily="34" charset="0"/>
                <a:cs typeface="Microsoft Sans Serif" panose="020B0604020202020204" pitchFamily="34" charset="0"/>
              </a:rPr>
              <a:t>dostępność opisanych w projekcie prac badawczo-rozwojowych, w tym m.in. opis istniejącej konkurencji, zapotrzebowanie na prace badawczo-rozwojowe realizowane przy udziale wspartej infrastruktury </a:t>
            </a:r>
            <a:r>
              <a:rPr lang="pl-PL" sz="2000" dirty="0" smtClean="0">
                <a:latin typeface="Microsoft Sans Serif" panose="020B0604020202020204" pitchFamily="34" charset="0"/>
                <a:cs typeface="Microsoft Sans Serif" panose="020B0604020202020204" pitchFamily="34" charset="0"/>
              </a:rPr>
              <a:t>badawczej. </a:t>
            </a:r>
          </a:p>
          <a:p>
            <a:pPr marL="0" indent="0">
              <a:buNone/>
            </a:pPr>
            <a:endParaRPr lang="pl-PL" sz="2000" dirty="0" smtClean="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 dostępność prac badawczo-rozwojowych na terenie województwa i pozostałej części kraju; </a:t>
            </a:r>
          </a:p>
          <a:p>
            <a:pPr marL="0" indent="0">
              <a:buNone/>
            </a:pPr>
            <a:r>
              <a:rPr lang="pl-PL" sz="2000" dirty="0">
                <a:latin typeface="Microsoft Sans Serif" panose="020B0604020202020204" pitchFamily="34" charset="0"/>
                <a:cs typeface="Microsoft Sans Serif" panose="020B0604020202020204" pitchFamily="34" charset="0"/>
              </a:rPr>
              <a:t>2 pkt - dostępność prac badawczo-rozwojowych na terenie województwa, niedostępność na terenie pozostałej części kraju; </a:t>
            </a:r>
          </a:p>
          <a:p>
            <a:pPr marL="0" indent="0">
              <a:buNone/>
            </a:pPr>
            <a:r>
              <a:rPr lang="pl-PL" sz="2000" dirty="0">
                <a:latin typeface="Microsoft Sans Serif" panose="020B0604020202020204" pitchFamily="34" charset="0"/>
                <a:cs typeface="Microsoft Sans Serif" panose="020B0604020202020204" pitchFamily="34" charset="0"/>
              </a:rPr>
              <a:t>3 pkt - dostępność prac badawczo-rozwojowych na terenie pozostałej części kraju, niedostępność na terenie województwa; </a:t>
            </a:r>
          </a:p>
          <a:p>
            <a:pPr marL="0" indent="0">
              <a:buNone/>
            </a:pPr>
            <a:r>
              <a:rPr lang="pl-PL" sz="2000" dirty="0">
                <a:latin typeface="Microsoft Sans Serif" panose="020B0604020202020204" pitchFamily="34" charset="0"/>
                <a:cs typeface="Microsoft Sans Serif" panose="020B0604020202020204" pitchFamily="34" charset="0"/>
              </a:rPr>
              <a:t>4 pkt - brak dostępności prac badawczo-rozwojowych na terenie województwa i kraju. 	</a:t>
            </a:r>
          </a:p>
          <a:p>
            <a:pPr marL="0" indent="0">
              <a:buNone/>
            </a:pPr>
            <a:r>
              <a:rPr lang="pl-PL" sz="2000" dirty="0">
                <a:latin typeface="Microsoft Sans Serif" panose="020B0604020202020204" pitchFamily="34" charset="0"/>
                <a:cs typeface="Microsoft Sans Serif" panose="020B0604020202020204" pitchFamily="34" charset="0"/>
              </a:rPr>
              <a:t>	</a:t>
            </a:r>
          </a:p>
          <a:p>
            <a:endParaRPr lang="pl-PL" dirty="0"/>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774175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Wykorzystanie infrastruktury badawczej do prowadzenia działalności gospodarczej </a:t>
            </a:r>
            <a:r>
              <a:rPr lang="pl-PL" sz="2000" b="1" dirty="0" smtClean="0">
                <a:latin typeface="Microsoft Sans Serif" panose="020B0604020202020204" pitchFamily="34" charset="0"/>
                <a:cs typeface="Microsoft Sans Serif" panose="020B0604020202020204" pitchFamily="34" charset="0"/>
              </a:rPr>
              <a:t>(waga 2)</a:t>
            </a:r>
            <a:endParaRPr lang="pl-PL" sz="2000" b="1" dirty="0">
              <a:latin typeface="Microsoft Sans Serif" panose="020B0604020202020204" pitchFamily="34" charset="0"/>
              <a:cs typeface="Microsoft Sans Serif" panose="020B0604020202020204" pitchFamily="34" charset="0"/>
            </a:endParaRPr>
          </a:p>
          <a:p>
            <a:pPr marL="177800" indent="0">
              <a:buNone/>
            </a:pPr>
            <a:r>
              <a:rPr lang="pl-PL" sz="2000" dirty="0" smtClean="0">
                <a:latin typeface="Microsoft Sans Serif" panose="020B0604020202020204" pitchFamily="34" charset="0"/>
                <a:cs typeface="Microsoft Sans Serif" panose="020B0604020202020204" pitchFamily="34" charset="0"/>
              </a:rPr>
              <a:t>Ocenie podlegać będzie planu finansowy </a:t>
            </a:r>
            <a:r>
              <a:rPr lang="pl-PL" sz="2000" dirty="0">
                <a:latin typeface="Microsoft Sans Serif" panose="020B0604020202020204" pitchFamily="34" charset="0"/>
                <a:cs typeface="Microsoft Sans Serif" panose="020B0604020202020204" pitchFamily="34" charset="0"/>
              </a:rPr>
              <a:t>uwzględniającego założenia dotyczące wykorzystania infrastruktury do prowadzenia działalności gospodarczej, jak i </a:t>
            </a:r>
            <a:r>
              <a:rPr lang="pl-PL" sz="2000" dirty="0" smtClean="0">
                <a:latin typeface="Microsoft Sans Serif" panose="020B0604020202020204" pitchFamily="34" charset="0"/>
                <a:cs typeface="Microsoft Sans Serif" panose="020B0604020202020204" pitchFamily="34" charset="0"/>
              </a:rPr>
              <a:t>niegospodarczej.</a:t>
            </a:r>
            <a:r>
              <a:rPr lang="pl-PL" sz="2000" dirty="0">
                <a:latin typeface="Microsoft Sans Serif" panose="020B0604020202020204" pitchFamily="34" charset="0"/>
                <a:cs typeface="Microsoft Sans Serif" panose="020B0604020202020204" pitchFamily="34" charset="0"/>
              </a:rPr>
              <a:t>	</a:t>
            </a:r>
          </a:p>
          <a:p>
            <a:pPr marL="177800" indent="0">
              <a:buNone/>
            </a:pPr>
            <a:r>
              <a:rPr lang="pl-PL" sz="2000" dirty="0" smtClean="0">
                <a:latin typeface="Microsoft Sans Serif" panose="020B0604020202020204" pitchFamily="34" charset="0"/>
                <a:cs typeface="Microsoft Sans Serif" panose="020B0604020202020204" pitchFamily="34" charset="0"/>
              </a:rPr>
              <a:t>1 pkt </a:t>
            </a:r>
            <a:r>
              <a:rPr lang="pl-PL" sz="2000" dirty="0">
                <a:latin typeface="Microsoft Sans Serif" panose="020B0604020202020204" pitchFamily="34" charset="0"/>
                <a:cs typeface="Microsoft Sans Serif" panose="020B0604020202020204" pitchFamily="34" charset="0"/>
              </a:rPr>
              <a:t>- wykorzystanie infrastruktury badawczej do prowadzenia działalności gospodarczej w wysokości 40% lub powyżej; </a:t>
            </a:r>
          </a:p>
          <a:p>
            <a:pPr marL="177800" indent="0">
              <a:buNone/>
            </a:pPr>
            <a:r>
              <a:rPr lang="pl-PL" sz="2000" dirty="0">
                <a:latin typeface="Microsoft Sans Serif" panose="020B0604020202020204" pitchFamily="34" charset="0"/>
                <a:cs typeface="Microsoft Sans Serif" panose="020B0604020202020204" pitchFamily="34" charset="0"/>
              </a:rPr>
              <a:t>2 pkt - wykorzystanie infrastruktury badawczej do prowadzenia działalności gospodarczej powyżej 60%; </a:t>
            </a:r>
          </a:p>
          <a:p>
            <a:pPr marL="177800" indent="0">
              <a:buNone/>
            </a:pPr>
            <a:r>
              <a:rPr lang="pl-PL" sz="2000" dirty="0" smtClean="0">
                <a:latin typeface="Microsoft Sans Serif" panose="020B0604020202020204" pitchFamily="34" charset="0"/>
                <a:cs typeface="Microsoft Sans Serif" panose="020B0604020202020204" pitchFamily="34" charset="0"/>
              </a:rPr>
              <a:t>3 </a:t>
            </a:r>
            <a:r>
              <a:rPr lang="pl-PL" sz="2000" dirty="0">
                <a:latin typeface="Microsoft Sans Serif" panose="020B0604020202020204" pitchFamily="34" charset="0"/>
                <a:cs typeface="Microsoft Sans Serif" panose="020B0604020202020204" pitchFamily="34" charset="0"/>
              </a:rPr>
              <a:t>pkt - wykorzystanie infrastruktury badawczej do prowadzenia działalności gospodarczej powyżej 80%; </a:t>
            </a:r>
          </a:p>
          <a:p>
            <a:pPr marL="177800" indent="0">
              <a:buNone/>
            </a:pPr>
            <a:r>
              <a:rPr lang="pl-PL" sz="2000" dirty="0">
                <a:latin typeface="Microsoft Sans Serif" panose="020B0604020202020204" pitchFamily="34" charset="0"/>
                <a:cs typeface="Microsoft Sans Serif" panose="020B0604020202020204" pitchFamily="34" charset="0"/>
              </a:rPr>
              <a:t>4 pkt - wykorzystanie infrastruktury badawczej do prowadzenia działalności gospodarczej w 100% 	</a:t>
            </a:r>
          </a:p>
          <a:p>
            <a:endParaRPr lang="pl-PL" sz="2000" dirty="0">
              <a:latin typeface="Microsoft Sans Serif" panose="020B0604020202020204" pitchFamily="34" charset="0"/>
              <a:cs typeface="Microsoft Sans Serif" panose="020B0604020202020204" pitchFamily="34" charset="0"/>
            </a:endParaRPr>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26556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Udział przedsiębiorców w finansowaniu kosztów inwestycji w infrastrukturę </a:t>
            </a:r>
            <a:r>
              <a:rPr lang="pl-PL" sz="2000" b="1" dirty="0" smtClean="0">
                <a:latin typeface="Microsoft Sans Serif" panose="020B0604020202020204" pitchFamily="34" charset="0"/>
                <a:cs typeface="Microsoft Sans Serif" panose="020B0604020202020204" pitchFamily="34" charset="0"/>
              </a:rPr>
              <a:t>badawczą (waga 2)</a:t>
            </a:r>
            <a:endParaRPr lang="pl-PL" sz="2000" b="1" dirty="0">
              <a:latin typeface="Microsoft Sans Serif" panose="020B0604020202020204" pitchFamily="34" charset="0"/>
              <a:cs typeface="Microsoft Sans Serif" panose="020B0604020202020204" pitchFamily="34" charset="0"/>
            </a:endParaRPr>
          </a:p>
          <a:p>
            <a:pPr marL="0" indent="0">
              <a:buNone/>
            </a:pPr>
            <a:endParaRPr lang="pl-PL" sz="2000" dirty="0" smtClean="0">
              <a:latin typeface="Microsoft Sans Serif" panose="020B0604020202020204" pitchFamily="34" charset="0"/>
              <a:cs typeface="Microsoft Sans Serif" panose="020B0604020202020204" pitchFamily="34" charset="0"/>
            </a:endParaRPr>
          </a:p>
          <a:p>
            <a:pPr marL="177800" indent="0">
              <a:buNone/>
            </a:pPr>
            <a:r>
              <a:rPr lang="pl-PL" sz="2000" dirty="0" smtClean="0">
                <a:latin typeface="Microsoft Sans Serif" panose="020B0604020202020204" pitchFamily="34" charset="0"/>
                <a:cs typeface="Microsoft Sans Serif" panose="020B0604020202020204" pitchFamily="34" charset="0"/>
              </a:rPr>
              <a:t>Ocenie podlegać będzie udziału </a:t>
            </a:r>
            <a:r>
              <a:rPr lang="pl-PL" sz="2000" dirty="0">
                <a:latin typeface="Microsoft Sans Serif" panose="020B0604020202020204" pitchFamily="34" charset="0"/>
                <a:cs typeface="Microsoft Sans Serif" panose="020B0604020202020204" pitchFamily="34" charset="0"/>
              </a:rPr>
              <a:t>przedsiębiorców w finansowaniu kosztów inwestycji w infrastrukturę badawczą. 	</a:t>
            </a:r>
          </a:p>
          <a:p>
            <a:pPr marL="177800" indent="0">
              <a:buNone/>
            </a:pPr>
            <a:endParaRPr lang="pl-PL" sz="2000" dirty="0" smtClean="0">
              <a:latin typeface="Microsoft Sans Serif" panose="020B0604020202020204" pitchFamily="34" charset="0"/>
              <a:cs typeface="Microsoft Sans Serif" panose="020B0604020202020204" pitchFamily="34" charset="0"/>
            </a:endParaRPr>
          </a:p>
          <a:p>
            <a:pPr marL="177800" indent="0">
              <a:buNone/>
            </a:pPr>
            <a:r>
              <a:rPr lang="pl-PL" sz="2000" dirty="0" smtClean="0">
                <a:latin typeface="Microsoft Sans Serif" panose="020B0604020202020204" pitchFamily="34" charset="0"/>
                <a:cs typeface="Microsoft Sans Serif" panose="020B0604020202020204" pitchFamily="34" charset="0"/>
              </a:rPr>
              <a:t>0 </a:t>
            </a:r>
            <a:r>
              <a:rPr lang="pl-PL" sz="2000" dirty="0">
                <a:latin typeface="Microsoft Sans Serif" panose="020B0604020202020204" pitchFamily="34" charset="0"/>
                <a:cs typeface="Microsoft Sans Serif" panose="020B0604020202020204" pitchFamily="34" charset="0"/>
              </a:rPr>
              <a:t>pkt - brak środków przedsiębiorstw w kosztach kwalifikowalnych inwestycji; </a:t>
            </a:r>
            <a:endParaRPr lang="pl-PL" sz="2000" dirty="0" smtClean="0">
              <a:latin typeface="Microsoft Sans Serif" panose="020B0604020202020204" pitchFamily="34" charset="0"/>
              <a:cs typeface="Microsoft Sans Serif" panose="020B0604020202020204" pitchFamily="34" charset="0"/>
            </a:endParaRPr>
          </a:p>
          <a:p>
            <a:pPr marL="177800" indent="0">
              <a:buNone/>
            </a:pPr>
            <a:r>
              <a:rPr lang="pl-PL" sz="2000" dirty="0">
                <a:latin typeface="Microsoft Sans Serif" panose="020B0604020202020204" pitchFamily="34" charset="0"/>
                <a:cs typeface="Microsoft Sans Serif" panose="020B0604020202020204" pitchFamily="34" charset="0"/>
              </a:rPr>
              <a:t>1 pkt - do 10% środków przedsiębiorstw w kosztach kwalifikowalnych inwestycji; </a:t>
            </a:r>
          </a:p>
          <a:p>
            <a:pPr marL="177800" indent="0">
              <a:buNone/>
            </a:pPr>
            <a:r>
              <a:rPr lang="pl-PL" sz="2000" dirty="0">
                <a:latin typeface="Microsoft Sans Serif" panose="020B0604020202020204" pitchFamily="34" charset="0"/>
                <a:cs typeface="Microsoft Sans Serif" panose="020B0604020202020204" pitchFamily="34" charset="0"/>
              </a:rPr>
              <a:t>2 pkt - do 15% środków przedsiębiorstw w kosztach kwalifikowalnych inwestycji; </a:t>
            </a:r>
          </a:p>
          <a:p>
            <a:pPr marL="177800" indent="0">
              <a:buNone/>
            </a:pPr>
            <a:r>
              <a:rPr lang="pl-PL" sz="2000" dirty="0">
                <a:latin typeface="Microsoft Sans Serif" panose="020B0604020202020204" pitchFamily="34" charset="0"/>
                <a:cs typeface="Microsoft Sans Serif" panose="020B0604020202020204" pitchFamily="34" charset="0"/>
              </a:rPr>
              <a:t>3 pkt - do 20% środków przedsiębiorstw w kosztach kwalifikowalnych inwestycji; </a:t>
            </a:r>
          </a:p>
          <a:p>
            <a:pPr marL="177800" indent="0">
              <a:buNone/>
            </a:pPr>
            <a:r>
              <a:rPr lang="pl-PL" sz="2000" dirty="0">
                <a:latin typeface="Microsoft Sans Serif" panose="020B0604020202020204" pitchFamily="34" charset="0"/>
                <a:cs typeface="Microsoft Sans Serif" panose="020B0604020202020204" pitchFamily="34" charset="0"/>
              </a:rPr>
              <a:t>4 pkt - powyżej 20% środków przedsiębiorstw w kosztach kwalifikowalnych inwestycji. </a:t>
            </a:r>
            <a:r>
              <a:rPr lang="pl-PL" dirty="0"/>
              <a:t>	</a:t>
            </a:r>
          </a:p>
          <a:p>
            <a:pPr marL="0" indent="0">
              <a:buNone/>
            </a:pPr>
            <a:r>
              <a:rPr lang="pl-PL" dirty="0"/>
              <a:t>	</a:t>
            </a:r>
          </a:p>
          <a:p>
            <a:pPr marL="0" indent="0">
              <a:buNone/>
            </a:pPr>
            <a:endParaRPr lang="pl-PL" dirty="0"/>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909111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Współpraca wnioskodawcy/ partnerów projektu z przedsiębiorcą 	</a:t>
            </a:r>
            <a:r>
              <a:rPr lang="pl-PL" sz="2000" b="1" dirty="0" smtClean="0">
                <a:latin typeface="Microsoft Sans Serif" panose="020B0604020202020204" pitchFamily="34" charset="0"/>
                <a:cs typeface="Microsoft Sans Serif" panose="020B0604020202020204" pitchFamily="34" charset="0"/>
              </a:rPr>
              <a:t>(waga 2)</a:t>
            </a:r>
            <a:endParaRPr lang="pl-PL" sz="2000" b="1" dirty="0">
              <a:latin typeface="Microsoft Sans Serif" panose="020B0604020202020204" pitchFamily="34" charset="0"/>
              <a:cs typeface="Microsoft Sans Serif" panose="020B0604020202020204" pitchFamily="34" charset="0"/>
            </a:endParaRPr>
          </a:p>
          <a:p>
            <a:pPr marL="93663" indent="0">
              <a:buNone/>
            </a:pPr>
            <a:r>
              <a:rPr lang="pl-PL" sz="2000" dirty="0" smtClean="0">
                <a:latin typeface="Microsoft Sans Serif" panose="020B0604020202020204" pitchFamily="34" charset="0"/>
                <a:cs typeface="Microsoft Sans Serif" panose="020B0604020202020204" pitchFamily="34" charset="0"/>
              </a:rPr>
              <a:t>Ocenie podlegać będzie przyszłe </a:t>
            </a:r>
            <a:r>
              <a:rPr lang="pl-PL" sz="2000" dirty="0">
                <a:latin typeface="Microsoft Sans Serif" panose="020B0604020202020204" pitchFamily="34" charset="0"/>
                <a:cs typeface="Microsoft Sans Serif" panose="020B0604020202020204" pitchFamily="34" charset="0"/>
              </a:rPr>
              <a:t>wykorzystanie infrastruktury i wykazanie, że będzie ona używana przez i na rzecz przedsiębiorstw. 	</a:t>
            </a:r>
          </a:p>
          <a:p>
            <a:pPr marL="93663" indent="0">
              <a:buNone/>
            </a:pPr>
            <a:endParaRPr lang="pl-PL" sz="2000" dirty="0" smtClean="0">
              <a:latin typeface="Microsoft Sans Serif" panose="020B0604020202020204" pitchFamily="34" charset="0"/>
              <a:cs typeface="Microsoft Sans Serif" panose="020B0604020202020204" pitchFamily="34" charset="0"/>
            </a:endParaRPr>
          </a:p>
          <a:p>
            <a:pPr marL="93663" indent="0">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 wnioskodawca rozpoznał możliwości wykorzystania infrastruktury badawczej dla celów realizacji prac badawczo-rozwojowych dla przedsiębiorców; </a:t>
            </a:r>
          </a:p>
          <a:p>
            <a:pPr marL="93663" indent="0">
              <a:buNone/>
            </a:pPr>
            <a:r>
              <a:rPr lang="pl-PL" sz="2000" dirty="0">
                <a:latin typeface="Microsoft Sans Serif" panose="020B0604020202020204" pitchFamily="34" charset="0"/>
                <a:cs typeface="Microsoft Sans Serif" panose="020B0604020202020204" pitchFamily="34" charset="0"/>
              </a:rPr>
              <a:t>2 pkt - wnioskodawca zawarł porozumienia o współpracy z przedsiębiorcą/przedsiębiorcami w zakresie wykorzystania infrastruktury badawczej; </a:t>
            </a:r>
          </a:p>
          <a:p>
            <a:pPr marL="93663" indent="0">
              <a:buNone/>
            </a:pPr>
            <a:r>
              <a:rPr lang="pl-PL" sz="2000" dirty="0">
                <a:latin typeface="Microsoft Sans Serif" panose="020B0604020202020204" pitchFamily="34" charset="0"/>
                <a:cs typeface="Microsoft Sans Serif" panose="020B0604020202020204" pitchFamily="34" charset="0"/>
              </a:rPr>
              <a:t>3 pkt - wnioskodawca zawarł porozumienia o współpracy z przedsiębiorcą/przedsiębiorcami w zakresie wykorzystania infrastruktury badawczej oraz dotychczas prowadził współpracę z firmami w zakresie prac badawczo-rozwojowych; </a:t>
            </a:r>
          </a:p>
          <a:p>
            <a:pPr marL="93663" indent="0">
              <a:buNone/>
            </a:pPr>
            <a:r>
              <a:rPr lang="pl-PL" sz="2000" dirty="0">
                <a:latin typeface="Microsoft Sans Serif" panose="020B0604020202020204" pitchFamily="34" charset="0"/>
                <a:cs typeface="Microsoft Sans Serif" panose="020B0604020202020204" pitchFamily="34" charset="0"/>
              </a:rPr>
              <a:t>4 pkt – w ramach zawartego porozumienia wnioskodawca </a:t>
            </a:r>
            <a:r>
              <a:rPr lang="pl-PL" sz="2000" dirty="0" smtClean="0">
                <a:latin typeface="Microsoft Sans Serif" panose="020B0604020202020204" pitchFamily="34" charset="0"/>
                <a:cs typeface="Microsoft Sans Serif" panose="020B0604020202020204" pitchFamily="34" charset="0"/>
              </a:rPr>
              <a:t>posiada </a:t>
            </a:r>
            <a:r>
              <a:rPr lang="pl-PL" sz="2000" dirty="0">
                <a:latin typeface="Microsoft Sans Serif" panose="020B0604020202020204" pitchFamily="34" charset="0"/>
                <a:cs typeface="Microsoft Sans Serif" panose="020B0604020202020204" pitchFamily="34" charset="0"/>
              </a:rPr>
              <a:t>uzgodniony z przedsiębiorcą/przedsiębiorcami zakres prac badawczo-rozwojowych z wykorzystaniem </a:t>
            </a:r>
            <a:r>
              <a:rPr lang="pl-PL" sz="2000" dirty="0" smtClean="0">
                <a:latin typeface="Microsoft Sans Serif" panose="020B0604020202020204" pitchFamily="34" charset="0"/>
                <a:cs typeface="Microsoft Sans Serif" panose="020B0604020202020204" pitchFamily="34" charset="0"/>
              </a:rPr>
              <a:t>infrastruktury</a:t>
            </a:r>
            <a:r>
              <a:rPr lang="pl-PL" sz="2000" dirty="0">
                <a:latin typeface="Microsoft Sans Serif" panose="020B0604020202020204" pitchFamily="34" charset="0"/>
                <a:cs typeface="Microsoft Sans Serif" panose="020B0604020202020204" pitchFamily="34" charset="0"/>
              </a:rPr>
              <a:t>. </a:t>
            </a:r>
            <a:r>
              <a:rPr lang="pl-PL" dirty="0"/>
              <a:t>	</a:t>
            </a:r>
          </a:p>
          <a:p>
            <a:pPr marL="177800" indent="0">
              <a:buNone/>
            </a:pPr>
            <a:endParaRPr lang="pl-PL" b="1" dirty="0"/>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555543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z="2000" dirty="0">
                <a:latin typeface="Microsoft Sans Serif" panose="020B0604020202020204" pitchFamily="34" charset="0"/>
                <a:cs typeface="Microsoft Sans Serif" panose="020B0604020202020204" pitchFamily="34" charset="0"/>
              </a:rPr>
              <a:t>J</a:t>
            </a:r>
            <a:r>
              <a:rPr lang="pl-PL" sz="2000" dirty="0" smtClean="0">
                <a:latin typeface="Microsoft Sans Serif" panose="020B0604020202020204" pitchFamily="34" charset="0"/>
                <a:cs typeface="Microsoft Sans Serif" panose="020B0604020202020204" pitchFamily="34" charset="0"/>
              </a:rPr>
              <a:t>eżeli </a:t>
            </a:r>
            <a:r>
              <a:rPr lang="pl-PL" sz="2000" dirty="0">
                <a:latin typeface="Microsoft Sans Serif" panose="020B0604020202020204" pitchFamily="34" charset="0"/>
                <a:cs typeface="Microsoft Sans Serif" panose="020B0604020202020204" pitchFamily="34" charset="0"/>
              </a:rPr>
              <a:t>infrastruktura naukowo-badawcza otrzymuje finansowanie publiczne zarówno na działalność gospodarczą ,  jak i niegospodarczą , państwo członkowskie wprowadza mechanizm monitorowania i wycofania, aby zapewnić, że w wyniku zwiększenia udziału działalności gospodarczej w stosunku do sytuacji oczekiwanej w momencie przyznania pomocy nie przekroczono obowiązującej maksymalnej intensywności </a:t>
            </a:r>
            <a:r>
              <a:rPr lang="pl-PL" sz="2000" dirty="0" smtClean="0">
                <a:latin typeface="Microsoft Sans Serif" panose="020B0604020202020204" pitchFamily="34" charset="0"/>
                <a:cs typeface="Microsoft Sans Serif" panose="020B0604020202020204" pitchFamily="34" charset="0"/>
              </a:rPr>
              <a:t>pomocy (art. 26 ust. 7 GBER),</a:t>
            </a:r>
          </a:p>
          <a:p>
            <a:r>
              <a:rPr lang="pl-PL" sz="2000" dirty="0" smtClean="0">
                <a:latin typeface="Microsoft Sans Serif" panose="020B0604020202020204" pitchFamily="34" charset="0"/>
                <a:cs typeface="Microsoft Sans Serif" panose="020B0604020202020204" pitchFamily="34" charset="0"/>
              </a:rPr>
              <a:t>Monitorowanie </a:t>
            </a:r>
            <a:r>
              <a:rPr lang="pl-PL" sz="2000" dirty="0">
                <a:latin typeface="Microsoft Sans Serif" panose="020B0604020202020204" pitchFamily="34" charset="0"/>
                <a:cs typeface="Microsoft Sans Serif" panose="020B0604020202020204" pitchFamily="34" charset="0"/>
              </a:rPr>
              <a:t>działalności gospodarczej i niegospodarczej prowadzonej </a:t>
            </a:r>
            <a:r>
              <a:rPr lang="pl-PL" sz="2000" dirty="0" smtClean="0">
                <a:latin typeface="Microsoft Sans Serif" panose="020B0604020202020204" pitchFamily="34" charset="0"/>
                <a:cs typeface="Microsoft Sans Serif" panose="020B0604020202020204" pitchFamily="34" charset="0"/>
              </a:rPr>
              <a:t>będzie: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a</a:t>
            </a:r>
            <a:r>
              <a:rPr lang="pl-PL" sz="2000" dirty="0">
                <a:latin typeface="Microsoft Sans Serif" panose="020B0604020202020204" pitchFamily="34" charset="0"/>
                <a:cs typeface="Microsoft Sans Serif" panose="020B0604020202020204" pitchFamily="34" charset="0"/>
              </a:rPr>
              <a:t>) corocznie, co najmniej przez okres </a:t>
            </a:r>
            <a:r>
              <a:rPr lang="pl-PL" sz="2000" dirty="0" smtClean="0">
                <a:latin typeface="Microsoft Sans Serif" panose="020B0604020202020204" pitchFamily="34" charset="0"/>
                <a:cs typeface="Microsoft Sans Serif" panose="020B0604020202020204" pitchFamily="34" charset="0"/>
              </a:rPr>
              <a:t>amortyzacji infrastruktury objętej projektem, </a:t>
            </a:r>
            <a:endParaRPr lang="pl-PL" sz="2000" dirty="0">
              <a:latin typeface="Microsoft Sans Serif" panose="020B0604020202020204" pitchFamily="34" charset="0"/>
              <a:cs typeface="Microsoft Sans Serif" panose="020B0604020202020204" pitchFamily="34" charset="0"/>
            </a:endParaRPr>
          </a:p>
          <a:p>
            <a:pPr marL="361950" indent="-361950">
              <a:buNone/>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b</a:t>
            </a:r>
            <a:r>
              <a:rPr lang="pl-PL" sz="2000" dirty="0">
                <a:latin typeface="Microsoft Sans Serif" panose="020B0604020202020204" pitchFamily="34" charset="0"/>
                <a:cs typeface="Microsoft Sans Serif" panose="020B0604020202020204" pitchFamily="34" charset="0"/>
              </a:rPr>
              <a:t>) na podstawie kryteriów wskazanych w umowie o dofinansowanie projektu, stosowanych przez cały okres monitorowania zakresu działalności gospodarczej prowadzonej z wykorzystaniem tej infrastruktury, które mogą odnosić się do jej powierzchni lub czasu jej </a:t>
            </a:r>
            <a:r>
              <a:rPr lang="pl-PL" sz="2000" dirty="0" smtClean="0">
                <a:latin typeface="Microsoft Sans Serif" panose="020B0604020202020204" pitchFamily="34" charset="0"/>
                <a:cs typeface="Microsoft Sans Serif" panose="020B0604020202020204" pitchFamily="34" charset="0"/>
              </a:rPr>
              <a:t>wykorzystania (par. 12 ust. 6 rozporządzenia Ministra Rozwoju z 16 czerwca 2016r. w </a:t>
            </a:r>
            <a:r>
              <a:rPr lang="pl-PL" sz="2000" dirty="0">
                <a:latin typeface="Microsoft Sans Serif" panose="020B0604020202020204" pitchFamily="34" charset="0"/>
                <a:cs typeface="Microsoft Sans Serif" panose="020B0604020202020204" pitchFamily="34" charset="0"/>
              </a:rPr>
              <a:t>sprawie udzielania pomocy inwestycyjnej na </a:t>
            </a:r>
            <a:r>
              <a:rPr lang="pl-PL" sz="2000" dirty="0" smtClean="0">
                <a:latin typeface="Microsoft Sans Serif" panose="020B0604020202020204" pitchFamily="34" charset="0"/>
                <a:cs typeface="Microsoft Sans Serif" panose="020B0604020202020204" pitchFamily="34" charset="0"/>
              </a:rPr>
              <a:t>infrastrukturę </a:t>
            </a:r>
            <a:r>
              <a:rPr lang="pl-PL" sz="2000" dirty="0">
                <a:latin typeface="Microsoft Sans Serif" panose="020B0604020202020204" pitchFamily="34" charset="0"/>
                <a:cs typeface="Microsoft Sans Serif" panose="020B0604020202020204" pitchFamily="34" charset="0"/>
              </a:rPr>
              <a:t>badawczą w ramach regionalnych programów </a:t>
            </a:r>
            <a:r>
              <a:rPr lang="pl-PL" sz="2000" dirty="0" smtClean="0">
                <a:latin typeface="Microsoft Sans Serif" panose="020B0604020202020204" pitchFamily="34" charset="0"/>
                <a:cs typeface="Microsoft Sans Serif" panose="020B0604020202020204" pitchFamily="34" charset="0"/>
              </a:rPr>
              <a:t>operacyjnych </a:t>
            </a:r>
            <a:r>
              <a:rPr lang="pl-PL" sz="2000" dirty="0">
                <a:latin typeface="Microsoft Sans Serif" panose="020B0604020202020204" pitchFamily="34" charset="0"/>
                <a:cs typeface="Microsoft Sans Serif" panose="020B0604020202020204" pitchFamily="34" charset="0"/>
              </a:rPr>
              <a:t>na lata </a:t>
            </a:r>
            <a:r>
              <a:rPr lang="pl-PL" sz="2000" dirty="0" smtClean="0">
                <a:latin typeface="Microsoft Sans Serif" panose="020B0604020202020204" pitchFamily="34" charset="0"/>
                <a:cs typeface="Microsoft Sans Serif" panose="020B0604020202020204" pitchFamily="34" charset="0"/>
              </a:rPr>
              <a:t>2014–2020). </a:t>
            </a:r>
            <a:endParaRPr lang="pl-PL" sz="2000" dirty="0">
              <a:latin typeface="Microsoft Sans Serif" panose="020B0604020202020204" pitchFamily="34" charset="0"/>
              <a:cs typeface="Microsoft Sans Serif" panose="020B0604020202020204" pitchFamily="34" charset="0"/>
            </a:endParaRPr>
          </a:p>
          <a:p>
            <a:pPr marL="361950" indent="-361950">
              <a:buNone/>
              <a:tabLst>
                <a:tab pos="803275" algn="l"/>
              </a:tabLst>
            </a:pPr>
            <a:endParaRPr lang="pl-PL" sz="2000" dirty="0">
              <a:latin typeface="Microsoft Sans Serif" panose="020B0604020202020204" pitchFamily="34" charset="0"/>
              <a:cs typeface="Microsoft Sans Serif" panose="020B0604020202020204" pitchFamily="34" charset="0"/>
            </a:endParaRPr>
          </a:p>
        </p:txBody>
      </p:sp>
      <p:sp>
        <p:nvSpPr>
          <p:cNvPr id="4"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Mechanizm monitorowania i wycofania </a:t>
            </a:r>
            <a:endParaRPr lang="pl-PL" sz="28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2085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1867" y="457201"/>
            <a:ext cx="10972800" cy="651932"/>
          </a:xfrm>
        </p:spPr>
        <p:txBody>
          <a:bodyPr/>
          <a:lstStyle/>
          <a:p>
            <a:r>
              <a:rPr lang="pl-PL" sz="2800" b="1" dirty="0">
                <a:latin typeface="Microsoft Sans Serif" panose="020B0604020202020204" pitchFamily="34" charset="0"/>
                <a:cs typeface="Microsoft Sans Serif" panose="020B0604020202020204" pitchFamily="34" charset="0"/>
              </a:rPr>
              <a:t>Mechanizm monitorowania i wycofania </a:t>
            </a:r>
            <a:endParaRPr lang="pl-PL" sz="2800"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541867" y="1109133"/>
            <a:ext cx="10972800" cy="5198534"/>
          </a:xfrm>
        </p:spPr>
        <p:txBody>
          <a:bodyPr/>
          <a:lstStyle/>
          <a:p>
            <a:pPr marL="93663" indent="0"/>
            <a:r>
              <a:rPr lang="pl-PL" sz="1800" b="1" dirty="0" smtClean="0">
                <a:latin typeface="Microsoft Sans Serif" panose="020B0604020202020204" pitchFamily="34" charset="0"/>
                <a:cs typeface="Microsoft Sans Serif" panose="020B0604020202020204" pitchFamily="34" charset="0"/>
              </a:rPr>
              <a:t> część gospodarcza </a:t>
            </a:r>
            <a:r>
              <a:rPr lang="pl-PL" sz="1800" dirty="0">
                <a:latin typeface="Microsoft Sans Serif" panose="020B0604020202020204" pitchFamily="34" charset="0"/>
                <a:cs typeface="Microsoft Sans Serif" panose="020B0604020202020204" pitchFamily="34" charset="0"/>
              </a:rPr>
              <a:t>– część projektu wykorzystywana na działalność gospodarczą powiązaną z działalnością niegospodarczą, zgodną z celami projektu (np. wynajem infrastruktury, świadczenie usług na rzecz przedsiębiorstw, realizację badań kontraktowych, które odbywają się na zasadach rynkowych) i sfinansowaną zgodnie ze schematem pomocy publicznej; </a:t>
            </a:r>
          </a:p>
          <a:p>
            <a:pPr marL="93663" indent="0"/>
            <a:r>
              <a:rPr lang="pl-PL" sz="1800" dirty="0" smtClean="0">
                <a:latin typeface="Microsoft Sans Serif" panose="020B0604020202020204" pitchFamily="34" charset="0"/>
                <a:cs typeface="Microsoft Sans Serif" panose="020B0604020202020204" pitchFamily="34" charset="0"/>
              </a:rPr>
              <a:t> </a:t>
            </a:r>
            <a:r>
              <a:rPr lang="pl-PL" sz="1800" b="1" dirty="0" smtClean="0">
                <a:latin typeface="Microsoft Sans Serif" panose="020B0604020202020204" pitchFamily="34" charset="0"/>
                <a:cs typeface="Microsoft Sans Serif" panose="020B0604020202020204" pitchFamily="34" charset="0"/>
              </a:rPr>
              <a:t>część niegospodarcza </a:t>
            </a:r>
            <a:r>
              <a:rPr lang="pl-PL" sz="1800" dirty="0">
                <a:latin typeface="Microsoft Sans Serif" panose="020B0604020202020204" pitchFamily="34" charset="0"/>
                <a:cs typeface="Microsoft Sans Serif" panose="020B0604020202020204" pitchFamily="34" charset="0"/>
              </a:rPr>
              <a:t>– część projektu przeznaczona na następujące rodzaje działalności sfinansowane ze środków publicznych w projekcie: </a:t>
            </a:r>
          </a:p>
          <a:p>
            <a:pPr marL="93663" indent="0">
              <a:buNone/>
            </a:pPr>
            <a:r>
              <a:rPr lang="pl-PL" sz="1800" dirty="0">
                <a:latin typeface="Microsoft Sans Serif" panose="020B0604020202020204" pitchFamily="34" charset="0"/>
                <a:cs typeface="Microsoft Sans Serif" panose="020B0604020202020204" pitchFamily="34" charset="0"/>
              </a:rPr>
              <a:t>a) zasadnicza działalność organizacji prowadzących badania i infrastruktur badawczych, w szczególności: </a:t>
            </a:r>
          </a:p>
          <a:p>
            <a:pPr marL="93663" indent="0">
              <a:buNone/>
            </a:pPr>
            <a:r>
              <a:rPr lang="pl-PL" sz="1800" dirty="0" smtClean="0">
                <a:latin typeface="Microsoft Sans Serif" panose="020B0604020202020204" pitchFamily="34" charset="0"/>
                <a:cs typeface="Microsoft Sans Serif" panose="020B0604020202020204" pitchFamily="34" charset="0"/>
              </a:rPr>
              <a:t>- kształcenie </a:t>
            </a:r>
            <a:r>
              <a:rPr lang="pl-PL" sz="1800" dirty="0">
                <a:latin typeface="Microsoft Sans Serif" panose="020B0604020202020204" pitchFamily="34" charset="0"/>
                <a:cs typeface="Microsoft Sans Serif" panose="020B0604020202020204" pitchFamily="34" charset="0"/>
              </a:rPr>
              <a:t>mające na celu zwiększanie coraz lepiej wyszkolonych zasobów ludzkich. </a:t>
            </a:r>
            <a:endParaRPr lang="pl-PL" sz="1800" dirty="0" smtClean="0">
              <a:latin typeface="Microsoft Sans Serif" panose="020B0604020202020204" pitchFamily="34" charset="0"/>
              <a:cs typeface="Microsoft Sans Serif" panose="020B0604020202020204" pitchFamily="34" charset="0"/>
            </a:endParaRPr>
          </a:p>
          <a:p>
            <a:pPr marL="93663" indent="0">
              <a:buNone/>
            </a:pPr>
            <a:r>
              <a:rPr lang="pl-PL" sz="1800" dirty="0" smtClean="0">
                <a:latin typeface="Microsoft Sans Serif" panose="020B0604020202020204" pitchFamily="34" charset="0"/>
                <a:cs typeface="Microsoft Sans Serif" panose="020B0604020202020204" pitchFamily="34" charset="0"/>
              </a:rPr>
              <a:t>- niezależna </a:t>
            </a:r>
            <a:r>
              <a:rPr lang="pl-PL" sz="1800" dirty="0">
                <a:latin typeface="Microsoft Sans Serif" panose="020B0604020202020204" pitchFamily="34" charset="0"/>
                <a:cs typeface="Microsoft Sans Serif" panose="020B0604020202020204" pitchFamily="34" charset="0"/>
              </a:rPr>
              <a:t>działalność badawczo-rozwojowa mająca na celu powiększanie zasobów wiedzy i lepsze zrozumienie, w tym badania i rozwój w ramach współpracy, </a:t>
            </a:r>
            <a:endParaRPr lang="pl-PL" sz="1800" dirty="0" smtClean="0">
              <a:latin typeface="Microsoft Sans Serif" panose="020B0604020202020204" pitchFamily="34" charset="0"/>
              <a:cs typeface="Microsoft Sans Serif" panose="020B0604020202020204" pitchFamily="34" charset="0"/>
            </a:endParaRPr>
          </a:p>
          <a:p>
            <a:pPr marL="93663" indent="0">
              <a:buNone/>
            </a:pPr>
            <a:r>
              <a:rPr lang="pl-PL" sz="1800" dirty="0" smtClean="0">
                <a:latin typeface="Microsoft Sans Serif" panose="020B0604020202020204" pitchFamily="34" charset="0"/>
                <a:cs typeface="Microsoft Sans Serif" panose="020B0604020202020204" pitchFamily="34" charset="0"/>
              </a:rPr>
              <a:t>- szerokie </a:t>
            </a:r>
            <a:r>
              <a:rPr lang="pl-PL" sz="1800" dirty="0">
                <a:latin typeface="Microsoft Sans Serif" panose="020B0604020202020204" pitchFamily="34" charset="0"/>
                <a:cs typeface="Microsoft Sans Serif" panose="020B0604020202020204" pitchFamily="34" charset="0"/>
              </a:rPr>
              <a:t>rozpowszechnianie wyników badań na zasadzie niedyskryminacji i braku wyłączności, np. przez nauczanie, dostępne bazy danych, otwarte publikacje i otwarte oprogramowanie; </a:t>
            </a:r>
          </a:p>
          <a:p>
            <a:pPr marL="93663" indent="0">
              <a:buNone/>
            </a:pPr>
            <a:r>
              <a:rPr lang="pl-PL" sz="1800" dirty="0">
                <a:latin typeface="Microsoft Sans Serif" panose="020B0604020202020204" pitchFamily="34" charset="0"/>
                <a:cs typeface="Microsoft Sans Serif" panose="020B0604020202020204" pitchFamily="34" charset="0"/>
              </a:rPr>
              <a:t>b) działania związane z transferem wiedzy, jeżeli są one prowadzone przez organizację prowadzącą badania lub infrastrukturę badawczą (w tym przez ich działy lub jednostki zależne) albo wspólnie z innymi podmiotami tego typu lub w imieniu innych podmiotów tego typu, a wszelkie zyski z tych działań są reinwestowane w zasadniczą działalność organizacji prowadzących badania lub infrastruktur badawczych. </a:t>
            </a:r>
          </a:p>
        </p:txBody>
      </p:sp>
    </p:spTree>
    <p:extLst>
      <p:ext uri="{BB962C8B-B14F-4D97-AF65-F5344CB8AC3E}">
        <p14:creationId xmlns:p14="http://schemas.microsoft.com/office/powerpoint/2010/main" val="2135632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62708"/>
            <a:ext cx="10972800" cy="734350"/>
          </a:xfrm>
        </p:spPr>
        <p:txBody>
          <a:bodyPr/>
          <a:lstStyle/>
          <a:p>
            <a:r>
              <a:rPr lang="pl-PL" sz="2700" b="1" dirty="0" smtClean="0">
                <a:latin typeface="Microsoft Sans Serif" panose="020B0604020202020204" pitchFamily="34" charset="0"/>
                <a:cs typeface="Microsoft Sans Serif" panose="020B0604020202020204" pitchFamily="34" charset="0"/>
              </a:rPr>
              <a:t>Mechanizm monitorowania i wycofania – wór umowy o dofinansowanie (par. 13 ust. 7)</a:t>
            </a:r>
            <a:endParaRPr lang="pl-PL" sz="2700"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449475"/>
            <a:ext cx="10972800" cy="4951325"/>
          </a:xfrm>
        </p:spPr>
        <p:txBody>
          <a:bodyPr/>
          <a:lstStyle/>
          <a:p>
            <a:r>
              <a:rPr lang="pl-PL" sz="1900" dirty="0" smtClean="0">
                <a:latin typeface="Microsoft Sans Serif" panose="020B0604020202020204" pitchFamily="34" charset="0"/>
                <a:cs typeface="Microsoft Sans Serif" panose="020B0604020202020204" pitchFamily="34" charset="0"/>
              </a:rPr>
              <a:t>Okres </a:t>
            </a:r>
            <a:r>
              <a:rPr lang="pl-PL" sz="1900" dirty="0">
                <a:latin typeface="Microsoft Sans Serif" panose="020B0604020202020204" pitchFamily="34" charset="0"/>
                <a:cs typeface="Microsoft Sans Serif" panose="020B0604020202020204" pitchFamily="34" charset="0"/>
              </a:rPr>
              <a:t>monitorowania rozpoczyna się po zakończeniu realizacji projektu, a kończy się z chwilą zamortyzowania/umorzenia wszystkich elementów infrastruktury objętej projektem. </a:t>
            </a:r>
          </a:p>
          <a:p>
            <a:r>
              <a:rPr lang="pl-PL" sz="1900" dirty="0" smtClean="0">
                <a:latin typeface="Microsoft Sans Serif" panose="020B0604020202020204" pitchFamily="34" charset="0"/>
                <a:cs typeface="Microsoft Sans Serif" panose="020B0604020202020204" pitchFamily="34" charset="0"/>
              </a:rPr>
              <a:t>W </a:t>
            </a:r>
            <a:r>
              <a:rPr lang="pl-PL" sz="1900" dirty="0">
                <a:latin typeface="Microsoft Sans Serif" panose="020B0604020202020204" pitchFamily="34" charset="0"/>
                <a:cs typeface="Microsoft Sans Serif" panose="020B0604020202020204" pitchFamily="34" charset="0"/>
              </a:rPr>
              <a:t>terminie 45 dni kalendarzowych od zakończenia roku obrotowego, Beneficjent zobowiązany jest do przesyłania danych za rok poprzedni o procentowym udziale działalności gospodarczej i niegospodarczej, jakie zostały osiągnięte na infrastrukturze projektu, z dokładnością do dwóch miejsc po </a:t>
            </a:r>
            <a:r>
              <a:rPr lang="pl-PL" sz="1900" dirty="0" smtClean="0">
                <a:latin typeface="Microsoft Sans Serif" panose="020B0604020202020204" pitchFamily="34" charset="0"/>
                <a:cs typeface="Microsoft Sans Serif" panose="020B0604020202020204" pitchFamily="34" charset="0"/>
              </a:rPr>
              <a:t>przecinku (w pierwszym roku obowiązkowy audyt </a:t>
            </a:r>
            <a:r>
              <a:rPr lang="pl-PL" sz="1900" dirty="0">
                <a:latin typeface="Microsoft Sans Serif" panose="020B0604020202020204" pitchFamily="34" charset="0"/>
                <a:cs typeface="Microsoft Sans Serif" panose="020B0604020202020204" pitchFamily="34" charset="0"/>
              </a:rPr>
              <a:t>zewnętrzny </a:t>
            </a:r>
            <a:r>
              <a:rPr lang="pl-PL" sz="1900" dirty="0" smtClean="0">
                <a:latin typeface="Microsoft Sans Serif" panose="020B0604020202020204" pitchFamily="34" charset="0"/>
                <a:cs typeface="Microsoft Sans Serif" panose="020B0604020202020204" pitchFamily="34" charset="0"/>
              </a:rPr>
              <a:t>oceniający sposobu </a:t>
            </a:r>
            <a:r>
              <a:rPr lang="pl-PL" sz="1900" dirty="0">
                <a:latin typeface="Microsoft Sans Serif" panose="020B0604020202020204" pitchFamily="34" charset="0"/>
                <a:cs typeface="Microsoft Sans Serif" panose="020B0604020202020204" pitchFamily="34" charset="0"/>
              </a:rPr>
              <a:t>oraz procedur pomiaru wykorzystywania infrastruktury oraz wskaźników </a:t>
            </a:r>
            <a:r>
              <a:rPr lang="pl-PL" sz="1900" dirty="0" smtClean="0">
                <a:latin typeface="Microsoft Sans Serif" panose="020B0604020202020204" pitchFamily="34" charset="0"/>
                <a:cs typeface="Microsoft Sans Serif" panose="020B0604020202020204" pitchFamily="34" charset="0"/>
              </a:rPr>
              <a:t>rezultatu),</a:t>
            </a:r>
          </a:p>
          <a:p>
            <a:r>
              <a:rPr lang="pl-PL" sz="1900" dirty="0" smtClean="0">
                <a:latin typeface="Microsoft Sans Serif" panose="020B0604020202020204" pitchFamily="34" charset="0"/>
                <a:cs typeface="Microsoft Sans Serif" panose="020B0604020202020204" pitchFamily="34" charset="0"/>
              </a:rPr>
              <a:t>W </a:t>
            </a:r>
            <a:r>
              <a:rPr lang="pl-PL" sz="1900" dirty="0">
                <a:latin typeface="Microsoft Sans Serif" panose="020B0604020202020204" pitchFamily="34" charset="0"/>
                <a:cs typeface="Microsoft Sans Serif" panose="020B0604020202020204" pitchFamily="34" charset="0"/>
              </a:rPr>
              <a:t>przypadku, gdy wartość finansowania publicznego przypadającego na finansowanie działalności gospodarczej w danym roku obrotowym przekracza roczną alokację udzielonego dofinansowania na część gospodarczą projektu w danym roku, Beneficjent zobowiązany jest do zwrotu dofinansowania wynikającego z przekroczenia w terminie 60 dni, od zakończenia roku obrotowym w którym nastąpiło przekroczenie. </a:t>
            </a:r>
          </a:p>
          <a:p>
            <a:r>
              <a:rPr lang="pl-PL" sz="1900" dirty="0" smtClean="0">
                <a:latin typeface="Microsoft Sans Serif" panose="020B0604020202020204" pitchFamily="34" charset="0"/>
                <a:cs typeface="Microsoft Sans Serif" panose="020B0604020202020204" pitchFamily="34" charset="0"/>
              </a:rPr>
              <a:t>W </a:t>
            </a:r>
            <a:r>
              <a:rPr lang="pl-PL" sz="1900" dirty="0">
                <a:latin typeface="Microsoft Sans Serif" panose="020B0604020202020204" pitchFamily="34" charset="0"/>
                <a:cs typeface="Microsoft Sans Serif" panose="020B0604020202020204" pitchFamily="34" charset="0"/>
              </a:rPr>
              <a:t>przypadku niedochowania terminu, o którym mowa w pkt 5, dofinansowanie podlega zwrotowi wraz z odsetkami w wysokości określonej jak dla zaległości podatkowych na podstawie UFP, naliczanymi od dnia przekazania dofinansowania na rachunek beneficjenta i stanowią koszt własny. </a:t>
            </a:r>
          </a:p>
          <a:p>
            <a:endParaRPr lang="pl-PL" sz="1900" dirty="0">
              <a:latin typeface="Times New Roman" panose="02020603050405020304" pitchFamily="18" charset="0"/>
              <a:cs typeface="Times New Roman" panose="02020603050405020304" pitchFamily="18" charset="0"/>
            </a:endParaRPr>
          </a:p>
          <a:p>
            <a:endParaRPr lang="pl-PL" sz="2000" dirty="0" smtClean="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780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Symbol zastępczy zawartości 13"/>
          <p:cNvGraphicFramePr>
            <a:graphicFrameLocks noGrp="1"/>
          </p:cNvGraphicFramePr>
          <p:nvPr>
            <p:ph idx="1"/>
            <p:extLst>
              <p:ext uri="{D42A27DB-BD31-4B8C-83A1-F6EECF244321}">
                <p14:modId xmlns:p14="http://schemas.microsoft.com/office/powerpoint/2010/main" val="3827448755"/>
              </p:ext>
            </p:extLst>
          </p:nvPr>
        </p:nvGraphicFramePr>
        <p:xfrm>
          <a:off x="1085223" y="1577590"/>
          <a:ext cx="9927771" cy="4531807"/>
        </p:xfrm>
        <a:graphic>
          <a:graphicData uri="http://schemas.openxmlformats.org/drawingml/2006/table">
            <a:tbl>
              <a:tblPr/>
              <a:tblGrid>
                <a:gridCol w="314084"/>
                <a:gridCol w="7182953"/>
                <a:gridCol w="2430734"/>
              </a:tblGrid>
              <a:tr h="445987">
                <a:tc gridSpan="3">
                  <a:txBody>
                    <a:bodyPr/>
                    <a:lstStyle/>
                    <a:p>
                      <a:pPr algn="ctr" fontAlgn="b"/>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Przykładowy projekt (wyliczenia dofinansowania)</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pl-PL"/>
                    </a:p>
                  </a:txBody>
                  <a:tcPr/>
                </a:tc>
                <a:tc hMerge="1">
                  <a:txBody>
                    <a:bodyPr/>
                    <a:lstStyle/>
                    <a:p>
                      <a:endParaRPr lang="pl-PL"/>
                    </a:p>
                  </a:txBody>
                  <a:tcPr/>
                </a:tc>
              </a:tr>
              <a:tr h="388441">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Środek trwały x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100 000,00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8441">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Środek trwały y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8441">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3</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Całkowita wartość projektu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300 000,00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8441">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gospodarcza projektu (założenia z wniosku)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8441">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5</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niegospodarcza projektu (założenia z wniosku)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60%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848814">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6</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Wnioskowane dofinansowanie UE dla części gospodarczej (100% intensywność pomocy publicznej)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180 000,00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834427">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7</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Wnioskowane dofinansowanie UE dla części gospodarczej (50% intensywność pomocy publicznej)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60 000,00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60374">
                <a:tc>
                  <a:txBody>
                    <a:bodyPr/>
                    <a:lstStyle/>
                    <a:p>
                      <a:pPr algn="r" fontAlgn="b"/>
                      <a:r>
                        <a:rPr lang="pl-PL" sz="1400" b="0" i="0" u="none" strike="noStrike">
                          <a:solidFill>
                            <a:srgbClr val="000000"/>
                          </a:solidFill>
                          <a:effectLst/>
                          <a:latin typeface="Times New Roman" panose="02020603050405020304" pitchFamily="18" charset="0"/>
                        </a:rPr>
                        <a:t>8</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l" fontAlgn="b"/>
                      <a:r>
                        <a:rPr lang="pl-PL" sz="1400" b="0" i="0" u="none" strike="noStrike">
                          <a:solidFill>
                            <a:srgbClr val="000000"/>
                          </a:solidFill>
                          <a:effectLst/>
                          <a:latin typeface="Times New Roman" panose="02020603050405020304" pitchFamily="18" charset="0"/>
                        </a:rPr>
                        <a:t>Łączne dofinansowanie UE dla projektu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r" fontAlgn="b"/>
                      <a:r>
                        <a:rPr lang="pl-PL" sz="1400" b="0" i="0" u="none" strike="noStrike" dirty="0">
                          <a:solidFill>
                            <a:srgbClr val="000000"/>
                          </a:solidFill>
                          <a:effectLst/>
                          <a:latin typeface="Times New Roman" panose="02020603050405020304" pitchFamily="18" charset="0"/>
                        </a:rPr>
                        <a:t>240 000,00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r>
            </a:tbl>
          </a:graphicData>
        </a:graphic>
      </p:graphicFrame>
      <p:sp>
        <p:nvSpPr>
          <p:cNvPr id="6" name="pole tekstowe 5"/>
          <p:cNvSpPr txBox="1"/>
          <p:nvPr/>
        </p:nvSpPr>
        <p:spPr>
          <a:xfrm>
            <a:off x="2140299" y="1105319"/>
            <a:ext cx="184731" cy="369332"/>
          </a:xfrm>
          <a:prstGeom prst="rect">
            <a:avLst/>
          </a:prstGeom>
          <a:noFill/>
        </p:spPr>
        <p:txBody>
          <a:bodyPr wrap="none" rtlCol="0">
            <a:spAutoFit/>
          </a:bodyPr>
          <a:lstStyle/>
          <a:p>
            <a:endParaRPr lang="pl-PL" dirty="0"/>
          </a:p>
        </p:txBody>
      </p:sp>
      <p:sp>
        <p:nvSpPr>
          <p:cNvPr id="7" name="Tytuł 1"/>
          <p:cNvSpPr>
            <a:spLocks noGrp="1"/>
          </p:cNvSpPr>
          <p:nvPr>
            <p:ph type="title"/>
          </p:nvPr>
        </p:nvSpPr>
        <p:spPr>
          <a:xfrm>
            <a:off x="609600" y="562708"/>
            <a:ext cx="10972800" cy="734350"/>
          </a:xfrm>
        </p:spPr>
        <p:txBody>
          <a:bodyPr/>
          <a:lstStyle/>
          <a:p>
            <a:r>
              <a:rPr lang="pl-PL" sz="2800" b="1" dirty="0" smtClean="0">
                <a:latin typeface="Microsoft Sans Serif" panose="020B0604020202020204" pitchFamily="34" charset="0"/>
                <a:cs typeface="Microsoft Sans Serif" panose="020B0604020202020204" pitchFamily="34" charset="0"/>
              </a:rPr>
              <a:t>Mechanizm monitorowania i wycofania – przykład</a:t>
            </a:r>
            <a:endParaRPr lang="pl-PL" sz="28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803139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4134850315"/>
              </p:ext>
            </p:extLst>
          </p:nvPr>
        </p:nvGraphicFramePr>
        <p:xfrm>
          <a:off x="532564" y="422033"/>
          <a:ext cx="11103428" cy="6244889"/>
        </p:xfrm>
        <a:graphic>
          <a:graphicData uri="http://schemas.openxmlformats.org/drawingml/2006/table">
            <a:tbl>
              <a:tblPr/>
              <a:tblGrid>
                <a:gridCol w="266949"/>
                <a:gridCol w="5480806"/>
                <a:gridCol w="1175558"/>
                <a:gridCol w="1055077"/>
                <a:gridCol w="1004835"/>
                <a:gridCol w="935615"/>
                <a:gridCol w="1184588"/>
              </a:tblGrid>
              <a:tr h="408191">
                <a:tc gridSpan="7">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Dane wynikające z analizy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finansowej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projektu i obliczenia dla mechanizmu monitorowania</a:t>
                      </a:r>
                    </a:p>
                  </a:txBody>
                  <a:tcPr marL="6366" marR="6366" marT="636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274904">
                <a:tc>
                  <a:txBody>
                    <a:bodyPr/>
                    <a:lstStyle/>
                    <a:p>
                      <a:pPr algn="r" fontAlgn="b"/>
                      <a:r>
                        <a:rPr lang="pl-PL" sz="1100" b="1" i="0" u="none" strike="noStrike" dirty="0">
                          <a:solidFill>
                            <a:srgbClr val="000000"/>
                          </a:solidFill>
                          <a:effectLst/>
                          <a:latin typeface="Times New Roman" panose="02020603050405020304" pitchFamily="18" charset="0"/>
                        </a:rPr>
                        <a:t>1</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Odpisy amortyzacyjne środek trwały x (wynika z polityki rachunkowości)</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a:noFill/>
                    </a:lnR>
                    <a:lnT>
                      <a:noFill/>
                    </a:lnT>
                    <a:lnB>
                      <a:noFill/>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a:noFill/>
                    </a:lnR>
                    <a:lnT>
                      <a:noFill/>
                    </a:lnT>
                    <a:lnB>
                      <a:noFill/>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w="19050" cap="flat" cmpd="sng" algn="ctr">
                      <a:solidFill>
                        <a:srgbClr val="000000"/>
                      </a:solidFill>
                      <a:prstDash val="solid"/>
                      <a:round/>
                      <a:headEnd type="none" w="med" len="med"/>
                      <a:tailEnd type="none" w="med" len="med"/>
                    </a:lnR>
                    <a:lnT>
                      <a:noFill/>
                    </a:lnT>
                    <a:lnB>
                      <a:noFill/>
                    </a:lnB>
                    <a:solidFill>
                      <a:srgbClr val="FFFF00"/>
                    </a:solidFill>
                  </a:tcPr>
                </a:tc>
              </a:tr>
              <a:tr h="274904">
                <a:tc>
                  <a:txBody>
                    <a:bodyPr/>
                    <a:lstStyle/>
                    <a:p>
                      <a:pPr algn="r" fontAlgn="b"/>
                      <a:r>
                        <a:rPr lang="pl-PL" sz="1100" b="1" i="0" u="none" strike="noStrike">
                          <a:solidFill>
                            <a:srgbClr val="000000"/>
                          </a:solidFill>
                          <a:effectLst/>
                          <a:latin typeface="Times New Roman" panose="02020603050405020304" pitchFamily="18" charset="0"/>
                        </a:rPr>
                        <a:t>2</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a:t>
                      </a:r>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d</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pisy amortyzacyjne środek trwały y (wynika z polityki rachunkowości)</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a:noFill/>
                    </a:lnR>
                    <a:lnT>
                      <a:noFill/>
                    </a:lnT>
                    <a:lnB>
                      <a:noFill/>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a:noFill/>
                    </a:lnR>
                    <a:lnT>
                      <a:noFill/>
                    </a:lnT>
                    <a:lnB>
                      <a:noFill/>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w="19050" cap="flat" cmpd="sng" algn="ctr">
                      <a:solidFill>
                        <a:srgbClr val="000000"/>
                      </a:solidFill>
                      <a:prstDash val="solid"/>
                      <a:round/>
                      <a:headEnd type="none" w="med" len="med"/>
                      <a:tailEnd type="none" w="med" len="med"/>
                    </a:lnR>
                    <a:lnT>
                      <a:noFill/>
                    </a:lnT>
                    <a:lnB>
                      <a:noFill/>
                    </a:lnB>
                    <a:solidFill>
                      <a:srgbClr val="FFFF00"/>
                    </a:solidFill>
                  </a:tcPr>
                </a:tc>
              </a:tr>
              <a:tr h="274904">
                <a:tc>
                  <a:txBody>
                    <a:bodyPr/>
                    <a:lstStyle/>
                    <a:p>
                      <a:pPr algn="r" fontAlgn="b"/>
                      <a:r>
                        <a:rPr lang="pl-PL" sz="1100" b="1" i="0" u="none" strike="noStrike">
                          <a:solidFill>
                            <a:srgbClr val="000000"/>
                          </a:solidFill>
                          <a:effectLst/>
                          <a:latin typeface="Times New Roman" panose="02020603050405020304" pitchFamily="18" charset="0"/>
                        </a:rPr>
                        <a:t>3</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Tabele amortyzacji z analizy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finansowej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projektu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a:noFill/>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r>
              <a:tr h="274904">
                <a:tc>
                  <a:txBody>
                    <a:bodyPr/>
                    <a:lstStyle/>
                    <a:p>
                      <a:pPr algn="r" fontAlgn="b"/>
                      <a:r>
                        <a:rPr lang="pl-PL" sz="1100" b="1" i="0" u="none" strike="noStrike">
                          <a:solidFill>
                            <a:srgbClr val="000000"/>
                          </a:solidFill>
                          <a:effectLst/>
                          <a:latin typeface="Times New Roman" panose="02020603050405020304" pitchFamily="18" charset="0"/>
                        </a:rPr>
                        <a:t>4</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1</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2</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3</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4</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5</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904">
                <a:tc>
                  <a:txBody>
                    <a:bodyPr/>
                    <a:lstStyle/>
                    <a:p>
                      <a:pPr algn="r" fontAlgn="b"/>
                      <a:r>
                        <a:rPr lang="pl-PL" sz="1100" b="1" i="0" u="none" strike="noStrike">
                          <a:solidFill>
                            <a:srgbClr val="000000"/>
                          </a:solidFill>
                          <a:effectLst/>
                          <a:latin typeface="Times New Roman" panose="02020603050405020304" pitchFamily="18" charset="0"/>
                        </a:rPr>
                        <a:t>5</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 amortyzacyjny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środek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trwały x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904">
                <a:tc>
                  <a:txBody>
                    <a:bodyPr/>
                    <a:lstStyle/>
                    <a:p>
                      <a:pPr algn="r" fontAlgn="b"/>
                      <a:r>
                        <a:rPr lang="pl-PL" sz="1100" b="1" i="0" u="none" strike="noStrike">
                          <a:solidFill>
                            <a:srgbClr val="000000"/>
                          </a:solidFill>
                          <a:effectLst/>
                          <a:latin typeface="Times New Roman" panose="02020603050405020304" pitchFamily="18" charset="0"/>
                        </a:rPr>
                        <a:t>6</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 amortyzacyjny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środek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trwały y</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74834">
                <a:tc>
                  <a:txBody>
                    <a:bodyPr/>
                    <a:lstStyle/>
                    <a:p>
                      <a:pPr algn="r" fontAlgn="b"/>
                      <a:r>
                        <a:rPr lang="pl-PL" sz="1100" b="1" i="0" u="none" strike="noStrike">
                          <a:solidFill>
                            <a:srgbClr val="000000"/>
                          </a:solidFill>
                          <a:effectLst/>
                          <a:latin typeface="Times New Roman" panose="02020603050405020304" pitchFamily="18" charset="0"/>
                        </a:rPr>
                        <a:t>7</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Łączny odpis amortyzacyjny obu środków trwałych czyli z definicji projektu umowy o dofinasowanie </a:t>
                      </a:r>
                      <a:r>
                        <a:rPr lang="pl-PL" sz="1400" b="1" i="0" u="none" strike="noStrike" dirty="0">
                          <a:solidFill>
                            <a:srgbClr val="FF0000"/>
                          </a:solidFill>
                          <a:effectLst/>
                          <a:latin typeface="Microsoft Sans Serif" panose="020B0604020202020204" pitchFamily="34" charset="0"/>
                          <a:cs typeface="Microsoft Sans Serif" panose="020B0604020202020204" pitchFamily="34" charset="0"/>
                        </a:rPr>
                        <a:t>roczna alokacja kosztów projektu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733078">
                <a:tc>
                  <a:txBody>
                    <a:bodyPr/>
                    <a:lstStyle/>
                    <a:p>
                      <a:pPr algn="r" fontAlgn="b"/>
                      <a:r>
                        <a:rPr lang="pl-PL" sz="1100" b="1" i="0" u="none" strike="noStrike">
                          <a:solidFill>
                            <a:srgbClr val="000000"/>
                          </a:solidFill>
                          <a:effectLst/>
                          <a:latin typeface="Times New Roman" panose="02020603050405020304" pitchFamily="18" charset="0"/>
                        </a:rPr>
                        <a:t>8</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Roczna alokacja udzielonego dofinansowania na część gospodarczą projektu (40% działalności gospodarczej*50% intensywność pomocy dla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działalności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gospodarczej * roczna alokacja kosztów projektu)</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8 000,00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8 000,00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8 000,00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8 000,00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47099">
                <a:tc>
                  <a:txBody>
                    <a:bodyPr/>
                    <a:lstStyle/>
                    <a:p>
                      <a:pPr algn="l" fontAlgn="b"/>
                      <a:endParaRPr lang="pl-PL" sz="1100" b="1" i="0" u="none" strike="noStrike" dirty="0">
                        <a:solidFill>
                          <a:srgbClr val="000000"/>
                        </a:solidFill>
                        <a:effectLst/>
                        <a:latin typeface="Times New Roman" panose="02020603050405020304" pitchFamily="18" charset="0"/>
                      </a:endParaRP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Rzeczywiste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poziomy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działalności gospodarczej i niegospodarczej wyliczony przez Wnioskodawcę w poszczególnych latach</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3201">
                <a:tc>
                  <a:txBody>
                    <a:bodyPr/>
                    <a:lstStyle/>
                    <a:p>
                      <a:pPr algn="r" fontAlgn="b"/>
                      <a:r>
                        <a:rPr lang="pl-PL" sz="1100" b="1" i="0" u="none" strike="noStrike">
                          <a:solidFill>
                            <a:srgbClr val="000000"/>
                          </a:solidFill>
                          <a:effectLst/>
                          <a:latin typeface="Times New Roman" panose="02020603050405020304" pitchFamily="18" charset="0"/>
                        </a:rPr>
                        <a:t>9</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gospodarcza projektu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60,00%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50,00%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70,00%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60,00%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58209">
                <a:tc>
                  <a:txBody>
                    <a:bodyPr/>
                    <a:lstStyle/>
                    <a:p>
                      <a:pPr algn="r" fontAlgn="b"/>
                      <a:r>
                        <a:rPr lang="pl-PL" sz="1100" b="1" i="0" u="none" strike="noStrike">
                          <a:solidFill>
                            <a:srgbClr val="000000"/>
                          </a:solidFill>
                          <a:effectLst/>
                          <a:latin typeface="Times New Roman" panose="02020603050405020304" pitchFamily="18" charset="0"/>
                        </a:rPr>
                        <a:t>10</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niegospodarcza projektu </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50,00%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30,00%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091288">
                <a:tc>
                  <a:txBody>
                    <a:bodyPr/>
                    <a:lstStyle/>
                    <a:p>
                      <a:pPr algn="r" fontAlgn="b"/>
                      <a:r>
                        <a:rPr lang="pl-PL" sz="1100" b="1" i="0" u="none" strike="noStrike">
                          <a:solidFill>
                            <a:srgbClr val="000000"/>
                          </a:solidFill>
                          <a:effectLst/>
                          <a:latin typeface="Times New Roman" panose="02020603050405020304" pitchFamily="18" charset="0"/>
                        </a:rPr>
                        <a:t>11</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Rzeczywista wartość finansowania publicznego przypadającego na finansowanie działalności gospodarczej w danym roku (rzeczywisty procent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gospodarczej z danego roku *50% intensywność pomocy dla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działalności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gospodarczej * roczna alokacja kosztów projektu)</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12 000,00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10 000,00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14 000,00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12 000,00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3201">
                <a:tc>
                  <a:txBody>
                    <a:bodyPr/>
                    <a:lstStyle/>
                    <a:p>
                      <a:pPr algn="r" fontAlgn="b"/>
                      <a:r>
                        <a:rPr lang="pl-PL" sz="1100" b="0" i="0" u="none" strike="noStrike">
                          <a:solidFill>
                            <a:srgbClr val="000000"/>
                          </a:solidFill>
                          <a:effectLst/>
                          <a:latin typeface="Times New Roman" panose="02020603050405020304" pitchFamily="18" charset="0"/>
                        </a:rPr>
                        <a:t>12</a:t>
                      </a:r>
                    </a:p>
                  </a:txBody>
                  <a:tcPr marL="6366" marR="6366" marT="6366"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Kwota dofinansowania przypadająca do zwrotu w danym roku</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6 000,00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4 000,00</a:t>
                      </a:r>
                    </a:p>
                  </a:txBody>
                  <a:tcPr marL="6366" marR="6366" marT="63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itd.</a:t>
                      </a:r>
                    </a:p>
                  </a:txBody>
                  <a:tcPr marL="6366" marR="6366" marT="6366"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819691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857864" y="816612"/>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6" name="Prostokąt 5"/>
          <p:cNvSpPr/>
          <p:nvPr/>
        </p:nvSpPr>
        <p:spPr>
          <a:xfrm>
            <a:off x="1076632" y="1458194"/>
            <a:ext cx="10078064" cy="4708981"/>
          </a:xfrm>
          <a:prstGeom prst="rect">
            <a:avLst/>
          </a:prstGeom>
        </p:spPr>
        <p:txBody>
          <a:bodyPr wrap="square">
            <a:spAutoFit/>
          </a:bodyPr>
          <a:lstStyle/>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złożyć wyłącznie w formie elektronicznej na formularzu wniosku aplikacyjnego utworzonego za pomocą Lokalnego Systemu Informatycznego (LSI 2014) dostępnego pod adresem </a:t>
            </a:r>
            <a:r>
              <a:rPr lang="pl-PL" sz="2000" dirty="0" smtClean="0">
                <a:latin typeface="Microsoft Sans Serif" panose="020B0604020202020204" pitchFamily="34" charset="0"/>
                <a:cs typeface="Microsoft Sans Serif" panose="020B0604020202020204" pitchFamily="34" charset="0"/>
                <a:hlinkClick r:id="rId2"/>
              </a:rPr>
              <a:t>https://lsi.slaskie.pl</a:t>
            </a:r>
            <a:r>
              <a:rPr lang="pl-PL" sz="2000" dirty="0" smtClean="0">
                <a:latin typeface="Microsoft Sans Serif" panose="020B0604020202020204" pitchFamily="34" charset="0"/>
                <a:cs typeface="Microsoft Sans Serif" panose="020B0604020202020204" pitchFamily="34" charset="0"/>
              </a:rPr>
              <a:t> (wniosek + załączniki).</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przesłać ponadto w formie elektronicznej w formacie pdf. do IZ RPO WSL 2014-2020 z wykorzystaniem:</a:t>
            </a:r>
          </a:p>
          <a:p>
            <a:pPr algn="just"/>
            <a:r>
              <a:rPr lang="pl-PL" sz="2000" dirty="0" smtClean="0">
                <a:latin typeface="Microsoft Sans Serif" panose="020B0604020202020204" pitchFamily="34" charset="0"/>
                <a:cs typeface="Microsoft Sans Serif" panose="020B0604020202020204" pitchFamily="34" charset="0"/>
              </a:rPr>
              <a:t>a) Platformy e-Usług Publicznych PeUP dostępnej pod adresem </a:t>
            </a:r>
            <a:r>
              <a:rPr lang="pl-PL" sz="2000" b="1" dirty="0" smtClean="0">
                <a:latin typeface="Microsoft Sans Serif" panose="020B0604020202020204" pitchFamily="34" charset="0"/>
                <a:cs typeface="Microsoft Sans Serif" panose="020B0604020202020204" pitchFamily="34" charset="0"/>
                <a:hlinkClick r:id="rId3"/>
              </a:rPr>
              <a:t>https://www.sekap.pl/</a:t>
            </a:r>
            <a:r>
              <a:rPr lang="pl-PL" sz="2000" dirty="0" smtClean="0">
                <a:latin typeface="Microsoft Sans Serif" panose="020B0604020202020204" pitchFamily="34" charset="0"/>
                <a:cs typeface="Microsoft Sans Serif" panose="020B0604020202020204" pitchFamily="34" charset="0"/>
              </a:rPr>
              <a:t> </a:t>
            </a:r>
            <a:r>
              <a:rPr lang="pl-PL" sz="2000" i="1" dirty="0" smtClean="0">
                <a:latin typeface="Microsoft Sans Serif" panose="020B0604020202020204" pitchFamily="34" charset="0"/>
                <a:cs typeface="Microsoft Sans Serif" panose="020B0604020202020204" pitchFamily="34" charset="0"/>
              </a:rPr>
              <a:t>lub</a:t>
            </a: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b) Elektronicznej Platformy Usług Administracji Publicznej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dostępnej pod adresem </a:t>
            </a:r>
            <a:r>
              <a:rPr lang="pl-PL" sz="2000" b="1" dirty="0" smtClean="0">
                <a:latin typeface="Microsoft Sans Serif" panose="020B0604020202020204" pitchFamily="34" charset="0"/>
                <a:cs typeface="Microsoft Sans Serif" panose="020B0604020202020204" pitchFamily="34" charset="0"/>
                <a:hlinkClick r:id="rId4"/>
              </a:rPr>
              <a:t>http://epuap.gov.pl/</a:t>
            </a:r>
            <a:r>
              <a:rPr lang="pl-PL" sz="2000" dirty="0" smtClean="0">
                <a:latin typeface="Microsoft Sans Serif" panose="020B0604020202020204" pitchFamily="34" charset="0"/>
                <a:cs typeface="Microsoft Sans Serif" panose="020B0604020202020204" pitchFamily="34" charset="0"/>
              </a:rPr>
              <a:t> z wykorzystaniem </a:t>
            </a:r>
            <a:r>
              <a:rPr lang="pl-PL" sz="2000" dirty="0" smtClean="0">
                <a:latin typeface="Microsoft Sans Serif" panose="020B0604020202020204" pitchFamily="34" charset="0"/>
                <a:cs typeface="Microsoft Sans Serif" panose="020B0604020202020204" pitchFamily="34" charset="0"/>
                <a:hlinkClick r:id="rId5"/>
              </a:rPr>
              <a:t>Pisma ogólnego do podmiotu publicznego</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Suma kontrolna wniosku złożonego w LSI musi być zgodna z sumą kontrolą wniosku przesłanego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Platformami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przesyła się tylko sam wniosek o dofinansowanie bez załączników </a:t>
            </a:r>
            <a:endParaRPr lang="pl-PL" sz="2000" b="1"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4953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09600" y="777828"/>
            <a:ext cx="10972800" cy="690051"/>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838200" y="1858402"/>
            <a:ext cx="10515600" cy="3870455"/>
          </a:xfrm>
        </p:spPr>
        <p:txBody>
          <a:bodyPr/>
          <a:lstStyle/>
          <a:p>
            <a:r>
              <a:rPr lang="pl-PL" sz="2000" dirty="0" smtClean="0">
                <a:latin typeface="Microsoft Sans Serif" panose="020B0604020202020204" pitchFamily="34" charset="0"/>
                <a:cs typeface="Microsoft Sans Serif" panose="020B0604020202020204" pitchFamily="34" charset="0"/>
              </a:rPr>
              <a:t>Wniosek o dofinansowanie i załączniki do wniosku o dofinansowanie podpisuje wnioskodawca lub osoby upoważnione do jego reprezentowania. </a:t>
            </a:r>
          </a:p>
          <a:p>
            <a:r>
              <a:rPr lang="pl-PL" sz="2000" dirty="0" smtClean="0">
                <a:latin typeface="Microsoft Sans Serif" panose="020B0604020202020204" pitchFamily="34" charset="0"/>
                <a:cs typeface="Microsoft Sans Serif" panose="020B0604020202020204" pitchFamily="34" charset="0"/>
              </a:rPr>
              <a:t>W przypadku projektu realizowanego w partnerstwie wniosek o dofinansowania podpisuje partner wiodący, określony w umowie partnerstwa lub umowie konsorcjum. </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Załączniki wytworzone przez Wnioskodawcę na potrzeby konkursu (np. oświadczenie o podatku VAT, oświadczenie o prawie do dysponowania nieruchomością na cele budowlane itp.) skanuje się i dołącza do wniosku o dofinansowanie w systemie LSI po podpisaniu wersji papierowej. Załączniki muszą zawierać datę. Możliwe jest również podłączenie do wniosku załącznika w wersji elektronicznej. W załączniku należy wskazać datę oraz imię i nazwisko osoby podpisującej dokument. </a:t>
            </a: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386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289681"/>
            <a:ext cx="10972800" cy="4701017"/>
          </a:xfrm>
        </p:spPr>
        <p:txBody>
          <a:bodyPr/>
          <a:lstStyle/>
          <a:p>
            <a:pPr marL="0" indent="0">
              <a:buNone/>
            </a:pPr>
            <a:r>
              <a:rPr lang="pl-PL" sz="2000" dirty="0">
                <a:latin typeface="Microsoft Sans Serif" panose="020B0604020202020204" pitchFamily="34" charset="0"/>
                <a:cs typeface="Microsoft Sans Serif" panose="020B0604020202020204" pitchFamily="34" charset="0"/>
              </a:rPr>
              <a:t>O dofinansowanie mogą ubiegać się następujące typy podmiotów: </a:t>
            </a:r>
          </a:p>
          <a:p>
            <a:pPr marL="0" indent="0">
              <a:buNone/>
            </a:pPr>
            <a:r>
              <a:rPr lang="pl-PL" sz="2000" dirty="0">
                <a:latin typeface="Microsoft Sans Serif" panose="020B0604020202020204" pitchFamily="34" charset="0"/>
                <a:cs typeface="Microsoft Sans Serif" panose="020B0604020202020204" pitchFamily="34" charset="0"/>
              </a:rPr>
              <a:t>1. Jednostki naukowe </a:t>
            </a:r>
          </a:p>
          <a:p>
            <a:pPr marL="0" indent="0">
              <a:buNone/>
            </a:pPr>
            <a:r>
              <a:rPr lang="pl-PL" sz="2000" dirty="0">
                <a:latin typeface="Microsoft Sans Serif" panose="020B0604020202020204" pitchFamily="34" charset="0"/>
                <a:cs typeface="Microsoft Sans Serif" panose="020B0604020202020204" pitchFamily="34" charset="0"/>
              </a:rPr>
              <a:t>2. Konsorcja naukowe </a:t>
            </a:r>
          </a:p>
          <a:p>
            <a:pPr marL="0" indent="0">
              <a:buNone/>
            </a:pPr>
            <a:r>
              <a:rPr lang="pl-PL" sz="2000" dirty="0">
                <a:latin typeface="Microsoft Sans Serif" panose="020B0604020202020204" pitchFamily="34" charset="0"/>
                <a:cs typeface="Microsoft Sans Serif" panose="020B0604020202020204" pitchFamily="34" charset="0"/>
              </a:rPr>
              <a:t>3. Konsorcja naukowo-przemysłowe </a:t>
            </a:r>
          </a:p>
          <a:p>
            <a:pPr marL="0" indent="0">
              <a:buNone/>
            </a:pPr>
            <a:r>
              <a:rPr lang="pl-PL" sz="2000" dirty="0">
                <a:latin typeface="Microsoft Sans Serif" panose="020B0604020202020204" pitchFamily="34" charset="0"/>
                <a:cs typeface="Microsoft Sans Serif" panose="020B0604020202020204" pitchFamily="34" charset="0"/>
              </a:rPr>
              <a:t>4. Konsorcja, których liderem jest jednostka naukowa z udziałem podmiotów: </a:t>
            </a:r>
          </a:p>
          <a:p>
            <a:pPr marL="0" indent="0">
              <a:buNone/>
            </a:pPr>
            <a:r>
              <a:rPr lang="pl-PL" sz="2000" dirty="0" smtClean="0">
                <a:latin typeface="Microsoft Sans Serif" panose="020B0604020202020204" pitchFamily="34" charset="0"/>
                <a:cs typeface="Microsoft Sans Serif" panose="020B0604020202020204" pitchFamily="34" charset="0"/>
              </a:rPr>
              <a:t> - Uczelnie;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 Jednostki naukowe;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Jednostki </a:t>
            </a:r>
            <a:r>
              <a:rPr lang="pl-PL" sz="2000" dirty="0">
                <a:latin typeface="Microsoft Sans Serif" panose="020B0604020202020204" pitchFamily="34" charset="0"/>
                <a:cs typeface="Microsoft Sans Serif" panose="020B0604020202020204" pitchFamily="34" charset="0"/>
              </a:rPr>
              <a:t>samorządu terytorialnego, ich związki i </a:t>
            </a:r>
            <a:r>
              <a:rPr lang="pl-PL" sz="2000" dirty="0" smtClean="0">
                <a:latin typeface="Microsoft Sans Serif" panose="020B0604020202020204" pitchFamily="34" charset="0"/>
                <a:cs typeface="Microsoft Sans Serif" panose="020B0604020202020204" pitchFamily="34" charset="0"/>
              </a:rPr>
              <a:t>stowarzyszenia;</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Jednostki </a:t>
            </a:r>
            <a:r>
              <a:rPr lang="pl-PL" sz="2000" dirty="0">
                <a:latin typeface="Microsoft Sans Serif" panose="020B0604020202020204" pitchFamily="34" charset="0"/>
                <a:cs typeface="Microsoft Sans Serif" panose="020B0604020202020204" pitchFamily="34" charset="0"/>
              </a:rPr>
              <a:t>zaliczane do sektora finansów </a:t>
            </a:r>
            <a:r>
              <a:rPr lang="pl-PL" sz="2000" dirty="0" smtClean="0">
                <a:latin typeface="Microsoft Sans Serif" panose="020B0604020202020204" pitchFamily="34" charset="0"/>
                <a:cs typeface="Microsoft Sans Serif" panose="020B0604020202020204" pitchFamily="34" charset="0"/>
              </a:rPr>
              <a:t>publicznych;</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Podmioty </a:t>
            </a:r>
            <a:r>
              <a:rPr lang="pl-PL" sz="2000" dirty="0">
                <a:latin typeface="Microsoft Sans Serif" panose="020B0604020202020204" pitchFamily="34" charset="0"/>
                <a:cs typeface="Microsoft Sans Serif" panose="020B0604020202020204" pitchFamily="34" charset="0"/>
              </a:rPr>
              <a:t>wykonujące działalność leczniczą, w rozumieniu ustawy o działalności </a:t>
            </a:r>
            <a:r>
              <a:rPr lang="pl-PL" sz="2000" dirty="0" smtClean="0">
                <a:latin typeface="Microsoft Sans Serif" panose="020B0604020202020204" pitchFamily="34" charset="0"/>
                <a:cs typeface="Microsoft Sans Serif" panose="020B0604020202020204" pitchFamily="34" charset="0"/>
              </a:rPr>
              <a:t>leczniczej;</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Fundacje;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prowadzące </a:t>
            </a:r>
            <a:r>
              <a:rPr lang="pl-PL" sz="2000" dirty="0">
                <a:latin typeface="Microsoft Sans Serif" panose="020B0604020202020204" pitchFamily="34" charset="0"/>
                <a:cs typeface="Microsoft Sans Serif" panose="020B0604020202020204" pitchFamily="34" charset="0"/>
              </a:rPr>
              <a:t>badania i </a:t>
            </a:r>
            <a:r>
              <a:rPr lang="pl-PL" sz="2000" dirty="0" smtClean="0">
                <a:latin typeface="Microsoft Sans Serif" panose="020B0604020202020204" pitchFamily="34" charset="0"/>
                <a:cs typeface="Microsoft Sans Serif" panose="020B0604020202020204" pitchFamily="34" charset="0"/>
              </a:rPr>
              <a:t>upowszechniające wiedzę w rozumieniu art. 2 pkt 83) rozporządzenia Komisji (</a:t>
            </a:r>
            <a:r>
              <a:rPr lang="pl-PL" sz="2000" dirty="0">
                <a:latin typeface="Microsoft Sans Serif" panose="020B0604020202020204" pitchFamily="34" charset="0"/>
                <a:cs typeface="Microsoft Sans Serif" panose="020B0604020202020204" pitchFamily="34" charset="0"/>
              </a:rPr>
              <a:t>UE) </a:t>
            </a:r>
            <a:r>
              <a:rPr lang="pl-PL" sz="2000" dirty="0" smtClean="0">
                <a:latin typeface="Microsoft Sans Serif" panose="020B0604020202020204" pitchFamily="34" charset="0"/>
                <a:cs typeface="Microsoft Sans Serif" panose="020B0604020202020204" pitchFamily="34" charset="0"/>
              </a:rPr>
              <a:t>Nr </a:t>
            </a:r>
            <a:r>
              <a:rPr lang="pl-PL" sz="2000" dirty="0">
                <a:latin typeface="Microsoft Sans Serif" panose="020B0604020202020204" pitchFamily="34" charset="0"/>
                <a:cs typeface="Microsoft Sans Serif" panose="020B0604020202020204" pitchFamily="34" charset="0"/>
              </a:rPr>
              <a:t>651/2014 </a:t>
            </a:r>
            <a:r>
              <a:rPr lang="pl-PL" sz="2000" dirty="0" smtClean="0">
                <a:latin typeface="Microsoft Sans Serif" panose="020B0604020202020204" pitchFamily="34" charset="0"/>
                <a:cs typeface="Microsoft Sans Serif" panose="020B0604020202020204" pitchFamily="34" charset="0"/>
              </a:rPr>
              <a:t> z </a:t>
            </a:r>
            <a:r>
              <a:rPr lang="pl-PL" sz="2000" dirty="0">
                <a:latin typeface="Microsoft Sans Serif" panose="020B0604020202020204" pitchFamily="34" charset="0"/>
                <a:cs typeface="Microsoft Sans Serif" panose="020B0604020202020204" pitchFamily="34" charset="0"/>
              </a:rPr>
              <a:t>dnia 17 czerwca 2014 r. </a:t>
            </a:r>
            <a:r>
              <a:rPr lang="pl-PL" sz="2000" dirty="0" smtClean="0">
                <a:latin typeface="Microsoft Sans Serif" panose="020B0604020202020204" pitchFamily="34" charset="0"/>
                <a:cs typeface="Microsoft Sans Serif" panose="020B0604020202020204" pitchFamily="34" charset="0"/>
              </a:rPr>
              <a:t>(w skrócie GBER).</a:t>
            </a:r>
            <a:endParaRPr lang="pl-PL" sz="2000" dirty="0">
              <a:latin typeface="Microsoft Sans Serif" panose="020B0604020202020204" pitchFamily="34" charset="0"/>
              <a:cs typeface="Microsoft Sans Serif" panose="020B0604020202020204" pitchFamily="34" charset="0"/>
            </a:endParaRPr>
          </a:p>
          <a:p>
            <a:pPr marL="0" indent="0">
              <a:buNone/>
            </a:pPr>
            <a:endParaRPr lang="pl-PL" sz="1800"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662322"/>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51748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064343"/>
            <a:ext cx="10972800" cy="5046405"/>
          </a:xfrm>
        </p:spPr>
        <p:txBody>
          <a:bodyPr/>
          <a:lstStyle/>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w zakresie infrastruktury B+R został uzgodniony z ministrem właściwym ds. nauki i szkolnictwa wyższego, Narodowym Centrum Badań i Rozwoju i ministrem właściwym ds. rozwoju regionalnego w celu uniknięcia powielania inwestycji i uzyskał pozytywną rekomendację. </a:t>
            </a: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w zakresie infrastruktury B+R po uzgodnieniu pomiędzy wyżej wskazanymi stronami, znajduje się w Kontrakcie Terytorialnym (zał. nr 5b). </a:t>
            </a: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wpisuje się w Regionalną Strategię Innowacji Województwa Śląskiego na lata 2013-2020 i służy pracom badawczo-rozwojowym z obszarów regionalnych inteligentnych </a:t>
            </a:r>
            <a:r>
              <a:rPr lang="pl-PL" sz="2000" dirty="0" smtClean="0">
                <a:latin typeface="Microsoft Sans Serif" panose="020B0604020202020204" pitchFamily="34" charset="0"/>
                <a:cs typeface="Microsoft Sans Serif" panose="020B0604020202020204" pitchFamily="34" charset="0"/>
              </a:rPr>
              <a:t>specjalizacji (specjalizacje województwa śląskiego: medycyna, energetyka, technologie informacyjne i komunikacyjne).</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został wskazany w dokumencie wykonawczym do Regionalnej Strategii Innowacji Województwa Śląskiego na lata 2013-2020 tj. Modelu wdrożeniowym Regionalnej Strategii Innowacji Województwa Śląskiego na lata 2013-2020. </a:t>
            </a:r>
          </a:p>
          <a:p>
            <a:r>
              <a:rPr lang="pl-PL" sz="2000" dirty="0" smtClean="0">
                <a:latin typeface="Microsoft Sans Serif" panose="020B0604020202020204" pitchFamily="34" charset="0"/>
                <a:cs typeface="Microsoft Sans Serif" panose="020B0604020202020204" pitchFamily="34" charset="0"/>
              </a:rPr>
              <a:t>Nowy </a:t>
            </a:r>
            <a:r>
              <a:rPr lang="pl-PL" sz="2000" dirty="0">
                <a:latin typeface="Microsoft Sans Serif" panose="020B0604020202020204" pitchFamily="34" charset="0"/>
                <a:cs typeface="Microsoft Sans Serif" panose="020B0604020202020204" pitchFamily="34" charset="0"/>
              </a:rPr>
              <a:t>projekt w zakresie infrastruktury B+R w jednostkach naukowych może otrzymać wsparcie jedynie, gdy stanowi element dopełniający istniejące zasoby, w tym powstałe w ramach udzielonego wsparcia w ramach perspektywy 2007-2013. </a:t>
            </a:r>
          </a:p>
          <a:p>
            <a:endParaRPr lang="pl-PL" sz="2000" dirty="0">
              <a:latin typeface="Times New Roman" panose="02020603050405020304" pitchFamily="18" charset="0"/>
              <a:cs typeface="Times New Roman" panose="02020603050405020304" pitchFamily="18" charset="0"/>
            </a:endParaRPr>
          </a:p>
        </p:txBody>
      </p:sp>
      <p:sp>
        <p:nvSpPr>
          <p:cNvPr id="5" name="Tytuł 1"/>
          <p:cNvSpPr txBox="1">
            <a:spLocks/>
          </p:cNvSpPr>
          <p:nvPr/>
        </p:nvSpPr>
        <p:spPr>
          <a:xfrm>
            <a:off x="838200" y="521645"/>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4755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337734"/>
            <a:ext cx="10972800" cy="4525963"/>
          </a:xfrm>
        </p:spPr>
        <p:txBody>
          <a:bodyPr/>
          <a:lstStyle/>
          <a:p>
            <a:pPr marL="0" indent="0">
              <a:buNone/>
            </a:pPr>
            <a:endParaRPr lang="pl-PL" dirty="0"/>
          </a:p>
          <a:p>
            <a:r>
              <a:rPr lang="pl-PL" sz="2000" dirty="0">
                <a:latin typeface="Microsoft Sans Serif" panose="020B0604020202020204" pitchFamily="34" charset="0"/>
                <a:cs typeface="Microsoft Sans Serif" panose="020B0604020202020204" pitchFamily="34" charset="0"/>
              </a:rPr>
              <a:t>Część projektu dotycząca wykorzystania infrastruktury badawczej do prowadzenia działalności gospodarczej jest nie mniejsza niż 40% wartości kosztów kwalifikowalnych projektu. </a:t>
            </a:r>
          </a:p>
          <a:p>
            <a:r>
              <a:rPr lang="pl-PL" sz="2000" dirty="0" smtClean="0">
                <a:latin typeface="Microsoft Sans Serif" panose="020B0604020202020204" pitchFamily="34" charset="0"/>
                <a:cs typeface="Microsoft Sans Serif" panose="020B0604020202020204" pitchFamily="34" charset="0"/>
              </a:rPr>
              <a:t>Finansowy </a:t>
            </a:r>
            <a:r>
              <a:rPr lang="pl-PL" sz="2000" dirty="0">
                <a:latin typeface="Microsoft Sans Serif" panose="020B0604020202020204" pitchFamily="34" charset="0"/>
                <a:cs typeface="Microsoft Sans Serif" panose="020B0604020202020204" pitchFamily="34" charset="0"/>
              </a:rPr>
              <a:t>udział wnioskodawcy jest nie mniejszy niż 2,5% kosztów kwalifikowalnych projektu. </a:t>
            </a: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nie polega na przeprowadzeniu prac badawczo-rozwojowych i stosowanych. </a:t>
            </a:r>
          </a:p>
          <a:p>
            <a:r>
              <a:rPr lang="pl-PL" sz="2000" dirty="0" smtClean="0">
                <a:latin typeface="Microsoft Sans Serif" panose="020B0604020202020204" pitchFamily="34" charset="0"/>
                <a:cs typeface="Microsoft Sans Serif" panose="020B0604020202020204" pitchFamily="34" charset="0"/>
              </a:rPr>
              <a:t>Infrastruktura </a:t>
            </a:r>
            <a:r>
              <a:rPr lang="pl-PL" sz="2000" dirty="0">
                <a:latin typeface="Microsoft Sans Serif" panose="020B0604020202020204" pitchFamily="34" charset="0"/>
                <a:cs typeface="Microsoft Sans Serif" panose="020B0604020202020204" pitchFamily="34" charset="0"/>
              </a:rPr>
              <a:t>badawcza służy realizacji wskazanych we projekcie badań (konieczne jest przedstawienie opisu prac B+R, których realizacji będzie służyła dofinansowywana infrastruktura oraz opisu ich zastosowania w gospodarce). </a:t>
            </a:r>
          </a:p>
          <a:p>
            <a:r>
              <a:rPr lang="pl-PL" sz="2000" dirty="0" smtClean="0">
                <a:latin typeface="Microsoft Sans Serif" panose="020B0604020202020204" pitchFamily="34" charset="0"/>
                <a:cs typeface="Microsoft Sans Serif" panose="020B0604020202020204" pitchFamily="34" charset="0"/>
              </a:rPr>
              <a:t>Infrastruktura </a:t>
            </a:r>
            <a:r>
              <a:rPr lang="pl-PL" sz="2000" dirty="0">
                <a:latin typeface="Microsoft Sans Serif" panose="020B0604020202020204" pitchFamily="34" charset="0"/>
                <a:cs typeface="Microsoft Sans Serif" panose="020B0604020202020204" pitchFamily="34" charset="0"/>
              </a:rPr>
              <a:t>badawcza powstała w ramach projektu będzie wykorzystywana do prowadzenia działalności gospodarczej. </a:t>
            </a:r>
          </a:p>
          <a:p>
            <a:endParaRPr lang="pl-PL"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957956"/>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13127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25147"/>
            <a:ext cx="10972800" cy="4031755"/>
          </a:xfrm>
        </p:spPr>
        <p:txBody>
          <a:bodyPr/>
          <a:lstStyle/>
          <a:p>
            <a:endParaRPr lang="pl-PL" dirty="0"/>
          </a:p>
          <a:p>
            <a:r>
              <a:rPr lang="pl-PL" sz="2000" dirty="0">
                <a:latin typeface="Microsoft Sans Serif" panose="020B0604020202020204" pitchFamily="34" charset="0"/>
                <a:cs typeface="Microsoft Sans Serif" panose="020B0604020202020204" pitchFamily="34" charset="0"/>
              </a:rPr>
              <a:t>Powstała w wyniku projektu infrastruktura B+R będzie dostępna dla podmiotów/osób spoza jednostki otrzymującej wsparcie. </a:t>
            </a:r>
          </a:p>
          <a:p>
            <a:r>
              <a:rPr lang="pl-PL" sz="2000" dirty="0" smtClean="0">
                <a:latin typeface="Microsoft Sans Serif" panose="020B0604020202020204" pitchFamily="34" charset="0"/>
                <a:cs typeface="Microsoft Sans Serif" panose="020B0604020202020204" pitchFamily="34" charset="0"/>
              </a:rPr>
              <a:t>Wyłączone </a:t>
            </a:r>
            <a:r>
              <a:rPr lang="pl-PL" sz="2000" dirty="0">
                <a:latin typeface="Microsoft Sans Serif" panose="020B0604020202020204" pitchFamily="34" charset="0"/>
                <a:cs typeface="Microsoft Sans Serif" panose="020B0604020202020204" pitchFamily="34" charset="0"/>
              </a:rPr>
              <a:t>ze wsparcia są inwestycje w infrastrukturę dydaktyczną oraz infrastrukturę wykorzystywaną do świadczenia usług zdrowotnych. </a:t>
            </a:r>
          </a:p>
          <a:p>
            <a:r>
              <a:rPr lang="pl-PL" sz="2000" dirty="0" smtClean="0">
                <a:latin typeface="Microsoft Sans Serif" panose="020B0604020202020204" pitchFamily="34" charset="0"/>
                <a:cs typeface="Microsoft Sans Serif" panose="020B0604020202020204" pitchFamily="34" charset="0"/>
              </a:rPr>
              <a:t>Plan </a:t>
            </a:r>
            <a:r>
              <a:rPr lang="pl-PL" sz="2000" dirty="0">
                <a:latin typeface="Microsoft Sans Serif" panose="020B0604020202020204" pitchFamily="34" charset="0"/>
                <a:cs typeface="Microsoft Sans Serif" panose="020B0604020202020204" pitchFamily="34" charset="0"/>
              </a:rPr>
              <a:t>finansowy przewiduje znaczny wzrost udziału przychodów ze źródeł sektora przedsiębiorstw w ogólnych przychodach wnioskodawcy. </a:t>
            </a:r>
          </a:p>
          <a:p>
            <a:r>
              <a:rPr lang="pl-PL" sz="2000" dirty="0" smtClean="0">
                <a:latin typeface="Microsoft Sans Serif" panose="020B0604020202020204" pitchFamily="34" charset="0"/>
                <a:cs typeface="Microsoft Sans Serif" panose="020B0604020202020204" pitchFamily="34" charset="0"/>
              </a:rPr>
              <a:t>Przedsięwzięcie </a:t>
            </a:r>
            <a:r>
              <a:rPr lang="pl-PL" sz="2000" dirty="0">
                <a:latin typeface="Microsoft Sans Serif" panose="020B0604020202020204" pitchFamily="34" charset="0"/>
                <a:cs typeface="Microsoft Sans Serif" panose="020B0604020202020204" pitchFamily="34" charset="0"/>
              </a:rPr>
              <a:t>charakteryzuje możliwie wysoki stopień współfinansowania ze źródeł prywatnych. </a:t>
            </a:r>
          </a:p>
          <a:p>
            <a:r>
              <a:rPr lang="pl-PL" sz="2000" dirty="0" smtClean="0">
                <a:latin typeface="Microsoft Sans Serif" panose="020B0604020202020204" pitchFamily="34" charset="0"/>
                <a:cs typeface="Microsoft Sans Serif" panose="020B0604020202020204" pitchFamily="34" charset="0"/>
              </a:rPr>
              <a:t>Brak możliwości </a:t>
            </a:r>
            <a:r>
              <a:rPr lang="pl-PL" sz="2000" dirty="0">
                <a:latin typeface="Microsoft Sans Serif" panose="020B0604020202020204" pitchFamily="34" charset="0"/>
                <a:cs typeface="Microsoft Sans Serif" panose="020B0604020202020204" pitchFamily="34" charset="0"/>
              </a:rPr>
              <a:t>dofinansowania infrastruktury, aparatury, wyposażenia, które nie będą wykorzystywane na cele gospodarcze. 	</a:t>
            </a:r>
          </a:p>
          <a:p>
            <a:pPr marL="0" indent="0">
              <a:buNone/>
            </a:pPr>
            <a:endParaRPr lang="pl-PL" dirty="0"/>
          </a:p>
        </p:txBody>
      </p:sp>
      <p:sp>
        <p:nvSpPr>
          <p:cNvPr id="4" name="Tytuł 1"/>
          <p:cNvSpPr txBox="1">
            <a:spLocks/>
          </p:cNvSpPr>
          <p:nvPr/>
        </p:nvSpPr>
        <p:spPr>
          <a:xfrm>
            <a:off x="838200" y="973396"/>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497999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90402"/>
            <a:ext cx="10972800" cy="647136"/>
          </a:xfrm>
        </p:spPr>
        <p:txBody>
          <a:bodyPr/>
          <a:lstStyle/>
          <a:p>
            <a:r>
              <a:rPr lang="pl-PL" sz="2800" b="1" dirty="0" smtClean="0">
                <a:latin typeface="Microsoft Sans Serif" panose="020B0604020202020204" pitchFamily="34" charset="0"/>
                <a:cs typeface="Microsoft Sans Serif" panose="020B0604020202020204" pitchFamily="34" charset="0"/>
              </a:rPr>
              <a:t>Kwalifikowalność wydatków – przepisy unijne</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002071"/>
            <a:ext cx="10972800" cy="4810432"/>
          </a:xfrm>
        </p:spPr>
        <p:txBody>
          <a:bodyPr/>
          <a:lstStyle/>
          <a:p>
            <a:r>
              <a:rPr lang="pl-PL" sz="2000" dirty="0" smtClean="0">
                <a:latin typeface="Microsoft Sans Serif" panose="020B0604020202020204" pitchFamily="34" charset="0"/>
                <a:cs typeface="Microsoft Sans Serif" panose="020B0604020202020204" pitchFamily="34" charset="0"/>
              </a:rPr>
              <a:t>art. 6 rozporządzenia GBER : przyznawana pomoc musi wywoływać efekt zachęty. Uznaje </a:t>
            </a:r>
            <a:r>
              <a:rPr lang="pl-PL" sz="2000" dirty="0">
                <a:latin typeface="Microsoft Sans Serif" panose="020B0604020202020204" pitchFamily="34" charset="0"/>
                <a:cs typeface="Microsoft Sans Serif" panose="020B0604020202020204" pitchFamily="34" charset="0"/>
              </a:rPr>
              <a:t>się, że pomoc wywołuje efekt zachęty, jeżeli beneficjent złożył pisemny wniosek o przyznanie pomocy </a:t>
            </a:r>
            <a:r>
              <a:rPr lang="pl-PL" sz="2000" dirty="0" smtClean="0">
                <a:latin typeface="Microsoft Sans Serif" panose="020B0604020202020204" pitchFamily="34" charset="0"/>
                <a:cs typeface="Microsoft Sans Serif" panose="020B0604020202020204" pitchFamily="34" charset="0"/>
              </a:rPr>
              <a:t>przed </a:t>
            </a:r>
            <a:r>
              <a:rPr lang="pl-PL" sz="2000" dirty="0">
                <a:latin typeface="Microsoft Sans Serif" panose="020B0604020202020204" pitchFamily="34" charset="0"/>
                <a:cs typeface="Microsoft Sans Serif" panose="020B0604020202020204" pitchFamily="34" charset="0"/>
              </a:rPr>
              <a:t>rozpoczęciem prac nad </a:t>
            </a:r>
            <a:r>
              <a:rPr lang="pl-PL" sz="2000" dirty="0" smtClean="0">
                <a:latin typeface="Microsoft Sans Serif" panose="020B0604020202020204" pitchFamily="34" charset="0"/>
                <a:cs typeface="Microsoft Sans Serif" panose="020B0604020202020204" pitchFamily="34" charset="0"/>
              </a:rPr>
              <a:t>projektem lub rozpoczęciem działalności. Za rozpoczęcie prac rozumie się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art. 26 ust. 5 rozporządzenie GBER: za </a:t>
            </a:r>
            <a:r>
              <a:rPr lang="pl-PL" sz="2000" dirty="0">
                <a:latin typeface="Microsoft Sans Serif" panose="020B0604020202020204" pitchFamily="34" charset="0"/>
                <a:cs typeface="Microsoft Sans Serif" panose="020B0604020202020204" pitchFamily="34" charset="0"/>
              </a:rPr>
              <a:t>koszty kwalifikowalne </a:t>
            </a:r>
            <a:r>
              <a:rPr lang="pl-PL" sz="2000" dirty="0" smtClean="0">
                <a:latin typeface="Microsoft Sans Serif" panose="020B0604020202020204" pitchFamily="34" charset="0"/>
                <a:cs typeface="Microsoft Sans Serif" panose="020B0604020202020204" pitchFamily="34" charset="0"/>
              </a:rPr>
              <a:t>w ramach finansowania infrastruktury badawczo-rozwojowej uznaje się koszty </a:t>
            </a:r>
            <a:r>
              <a:rPr lang="pl-PL" sz="2000" dirty="0">
                <a:latin typeface="Microsoft Sans Serif" panose="020B0604020202020204" pitchFamily="34" charset="0"/>
                <a:cs typeface="Microsoft Sans Serif" panose="020B0604020202020204" pitchFamily="34" charset="0"/>
              </a:rPr>
              <a:t>inwestycji w rzeczowe aktywa </a:t>
            </a:r>
            <a:r>
              <a:rPr lang="pl-PL" sz="2000" dirty="0" smtClean="0">
                <a:latin typeface="Microsoft Sans Serif" panose="020B0604020202020204" pitchFamily="34" charset="0"/>
                <a:cs typeface="Microsoft Sans Serif" panose="020B0604020202020204" pitchFamily="34" charset="0"/>
              </a:rPr>
              <a:t>trwałe </a:t>
            </a:r>
            <a:r>
              <a:rPr lang="pl-PL" sz="2000" dirty="0">
                <a:latin typeface="Microsoft Sans Serif" panose="020B0604020202020204" pitchFamily="34" charset="0"/>
                <a:cs typeface="Microsoft Sans Serif" panose="020B0604020202020204" pitchFamily="34" charset="0"/>
              </a:rPr>
              <a:t>i </a:t>
            </a:r>
            <a:r>
              <a:rPr lang="pl-PL" sz="2000" dirty="0" smtClean="0">
                <a:latin typeface="Microsoft Sans Serif" panose="020B0604020202020204" pitchFamily="34" charset="0"/>
                <a:cs typeface="Microsoft Sans Serif" panose="020B0604020202020204" pitchFamily="34" charset="0"/>
              </a:rPr>
              <a:t>wartości </a:t>
            </a:r>
            <a:r>
              <a:rPr lang="pl-PL" sz="2000" dirty="0">
                <a:latin typeface="Microsoft Sans Serif" panose="020B0604020202020204" pitchFamily="34" charset="0"/>
                <a:cs typeface="Microsoft Sans Serif" panose="020B0604020202020204" pitchFamily="34" charset="0"/>
              </a:rPr>
              <a:t>niematerialne i </a:t>
            </a:r>
            <a:r>
              <a:rPr lang="pl-PL" sz="2000" dirty="0" smtClean="0">
                <a:latin typeface="Microsoft Sans Serif" panose="020B0604020202020204" pitchFamily="34" charset="0"/>
                <a:cs typeface="Microsoft Sans Serif" panose="020B0604020202020204" pitchFamily="34" charset="0"/>
              </a:rPr>
              <a:t>prawne (katalog zamknięty). Finansowaniu na zasadach GBER nie może podlegać więc szeroko rozumiana dokumentacja projektu (studium wykonalności, dokumentacja techniczna itp.). Dokumentacja może być rozliczana w projekcie jeśli Wnioskodawcy może być przyznana pomoc de minimis. W przeciwnym razie dokumentacja i inne wydatki nie będące inwestycją w rzeczowe aktywa trwałe i wartości niematerialne i prawne powinny być finansowane poza projektem.</a:t>
            </a:r>
          </a:p>
        </p:txBody>
      </p:sp>
    </p:spTree>
    <p:extLst>
      <p:ext uri="{BB962C8B-B14F-4D97-AF65-F5344CB8AC3E}">
        <p14:creationId xmlns:p14="http://schemas.microsoft.com/office/powerpoint/2010/main" val="11497811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1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3111</Words>
  <Application>Microsoft Office PowerPoint</Application>
  <PresentationFormat>Niestandardowy</PresentationFormat>
  <Paragraphs>309</Paragraphs>
  <Slides>28</Slides>
  <Notes>0</Notes>
  <HiddenSlides>0</HiddenSlides>
  <MMClips>0</MMClips>
  <ScaleCrop>false</ScaleCrop>
  <HeadingPairs>
    <vt:vector size="4" baseType="variant">
      <vt:variant>
        <vt:lpstr>Motyw</vt:lpstr>
      </vt:variant>
      <vt:variant>
        <vt:i4>2</vt:i4>
      </vt:variant>
      <vt:variant>
        <vt:lpstr>Tytuły slajdów</vt:lpstr>
      </vt:variant>
      <vt:variant>
        <vt:i4>28</vt:i4>
      </vt:variant>
    </vt:vector>
  </HeadingPairs>
  <TitlesOfParts>
    <vt:vector size="30" baseType="lpstr">
      <vt:lpstr>1_tlo1</vt:lpstr>
      <vt:lpstr>tlo1</vt:lpstr>
      <vt:lpstr>Spotkanie informacyjne konkursu nr RPSL.01.01.00-IZ.01-24-078/16 Działanie 1.1 - Kluczowa dla regionu infrastruktura badawcza  Regionalny Program Operacyjny Województwa Śląskiego 2014-2020</vt:lpstr>
      <vt:lpstr>Formalne warunki konkursu</vt:lpstr>
      <vt:lpstr>Formalne warunki konkursu – cd.</vt:lpstr>
      <vt:lpstr>Formalne warunki konkursu – cd.</vt:lpstr>
      <vt:lpstr>Prezentacja programu PowerPoint</vt:lpstr>
      <vt:lpstr>Prezentacja programu PowerPoint</vt:lpstr>
      <vt:lpstr>Prezentacja programu PowerPoint</vt:lpstr>
      <vt:lpstr>Prezentacja programu PowerPoint</vt:lpstr>
      <vt:lpstr>Kwalifikowalność wydatków – przepisy unijne</vt:lpstr>
      <vt:lpstr>Prezentacja programu PowerPoint</vt:lpstr>
      <vt:lpstr>Prezentacja programu PowerPoint</vt:lpstr>
      <vt:lpstr>Wydatki niekwalifikowalne w ramach działania 1.1 RPO WSL </vt:lpstr>
      <vt:lpstr>System oceny/kryteria oceny</vt:lpstr>
      <vt:lpstr>System oceny/kryteria oceny – cd.</vt:lpstr>
      <vt:lpstr>Kryteria merytoryczne specyficzne (0/1) dla działania 1.1 – cd.</vt:lpstr>
      <vt:lpstr>Kryteria merytoryczne specyficzne (0/1) dla działania 1.1</vt:lpstr>
      <vt:lpstr>Kryteria merytoryczne specyficzne (0/1) dla działania 1.1 – cd. </vt:lpstr>
      <vt:lpstr>Kryteria merytoryczne specyficzne  dla działania 1.1 RPO WSL -cd </vt:lpstr>
      <vt:lpstr>Kryteria specyficzne punktowane dla działania 1.1 RPO WSL</vt:lpstr>
      <vt:lpstr>Kryteria specyficzne punktowane dla działania 1.1 RPO WSL – cd.</vt:lpstr>
      <vt:lpstr>Kryteria specyficzne punktowane dla działania 1.1 RPO WSL – cd.</vt:lpstr>
      <vt:lpstr>Kryteria specyficzne punktowane dla działania 1.1 RPO WSL – cd.</vt:lpstr>
      <vt:lpstr>Kryteria specyficzne punktowane dla działania 1.1 RPO WSL – cd.</vt:lpstr>
      <vt:lpstr>Mechanizm monitorowania i wycofania </vt:lpstr>
      <vt:lpstr>Mechanizm monitorowania i wycofania </vt:lpstr>
      <vt:lpstr>Mechanizm monitorowania i wycofania – wór umowy o dofinansowanie (par. 13 ust. 7)</vt:lpstr>
      <vt:lpstr>Mechanizm monitorowania i wycofania – przykład</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Spotkanie informacyjne związane z ogłoszeniem konkursu nr RPSL.01.01.00-IZ.01-24-078/16 w ramach Osi priorytetowej I - Nowoczesna gospodarka, Działanie 1.1 - Kluczowa dla regionu infrastruktura badawcza Regionalnego Programu Operacyjnego Województwa Śląskiego 2014-2020</dc:title>
  <dc:creator>Siembab Paweł</dc:creator>
  <cp:lastModifiedBy>Ewelina Dziedzina</cp:lastModifiedBy>
  <cp:revision>72</cp:revision>
  <dcterms:created xsi:type="dcterms:W3CDTF">2016-10-10T07:04:20Z</dcterms:created>
  <dcterms:modified xsi:type="dcterms:W3CDTF">2016-10-13T05:27:02Z</dcterms:modified>
</cp:coreProperties>
</file>