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20" r:id="rId3"/>
    <p:sldId id="321" r:id="rId4"/>
    <p:sldId id="325" r:id="rId5"/>
    <p:sldId id="326" r:id="rId6"/>
    <p:sldId id="322" r:id="rId7"/>
    <p:sldId id="368" r:id="rId8"/>
    <p:sldId id="327" r:id="rId9"/>
    <p:sldId id="367" r:id="rId10"/>
    <p:sldId id="331" r:id="rId11"/>
    <p:sldId id="369" r:id="rId12"/>
    <p:sldId id="370" r:id="rId13"/>
    <p:sldId id="371" r:id="rId14"/>
    <p:sldId id="372" r:id="rId15"/>
    <p:sldId id="374" r:id="rId16"/>
    <p:sldId id="375" r:id="rId17"/>
    <p:sldId id="356" r:id="rId18"/>
    <p:sldId id="378" r:id="rId19"/>
    <p:sldId id="358" r:id="rId20"/>
    <p:sldId id="361" r:id="rId21"/>
    <p:sldId id="362" r:id="rId22"/>
    <p:sldId id="363" r:id="rId23"/>
    <p:sldId id="364" r:id="rId24"/>
    <p:sldId id="366" r:id="rId25"/>
    <p:sldId id="365" r:id="rId26"/>
    <p:sldId id="376" r:id="rId27"/>
    <p:sldId id="377" r:id="rId28"/>
    <p:sldId id="272" r:id="rId29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1D1"/>
    <a:srgbClr val="DEE7D1"/>
    <a:srgbClr val="FFD03B"/>
    <a:srgbClr val="E8D0D0"/>
    <a:srgbClr val="73B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7830" autoAdjust="0"/>
  </p:normalViewPr>
  <p:slideViewPr>
    <p:cSldViewPr>
      <p:cViewPr>
        <p:scale>
          <a:sx n="120" d="100"/>
          <a:sy n="120" d="100"/>
        </p:scale>
        <p:origin x="-70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06BBE2-BBF8-40DA-96B3-E8290E3566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1526170-9B39-4EFB-921C-75978FA584F8}">
      <dgm:prSet phldrT="[Tekst]"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pl-PL" sz="1400" dirty="0" smtClean="0">
              <a:solidFill>
                <a:schemeClr val="tx1"/>
              </a:solidFill>
            </a:rPr>
            <a:t>11.4.1</a:t>
          </a:r>
          <a:endParaRPr lang="pl-PL" sz="1400" dirty="0">
            <a:solidFill>
              <a:schemeClr val="tx1"/>
            </a:solidFill>
          </a:endParaRPr>
        </a:p>
      </dgm:t>
    </dgm:pt>
    <dgm:pt modelId="{F60CD714-DC31-4807-9796-F22E942E06B5}" type="parTrans" cxnId="{7EC4DDAA-12D0-489C-9F62-241CB3B6E985}">
      <dgm:prSet/>
      <dgm:spPr/>
      <dgm:t>
        <a:bodyPr/>
        <a:lstStyle/>
        <a:p>
          <a:endParaRPr lang="pl-PL"/>
        </a:p>
      </dgm:t>
    </dgm:pt>
    <dgm:pt modelId="{8D163BAE-DE67-49FF-8426-6CB213F93429}" type="sibTrans" cxnId="{7EC4DDAA-12D0-489C-9F62-241CB3B6E985}">
      <dgm:prSet/>
      <dgm:spPr/>
      <dgm:t>
        <a:bodyPr/>
        <a:lstStyle/>
        <a:p>
          <a:endParaRPr lang="pl-PL"/>
        </a:p>
      </dgm:t>
    </dgm:pt>
    <dgm:pt modelId="{AD92D56C-959A-455A-B4C3-DA923466EE3C}">
      <dgm:prSet phldrT="[Tekst]" custT="1"/>
      <dgm:spPr>
        <a:solidFill>
          <a:schemeClr val="accent2">
            <a:lumMod val="40000"/>
            <a:lumOff val="60000"/>
            <a:alpha val="90000"/>
          </a:schemeClr>
        </a:solidFill>
        <a:ln>
          <a:noFill/>
        </a:ln>
      </dgm:spPr>
      <dgm:t>
        <a:bodyPr/>
        <a:lstStyle/>
        <a:p>
          <a:pPr algn="just"/>
          <a:r>
            <a:rPr lang="pl-PL" sz="1600" dirty="0" smtClean="0"/>
            <a:t>Szkolenia i kursy skierowane do osób dorosłych, które </a:t>
          </a:r>
          <a:br>
            <a:rPr lang="pl-PL" sz="1600" dirty="0" smtClean="0"/>
          </a:br>
          <a:r>
            <a:rPr lang="pl-PL" sz="1600" dirty="0" smtClean="0"/>
            <a:t>z własnej inicjatywy są zainteresowane nabyciem, uzupełnieniem lub podwyższeniem umiejętności i kompetencji w obszarze umiejętności ICT i znajomości języków obcych.</a:t>
          </a:r>
          <a:endParaRPr lang="pl-PL" sz="1600" dirty="0"/>
        </a:p>
      </dgm:t>
    </dgm:pt>
    <dgm:pt modelId="{F3E9EBF1-EA29-4AF0-919D-B9FB270EAD78}" type="parTrans" cxnId="{351CC790-90AD-4AAE-BAA6-A83C7ED8639A}">
      <dgm:prSet/>
      <dgm:spPr/>
      <dgm:t>
        <a:bodyPr/>
        <a:lstStyle/>
        <a:p>
          <a:endParaRPr lang="pl-PL"/>
        </a:p>
      </dgm:t>
    </dgm:pt>
    <dgm:pt modelId="{367DEA58-F791-484D-8FFF-5D8DF9F843E8}" type="sibTrans" cxnId="{351CC790-90AD-4AAE-BAA6-A83C7ED8639A}">
      <dgm:prSet/>
      <dgm:spPr/>
      <dgm:t>
        <a:bodyPr/>
        <a:lstStyle/>
        <a:p>
          <a:endParaRPr lang="pl-PL"/>
        </a:p>
      </dgm:t>
    </dgm:pt>
    <dgm:pt modelId="{9EB8648C-F2B7-4E4C-9251-6C2047FF37F4}">
      <dgm:prSet custT="1"/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pl-PL" sz="1400" dirty="0" smtClean="0">
              <a:solidFill>
                <a:schemeClr val="tx1"/>
              </a:solidFill>
            </a:rPr>
            <a:t>11.4.3</a:t>
          </a:r>
          <a:endParaRPr lang="pl-PL" sz="1400" dirty="0">
            <a:solidFill>
              <a:schemeClr val="tx1"/>
            </a:solidFill>
          </a:endParaRPr>
        </a:p>
      </dgm:t>
    </dgm:pt>
    <dgm:pt modelId="{9C377AD9-7C90-4430-BCA9-D99D48C4B627}" type="parTrans" cxnId="{DCB107E5-2EA6-42A3-AC55-EBAC5C63C820}">
      <dgm:prSet/>
      <dgm:spPr/>
      <dgm:t>
        <a:bodyPr/>
        <a:lstStyle/>
        <a:p>
          <a:endParaRPr lang="pl-PL"/>
        </a:p>
      </dgm:t>
    </dgm:pt>
    <dgm:pt modelId="{06677CB0-8ED3-4C9F-97B8-7BBB8CF448E7}" type="sibTrans" cxnId="{DCB107E5-2EA6-42A3-AC55-EBAC5C63C820}">
      <dgm:prSet/>
      <dgm:spPr/>
      <dgm:t>
        <a:bodyPr/>
        <a:lstStyle/>
        <a:p>
          <a:endParaRPr lang="pl-PL"/>
        </a:p>
      </dgm:t>
    </dgm:pt>
    <dgm:pt modelId="{6D8A5B3E-49F6-4100-AB0B-7A11E33B24FE}">
      <dgm:prSet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pl-PL" sz="1400" dirty="0" smtClean="0">
              <a:solidFill>
                <a:schemeClr val="tx1"/>
              </a:solidFill>
            </a:rPr>
            <a:t>11.4.2</a:t>
          </a:r>
          <a:endParaRPr lang="pl-PL" sz="1400" dirty="0">
            <a:solidFill>
              <a:schemeClr val="tx1"/>
            </a:solidFill>
          </a:endParaRPr>
        </a:p>
      </dgm:t>
    </dgm:pt>
    <dgm:pt modelId="{7EE88615-9F7A-43E2-B4BB-410290EC7D2F}" type="sibTrans" cxnId="{E0DEC7E8-F224-41C1-A1ED-46ED8E8F60F3}">
      <dgm:prSet/>
      <dgm:spPr/>
      <dgm:t>
        <a:bodyPr/>
        <a:lstStyle/>
        <a:p>
          <a:endParaRPr lang="pl-PL"/>
        </a:p>
      </dgm:t>
    </dgm:pt>
    <dgm:pt modelId="{DFF3D27D-F36E-4BFA-A2A0-FDB7FF31D4B6}" type="parTrans" cxnId="{E0DEC7E8-F224-41C1-A1ED-46ED8E8F60F3}">
      <dgm:prSet/>
      <dgm:spPr/>
      <dgm:t>
        <a:bodyPr/>
        <a:lstStyle/>
        <a:p>
          <a:endParaRPr lang="pl-PL"/>
        </a:p>
      </dgm:t>
    </dgm:pt>
    <dgm:pt modelId="{43C2653A-5FE8-4C7C-87F1-4FC6A6A2D23F}" type="pres">
      <dgm:prSet presAssocID="{5606BBE2-BBF8-40DA-96B3-E8290E3566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3EBFE44-C5BF-4C4C-BC4C-B293C3CA7415}" type="pres">
      <dgm:prSet presAssocID="{F1526170-9B39-4EFB-921C-75978FA584F8}" presName="linNode" presStyleCnt="0"/>
      <dgm:spPr/>
    </dgm:pt>
    <dgm:pt modelId="{DC0F9CB1-2986-41A7-A42D-12A1511AFC1D}" type="pres">
      <dgm:prSet presAssocID="{F1526170-9B39-4EFB-921C-75978FA584F8}" presName="parentText" presStyleLbl="node1" presStyleIdx="0" presStyleCnt="3" custScaleX="100000" custLinFactY="-76430" custLinFactNeighborX="-6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30C656-7473-4D16-9FFB-AD46BF36CFB4}" type="pres">
      <dgm:prSet presAssocID="{F1526170-9B39-4EFB-921C-75978FA584F8}" presName="descendantText" presStyleLbl="alignAccFollowNode1" presStyleIdx="0" presStyleCnt="1" custScaleX="102942" custScaleY="5660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A86D57-D7A9-42C0-B5E8-76C72B7E463E}" type="pres">
      <dgm:prSet presAssocID="{8D163BAE-DE67-49FF-8426-6CB213F93429}" presName="sp" presStyleCnt="0"/>
      <dgm:spPr/>
    </dgm:pt>
    <dgm:pt modelId="{44C22F81-9619-4FD1-B6F0-8C05E17B27B7}" type="pres">
      <dgm:prSet presAssocID="{6D8A5B3E-49F6-4100-AB0B-7A11E33B24FE}" presName="linNode" presStyleCnt="0"/>
      <dgm:spPr/>
    </dgm:pt>
    <dgm:pt modelId="{7B515990-51BF-409F-9993-03B6236FB0E8}" type="pres">
      <dgm:prSet presAssocID="{6D8A5B3E-49F6-4100-AB0B-7A11E33B24FE}" presName="parentText" presStyleLbl="node1" presStyleIdx="1" presStyleCnt="3" custScaleY="86688" custLinFactY="-100000" custLinFactNeighborX="-10" custLinFactNeighborY="-19760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5A58D0-E437-4EDA-9EF7-83B16D0067BA}" type="pres">
      <dgm:prSet presAssocID="{7EE88615-9F7A-43E2-B4BB-410290EC7D2F}" presName="sp" presStyleCnt="0"/>
      <dgm:spPr/>
    </dgm:pt>
    <dgm:pt modelId="{9DCC51DC-AB46-4337-A457-986559251757}" type="pres">
      <dgm:prSet presAssocID="{9EB8648C-F2B7-4E4C-9251-6C2047FF37F4}" presName="linNode" presStyleCnt="0"/>
      <dgm:spPr/>
    </dgm:pt>
    <dgm:pt modelId="{E349BD88-26A6-4E19-9365-597844E60A51}" type="pres">
      <dgm:prSet presAssocID="{9EB8648C-F2B7-4E4C-9251-6C2047FF37F4}" presName="parentText" presStyleLbl="node1" presStyleIdx="2" presStyleCnt="3" custScaleY="91453" custLinFactY="-100000" custLinFactNeighborX="-10" custLinFactNeighborY="-1090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A872250-7B53-4679-B11C-0C7F242323B0}" type="presOf" srcId="{F1526170-9B39-4EFB-921C-75978FA584F8}" destId="{DC0F9CB1-2986-41A7-A42D-12A1511AFC1D}" srcOrd="0" destOrd="0" presId="urn:microsoft.com/office/officeart/2005/8/layout/vList5"/>
    <dgm:cxn modelId="{E0DEC7E8-F224-41C1-A1ED-46ED8E8F60F3}" srcId="{5606BBE2-BBF8-40DA-96B3-E8290E356605}" destId="{6D8A5B3E-49F6-4100-AB0B-7A11E33B24FE}" srcOrd="1" destOrd="0" parTransId="{DFF3D27D-F36E-4BFA-A2A0-FDB7FF31D4B6}" sibTransId="{7EE88615-9F7A-43E2-B4BB-410290EC7D2F}"/>
    <dgm:cxn modelId="{DA8CF156-A28E-4F9B-9048-B499D503F2D7}" type="presOf" srcId="{6D8A5B3E-49F6-4100-AB0B-7A11E33B24FE}" destId="{7B515990-51BF-409F-9993-03B6236FB0E8}" srcOrd="0" destOrd="0" presId="urn:microsoft.com/office/officeart/2005/8/layout/vList5"/>
    <dgm:cxn modelId="{EBA63A62-0D3E-45B2-A57F-A50B8AC4C237}" type="presOf" srcId="{AD92D56C-959A-455A-B4C3-DA923466EE3C}" destId="{5D30C656-7473-4D16-9FFB-AD46BF36CFB4}" srcOrd="0" destOrd="0" presId="urn:microsoft.com/office/officeart/2005/8/layout/vList5"/>
    <dgm:cxn modelId="{7EC4DDAA-12D0-489C-9F62-241CB3B6E985}" srcId="{5606BBE2-BBF8-40DA-96B3-E8290E356605}" destId="{F1526170-9B39-4EFB-921C-75978FA584F8}" srcOrd="0" destOrd="0" parTransId="{F60CD714-DC31-4807-9796-F22E942E06B5}" sibTransId="{8D163BAE-DE67-49FF-8426-6CB213F93429}"/>
    <dgm:cxn modelId="{B89C5384-4C22-44FB-B628-0B16EDD8E2BE}" type="presOf" srcId="{5606BBE2-BBF8-40DA-96B3-E8290E356605}" destId="{43C2653A-5FE8-4C7C-87F1-4FC6A6A2D23F}" srcOrd="0" destOrd="0" presId="urn:microsoft.com/office/officeart/2005/8/layout/vList5"/>
    <dgm:cxn modelId="{DCB107E5-2EA6-42A3-AC55-EBAC5C63C820}" srcId="{5606BBE2-BBF8-40DA-96B3-E8290E356605}" destId="{9EB8648C-F2B7-4E4C-9251-6C2047FF37F4}" srcOrd="2" destOrd="0" parTransId="{9C377AD9-7C90-4430-BCA9-D99D48C4B627}" sibTransId="{06677CB0-8ED3-4C9F-97B8-7BBB8CF448E7}"/>
    <dgm:cxn modelId="{351CC790-90AD-4AAE-BAA6-A83C7ED8639A}" srcId="{F1526170-9B39-4EFB-921C-75978FA584F8}" destId="{AD92D56C-959A-455A-B4C3-DA923466EE3C}" srcOrd="0" destOrd="0" parTransId="{F3E9EBF1-EA29-4AF0-919D-B9FB270EAD78}" sibTransId="{367DEA58-F791-484D-8FFF-5D8DF9F843E8}"/>
    <dgm:cxn modelId="{BAF5A591-D982-42B8-9B83-054BBC2C4BC5}" type="presOf" srcId="{9EB8648C-F2B7-4E4C-9251-6C2047FF37F4}" destId="{E349BD88-26A6-4E19-9365-597844E60A51}" srcOrd="0" destOrd="0" presId="urn:microsoft.com/office/officeart/2005/8/layout/vList5"/>
    <dgm:cxn modelId="{1D53FDE1-A275-4C02-AB24-EC9F5726E146}" type="presParOf" srcId="{43C2653A-5FE8-4C7C-87F1-4FC6A6A2D23F}" destId="{13EBFE44-C5BF-4C4C-BC4C-B293C3CA7415}" srcOrd="0" destOrd="0" presId="urn:microsoft.com/office/officeart/2005/8/layout/vList5"/>
    <dgm:cxn modelId="{A5D37095-E18F-4CDE-9A33-675D4A4AED8A}" type="presParOf" srcId="{13EBFE44-C5BF-4C4C-BC4C-B293C3CA7415}" destId="{DC0F9CB1-2986-41A7-A42D-12A1511AFC1D}" srcOrd="0" destOrd="0" presId="urn:microsoft.com/office/officeart/2005/8/layout/vList5"/>
    <dgm:cxn modelId="{FD785FB8-7A9C-4B34-ABA5-50784FDED8AC}" type="presParOf" srcId="{13EBFE44-C5BF-4C4C-BC4C-B293C3CA7415}" destId="{5D30C656-7473-4D16-9FFB-AD46BF36CFB4}" srcOrd="1" destOrd="0" presId="urn:microsoft.com/office/officeart/2005/8/layout/vList5"/>
    <dgm:cxn modelId="{8437F2E4-EA82-431C-8B32-E48859D12B9C}" type="presParOf" srcId="{43C2653A-5FE8-4C7C-87F1-4FC6A6A2D23F}" destId="{6AA86D57-D7A9-42C0-B5E8-76C72B7E463E}" srcOrd="1" destOrd="0" presId="urn:microsoft.com/office/officeart/2005/8/layout/vList5"/>
    <dgm:cxn modelId="{368E1384-68B3-45C2-9D57-D138910C7167}" type="presParOf" srcId="{43C2653A-5FE8-4C7C-87F1-4FC6A6A2D23F}" destId="{44C22F81-9619-4FD1-B6F0-8C05E17B27B7}" srcOrd="2" destOrd="0" presId="urn:microsoft.com/office/officeart/2005/8/layout/vList5"/>
    <dgm:cxn modelId="{0BFB0503-192E-4CA8-8500-C837E9051B78}" type="presParOf" srcId="{44C22F81-9619-4FD1-B6F0-8C05E17B27B7}" destId="{7B515990-51BF-409F-9993-03B6236FB0E8}" srcOrd="0" destOrd="0" presId="urn:microsoft.com/office/officeart/2005/8/layout/vList5"/>
    <dgm:cxn modelId="{E496416F-D2A7-42A8-99B1-D5C7DF2AB572}" type="presParOf" srcId="{43C2653A-5FE8-4C7C-87F1-4FC6A6A2D23F}" destId="{655A58D0-E437-4EDA-9EF7-83B16D0067BA}" srcOrd="3" destOrd="0" presId="urn:microsoft.com/office/officeart/2005/8/layout/vList5"/>
    <dgm:cxn modelId="{11FF845B-1B1B-46DE-8FB7-1CA3A925512F}" type="presParOf" srcId="{43C2653A-5FE8-4C7C-87F1-4FC6A6A2D23F}" destId="{9DCC51DC-AB46-4337-A457-986559251757}" srcOrd="4" destOrd="0" presId="urn:microsoft.com/office/officeart/2005/8/layout/vList5"/>
    <dgm:cxn modelId="{9503F5FC-843F-4A20-8E51-8221BD5AA5EF}" type="presParOf" srcId="{9DCC51DC-AB46-4337-A457-986559251757}" destId="{E349BD88-26A6-4E19-9365-597844E60A5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8E45E-36E2-4919-8E26-72EEBBD5E989}" type="datetimeFigureOut">
              <a:rPr lang="pl-PL"/>
              <a:pPr>
                <a:defRPr/>
              </a:pPr>
              <a:t>2015-11-02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63877-DDE2-4033-90F0-444E433749F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F1123-6875-4718-920D-F54CCD8E579F}" type="datetimeFigureOut">
              <a:rPr lang="pl-PL"/>
              <a:pPr>
                <a:defRPr/>
              </a:pPr>
              <a:t>2015-11-02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B494A-BF42-4035-9A9D-B15DA35A983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EF44D-3A41-4C32-86D1-8E44F5DFC5B2}" type="datetimeFigureOut">
              <a:rPr lang="pl-PL"/>
              <a:pPr>
                <a:defRPr/>
              </a:pPr>
              <a:t>2015-11-02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46F56-533C-4DFB-B2FF-6B6CBD3B241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64CB8-F073-4008-A6FC-27766DB9281D}" type="datetimeFigureOut">
              <a:rPr lang="pl-PL"/>
              <a:pPr>
                <a:defRPr/>
              </a:pPr>
              <a:t>2015-11-02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300CF-21BB-4062-B9AA-0818DBC349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9027C-9034-4B48-A347-89E1222A930C}" type="datetimeFigureOut">
              <a:rPr lang="pl-PL"/>
              <a:pPr>
                <a:defRPr/>
              </a:pPr>
              <a:t>2015-11-02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9287F-13F3-415C-B6CD-64D2B5ABBAC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38FA8-31BC-4981-9581-718F563F7734}" type="datetimeFigureOut">
              <a:rPr lang="pl-PL"/>
              <a:pPr>
                <a:defRPr/>
              </a:pPr>
              <a:t>2015-11-02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D6395-E78A-472B-B874-8721CFB231E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90E41-4AB3-41DD-B878-2D4C4CC57E24}" type="datetimeFigureOut">
              <a:rPr lang="pl-PL"/>
              <a:pPr>
                <a:defRPr/>
              </a:pPr>
              <a:t>2015-11-02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AAC11-3A7D-4226-AF48-A9DF1259F71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3A902-0DE0-4368-9940-4C71208BCB04}" type="datetimeFigureOut">
              <a:rPr lang="pl-PL"/>
              <a:pPr>
                <a:defRPr/>
              </a:pPr>
              <a:t>2015-11-02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BD4B-037E-48D2-9561-50D108A436B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6AD1-D8B3-4BA9-8665-CC78831A8767}" type="datetimeFigureOut">
              <a:rPr lang="pl-PL"/>
              <a:pPr>
                <a:defRPr/>
              </a:pPr>
              <a:t>2015-11-02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74238-E856-44C7-8B29-17605ED8DC1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FF06B-97D6-425B-B8E9-8CDD6D8134AA}" type="datetimeFigureOut">
              <a:rPr lang="pl-PL"/>
              <a:pPr>
                <a:defRPr/>
              </a:pPr>
              <a:t>2015-11-02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36964-7AC4-491D-AB0D-1B2D38D4329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2F03F-7EA1-45D1-9C77-4317FEAEF6DA}" type="datetimeFigureOut">
              <a:rPr lang="pl-PL"/>
              <a:pPr>
                <a:defRPr/>
              </a:pPr>
              <a:t>2015-11-02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CFE53-F185-49F6-9887-7EBE7D1FFBC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6C5860-0DA4-42F6-888F-12F724887341}" type="datetimeFigureOut">
              <a:rPr lang="pl-PL"/>
              <a:pPr>
                <a:defRPr/>
              </a:pPr>
              <a:t>2015-11-02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8F35D3F-4232-4945-9EAF-46EDFC910780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4"/>
          <p:cNvSpPr txBox="1">
            <a:spLocks noChangeArrowheads="1"/>
          </p:cNvSpPr>
          <p:nvPr/>
        </p:nvSpPr>
        <p:spPr bwMode="auto">
          <a:xfrm>
            <a:off x="1907704" y="6021288"/>
            <a:ext cx="57610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sz="2000" b="1" dirty="0" smtClean="0"/>
              <a:t>Katowice</a:t>
            </a:r>
            <a:r>
              <a:rPr lang="pl-PL" sz="2000" b="1" smtClean="0"/>
              <a:t>, 21 </a:t>
            </a:r>
            <a:r>
              <a:rPr lang="pl-PL" sz="2000" b="1" dirty="0" smtClean="0"/>
              <a:t>sierpnia 2015 </a:t>
            </a:r>
            <a:r>
              <a:rPr lang="pl-PL" sz="2000" b="1" dirty="0"/>
              <a:t>r.</a:t>
            </a:r>
          </a:p>
        </p:txBody>
      </p:sp>
      <p:sp>
        <p:nvSpPr>
          <p:cNvPr id="2052" name="pole tekstowe 5"/>
          <p:cNvSpPr txBox="1">
            <a:spLocks noChangeArrowheads="1"/>
          </p:cNvSpPr>
          <p:nvPr/>
        </p:nvSpPr>
        <p:spPr bwMode="auto">
          <a:xfrm>
            <a:off x="107504" y="2924944"/>
            <a:ext cx="8928992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Konkurs nr RPSL.08.01.03-IZ.01-24-014/15 </a:t>
            </a:r>
            <a:br>
              <a:rPr lang="pl-PL" sz="2400" b="1" dirty="0" smtClean="0"/>
            </a:br>
            <a:r>
              <a:rPr lang="pl-PL" sz="2400" b="1" dirty="0" smtClean="0"/>
              <a:t>w ramach RPO WSL 2014-2020 </a:t>
            </a:r>
          </a:p>
          <a:p>
            <a:pPr algn="ctr"/>
            <a:endParaRPr lang="pl-PL" sz="2400" b="1" dirty="0"/>
          </a:p>
          <a:p>
            <a:pPr algn="ctr"/>
            <a:r>
              <a:rPr lang="pl-PL" sz="2400" b="1" dirty="0" smtClean="0"/>
              <a:t>Poddziałania 8.1.3</a:t>
            </a:r>
          </a:p>
          <a:p>
            <a:pPr algn="ctr"/>
            <a:r>
              <a:rPr lang="pl-PL" sz="2400" b="1" i="1" dirty="0" smtClean="0"/>
              <a:t>Zapewnienie dostępu do usług opiekuńczych nad dziećmi do 3 lat</a:t>
            </a:r>
            <a:endParaRPr lang="pl-PL" sz="2400" b="1" dirty="0" smtClean="0"/>
          </a:p>
          <a:p>
            <a:pPr algn="ctr" eaLnBrk="1" hangingPunct="1"/>
            <a:endParaRPr lang="pl-PL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buFont typeface="+mj-lt"/>
              <a:buAutoNum type="arabicPeriod"/>
            </a:pPr>
            <a:r>
              <a:rPr lang="pl-PL" dirty="0" smtClean="0"/>
              <a:t>W </a:t>
            </a:r>
            <a:r>
              <a:rPr lang="pl-PL" dirty="0"/>
              <a:t>ramach działań ukierunkowanych na tworzenie nowych miejsc w formach opieki nad dziećmi </a:t>
            </a:r>
            <a:r>
              <a:rPr lang="pl-PL" dirty="0" smtClean="0"/>
              <a:t>do </a:t>
            </a:r>
            <a:r>
              <a:rPr lang="pl-PL" dirty="0"/>
              <a:t>lat 3 są kwalifikowalne w szczególności następujące kategorie </a:t>
            </a:r>
            <a:r>
              <a:rPr lang="pl-PL" dirty="0" smtClean="0"/>
              <a:t>wydatków:</a:t>
            </a:r>
          </a:p>
          <a:p>
            <a:pPr algn="just" eaLnBrk="1" hangingPunct="1"/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r>
              <a:rPr lang="pl-PL" dirty="0" smtClean="0"/>
              <a:t>dostosowanie </a:t>
            </a:r>
            <a:r>
              <a:rPr lang="pl-PL" dirty="0"/>
              <a:t>pomieszczeń, w tym dostosowanie do wymogów sanitarnych bezpieczeństwa przeciwpożarowego, organizacja kuchni, stołówek, sanitariatów, szatni itp</a:t>
            </a:r>
            <a:r>
              <a:rPr lang="pl-PL" dirty="0" smtClean="0"/>
              <a:t>.;</a:t>
            </a:r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/>
            </a:pPr>
            <a:r>
              <a:rPr lang="pl-PL" dirty="0" smtClean="0"/>
              <a:t>modernizacja </a:t>
            </a:r>
            <a:r>
              <a:rPr lang="pl-PL" dirty="0"/>
              <a:t>istniejącej bazy żłobkowej w celu utworzenia dodatkowych miejsc opieki nad dziećmi do lat </a:t>
            </a:r>
            <a:r>
              <a:rPr lang="pl-PL" dirty="0" smtClean="0"/>
              <a:t>3;</a:t>
            </a:r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/>
            </a:pPr>
            <a:r>
              <a:rPr lang="pl-PL" dirty="0" smtClean="0"/>
              <a:t>zakup </a:t>
            </a:r>
            <a:r>
              <a:rPr lang="pl-PL" dirty="0"/>
              <a:t>i montaż wyposażenia i środków trwałych (w tym m. in. meble, pomoce dydaktyczne, wyposażenie wypoczynkowe</a:t>
            </a:r>
            <a:r>
              <a:rPr lang="pl-PL" dirty="0" smtClean="0"/>
              <a:t>);</a:t>
            </a:r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/>
            </a:pPr>
            <a:r>
              <a:rPr lang="pl-PL" dirty="0" smtClean="0"/>
              <a:t>zakup </a:t>
            </a:r>
            <a:r>
              <a:rPr lang="pl-PL" dirty="0"/>
              <a:t>pomocy dydaktycznych, specjalistycznego sprzętu oraz narzędzi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rozpoznawania potrzeb rozwojowych i edukacyjnych oraz możliwości psychofizycznych dzieci, wspomagania rozwoju i prowadzenia terapii dzieci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ze </a:t>
            </a:r>
            <a:r>
              <a:rPr lang="pl-PL" dirty="0"/>
              <a:t>specjalnymi potrzebami </a:t>
            </a:r>
            <a:r>
              <a:rPr lang="pl-PL" dirty="0" smtClean="0"/>
              <a:t>edukacyjnymi;</a:t>
            </a:r>
          </a:p>
          <a:p>
            <a:pPr marL="342900" lvl="1" indent="-342900" algn="just" eaLnBrk="1" hangingPunct="1">
              <a:buFont typeface="+mj-lt"/>
              <a:buAutoNum type="alphaLcParenR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algn="just" eaLnBrk="1" hangingPunct="1"/>
            <a:endParaRPr lang="pl-PL" dirty="0" smtClean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395288" y="1124744"/>
            <a:ext cx="8497887" cy="64849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pl-PL" sz="2400" b="1" dirty="0" smtClean="0">
                <a:solidFill>
                  <a:schemeClr val="bg1"/>
                </a:solidFill>
              </a:rPr>
              <a:t>Szczegółowe informacje dotyczące konkursu</a:t>
            </a:r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10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1402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endParaRPr lang="pl-PL" dirty="0"/>
          </a:p>
          <a:p>
            <a:pPr marL="342900" indent="-342900" algn="just" eaLnBrk="1" hangingPunct="1">
              <a:buFont typeface="+mj-lt"/>
              <a:buAutoNum type="alphaLcParenR" startAt="5"/>
            </a:pPr>
            <a:r>
              <a:rPr lang="pl-PL" dirty="0"/>
              <a:t>wyposażenie placu zabaw</a:t>
            </a:r>
            <a:r>
              <a:rPr lang="pl-PL" dirty="0" smtClean="0"/>
              <a:t>;</a:t>
            </a:r>
          </a:p>
          <a:p>
            <a:pPr marL="342900" indent="-342900" algn="just" eaLnBrk="1" hangingPunct="1">
              <a:buFont typeface="+mj-lt"/>
              <a:buAutoNum type="alphaLcParenR" startAt="5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 startAt="5"/>
            </a:pPr>
            <a:r>
              <a:rPr lang="pl-PL" dirty="0" smtClean="0"/>
              <a:t>finansowanie </a:t>
            </a:r>
            <a:r>
              <a:rPr lang="pl-PL" dirty="0"/>
              <a:t>racjonalnych usprawnień, w celu upowszechnienia opieki nad dziećmi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niepełnosprawnościami do lat </a:t>
            </a:r>
            <a:r>
              <a:rPr lang="pl-PL" dirty="0" smtClean="0"/>
              <a:t>3;</a:t>
            </a:r>
          </a:p>
          <a:p>
            <a:pPr algn="just" eaLnBrk="1" hangingPunct="1"/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 startAt="5"/>
            </a:pPr>
            <a:r>
              <a:rPr lang="pl-PL" dirty="0" smtClean="0"/>
              <a:t>wydatki </a:t>
            </a:r>
            <a:r>
              <a:rPr lang="pl-PL" dirty="0"/>
              <a:t>związane z bieżącym funkcjonowaniem utworzonego miejsca opieki nad dziećmi </a:t>
            </a:r>
            <a:r>
              <a:rPr lang="pl-PL" dirty="0" smtClean="0"/>
              <a:t>do </a:t>
            </a:r>
            <a:r>
              <a:rPr lang="pl-PL" dirty="0"/>
              <a:t>lat 3, w tym: wynagrodzenia nauczycieli i personelu zatrudnionego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miejscu opieki </a:t>
            </a:r>
            <a:r>
              <a:rPr lang="pl-PL" dirty="0" smtClean="0"/>
              <a:t>nad </a:t>
            </a:r>
            <a:r>
              <a:rPr lang="pl-PL" dirty="0"/>
              <a:t>dziećmi do lat 3, koszty żywienia dzieci; </a:t>
            </a: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 startAt="5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 startAt="5"/>
            </a:pPr>
            <a:r>
              <a:rPr lang="pl-PL" dirty="0" smtClean="0"/>
              <a:t>inne </a:t>
            </a:r>
            <a:r>
              <a:rPr lang="pl-PL" dirty="0"/>
              <a:t>wydatki, o ile są niezbędne do prawidłowego funkcjonowania miejsca opieki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nad </a:t>
            </a:r>
            <a:r>
              <a:rPr lang="pl-PL" dirty="0"/>
              <a:t>dziećmi do lat 3.</a:t>
            </a:r>
          </a:p>
          <a:p>
            <a:pPr marL="342900" lvl="1" indent="-342900" algn="just" eaLnBrk="1" hangingPunct="1">
              <a:buFont typeface="+mj-lt"/>
              <a:buAutoNum type="alphaLcParenR" startAt="5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 startAt="5"/>
            </a:pP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 startAt="5"/>
            </a:pP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 startAt="5"/>
            </a:pP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marL="342900" lvl="1" indent="-342900" algn="just" eaLnBrk="1" hangingPunct="1">
              <a:buFont typeface="+mj-lt"/>
              <a:buAutoNum type="alphaLcParenR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algn="just" eaLnBrk="1" hangingPunct="1"/>
            <a:endParaRPr lang="pl-PL" dirty="0" smtClean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395288" y="1124744"/>
            <a:ext cx="8497887" cy="64849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pl-PL" sz="2400" b="1" dirty="0" smtClean="0">
                <a:solidFill>
                  <a:schemeClr val="bg1"/>
                </a:solidFill>
              </a:rPr>
              <a:t>Szczegółowe informacje dotyczące konkursu</a:t>
            </a:r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10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365240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buFont typeface="+mj-lt"/>
              <a:buAutoNum type="arabicPeriod" startAt="2"/>
            </a:pPr>
            <a:r>
              <a:rPr lang="pl-PL" dirty="0"/>
              <a:t>Pokrycie kosztów związanych z bieżącym świadczeniem usług opieki nad dziećmi do lat 3, jest dostępne dla osób, dla których opieka nad dziećmi stanowi barierę w wejściu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rynek pracy oraz </a:t>
            </a:r>
            <a:r>
              <a:rPr lang="pl-PL" dirty="0" smtClean="0"/>
              <a:t>dla </a:t>
            </a:r>
            <a:r>
              <a:rPr lang="pl-PL" dirty="0"/>
              <a:t>osób pracujących, zagrożonych zwolnieniem z uwagi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konieczność opieki nad dziećmi </a:t>
            </a:r>
            <a:r>
              <a:rPr lang="pl-PL" dirty="0" smtClean="0"/>
              <a:t>do </a:t>
            </a:r>
            <a:r>
              <a:rPr lang="pl-PL" dirty="0"/>
              <a:t>lat 3, w </a:t>
            </a:r>
            <a:r>
              <a:rPr lang="pl-PL" dirty="0" smtClean="0"/>
              <a:t>tym:</a:t>
            </a:r>
          </a:p>
          <a:p>
            <a:pPr algn="just" eaLnBrk="1" hangingPunct="1"/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/>
            </a:pPr>
            <a:r>
              <a:rPr lang="pl-PL" dirty="0" smtClean="0"/>
              <a:t>pokrycie </a:t>
            </a:r>
            <a:r>
              <a:rPr lang="pl-PL" dirty="0"/>
              <a:t>kosztów opieki nad dzieckiem w żłobku lub klubie dziecięcym (w tym, pokrycie wynagrodzenia opiekuna zatrudnionego w żłobku lub klubie dziecięcym, kosztów pobytu oraz wyżywienia dziecka - w części odpowiadającej kosztom opieki nad dzieckiem skierowanym </a:t>
            </a:r>
            <a:r>
              <a:rPr lang="pl-PL" dirty="0" smtClean="0"/>
              <a:t>w </a:t>
            </a:r>
            <a:r>
              <a:rPr lang="pl-PL" dirty="0"/>
              <a:t>ramach projektu</a:t>
            </a:r>
            <a:r>
              <a:rPr lang="pl-PL" dirty="0" smtClean="0"/>
              <a:t>);</a:t>
            </a:r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/>
            </a:pPr>
            <a:r>
              <a:rPr lang="pl-PL" dirty="0" smtClean="0"/>
              <a:t>pokrycie </a:t>
            </a:r>
            <a:r>
              <a:rPr lang="pl-PL" dirty="0"/>
              <a:t>kosztów wynagrodzenia opiekuna dziennego zatrudnionego przez gminę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części odpowiadającej kosztom opieki nad dzieckiem skierowanym w ramach projektu</a:t>
            </a:r>
            <a:r>
              <a:rPr lang="pl-PL" dirty="0" smtClean="0"/>
              <a:t>;</a:t>
            </a:r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/>
          </a:p>
          <a:p>
            <a:pPr marL="342900" indent="-342900" algn="just">
              <a:buFont typeface="+mj-lt"/>
              <a:buAutoNum type="alphaLcParenR"/>
            </a:pPr>
            <a:r>
              <a:rPr lang="pl-PL" dirty="0"/>
              <a:t>pokrycie kosztów wynagrodzenia oraz kosztów składek na ubezpieczenie społeczne </a:t>
            </a:r>
            <a:r>
              <a:rPr lang="pl-PL" dirty="0" smtClean="0"/>
              <a:t>niani </a:t>
            </a:r>
            <a:r>
              <a:rPr lang="pl-PL" dirty="0"/>
              <a:t>sprawującej opiekę nad dzieckiem, zgodnie z umową o świadczenie usług oraz zgodnie </a:t>
            </a:r>
            <a:r>
              <a:rPr lang="pl-PL" dirty="0" smtClean="0"/>
              <a:t>z </a:t>
            </a:r>
            <a:r>
              <a:rPr lang="pl-PL" dirty="0"/>
              <a:t>ustawą z dnia 4 lutego 2011 r. o opiece nad dziećmi w wieku do lat </a:t>
            </a:r>
            <a:r>
              <a:rPr lang="pl-PL" dirty="0" smtClean="0"/>
              <a:t>3.</a:t>
            </a:r>
          </a:p>
          <a:p>
            <a:pPr marL="342900" lvl="1" indent="-342900" algn="just" eaLnBrk="1" hangingPunct="1">
              <a:buFont typeface="+mj-lt"/>
              <a:buAutoNum type="alphaLcParenR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algn="just" eaLnBrk="1" hangingPunct="1"/>
            <a:endParaRPr lang="pl-PL" dirty="0" smtClean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395288" y="1124744"/>
            <a:ext cx="8497887" cy="64849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pl-PL" sz="2400" b="1" dirty="0" smtClean="0">
                <a:solidFill>
                  <a:schemeClr val="bg1"/>
                </a:solidFill>
              </a:rPr>
              <a:t>Szczegółowe informacje dotyczące konkursu</a:t>
            </a:r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10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25516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412470" y="2056686"/>
            <a:ext cx="856932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 algn="just" eaLnBrk="1" hangingPunct="1">
              <a:buFont typeface="+mj-lt"/>
              <a:buAutoNum type="arabicPeriod" startAt="3"/>
            </a:pPr>
            <a:r>
              <a:rPr lang="pl-PL" dirty="0" smtClean="0"/>
              <a:t>Standardy </a:t>
            </a:r>
            <a:r>
              <a:rPr lang="pl-PL" dirty="0"/>
              <a:t>odnośnie wymagań lokalowych i sanitarnych dotyczących żłobków i klubów dziecięcych, opieki i edukacji, według których będzie sprawowana opieka nad dziećmi w żłobkach, klubach dziecięcych i przez dziennego opiekuna, jakości wypełniania funkcji opiekuńczo-wychowawczych </a:t>
            </a:r>
            <a:r>
              <a:rPr lang="pl-PL" dirty="0" smtClean="0"/>
              <a:t>i </a:t>
            </a:r>
            <a:r>
              <a:rPr lang="pl-PL" dirty="0"/>
              <a:t>edukacyjnych muszą być zgodne z warunkami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standardami jakości zawartymi w ustawie z dnia </a:t>
            </a:r>
            <a:r>
              <a:rPr lang="pl-PL" dirty="0" smtClean="0"/>
              <a:t>4 </a:t>
            </a:r>
            <a:r>
              <a:rPr lang="pl-PL" dirty="0"/>
              <a:t>lutego 2011 r. o opiece nad dziećmi w wieku do lat 3 (</a:t>
            </a:r>
            <a:r>
              <a:rPr lang="pl-PL" dirty="0" err="1"/>
              <a:t>t.j</a:t>
            </a:r>
            <a:r>
              <a:rPr lang="pl-PL" dirty="0"/>
              <a:t>. Dz. U. z 2013, poz. 1457, z </a:t>
            </a:r>
            <a:r>
              <a:rPr lang="pl-PL" dirty="0" err="1"/>
              <a:t>późn</a:t>
            </a:r>
            <a:r>
              <a:rPr lang="pl-PL" dirty="0"/>
              <a:t>. zm.) oraz w aktach wykonawczych do </a:t>
            </a:r>
            <a:r>
              <a:rPr lang="pl-PL" dirty="0" smtClean="0"/>
              <a:t>ustawy.</a:t>
            </a:r>
          </a:p>
          <a:p>
            <a:pPr marL="342900" lvl="1" indent="-342900" algn="just" eaLnBrk="1" hangingPunct="1">
              <a:buFont typeface="+mj-lt"/>
              <a:buAutoNum type="arabicPeriod" startAt="3"/>
            </a:pPr>
            <a:endParaRPr lang="pl-PL" dirty="0" smtClean="0"/>
          </a:p>
          <a:p>
            <a:pPr marL="342900" lvl="1" indent="-342900" algn="just" eaLnBrk="1" hangingPunct="1">
              <a:buFont typeface="+mj-lt"/>
              <a:buAutoNum type="arabicPeriod" startAt="3"/>
            </a:pPr>
            <a:r>
              <a:rPr lang="pl-PL" dirty="0" smtClean="0"/>
              <a:t>Wsparcie </a:t>
            </a:r>
            <a:r>
              <a:rPr lang="pl-PL" dirty="0"/>
              <a:t>w zakresie tworzenia nowych miejsc opieki nad dziećmi do lat 3 w formie żłobków, klubów dziecięcych lub dziennego opiekuna gwarantuje zwiększenie liczby miejsc opieki prowadzonych przez daną instytucję publiczną lub niepubliczną. Powyższy warunek nie ma zastosowania w przypadku dostosowania istniejących miejsc do potrzeb dzieci z niepełnosprawnościami.</a:t>
            </a:r>
            <a:endParaRPr lang="pl-PL" dirty="0" smtClean="0"/>
          </a:p>
          <a:p>
            <a:pPr marL="342900" lvl="1" indent="-342900" algn="just" eaLnBrk="1" hangingPunct="1">
              <a:buFont typeface="+mj-lt"/>
              <a:buAutoNum type="arabicPeriod" startAt="3"/>
            </a:pPr>
            <a:endParaRPr lang="pl-PL" dirty="0"/>
          </a:p>
          <a:p>
            <a:pPr marL="342900" lvl="1" indent="-342900" algn="just" eaLnBrk="1" hangingPunct="1">
              <a:buFont typeface="+mj-lt"/>
              <a:buAutoNum type="arabicPeriod" startAt="3"/>
            </a:pPr>
            <a:endParaRPr lang="pl-PL" dirty="0"/>
          </a:p>
          <a:p>
            <a:pPr marL="342900" lvl="1" indent="-342900" algn="just" eaLnBrk="1" hangingPunct="1">
              <a:buFont typeface="+mj-lt"/>
              <a:buAutoNum type="arabicPeriod" startAt="3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algn="just" eaLnBrk="1" hangingPunct="1"/>
            <a:endParaRPr lang="pl-PL" dirty="0" smtClean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395288" y="1124744"/>
            <a:ext cx="8497887" cy="64849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pl-PL" sz="2400" b="1" dirty="0" smtClean="0">
                <a:solidFill>
                  <a:schemeClr val="bg1"/>
                </a:solidFill>
              </a:rPr>
              <a:t>Szczegółowe informacje dotyczące konkursu</a:t>
            </a:r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10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19314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342900" algn="just" eaLnBrk="1" hangingPunct="1">
              <a:buFont typeface="+mj-lt"/>
              <a:buAutoNum type="arabicParenR" startAt="5"/>
            </a:pPr>
            <a:endParaRPr lang="pl-PL" b="1" dirty="0" smtClean="0"/>
          </a:p>
          <a:p>
            <a:pPr marL="342900" lvl="1" indent="-342900" algn="just" eaLnBrk="1" hangingPunct="1">
              <a:buFont typeface="+mj-lt"/>
              <a:buAutoNum type="arabicParenR" startAt="5"/>
            </a:pPr>
            <a:endParaRPr lang="pl-PL" b="1" dirty="0"/>
          </a:p>
          <a:p>
            <a:pPr marL="342900" lvl="1" indent="-342900" algn="just" eaLnBrk="1" hangingPunct="1">
              <a:buFont typeface="+mj-lt"/>
              <a:buAutoNum type="arabicParenR" startAt="5"/>
            </a:pPr>
            <a:r>
              <a:rPr lang="pl-PL" b="1" dirty="0" smtClean="0"/>
              <a:t>Finansowanie </a:t>
            </a:r>
            <a:r>
              <a:rPr lang="pl-PL" b="1" dirty="0"/>
              <a:t>działalności</a:t>
            </a:r>
            <a:r>
              <a:rPr lang="pl-PL" dirty="0"/>
              <a:t> nowoutworzonych miejsc opieki wynosi </a:t>
            </a:r>
            <a:r>
              <a:rPr lang="pl-PL" b="1" dirty="0"/>
              <a:t>maksymalnie 24 miesiące</a:t>
            </a:r>
            <a:r>
              <a:rPr lang="pl-PL" b="1" dirty="0" smtClean="0"/>
              <a:t>.</a:t>
            </a:r>
          </a:p>
          <a:p>
            <a:pPr marL="342900" lvl="1" indent="-342900" algn="just" eaLnBrk="1" hangingPunct="1">
              <a:buFont typeface="+mj-lt"/>
              <a:buAutoNum type="arabicParenR" startAt="5"/>
            </a:pPr>
            <a:endParaRPr lang="pl-PL" dirty="0"/>
          </a:p>
          <a:p>
            <a:pPr marL="342900" lvl="1" indent="-342900" algn="just" eaLnBrk="1" hangingPunct="1">
              <a:buFont typeface="+mj-lt"/>
              <a:buAutoNum type="arabicParenR" startAt="5"/>
            </a:pPr>
            <a:r>
              <a:rPr lang="pl-PL" b="1" dirty="0"/>
              <a:t>Pokrycie kosztów związanych z bieżącym świadczeniem usług opieki nad dziećmi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ze </a:t>
            </a:r>
            <a:r>
              <a:rPr lang="pl-PL" b="1" dirty="0"/>
              <a:t>środków EFS trwa nie dłużej niż 12 </a:t>
            </a:r>
            <a:r>
              <a:rPr lang="pl-PL" b="1" dirty="0" smtClean="0"/>
              <a:t>miesięcy.</a:t>
            </a:r>
          </a:p>
          <a:p>
            <a:pPr marL="342900" lvl="1" indent="-342900" algn="just" eaLnBrk="1" hangingPunct="1">
              <a:buFont typeface="+mj-lt"/>
              <a:buAutoNum type="arabicParenR" startAt="5"/>
            </a:pPr>
            <a:endParaRPr lang="pl-PL" b="1" dirty="0" smtClean="0"/>
          </a:p>
          <a:p>
            <a:pPr marL="342900" lvl="1" indent="-342900" algn="just" eaLnBrk="1" hangingPunct="1">
              <a:buFont typeface="+mj-lt"/>
              <a:buAutoNum type="arabicParenR" startAt="5"/>
            </a:pPr>
            <a:r>
              <a:rPr lang="pl-PL" dirty="0"/>
              <a:t>Wsparcie dla tworzenia i rozwijania miejsc opieki nad dziećmi w innych formach opieki obejmujące między innymi sprawowanie opieki przez nianię oraz sprawowanie opieki przez opiekuna dziennego jest udzielane na podstawie Ustawy o opiece nad dziećmi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wieku do lat 3 z dnia 4 lutego </a:t>
            </a:r>
            <a:r>
              <a:rPr lang="pl-PL" dirty="0" smtClean="0"/>
              <a:t>2011 </a:t>
            </a:r>
            <a:r>
              <a:rPr lang="pl-PL" dirty="0"/>
              <a:t>r. (</a:t>
            </a:r>
            <a:r>
              <a:rPr lang="pl-PL" dirty="0" err="1"/>
              <a:t>t.j</a:t>
            </a:r>
            <a:r>
              <a:rPr lang="pl-PL" dirty="0"/>
              <a:t>. Dz. U. z 2013, poz. 1457, z </a:t>
            </a:r>
            <a:r>
              <a:rPr lang="pl-PL" dirty="0" err="1"/>
              <a:t>późn</a:t>
            </a:r>
            <a:r>
              <a:rPr lang="pl-PL" dirty="0"/>
              <a:t>. zm</a:t>
            </a:r>
            <a:r>
              <a:rPr lang="pl-PL" dirty="0" smtClean="0"/>
              <a:t>.).</a:t>
            </a:r>
          </a:p>
          <a:p>
            <a:pPr marL="342900" lvl="1" indent="-342900" algn="just" eaLnBrk="1" hangingPunct="1">
              <a:buFont typeface="+mj-lt"/>
              <a:buAutoNum type="arabicParenR" startAt="5"/>
            </a:pPr>
            <a:endParaRPr lang="pl-PL" dirty="0"/>
          </a:p>
          <a:p>
            <a:pPr marL="342900" lvl="1" indent="-342900" algn="just" eaLnBrk="1" hangingPunct="1">
              <a:buFont typeface="+mj-lt"/>
              <a:buAutoNum type="arabicParenR" startAt="5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algn="just" eaLnBrk="1" hangingPunct="1"/>
            <a:endParaRPr lang="pl-PL" dirty="0" smtClean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395288" y="1124744"/>
            <a:ext cx="8497887" cy="64849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pl-PL" sz="2400" b="1" dirty="0" smtClean="0">
                <a:solidFill>
                  <a:schemeClr val="bg1"/>
                </a:solidFill>
              </a:rPr>
              <a:t>Szczegółowe informacje dotyczące konkursu</a:t>
            </a:r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10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39094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1" indent="-342900" algn="just" eaLnBrk="1" hangingPunct="1">
              <a:buFont typeface="+mj-lt"/>
              <a:buAutoNum type="arabicParenR" startAt="5"/>
            </a:pPr>
            <a:endParaRPr lang="pl-PL" dirty="0" smtClean="0"/>
          </a:p>
          <a:p>
            <a:pPr marL="342900" lvl="1" indent="-342900" algn="just" eaLnBrk="1" hangingPunct="1">
              <a:buFont typeface="+mj-lt"/>
              <a:buAutoNum type="arabicParenR" startAt="8"/>
            </a:pPr>
            <a:r>
              <a:rPr lang="pl-PL" dirty="0" smtClean="0"/>
              <a:t>Standardy </a:t>
            </a:r>
            <a:r>
              <a:rPr lang="pl-PL" dirty="0"/>
              <a:t>odnośnie wymagań lokalowych i sanitarnych dotyczących żłobków i klubów dziecięcych, opieki i edukacji, według których będzie sprawowana opieka nad dziećmi w żłobkach, klubach dziecięcych i przez dziennego opiekuna, jakości wypełniania funkcji opiekuńczo-wychowawczych </a:t>
            </a:r>
            <a:r>
              <a:rPr lang="pl-PL" dirty="0" smtClean="0"/>
              <a:t>i </a:t>
            </a:r>
            <a:r>
              <a:rPr lang="pl-PL" dirty="0"/>
              <a:t>edukacyjnych muszą być zgodne z warunkami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standardami jakości zawartymi w ustawie z dnia </a:t>
            </a:r>
            <a:r>
              <a:rPr lang="pl-PL" dirty="0" smtClean="0"/>
              <a:t>4 </a:t>
            </a:r>
            <a:r>
              <a:rPr lang="pl-PL" dirty="0"/>
              <a:t>lutego 2011 r. o opiece nad dziećmi w wieku do lat 3 (</a:t>
            </a:r>
            <a:r>
              <a:rPr lang="pl-PL" dirty="0" err="1"/>
              <a:t>t.j</a:t>
            </a:r>
            <a:r>
              <a:rPr lang="pl-PL" dirty="0"/>
              <a:t>. Dz. U. z 2013, poz. 1457, z </a:t>
            </a:r>
            <a:r>
              <a:rPr lang="pl-PL" dirty="0" err="1"/>
              <a:t>późn</a:t>
            </a:r>
            <a:r>
              <a:rPr lang="pl-PL" dirty="0"/>
              <a:t>. zm.) oraz w aktach wykonawczych do </a:t>
            </a:r>
            <a:r>
              <a:rPr lang="pl-PL" dirty="0" smtClean="0"/>
              <a:t>ustawy.</a:t>
            </a:r>
          </a:p>
          <a:p>
            <a:pPr marL="342900" lvl="1" indent="-342900" algn="just" eaLnBrk="1" hangingPunct="1">
              <a:buFont typeface="+mj-lt"/>
              <a:buAutoNum type="arabicParenR" startAt="8"/>
            </a:pPr>
            <a:endParaRPr lang="pl-PL" dirty="0" smtClean="0"/>
          </a:p>
          <a:p>
            <a:pPr marL="342900" lvl="1" indent="-342900" algn="just" eaLnBrk="1" hangingPunct="1">
              <a:buFont typeface="+mj-lt"/>
              <a:buAutoNum type="arabicParenR" startAt="8"/>
            </a:pPr>
            <a:r>
              <a:rPr lang="pl-PL" dirty="0"/>
              <a:t>Wkład w postaci finansowej może być wnoszony w formie środków pozyskanych przez podmiot będący beneficjentem z innych programów krajowych/ regionalnych /lokalnych, pod warunkiem, </a:t>
            </a:r>
            <a:r>
              <a:rPr lang="pl-PL" dirty="0" smtClean="0"/>
              <a:t>że </a:t>
            </a:r>
            <a:r>
              <a:rPr lang="pl-PL" dirty="0"/>
              <a:t>zasady realizacji tych programów nie zabraniają wnoszenia ich środków do projektów EFS. Przykładem takiego programu jest Resortowy program rozwoju instytucji opieki nad dziećmi w wieku do lat 3 „MALUCH”.</a:t>
            </a:r>
          </a:p>
          <a:p>
            <a:pPr marL="342900" lvl="1" indent="-342900" algn="just" eaLnBrk="1" hangingPunct="1">
              <a:buFont typeface="+mj-lt"/>
              <a:buAutoNum type="arabicParenR" startAt="8"/>
            </a:pPr>
            <a:endParaRPr lang="pl-PL" dirty="0"/>
          </a:p>
          <a:p>
            <a:pPr marL="342900" lvl="1" indent="-342900" algn="just" eaLnBrk="1" hangingPunct="1">
              <a:buFont typeface="+mj-lt"/>
              <a:buAutoNum type="arabicParenR" startAt="8"/>
            </a:pPr>
            <a:endParaRPr lang="pl-PL" dirty="0"/>
          </a:p>
          <a:p>
            <a:pPr marL="342900" lvl="1" indent="-342900" algn="just" eaLnBrk="1" hangingPunct="1">
              <a:buFont typeface="+mj-lt"/>
              <a:buAutoNum type="arabicParenR" startAt="8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algn="just" eaLnBrk="1" hangingPunct="1"/>
            <a:endParaRPr lang="pl-PL" dirty="0" smtClean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395288" y="1124744"/>
            <a:ext cx="8497887" cy="64849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pl-PL" sz="2400" b="1" dirty="0" smtClean="0">
                <a:solidFill>
                  <a:schemeClr val="bg1"/>
                </a:solidFill>
              </a:rPr>
              <a:t>Szczegółowe informacje dotyczące konkursu</a:t>
            </a:r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10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1250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 eaLnBrk="1" hangingPunct="1"/>
            <a:endParaRPr lang="pl-PL" dirty="0" smtClean="0"/>
          </a:p>
          <a:p>
            <a:pPr marL="0" lvl="1" algn="just" eaLnBrk="1" hangingPunct="1"/>
            <a:endParaRPr lang="pl-PL" dirty="0" smtClean="0"/>
          </a:p>
          <a:p>
            <a:pPr marL="0" lvl="1" algn="just" eaLnBrk="1" hangingPunct="1"/>
            <a:r>
              <a:rPr lang="pl-PL" dirty="0" smtClean="0"/>
              <a:t>Beneficjent </a:t>
            </a:r>
            <a:r>
              <a:rPr lang="pl-PL" dirty="0"/>
              <a:t>będzie zobowiązany do zachowania trwałości utworzonych w ramach projektu miejsc opieki nad dziećmi do lat 3, przez okres co najmniej 2 lat od daty zakończenia realizacji projektu, określonej w umowie o dofinansowanie </a:t>
            </a:r>
            <a:r>
              <a:rPr lang="pl-PL" dirty="0" smtClean="0"/>
              <a:t>projektu.</a:t>
            </a:r>
            <a:endParaRPr lang="pl-PL" dirty="0"/>
          </a:p>
          <a:p>
            <a:pPr marL="342900" lvl="1" indent="-342900" algn="just" eaLnBrk="1" hangingPunct="1">
              <a:buFont typeface="+mj-lt"/>
              <a:buAutoNum type="arabicParenR" startAt="5"/>
            </a:pPr>
            <a:endParaRPr lang="pl-PL" dirty="0"/>
          </a:p>
          <a:p>
            <a:pPr marL="0" lvl="1" algn="just" eaLnBrk="1" hangingPunct="1"/>
            <a:r>
              <a:rPr lang="pl-PL" b="1" dirty="0"/>
              <a:t>Trwałość powinna być rozumiana jako instytucjonalna gotowość miejsc opieki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nad </a:t>
            </a:r>
            <a:r>
              <a:rPr lang="pl-PL" b="1" dirty="0"/>
              <a:t>dziećmi </a:t>
            </a:r>
            <a:r>
              <a:rPr lang="pl-PL" b="1" dirty="0" smtClean="0"/>
              <a:t>do </a:t>
            </a:r>
            <a:r>
              <a:rPr lang="pl-PL" b="1" dirty="0"/>
              <a:t>lat 3 do świadczenia usług w ramach utworzonych w projekcie miejsc opieki.</a:t>
            </a:r>
            <a:endParaRPr lang="pl-PL" dirty="0"/>
          </a:p>
          <a:p>
            <a:pPr marL="0" lvl="1" algn="just" eaLnBrk="1" hangingPunct="1"/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algn="just" eaLnBrk="1" hangingPunct="1"/>
            <a:endParaRPr lang="pl-PL" dirty="0" smtClean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395288" y="1124744"/>
            <a:ext cx="8497887" cy="64849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pl-PL" sz="2400" b="1" dirty="0" smtClean="0">
                <a:solidFill>
                  <a:schemeClr val="bg1"/>
                </a:solidFill>
              </a:rPr>
              <a:t>Trwałość projektu</a:t>
            </a:r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10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424001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11150" y="2204864"/>
            <a:ext cx="8653463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pl-PL" dirty="0"/>
              <a:t>Projektodawca ubiegający się o dofinansowanie zobowiązany jest przedstawić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we </a:t>
            </a:r>
            <a:r>
              <a:rPr lang="pl-PL" dirty="0"/>
              <a:t>wniosku </a:t>
            </a:r>
            <a:r>
              <a:rPr lang="pl-PL" dirty="0" smtClean="0"/>
              <a:t>o </a:t>
            </a:r>
            <a:r>
              <a:rPr lang="pl-PL" dirty="0"/>
              <a:t>dofinansowanie projektu wskaźniki produktu oraz wskaźniki rezultatu</a:t>
            </a:r>
            <a:r>
              <a:rPr lang="pl-PL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b="1" dirty="0"/>
              <a:t>Wskaźniki produktu</a:t>
            </a:r>
            <a:r>
              <a:rPr lang="pl-PL" dirty="0"/>
              <a:t> dotyczą realizowanych działań</a:t>
            </a:r>
            <a:r>
              <a:rPr lang="pl-PL" i="1" dirty="0"/>
              <a:t>. </a:t>
            </a:r>
            <a:r>
              <a:rPr lang="pl-PL" dirty="0"/>
              <a:t>Produkt stanowi wszystko,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co </a:t>
            </a:r>
            <a:r>
              <a:rPr lang="pl-PL" dirty="0"/>
              <a:t>zostało uzyskane </a:t>
            </a:r>
            <a:r>
              <a:rPr lang="pl-PL" dirty="0" smtClean="0"/>
              <a:t>w </a:t>
            </a:r>
            <a:r>
              <a:rPr lang="pl-PL" dirty="0"/>
              <a:t>wyniku działań współfinansowanych z EFS. Są to zarówno wytworzone dobra, </a:t>
            </a:r>
            <a:r>
              <a:rPr lang="pl-PL" dirty="0" smtClean="0"/>
              <a:t>jak </a:t>
            </a:r>
            <a:r>
              <a:rPr lang="pl-PL" dirty="0"/>
              <a:t>i usługi świadczone na rzecz uczestników podczas realizacji projektu. Wskaźniki produktu </a:t>
            </a:r>
            <a:r>
              <a:rPr lang="pl-PL" dirty="0" smtClean="0"/>
              <a:t>w </a:t>
            </a:r>
            <a:r>
              <a:rPr lang="pl-PL" dirty="0"/>
              <a:t>programie określone są na poziomie priorytetu inwestycyjnego lub celu szczegółowego oraz odnoszą się do osób lub podmiotów objętych wsparciem</a:t>
            </a:r>
            <a:r>
              <a:rPr lang="pl-PL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sz="1600" dirty="0" smtClean="0"/>
          </a:p>
          <a:p>
            <a:pPr marL="342900" indent="-342900" algn="just">
              <a:buFont typeface="+mj-lt"/>
              <a:buAutoNum type="arabicPeriod"/>
            </a:pPr>
            <a:endParaRPr lang="pl-PL" sz="1400" dirty="0"/>
          </a:p>
          <a:p>
            <a:pPr marL="342900" lvl="0" indent="-342900">
              <a:buFont typeface="+mj-lt"/>
              <a:buAutoNum type="arabicPeriod"/>
            </a:pPr>
            <a:endParaRPr lang="pl-PL" dirty="0" smtClean="0"/>
          </a:p>
          <a:p>
            <a:pPr marL="342900" indent="-342900" algn="just">
              <a:buFont typeface="+mj-lt"/>
              <a:buAutoNum type="arabicPeriod"/>
            </a:pPr>
            <a:endParaRPr lang="pl-PL" dirty="0" smtClean="0"/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400" b="1" dirty="0" smtClean="0"/>
              <a:t>Wymagane wskaźniki</a:t>
            </a:r>
            <a:endParaRPr lang="pl-PL" sz="2400" dirty="0"/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17897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endParaRPr lang="pl-PL" sz="1400" dirty="0" smtClean="0"/>
          </a:p>
          <a:p>
            <a:pPr marL="342900" indent="-342900" algn="just">
              <a:buFont typeface="+mj-lt"/>
              <a:buAutoNum type="arabicPeriod" startAt="3"/>
            </a:pPr>
            <a:r>
              <a:rPr lang="pl-PL" b="1" dirty="0"/>
              <a:t>Wskaźniki rezultatu</a:t>
            </a:r>
            <a:r>
              <a:rPr lang="pl-PL" dirty="0"/>
              <a:t> dotyczą oczekiwanych efektów wsparcia ze środków EFS</a:t>
            </a:r>
            <a:r>
              <a:rPr lang="pl-PL" i="1" dirty="0"/>
              <a:t>.</a:t>
            </a:r>
            <a:r>
              <a:rPr lang="pl-PL" dirty="0"/>
              <a:t> Określają efekty zrealizowanych działań w odniesieniu do osób lub podmiotów, np. w postaci zmiany sytuacji </a:t>
            </a:r>
            <a:r>
              <a:rPr lang="pl-PL" dirty="0" smtClean="0"/>
              <a:t>na </a:t>
            </a:r>
            <a:r>
              <a:rPr lang="pl-PL" dirty="0"/>
              <a:t>rynku pracy. W celu ograniczenia wpływu czynników zewnętrznych na wartość wskaźnika rezultatu, powinien on być jak najbliżej powiązany </a:t>
            </a:r>
            <a:r>
              <a:rPr lang="pl-PL" dirty="0" smtClean="0"/>
              <a:t>z </a:t>
            </a:r>
            <a:r>
              <a:rPr lang="pl-PL" dirty="0"/>
              <a:t>działaniami wdrażanymi w ramach odpowiedniego priorytetu inwestycyjnego. Oznacza to,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że </a:t>
            </a:r>
            <a:r>
              <a:rPr lang="pl-PL" dirty="0"/>
              <a:t>wskaźniki rezultatu obrazuje efekt wsparcia udzielonego danej osobie/podmiotowi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nie obejmuje efektów dotyczących grupy uczestników/podmiotów, która nie otrzymała wsparcia. Wartości docelowe wskaźników rezultatu określane są na poziomie priorytetu inwestycyjnego lub celu szczegółowego. </a:t>
            </a:r>
            <a:endParaRPr lang="pl-PL" dirty="0" smtClean="0"/>
          </a:p>
          <a:p>
            <a:pPr marL="342900" indent="-342900" algn="just">
              <a:buFont typeface="+mj-lt"/>
              <a:buAutoNum type="arabicPeriod" startAt="3"/>
            </a:pPr>
            <a:endParaRPr lang="pl-PL" dirty="0"/>
          </a:p>
          <a:p>
            <a:pPr marL="342900" indent="-342900" algn="just">
              <a:buFont typeface="+mj-lt"/>
              <a:buAutoNum type="arabicPeriod" startAt="3"/>
            </a:pPr>
            <a:r>
              <a:rPr lang="pl-PL" b="1" dirty="0" smtClean="0"/>
              <a:t>Wskaźniki </a:t>
            </a:r>
            <a:r>
              <a:rPr lang="pl-PL" b="1" dirty="0"/>
              <a:t>kluczowe </a:t>
            </a:r>
            <a:r>
              <a:rPr lang="pl-PL" b="1" dirty="0" smtClean="0"/>
              <a:t>są </a:t>
            </a:r>
            <a:r>
              <a:rPr lang="pl-PL" b="1" dirty="0"/>
              <a:t>wskaźnikami obligatoryjnymi dla każdego projektu </a:t>
            </a:r>
            <a:r>
              <a:rPr lang="pl-PL" dirty="0"/>
              <a:t>składanego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ramach konkursu </a:t>
            </a:r>
            <a:r>
              <a:rPr lang="pl-PL" dirty="0" smtClean="0"/>
              <a:t>z </a:t>
            </a:r>
            <a:r>
              <a:rPr lang="pl-PL" dirty="0"/>
              <a:t>uwzględnieniem adekwatności względem grupy docelowej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typów wsparcia. </a:t>
            </a:r>
            <a:r>
              <a:rPr lang="pl-PL" dirty="0" smtClean="0"/>
              <a:t>Wskaźniki </a:t>
            </a:r>
            <a:r>
              <a:rPr lang="pl-PL" dirty="0"/>
              <a:t>te wybierane są z listy słownikowej w formularzu wniosku składanym </a:t>
            </a:r>
            <a:r>
              <a:rPr lang="pl-PL" dirty="0" smtClean="0"/>
              <a:t>w </a:t>
            </a:r>
            <a:r>
              <a:rPr lang="pl-PL" dirty="0"/>
              <a:t>ramach danego konkursu</a:t>
            </a:r>
            <a:r>
              <a:rPr lang="pl-PL" sz="1600" dirty="0"/>
              <a:t>. </a:t>
            </a:r>
          </a:p>
          <a:p>
            <a:pPr marL="342900" indent="-342900" algn="just">
              <a:buFont typeface="+mj-lt"/>
              <a:buAutoNum type="arabicPeriod" startAt="3"/>
            </a:pPr>
            <a:endParaRPr lang="pl-PL" sz="1400" dirty="0"/>
          </a:p>
          <a:p>
            <a:pPr marL="342900" lvl="0" indent="-342900">
              <a:buFont typeface="+mj-lt"/>
              <a:buAutoNum type="arabicPeriod" startAt="3"/>
            </a:pPr>
            <a:endParaRPr lang="pl-PL" dirty="0" smtClean="0"/>
          </a:p>
          <a:p>
            <a:pPr marL="342900" indent="-342900" algn="just">
              <a:buFont typeface="+mj-lt"/>
              <a:buAutoNum type="arabicPeriod" startAt="3"/>
            </a:pPr>
            <a:endParaRPr lang="pl-PL" dirty="0" smtClean="0"/>
          </a:p>
          <a:p>
            <a:pPr marL="342900" lvl="0" indent="-342900">
              <a:buFont typeface="+mj-lt"/>
              <a:buAutoNum type="arabicPeriod" startAt="3"/>
            </a:pPr>
            <a:endParaRPr lang="pl-PL" dirty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400" b="1" dirty="0" smtClean="0"/>
              <a:t>Wymagane wskaźniki</a:t>
            </a:r>
            <a:endParaRPr lang="pl-PL" sz="2400" dirty="0"/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356100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+mj-lt"/>
              <a:buAutoNum type="arabicPeriod" startAt="5"/>
            </a:pPr>
            <a:r>
              <a:rPr lang="pl-PL" dirty="0" smtClean="0"/>
              <a:t>Dla </a:t>
            </a:r>
            <a:r>
              <a:rPr lang="pl-PL" dirty="0"/>
              <a:t>konkursu RPSL.08.01.03-IZ.01-24-014/15</a:t>
            </a:r>
            <a:r>
              <a:rPr lang="pl-PL" dirty="0" smtClean="0"/>
              <a:t> </a:t>
            </a:r>
            <a:r>
              <a:rPr lang="pl-PL" dirty="0"/>
              <a:t>wskaźnikami obligatoryjnymi dla wszystkich Projektodawców (według Załącznika nr 2 do SZOOP RPO WSL 2014-2020 z dnia </a:t>
            </a:r>
            <a:r>
              <a:rPr lang="pl-PL" dirty="0" smtClean="0"/>
              <a:t>24 czerwca </a:t>
            </a:r>
            <a:r>
              <a:rPr lang="pl-PL" dirty="0"/>
              <a:t>2015 r. </a:t>
            </a:r>
            <a:r>
              <a:rPr lang="pl-PL" dirty="0" smtClean="0"/>
              <a:t>- </a:t>
            </a:r>
            <a:r>
              <a:rPr lang="pl-PL" i="1" dirty="0"/>
              <a:t>Tabeli wskaźników rezultatu bezpośredniego i produktu dla działań i poddziałań</a:t>
            </a:r>
            <a:r>
              <a:rPr lang="pl-PL" dirty="0"/>
              <a:t>) bez względu  </a:t>
            </a:r>
            <a:r>
              <a:rPr lang="pl-PL" dirty="0" smtClean="0"/>
              <a:t>na </a:t>
            </a:r>
            <a:r>
              <a:rPr lang="pl-PL" dirty="0"/>
              <a:t>charakter grupy docelowej i typ wsparcia są</a:t>
            </a:r>
            <a:r>
              <a:rPr lang="pl-PL" dirty="0" smtClean="0"/>
              <a:t>:</a:t>
            </a:r>
          </a:p>
          <a:p>
            <a:pPr algn="just"/>
            <a:endParaRPr lang="pl-PL" sz="1600" dirty="0" smtClean="0"/>
          </a:p>
          <a:p>
            <a:pPr marL="342900" indent="-342900" algn="just">
              <a:buFont typeface="+mj-lt"/>
              <a:buAutoNum type="alphaLcParenR"/>
            </a:pPr>
            <a:r>
              <a:rPr lang="pl-PL" sz="1600" b="1" dirty="0"/>
              <a:t>Liczba osób, które powróciły na rynek pracy po przerwie związanej z urodzeniem/ wychowaniem dziecka, po opuszczeniu </a:t>
            </a:r>
            <a:r>
              <a:rPr lang="pl-PL" sz="1600" b="1" dirty="0" smtClean="0"/>
              <a:t>programu</a:t>
            </a:r>
          </a:p>
          <a:p>
            <a:pPr marL="342900" indent="-342900" algn="just">
              <a:buFont typeface="+mj-lt"/>
              <a:buAutoNum type="alphaLcParenR"/>
            </a:pPr>
            <a:endParaRPr lang="pl-PL" sz="1600" b="1" dirty="0" smtClean="0"/>
          </a:p>
          <a:p>
            <a:pPr marL="342900" indent="-342900" algn="just">
              <a:buFont typeface="+mj-lt"/>
              <a:buAutoNum type="alphaLcParenR"/>
            </a:pPr>
            <a:r>
              <a:rPr lang="pl-PL" sz="1600" b="1" dirty="0"/>
              <a:t>Liczba osób pozostających bez pracy, które znalazły pracę lub poszukują pracy </a:t>
            </a:r>
            <a:br>
              <a:rPr lang="pl-PL" sz="1600" b="1" dirty="0"/>
            </a:br>
            <a:r>
              <a:rPr lang="pl-PL" sz="1600" b="1" dirty="0"/>
              <a:t>po opuszczeniu </a:t>
            </a:r>
            <a:r>
              <a:rPr lang="pl-PL" sz="1600" b="1" dirty="0" smtClean="0"/>
              <a:t>programu;</a:t>
            </a:r>
          </a:p>
          <a:p>
            <a:pPr marL="342900" indent="-342900" algn="just">
              <a:buFont typeface="+mj-lt"/>
              <a:buAutoNum type="alphaLcParenR"/>
            </a:pPr>
            <a:endParaRPr lang="pl-PL" sz="1600" b="1" dirty="0" smtClean="0"/>
          </a:p>
          <a:p>
            <a:pPr marL="342900" indent="-342900" algn="just">
              <a:buFont typeface="+mj-lt"/>
              <a:buAutoNum type="alphaLcParenR"/>
            </a:pPr>
            <a:r>
              <a:rPr lang="pl-PL" sz="1600" b="1" dirty="0"/>
              <a:t>Liczba utworzonych miejsc opieki nad dziećmi w wieku do  3 </a:t>
            </a:r>
            <a:r>
              <a:rPr lang="pl-PL" sz="1600" b="1" dirty="0" smtClean="0"/>
              <a:t>lat</a:t>
            </a:r>
            <a:r>
              <a:rPr lang="pl-PL" sz="1600" dirty="0" smtClean="0"/>
              <a:t>;</a:t>
            </a:r>
          </a:p>
          <a:p>
            <a:pPr marL="342900" indent="-342900" algn="just">
              <a:buFont typeface="+mj-lt"/>
              <a:buAutoNum type="alphaLcParenR"/>
            </a:pPr>
            <a:endParaRPr lang="pl-PL" sz="1600" b="1" dirty="0"/>
          </a:p>
          <a:p>
            <a:pPr marL="342900" indent="-342900" algn="just">
              <a:buFont typeface="+mj-lt"/>
              <a:buAutoNum type="alphaLcParenR"/>
            </a:pPr>
            <a:r>
              <a:rPr lang="pl-PL" sz="1600" b="1" dirty="0" smtClean="0"/>
              <a:t>Liczba </a:t>
            </a:r>
            <a:r>
              <a:rPr lang="pl-PL" sz="1600" b="1" dirty="0"/>
              <a:t>osób opiekujących się dziećmi w wieku do lat 3 objętych wsparciem w programie</a:t>
            </a:r>
            <a:r>
              <a:rPr lang="pl-PL" sz="1600" dirty="0"/>
              <a:t> </a:t>
            </a:r>
            <a:r>
              <a:rPr lang="pl-PL" sz="1600" dirty="0" smtClean="0"/>
              <a:t>.</a:t>
            </a:r>
            <a:r>
              <a:rPr lang="pl-PL" sz="1600" b="1" dirty="0" smtClean="0"/>
              <a:t> </a:t>
            </a:r>
          </a:p>
          <a:p>
            <a:pPr marL="342900" indent="-342900" algn="just">
              <a:buFont typeface="+mj-lt"/>
              <a:buAutoNum type="alphaLcParenR"/>
            </a:pPr>
            <a:endParaRPr lang="pl-PL" dirty="0" smtClean="0"/>
          </a:p>
          <a:p>
            <a:pPr marL="342900" indent="-342900" algn="just">
              <a:buFont typeface="+mj-lt"/>
              <a:buAutoNum type="arabicPeriod" startAt="5"/>
            </a:pPr>
            <a:endParaRPr lang="pl-PL" dirty="0" smtClean="0"/>
          </a:p>
          <a:p>
            <a:pPr marL="342900" lvl="0" indent="-342900">
              <a:buFont typeface="+mj-lt"/>
              <a:buAutoNum type="arabicPeriod" startAt="5"/>
            </a:pPr>
            <a:endParaRPr lang="pl-PL" dirty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400" b="1" dirty="0" smtClean="0"/>
              <a:t>Wymagane wskaźniki</a:t>
            </a:r>
            <a:endParaRPr lang="pl-PL" sz="2400" dirty="0"/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284899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31656" y="2492896"/>
            <a:ext cx="86407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buFont typeface="Calibri" pitchFamily="34" charset="0"/>
              <a:buAutoNum type="arabicPeriod"/>
            </a:pPr>
            <a:r>
              <a:rPr lang="pl-PL" dirty="0" smtClean="0">
                <a:solidFill>
                  <a:prstClr val="black"/>
                </a:solidFill>
              </a:rPr>
              <a:t>Funkcję Instytucji Organizującej Konkurs pełni Zarząd Województwa Śląskiego.</a:t>
            </a:r>
          </a:p>
          <a:p>
            <a:pPr marL="342900" indent="-342900" algn="just" eaLnBrk="1" hangingPunct="1">
              <a:buFont typeface="Calibri" pitchFamily="34" charset="0"/>
              <a:buAutoNum type="arabicPeriod"/>
            </a:pPr>
            <a:endParaRPr lang="pl-PL" dirty="0" smtClean="0">
              <a:solidFill>
                <a:prstClr val="black"/>
              </a:solidFill>
            </a:endParaRPr>
          </a:p>
          <a:p>
            <a:pPr marL="342900" indent="-342900" algn="just" eaLnBrk="1" hangingPunct="1">
              <a:buFont typeface="Calibri" pitchFamily="34" charset="0"/>
              <a:buAutoNum type="arabicPeriod"/>
            </a:pPr>
            <a:r>
              <a:rPr lang="pl-PL" dirty="0"/>
              <a:t>Nabór wniosków o dofinansowanie realizacji projektów będzie prowadzony </a:t>
            </a:r>
            <a:r>
              <a:rPr lang="pl-PL" b="1" dirty="0"/>
              <a:t>od dnia </a:t>
            </a:r>
            <a:r>
              <a:rPr lang="pl-PL" b="1" dirty="0" smtClean="0"/>
              <a:t>03.09.2015 </a:t>
            </a:r>
            <a:r>
              <a:rPr lang="pl-PL" b="1" dirty="0"/>
              <a:t>r. do dnia </a:t>
            </a:r>
            <a:r>
              <a:rPr lang="pl-PL" b="1" dirty="0" smtClean="0"/>
              <a:t>05.10.2015 </a:t>
            </a:r>
            <a:r>
              <a:rPr lang="pl-PL" b="1" dirty="0"/>
              <a:t>r</a:t>
            </a:r>
            <a:r>
              <a:rPr lang="pl-PL" b="1" dirty="0" smtClean="0"/>
              <a:t>.</a:t>
            </a:r>
          </a:p>
          <a:p>
            <a:pPr marL="342900" indent="-342900" algn="just" eaLnBrk="1" hangingPunct="1">
              <a:buFont typeface="Calibri" pitchFamily="34" charset="0"/>
              <a:buAutoNum type="arabicPeriod"/>
            </a:pPr>
            <a:endParaRPr lang="pl-PL" b="1" dirty="0" smtClean="0"/>
          </a:p>
          <a:p>
            <a:pPr marL="342900" indent="-342900" algn="just" eaLnBrk="1" hangingPunct="1">
              <a:buFont typeface="Calibri" pitchFamily="34" charset="0"/>
              <a:buAutoNum type="arabicPeriod"/>
            </a:pPr>
            <a:r>
              <a:rPr lang="pl-PL" dirty="0"/>
              <a:t>Projekty, na które ogłaszany jest nabór wniosków, realizowane są w ramach RPO WSL </a:t>
            </a:r>
            <a:r>
              <a:rPr lang="pl-PL" dirty="0" smtClean="0"/>
              <a:t>2014-2020</a:t>
            </a:r>
            <a:r>
              <a:rPr lang="pl-PL" dirty="0"/>
              <a:t>, Osi Priorytetowej </a:t>
            </a:r>
            <a:r>
              <a:rPr lang="pl-PL" dirty="0" smtClean="0"/>
              <a:t>VIII </a:t>
            </a:r>
            <a:r>
              <a:rPr lang="pl-PL" i="1" dirty="0" smtClean="0"/>
              <a:t>Regionalne kadry gospodarki </a:t>
            </a:r>
            <a:r>
              <a:rPr lang="pl-PL" dirty="0" smtClean="0"/>
              <a:t>Działania 8.1 Wspieranie rozwoju warunków do godzenia życia zawodowego i prywatnego Poddziałania 8.1.3 Zapewnienie dostępu do usług opiekuńczych  nad dziećmi do 3 lat.</a:t>
            </a:r>
            <a:endParaRPr lang="pl-PL" b="1" dirty="0" smtClean="0"/>
          </a:p>
          <a:p>
            <a:pPr eaLnBrk="1" hangingPunct="1"/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 smtClean="0">
                <a:solidFill>
                  <a:prstClr val="white"/>
                </a:solidFill>
              </a:rPr>
              <a:t>Podstawowe informacje</a:t>
            </a:r>
            <a:endParaRPr lang="pl-PL" sz="2400" dirty="0">
              <a:solidFill>
                <a:prstClr val="white"/>
              </a:solidFill>
            </a:endParaRPr>
          </a:p>
        </p:txBody>
      </p:sp>
      <p:sp>
        <p:nvSpPr>
          <p:cNvPr id="8" name="pole tekstowe 2"/>
          <p:cNvSpPr txBox="1">
            <a:spLocks noChangeArrowheads="1"/>
          </p:cNvSpPr>
          <p:nvPr/>
        </p:nvSpPr>
        <p:spPr bwMode="auto">
          <a:xfrm>
            <a:off x="4788024" y="188640"/>
            <a:ext cx="4140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</a:t>
            </a:r>
            <a:r>
              <a:rPr lang="pl-PL" dirty="0" smtClean="0">
                <a:solidFill>
                  <a:prstClr val="white"/>
                </a:solidFill>
              </a:rPr>
              <a:t>VIII</a:t>
            </a:r>
            <a:r>
              <a:rPr lang="pl-PL" i="1" dirty="0" smtClean="0">
                <a:solidFill>
                  <a:prstClr val="black"/>
                </a:solidFill>
              </a:rPr>
              <a:t> </a:t>
            </a:r>
            <a:endParaRPr lang="pl-PL" i="1" dirty="0">
              <a:solidFill>
                <a:prstClr val="black"/>
              </a:solidFill>
            </a:endParaRPr>
          </a:p>
          <a:p>
            <a:pPr algn="r" eaLnBrk="1" hangingPunct="1"/>
            <a:r>
              <a:rPr lang="pl-PL" dirty="0" smtClean="0">
                <a:solidFill>
                  <a:prstClr val="white"/>
                </a:solidFill>
              </a:rPr>
              <a:t>Regionalne kadry gospodarki</a:t>
            </a:r>
            <a:endParaRPr lang="pl-P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6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pl-PL" b="1" dirty="0"/>
              <a:t>Kwalifikowalność </a:t>
            </a:r>
            <a:r>
              <a:rPr lang="pl-PL" b="1" dirty="0" smtClean="0"/>
              <a:t>wnioskodawcy/partnerów.</a:t>
            </a:r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pl-PL" b="1" dirty="0"/>
              <a:t>Niepodleganie wykluczeniu z możliwości otrzymania dofinansowania ze środków Unii </a:t>
            </a:r>
            <a:r>
              <a:rPr lang="pl-PL" b="1" dirty="0" smtClean="0"/>
              <a:t>Europejskiej.</a:t>
            </a:r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pl-PL" b="1" dirty="0"/>
              <a:t>Potencjał </a:t>
            </a:r>
            <a:r>
              <a:rPr lang="pl-PL" b="1" dirty="0" smtClean="0"/>
              <a:t>finansowy.</a:t>
            </a:r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pl-PL" b="1" dirty="0"/>
              <a:t>Uproszczone metody rozliczania wydatków (jeżeli dotyczy</a:t>
            </a:r>
            <a:r>
              <a:rPr lang="pl-PL" b="1" dirty="0" smtClean="0"/>
              <a:t>).</a:t>
            </a:r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pl-PL" b="1" dirty="0"/>
              <a:t>Zgodność z okresem kwalifikowania wydatków w RPO WSL </a:t>
            </a:r>
            <a:r>
              <a:rPr lang="pl-PL" b="1" dirty="0" smtClean="0"/>
              <a:t>2014-2020.</a:t>
            </a:r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pl-PL" b="1" dirty="0"/>
              <a:t>Zgodność z przepisami art</a:t>
            </a:r>
            <a:r>
              <a:rPr lang="pl-PL" dirty="0"/>
              <a:t>. </a:t>
            </a:r>
            <a:r>
              <a:rPr lang="pl-PL" b="1" dirty="0"/>
              <a:t>65 ust. 6 i art. 125 ust 3 lit. e) i f) Rozporządzenia Parlamentu Europejskiego i Rady (UE) nr 1303/2013 z dnia 17 grudnia 2013 r</a:t>
            </a:r>
            <a:r>
              <a:rPr lang="pl-PL" b="1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pl-PL" b="1" dirty="0"/>
              <a:t>Prawidłowość określenia wartości </a:t>
            </a:r>
            <a:r>
              <a:rPr lang="pl-PL" b="1" dirty="0" smtClean="0"/>
              <a:t>projektu.</a:t>
            </a:r>
            <a:endParaRPr lang="pl-PL" dirty="0" smtClean="0"/>
          </a:p>
          <a:p>
            <a:pPr marL="342900" indent="-342900" algn="just">
              <a:buFont typeface="+mj-lt"/>
              <a:buAutoNum type="arabicPeriod"/>
            </a:pPr>
            <a:endParaRPr lang="pl-PL" dirty="0" smtClean="0"/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400" b="1" dirty="0" smtClean="0"/>
              <a:t>Ogólne kryteria formalne</a:t>
            </a:r>
            <a:endParaRPr lang="pl-PL" sz="2400" dirty="0"/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55847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endParaRPr lang="pl-PL" b="1" dirty="0"/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endParaRPr lang="pl-PL" b="1" dirty="0"/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endParaRPr lang="pl-PL" b="1" dirty="0"/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pl-PL" b="1" dirty="0" smtClean="0"/>
              <a:t>Maksymalny </a:t>
            </a:r>
            <a:r>
              <a:rPr lang="pl-PL" b="1" dirty="0"/>
              <a:t>okres realizacji projektu wynosi 24 </a:t>
            </a:r>
            <a:r>
              <a:rPr lang="pl-PL" b="1" dirty="0" smtClean="0"/>
              <a:t>miesiące jednakże nie krócej niż 12 miesięcy.</a:t>
            </a:r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000" b="1" dirty="0" smtClean="0"/>
              <a:t>Szczegółowe kryteria dostępu weryfikowane na etapie oceny formalnej</a:t>
            </a:r>
            <a:endParaRPr lang="pl-PL" sz="2000" dirty="0"/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  <p:sp>
        <p:nvSpPr>
          <p:cNvPr id="2" name="Prostokąt zaokrąglony 1"/>
          <p:cNvSpPr/>
          <p:nvPr/>
        </p:nvSpPr>
        <p:spPr>
          <a:xfrm>
            <a:off x="395288" y="2564904"/>
            <a:ext cx="8497887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b="1" dirty="0" smtClean="0"/>
          </a:p>
          <a:p>
            <a:pPr lvl="0" algn="ctr"/>
            <a:r>
              <a:rPr lang="pl-PL" b="1" dirty="0" smtClean="0"/>
              <a:t>Kryteria </a:t>
            </a:r>
            <a:r>
              <a:rPr lang="pl-PL" b="1" dirty="0"/>
              <a:t>dostępu są kryteriami obowiązkowymi, których </a:t>
            </a:r>
            <a:r>
              <a:rPr lang="pl-PL" b="1" dirty="0" smtClean="0"/>
              <a:t>niespełnienie </a:t>
            </a:r>
            <a:r>
              <a:rPr lang="pl-PL" b="1" dirty="0"/>
              <a:t>skutkuje negatywną oceną </a:t>
            </a:r>
            <a:r>
              <a:rPr lang="pl-PL" b="1" dirty="0" smtClean="0"/>
              <a:t>wniosku. W ramach przedmiotowego konkursu wszystkie kryteria dostępu weryfikowane będą na etapie oceny formalnej.</a:t>
            </a:r>
            <a:endParaRPr lang="pl-PL" b="1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068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pl-PL" b="1" dirty="0"/>
              <a:t>Zgodność z regulaminem </a:t>
            </a:r>
            <a:r>
              <a:rPr lang="pl-PL" b="1" dirty="0" smtClean="0"/>
              <a:t>konkursu/naboru.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b="1" dirty="0"/>
              <a:t>Wpisywanie się projektu we właściwe działanie/poddziałanie/typ projektu RPO WSL </a:t>
            </a:r>
            <a:r>
              <a:rPr lang="pl-PL" b="1" dirty="0" smtClean="0"/>
              <a:t>2014-2020 </a:t>
            </a:r>
            <a:r>
              <a:rPr lang="pl-PL" b="1" dirty="0"/>
              <a:t>zgodnie ze Szczegółowym opisem osi priorytetowych i regulaminem </a:t>
            </a:r>
            <a:r>
              <a:rPr lang="pl-PL" b="1" dirty="0" smtClean="0"/>
              <a:t>konkursu/naboru.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b="1" dirty="0"/>
              <a:t>Prawidłowość wyboru partnerów w projekcie</a:t>
            </a:r>
            <a:r>
              <a:rPr lang="pl-PL" dirty="0"/>
              <a:t> </a:t>
            </a:r>
            <a:r>
              <a:rPr lang="pl-PL" b="1" dirty="0"/>
              <a:t>(jeżeli dotyczy</a:t>
            </a:r>
            <a:r>
              <a:rPr lang="pl-PL" b="1" dirty="0" smtClean="0"/>
              <a:t>).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b="1" dirty="0"/>
              <a:t>Zasadność nawiązania partnerstwa w projekcie (jeżeli dotyczy</a:t>
            </a:r>
            <a:r>
              <a:rPr lang="pl-PL" b="1" dirty="0" smtClean="0"/>
              <a:t>).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b="1" dirty="0"/>
              <a:t>Skierowanie projektu do grupy docelowej z terenu województwa </a:t>
            </a:r>
            <a:r>
              <a:rPr lang="pl-PL" b="1" dirty="0" smtClean="0"/>
              <a:t>śląskiego.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b="1" dirty="0"/>
              <a:t>Lokalizacja biura </a:t>
            </a:r>
            <a:r>
              <a:rPr lang="pl-PL" b="1" dirty="0" smtClean="0"/>
              <a:t>projektu.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b="1" dirty="0"/>
              <a:t>Realizacja wskaźników kluczowych i specyficznych dla </a:t>
            </a:r>
            <a:r>
              <a:rPr lang="pl-PL" b="1" dirty="0" smtClean="0"/>
              <a:t>Programu.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b="1" dirty="0"/>
              <a:t>Wkład </a:t>
            </a:r>
            <a:r>
              <a:rPr lang="pl-PL" b="1" dirty="0" smtClean="0"/>
              <a:t>własny.</a:t>
            </a:r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indent="-342900" algn="just">
              <a:buFont typeface="+mj-lt"/>
              <a:buAutoNum type="arabicPeriod"/>
            </a:pPr>
            <a:endParaRPr lang="pl-PL" dirty="0" smtClean="0"/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400" b="1" dirty="0" smtClean="0"/>
              <a:t>Ogólne </a:t>
            </a:r>
            <a:r>
              <a:rPr lang="pl-PL" sz="2400" b="1" dirty="0"/>
              <a:t>kryteria merytoryczne, których ocena ma postać „0-1”</a:t>
            </a:r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202380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pl-PL" sz="1600" b="1" dirty="0"/>
              <a:t>Adekwatność celu projektu do diagnozowanych problemów</a:t>
            </a:r>
            <a:r>
              <a:rPr lang="pl-PL" sz="1600" dirty="0"/>
              <a:t> </a:t>
            </a:r>
            <a:r>
              <a:rPr lang="pl-PL" sz="1600" b="1" dirty="0"/>
              <a:t>(skala punktowa </a:t>
            </a:r>
            <a:r>
              <a:rPr lang="pl-PL" sz="1600" b="1" dirty="0" smtClean="0"/>
              <a:t>od </a:t>
            </a:r>
            <a:r>
              <a:rPr lang="pl-PL" sz="1600" b="1" dirty="0"/>
              <a:t>0 do </a:t>
            </a:r>
            <a:r>
              <a:rPr lang="pl-PL" sz="1600" b="1" dirty="0" smtClean="0"/>
              <a:t>3).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sz="1600" b="1" dirty="0" smtClean="0"/>
          </a:p>
          <a:p>
            <a:pPr marL="342900" lvl="0" indent="-342900" algn="just">
              <a:buFont typeface="+mj-lt"/>
              <a:buAutoNum type="arabicPeriod"/>
            </a:pPr>
            <a:endParaRPr lang="pl-PL" sz="1600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b="1" dirty="0"/>
              <a:t>Adekwatność i założona do osiągnięcia wartość wskaźników oraz opis monitorowania (skala punktowa od 0 do 10</a:t>
            </a:r>
            <a:r>
              <a:rPr lang="pl-PL" sz="1600" b="1" dirty="0" smtClean="0"/>
              <a:t>).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sz="1600" b="1" dirty="0" smtClean="0"/>
          </a:p>
          <a:p>
            <a:pPr marL="342900" lvl="0" indent="-342900" algn="just">
              <a:buFont typeface="+mj-lt"/>
              <a:buAutoNum type="arabicPeriod"/>
            </a:pPr>
            <a:endParaRPr lang="pl-PL" sz="1600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b="1" dirty="0"/>
              <a:t>Opis grupy docelowej (skala punktowa od 0 do 5</a:t>
            </a:r>
            <a:r>
              <a:rPr lang="pl-PL" sz="1600" b="1" dirty="0" smtClean="0"/>
              <a:t>).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sz="1600" b="1" dirty="0" smtClean="0"/>
          </a:p>
          <a:p>
            <a:pPr marL="342900" lvl="0" indent="-342900" algn="just">
              <a:buFont typeface="+mj-lt"/>
              <a:buAutoNum type="arabicPeriod"/>
            </a:pPr>
            <a:endParaRPr lang="pl-PL" sz="1600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b="1" dirty="0"/>
              <a:t>Opis zadań w kontekście osiągnięcia celu i wskaźników projektu (skala punktowa od 0 do 8</a:t>
            </a:r>
            <a:r>
              <a:rPr lang="pl-PL" sz="1600" b="1" dirty="0" smtClean="0"/>
              <a:t>).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sz="1600" b="1" dirty="0" smtClean="0"/>
          </a:p>
          <a:p>
            <a:pPr marL="342900" lvl="0" indent="-342900" algn="just">
              <a:buFont typeface="+mj-lt"/>
              <a:buAutoNum type="arabicPeriod"/>
            </a:pPr>
            <a:endParaRPr lang="pl-PL" sz="1600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b="1" dirty="0"/>
              <a:t>Zdolność do efektywnej realizacji projektu (skala punktowa od 0 do 14</a:t>
            </a:r>
            <a:r>
              <a:rPr lang="pl-PL" sz="1600" b="1" dirty="0" smtClean="0"/>
              <a:t>).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sz="1600" b="1" dirty="0" smtClean="0"/>
          </a:p>
          <a:p>
            <a:pPr marL="342900" lvl="0" indent="-342900" algn="just">
              <a:buFont typeface="+mj-lt"/>
              <a:buAutoNum type="arabicPeriod"/>
            </a:pPr>
            <a:endParaRPr lang="pl-PL" sz="1600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b="1" dirty="0"/>
              <a:t>Budżet projektu (skala punktowa od 0 do 10</a:t>
            </a:r>
            <a:r>
              <a:rPr lang="pl-PL" sz="1600" b="1" dirty="0" smtClean="0"/>
              <a:t>).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indent="-342900" algn="just">
              <a:buFont typeface="+mj-lt"/>
              <a:buAutoNum type="arabicPeriod"/>
            </a:pPr>
            <a:endParaRPr lang="pl-PL" dirty="0" smtClean="0"/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000" b="1" dirty="0"/>
              <a:t>Ogólne kryteria merytoryczne mierzone za pomocą przyznanej liczby punktów</a:t>
            </a:r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  <p:sp>
        <p:nvSpPr>
          <p:cNvPr id="2" name="Prostokąt zaokrąglony 1"/>
          <p:cNvSpPr/>
          <p:nvPr/>
        </p:nvSpPr>
        <p:spPr>
          <a:xfrm>
            <a:off x="3032648" y="2186481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Minimum punktowe 1</a:t>
            </a:r>
            <a:endParaRPr lang="pl-PL" sz="1600" dirty="0"/>
          </a:p>
        </p:txBody>
      </p:sp>
      <p:sp>
        <p:nvSpPr>
          <p:cNvPr id="8" name="Prostokąt zaokrąglony 7"/>
          <p:cNvSpPr/>
          <p:nvPr/>
        </p:nvSpPr>
        <p:spPr>
          <a:xfrm>
            <a:off x="3024051" y="3068960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Minimum punktowe 6</a:t>
            </a:r>
            <a:endParaRPr lang="pl-PL" sz="1600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3024051" y="3861048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Minimum punktowe 2</a:t>
            </a:r>
            <a:endParaRPr lang="pl-PL" sz="1600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032648" y="4653136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Minimum punktowe 5</a:t>
            </a:r>
            <a:endParaRPr lang="pl-PL" sz="1600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3032648" y="5373216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Minimum punktowe 8</a:t>
            </a:r>
            <a:endParaRPr lang="pl-PL" sz="1600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3016170" y="6165304"/>
            <a:ext cx="3240360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Minimum punktowe 8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469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endParaRPr lang="pl-PL" b="1" dirty="0"/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pl-PL" b="1" dirty="0" smtClean="0"/>
              <a:t>Zgodność </a:t>
            </a:r>
            <a:r>
              <a:rPr lang="pl-PL" b="1" dirty="0"/>
              <a:t>z prawodawstwem unijnym oraz właściwymi zasadami unijnymi w </a:t>
            </a:r>
            <a:r>
              <a:rPr lang="pl-PL" b="1" dirty="0" smtClean="0"/>
              <a:t>tym:</a:t>
            </a:r>
            <a:endParaRPr lang="pl-PL" dirty="0"/>
          </a:p>
          <a:p>
            <a:pPr marL="342900" lvl="0" indent="-342900">
              <a:buFont typeface="+mj-lt"/>
              <a:buAutoNum type="alphaLcParenR"/>
            </a:pPr>
            <a:r>
              <a:rPr lang="pl-PL" b="1" dirty="0" smtClean="0"/>
              <a:t>zasadą </a:t>
            </a:r>
            <a:r>
              <a:rPr lang="pl-PL" b="1" dirty="0"/>
              <a:t>równości szans kobiet i mężczyzn w oparciu o standard </a:t>
            </a:r>
            <a:r>
              <a:rPr lang="pl-PL" b="1" dirty="0" smtClean="0"/>
              <a:t>minimum,</a:t>
            </a:r>
            <a:endParaRPr lang="pl-PL" dirty="0"/>
          </a:p>
          <a:p>
            <a:pPr marL="342900" lvl="0" indent="-342900">
              <a:buFont typeface="+mj-lt"/>
              <a:buAutoNum type="alphaLcParenR"/>
            </a:pPr>
            <a:r>
              <a:rPr lang="pl-PL" b="1" dirty="0" smtClean="0"/>
              <a:t>zasadą </a:t>
            </a:r>
            <a:r>
              <a:rPr lang="pl-PL" b="1" dirty="0"/>
              <a:t>równości szans i niedyskryminacji, w tym dostępności dla osób </a:t>
            </a:r>
            <a:br>
              <a:rPr lang="pl-PL" b="1" dirty="0"/>
            </a:br>
            <a:r>
              <a:rPr lang="pl-PL" b="1" dirty="0"/>
              <a:t>z </a:t>
            </a:r>
            <a:r>
              <a:rPr lang="pl-PL" b="1" dirty="0" smtClean="0"/>
              <a:t>niepełnosprawnościami,</a:t>
            </a:r>
            <a:endParaRPr lang="pl-PL" dirty="0"/>
          </a:p>
          <a:p>
            <a:pPr marL="342900" lvl="0" indent="-342900">
              <a:buFont typeface="+mj-lt"/>
              <a:buAutoNum type="alphaLcParenR"/>
            </a:pPr>
            <a:r>
              <a:rPr lang="pl-PL" b="1" dirty="0" smtClean="0"/>
              <a:t>zasadą </a:t>
            </a:r>
            <a:r>
              <a:rPr lang="pl-PL" b="1" dirty="0"/>
              <a:t>zrównoważonego </a:t>
            </a:r>
            <a:r>
              <a:rPr lang="pl-PL" b="1" dirty="0" smtClean="0"/>
              <a:t>rozwoju,</a:t>
            </a:r>
            <a:endParaRPr lang="pl-PL" dirty="0"/>
          </a:p>
          <a:p>
            <a:pPr marL="342900" lvl="0" indent="-342900">
              <a:buFont typeface="+mj-lt"/>
              <a:buAutoNum type="alphaLcParenR"/>
            </a:pPr>
            <a:r>
              <a:rPr lang="pl-PL" b="1" dirty="0" smtClean="0"/>
              <a:t>zasadą </a:t>
            </a:r>
            <a:r>
              <a:rPr lang="pl-PL" b="1" dirty="0"/>
              <a:t>partnerstwa</a:t>
            </a:r>
            <a:r>
              <a:rPr lang="pl-PL" b="1" dirty="0" smtClean="0"/>
              <a:t>.</a:t>
            </a:r>
          </a:p>
          <a:p>
            <a:pPr marL="342900" lvl="0" indent="-342900">
              <a:buFont typeface="+mj-lt"/>
              <a:buAutoNum type="alphaLcParenR"/>
            </a:pPr>
            <a:endParaRPr lang="pl-PL" b="1" dirty="0" smtClean="0"/>
          </a:p>
          <a:p>
            <a:pPr marL="342900" lvl="0" indent="-342900">
              <a:buFont typeface="+mj-lt"/>
              <a:buAutoNum type="arabicPeriod" startAt="2"/>
            </a:pPr>
            <a:r>
              <a:rPr lang="pl-PL" b="1" dirty="0"/>
              <a:t>Zgodność projektu z prawodawstwem </a:t>
            </a:r>
            <a:r>
              <a:rPr lang="pl-PL" b="1" dirty="0" smtClean="0"/>
              <a:t>krajowym.</a:t>
            </a:r>
          </a:p>
          <a:p>
            <a:pPr marL="342900" lvl="0" indent="-342900">
              <a:buFont typeface="+mj-lt"/>
              <a:buAutoNum type="arabicPeriod" startAt="2"/>
            </a:pPr>
            <a:endParaRPr lang="pl-PL" b="1" dirty="0" smtClean="0"/>
          </a:p>
          <a:p>
            <a:pPr marL="342900" lvl="0" indent="-342900">
              <a:buFont typeface="+mj-lt"/>
              <a:buAutoNum type="arabicPeriod" startAt="2"/>
            </a:pPr>
            <a:r>
              <a:rPr lang="pl-PL" b="1" dirty="0"/>
              <a:t>Zgodność z zasadami pomocy publicznej (lub pomocy de </a:t>
            </a:r>
            <a:r>
              <a:rPr lang="pl-PL" b="1" dirty="0" err="1"/>
              <a:t>minimis</a:t>
            </a:r>
            <a:r>
              <a:rPr lang="pl-PL" b="1" dirty="0" smtClean="0"/>
              <a:t>).</a:t>
            </a:r>
            <a:endParaRPr lang="pl-PL" dirty="0"/>
          </a:p>
          <a:p>
            <a:pPr marL="342900" lvl="0" indent="-342900">
              <a:buFont typeface="+mj-lt"/>
              <a:buAutoNum type="arabicPeriod" startAt="2"/>
            </a:pPr>
            <a:endParaRPr lang="pl-PL" dirty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400" b="1" dirty="0" smtClean="0"/>
              <a:t>Ogólne kryteria horyzontalne</a:t>
            </a:r>
            <a:endParaRPr lang="pl-PL" sz="2400" dirty="0"/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  <p:sp>
        <p:nvSpPr>
          <p:cNvPr id="2" name="Prostokąt zaokrąglony 1"/>
          <p:cNvSpPr/>
          <p:nvPr/>
        </p:nvSpPr>
        <p:spPr>
          <a:xfrm>
            <a:off x="377359" y="1773238"/>
            <a:ext cx="8497887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b="1" dirty="0" smtClean="0"/>
              <a:t>Ocena </a:t>
            </a:r>
            <a:r>
              <a:rPr lang="pl-PL" b="1" dirty="0"/>
              <a:t>ogólnych kryteriów horyzontalnych ma postać „0-1”. Spełnienie ogólnych kryteriów horyzontalnych jest obligatoryjne dla wszystkich projektów.</a:t>
            </a:r>
          </a:p>
        </p:txBody>
      </p:sp>
    </p:spTree>
    <p:extLst>
      <p:ext uri="{BB962C8B-B14F-4D97-AF65-F5344CB8AC3E}">
        <p14:creationId xmlns:p14="http://schemas.microsoft.com/office/powerpoint/2010/main" val="416173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endParaRPr lang="pl-PL" b="1" dirty="0"/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>
              <a:buFont typeface="+mj-lt"/>
              <a:buAutoNum type="arabicPeriod"/>
            </a:pPr>
            <a:endParaRPr lang="pl-PL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b="1" dirty="0"/>
              <a:t>Projekt obejmuje wsparciem rodziców lub opiekunów prawnych dzieci </a:t>
            </a:r>
            <a:br>
              <a:rPr lang="pl-PL" sz="1600" b="1" dirty="0"/>
            </a:br>
            <a:r>
              <a:rPr lang="pl-PL" sz="1600" b="1" dirty="0"/>
              <a:t>z niepełnosprawnościami</a:t>
            </a:r>
            <a:r>
              <a:rPr lang="pl-PL" sz="1600" dirty="0"/>
              <a:t> </a:t>
            </a:r>
            <a:r>
              <a:rPr lang="pl-PL" sz="1600" b="1" dirty="0" smtClean="0">
                <a:solidFill>
                  <a:srgbClr val="00B0F0"/>
                </a:solidFill>
              </a:rPr>
              <a:t>(waga punktowa 5 punktów).</a:t>
            </a:r>
            <a:endParaRPr lang="pl-PL" sz="1600" b="1" dirty="0"/>
          </a:p>
          <a:p>
            <a:pPr marL="342900" lvl="0" indent="-342900" algn="just">
              <a:buFont typeface="+mj-lt"/>
              <a:buAutoNum type="arabicPeriod"/>
            </a:pPr>
            <a:endParaRPr lang="pl-PL" sz="1600" b="1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b="1" dirty="0" smtClean="0"/>
              <a:t>Projekt </a:t>
            </a:r>
            <a:r>
              <a:rPr lang="pl-PL" sz="1600" b="1" dirty="0"/>
              <a:t>zakłada formalne partnerstwo </a:t>
            </a:r>
            <a:r>
              <a:rPr lang="pl-PL" sz="1600" dirty="0"/>
              <a:t>- </a:t>
            </a:r>
            <a:r>
              <a:rPr lang="pl-PL" sz="1600" dirty="0" smtClean="0"/>
              <a:t>weryfikowane </a:t>
            </a:r>
            <a:r>
              <a:rPr lang="pl-PL" sz="1600" dirty="0"/>
              <a:t>będzie czy projekt zakłada formalne partnerstwo pomiędzy:</a:t>
            </a:r>
          </a:p>
          <a:p>
            <a:pPr marL="342900" lvl="0" indent="-342900">
              <a:buFont typeface="+mj-lt"/>
              <a:buAutoNum type="alphaLcParenR"/>
            </a:pPr>
            <a:r>
              <a:rPr lang="pl-PL" sz="1600" dirty="0"/>
              <a:t>jednostkami z tego samego sektora </a:t>
            </a:r>
            <a:r>
              <a:rPr lang="pl-PL" sz="1600" b="1" dirty="0">
                <a:solidFill>
                  <a:srgbClr val="00B0F0"/>
                </a:solidFill>
              </a:rPr>
              <a:t>(waga punktowa 1 pkt</a:t>
            </a:r>
            <a:r>
              <a:rPr lang="pl-PL" sz="1600" b="1" dirty="0" smtClean="0">
                <a:solidFill>
                  <a:srgbClr val="00B0F0"/>
                </a:solidFill>
              </a:rPr>
              <a:t>.);</a:t>
            </a:r>
            <a:endParaRPr lang="pl-PL" sz="1600" dirty="0">
              <a:solidFill>
                <a:srgbClr val="00B0F0"/>
              </a:solidFill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l-PL" sz="1600" dirty="0"/>
              <a:t>jednostkami z dwóch sektorów </a:t>
            </a:r>
            <a:r>
              <a:rPr lang="pl-PL" sz="1600" b="1" dirty="0">
                <a:solidFill>
                  <a:srgbClr val="00B0F0"/>
                </a:solidFill>
              </a:rPr>
              <a:t>(waga punktowa 3 pkt</a:t>
            </a:r>
            <a:r>
              <a:rPr lang="pl-PL" sz="1600" b="1" dirty="0" smtClean="0">
                <a:solidFill>
                  <a:srgbClr val="00B0F0"/>
                </a:solidFill>
              </a:rPr>
              <a:t>.);</a:t>
            </a:r>
            <a:endParaRPr lang="pl-PL" sz="1600" dirty="0">
              <a:solidFill>
                <a:srgbClr val="00B0F0"/>
              </a:solidFill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l-PL" sz="1600" dirty="0"/>
              <a:t>jednostkami z trzech sektorów </a:t>
            </a:r>
            <a:r>
              <a:rPr lang="pl-PL" sz="1600" b="1" dirty="0">
                <a:solidFill>
                  <a:srgbClr val="00B0F0"/>
                </a:solidFill>
              </a:rPr>
              <a:t>(waga punktowa 5 pkt.)</a:t>
            </a:r>
            <a:r>
              <a:rPr lang="pl-PL" sz="1600" dirty="0">
                <a:solidFill>
                  <a:srgbClr val="00B0F0"/>
                </a:solidFill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pl-PL" sz="1600" dirty="0" smtClean="0"/>
          </a:p>
          <a:p>
            <a:pPr marL="342900" lvl="0" indent="-342900">
              <a:buFont typeface="+mj-lt"/>
              <a:buAutoNum type="arabicPeriod"/>
            </a:pPr>
            <a:endParaRPr lang="pl-PL" dirty="0"/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l-PL" sz="2400" b="1" dirty="0" smtClean="0"/>
              <a:t>Szczegółowe kryteria dodatkowe</a:t>
            </a:r>
            <a:endParaRPr lang="pl-PL" sz="2400" dirty="0"/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  <p:sp>
        <p:nvSpPr>
          <p:cNvPr id="2" name="Prostokąt zaokrąglony 1"/>
          <p:cNvSpPr/>
          <p:nvPr/>
        </p:nvSpPr>
        <p:spPr>
          <a:xfrm>
            <a:off x="395288" y="1773238"/>
            <a:ext cx="8497887" cy="1007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l-PL" b="1" dirty="0" smtClean="0"/>
          </a:p>
          <a:p>
            <a:pPr lvl="0" algn="ctr"/>
            <a:r>
              <a:rPr lang="pl-PL" b="1" dirty="0" smtClean="0"/>
              <a:t>Kryteria dodatkowe nie </a:t>
            </a:r>
            <a:r>
              <a:rPr lang="pl-PL" b="1" dirty="0"/>
              <a:t>są kryteriami obowiązkowymi, </a:t>
            </a:r>
            <a:r>
              <a:rPr lang="pl-PL" b="1" dirty="0" smtClean="0"/>
              <a:t>ich spełnienie nie jest konieczne do uzyskania pozytywnej oceny. W wyniku spełnienia kryteriów dodatkowych można uzyskać premię punktową.</a:t>
            </a:r>
            <a:endParaRPr lang="pl-PL" b="1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93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3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 smtClean="0">
                <a:solidFill>
                  <a:prstClr val="white"/>
                </a:solidFill>
              </a:rPr>
              <a:t>Schemat procedury oceny wniosków</a:t>
            </a:r>
            <a:endParaRPr lang="pl-PL" sz="2400" dirty="0">
              <a:solidFill>
                <a:prstClr val="white"/>
              </a:solidFill>
            </a:endParaRPr>
          </a:p>
        </p:txBody>
      </p:sp>
      <p:sp>
        <p:nvSpPr>
          <p:cNvPr id="8" name="pole tekstowe 2"/>
          <p:cNvSpPr txBox="1">
            <a:spLocks noChangeArrowheads="1"/>
          </p:cNvSpPr>
          <p:nvPr/>
        </p:nvSpPr>
        <p:spPr bwMode="auto">
          <a:xfrm>
            <a:off x="4788024" y="188640"/>
            <a:ext cx="4140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  <p:sp>
        <p:nvSpPr>
          <p:cNvPr id="2" name="Prostokąt zaokrąglony 1"/>
          <p:cNvSpPr/>
          <p:nvPr/>
        </p:nvSpPr>
        <p:spPr>
          <a:xfrm>
            <a:off x="2806969" y="1791889"/>
            <a:ext cx="35283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Wpływ wniosku do IOK</a:t>
            </a:r>
            <a:endParaRPr lang="pl-PL" dirty="0"/>
          </a:p>
        </p:txBody>
      </p:sp>
      <p:sp>
        <p:nvSpPr>
          <p:cNvPr id="3" name="Prostokąt zaokrąglony 2"/>
          <p:cNvSpPr/>
          <p:nvPr/>
        </p:nvSpPr>
        <p:spPr>
          <a:xfrm>
            <a:off x="2626949" y="3033228"/>
            <a:ext cx="38884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Weryfikacja wymogów formalnych</a:t>
            </a:r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4283968" y="2397079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V="1">
            <a:off x="6610581" y="2945904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zaokrąglony 8"/>
          <p:cNvSpPr/>
          <p:nvPr/>
        </p:nvSpPr>
        <p:spPr>
          <a:xfrm>
            <a:off x="7363072" y="1979839"/>
            <a:ext cx="1656879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/>
              <a:t>Wezwanie wnioskodawcy do uzupełniania/korekty wymogów formalnych</a:t>
            </a:r>
            <a:endParaRPr lang="pl-PL" sz="1200" dirty="0"/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6372199" y="1988840"/>
            <a:ext cx="9584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zaokrąglony 13"/>
          <p:cNvSpPr/>
          <p:nvPr/>
        </p:nvSpPr>
        <p:spPr>
          <a:xfrm>
            <a:off x="2618565" y="4221088"/>
            <a:ext cx="38884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Ocena formalna</a:t>
            </a:r>
            <a:endParaRPr lang="pl-PL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2626949" y="5517232"/>
            <a:ext cx="38884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Ocena merytoryczna wraz z ewentualnymi negocjacjami</a:t>
            </a:r>
            <a:endParaRPr lang="pl-PL" dirty="0"/>
          </a:p>
        </p:txBody>
      </p:sp>
      <p:sp>
        <p:nvSpPr>
          <p:cNvPr id="19" name="Strzałka w dół 18"/>
          <p:cNvSpPr/>
          <p:nvPr/>
        </p:nvSpPr>
        <p:spPr>
          <a:xfrm>
            <a:off x="4283968" y="3573016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trzałka w dół 19"/>
          <p:cNvSpPr/>
          <p:nvPr/>
        </p:nvSpPr>
        <p:spPr>
          <a:xfrm>
            <a:off x="4274749" y="4869160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99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9977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pole tekstowe 2"/>
          <p:cNvSpPr txBox="1">
            <a:spLocks noChangeArrowheads="1"/>
          </p:cNvSpPr>
          <p:nvPr/>
        </p:nvSpPr>
        <p:spPr bwMode="auto">
          <a:xfrm>
            <a:off x="4788024" y="188640"/>
            <a:ext cx="4140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  <p:pic>
        <p:nvPicPr>
          <p:cNvPr id="1026" name="Picture 2" descr="C:\Users\szymochab\Desktop\Obraz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38962"/>
            <a:ext cx="5364088" cy="3313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11150" y="5156339"/>
            <a:ext cx="8509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70C0"/>
                </a:solidFill>
              </a:rPr>
              <a:t>Zachęcamy do korzystania ze strony:  rpo.slaskie.pl </a:t>
            </a:r>
            <a:endParaRPr lang="pl-PL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pole tekstowe 2"/>
          <p:cNvSpPr txBox="1">
            <a:spLocks noChangeArrowheads="1"/>
          </p:cNvSpPr>
          <p:nvPr/>
        </p:nvSpPr>
        <p:spPr bwMode="auto">
          <a:xfrm>
            <a:off x="4787900" y="260350"/>
            <a:ext cx="4356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>
                <a:solidFill>
                  <a:schemeClr val="bg1"/>
                </a:solidFill>
              </a:rPr>
              <a:t>Oś Priorytetowa XI</a:t>
            </a:r>
            <a:r>
              <a:rPr lang="pl-PL" i="1">
                <a:solidFill>
                  <a:schemeClr val="bg1"/>
                </a:solidFill>
              </a:rPr>
              <a:t> Wzmocnienie potencjału edukacyjnego</a:t>
            </a:r>
            <a:r>
              <a:rPr lang="pl-PL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17" name="Prostokąt zaokrąglony 16"/>
          <p:cNvSpPr/>
          <p:nvPr/>
        </p:nvSpPr>
        <p:spPr>
          <a:xfrm>
            <a:off x="395288" y="1052513"/>
            <a:ext cx="8280400" cy="36036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6685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2000" dirty="0"/>
              <a:t>Typy projektów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395536" y="1628800"/>
          <a:ext cx="8280920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rostokąt zaokrąglony 5"/>
          <p:cNvSpPr/>
          <p:nvPr/>
        </p:nvSpPr>
        <p:spPr>
          <a:xfrm>
            <a:off x="323850" y="3068638"/>
            <a:ext cx="8496300" cy="4318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/>
              <a:t>Główne grupy beneficjentów</a:t>
            </a:r>
          </a:p>
        </p:txBody>
      </p:sp>
      <p:sp>
        <p:nvSpPr>
          <p:cNvPr id="53255" name="pole tekstowe 6"/>
          <p:cNvSpPr txBox="1">
            <a:spLocks noChangeArrowheads="1"/>
          </p:cNvSpPr>
          <p:nvPr/>
        </p:nvSpPr>
        <p:spPr bwMode="auto">
          <a:xfrm>
            <a:off x="395288" y="3644900"/>
            <a:ext cx="83534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1" hangingPunct="1">
              <a:buFont typeface="Calibri" pitchFamily="34" charset="0"/>
              <a:buAutoNum type="arabicPeriod"/>
            </a:pPr>
            <a:r>
              <a:rPr lang="pl-PL" dirty="0"/>
              <a:t>Osoby dorosłe pracujące, uczestniczące z własnej inicjatywy w szkoleniach i kursach, należące do grup defaworyzowanych, czyli wykazujących największą lukę kompetencyjną i posiadających największe potrzeby w dostępie do edukacji, w tym m. in. osoby o niskich kwalifikacjach i osoby powyżej 50 roku życia;</a:t>
            </a:r>
          </a:p>
          <a:p>
            <a:pPr marL="342900" indent="-342900" algn="just" eaLnBrk="1" hangingPunct="1">
              <a:buFont typeface="Calibri" pitchFamily="34" charset="0"/>
              <a:buAutoNum type="arabicPeriod"/>
            </a:pPr>
            <a:r>
              <a:rPr lang="pl-PL" dirty="0"/>
              <a:t>Placówki kształcenia ustawicznego;</a:t>
            </a:r>
          </a:p>
          <a:p>
            <a:pPr marL="342900" indent="-342900" algn="just" eaLnBrk="1" hangingPunct="1">
              <a:buFont typeface="Calibri" pitchFamily="34" charset="0"/>
              <a:buAutoNum type="arabicPeriod"/>
            </a:pPr>
            <a:r>
              <a:rPr lang="pl-PL" dirty="0"/>
              <a:t>Partnerzy społeczno-gospodarczy.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23850" y="5373688"/>
            <a:ext cx="8496300" cy="4318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/>
              <a:t>Typ beneficjentów</a:t>
            </a:r>
          </a:p>
        </p:txBody>
      </p:sp>
      <p:sp>
        <p:nvSpPr>
          <p:cNvPr id="53257" name="pole tekstowe 10"/>
          <p:cNvSpPr txBox="1">
            <a:spLocks noChangeArrowheads="1"/>
          </p:cNvSpPr>
          <p:nvPr/>
        </p:nvSpPr>
        <p:spPr bwMode="auto">
          <a:xfrm>
            <a:off x="323850" y="5949950"/>
            <a:ext cx="8424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pl-PL"/>
              <a:t>Wszystkie podmioty - z wyłączeniem osób fizycznych (nie dotyczy osób prowadzących działalność gospodarczą lub oświatową na podstawie przepisów odrębnych).</a:t>
            </a:r>
          </a:p>
        </p:txBody>
      </p:sp>
      <p:pic>
        <p:nvPicPr>
          <p:cNvPr id="53258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9" name="Rectangle 1"/>
          <p:cNvSpPr>
            <a:spLocks noChangeArrowheads="1"/>
          </p:cNvSpPr>
          <p:nvPr/>
        </p:nvSpPr>
        <p:spPr bwMode="auto">
          <a:xfrm>
            <a:off x="1979712" y="5085184"/>
            <a:ext cx="6953250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130000"/>
              </a:lnSpc>
            </a:pPr>
            <a:r>
              <a:rPr lang="en-US" dirty="0" err="1"/>
              <a:t>Wydział</a:t>
            </a:r>
            <a:r>
              <a:rPr lang="en-US" dirty="0"/>
              <a:t> </a:t>
            </a:r>
            <a:r>
              <a:rPr lang="en-US" dirty="0" err="1"/>
              <a:t>Europejskiego</a:t>
            </a:r>
            <a:r>
              <a:rPr lang="en-US" dirty="0"/>
              <a:t> </a:t>
            </a:r>
            <a:r>
              <a:rPr lang="en-US" dirty="0" err="1"/>
              <a:t>Funduszu</a:t>
            </a:r>
            <a:r>
              <a:rPr lang="en-US" dirty="0"/>
              <a:t> </a:t>
            </a:r>
            <a:r>
              <a:rPr lang="en-US" dirty="0" err="1"/>
              <a:t>Społecznego</a:t>
            </a:r>
            <a:r>
              <a:rPr lang="en-US" dirty="0"/>
              <a:t> </a:t>
            </a:r>
          </a:p>
          <a:p>
            <a:pPr algn="r" eaLnBrk="1" hangingPunct="1">
              <a:lnSpc>
                <a:spcPct val="130000"/>
              </a:lnSpc>
            </a:pPr>
            <a:r>
              <a:rPr lang="en-US" dirty="0" err="1"/>
              <a:t>Urzędu</a:t>
            </a:r>
            <a:r>
              <a:rPr lang="en-US" dirty="0"/>
              <a:t> </a:t>
            </a:r>
            <a:r>
              <a:rPr lang="en-US" dirty="0" err="1"/>
              <a:t>Marszałkowskiego</a:t>
            </a:r>
            <a:r>
              <a:rPr lang="en-US" dirty="0"/>
              <a:t> </a:t>
            </a:r>
            <a:r>
              <a:rPr lang="en-US" dirty="0" err="1"/>
              <a:t>Województwa</a:t>
            </a:r>
            <a:r>
              <a:rPr lang="en-US" dirty="0"/>
              <a:t> </a:t>
            </a:r>
            <a:r>
              <a:rPr lang="en-US" dirty="0" err="1"/>
              <a:t>Śląskiego</a:t>
            </a:r>
            <a:endParaRPr lang="en-US" dirty="0"/>
          </a:p>
          <a:p>
            <a:pPr algn="r" eaLnBrk="1" hangingPunct="1">
              <a:lnSpc>
                <a:spcPct val="130000"/>
              </a:lnSpc>
            </a:pPr>
            <a:r>
              <a:rPr lang="en-US" dirty="0" err="1"/>
              <a:t>ul</a:t>
            </a:r>
            <a:r>
              <a:rPr lang="en-US" dirty="0"/>
              <a:t>. </a:t>
            </a:r>
            <a:r>
              <a:rPr lang="en-US" dirty="0" err="1"/>
              <a:t>Dąbrowskiego</a:t>
            </a:r>
            <a:r>
              <a:rPr lang="en-US" dirty="0"/>
              <a:t> 23, </a:t>
            </a:r>
            <a:r>
              <a:rPr lang="pl-PL" dirty="0"/>
              <a:t>40-037 Katowice</a:t>
            </a:r>
          </a:p>
          <a:p>
            <a:pPr algn="r" eaLnBrk="1" hangingPunct="1">
              <a:lnSpc>
                <a:spcPct val="130000"/>
              </a:lnSpc>
            </a:pPr>
            <a:r>
              <a:rPr lang="pl-PL" b="1" dirty="0" err="1"/>
              <a:t>www.efs.slaskie.pl</a:t>
            </a:r>
            <a:endParaRPr lang="pl-PL" b="1" dirty="0"/>
          </a:p>
        </p:txBody>
      </p:sp>
      <p:sp>
        <p:nvSpPr>
          <p:cNvPr id="53260" name="TextBox 3"/>
          <p:cNvSpPr txBox="1">
            <a:spLocks noChangeArrowheads="1"/>
          </p:cNvSpPr>
          <p:nvPr/>
        </p:nvSpPr>
        <p:spPr bwMode="auto">
          <a:xfrm>
            <a:off x="0" y="2780928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5000" b="1" dirty="0"/>
              <a:t>DZIĘKUJEMY ZA UWAGĘ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dirty="0"/>
              <a:t>Wartość alokacji przeznaczonej na konkurs:   </a:t>
            </a:r>
            <a:r>
              <a:rPr lang="pl-PL" dirty="0" smtClean="0"/>
              <a:t>                                  41</a:t>
            </a:r>
            <a:r>
              <a:rPr lang="pl-PL" dirty="0"/>
              <a:t> </a:t>
            </a:r>
            <a:r>
              <a:rPr lang="pl-PL" dirty="0" smtClean="0"/>
              <a:t>893</a:t>
            </a:r>
            <a:r>
              <a:rPr lang="pl-PL" dirty="0"/>
              <a:t> 000,00 PLN</a:t>
            </a:r>
          </a:p>
          <a:p>
            <a:pPr algn="ctr"/>
            <a:r>
              <a:rPr lang="pl-PL" dirty="0"/>
              <a:t>Wartość dofinansowania </a:t>
            </a:r>
            <a:r>
              <a:rPr lang="pl-PL" dirty="0" smtClean="0"/>
              <a:t>(88,00</a:t>
            </a:r>
            <a:r>
              <a:rPr lang="pl-PL" dirty="0"/>
              <a:t>%):   </a:t>
            </a:r>
            <a:r>
              <a:rPr lang="pl-PL" dirty="0" smtClean="0"/>
              <a:t>                                                 36</a:t>
            </a:r>
            <a:r>
              <a:rPr lang="pl-PL" dirty="0"/>
              <a:t> </a:t>
            </a:r>
            <a:r>
              <a:rPr lang="pl-PL" dirty="0" smtClean="0"/>
              <a:t>865</a:t>
            </a:r>
            <a:r>
              <a:rPr lang="pl-PL" dirty="0"/>
              <a:t> </a:t>
            </a:r>
            <a:r>
              <a:rPr lang="pl-PL" dirty="0" smtClean="0"/>
              <a:t>840,00 </a:t>
            </a:r>
            <a:r>
              <a:rPr lang="pl-PL" dirty="0"/>
              <a:t>PLN</a:t>
            </a:r>
          </a:p>
          <a:p>
            <a:pPr algn="ctr"/>
            <a:r>
              <a:rPr lang="pl-PL" dirty="0" smtClean="0"/>
              <a:t> W </a:t>
            </a:r>
            <a:r>
              <a:rPr lang="pl-PL" dirty="0"/>
              <a:t>tym wsparcie finansowe EFS (85,00%)  </a:t>
            </a:r>
            <a:r>
              <a:rPr lang="pl-PL" dirty="0" smtClean="0"/>
              <a:t>                                         35</a:t>
            </a:r>
            <a:r>
              <a:rPr lang="pl-PL" dirty="0"/>
              <a:t> </a:t>
            </a:r>
            <a:r>
              <a:rPr lang="pl-PL" dirty="0" smtClean="0"/>
              <a:t>609 050,00 </a:t>
            </a:r>
            <a:r>
              <a:rPr lang="pl-PL" dirty="0"/>
              <a:t>PLN </a:t>
            </a:r>
          </a:p>
          <a:p>
            <a:pPr algn="ctr"/>
            <a:r>
              <a:rPr lang="pl-PL" dirty="0" smtClean="0"/>
              <a:t> W </a:t>
            </a:r>
            <a:r>
              <a:rPr lang="pl-PL" dirty="0"/>
              <a:t>tym budżet państwa </a:t>
            </a:r>
            <a:r>
              <a:rPr lang="pl-PL" dirty="0" smtClean="0"/>
              <a:t>(3,00</a:t>
            </a:r>
            <a:r>
              <a:rPr lang="pl-PL" dirty="0"/>
              <a:t>%)    </a:t>
            </a:r>
            <a:r>
              <a:rPr lang="pl-PL" dirty="0" smtClean="0"/>
              <a:t>                                                         1</a:t>
            </a:r>
            <a:r>
              <a:rPr lang="pl-PL" dirty="0"/>
              <a:t> </a:t>
            </a:r>
            <a:r>
              <a:rPr lang="pl-PL" dirty="0" smtClean="0"/>
              <a:t>256 790,00 </a:t>
            </a:r>
            <a:r>
              <a:rPr lang="pl-PL" dirty="0"/>
              <a:t>PLN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W </a:t>
            </a:r>
            <a:r>
              <a:rPr lang="pl-PL" dirty="0"/>
              <a:t>ramach powyższej kwoty IOK zabezpiecza </a:t>
            </a:r>
          </a:p>
          <a:p>
            <a:pPr algn="ctr"/>
            <a:r>
              <a:rPr lang="pl-PL" dirty="0" smtClean="0"/>
              <a:t>5% </a:t>
            </a:r>
            <a:r>
              <a:rPr lang="pl-PL" dirty="0"/>
              <a:t>wartości alokacji na procedurę odwoławczą – </a:t>
            </a:r>
            <a:r>
              <a:rPr lang="pl-PL" dirty="0" smtClean="0"/>
              <a:t>2</a:t>
            </a:r>
            <a:r>
              <a:rPr lang="pl-PL" dirty="0"/>
              <a:t> </a:t>
            </a:r>
            <a:r>
              <a:rPr lang="pl-PL" dirty="0" smtClean="0"/>
              <a:t>094</a:t>
            </a:r>
            <a:r>
              <a:rPr lang="pl-PL" dirty="0"/>
              <a:t> </a:t>
            </a:r>
            <a:r>
              <a:rPr lang="pl-PL" dirty="0" smtClean="0"/>
              <a:t>650,00 </a:t>
            </a:r>
            <a:r>
              <a:rPr lang="pl-PL" dirty="0"/>
              <a:t>PLN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Minimalna </a:t>
            </a:r>
            <a:r>
              <a:rPr lang="pl-PL" dirty="0"/>
              <a:t>wartość projektu to 100 000,00 PLN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Maksymalna </a:t>
            </a:r>
            <a:r>
              <a:rPr lang="pl-PL" dirty="0"/>
              <a:t>dopuszczalna kwota dofinansowania nie może być wyższa niż wartość alokacji przewidzianej </a:t>
            </a:r>
            <a:r>
              <a:rPr lang="pl-PL" dirty="0" smtClean="0"/>
              <a:t>na </a:t>
            </a:r>
            <a:r>
              <a:rPr lang="pl-PL" dirty="0"/>
              <a:t>konkurs</a:t>
            </a:r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Poziom </a:t>
            </a:r>
            <a:r>
              <a:rPr lang="pl-PL" dirty="0"/>
              <a:t>dofinansowania wynosi </a:t>
            </a:r>
            <a:r>
              <a:rPr lang="pl-PL" dirty="0" smtClean="0"/>
              <a:t>88,00</a:t>
            </a:r>
            <a:r>
              <a:rPr lang="pl-PL" i="1" dirty="0"/>
              <a:t>%</a:t>
            </a:r>
            <a:endParaRPr lang="pl-PL" dirty="0"/>
          </a:p>
          <a:p>
            <a:pPr algn="ctr"/>
            <a:endParaRPr lang="pl-PL" dirty="0" smtClean="0"/>
          </a:p>
          <a:p>
            <a:pPr algn="ctr"/>
            <a:r>
              <a:rPr lang="pl-PL" b="1" dirty="0" smtClean="0"/>
              <a:t>Poziom </a:t>
            </a:r>
            <a:r>
              <a:rPr lang="pl-PL" b="1" dirty="0"/>
              <a:t>wkładu własnego </a:t>
            </a:r>
            <a:r>
              <a:rPr lang="pl-PL" b="1" dirty="0" smtClean="0"/>
              <a:t>12,00</a:t>
            </a:r>
            <a:r>
              <a:rPr lang="pl-PL" b="1" dirty="0"/>
              <a:t>%</a:t>
            </a:r>
          </a:p>
          <a:p>
            <a:pPr marL="342900" indent="-342900" eaLnBrk="1" hangingPunct="1">
              <a:buFont typeface="Calibri" pitchFamily="34" charset="0"/>
              <a:buAutoNum type="arabicPeriod"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 smtClean="0">
                <a:solidFill>
                  <a:prstClr val="white"/>
                </a:solidFill>
              </a:rPr>
              <a:t>Kwota środków przeznaczonych na dofinansowanie projektów</a:t>
            </a:r>
            <a:endParaRPr lang="pl-PL" sz="2400" dirty="0">
              <a:solidFill>
                <a:prstClr val="white"/>
              </a:solidFill>
            </a:endParaRPr>
          </a:p>
        </p:txBody>
      </p:sp>
      <p:sp>
        <p:nvSpPr>
          <p:cNvPr id="8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4982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endParaRPr lang="pl-PL" dirty="0" smtClean="0"/>
          </a:p>
          <a:p>
            <a:pPr algn="just" eaLnBrk="1" hangingPunct="1"/>
            <a:endParaRPr lang="pl-PL" dirty="0"/>
          </a:p>
          <a:p>
            <a:pPr algn="just" eaLnBrk="1" hangingPunct="1"/>
            <a:endParaRPr lang="pl-PL" dirty="0" smtClean="0"/>
          </a:p>
          <a:p>
            <a:pPr algn="just" eaLnBrk="1" hangingPunct="1"/>
            <a:r>
              <a:rPr lang="pl-PL" dirty="0" smtClean="0"/>
              <a:t>Grupę docelową/ostatecznych </a:t>
            </a:r>
            <a:r>
              <a:rPr lang="pl-PL" dirty="0"/>
              <a:t>odbiorców wsparcia w ramach Poddziałania </a:t>
            </a:r>
            <a:r>
              <a:rPr lang="pl-PL" dirty="0" smtClean="0"/>
              <a:t>8.1.3 stanowią:</a:t>
            </a:r>
          </a:p>
          <a:p>
            <a:pPr algn="just" eaLnBrk="1" hangingPunct="1"/>
            <a:endParaRPr lang="pl-PL" dirty="0" smtClean="0"/>
          </a:p>
          <a:p>
            <a:pPr marL="285750" indent="-285750" algn="just" eaLnBrk="1" hangingPunct="1">
              <a:buFont typeface="Arial" pitchFamily="34" charset="0"/>
              <a:buChar char="•"/>
            </a:pPr>
            <a:r>
              <a:rPr lang="pl-PL" dirty="0" smtClean="0"/>
              <a:t>osoby podejmujące pracę po przerwie związanej z urodzeniem dziecka </a:t>
            </a:r>
            <a:br>
              <a:rPr lang="pl-PL" dirty="0" smtClean="0"/>
            </a:br>
            <a:r>
              <a:rPr lang="pl-PL" dirty="0" smtClean="0"/>
              <a:t>i/lub wychowujące dzieci do lat 3;</a:t>
            </a:r>
          </a:p>
          <a:p>
            <a:pPr marL="285750" indent="-285750" algn="just" eaLnBrk="1" hangingPunct="1">
              <a:buFont typeface="Arial" pitchFamily="34" charset="0"/>
              <a:buChar char="•"/>
            </a:pPr>
            <a:endParaRPr lang="pl-PL" b="1" dirty="0"/>
          </a:p>
          <a:p>
            <a:pPr marL="285750" indent="-285750" algn="just" eaLnBrk="1" hangingPunct="1">
              <a:buFont typeface="Arial" pitchFamily="34" charset="0"/>
              <a:buChar char="•"/>
            </a:pPr>
            <a:r>
              <a:rPr lang="pl-PL" dirty="0" smtClean="0"/>
              <a:t>osoby zatrudnione, wychowujące dzieci do lat 3;</a:t>
            </a:r>
          </a:p>
          <a:p>
            <a:pPr marL="285750" indent="-285750" algn="just" eaLnBrk="1" hangingPunct="1">
              <a:buFont typeface="Arial" pitchFamily="34" charset="0"/>
              <a:buChar char="•"/>
            </a:pPr>
            <a:endParaRPr lang="pl-PL" dirty="0" smtClean="0"/>
          </a:p>
          <a:p>
            <a:pPr marL="285750" indent="-285750" algn="just" eaLnBrk="1" hangingPunct="1">
              <a:buFont typeface="Arial" pitchFamily="34" charset="0"/>
              <a:buChar char="•"/>
            </a:pPr>
            <a:r>
              <a:rPr lang="pl-PL" dirty="0" smtClean="0"/>
              <a:t>osoby, które są poza rynkiem pracy z względu na konieczność opieki nad dzieckiem </a:t>
            </a:r>
            <a:br>
              <a:rPr lang="pl-PL" dirty="0" smtClean="0"/>
            </a:br>
            <a:r>
              <a:rPr lang="pl-PL" dirty="0" smtClean="0"/>
              <a:t>do lat 3.</a:t>
            </a:r>
          </a:p>
          <a:p>
            <a:pPr marL="285750" indent="-285750" algn="just" eaLnBrk="1" hangingPunct="1">
              <a:buFont typeface="Arial" pitchFamily="34" charset="0"/>
              <a:buChar char="•"/>
            </a:pPr>
            <a:endParaRPr lang="pl-PL" b="1" dirty="0" smtClean="0"/>
          </a:p>
          <a:p>
            <a:pPr marL="342900" indent="-342900" eaLnBrk="1" hangingPunct="1">
              <a:buFont typeface="Calibri" pitchFamily="34" charset="0"/>
              <a:buAutoNum type="arabicPeriod"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 smtClean="0">
                <a:solidFill>
                  <a:prstClr val="white"/>
                </a:solidFill>
              </a:rPr>
              <a:t>Grupa docelowa</a:t>
            </a:r>
            <a:endParaRPr lang="pl-PL" sz="2400" dirty="0">
              <a:solidFill>
                <a:prstClr val="white"/>
              </a:solidFill>
            </a:endParaRPr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45883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pl-PL" dirty="0" smtClean="0"/>
              <a:t>O </a:t>
            </a:r>
            <a:r>
              <a:rPr lang="pl-PL" dirty="0"/>
              <a:t>dofinansowanie mogą występować wszystkie podmioty, które spełniają kryteria określone </a:t>
            </a:r>
            <a:r>
              <a:rPr lang="pl-PL" dirty="0" smtClean="0"/>
              <a:t>w </a:t>
            </a:r>
            <a:r>
              <a:rPr lang="pl-PL" dirty="0"/>
              <a:t>regulaminie konkursu, z </a:t>
            </a:r>
            <a:r>
              <a:rPr lang="pl-PL" dirty="0" smtClean="0"/>
              <a:t>wyłączeniem:</a:t>
            </a:r>
          </a:p>
          <a:p>
            <a:pPr algn="just" eaLnBrk="1" hangingPunct="1"/>
            <a:endParaRPr lang="pl-PL" dirty="0" smtClean="0"/>
          </a:p>
          <a:p>
            <a:pPr marL="285750" indent="-285750" algn="just" eaLnBrk="1" hangingPunct="1">
              <a:buFont typeface="Arial" pitchFamily="34" charset="0"/>
              <a:buChar char="•"/>
            </a:pPr>
            <a:r>
              <a:rPr lang="pl-PL" dirty="0" smtClean="0"/>
              <a:t>osób </a:t>
            </a:r>
            <a:r>
              <a:rPr lang="pl-PL" dirty="0"/>
              <a:t>fizycznych (nie dotyczy osób prowadzących działalność gospodarczą lub oświatową </a:t>
            </a:r>
            <a:br>
              <a:rPr lang="pl-PL" dirty="0"/>
            </a:br>
            <a:r>
              <a:rPr lang="pl-PL" dirty="0"/>
              <a:t>na podstawie przepisów odrębnych</a:t>
            </a:r>
            <a:r>
              <a:rPr lang="pl-PL" dirty="0" smtClean="0"/>
              <a:t>),</a:t>
            </a:r>
          </a:p>
          <a:p>
            <a:pPr algn="just" eaLnBrk="1" hangingPunct="1"/>
            <a:endParaRPr lang="pl-PL" dirty="0" smtClean="0"/>
          </a:p>
          <a:p>
            <a:pPr marL="285750" indent="-285750" algn="just" eaLnBrk="1" hangingPunct="1">
              <a:buFont typeface="Arial" pitchFamily="34" charset="0"/>
              <a:buChar char="•"/>
            </a:pPr>
            <a:r>
              <a:rPr lang="pl-PL" dirty="0" smtClean="0"/>
              <a:t>podmiotów </a:t>
            </a:r>
            <a:r>
              <a:rPr lang="pl-PL" dirty="0"/>
              <a:t>o których mowa w art. 207 ust. 4 ustawy z dnia 27 sierpnia 2009 r.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finansach publicznych (t. j. Dz. U. 2013r., poz. 885 z </a:t>
            </a:r>
            <a:r>
              <a:rPr lang="pl-PL" dirty="0" err="1"/>
              <a:t>późn</a:t>
            </a:r>
            <a:r>
              <a:rPr lang="pl-PL" dirty="0"/>
              <a:t>. </a:t>
            </a:r>
            <a:r>
              <a:rPr lang="pl-PL" dirty="0" err="1"/>
              <a:t>zm</a:t>
            </a:r>
            <a:r>
              <a:rPr lang="pl-PL" dirty="0" smtClean="0"/>
              <a:t>);</a:t>
            </a:r>
          </a:p>
          <a:p>
            <a:pPr algn="just" eaLnBrk="1" hangingPunct="1"/>
            <a:endParaRPr lang="pl-PL" dirty="0" smtClean="0"/>
          </a:p>
          <a:p>
            <a:pPr marL="285750" indent="-285750" algn="just" eaLnBrk="1" hangingPunct="1">
              <a:buFont typeface="Arial" pitchFamily="34" charset="0"/>
              <a:buChar char="•"/>
            </a:pPr>
            <a:r>
              <a:rPr lang="pl-PL" dirty="0" smtClean="0"/>
              <a:t>podmiotów </a:t>
            </a:r>
            <a:r>
              <a:rPr lang="pl-PL" dirty="0"/>
              <a:t>o których mowa w art. 12 ust. 1 pkt 1 ustawy z dnia 15 czerwca 2012 r.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skutkach powierzania wykonywania pracy cudzoziemcom przebywającym wbrew przepisom na terytorium Rzeczypospolitej Polskiej (</a:t>
            </a:r>
            <a:r>
              <a:rPr lang="pl-PL" dirty="0" err="1"/>
              <a:t>Dz.U</a:t>
            </a:r>
            <a:r>
              <a:rPr lang="pl-PL" dirty="0"/>
              <a:t>. 2012 r. poz. 769</a:t>
            </a:r>
            <a:r>
              <a:rPr lang="pl-PL" dirty="0" smtClean="0"/>
              <a:t>);</a:t>
            </a:r>
          </a:p>
          <a:p>
            <a:pPr algn="just" eaLnBrk="1" hangingPunct="1"/>
            <a:endParaRPr lang="pl-PL" dirty="0" smtClean="0"/>
          </a:p>
          <a:p>
            <a:pPr marL="285750" indent="-285750" algn="just" eaLnBrk="1" hangingPunct="1">
              <a:buFont typeface="Arial" pitchFamily="34" charset="0"/>
              <a:buChar char="•"/>
            </a:pPr>
            <a:r>
              <a:rPr lang="pl-PL" dirty="0" smtClean="0"/>
              <a:t>podmiotów </a:t>
            </a:r>
            <a:r>
              <a:rPr lang="pl-PL" dirty="0"/>
              <a:t>o których mowa w art. 9 ust 1 pkt 2a ustawy z dnia 28 października 2002 r. </a:t>
            </a:r>
            <a:br>
              <a:rPr lang="pl-PL" dirty="0"/>
            </a:br>
            <a:r>
              <a:rPr lang="pl-PL" dirty="0"/>
              <a:t>o odpowiedzialności podmiotów zbiorowych za czyny zabronione pod groźbą kary (tekst jednolity: </a:t>
            </a:r>
            <a:r>
              <a:rPr lang="pl-PL" dirty="0" err="1"/>
              <a:t>Dz.U</a:t>
            </a:r>
            <a:r>
              <a:rPr lang="pl-PL" dirty="0"/>
              <a:t>. 2014 r. poz. 1417 ze zm.).</a:t>
            </a:r>
          </a:p>
          <a:p>
            <a:pPr marL="342900" indent="-342900" eaLnBrk="1" hangingPunct="1">
              <a:buFont typeface="Calibri" pitchFamily="34" charset="0"/>
              <a:buAutoNum type="arabicPeriod"/>
            </a:pPr>
            <a:endParaRPr lang="pl-PL" b="1" dirty="0" smtClean="0"/>
          </a:p>
          <a:p>
            <a:pPr marL="342900" indent="-342900" eaLnBrk="1" hangingPunct="1">
              <a:buFont typeface="Calibri" pitchFamily="34" charset="0"/>
              <a:buAutoNum type="arabicPeriod"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 smtClean="0">
                <a:solidFill>
                  <a:prstClr val="white"/>
                </a:solidFill>
              </a:rPr>
              <a:t>Podmioty wyłączone z ubiegania się o dofinansowanie</a:t>
            </a:r>
            <a:endParaRPr lang="pl-PL" sz="2400" dirty="0">
              <a:solidFill>
                <a:prstClr val="white"/>
              </a:solidFill>
            </a:endParaRPr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21630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155576" y="1773238"/>
            <a:ext cx="88090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1" hangingPunct="1">
              <a:buFont typeface="Calibri" pitchFamily="34" charset="0"/>
              <a:buAutoNum type="arabicPeriod"/>
            </a:pPr>
            <a:r>
              <a:rPr lang="pl-PL" b="1" dirty="0" smtClean="0"/>
              <a:t>Tworzenie i funkcjonowanie podmiotów opieki nad dzieckiem do lat 3, w tym żłobków (m.in. przyzakładowych), klubów dziecięcych i punktów dziennej opieki.</a:t>
            </a:r>
          </a:p>
          <a:p>
            <a:pPr algn="just" eaLnBrk="1" hangingPunct="1"/>
            <a:endParaRPr lang="pl-PL" b="1" dirty="0" smtClean="0"/>
          </a:p>
          <a:p>
            <a:pPr marL="342900" indent="-342900" algn="just" eaLnBrk="1" hangingPunct="1">
              <a:buFont typeface="+mj-lt"/>
              <a:buAutoNum type="arabicPeriod" startAt="2"/>
            </a:pPr>
            <a:r>
              <a:rPr lang="pl-PL" b="1" dirty="0"/>
              <a:t>Tworzenie nowych miejsc opieki w podmiotach opieki nad dzieckiem do lat 3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już istniejących.</a:t>
            </a:r>
            <a:endParaRPr lang="pl-PL" dirty="0" smtClean="0"/>
          </a:p>
          <a:p>
            <a:pPr algn="just" eaLnBrk="1" hangingPunct="1"/>
            <a:endParaRPr lang="pl-PL" b="1" dirty="0" smtClean="0"/>
          </a:p>
          <a:p>
            <a:pPr marL="342900" lvl="0" indent="-342900" algn="just" eaLnBrk="1" hangingPunct="1">
              <a:buFont typeface="+mj-lt"/>
              <a:buAutoNum type="arabicPeriod" startAt="3"/>
            </a:pPr>
            <a:r>
              <a:rPr lang="pl-PL" b="1" dirty="0"/>
              <a:t>Tworzenie i rozwijanie miejsc opieki nad dziećmi w innych formach opieki wymienionych w ustawie </a:t>
            </a:r>
            <a:r>
              <a:rPr lang="pl-PL" b="1" dirty="0" smtClean="0"/>
              <a:t>o </a:t>
            </a:r>
            <a:r>
              <a:rPr lang="pl-PL" b="1" dirty="0"/>
              <a:t>opiece nad dziećmi do lat 3 </a:t>
            </a:r>
            <a:r>
              <a:rPr lang="pl-PL" b="1" dirty="0" smtClean="0"/>
              <a:t>obejmujące:</a:t>
            </a: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</a:pPr>
            <a:r>
              <a:rPr lang="pl-PL" b="1" dirty="0" smtClean="0"/>
              <a:t>sprawowanie </a:t>
            </a:r>
            <a:r>
              <a:rPr lang="pl-PL" b="1" dirty="0"/>
              <a:t>opieki przez </a:t>
            </a:r>
            <a:r>
              <a:rPr lang="pl-PL" b="1" dirty="0" smtClean="0"/>
              <a:t>nianię;</a:t>
            </a:r>
            <a:endParaRPr lang="pl-PL" dirty="0"/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</a:pPr>
            <a:r>
              <a:rPr lang="pl-PL" b="1" dirty="0" smtClean="0"/>
              <a:t>sprawowanie </a:t>
            </a:r>
            <a:r>
              <a:rPr lang="pl-PL" b="1" dirty="0"/>
              <a:t>opieki przez opiekuna </a:t>
            </a:r>
            <a:r>
              <a:rPr lang="pl-PL" b="1" dirty="0" smtClean="0"/>
              <a:t>dziennego.</a:t>
            </a:r>
            <a:endParaRPr lang="pl-PL" dirty="0"/>
          </a:p>
          <a:p>
            <a:pPr algn="just" eaLnBrk="1" hangingPunct="1"/>
            <a:endParaRPr lang="pl-PL" b="1" dirty="0" smtClean="0"/>
          </a:p>
          <a:p>
            <a:pPr marL="342900" indent="-342900" algn="just" eaLnBrk="1" hangingPunct="1">
              <a:buFont typeface="+mj-lt"/>
              <a:buAutoNum type="arabicPeriod" startAt="4"/>
            </a:pPr>
            <a:r>
              <a:rPr lang="pl-PL" b="1" dirty="0"/>
              <a:t>Pokrycie kosztów związanych z bieżącym świadczeniem usług opieki nad dziećmi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do </a:t>
            </a:r>
            <a:r>
              <a:rPr lang="pl-PL" b="1" dirty="0"/>
              <a:t>lat 3 dla osób znajdujących się w trudnej sytuacji, dla których obowiązek opieki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nad </a:t>
            </a:r>
            <a:r>
              <a:rPr lang="pl-PL" b="1" dirty="0"/>
              <a:t>dziećmi stanowi barierę </a:t>
            </a:r>
            <a:r>
              <a:rPr lang="pl-PL" b="1" dirty="0" smtClean="0"/>
              <a:t>w </a:t>
            </a:r>
            <a:r>
              <a:rPr lang="pl-PL" b="1" dirty="0"/>
              <a:t>dostępie do rynku </a:t>
            </a:r>
            <a:r>
              <a:rPr lang="pl-PL" b="1" dirty="0" smtClean="0"/>
              <a:t>pracy.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 smtClean="0">
                <a:solidFill>
                  <a:prstClr val="white"/>
                </a:solidFill>
              </a:rPr>
              <a:t>Typy projektów możliwych do realizacji w ramach konkursu</a:t>
            </a:r>
            <a:endParaRPr lang="pl-PL" sz="2400" dirty="0">
              <a:solidFill>
                <a:prstClr val="white"/>
              </a:solidFill>
            </a:endParaRPr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</a:t>
            </a:r>
            <a:r>
              <a:rPr lang="pl-PL" dirty="0" smtClean="0">
                <a:solidFill>
                  <a:prstClr val="white"/>
                </a:solidFill>
              </a:rPr>
              <a:t>gospodarki</a:t>
            </a:r>
            <a:endParaRPr lang="pl-P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10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155576" y="1773238"/>
            <a:ext cx="88090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endParaRPr lang="pl-PL" b="1" dirty="0" smtClean="0"/>
          </a:p>
          <a:p>
            <a:pPr algn="ctr" eaLnBrk="1" hangingPunct="1"/>
            <a:endParaRPr lang="pl-PL" b="1" dirty="0" smtClean="0"/>
          </a:p>
          <a:p>
            <a:pPr algn="ctr" eaLnBrk="1" hangingPunct="1"/>
            <a:r>
              <a:rPr lang="pl-PL" sz="2400" b="1" dirty="0" smtClean="0"/>
              <a:t>Poprawa dostępności do usług opiekuńczych nad dziećmi do lat 3. </a:t>
            </a:r>
          </a:p>
          <a:p>
            <a:pPr eaLnBrk="1" hangingPunct="1"/>
            <a:endParaRPr lang="pl-PL" b="1" dirty="0"/>
          </a:p>
          <a:p>
            <a:pPr eaLnBrk="1" hangingPunct="1"/>
            <a:endParaRPr lang="pl-PL" b="1" dirty="0" smtClean="0"/>
          </a:p>
          <a:p>
            <a:pPr algn="just" eaLnBrk="1" hangingPunct="1"/>
            <a:r>
              <a:rPr lang="pl-PL" dirty="0" smtClean="0"/>
              <a:t>Cel </a:t>
            </a:r>
            <a:r>
              <a:rPr lang="pl-PL" dirty="0"/>
              <a:t>ten musi uwzględniać prawo pracowników do godzenia życia zawodowego i prywatnego, jak również równość szans płci na każdym etapie rozwoju zawodowego, co pozwoli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większy udział w rynku pracy osób pełniących funkcje opiekuńcze nad dziećmi do 3 roku </a:t>
            </a:r>
            <a:r>
              <a:rPr lang="pl-PL" dirty="0" smtClean="0"/>
              <a:t>życia</a:t>
            </a:r>
            <a:r>
              <a:rPr lang="pl-PL" b="1" dirty="0"/>
              <a:t>.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96975"/>
            <a:ext cx="8497887" cy="4318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 smtClean="0">
                <a:solidFill>
                  <a:prstClr val="white"/>
                </a:solidFill>
              </a:rPr>
              <a:t>Cel realizacji projektów w ramach konkursu</a:t>
            </a:r>
            <a:endParaRPr lang="pl-PL" sz="2400" dirty="0">
              <a:solidFill>
                <a:prstClr val="white"/>
              </a:solidFill>
            </a:endParaRPr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</a:t>
            </a:r>
            <a:r>
              <a:rPr lang="pl-PL" dirty="0" smtClean="0">
                <a:solidFill>
                  <a:prstClr val="white"/>
                </a:solidFill>
              </a:rPr>
              <a:t>gospodarki</a:t>
            </a:r>
            <a:endParaRPr lang="pl-P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4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pl-PL" dirty="0"/>
              <a:t>Minimalny zakres informacji, który musi zostać przedstawiony przez wnioskodawcę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we wniosku o </a:t>
            </a:r>
            <a:r>
              <a:rPr lang="pl-PL" dirty="0"/>
              <a:t>dofinansowanie projektu, zawiera co najmniej następujące informacje</a:t>
            </a:r>
            <a:r>
              <a:rPr lang="pl-PL" dirty="0" smtClean="0"/>
              <a:t>:</a:t>
            </a:r>
          </a:p>
          <a:p>
            <a:pPr eaLnBrk="1" hangingPunct="1"/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/>
            </a:pPr>
            <a:r>
              <a:rPr lang="pl-PL" dirty="0"/>
              <a:t>sposób organizacji opieki nad dziećmi do lat 3, tj. liczbę dzieci, która będzie objęta opieką w żłobku lub klubie dziecięcym lub będzie pod opieką dziennego opiekuna, liczebności grupy, przedział wiekowy dzieci, liczbę dni otwarcia w tygodniu i godziny otwarcia żłobka lub klubu dziecięcego, dzienny wymiar godzin zajęć, tygodniowy wymiar godzin zajęć, (ewentualnie) sposób organizacji posiłków, transportu, itp</a:t>
            </a:r>
            <a:r>
              <a:rPr lang="pl-PL" dirty="0" smtClean="0"/>
              <a:t>.;</a:t>
            </a:r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/>
            </a:pPr>
            <a:r>
              <a:rPr lang="pl-PL" dirty="0" smtClean="0"/>
              <a:t>warunki </a:t>
            </a:r>
            <a:r>
              <a:rPr lang="pl-PL" dirty="0"/>
              <a:t>lokalowe, tj. przeznaczenie budynku, w którym będzie odbywać się opieka nad dziećmi </a:t>
            </a:r>
            <a:r>
              <a:rPr lang="pl-PL" dirty="0" smtClean="0"/>
              <a:t>do </a:t>
            </a:r>
            <a:r>
              <a:rPr lang="pl-PL" dirty="0"/>
              <a:t>lat 3, kondygnacja, na której znajduje się pomieszczenie przeznaczone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żłobek lub klub dziecięcy, metraż̇ pomieszczenia, liczba metrów sali przypadająca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jedno dziecko, dostęp do łazienki, rodzaj oświetlenia, (ewentualnie) dostęp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 </a:t>
            </a:r>
            <a:r>
              <a:rPr lang="pl-PL" dirty="0"/>
              <a:t>kuchni lub aneksu kuchennego, itp.;</a:t>
            </a:r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/>
            </a:pPr>
            <a:endParaRPr lang="pl-PL" dirty="0" smtClean="0"/>
          </a:p>
          <a:p>
            <a:pPr marL="342900" indent="-342900" algn="just" eaLnBrk="1" hangingPunct="1">
              <a:buFont typeface="Calibri" pitchFamily="34" charset="0"/>
              <a:buAutoNum type="arabicPeriod"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24744"/>
            <a:ext cx="8497887" cy="64849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pl-PL" sz="2400" b="1" dirty="0" smtClean="0">
                <a:solidFill>
                  <a:schemeClr val="bg1"/>
                </a:solidFill>
              </a:rPr>
              <a:t>Zakres informacji zawarty we wniosku o dofinansowanie</a:t>
            </a:r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1402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pole tekstowe 4"/>
          <p:cNvSpPr txBox="1">
            <a:spLocks noChangeArrowheads="1"/>
          </p:cNvSpPr>
          <p:nvPr/>
        </p:nvSpPr>
        <p:spPr bwMode="auto">
          <a:xfrm>
            <a:off x="323850" y="1773238"/>
            <a:ext cx="864076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l-PL" dirty="0" smtClean="0"/>
          </a:p>
          <a:p>
            <a:pPr marL="342900" lvl="0" indent="-342900" algn="just" eaLnBrk="1" hangingPunct="1">
              <a:buFont typeface="+mj-lt"/>
              <a:buAutoNum type="alphaLcParenR" startAt="3"/>
            </a:pPr>
            <a:r>
              <a:rPr lang="pl-PL" dirty="0"/>
              <a:t>kadra zaangażowana do opieki nad dziećmi do lat 3, tj. liczba wychowawców lub opiekunów oraz </a:t>
            </a:r>
            <a:r>
              <a:rPr lang="pl-PL" dirty="0" smtClean="0"/>
              <a:t>ich </a:t>
            </a:r>
            <a:r>
              <a:rPr lang="pl-PL" dirty="0"/>
              <a:t>kwalifikacje, liczba dzieci przypadająca na jednego wychowawcę lub opiekuna, liczba pielęgniarek lub położnych oraz ich kwalifikacje, itp</a:t>
            </a:r>
            <a:r>
              <a:rPr lang="pl-PL" dirty="0" smtClean="0"/>
              <a:t>.;</a:t>
            </a:r>
          </a:p>
          <a:p>
            <a:pPr marL="342900" lvl="0" indent="-342900" algn="just" eaLnBrk="1" hangingPunct="1">
              <a:buFont typeface="+mj-lt"/>
              <a:buAutoNum type="alphaLcParenR" startAt="3"/>
            </a:pP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 startAt="3"/>
            </a:pPr>
            <a:r>
              <a:rPr lang="pl-PL" dirty="0"/>
              <a:t>informacje o działaniach, które wnioskodawca zamierza podjąć w celu zapewnienia bezpieczeństwa </a:t>
            </a:r>
            <a:r>
              <a:rPr lang="pl-PL" dirty="0" smtClean="0"/>
              <a:t>i </a:t>
            </a:r>
            <a:r>
              <a:rPr lang="pl-PL" dirty="0"/>
              <a:t>higieny</a:t>
            </a:r>
            <a:r>
              <a:rPr lang="pl-PL" dirty="0" smtClean="0"/>
              <a:t>;</a:t>
            </a:r>
          </a:p>
          <a:p>
            <a:pPr marL="342900" indent="-342900" algn="just" eaLnBrk="1" hangingPunct="1">
              <a:buFont typeface="+mj-lt"/>
              <a:buAutoNum type="alphaLcParenR" startAt="3"/>
            </a:pP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 startAt="3"/>
            </a:pPr>
            <a:r>
              <a:rPr lang="pl-PL" dirty="0"/>
              <a:t>zakres niezbędnych prac </a:t>
            </a:r>
            <a:r>
              <a:rPr lang="pl-PL" dirty="0" smtClean="0"/>
              <a:t>przystosowawczych;</a:t>
            </a:r>
          </a:p>
          <a:p>
            <a:pPr marL="342900" indent="-342900" algn="just" eaLnBrk="1" hangingPunct="1">
              <a:buFont typeface="+mj-lt"/>
              <a:buAutoNum type="alphaLcParenR" startAt="3"/>
            </a:pPr>
            <a:endParaRPr lang="pl-PL" dirty="0" smtClean="0"/>
          </a:p>
          <a:p>
            <a:pPr marL="342900" lvl="0" indent="-342900" algn="just" eaLnBrk="1" hangingPunct="1">
              <a:buFont typeface="+mj-lt"/>
              <a:buAutoNum type="alphaLcParenR" startAt="3"/>
            </a:pPr>
            <a:r>
              <a:rPr lang="pl-PL" dirty="0"/>
              <a:t>informacje dotyczące sposobu wniesienia wkładu własnego przez wnioskodawcę; </a:t>
            </a:r>
            <a:endParaRPr lang="pl-PL" dirty="0" smtClean="0"/>
          </a:p>
          <a:p>
            <a:pPr marL="342900" lvl="0" indent="-342900" algn="just" eaLnBrk="1" hangingPunct="1">
              <a:buFont typeface="+mj-lt"/>
              <a:buAutoNum type="alphaLcParenR" startAt="3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 startAt="3"/>
            </a:pPr>
            <a:r>
              <a:rPr lang="pl-PL" dirty="0"/>
              <a:t>informacje dotyczące sposobu utrzymania funkcjonowania miejsc opieki nad dziećmi </a:t>
            </a:r>
            <a:br>
              <a:rPr lang="pl-PL" dirty="0"/>
            </a:br>
            <a:r>
              <a:rPr lang="pl-PL" dirty="0"/>
              <a:t>do lat 3 po ustaniu finansowania z EFS, tj. informacje z jakiego źródła, innego niż wsparcie </a:t>
            </a:r>
            <a:r>
              <a:rPr lang="pl-PL" dirty="0" smtClean="0"/>
              <a:t>EFS</a:t>
            </a:r>
            <a:r>
              <a:rPr lang="pl-PL" dirty="0"/>
              <a:t>, miejsca te będą utrzymane przez okres minimum 2 lat po ustaniu finansowania EFS, a także planowane działania zmierzające do utrzymania funkcjonowania tych miejsc opieki po ustaniu finansowania </a:t>
            </a:r>
            <a:r>
              <a:rPr lang="pl-PL" dirty="0" smtClean="0"/>
              <a:t>EFS.</a:t>
            </a:r>
            <a:endParaRPr lang="pl-PL" dirty="0"/>
          </a:p>
          <a:p>
            <a:pPr marL="342900" lvl="0" indent="-342900" algn="just" eaLnBrk="1" hangingPunct="1">
              <a:buFont typeface="+mj-lt"/>
              <a:buAutoNum type="alphaLcParenR" startAt="3"/>
            </a:pPr>
            <a:endParaRPr lang="pl-PL" dirty="0"/>
          </a:p>
          <a:p>
            <a:pPr marL="342900" indent="-342900" algn="just" eaLnBrk="1" hangingPunct="1">
              <a:buFont typeface="+mj-lt"/>
              <a:buAutoNum type="alphaLcParenR" startAt="3"/>
            </a:pPr>
            <a:endParaRPr lang="pl-PL" dirty="0" smtClean="0"/>
          </a:p>
          <a:p>
            <a:pPr marL="342900" indent="-342900" algn="just" eaLnBrk="1" hangingPunct="1">
              <a:buFont typeface="+mj-lt"/>
              <a:buAutoNum type="alphaLcParenR" startAt="3"/>
            </a:pPr>
            <a:endParaRPr lang="pl-PL" dirty="0" smtClean="0"/>
          </a:p>
          <a:p>
            <a:pPr marL="342900" indent="-342900" algn="just" eaLnBrk="1" hangingPunct="1">
              <a:buFont typeface="Calibri" pitchFamily="34" charset="0"/>
              <a:buAutoNum type="arabicPeriod"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0" y="98425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pl-PL" sz="1100">
                <a:solidFill>
                  <a:prstClr val="black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. </a:t>
            </a:r>
            <a:endParaRPr lang="pl-PL">
              <a:solidFill>
                <a:prstClr val="black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95288" y="1124744"/>
            <a:ext cx="8497887" cy="64849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pl-PL" sz="2400" b="1" dirty="0" smtClean="0">
                <a:solidFill>
                  <a:schemeClr val="bg1"/>
                </a:solidFill>
              </a:rPr>
              <a:t>Zakres informacji zawarty we wniosku o dofinansowanie</a:t>
            </a:r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9" name="pole tekstowe 2"/>
          <p:cNvSpPr txBox="1">
            <a:spLocks noChangeArrowheads="1"/>
          </p:cNvSpPr>
          <p:nvPr/>
        </p:nvSpPr>
        <p:spPr bwMode="auto">
          <a:xfrm>
            <a:off x="5076056" y="188640"/>
            <a:ext cx="38520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Oś Priorytetowa VIII</a:t>
            </a:r>
            <a:r>
              <a:rPr lang="pl-PL" i="1" dirty="0">
                <a:solidFill>
                  <a:prstClr val="black"/>
                </a:solidFill>
              </a:rPr>
              <a:t> </a:t>
            </a:r>
          </a:p>
          <a:p>
            <a:pPr algn="r" eaLnBrk="1" hangingPunct="1"/>
            <a:r>
              <a:rPr lang="pl-PL" dirty="0">
                <a:solidFill>
                  <a:prstClr val="white"/>
                </a:solidFill>
              </a:rPr>
              <a:t>Regionalne kadry gospodarki</a:t>
            </a:r>
          </a:p>
        </p:txBody>
      </p:sp>
    </p:spTree>
    <p:extLst>
      <p:ext uri="{BB962C8B-B14F-4D97-AF65-F5344CB8AC3E}">
        <p14:creationId xmlns:p14="http://schemas.microsoft.com/office/powerpoint/2010/main" val="36388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2135</TotalTime>
  <Words>1522</Words>
  <Application>Microsoft Office PowerPoint</Application>
  <PresentationFormat>Pokaz na ekranie (4:3)</PresentationFormat>
  <Paragraphs>384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krawiecr</dc:creator>
  <cp:lastModifiedBy>Spiołek Łukasz</cp:lastModifiedBy>
  <cp:revision>214</cp:revision>
  <dcterms:created xsi:type="dcterms:W3CDTF">2015-03-04T09:04:02Z</dcterms:created>
  <dcterms:modified xsi:type="dcterms:W3CDTF">2015-11-02T10:04:10Z</dcterms:modified>
</cp:coreProperties>
</file>